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85" r:id="rId36"/>
    <p:sldId id="277" r:id="rId23"/>
    <p:sldId id="278" r:id="rId24"/>
    <p:sldId id="279" r:id="rId25"/>
    <p:sldId id="280" r:id="rId26"/>
    <p:sldId id="286" r:id="rId37"/>
    <p:sldId id="281" r:id="rId27"/>
    <p:sldId id="282" r:id="rId28"/>
    <p:sldId id="283" r:id="rId29"/>
    <p:sldId id="284" r:id="rId30"/>
  </p:sldIdLst>
  <p:notesMasterIdLst>
    <p:notesMasterId r:id="rId31"/>
  </p:notesMasterIdLst>
  <p:sldSz cx="12191695" cy="6858000"/>
  <p:notesSz cx="6858000" cy="1219169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3.xml"/><Relationship Id="rId24" Type="http://schemas.openxmlformats.org/officeDocument/2006/relationships/slide" Target="slides/slide24.xml"/><Relationship Id="rId25" Type="http://schemas.openxmlformats.org/officeDocument/2006/relationships/slide" Target="slides/slide25.xml"/><Relationship Id="rId26" Type="http://schemas.openxmlformats.org/officeDocument/2006/relationships/slide" Target="slides/slide26.xml"/><Relationship Id="rId27" Type="http://schemas.openxmlformats.org/officeDocument/2006/relationships/slide" Target="slides/slide28.xml"/><Relationship Id="rId28" Type="http://schemas.openxmlformats.org/officeDocument/2006/relationships/slide" Target="slides/slide29.xml"/><Relationship Id="rId29" Type="http://schemas.openxmlformats.org/officeDocument/2006/relationships/slide" Target="slides/slide30.xml"/><Relationship Id="rId30" Type="http://schemas.openxmlformats.org/officeDocument/2006/relationships/slide" Target="slides/slide31.xml"/><Relationship Id="rId31" Type="http://schemas.openxmlformats.org/officeDocument/2006/relationships/notesMaster" Target="notesMasters/notesMaster1.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 Id="rId36" Type="http://schemas.openxmlformats.org/officeDocument/2006/relationships/slide" Target="slides/slide22.xml"/><Relationship Id="rId37" Type="http://schemas.openxmlformats.org/officeDocument/2006/relationships/slide" Target="slides/slide2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2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2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2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2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2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2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2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2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2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2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2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2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2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2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3강 시작합니다. 지난주에 여러분 노트북에 AI를 연결하고 첫 지시까지 내렸죠. 그때 옆 사람과 temp.py 결과가 조금씩 달랐던 것, 기억나시나요? 어떤 사람은 함수 하나만 있고, 어떤 사람은 설명 주석이 붙어 있고. 오늘은 그 이유부터 파고듭니다.</a:t>
            </a:r>
          </a:p>
          <a:p/>
          <a:p>
            <a:r>
              <a:rPr lang="ko-KR"/>
              <a:t>오늘 수업은 이 과목의 핵심 기술이 시작되는 날입니다. 1부에서 생성형 AI가 어떻게 답을 만들어 내는지 원리를 봅니다. 수식은 하나도 없습니다. 왜 같은 지시에 다른 답이 나오는지, 왜 가끔 그럴듯한 거짓말을 하는지, 이 두 가지를 이해하는 게 목표입니다. 2부에서는 그 원리 위에서 지시문(AI에게 시키는 글, 영어로 프롬프트)의 네 기둥, 역할, 맥락, 요구, 형식을 배웁니다. 3부 실습에서는 같은 기능을 세 가지 지시문으로 시켜서 결과가 얼마나 달라지는지 직접 실험합니다.</a:t>
            </a:r>
          </a:p>
          <a:p/>
          <a:p>
            <a:r>
              <a:rPr lang="ko-KR"/>
              <a:t>그리고 오늘 첫 번째 과제가 나갑니다. 실습과 같은 방식의 비교 실험 보고서입니다. 실습을 제대로 따라오면 과제의 절반은 오늘 끝나는 셈이니 집중해 주세요.</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지난 시간 요약입니다. 왼쪽 세 줄. 정답 프로세스 모델은 없고 상황이 모델을 고른다. AI 시대의 개발은 지시, 생성, 확인, 수정의 초소형 스프린트 반복이다. 그리고 여러분 노트북에는 AI 에이전트 둘이 연결됐다. VS Code 안의 Codex는 내 ChatGPT 계정으로, 따로 설치한 ZCode는 수업 공용 계정으로. 둘 다 '안녕'에 대답하는 것까지 확인했죠. 오늘은 그 AI를 '잘 부리는 말'을 배웁니다.</a:t>
            </a:r>
          </a:p>
          <a:p/>
          <a:p>
            <a:r>
              <a:rPr lang="ko-KR"/>
              <a:t>이번 주 성취 기준 세 가지. 첫째, 생성형 AI가 답을 만드는 원리와 세 가지 한계(비결정성, 환각, 지식의 경계)를 설명할 수 있다. 용어가 낯설죠? 1부에서 하나씩 쉬운 말로 풉니다. 둘째, 역할, 맥락, 요구, 형식 네 기둥을 갖춘 지시문을 쓸 수 있다. 셋째, 같은 기능을 다른 지시문으로 시켜 보고 그 차이를 근거를 들어 분석할 수 있다.</a:t>
            </a:r>
          </a:p>
          <a:p/>
          <a:p>
            <a:r>
              <a:rPr lang="ko-KR"/>
              <a:t>특히 셋째가 오늘 실습이자 그대로 과제 1의 형식입니다. 수업 끝날 때쯤엔 과제를 어떻게 해야 할지 감이 완전히 잡혀 있을 겁니다.</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1부, 생성형 AI의 이해입니다. 도구를 잘 쓰려면 도구의 원리를 알아야 합니다. 자동차 정비사가 될 필요는 없지만, 액셀과 브레이크가 뭘 하는지는 알아야 운전하죠. 오늘 다룰 원리는 딱 그 수준입니다. 수식 없이, 그러나 정확하게, AI가 답을 만들어 내는 단 하나의 동작과, 거기서 필연적으로 따라 나오는 세 가지 한계입니다.</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생성형 AI, 정확히는 '대규모 언어 모델'(영어로 LLM, Large Language Model)이 하는 일은 놀랄 만큼 단순합니다. 지금까지의 글을 읽고, 다음에 올 조각을 확률로 고른다. 이게 전부입니다.</a:t>
            </a:r>
          </a:p>
          <a:p/>
          <a:p>
            <a:r>
              <a:rPr lang="ko-KR"/>
              <a:t>동작은 세 박자입니다. 아래 세 카드. 첫째, 읽는다. 여러분이 쓴 지시문과 이전 대화 전체가 입력입니다. 둘째, 계산한다. 다음에 올 수 있는 모든 조각 후보에 대해 '올 법한 정도'를 확률로 매깁니다. 셋째, 그중 하나를 뽑아 덧붙이고, 다시 처음부터 반복합니다. 답이 끝날 때까지요.</a:t>
            </a:r>
          </a:p>
          <a:p/>
          <a:p>
            <a:r>
              <a:rPr lang="ko-KR"/>
              <a:t>"에이, 그것만으로 코드를 짠다고요?"라는 표정이 보이는데, 맞습니다. 대화도 번역도 코드 생성도 전부 이 한 가지 동작을 되풀이한 결과입니다. 스마트폰 자판의 '다음 단어 추천' 기능 아시죠? "오늘 점심" 치면 "뭐", "먹지" 같은 게 뜨는 것. 원리는 같고, 다만 인터넷 규모의 텍스트로 '다음 조각 맞히기'를 수없이 연습한 결과 그 예측이 놀랍도록 정교해진 것뿐입니다. 다음 장에서 실제로 어떻게 굴러가는지 눈으로 봅시다.</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실제로 어떻게 굴러가는지 봅시다. 왼쪽 카드입니다. "오늘 점심은"까지 읽은 모델 앞에는 다음 조각 후보들이 확률과 함께 늘어서 있습니다. '뭐' 18퍼센트, '학식' 14퍼센트, '김치찌개' 11퍼센트, '라면' 9퍼센트, '회의' 2퍼센트… 숫자는 예시입니다. 모델은 이 중 하나를 확률에 따라 뽑아 붙이고, 붙은 문장을 다시 읽고, 또 다음을 예측합니다. 이 반복이 답 생성의 전부입니다.</a:t>
            </a:r>
          </a:p>
          <a:p/>
          <a:p>
            <a:r>
              <a:rPr lang="ko-KR"/>
              <a:t>오른쪽 설명처럼 코드도 정확히 같은 원리입니다. def c_to_f 콜론 다음에는 들여쓰기와 return이 올 확률이 압도적으로 높습니다. 인터넷의 수많은 파이썬 코드가 그렇게 생겼으니까요. 지난주 temp.py는 그렇게 만들어진 겁니다.</a:t>
            </a:r>
          </a:p>
          <a:p/>
          <a:p>
            <a:r>
              <a:rPr lang="ko-KR"/>
              <a:t>아래 박스, 용어 하나만 정리하면, 이 조각을 '토큰'이라고 부릅니다. 단어보다 작은 단위인데(한글은 음절이나 그 일부로 쪼개집니다) 우리 수업에서는 '조각' 정도로 이해하면 충분합니다. 나중에 API 요금 얘기할 때 "토큰 몇 개"라는 말이 나오는데, 그때 이 조각을 세는 거라고 기억하시면 됩니다.</a:t>
            </a:r>
          </a:p>
          <a:p/>
          <a:p>
            <a:r>
              <a:rPr lang="ko-KR"/>
              <a:t>자, 그런데 방금 '뽑는다'라고 했죠. 주사위가 등장했다는 뜻입니다. 여기서 지난주의 미스터리가 풀립니다.</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지난주에 옆 사람과 temp.py가 조금씩 달랐던 이유가 이겁니다. 모델은 다음 조각을 '확정'하는 게 아니라 확률에서 '뽑습니다'. 매번 주사위를 굴리는 셈이니, 같은 지시에도 다른 경로의 답이 나오는 게 정상입니다. 이걸 어려운 말로 '비결정성'이라고 합니다. 결정돼 있지 않다는 뜻이죠.</a:t>
            </a:r>
          </a:p>
          <a:p/>
          <a:p>
            <a:r>
              <a:rPr lang="ko-KR"/>
              <a:t>이 뽑기의 과감함을 조절하는 다이얼이 온도, temperature입니다. 왼쪽 카드, 온도를 낮추면 가장 확률 높은 후보 위주로만 골라서 답이 비슷하게 반복됩니다. 정형적인 코드 생성에 유리하죠. 오른쪽 카드, 온도를 높이면 낮은 확률 후보도 종종 뽑아서 답이 다양하고 창의적이 되는 대신 예측이 어려워집니다. 시 쓰기나 아이디어 발산에 유리합니다. Codex나 ZCode 같은 코딩 도구는 코드 생성에 맞게 온도를 낮게 잡아 두는 편이지만, 그래도 0은 아니라서 매번 조금씩 다릅니다.</a:t>
            </a:r>
          </a:p>
          <a:p/>
          <a:p>
            <a:r>
              <a:rPr lang="ko-KR"/>
              <a:t>여기서 공학적 결론 하나를 못 박고 갑니다. 아래 박스입니다. 다른 답이 나오는 건 오류가 아니라 원래 성질입니다. 그리고 결과가 매번 달라질 수 있다면, 결과는 매번 검증 대상입니다. 1강에서 "검증은 사람의 몫"이라고 했던 게 취향의 문제가 아니라 원리적 필연이라는 것, 오늘 확인하고 갑니다.</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두 번째 한계, 환각입니다. 영어로 hallucination. 모델이 훈련으로 잘하게 된 것은 '그럴듯한 다음 조각 만들기'이지 '사실 말하기'가 아닙니다. 그래서 모르는 것을 물어도, 자신 있는 말투로 그럴듯하게 지어냅니다.</a:t>
            </a:r>
          </a:p>
          <a:p/>
          <a:p>
            <a:r>
              <a:rPr lang="ko-KR"/>
              <a:t>코딩에서 제일 흔한 형태가 오른쪽 검은 박스의 예시입니다. pandas라는 유명한 데이터 처리 라이브러리에 auto_grade라는 함수가 있을 것 같죠? 이름도 자연스럽고 쓰임새도 그럴듯합니다. 하지만 없습니다. 실행하면 "AttributeError", 그런 속성이 없다는 오류가 납니다. 실제 pandas 함수들의 패턴을 학습했으니 '있을 법한' 이름을 만들어 내는 건 모델에게 아주 쉬운 일입니다.</a:t>
            </a:r>
          </a:p>
          <a:p/>
          <a:p>
            <a:r>
              <a:rPr lang="ko-KR"/>
              <a:t>무서운 점은, 아래 첫 번째 항목, 말투로 진위를 구분할 수 없다는 겁니다. 맞을 때도 틀릴 때도 똑같이 확신에 찬 문장으로 말합니다. "자신 있어 보임"은 판단 근거가 아닙니다.</a:t>
            </a:r>
          </a:p>
          <a:p/>
          <a:p>
            <a:r>
              <a:rPr lang="ko-KR"/>
              <a:t>그러니 판별법은 두 가지뿐입니다. 실행해 본다. 오류가 즉시 알려 줍니다. 그리고 공식 문서를 찾아본다. 함수 이름, 옵션, 사실 관계는 이 둘로만 확인합니다. "AI가 그렇다고 했는데요"는 이 수업에서 근거로 인정되지 않습니다. 시험 답안에도 마찬가지입니다.</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세 번째 한계, 지식의 경계입니다. 모델이 모르는 것이 있는데, 두 방향입니다.</a:t>
            </a:r>
          </a:p>
          <a:p/>
          <a:p>
            <a:r>
              <a:rPr lang="ko-KR"/>
              <a:t>첫째, 시점의 경계. 모델은 학습 데이터가 끝난 시점 이후의 세계를 모릅니다. 어제 나온 라이브러리 버전, 최신 문법 변화, 오늘의 뉴스. 그래서 AI가 알려 준 라이브러리 사용법이 예전 버전 기준이라 지금은 안 돌아가는 일이 실제로 자주 있습니다. 지난주에 python.org 화면이 슬라이드와 달랐던 것 기억나죠? 세상은 계속 바뀌는데 모델의 지식은 어느 시점에 멈춰 있습니다.</a:t>
            </a:r>
          </a:p>
          <a:p/>
          <a:p>
            <a:r>
              <a:rPr lang="ko-KR"/>
              <a:t>둘째, 접근의 경계. 공개된 적 없는 정보는 모릅니다. 우리 수업의 평가 규칙, 여러분이 받은 과제 요구사항, 우리 팀 저장소의 코드. 인터넷에 없었으니 학습 데이터에도 없었습니다.</a:t>
            </a:r>
          </a:p>
          <a:p/>
          <a:p>
            <a:r>
              <a:rPr lang="ko-KR"/>
              <a:t>중요한 건 세 번째 항목, 결론입니다. 경계 밖의 정보는 AI가 지어내기 전에(즉 환각이 생기기 전에) 내가 지시문에 '맥락'으로 담아 줘야 합니다. 아래 박스, "AI니까 우리 과제 내용도 알겠지"가 가장 흔한 착각입니다. 말해 주지 않은 것은 존재하지 않는 정보이고, 그 빈칸에서 환각이 태어납니다. 2부에서 배울 네 기둥 중 '맥락'이 바로 이 경계를 메우는 기둥입니다.</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마지막 원리 하나. 채팅처럼 보이니까 AI가 대화를 '기억'한다고 느끼기 쉬운데, 실제 구조는 다릅니다. 매 답변마다 지금까지의 대화 전체를 처음부터 다시 읽습니다. 위쪽 그림을 보세요. 첫 답변 전에는 지시 1만 읽고, 두 번째 답변 전에는 지시 1, 답 1, 지시 2를 전부 다시 읽고, 세 번째는 그 앞 것까지 다 다시 읽습니다. 턴이 갈수록 읽어야 할 양이 계속 자라는 구조예요. 기억이 아니라 '재독'입니다. 매번 처음부터 다시 읽는 거죠.</a:t>
            </a:r>
          </a:p>
          <a:p/>
          <a:p>
            <a:r>
              <a:rPr lang="ko-KR"/>
              <a:t>그리고 이 읽는 창('컨텍스트 창'이라고 부릅니다)의 크기는 유한합니다. 대화가 아주 길어지면 앞부분이 창 밖으로 밀려나 잊힌 것처럼 됩니다. 분명히 초반에 "표준 라이브러리만 써"라고 했는데 한참 뒤에 슬그머니 외부 라이브러리를 쓰는 일이 이래서 생깁니다.</a:t>
            </a:r>
          </a:p>
          <a:p/>
          <a:p>
            <a:r>
              <a:rPr lang="ko-KR"/>
              <a:t>실전 습관 두 가지로 정리합니다. 새 작업은 새 대화로 시작한다. 그리고 중요한 제약은 필요할 때 다시 말해 준다. 오늘 실습에서 지시문 하나마다 새 대화를 여는 이유가 바로 이겁니다. 앞 대화가 다음 실험을 오염시키면 비교가 공정하지 않으니까요.</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1부를 습관 세 개로 압축합니다.</a:t>
            </a:r>
          </a:p>
          <a:p/>
          <a:p>
            <a:r>
              <a:rPr lang="ko-KR"/>
              <a:t>첫째, AI는 확률로 말합니다. 앞에서 '비결정성'이라고 했던 성질입니다. 그러니 결과는 매번 실행과 기준으로 '판정'합니다. 한 번 잘 나왔다고 다음에도 그러리라 믿지 않습니다.</a:t>
            </a:r>
          </a:p>
          <a:p/>
          <a:p>
            <a:r>
              <a:rPr lang="ko-KR"/>
              <a:t>둘째, AI는 그럴듯하게 지어냅니다. 환각입니다. 그러니 함수 이름, API, 사실 관계는 실행과 공식 문서로만 확인합니다. 말투는 근거가 아닙니다.</a:t>
            </a:r>
          </a:p>
          <a:p/>
          <a:p>
            <a:r>
              <a:rPr lang="ko-KR"/>
              <a:t>셋째, AI는 모르는 게 많습니다. 지식의 경계입니다. 그러니 시점 밖 정보와 비공개 정보는 내가 지시문에 맥락으로 담아 줍니다.</a:t>
            </a:r>
          </a:p>
          <a:p/>
          <a:p>
            <a:r>
              <a:rPr lang="ko-KR"/>
              <a:t>판정하고, 확인하고, 담아 주고. 전부 '내가' 하는 일이라는 게 보이시죠. 1강에서 말한 "AI 시대에 남는 사람의 몫"이 원리 수준에서 다시 확인된 겁니다.</a:t>
            </a:r>
          </a:p>
          <a:p/>
          <a:p>
            <a:r>
              <a:rPr lang="ko-KR"/>
              <a:t>그럼 이 습관들을 실제 문장에 어떻게 담느냐. 아래 박스, 그 틀이 역할, 맥락, 요구, 형식, 네 기둥의 지시문 구조입니다. 2부에서 하나씩 세워 봅시다.</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2부, 지시문 작성 기초입니다. '프롬프트 엔지니어링'이라는 거창한 말도 있지만, 본질은 단순합니다. 1부에서 본 대로 AI는 빈칸을 그럴듯하게 채우는 쪽으로 움직입니다. 그러니 좋은 지시문이란 '중요한 빈칸을 내가 미리 채운 지시문'입니다. 그 빈칸을 빠짐없이 점검하는 틀이 네 기둥, 역할, 맥락, 요구, 형식입니다.</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나쁜 지시문의 표본부터 봅시다. "계산기 만들어 줘." 틀린 지시는 아닙니다. AI는 뭐든 만들어 줄 겁니다. 문제는 이 한 줄이 네 가지 큰 결정을 전부 AI에게 넘겼다는 데 있습니다. 아래 네 카드입니다.</a:t>
            </a:r>
          </a:p>
          <a:p/>
          <a:p>
            <a:r>
              <a:rPr lang="ko-KR"/>
              <a:t>어떤 계산기인지, 사칙연산인지 공학용인지 환율인지. 어떤 모양인지, 터미널에서 글자로 입력받는지, 창이 뜨는 프로그램인지, 웹 페이지인지. 파일과 함수 이름은 무엇인지. 0으로 나누기 같은 예외 상황은 어떻게 할지. AI는 이 빈칸들을 전부 '그럴듯하게' 채워서 뭔가를 내놓을 겁니다. 운이 좋으면 내가 원한 것과 비슷하고, 아니면 전혀 다르겠죠.</a:t>
            </a:r>
          </a:p>
          <a:p/>
          <a:p>
            <a:r>
              <a:rPr lang="ko-KR"/>
              <a:t>핵심은 아래 박스입니다. 내가 비운 칸은 AI가 대신 채우고, 그 결정의 책임은 제출한 나에게 남습니다. 1강 규칙 2번 기억하시죠. 설명하지 못하면 내 것이 아니다. AI가 임의로 정한 것도 제출하면 내 결정이 됩니다.</a:t>
            </a:r>
          </a:p>
          <a:p/>
          <a:p>
            <a:r>
              <a:rPr lang="ko-KR"/>
              <a:t>그래서 좋은 지시문의 정의는 화려한 지시문이 아니라, 중요한 빈칸을 내가 먼저 채운 지시문입니다. 빈칸을 빠짐없이 점검하는 틀이 다음 장의 네 기둥입니다.</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네 기둥을 소개합니다. 네 카드를 하나씩.</a:t>
            </a:r>
          </a:p>
          <a:p/>
          <a:p>
            <a:r>
              <a:rPr lang="ko-KR"/>
              <a:t>역할, Role, AI가 '누구로서' 답할지 정합니다. 답의 내용보다 관점과 눈높이를 바꾸는 기둥입니다. 예: "파이썬 입문 수업의 조교로서."</a:t>
            </a:r>
          </a:p>
          <a:p/>
          <a:p>
            <a:r>
              <a:rPr lang="ko-KR"/>
              <a:t>맥락, Context, AI가 알 수 없는 상황, 제약, 자료를 줍니다. 1부에서 본 지식의 경계를 내가 메우는 기둥이죠. 예: "표준 라이브러리만, 우리 저장소에 추가."</a:t>
            </a:r>
          </a:p>
          <a:p/>
          <a:p>
            <a:r>
              <a:rPr lang="ko-KR"/>
              <a:t>요구, Task, 무엇을 할지, 통과, 불통과를 판정할 수 있는 구체적 동사와 결과물로 말합니다. 예: "…를 반환하는 함수를 작성."</a:t>
            </a:r>
          </a:p>
          <a:p/>
          <a:p>
            <a:r>
              <a:rPr lang="ko-KR"/>
              <a:t>형식, Format, 결과물의 모양입니다. 파일 이름, 함수 이름, 주석 언어, 확인용 출력까지. 예: "gradeC.py에, 한국어 주석으로."</a:t>
            </a:r>
          </a:p>
          <a:p/>
          <a:p>
            <a:r>
              <a:rPr lang="ko-KR"/>
              <a:t>영어 이름을 외우는 게 목적이 아닙니다. 지시문을 쓰고 나서 "네 기둥 중 빠진 게 뭐지?"라고 자문하는 점검표로 쓰는 게 목적입니다.</a:t>
            </a:r>
          </a:p>
          <a:p/>
          <a:p>
            <a:r>
              <a:rPr lang="ko-KR"/>
              <a:t>항상 네 개를 다 써야 하는 것도 아닙니다. 지난주 temp.py 지시문은 역할 없이도 충분했죠. 작업이 작을수록 덜 필요하고, 결정할 빈칸이 많을수록 더 필요합니다. 이제 하나씩, 있는 것과 없는 것의 차이를 눈으로 비교해 봅시다.</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첫 번째 기둥, 역할입니다. 역할은 답의 정답 자체보다 관점과 눈높이와 말투를 바꿉니다.</a:t>
            </a:r>
          </a:p>
          <a:p/>
          <a:p>
            <a:r>
              <a:rPr lang="ko-KR"/>
              <a:t>왼쪽, 역할 없이 "정규표현식 설명해 줘"라고 하면 어떻게 될까요. 정규표현식은 글자 패턴을 찾는 문법인데, 인터넷의 정규표현식 설명 대부분은 개발자용 문서니까, 확률적으로 숙련자 기준의 압축된 설명이 나오기 쉽습니다. 기호가 쏟아지고, 처음 보는 사람은 세 줄 만에 길을 잃죠.</a:t>
            </a:r>
          </a:p>
          <a:p/>
          <a:p>
            <a:r>
              <a:rPr lang="ko-KR"/>
              <a:t>오른쪽처럼 "파이썬 입문 수업의 조교로서, 처음 보는 1학년에게"라고 역할을 주면, 같은 모델이 쉬운 예시부터 단계적으로 설명하고 전문용어에 풀이를 붙입니다. 같은 주제, 같은 모델인데 눈높이가 달라집니다. 왜냐하면 '조교가 1학년에게 설명하는 글' 다음에 올 법한 조각은 쉬운 말일 확률이 높으니까요. 1부 원리 그대로입니다.</a:t>
            </a:r>
          </a:p>
          <a:p/>
          <a:p>
            <a:r>
              <a:rPr lang="ko-KR"/>
              <a:t>아래 문장, 우리 수업에서는 이 역할을 기본값으로 추천합니다. "입문 수업 조교로서, 1학년이 읽을 수 있게". 이유가 있습니다. 이렇게 받으면 코드가 쉬워지고 주석이 붙어서, 1강 규칙 2번(설명할 수 있는 코드만 제출한다)를 지키기가 훨씬 쉬워지거든요. 역할 하나로 규칙 준수 난이도가 내려가는 겁니다.</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두 번째 기둥, 맥락입니다. 1부에서 본 지식의 경계, 기억나시죠. AI는 우리 프로젝트 사정을 모릅니다. 그 모르는 것을 내가 채워 주는 기둥입니다. 어디에 쓰이는지, 무엇이 금지인지, 어떤 입력이 들어오는지.</a:t>
            </a:r>
          </a:p>
          <a:p/>
          <a:p>
            <a:r>
              <a:rPr lang="ko-KR"/>
              <a:t>왼쪽처럼 맥락 없이 "이메일 형식 검사 함수 만들어 줘"라고 하면, AI는 빈칸을 임의로 채웁니다. 외부 검증 라이브러리를 설치해서 쓸 수도 있고(우리는 표준 라이브러리, 그러니까 파이썬에 기본으로 들어 있는 것만 쓰기로 했는데요) 빈 문자열이 들어오는 경우를 아예 고려하지 않을 수도 있습니다.</a:t>
            </a:r>
          </a:p>
          <a:p/>
          <a:p>
            <a:r>
              <a:rPr lang="ko-KR"/>
              <a:t>오른쪽처럼 세 가지를 주면 달라집니다. 어디에 쓰이는지, 회원가입 폼. 무엇이 금지인지, 표준 라이브러리만. 어떤 입력이 오는지, 빈 문자열 가능. 결과가 우리 상황에 바로 맞고, 환각이 자랄 빈칸이 줄어듭니다.</a:t>
            </a:r>
          </a:p>
          <a:p/>
          <a:p>
            <a:r>
              <a:rPr lang="ko-KR"/>
              <a:t>아래 문장, 맥락을 찾는 점검 질문 하나를 드립니다. "내 머릿속에만 있고 지시문에는 없는 전제가 뭐지?" 하고 스스로 묻는 겁니다. 그 전제가 곧 써야 할 맥락입니다. 팀 프로젝트에서 이 질문을 못 하면, 팀원마다 다른 전제로 AI를 부려서 코드가 사방으로 튑니다.</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세 번째 기둥, 요구입니다. 여기가 네 기둥의 심장입니다. 좋은 요구의 기준은 딱 하나입니다. 결과를 받았을 때 통과냐 불통과냐를 '판정'할 수 있는가.</a:t>
            </a:r>
          </a:p>
          <a:p/>
          <a:p>
            <a:r>
              <a:rPr lang="ko-KR"/>
              <a:t>왼쪽 "코드 좀 잘 정리해 줘"는 판정이 불가능합니다. '잘'의 기준이 없으니까요. 지시한 나와 만든 AI가 서로 다른 '잘'을 생각하고 있고, 결과를 받아도 됐는지 아닌지 말할 수 없습니다.</a:t>
            </a:r>
          </a:p>
          <a:p/>
          <a:p>
            <a:r>
              <a:rPr lang="ko-KR"/>
              <a:t>오른쪽은 같은 의도를 판정 가능하게 바꾼 겁니다. 함수 이름을 동사형으로 바꾸고, 20줄 넘는 함수는 두 개 이상으로 분리. 받자마자 확인할 수 있죠. 동사형인가? 20줄 넘는 함수가 남았는가? 판정 기준이 지시문 안에 들어 있습니다.</a:t>
            </a:r>
          </a:p>
          <a:p/>
          <a:p>
            <a:r>
              <a:rPr lang="ko-KR"/>
              <a:t>사실 여러분은 이미 해 봤습니다. 아래 문장. 지난주 첫 지시에 "25도를 변환한 결과를 출력해"가 있었죠. 그 덕분에 77.0이 나오는지로 판정할 수 있었던 겁니다. 요구에는 확인 방법이 함께 담긴다. 이 감각이 5주차 요구사항 정의, 9주차 테스트로 그대로 이어집니다. 오늘이 그 출발점입니다.</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마지막 기둥, 형식입니다. 내용이 맞아도 모양이 제각각이면 팀에서는 쓸 수 없습니다.</a:t>
            </a:r>
          </a:p>
          <a:p/>
          <a:p>
            <a:r>
              <a:rPr lang="ko-KR"/>
              <a:t>형식을 생략하면 어떻게 되는지 왼쪽을 보세요. 파일 이름은 AI 마음대로, 어떤 날은 validator.py, 어떤 날은 main.py. 주석은 영어로, 확인 코드는 없이. 개인 실습이면 참을 만하지만, 팀 저장소가 이런 식이면 금방 뒤죽박죽이 됩니다.</a:t>
            </a:r>
          </a:p>
          <a:p/>
          <a:p>
            <a:r>
              <a:rPr lang="ko-KR"/>
              <a:t>오른쪽처럼 네 가지를 지정합니다. 파일 이름 check_email.py, 함수 이름 is_valid_email, 주석은 한국어로, 그리고 파일 끝에 사용 예 3개를 출력하는 확인 코드. 받는 순간 어디에 놓이고, 뭐라고 부르고, 어떤 언어로 읽고, 어떻게 확인하는지가 전부 정해져 있습니다.</a:t>
            </a:r>
          </a:p>
          <a:p/>
          <a:p>
            <a:r>
              <a:rPr lang="ko-KR"/>
              <a:t>아래 문장, 형식은 취향 문제가 아니라 협업 문제라는 점을 기억해 두세요. 6주차에 설계를 배우고 7주차에 명세 기반으로 구현을 시킬 때, 팀원 네 명이 AI로 받아 온 코드가 서로 맞물리려면 형식 지정이 생명선입니다. 그 예고편을 오늘 개인 단위로 연습하는 겁니다.</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네 기둥을 전부 세워 조립한 완성본입니다. 앞에서 본 이메일 검사 예시를 하나로 모았습니다. 위에서부터 읽어 보세요.</a:t>
            </a:r>
          </a:p>
          <a:p/>
          <a:p>
            <a:r>
              <a:rPr lang="ko-KR"/>
              <a:t>역할, 파이썬 입문 수업의 조교로서, 1학년이 읽을 수 있게 작성해 줘. 맥락, 회원가입 폼의 입력 검사에 쓸 거야. 파이썬 3.13 표준 라이브러리만 사용하고, 빈 문자열도 들어올 수 있어. 요구, 문자열이 이메일 형식이면 True, 아니면 False를 반환하는 함수를 작성해 줘. 빈 문자열은 False야. 형식, check_email.py 파일에, 함수 이름은 is_valid_email, 주석은 한국어로. 파일 끝에 사용 예 3개를 출력해 줘.</a:t>
            </a:r>
          </a:p>
          <a:p/>
          <a:p>
            <a:r>
              <a:rPr lang="ko-KR"/>
              <a:t>이렇게 쓰면 AI가 임의로 정할 빈칸이 거의 남지 않습니다. 결과를 받으면 파일 이름부터 사용 예 출력까지, 지시문의 각 줄과 대조하며 판정하면 됩니다.</a:t>
            </a:r>
          </a:p>
          <a:p/>
          <a:p>
            <a:r>
              <a:rPr lang="ko-KR"/>
              <a:t>아래 박스, 모양은 자유입니다. 이렇게 줄을 나눠도 되고, 자연스러운 문단 하나로 이어 써도 됩니다. 중요한 건 네 기둥이 내용으로 들어 있느냐지, 겉모양이 아닙니다.</a:t>
            </a:r>
          </a:p>
          <a:p/>
          <a:p>
            <a:r>
              <a:rPr lang="ko-KR"/>
              <a:t>"매번 이렇게 길게 써야 하나요?" 좋은 질문인데, 답은 다음 장에서.</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2부 마무리로 오해 하나를 풀고 갑니다. 매번 네 기둥을 꽉 채운 긴 지시문을 써야 하느냐. 아닙니다.</a:t>
            </a:r>
          </a:p>
          <a:p/>
          <a:p>
            <a:r>
              <a:rPr lang="ko-KR"/>
              <a:t>첫째, 작은 작업은 요구와 형식 정도로 가볍게 시작해도 됩니다. 네 기둥은 의무 양식이 아니라, 결과가 이상할 때 "뭐가 빠졌지?"를 점검하는 점검표입니다.</a:t>
            </a:r>
          </a:p>
          <a:p/>
          <a:p>
            <a:r>
              <a:rPr lang="ko-KR"/>
              <a:t>둘째, 결과가 기대와 다르면 그 차이를 말로 정리해 재지시합니다. "빈 문자열에서 오류가 나. 빈 문자열은 False를 반환하게 고쳐 줘." 2강에서 배운 지시-생성-확인-수정 루프 그대로이고, 차이가 곧 다음 지시문이 됩니다.</a:t>
            </a:r>
          </a:p>
          <a:p/>
          <a:p>
            <a:r>
              <a:rPr lang="ko-KR"/>
              <a:t>셋째, 그렇게 다듬은 지시문을 버리지 말고 기록하세요. 이 수업에서 지시문은 산출물입니다. 과제 1도 팀 프로젝트도, '어떤 지시로 이 결과를 얻었는가'를 함께 제출하고 평가합니다. ZCode나 Codex 대화창의 지시문을 복사해서 메모 파일에 붙여 두는 습관을 오늘부터.</a:t>
            </a:r>
          </a:p>
          <a:p/>
          <a:p>
            <a:r>
              <a:rPr lang="ko-KR"/>
              <a:t>자, 여기까지가 이론입니다. 아래 박스. 그런데 정말 지시문에 따라 결과가 그렇게 달라질까요? 말로 백 번 하는 것보다 한 번 실험이 낫습니다. 3부에서 같은 기능을 세 가지 지시문으로 시켜서, 차이를 여러분 눈으로 데이터로 확인합니다.</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3부, 실습입니다. 오늘 실험의 규칙은 과학 실험과 같습니다. 조건 하나만 바꾸고 나머지는 통제한다. 바꾸는 것은 지시문뿐이고, 기능과 도구와 모델은 같습니다.</a:t>
            </a:r>
          </a:p>
          <a:p/>
          <a:p>
            <a:r>
              <a:rPr lang="ko-KR"/>
              <a:t>이 실습 형식이 그대로 과제 1이 되니, 오늘 손을 제대로 움직인 사람은 과제의 절반을 끝내고 가는 셈입니다. 노트북 준비하시고, ZCode를 켜서 지난주 hello-sw 폴더를 열고, '안녕'에 대답하는지 한 번 확인하고 시작합니다. 왼쪽 아래가 'Connect'로 바뀌어 있으면 공용 계정 연결이 풀린 것이니 질문하세요. 제가 다시 로그인해 드립니다. 오늘 실험은 수업 공용 ZCode, 모델 GLM-5.3으로 합니다. ZCode가 안 되는 사람은 VS Code의 Codex로 해도 실험은 됩니다. 다만 세 실험은 같은 도구, 같은 모델로 해야 비교가 됩니다.</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실험 설계입니다. 대상 기능은 점수 목록을 학점 목록으로 바꾸는 변환기. 예를 들어 [95, 82, 61, 45]를 넣으면 ['A', 'B', 'D', 'F']가 나오는 것. 왜 이걸 골랐냐면, 작지만 결정할 빈칸이 많기 때문입니다. 네 카드입니다.</a:t>
            </a:r>
          </a:p>
          <a:p/>
          <a:p>
            <a:r>
              <a:rPr lang="ko-KR"/>
              <a:t>경계값, 90점은 A인지 B인지, 89.5는 어떻게 되는지, 60은 D인지. 입력, 정수만 받는지 실수도 받는지, 범위 밖 값은 어쩌는지. 이름, 파일과 함수 이름. 확인, 무엇이 나오면 성공인지. 이 빈칸들을 누가 채우는지가 오늘의 관찰 대상입니다.</a:t>
            </a:r>
          </a:p>
          <a:p/>
          <a:p>
            <a:r>
              <a:rPr lang="ko-KR"/>
              <a:t>아래 박스, 실험 규칙 두 가지를 꼭 지켜 주세요. 첫째, 지시문 하나마다 ZCode에서 'New Task', 새 작업을 시작합니다. 1부에서 배웠죠. 모델은 대화 전체를 다시 읽으니, 앞 실험의 대화가 남아 있으면 다음 실험이 오염됩니다. 공정한 비교를 위해 매번 깨끗한 상태에서 시작합니다. 둘째, 결과 파일 이름은 gradeA, gradeB, gradeC로 구분해 저장합니다. A와 B 실험에서는 AI가 이름을 정하게 두고, 여러분이 나중에 파일명만 바꿔 주세요. 셋째, 세 실험 모두 같은 도구, 같은 모델로 돌립니다. 수업 공용 ZCode의 GLM-5.3입니다. 실험 A는 Codex로, B는 ZCode로 하면 지시문 차이인지 모델 차이인지 알 수 없게 됩니다. 변수는 지시문 하나만 바꿉니다. 과학 실험과 같은 원리입니다.</a:t>
            </a:r>
          </a:p>
          <a:p/>
          <a:p>
            <a:r>
              <a:rPr lang="ko-KR"/>
              <a:t>구체적으로 한 실험을 어떻게 돌리는지, 다음 장에서 순서대로 보여 드립니다.</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ko-KR"/>
              <a:t>실험 하나를 돌리는 순서입니다. A, B, C 세 번 다 같은 순서로 반복하니 여기서 확실히 익혀 두세요.</a:t>
            </a:r>
          </a:p>
          <a:p/>
          <a:p>
            <a:r>
              <a:rPr lang="ko-KR"/>
              <a:t>1번, 새 대화. ZCode 창 위쪽의 더하기 모양, New Task가 새 대화입니다. 왼쪽 위 그림은 그 자리를 그린 구성도입니다. Codex를 쓰는 사람은 패널 위의 더하기, New chat이 같은 역할입니다. 실험 A, B, C 각각 시작할 때 반드시 이 버튼을 먼저 누릅니다. 이유는 아까 말했죠. 앞 대화가 남아 있으면 다음 실험이 오염됩니다.</a:t>
            </a:r>
          </a:p>
          <a:p/>
          <a:p>
            <a:r>
              <a:rPr lang="ko-KR"/>
              <a:t>2번, 지시문 붙여넣기. 왼쪽 가운데 그림이 ZCode의 입력창입니다. 슬라이드에 있는 지시문을 그대로 복사해서 붙여넣고 보내기. 오타 하나가 결과를 바꾸니 직접 치지 말고 복사하세요. LMS에 지시문 텍스트를 올려 두었으니 거기서 복사해도 됩니다.</a:t>
            </a:r>
          </a:p>
          <a:p/>
          <a:p>
            <a:r>
              <a:rPr lang="ko-KR"/>
              <a:t>3번, 승인. ZCode는 기본 모드 'Ask before changes'에서 파일을 만들기 전에 "이 파일을 이렇게 만들겠다"며 내용을 보여 주고 기다립니다. 오른쪽 그림이 그 모드 목록인데, 맨 위 기본값을 그대로 둡니다. 무조건 누르지 말고 훑어보고 Allow. 파일이 생기면 ZCode 왼쪽 파일 목록과 VS Code 탐색기에 같이 나타납니다. Codex도 같은 식으로 묻습니다.</a:t>
            </a:r>
          </a:p>
          <a:p/>
          <a:p>
            <a:r>
              <a:rPr lang="ko-KR"/>
              <a:t>4번, 실행. VS Code 터미널(Ctrl+백틱)에서 python 파일이름.py. 실행이 되는지, 무엇이 찍히는지 관찰합니다. 오류가 나도 그것 자체가 관찰 데이터입니다. 지우지 말고 적어 두세요.</a:t>
            </a:r>
          </a:p>
          <a:p/>
          <a:p>
            <a:r>
              <a:rPr lang="ko-KR"/>
              <a:t>5번, 파일 이름 맞추기. AI가 grade_calculator.py 같은 다른 이름으로 만들었으면, 탐색기에서 그 파일을 클릭하고 F2 키를 누르면 이름을 바꿀 수 있습니다. gradeA.py, gradeB.py로. C는 지시문에 파일 이름이 들어 있어서 그대로 나옵니다.</a:t>
            </a:r>
          </a:p>
          <a:p/>
          <a:p>
            <a:r>
              <a:rPr lang="ko-KR"/>
              <a:t>이 다섯 단계를 A, B, C 세 번 반복합니다. 자, A부터 갑니다.</a:t>
            </a:r>
          </a:p>
          <a:p/>
          <a:p>
            <a:r>
              <a:rPr lang="ko-KR"/>
              <a:t>도구는 2강에서 연결한 그대로 씁니다. 수업 시간에는 ZCode, GLM-5.3. 'Rate limit'이나 1302가 뜨면 반 전체가 같은 계정으로 동시에 눌러 줄을 선 것이니 몇 초 뒤 다시 보내면 됩니다. 실험 세 번이면 한도 안에서 충분히 끝납니다.</a:t>
            </a:r>
          </a:p>
        </p:txBody>
      </p:sp>
      <p:sp>
        <p:nvSpPr>
          <p:cNvPr id="4" name="Slide Number Placeholder 3"/>
          <p:cNvSpPr>
            <a:spLocks noGrp="1"/>
          </p:cNvSpPr>
          <p:nvPr>
            <p:ph type="sldNum" idx="5" sz="quarter"/>
          </p:nvPr>
        </p:nvSpPr>
        <p:spPr/>
      </p:sp>
    </p:spTree>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실험 A. 새 대화를 열고 이 한 줄만 입력합니다. "학점 계산기 만들어 줘." 일부러 2부에서 배운 걸 다 무시한 지시입니다.</a:t>
            </a:r>
          </a:p>
          <a:p/>
          <a:p>
            <a:r>
              <a:rPr lang="ko-KR"/>
              <a:t>결과가 오면 승인하고, 실행해 보고, 코드를 열어서 미션 하나를 수행하세요. AI가 나 대신 정해 버린 결정을 다섯 개 이상 찾아 적는 겁니다. 예를 들어 "점수를 input()으로 하나씩 물어보게 했다", "90점을 A로 정했다", "파일 이름을 grade_calculator.py로 정했다" 같은 것들.</a:t>
            </a:r>
          </a:p>
          <a:p/>
          <a:p>
            <a:r>
              <a:rPr lang="ko-KR"/>
              <a:t>예상되는 관찰 두 가지. 첫째, 형태 자체가 제각각일 겁니다. 함수 하나만 있는 사람, input으로 점수를 물어보는 사람, 여러 점수를 반복문으로 도는 사람. 둘째, 90점의 학점이나 파일, 함수 이름이 사람마다 다를 겁니다. 내가 안 정했으니 AI가 확률에서 뽑은 값이고, 1부에서 배운 대로 뽑기는 매번 다르니까요.</a:t>
            </a:r>
          </a:p>
          <a:p/>
          <a:p>
            <a:r>
              <a:rPr lang="ko-KR"/>
              <a:t>같은 지시문인데 사람마다 결과가 다를 겁니다. 아래 박스처럼, 그 다름 자체가 오늘의 데이터입니다.</a:t>
            </a:r>
          </a:p>
          <a:p/>
          <a:p>
            <a:r>
              <a:rPr lang="ko-KR"/>
              <a:t>끝나면 파일 이름을 gradeA.py로 바꾸고 B 실험으로 넘어갑니다.</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실험 B. 반드시 New Task로 새 대화를 열고, 이번엔 요구를 명확히 씁니다. "0부터 100 사이 정수 점수의 리스트를 받아서, 90 이상은 A, 80 이상은 B, 70 이상은 C, 60 이상은 D, 그 미만은 F로 바꾼 리스트를 반환하는 파이썬 함수를 만들어 줘." 슬라이드의 문장을 그대로 복사하세요.</a:t>
            </a:r>
          </a:p>
          <a:p/>
          <a:p>
            <a:r>
              <a:rPr lang="ko-KR"/>
              <a:t>실행해 보면 A와 확연히 다를 겁니다. 세 번째 기둥인 요구가 섰으니 기능의 뼈대(등급 경계, 입력이 리스트이고 출력도 리스트라는 것)는 반 전체가 같아집니다. 판정 가능한 요구의 힘이죠.</a:t>
            </a:r>
          </a:p>
          <a:p/>
          <a:p>
            <a:r>
              <a:rPr lang="ko-KR"/>
              <a:t>하지만 관찰을 계속하세요. 아래 세 카드, 아직 AI가 정하는 게 남아 있습니다. 이름, 파일과 함수 이름은 여전히 제각각일 겁니다. 범위 밖 값, 지시에 없는 마이너스 5점이나 150점이 들어오면 어떻게 되는지는 버전마다 다를 겁니다. 오류가 나거나, 조용히 F를 주거나. 확인 방법, 실행 예가 없으니 됐는지 확인하는 코드를 내가 따로 만들어야 하죠. 함수만 있고 아무것도 출력하지 않는 파일이라 python으로 실행하면 아무 일도 안 일어날 수 있습니다. 그것도 관찰입니다.</a:t>
            </a:r>
          </a:p>
          <a:p/>
          <a:p>
            <a:r>
              <a:rPr lang="ko-KR"/>
              <a:t>B까지 하고 나면 감이 옵니다. 요구가 뼈대를 세우고, 나머지 기둥이 빈칸을 마저 채운다는 것. 그 완성형이 C입니다. 파일 이름을 gradeB.py로 바꾸고 C 실험으로 넘어갑니다.</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실험 C, 완성형입니다. 다시 새 대화를 열고, 네 기둥을 전부 세운 지시문을 입력합니다. 네 줄을 한꺼번에 복사해서 붙여넣으면 됩니다.</a:t>
            </a:r>
          </a:p>
          <a:p/>
          <a:p>
            <a:r>
              <a:rPr lang="ko-KR"/>
              <a:t>역할, 파이썬 입문 수업의 조교로서, 1학년이 읽을 수 있게. 맥락, hello-sw 저장소에 추가할 단일 파일이고, 표준 라이브러리만. 요구, 0에서 100 정수 리스트를 학점 리스트로, 그리고 B에는 없던 것 하나가 추가됐죠. 범위 밖 값이 있으면 ValueError를 발생시켜. ValueError는 "잘못된 값이 들어왔다"고 파이썬이 알리는 표준 오류입니다. B에서 관찰한 빈칸을 요구로 승격시킨 겁니다. 형식, 파일은 gradeC.py, 함수는 to_grade, 한국어 주석, 그리고 파일 끝에 print(to_grade([95, 82, 61, 45])) 확인 코드까지.</a:t>
            </a:r>
          </a:p>
          <a:p/>
          <a:p>
            <a:r>
              <a:rPr lang="ko-KR"/>
              <a:t>실행하면 아래 박스처럼 ['A', 'B', 'D', 'F'] 리스트가 출력되어야 합니다. 판정 기준이 지시문 안에 들어 있으니 받는 즉시 통과 여부를 알 수 있습니다. 코드도 읽어 보세요. 역할 덕분에 주석이 붙은, 설명할 수 있는 코드가 왔는지.</a:t>
            </a:r>
          </a:p>
          <a:p/>
          <a:p>
            <a:r>
              <a:rPr lang="ko-KR"/>
              <a:t>입력은 좀 길어졌지만 생각해 보세요. A에서 결과 받고 고개 갸웃하며 다시 시키는 왕복 몇 번과 C 한 번, 어느 쪽이 빠른가요. 좋은 지시문은 느린 길이 아니라 지름길입니다.</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세 파일이 모였으면 비교합니다. 표의 관찰 항목 다섯 가지를 A, B, C 각각에 대해 답해 보세요.</a:t>
            </a:r>
          </a:p>
          <a:p/>
          <a:p>
            <a:r>
              <a:rPr lang="ko-KR"/>
              <a:t>경계값, 90점이 세 버전에서 각각 뭐가 됐는지. 세 답이 서로 같은지. 입력 방어, 마이너스 5나 150을 넣어 보세요. 파일 끝에 print(함수이름([-5, 150])) 한 줄을 임시로 넣고 실행하면 됩니다. 오류가 나는지, 조용히 무시하는지, 엉뚱한 학점을 주는지 버전마다 다를 겁니다. 이름, 파일과 함수 이름을 누가 정했는지, 나인지 AI인지. 실행, 고치지 않고 한 번에 돌았는지. 마지막으로 설명 가능성, 각 줄을 내 말로 설명할 수 있는지. 1강 규칙 2번의 자가 점검입니다.</a:t>
            </a:r>
          </a:p>
          <a:p/>
          <a:p>
            <a:r>
              <a:rPr lang="ko-KR"/>
              <a:t>그리고 아래 박스, 관찰한 차이를 세 가지 이상, '문장'으로 기록하세요. "A는 89를 B로 처리했지만 C는 ValueError를 냈다"처럼 코드 근거와 함께요. "C가 더 좋았다" 같은 감상은 분석이 아닙니다. 어떤 지시문의 어떤 문장이 어떤 코드 차이를 만들었는지를 짚는 게 분석입니다.</a:t>
            </a:r>
          </a:p>
          <a:p/>
          <a:p>
            <a:r>
              <a:rPr lang="ko-KR"/>
              <a:t>이 기록, 버리지 마세요. 그대로 과제 1의 분석 문단이 됩니다. 다음 장에서 이 기록과 세 파일을 저장소에 올립니다.</a:t>
            </a:r>
          </a:p>
          <a:p/>
          <a:p>
            <a:r>
              <a:rPr lang="ko-KR"/>
              <a:t>기록은 일단 메모장이든 VS Code든 어디든 적어 두세요.</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ko-KR"/>
              <a:t>세 파일과 기록을 GitHub 저장소에 올립니다. 지난 두 주에 했던 그대로라 빠르게 갑니다.</a:t>
            </a:r>
          </a:p>
          <a:p/>
          <a:p>
            <a:r>
              <a:rPr lang="ko-KR"/>
              <a:t>1번. 기록을 파일로 만듭니다. VS Code 탐색기에서 hello-sw 폴더 안에 새 파일, 이름은 notes.md..md는 '마크다운'이라는 메모용 텍스트 파일 형식인데, 그냥 글을 쓰면 됩니다. 아까 적은 차이 3가지 이상을 문장으로 붙여넣고 Ctrl+S 저장.</a:t>
            </a:r>
          </a:p>
          <a:p/>
          <a:p>
            <a:r>
              <a:rPr lang="ko-KR"/>
              <a:t>2번. 터미널에서 세 명령. git add 점, 이번엔 파일 이름 대신 점(.)입니다. 점은 "이 폴더에서 바뀐 파일 전부"라는 뜻이라, gradeA, B, C와 notes.md를 한 번에 담습니다. git commit -m "add grade experiments". git push. 지난주에 로그인해 뒀으니 이번엔 바로 올라갑니다.</a:t>
            </a:r>
          </a:p>
          <a:p/>
          <a:p>
            <a:r>
              <a:rPr lang="ko-KR"/>
              <a:t>확인은 왼쪽 화면처럼 브라우저에서 hello-sw 저장소를 새로고침해서 파일 목록에 네 파일이 보이면 성공입니다. 예시 화면은 제 강의 저장소라 파일 이름은 다르지만, 여러분 화면에는 1번 자리에 gradeA.py, gradeB.py, gradeC.py, notes.md가, 2번 자리에 방금 쓴 커밋 메시지가 보여야 합니다.</a:t>
            </a:r>
          </a:p>
          <a:p/>
          <a:p>
            <a:r>
              <a:rPr lang="ko-KR"/>
              <a:t>아래 분홍 박스, push 전 마지막 점검 하나. 2강에서 API 키는 절대 코드에 넣지 말라고 했죠. AI가 만든 코드에 키가 들어갈 일은 없지만, 습관으로 확인합니다. VS Code에서 Ctrl+Shift+F, 전체 검색창에 key, password, token 같은 단어를 쳐서 의심스러운 값이 안 나오면 통과. 로그인은 도구 설정 안에서 했으니 코드에는 아무 비밀도 없어야 정상입니다. 올린 뒤 저장소 주소를 LMS 3주차 게시판에 제출하면 오늘 출석 인증 완료입니다.</a:t>
            </a:r>
          </a:p>
          <a:p/>
          <a:p>
            <a:r>
              <a:rPr lang="ko-KR"/>
              <a:t>과제 얘기가 나왔으니, 공식 공지 갑니다.</a:t>
            </a:r>
          </a:p>
        </p:txBody>
      </p:sp>
      <p:sp>
        <p:nvSpPr>
          <p:cNvPr id="4" name="Slide Number Placeholder 3"/>
          <p:cNvSpPr>
            <a:spLocks noGrp="1"/>
          </p:cNvSpPr>
          <p:nvPr>
            <p:ph type="sldNum" idx="5" sz="quarter"/>
          </p:nvPr>
        </p:nvSpPr>
        <p:spPr/>
      </p:sp>
    </p:spTree>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과제 1을 공식 공지합니다. 제목은 지시문 비교 실험 보고서. 오늘 실습을 여러분이 고른 다른 기능으로 한 번 더 하는 겁니다.</a:t>
            </a:r>
          </a:p>
          <a:p/>
          <a:p>
            <a:r>
              <a:rPr lang="ko-KR"/>
              <a:t>대상은 오늘 학점 변환기와 '다른' 작은 기능 하나를 스스로 고릅니다. 온도 통계, 단어 세기, 비밀번호 규칙 검사, 뭐든 좋은데, 결정할 빈칸이 있는 작은 기능이어야 실험이 됩니다. 너무 크면 확인을 못 하고, 너무 작으면 차이가 안 납니다.</a:t>
            </a:r>
          </a:p>
          <a:p/>
          <a:p>
            <a:r>
              <a:rPr lang="ko-KR"/>
              <a:t>방법은 오늘 실습 그대로입니다. A 한 줄, B 요구만, C 네 기둥, 각각 새 대화에서. 분석은 analysis.md 한 쪽, 차이 3가지 이상을 코드 근거와 함께, 어떤 지시문의 어떤 문장이 그 차이를 만들었는지까지 쓰세요.</a:t>
            </a:r>
          </a:p>
          <a:p/>
          <a:p>
            <a:r>
              <a:rPr lang="ko-KR"/>
              <a:t>오른쪽 박스, 제출은 지시문 3개, 코드 3개, 분석 파일을 전부 개인 저장소에 push하고 주소를 LMS 과제 1 게시판에 올립니다. hello-sw에 폴더를 하나 만들어 넣어도 되고 새 저장소를 만들어도 됩니다. 마감은 4주차 수업 시작 전. 배점은 과제 10퍼센트 중 첫 회차입니다.</a:t>
            </a:r>
          </a:p>
          <a:p/>
          <a:p>
            <a:r>
              <a:rPr lang="ko-KR"/>
              <a:t>아래 박스, 평가 포인트 세 가지, 네 기둥이 실제로 반영됐는지, 분석이 코드 근거를 인용하며 구체적인지, 그리고 설명 가능성. 제출물에 대해 구두로 물어볼 수 있습니다. AI로 만들되, 설명은 본인이, 1강 규칙 그대로입니다.</a:t>
            </a:r>
          </a:p>
          <a:p/>
          <a:p>
            <a:r>
              <a:rPr lang="ko-KR"/>
              <a:t>자주 나오는 질문 두 가지. "기능을 친구와 같은 걸로 해도 되나요?" 기능은 겹쳐도 되지만 지시문과 분석은 각자 합니다. "C 지시문을 슬라이드 것을 그대로 바꿔 써도 되나요?" 구조는 가져다 쓰되 내용은 자기 기능에 맞게 바꿉니다.</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체크리스트 다섯 개입니다. 위에서부터. gradeA, B, C 세 파일을 만들어 모두 실행해 보았다. 지시문마다 새 대화에서 실행했다. 다섯 관찰 항목으로 비교하고 차이를 3가지 이상 문장으로 기록했다. 세 파일과 기록을 hello-sw 저장소에 push했다. LMS에서 과제 1 요강을 확인했다.</a:t>
            </a:r>
          </a:p>
          <a:p/>
          <a:p>
            <a:r>
              <a:rPr lang="ko-KR"/>
              <a:t>출석 인증은 오늘도 저장소 주소입니다. gradeA, B, C 세 파일과 notes.md가 올라간 hello-sw 주소를 3주차 게시판에 제출하세요. 그 notes.md가 과제 1 쓸 때 그대로 재료가 됩니다.</a:t>
            </a:r>
          </a:p>
          <a:p/>
          <a:p>
            <a:r>
              <a:rPr lang="ko-KR"/>
              <a:t>특히 두 번째 항목, 새 대화 규칙을 안 지킨 분은 결과가 오염됐을 수 있으니 지금이라도 다시 돌려 보세요. 몇 분 안 걸립니다. 실험이 오염됐다는 게 무슨 뜻이냐면, 예를 들어 A 대화에 이어서 B를 시켰다면 AI가 A의 코드를 참고해서 B를 만들었을 수 있다는 겁니다. 그러면 B의 결과가 '요구만 준 지시문'의 순수한 결과가 아니게 되죠.</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오늘을 세 문장으로 정리합니다.</a:t>
            </a:r>
          </a:p>
          <a:p/>
          <a:p>
            <a:r>
              <a:rPr lang="ko-KR"/>
              <a:t>첫째, 생성형 AI는 다음에 올 글 조각을 확률로 고릅니다. 같은 지시에 다른 답이 나오는 건 오류가 아니라 원래 성질이고, 그래서 결과는 언제나 검증 대상입니다.</a:t>
            </a:r>
          </a:p>
          <a:p/>
          <a:p>
            <a:r>
              <a:rPr lang="ko-KR"/>
              <a:t>둘째, 내가 비운 칸은 AI가 그럴듯하게 채웁니다. 그 결정의 책임은 나에게 남으니, 역할, 맥락, 요구, 형식 네 기둥으로 중요한 빈칸을 내가 먼저 채웁니다.</a:t>
            </a:r>
          </a:p>
          <a:p/>
          <a:p>
            <a:r>
              <a:rPr lang="ko-KR"/>
              <a:t>셋째, 오늘 A, B, C 세 지시문의 결과 차이가 이 모든 것의 증거였습니다. 과제 1에서 여러분의 기능으로 같은 실험을 재현하고, 차이를 근거와 함께 분석해 오세요.</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다음 주 예고입니다. 4강의 제목은 딸깍의 경계입니다. 요즘 말로 딸깍, 그러니까 지시 한 번으로 끝나는 일과 그렇지 않은 일을 가르는 기준을 배우고, 실험으로 직접 재 봅니다. 4주차는 지시문 심화, 오늘 배운 네 기둥 위에 세 가지를 얹습니다.</a:t>
            </a:r>
          </a:p>
          <a:p/>
          <a:p>
            <a:r>
              <a:rPr lang="ko-KR"/>
              <a:t>첫째, 예시로 가르치기. 말로 설명하기 어려운 형식이나 스타일은 좋은 예시 한두 개를 지시문에 넣는 게 문장 열 개보다 낫습니다. "이런 모양으로 출력해 줘" 하고 예를 붙이는 거죠. 둘째, 큰 작업을 단계로 나누기 맛보기. 큰 기능을 한 번에 시키면 왜 실패하는지, 7주차 본격 학습 전에 미리 감을 잡습니다. 셋째, 검증을 지시문에 담기. 오늘 C 지시문의 확인 코드를 한 단계 발전시키는 내용입니다.</a:t>
            </a:r>
          </a:p>
          <a:p/>
          <a:p>
            <a:r>
              <a:rPr lang="ko-KR"/>
              <a:t>오른쪽 박스, 잊지 말 것 두 가지. 과제 1 마감은 4주차 수업 시작 전입니다. 미루면 전날 밤이 괴로워지는 구조이니 이번 주말에 시작하세요. 오늘 실습을 한 번 더 하는 것뿐이라 두 시간이면 충분합니다. 그리고 5주차에 팀 구성과 주제 선정이 있습니다. 만들고 싶은 작은 서비스 아이디어를 미리 구상해 오시면 그날 팀 논의가 훨씬 수월합니다.</a:t>
            </a:r>
          </a:p>
          <a:p/>
          <a:p>
            <a:r>
              <a:rPr lang="ko-KR"/>
              <a:t>저장소 주소 제출 확인하고 가세요. 수고하셨습니다.</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20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2.png"/><Relationship Id="rId4" Type="http://schemas.openxmlformats.org/officeDocument/2006/relationships/image" Target="../media/image-2-2.png"/><Relationship Id="rId5" Type="http://schemas.openxmlformats.org/officeDocument/2006/relationships/slideLayout" Target="../slideLayouts/slideLayout1.xml"/><Relationship Id="rId6" Type="http://schemas.openxmlformats.org/officeDocument/2006/relationships/notesSlide" Target="../notesSlides/notesSlide20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20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1.xml"/><Relationship Id="rId6" Type="http://schemas.openxmlformats.org/officeDocument/2006/relationships/notesSlide" Target="../notesSlides/notesSlide20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20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slideLayout" Target="../slideLayouts/slideLayout1.xml"/><Relationship Id="rId6" Type="http://schemas.openxmlformats.org/officeDocument/2006/relationships/notesSlide" Target="../notesSlides/notesSlide20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1.xml"/><Relationship Id="rId5" Type="http://schemas.openxmlformats.org/officeDocument/2006/relationships/notesSlide" Target="../notesSlides/notesSlide20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slideLayout" Target="../slideLayouts/slideLayout1.xml"/><Relationship Id="rId7" Type="http://schemas.openxmlformats.org/officeDocument/2006/relationships/notesSlide" Target="../notesSlides/notesSlide20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slideLayout" Target="../slideLayouts/slideLayout1.xml"/><Relationship Id="rId5" Type="http://schemas.openxmlformats.org/officeDocument/2006/relationships/notesSlide" Target="../notesSlides/notesSlide20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slideLayout" Target="../slideLayouts/slideLayout1.xml"/><Relationship Id="rId7" Type="http://schemas.openxmlformats.org/officeDocument/2006/relationships/notesSlide" Target="../notesSlides/notesSlide2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2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slideLayout" Target="../slideLayouts/slideLayout1.xml"/><Relationship Id="rId9" Type="http://schemas.openxmlformats.org/officeDocument/2006/relationships/notesSlide" Target="../notesSlides/notesSlide2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slideLayout" Target="../slideLayouts/slideLayout1.xml"/><Relationship Id="rId7" Type="http://schemas.openxmlformats.org/officeDocument/2006/relationships/notesSlide" Target="../notesSlides/notesSlide2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slideLayout" Target="../slideLayouts/slideLayout1.xml"/><Relationship Id="rId5" Type="http://schemas.openxmlformats.org/officeDocument/2006/relationships/notesSlide" Target="../notesSlides/notesSlide2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slideLayout" Target="../slideLayouts/slideLayout1.xml"/><Relationship Id="rId5" Type="http://schemas.openxmlformats.org/officeDocument/2006/relationships/notesSlide" Target="../notesSlides/notesSlide2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slideLayout" Target="../slideLayouts/slideLayout1.xml"/><Relationship Id="rId5" Type="http://schemas.openxmlformats.org/officeDocument/2006/relationships/notesSlide" Target="../notesSlides/notesSlide2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slideLayout" Target="../slideLayouts/slideLayout1.xml"/><Relationship Id="rId5" Type="http://schemas.openxmlformats.org/officeDocument/2006/relationships/notesSlide" Target="../notesSlides/notesSlide2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slideLayout" Target="../slideLayouts/slideLayout1.xml"/><Relationship Id="rId4" Type="http://schemas.openxmlformats.org/officeDocument/2006/relationships/notesSlide" Target="../notesSlides/notesSlide2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slideLayout" Target="../slideLayouts/slideLayout1.xml"/><Relationship Id="rId7" Type="http://schemas.openxmlformats.org/officeDocument/2006/relationships/notesSlide" Target="../notesSlides/notesSlide2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image" Target="../media/image-21-5.png"/><Relationship Id="rId6" Type="http://schemas.openxmlformats.org/officeDocument/2006/relationships/image" Target="../media/image-21-6.png"/><Relationship Id="rId7" Type="http://schemas.openxmlformats.org/officeDocument/2006/relationships/image" Target="../media/image-21-7.png"/><Relationship Id="rId8" Type="http://schemas.openxmlformats.org/officeDocument/2006/relationships/slideLayout" Target="../slideLayouts/slideLayout1.xml"/><Relationship Id="rId9" Type="http://schemas.openxmlformats.org/officeDocument/2006/relationships/notesSlide" Target="../notesSlides/notesSlide2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1-1.png"/><Relationship Id="rId3" Type="http://schemas.openxmlformats.org/officeDocument/2006/relationships/image" Target="../media/image1.png"/><Relationship Id="rId5" Type="http://schemas.openxmlformats.org/officeDocument/2006/relationships/image" Target="../media/image3.png"/><Relationship Id="rId6" Type="http://schemas.openxmlformats.org/officeDocument/2006/relationships/notesSlide" Target="../notesSlides/notesSlide222.xml"/><Relationship Id="rId7" Type="http://schemas.openxmlformats.org/officeDocument/2006/relationships/image" Target="../media/image4.png"/></Relationships>
</file>

<file path=ppt/slides/_rels/slide23.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image" Target="../media/image-22-4.png"/><Relationship Id="rId5" Type="http://schemas.openxmlformats.org/officeDocument/2006/relationships/image" Target="../media/image-22-5.png"/><Relationship Id="rId6" Type="http://schemas.openxmlformats.org/officeDocument/2006/relationships/slideLayout" Target="../slideLayouts/slideLayout1.xml"/><Relationship Id="rId7" Type="http://schemas.openxmlformats.org/officeDocument/2006/relationships/notesSlide" Target="../notesSlides/notesSlide223.xml"/></Relationships>
</file>

<file path=ppt/slides/_rels/slide24.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image" Target="../media/image-23-4.png"/><Relationship Id="rId5" Type="http://schemas.openxmlformats.org/officeDocument/2006/relationships/image" Target="../media/image-23-5.png"/><Relationship Id="rId6" Type="http://schemas.openxmlformats.org/officeDocument/2006/relationships/slideLayout" Target="../slideLayouts/slideLayout1.xml"/><Relationship Id="rId7" Type="http://schemas.openxmlformats.org/officeDocument/2006/relationships/notesSlide" Target="../notesSlides/notesSlide224.xml"/></Relationships>
</file>

<file path=ppt/slides/_rels/slide25.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slideLayout" Target="../slideLayouts/slideLayout1.xml"/><Relationship Id="rId4" Type="http://schemas.openxmlformats.org/officeDocument/2006/relationships/notesSlide" Target="../notesSlides/notesSlide225.xml"/></Relationships>
</file>

<file path=ppt/slides/_rels/slide26.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slideLayout" Target="../slideLayouts/slideLayout1.xml"/><Relationship Id="rId4" Type="http://schemas.openxmlformats.org/officeDocument/2006/relationships/notesSlide" Target="../notesSlides/notesSlide2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1-1.png"/><Relationship Id="rId4" Type="http://schemas.openxmlformats.org/officeDocument/2006/relationships/image" Target="../media/image-8-5.png"/><Relationship Id="rId5" Type="http://schemas.openxmlformats.org/officeDocument/2006/relationships/notesSlide" Target="../notesSlides/notesSlide227.xml"/><Relationship Id="rId6" Type="http://schemas.openxmlformats.org/officeDocument/2006/relationships/image" Target="../media/image5.png"/></Relationships>
</file>

<file path=ppt/slides/_rels/slide28.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image" Target="../media/image-26-3.png"/><Relationship Id="rId4" Type="http://schemas.openxmlformats.org/officeDocument/2006/relationships/image" Target="../media/image-26-4.png"/><Relationship Id="rId5" Type="http://schemas.openxmlformats.org/officeDocument/2006/relationships/image" Target="../media/image-26-5.png"/><Relationship Id="rId6" Type="http://schemas.openxmlformats.org/officeDocument/2006/relationships/slideLayout" Target="../slideLayouts/slideLayout1.xml"/><Relationship Id="rId7" Type="http://schemas.openxmlformats.org/officeDocument/2006/relationships/notesSlide" Target="../notesSlides/notesSlide228.xml"/></Relationships>
</file>

<file path=ppt/slides/_rels/slide29.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image" Target="../media/image-27-2.png"/><Relationship Id="rId3" Type="http://schemas.openxmlformats.org/officeDocument/2006/relationships/image" Target="../media/image-27-2.png"/><Relationship Id="rId4" Type="http://schemas.openxmlformats.org/officeDocument/2006/relationships/image" Target="../media/image-27-2.png"/><Relationship Id="rId5" Type="http://schemas.openxmlformats.org/officeDocument/2006/relationships/image" Target="../media/image-27-2.png"/><Relationship Id="rId6" Type="http://schemas.openxmlformats.org/officeDocument/2006/relationships/image" Target="../media/image-27-2.png"/><Relationship Id="rId7" Type="http://schemas.openxmlformats.org/officeDocument/2006/relationships/slideLayout" Target="../slideLayouts/slideLayout1.xml"/><Relationship Id="rId8" Type="http://schemas.openxmlformats.org/officeDocument/2006/relationships/notesSlide" Target="../notesSlides/notesSlide229.xml"/></Relationships>
</file>

<file path=ppt/slides/_rels/slide30.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1.xml"/><Relationship Id="rId3" Type="http://schemas.openxmlformats.org/officeDocument/2006/relationships/notesSlide" Target="../notesSlides/notesSlide230.xml"/></Relationships>
</file>

<file path=ppt/slides/_rels/slide31.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image" Target="../media/image-29-2.png"/><Relationship Id="rId3" Type="http://schemas.openxmlformats.org/officeDocument/2006/relationships/image" Target="../media/image-29-3.png"/><Relationship Id="rId4" Type="http://schemas.openxmlformats.org/officeDocument/2006/relationships/image" Target="../media/image-29-4.png"/><Relationship Id="rId5" Type="http://schemas.openxmlformats.org/officeDocument/2006/relationships/slideLayout" Target="../slideLayouts/slideLayout1.xml"/><Relationship Id="rId6" Type="http://schemas.openxmlformats.org/officeDocument/2006/relationships/notesSlide" Target="../notesSlides/notesSlide23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7163A"/>
        </a:solidFill>
      </p:bgPr>
    </p:bg>
    <p:spTree>
      <p:nvGrpSpPr>
        <p:cNvPr id="1" name=""/>
        <p:cNvGrpSpPr/>
        <p:nvPr/>
      </p:nvGrpSpPr>
      <p:grpSpPr>
        <a:xfrm>
          <a:off x="0" y="0"/>
          <a:ext cx="0" cy="0"/>
          <a:chOff x="0" y="0"/>
          <a:chExt cx="0" cy="0"/>
        </a:xfrm>
      </p:grpSpPr>
      <p:sp>
        <p:nvSpPr>
          <p:cNvPr id="2" name="Shape 0"/>
          <p:cNvSpPr/>
          <p:nvPr/>
        </p:nvSpPr>
        <p:spPr>
          <a:xfrm>
            <a:off x="8778240" y="-2377440"/>
            <a:ext cx="6583680" cy="6583680"/>
          </a:xfrm>
          <a:prstGeom prst="ellipse">
            <a:avLst/>
          </a:prstGeom>
          <a:solidFill>
            <a:srgbClr val="201E4C"/>
          </a:solidFill>
          <a:ln/>
        </p:spPr>
        <p:txBody>
          <a:bodyPr/>
          <a:p/>
        </p:txBody>
      </p:sp>
      <p:sp>
        <p:nvSpPr>
          <p:cNvPr id="3" name="Shape 1"/>
          <p:cNvSpPr/>
          <p:nvPr/>
        </p:nvSpPr>
        <p:spPr>
          <a:xfrm>
            <a:off x="-1920240" y="4206240"/>
            <a:ext cx="4937760" cy="4937760"/>
          </a:xfrm>
          <a:prstGeom prst="ellipse">
            <a:avLst/>
          </a:prstGeom>
          <a:solidFill>
            <a:srgbClr val="2A2860"/>
          </a:solidFill>
          <a:ln/>
        </p:spPr>
        <p:txBody>
          <a:bodyPr/>
          <a:p/>
        </p:txBody>
      </p:sp>
      <p:sp>
        <p:nvSpPr>
          <p:cNvPr id="4" name="Shape 2"/>
          <p:cNvSpPr/>
          <p:nvPr/>
        </p:nvSpPr>
        <p:spPr>
          <a:xfrm>
            <a:off x="10149840" y="4937760"/>
            <a:ext cx="2377440" cy="2377440"/>
          </a:xfrm>
          <a:prstGeom prst="ellipse">
            <a:avLst/>
          </a:prstGeom>
          <a:solidFill>
            <a:srgbClr val="17163A"/>
          </a:solidFill>
          <a:ln w="19050">
            <a:solidFill>
              <a:srgbClr val="38BDF8"/>
            </a:solidFill>
            <a:prstDash val="solid"/>
          </a:ln>
        </p:spPr>
        <p:txBody>
          <a:bodyPr/>
          <a:p/>
        </p:txBody>
      </p:sp>
      <p:sp>
        <p:nvSpPr>
          <p:cNvPr id="5" name="Text 3"/>
          <p:cNvSpPr/>
          <p:nvPr/>
        </p:nvSpPr>
        <p:spPr>
          <a:xfrm>
            <a:off x="658368" y="1417320"/>
            <a:ext cx="8229600" cy="292608"/>
          </a:xfrm>
          <a:prstGeom prst="rect">
            <a:avLst/>
          </a:prstGeom>
          <a:noFill/>
          <a:ln/>
        </p:spPr>
        <p:txBody>
          <a:bodyPr wrap="square" lIns="0" tIns="0" rIns="0" bIns="0" rtlCol="0" anchor="ctr"/>
          <a:lstStyle/>
          <a:p>
            <a:pPr indent="0" marL="0">
              <a:buNone/>
            </a:pPr>
            <a:r>
              <a:rPr lang="en-US" sz="1300" b="1" spc="200" kern="0" dirty="0">
                <a:solidFill>
                  <a:srgbClr val="7DD3FC"/>
                </a:solidFill>
                <a:latin typeface="Malgun Gothic" pitchFamily="34" charset="0"/>
                <a:ea typeface="Malgun Gothic" pitchFamily="34" charset="-122"/>
                <a:cs typeface="Malgun Gothic" pitchFamily="34" charset="-120"/>
              </a:rPr>
              <a:t>생성형 AI 소프트웨어공학  ·  2026학년도 2학기  ·  3강</a:t>
            </a:r>
            <a:endParaRPr lang="en-US" sz="1300" dirty="0"/>
          </a:p>
        </p:txBody>
      </p:sp>
      <p:sp>
        <p:nvSpPr>
          <p:cNvPr id="6" name="Text 4"/>
          <p:cNvSpPr/>
          <p:nvPr/>
        </p:nvSpPr>
        <p:spPr>
          <a:xfrm>
            <a:off x="658368" y="1874520"/>
            <a:ext cx="9326880" cy="2103120"/>
          </a:xfrm>
          <a:prstGeom prst="rect">
            <a:avLst/>
          </a:prstGeom>
          <a:noFill/>
          <a:ln/>
        </p:spPr>
        <p:txBody>
          <a:bodyPr wrap="square" lIns="0" tIns="0" rIns="0" bIns="0" rtlCol="0" anchor="t"/>
          <a:lstStyle/>
          <a:p>
            <a:pPr indent="0" marL="0">
              <a:lnSpc>
                <a:spcPts val="6000"/>
              </a:lnSpc>
              <a:buNone/>
            </a:pPr>
            <a:r>
              <a:rPr lang="en-US" sz="4600" b="1" dirty="0">
                <a:solidFill>
                  <a:srgbClr val="FFFFFF"/>
                </a:solidFill>
                <a:latin typeface="Malgun Gothic" pitchFamily="34" charset="0"/>
                <a:ea typeface="Malgun Gothic" pitchFamily="34" charset="-122"/>
                <a:cs typeface="Malgun Gothic" pitchFamily="34" charset="-120"/>
              </a:rPr>
              <a:t>생성형 AI의 이해와</a:t>
            </a:r>
            <a:endParaRPr lang="en-US" sz="4600" dirty="0"/>
          </a:p>
          <a:p>
            <a:pPr indent="0" marL="0">
              <a:lnSpc>
                <a:spcPts val="6000"/>
              </a:lnSpc>
              <a:buNone/>
            </a:pPr>
            <a:r>
              <a:rPr lang="en-US" sz="4600" b="1" dirty="0">
                <a:solidFill>
                  <a:srgbClr val="FFFFFF"/>
                </a:solidFill>
                <a:latin typeface="Malgun Gothic" pitchFamily="34" charset="0"/>
                <a:ea typeface="Malgun Gothic" pitchFamily="34" charset="-122"/>
                <a:cs typeface="Malgun Gothic" pitchFamily="34" charset="-120"/>
              </a:rPr>
              <a:t>지시문 작성 기초</a:t>
            </a:r>
            <a:endParaRPr lang="en-US" sz="4600" dirty="0"/>
          </a:p>
        </p:txBody>
      </p:sp>
      <p:sp>
        <p:nvSpPr>
          <p:cNvPr id="7" name="Text 5"/>
          <p:cNvSpPr/>
          <p:nvPr/>
        </p:nvSpPr>
        <p:spPr>
          <a:xfrm>
            <a:off x="658368" y="4160520"/>
            <a:ext cx="9144000" cy="548640"/>
          </a:xfrm>
          <a:prstGeom prst="rect">
            <a:avLst/>
          </a:prstGeom>
          <a:noFill/>
          <a:ln/>
        </p:spPr>
        <p:txBody>
          <a:bodyPr wrap="square" lIns="0" tIns="0" rIns="0" bIns="0" rtlCol="0" anchor="ctr"/>
          <a:lstStyle/>
          <a:p>
            <a:pPr indent="0" marL="0">
              <a:buNone/>
            </a:pPr>
            <a:r>
              <a:rPr lang="en-US" sz="1500" dirty="0">
                <a:solidFill>
                  <a:srgbClr val="E7E6FB"/>
                </a:solidFill>
                <a:latin typeface="Malgun Gothic" pitchFamily="34" charset="0"/>
                <a:ea typeface="Malgun Gothic" pitchFamily="34" charset="-122"/>
                <a:cs typeface="Malgun Gothic" pitchFamily="34" charset="-120"/>
              </a:rPr>
              <a:t>왜 같은 지시에 다른 답이 나오는가: 원리 · 네 기둥 구조 · 비교 실험, 그리고 과제 1</a:t>
            </a:r>
            <a:endParaRPr lang="en-US" sz="1500" dirty="0"/>
          </a:p>
        </p:txBody>
      </p:sp>
      <p:sp>
        <p:nvSpPr>
          <p:cNvPr id="8" name="Text 6"/>
          <p:cNvSpPr/>
          <p:nvPr/>
        </p:nvSpPr>
        <p:spPr>
          <a:xfrm>
            <a:off x="658368" y="5989320"/>
            <a:ext cx="7315200" cy="365760"/>
          </a:xfrm>
          <a:prstGeom prst="rect">
            <a:avLst/>
          </a:prstGeom>
          <a:noFill/>
          <a:ln/>
        </p:spPr>
        <p:txBody>
          <a:bodyPr wrap="square" lIns="0" tIns="0" rIns="0" bIns="0" rtlCol="0" anchor="ctr"/>
          <a:lstStyle/>
          <a:p>
            <a:pPr indent="0" marL="0">
              <a:buNone/>
            </a:pPr>
            <a:r>
              <a:rPr lang="en-US" sz="1300" dirty="0">
                <a:solidFill>
                  <a:srgbClr val="9E9CCF"/>
                </a:solidFill>
                <a:latin typeface="Malgun Gothic" pitchFamily="34" charset="0"/>
                <a:ea typeface="Malgun Gothic" pitchFamily="34" charset="-122"/>
                <a:cs typeface="Malgun Gothic" pitchFamily="34" charset="-120"/>
              </a:rPr>
              <a:t>대전대학교 컴퓨터공학과  ·  박상돈</a:t>
            </a:r>
            <a:endParaRPr lang="en-US" sz="1300" dirty="0"/>
          </a:p>
        </p:txBody>
      </p:sp>
      <p:sp>
        <p:nvSpPr>
          <p:cNvPr id="9" name="Shape 7"/>
          <p:cNvSpPr/>
          <p:nvPr/>
        </p:nvSpPr>
        <p:spPr>
          <a:xfrm>
            <a:off x="9829800" y="1234440"/>
            <a:ext cx="1417320" cy="1417320"/>
          </a:xfrm>
          <a:prstGeom prst="ellipse">
            <a:avLst/>
          </a:prstGeom>
          <a:solidFill>
            <a:srgbClr val="38BDF8"/>
          </a:solidFill>
          <a:ln/>
        </p:spPr>
        <p:txBody>
          <a:bodyPr/>
          <a:p/>
        </p:txBody>
      </p:sp>
      <p:pic>
        <p:nvPicPr>
          <p:cNvPr id="10" name="Image 0" descr="/home/claude/icons/brain_white.png">    </p:cNvPr>
          <p:cNvPicPr>
            <a:picLocks noChangeAspect="1"/>
          </p:cNvPicPr>
          <p:nvPr/>
        </p:nvPicPr>
        <p:blipFill>
          <a:blip r:embed="rId1"/>
          <a:stretch>
            <a:fillRect/>
          </a:stretch>
        </p:blipFill>
        <p:spPr>
          <a:xfrm>
            <a:off x="10184130" y="1588770"/>
            <a:ext cx="708660" cy="70866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057400" cy="384048"/>
          </a:xfrm>
          <a:prstGeom prst="roundRect">
            <a:avLst>
              <a:gd name="adj" fmla="val 50000"/>
            </a:avLst>
          </a:prstGeom>
          <a:solidFill>
            <a:srgbClr val="EDECFB"/>
          </a:solidFill>
          <a:ln/>
        </p:spPr>
        <p:txBody>
          <a:bodyPr/>
          <a:p/>
        </p:txBody>
      </p:sp>
      <p:pic>
        <p:nvPicPr>
          <p:cNvPr id="3" name="Image 0" descr="/home/claude/icons/compass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1673352"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3강 · 수업 안내</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지난 시간, 그리고 오늘</a:t>
            </a:r>
            <a:endParaRPr lang="en-US" sz="2600" dirty="0"/>
          </a:p>
        </p:txBody>
      </p:sp>
      <p:sp>
        <p:nvSpPr>
          <p:cNvPr id="6" name="Shape 3"/>
          <p:cNvSpPr/>
          <p:nvPr/>
        </p:nvSpPr>
        <p:spPr>
          <a:xfrm>
            <a:off x="658368" y="1783080"/>
            <a:ext cx="4892040" cy="3977640"/>
          </a:xfrm>
          <a:prstGeom prst="roundRect">
            <a:avLst>
              <a:gd name="adj" fmla="val 2299"/>
            </a:avLst>
          </a:prstGeom>
          <a:solidFill>
            <a:srgbClr val="F5F4FC"/>
          </a:solidFill>
          <a:ln/>
        </p:spPr>
        <p:txBody>
          <a:bodyPr/>
          <a:p/>
        </p:txBody>
      </p:sp>
      <p:sp>
        <p:nvSpPr>
          <p:cNvPr id="7" name="Text 4"/>
          <p:cNvSpPr/>
          <p:nvPr/>
        </p:nvSpPr>
        <p:spPr>
          <a:xfrm>
            <a:off x="932688" y="1993392"/>
            <a:ext cx="4206240" cy="310896"/>
          </a:xfrm>
          <a:prstGeom prst="rect">
            <a:avLst/>
          </a:prstGeom>
          <a:noFill/>
          <a:ln/>
        </p:spPr>
        <p:txBody>
          <a:bodyPr wrap="square" lIns="0" tIns="0" rIns="0" bIns="0" rtlCol="0" anchor="ctr"/>
          <a:lstStyle/>
          <a:p>
            <a:pPr indent="0" marL="0">
              <a:buNone/>
            </a:pPr>
            <a:r>
              <a:rPr lang="en-US" sz="1350" b="1" dirty="0">
                <a:solidFill>
                  <a:srgbClr val="4338CA"/>
                </a:solidFill>
                <a:latin typeface="Malgun Gothic" pitchFamily="34" charset="0"/>
                <a:ea typeface="Malgun Gothic" pitchFamily="34" charset="-122"/>
                <a:cs typeface="Malgun Gothic" pitchFamily="34" charset="-120"/>
              </a:rPr>
              <a:t>지난 시간 요약</a:t>
            </a:r>
            <a:endParaRPr lang="en-US" sz="1350" dirty="0"/>
          </a:p>
        </p:txBody>
      </p:sp>
      <p:sp>
        <p:nvSpPr>
          <p:cNvPr id="8" name="Text 5"/>
          <p:cNvSpPr/>
          <p:nvPr/>
        </p:nvSpPr>
        <p:spPr>
          <a:xfrm>
            <a:off x="932688" y="2395728"/>
            <a:ext cx="4370832" cy="3108960"/>
          </a:xfrm>
          <a:prstGeom prst="rect">
            <a:avLst/>
          </a:prstGeom>
          <a:noFill/>
          <a:ln/>
        </p:spPr>
        <p:txBody>
          <a:bodyPr wrap="square" lIns="0" tIns="0" rIns="0" bIns="0" rtlCol="0" anchor="t"/>
          <a:lstStyle/>
          <a:p>
            <a:pPr algn="l" indent="0" marL="0">
              <a:lnSpc>
                <a:spcPts val="1800"/>
              </a:lnSpc>
              <a:buNone/>
            </a:pPr>
            <a:r>
              <a:rPr lang="en-US" sz="1200" dirty="0">
                <a:solidFill>
                  <a:srgbClr val="3C3B57"/>
                </a:solidFill>
                <a:latin typeface="Malgun Gothic" pitchFamily="34" charset="0"/>
                <a:ea typeface="Malgun Gothic" pitchFamily="34" charset="-122"/>
                <a:cs typeface="Malgun Gothic" pitchFamily="34" charset="-120"/>
              </a:rPr>
              <a:t>정답 프로세스 모델은 없고, 상황이 모델을 고릅니다.</a:t>
            </a:r>
            <a:endParaRPr lang="en-US" sz="1200" dirty="0"/>
          </a:p>
          <a:p>
            <a:pPr algn="l" indent="0" marL="0">
              <a:lnSpc>
                <a:spcPts val="1800"/>
              </a:lnSpc>
              <a:buNone/>
            </a:pPr>
            <a:endParaRPr lang="en-US" sz="1200" dirty="0"/>
          </a:p>
          <a:p>
            <a:pPr algn="l" indent="0" marL="0">
              <a:lnSpc>
                <a:spcPts val="1800"/>
              </a:lnSpc>
              <a:buNone/>
            </a:pPr>
            <a:r>
              <a:rPr lang="en-US" sz="1200" dirty="0">
                <a:solidFill>
                  <a:srgbClr val="3C3B57"/>
                </a:solidFill>
                <a:latin typeface="Malgun Gothic" pitchFamily="34" charset="0"/>
                <a:ea typeface="Malgun Gothic" pitchFamily="34" charset="-122"/>
                <a:cs typeface="Malgun Gothic" pitchFamily="34" charset="-120"/>
              </a:rPr>
              <a:t>AI 시대의 개발은 지시 → 생성 → 확인 → 수정의 초소형 스프린트 반복입니다.</a:t>
            </a:r>
            <a:endParaRPr lang="en-US" sz="1200" dirty="0"/>
          </a:p>
          <a:p>
            <a:pPr algn="l" indent="0" marL="0">
              <a:lnSpc>
                <a:spcPts val="1800"/>
              </a:lnSpc>
              <a:buNone/>
            </a:pPr>
            <a:endParaRPr lang="en-US" sz="1200" dirty="0"/>
          </a:p>
          <a:p>
            <a:pPr algn="l" indent="0" marL="0">
              <a:lnSpc>
                <a:spcPts val="1800"/>
              </a:lnSpc>
              <a:buNone/>
            </a:pPr>
            <a:r>
              <a:rPr lang="en-US" sz="1200" dirty="0">
                <a:solidFill>
                  <a:srgbClr val="3C3B57"/>
                </a:solidFill>
                <a:latin typeface="Malgun Gothic" pitchFamily="34" charset="0"/>
                <a:ea typeface="Malgun Gothic" pitchFamily="34" charset="-122"/>
                <a:cs typeface="Malgun Gothic" pitchFamily="34" charset="-120"/>
              </a:rPr>
              <a:t>그리고 여러분 노트북에는 이제 AI 에이전트 둘, Codex(내 ChatGPT 계정)와 ZCode(수업 공용 계정)가 연결되어 있습니다. 오늘은 그 AI를 '잘 부리는 말'을 배웁니다.</a:t>
            </a:r>
            <a:endParaRPr lang="en-US" sz="1200" dirty="0"/>
          </a:p>
        </p:txBody>
      </p:sp>
      <p:sp>
        <p:nvSpPr>
          <p:cNvPr id="9" name="Shape 6"/>
          <p:cNvSpPr/>
          <p:nvPr/>
        </p:nvSpPr>
        <p:spPr>
          <a:xfrm>
            <a:off x="5897880" y="1783080"/>
            <a:ext cx="5632704" cy="3977640"/>
          </a:xfrm>
          <a:prstGeom prst="roundRect">
            <a:avLst>
              <a:gd name="adj" fmla="val 2299"/>
            </a:avLst>
          </a:prstGeom>
          <a:solidFill>
            <a:srgbClr val="EEF0FF"/>
          </a:solidFill>
          <a:ln/>
        </p:spPr>
        <p:txBody>
          <a:bodyPr/>
          <a:p/>
        </p:txBody>
      </p:sp>
      <p:sp>
        <p:nvSpPr>
          <p:cNvPr id="10" name="Text 7"/>
          <p:cNvSpPr/>
          <p:nvPr/>
        </p:nvSpPr>
        <p:spPr>
          <a:xfrm>
            <a:off x="6172200" y="2011680"/>
            <a:ext cx="4937760" cy="329184"/>
          </a:xfrm>
          <a:prstGeom prst="rect">
            <a:avLst/>
          </a:prstGeom>
          <a:noFill/>
          <a:ln/>
        </p:spPr>
        <p:txBody>
          <a:bodyPr wrap="square" lIns="0" tIns="0" rIns="0" bIns="0" rtlCol="0" anchor="ctr"/>
          <a:lstStyle/>
          <a:p>
            <a:pPr indent="0" marL="0">
              <a:buNone/>
            </a:pPr>
            <a:r>
              <a:rPr lang="en-US" sz="1400" b="1" dirty="0">
                <a:solidFill>
                  <a:srgbClr val="4338CA"/>
                </a:solidFill>
                <a:latin typeface="Malgun Gothic" pitchFamily="34" charset="0"/>
                <a:ea typeface="Malgun Gothic" pitchFamily="34" charset="-122"/>
                <a:cs typeface="Malgun Gothic" pitchFamily="34" charset="-120"/>
              </a:rPr>
              <a:t>이번 주 성취 기준</a:t>
            </a:r>
            <a:endParaRPr lang="en-US" sz="1400" dirty="0"/>
          </a:p>
        </p:txBody>
      </p:sp>
      <p:sp>
        <p:nvSpPr>
          <p:cNvPr id="11" name="Shape 8"/>
          <p:cNvSpPr/>
          <p:nvPr/>
        </p:nvSpPr>
        <p:spPr>
          <a:xfrm>
            <a:off x="6172200" y="2514600"/>
            <a:ext cx="365760" cy="365760"/>
          </a:xfrm>
          <a:prstGeom prst="ellipse">
            <a:avLst/>
          </a:prstGeom>
          <a:solidFill>
            <a:srgbClr val="4F46E5"/>
          </a:solidFill>
          <a:ln/>
        </p:spPr>
        <p:txBody>
          <a:bodyPr/>
          <a:p/>
        </p:txBody>
      </p:sp>
      <p:pic>
        <p:nvPicPr>
          <p:cNvPr id="12" name="Image 1" descr="/home/claude/icons/check_white.png">    </p:cNvPr>
          <p:cNvPicPr>
            <a:picLocks noChangeAspect="1"/>
          </p:cNvPicPr>
          <p:nvPr/>
        </p:nvPicPr>
        <p:blipFill>
          <a:blip r:embed="rId2"/>
          <a:stretch>
            <a:fillRect/>
          </a:stretch>
        </p:blipFill>
        <p:spPr>
          <a:xfrm>
            <a:off x="6263640" y="2606040"/>
            <a:ext cx="182880" cy="182880"/>
          </a:xfrm>
          <a:prstGeom prst="rect">
            <a:avLst/>
          </a:prstGeom>
        </p:spPr>
      </p:pic>
      <p:sp>
        <p:nvSpPr>
          <p:cNvPr id="13" name="Text 9"/>
          <p:cNvSpPr/>
          <p:nvPr/>
        </p:nvSpPr>
        <p:spPr>
          <a:xfrm>
            <a:off x="6684264" y="2468880"/>
            <a:ext cx="4572000" cy="914400"/>
          </a:xfrm>
          <a:prstGeom prst="rect">
            <a:avLst/>
          </a:prstGeom>
          <a:noFill/>
          <a:ln/>
        </p:spPr>
        <p:txBody>
          <a:bodyPr wrap="square" lIns="0" tIns="0" rIns="0" bIns="0" rtlCol="0" anchor="t"/>
          <a:lstStyle/>
          <a:p>
            <a:pPr indent="0" marL="0">
              <a:lnSpc>
                <a:spcPts val="1650"/>
              </a:lnSpc>
              <a:buNone/>
            </a:pPr>
            <a:r>
              <a:rPr lang="en-US" sz="1150" dirty="0">
                <a:solidFill>
                  <a:srgbClr val="3C3B57"/>
                </a:solidFill>
                <a:latin typeface="Malgun Gothic" pitchFamily="34" charset="0"/>
                <a:ea typeface="Malgun Gothic" pitchFamily="34" charset="-122"/>
                <a:cs typeface="Malgun Gothic" pitchFamily="34" charset="-120"/>
              </a:rPr>
              <a:t>생성형 AI가 답을 만드는 원리와 한계(비결정성 · 환각 · 지식 경계)를 설명할 수 있다.</a:t>
            </a:r>
            <a:endParaRPr lang="en-US" sz="1150" dirty="0"/>
          </a:p>
        </p:txBody>
      </p:sp>
      <p:sp>
        <p:nvSpPr>
          <p:cNvPr id="14" name="Shape 10"/>
          <p:cNvSpPr/>
          <p:nvPr/>
        </p:nvSpPr>
        <p:spPr>
          <a:xfrm>
            <a:off x="6172200" y="3538728"/>
            <a:ext cx="365760" cy="365760"/>
          </a:xfrm>
          <a:prstGeom prst="ellipse">
            <a:avLst/>
          </a:prstGeom>
          <a:solidFill>
            <a:srgbClr val="4F46E5"/>
          </a:solidFill>
          <a:ln/>
        </p:spPr>
        <p:txBody>
          <a:bodyPr/>
          <a:p/>
        </p:txBody>
      </p:sp>
      <p:pic>
        <p:nvPicPr>
          <p:cNvPr id="15" name="Image 2" descr="/home/claude/icons/check_white.png">    </p:cNvPr>
          <p:cNvPicPr>
            <a:picLocks noChangeAspect="1"/>
          </p:cNvPicPr>
          <p:nvPr/>
        </p:nvPicPr>
        <p:blipFill>
          <a:blip r:embed="rId3"/>
          <a:stretch>
            <a:fillRect/>
          </a:stretch>
        </p:blipFill>
        <p:spPr>
          <a:xfrm>
            <a:off x="6263640" y="3630168"/>
            <a:ext cx="182880" cy="182880"/>
          </a:xfrm>
          <a:prstGeom prst="rect">
            <a:avLst/>
          </a:prstGeom>
        </p:spPr>
      </p:pic>
      <p:sp>
        <p:nvSpPr>
          <p:cNvPr id="16" name="Text 11"/>
          <p:cNvSpPr/>
          <p:nvPr/>
        </p:nvSpPr>
        <p:spPr>
          <a:xfrm>
            <a:off x="6684264" y="3493008"/>
            <a:ext cx="4572000" cy="914400"/>
          </a:xfrm>
          <a:prstGeom prst="rect">
            <a:avLst/>
          </a:prstGeom>
          <a:noFill/>
          <a:ln/>
        </p:spPr>
        <p:txBody>
          <a:bodyPr wrap="square" lIns="0" tIns="0" rIns="0" bIns="0" rtlCol="0" anchor="t"/>
          <a:lstStyle/>
          <a:p>
            <a:pPr indent="0" marL="0">
              <a:lnSpc>
                <a:spcPts val="1650"/>
              </a:lnSpc>
              <a:buNone/>
            </a:pPr>
            <a:r>
              <a:rPr lang="en-US" sz="1150" dirty="0">
                <a:solidFill>
                  <a:srgbClr val="3C3B57"/>
                </a:solidFill>
                <a:latin typeface="Malgun Gothic" pitchFamily="34" charset="0"/>
                <a:ea typeface="Malgun Gothic" pitchFamily="34" charset="-122"/>
                <a:cs typeface="Malgun Gothic" pitchFamily="34" charset="-120"/>
              </a:rPr>
              <a:t>역할 · 맥락 · 요구 · 형식을 갖춘 지시문을 작성할 수 있다.</a:t>
            </a:r>
            <a:endParaRPr lang="en-US" sz="1150" dirty="0"/>
          </a:p>
        </p:txBody>
      </p:sp>
      <p:sp>
        <p:nvSpPr>
          <p:cNvPr id="17" name="Shape 12"/>
          <p:cNvSpPr/>
          <p:nvPr/>
        </p:nvSpPr>
        <p:spPr>
          <a:xfrm>
            <a:off x="6172200" y="4562856"/>
            <a:ext cx="365760" cy="365760"/>
          </a:xfrm>
          <a:prstGeom prst="ellipse">
            <a:avLst/>
          </a:prstGeom>
          <a:solidFill>
            <a:srgbClr val="4F46E5"/>
          </a:solidFill>
          <a:ln/>
        </p:spPr>
        <p:txBody>
          <a:bodyPr/>
          <a:p/>
        </p:txBody>
      </p:sp>
      <p:pic>
        <p:nvPicPr>
          <p:cNvPr id="18" name="Image 3" descr="/home/claude/icons/check_white.png">    </p:cNvPr>
          <p:cNvPicPr>
            <a:picLocks noChangeAspect="1"/>
          </p:cNvPicPr>
          <p:nvPr/>
        </p:nvPicPr>
        <p:blipFill>
          <a:blip r:embed="rId4"/>
          <a:stretch>
            <a:fillRect/>
          </a:stretch>
        </p:blipFill>
        <p:spPr>
          <a:xfrm>
            <a:off x="6263640" y="4654296"/>
            <a:ext cx="182880" cy="182880"/>
          </a:xfrm>
          <a:prstGeom prst="rect">
            <a:avLst/>
          </a:prstGeom>
        </p:spPr>
      </p:pic>
      <p:sp>
        <p:nvSpPr>
          <p:cNvPr id="19" name="Text 13"/>
          <p:cNvSpPr/>
          <p:nvPr/>
        </p:nvSpPr>
        <p:spPr>
          <a:xfrm>
            <a:off x="6684264" y="4517136"/>
            <a:ext cx="4572000" cy="914400"/>
          </a:xfrm>
          <a:prstGeom prst="rect">
            <a:avLst/>
          </a:prstGeom>
          <a:noFill/>
          <a:ln/>
        </p:spPr>
        <p:txBody>
          <a:bodyPr wrap="square" lIns="0" tIns="0" rIns="0" bIns="0" rtlCol="0" anchor="t"/>
          <a:lstStyle/>
          <a:p>
            <a:pPr indent="0" marL="0">
              <a:lnSpc>
                <a:spcPts val="1650"/>
              </a:lnSpc>
              <a:buNone/>
            </a:pPr>
            <a:r>
              <a:rPr lang="en-US" sz="1150" dirty="0">
                <a:solidFill>
                  <a:srgbClr val="3C3B57"/>
                </a:solidFill>
                <a:latin typeface="Malgun Gothic" pitchFamily="34" charset="0"/>
                <a:ea typeface="Malgun Gothic" pitchFamily="34" charset="-122"/>
                <a:cs typeface="Malgun Gothic" pitchFamily="34" charset="-120"/>
              </a:rPr>
              <a:t>같은 기능을 다른 지시문으로 요청하고, 결과 차이를 근거와 함께 분석할 수 있다.</a:t>
            </a:r>
            <a:endParaRPr lang="en-US" sz="1150" dirty="0"/>
          </a:p>
        </p:txBody>
      </p:sp>
      <p:sp>
        <p:nvSpPr>
          <p:cNvPr id="20" name="Text 14"/>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02</a:t>
            </a:r>
            <a:endParaRPr lang="en-US" sz="9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7163A"/>
        </a:solidFill>
      </p:bgPr>
    </p:bg>
    <p:spTree>
      <p:nvGrpSpPr>
        <p:cNvPr id="1" name=""/>
        <p:cNvGrpSpPr/>
        <p:nvPr/>
      </p:nvGrpSpPr>
      <p:grpSpPr>
        <a:xfrm>
          <a:off x="0" y="0"/>
          <a:ext cx="0" cy="0"/>
          <a:chOff x="0" y="0"/>
          <a:chExt cx="0" cy="0"/>
        </a:xfrm>
      </p:grpSpPr>
      <p:sp>
        <p:nvSpPr>
          <p:cNvPr id="2" name="Shape 0"/>
          <p:cNvSpPr/>
          <p:nvPr/>
        </p:nvSpPr>
        <p:spPr>
          <a:xfrm>
            <a:off x="8503920" y="-2103120"/>
            <a:ext cx="6035040" cy="6035040"/>
          </a:xfrm>
          <a:prstGeom prst="ellipse">
            <a:avLst/>
          </a:prstGeom>
          <a:solidFill>
            <a:srgbClr val="201E4C"/>
          </a:solidFill>
          <a:ln/>
        </p:spPr>
        <p:txBody>
          <a:bodyPr/>
          <a:p/>
        </p:txBody>
      </p:sp>
      <p:sp>
        <p:nvSpPr>
          <p:cNvPr id="3" name="Shape 1"/>
          <p:cNvSpPr/>
          <p:nvPr/>
        </p:nvSpPr>
        <p:spPr>
          <a:xfrm>
            <a:off x="-1737360" y="4480560"/>
            <a:ext cx="4297680" cy="4297680"/>
          </a:xfrm>
          <a:prstGeom prst="ellipse">
            <a:avLst/>
          </a:prstGeom>
          <a:solidFill>
            <a:srgbClr val="2A2860"/>
          </a:solidFill>
          <a:ln/>
        </p:spPr>
        <p:txBody>
          <a:bodyPr/>
          <a:p/>
        </p:txBody>
      </p:sp>
      <p:sp>
        <p:nvSpPr>
          <p:cNvPr id="4" name="Text 2"/>
          <p:cNvSpPr/>
          <p:nvPr/>
        </p:nvSpPr>
        <p:spPr>
          <a:xfrm>
            <a:off x="7863840" y="320040"/>
            <a:ext cx="3840480" cy="2103120"/>
          </a:xfrm>
          <a:prstGeom prst="rect">
            <a:avLst/>
          </a:prstGeom>
          <a:noFill/>
          <a:ln/>
        </p:spPr>
        <p:txBody>
          <a:bodyPr wrap="square" lIns="0" tIns="0" rIns="0" bIns="0" rtlCol="0" anchor="ctr"/>
          <a:lstStyle/>
          <a:p>
            <a:pPr algn="r" indent="0" marL="0">
              <a:buNone/>
            </a:pPr>
            <a:r>
              <a:rPr lang="en-US" sz="12000" b="1" dirty="0">
                <a:solidFill>
                  <a:srgbClr val="343070"/>
                </a:solidFill>
                <a:latin typeface="Malgun Gothic" pitchFamily="34" charset="0"/>
                <a:ea typeface="Malgun Gothic" pitchFamily="34" charset="-122"/>
                <a:cs typeface="Malgun Gothic" pitchFamily="34" charset="-120"/>
              </a:rPr>
              <a:t>01</a:t>
            </a:r>
            <a:endParaRPr lang="en-US" sz="12000" dirty="0"/>
          </a:p>
        </p:txBody>
      </p:sp>
      <p:sp>
        <p:nvSpPr>
          <p:cNvPr id="5" name="Shape 3"/>
          <p:cNvSpPr/>
          <p:nvPr/>
        </p:nvSpPr>
        <p:spPr>
          <a:xfrm>
            <a:off x="658368" y="2103120"/>
            <a:ext cx="1691640" cy="457200"/>
          </a:xfrm>
          <a:prstGeom prst="roundRect">
            <a:avLst>
              <a:gd name="adj" fmla="val 50000"/>
            </a:avLst>
          </a:prstGeom>
          <a:solidFill>
            <a:srgbClr val="38BDF8"/>
          </a:solidFill>
          <a:ln/>
        </p:spPr>
        <p:txBody>
          <a:bodyPr/>
          <a:p/>
        </p:txBody>
      </p:sp>
      <p:sp>
        <p:nvSpPr>
          <p:cNvPr id="6" name="Text 4"/>
          <p:cNvSpPr/>
          <p:nvPr/>
        </p:nvSpPr>
        <p:spPr>
          <a:xfrm>
            <a:off x="658368" y="2103120"/>
            <a:ext cx="1691640" cy="457200"/>
          </a:xfrm>
          <a:prstGeom prst="rect">
            <a:avLst/>
          </a:prstGeom>
          <a:noFill/>
          <a:ln/>
        </p:spPr>
        <p:txBody>
          <a:bodyPr wrap="square" lIns="0" tIns="0" rIns="0" bIns="0" rtlCol="0" anchor="ctr"/>
          <a:lstStyle/>
          <a:p>
            <a:pPr algn="ctr" indent="0" marL="0">
              <a:buNone/>
            </a:pPr>
            <a:r>
              <a:rPr lang="en-US" sz="1250" b="1" spc="200" kern="0" dirty="0">
                <a:solidFill>
                  <a:srgbClr val="FFFFFF"/>
                </a:solidFill>
                <a:latin typeface="Malgun Gothic" pitchFamily="34" charset="0"/>
                <a:ea typeface="Malgun Gothic" pitchFamily="34" charset="-122"/>
                <a:cs typeface="Malgun Gothic" pitchFamily="34" charset="-120"/>
              </a:rPr>
              <a:t>PART 1</a:t>
            </a:r>
            <a:endParaRPr lang="en-US" sz="1250" dirty="0"/>
          </a:p>
        </p:txBody>
      </p:sp>
      <p:sp>
        <p:nvSpPr>
          <p:cNvPr id="7" name="Text 5"/>
          <p:cNvSpPr/>
          <p:nvPr/>
        </p:nvSpPr>
        <p:spPr>
          <a:xfrm>
            <a:off x="658368" y="2743200"/>
            <a:ext cx="8961120" cy="1005840"/>
          </a:xfrm>
          <a:prstGeom prst="rect">
            <a:avLst/>
          </a:prstGeom>
          <a:noFill/>
          <a:ln/>
        </p:spPr>
        <p:txBody>
          <a:bodyPr wrap="square" lIns="0" tIns="0" rIns="0" bIns="0" rtlCol="0" anchor="t"/>
          <a:lstStyle/>
          <a:p>
            <a:pPr indent="0" marL="0">
              <a:lnSpc>
                <a:spcPts val="5000"/>
              </a:lnSpc>
              <a:buNone/>
            </a:pPr>
            <a:r>
              <a:rPr lang="en-US" sz="3800" b="1" dirty="0">
                <a:solidFill>
                  <a:srgbClr val="FFFFFF"/>
                </a:solidFill>
                <a:latin typeface="Malgun Gothic" pitchFamily="34" charset="0"/>
                <a:ea typeface="Malgun Gothic" pitchFamily="34" charset="-122"/>
                <a:cs typeface="Malgun Gothic" pitchFamily="34" charset="-120"/>
              </a:rPr>
              <a:t>생성형 AI의 이해</a:t>
            </a:r>
            <a:endParaRPr lang="en-US" sz="3800" dirty="0"/>
          </a:p>
        </p:txBody>
      </p:sp>
      <p:sp>
        <p:nvSpPr>
          <p:cNvPr id="8" name="Text 6"/>
          <p:cNvSpPr/>
          <p:nvPr/>
        </p:nvSpPr>
        <p:spPr>
          <a:xfrm>
            <a:off x="658368" y="3913632"/>
            <a:ext cx="9052560" cy="868680"/>
          </a:xfrm>
          <a:prstGeom prst="rect">
            <a:avLst/>
          </a:prstGeom>
          <a:noFill/>
          <a:ln/>
        </p:spPr>
        <p:txBody>
          <a:bodyPr wrap="square" lIns="0" tIns="0" rIns="0" bIns="0" rtlCol="0" anchor="t"/>
          <a:lstStyle/>
          <a:p>
            <a:pPr indent="0" marL="0">
              <a:lnSpc>
                <a:spcPts val="2200"/>
              </a:lnSpc>
              <a:buNone/>
            </a:pPr>
            <a:r>
              <a:rPr lang="en-US" sz="1400" dirty="0">
                <a:solidFill>
                  <a:srgbClr val="E7E6FB"/>
                </a:solidFill>
                <a:latin typeface="Malgun Gothic" pitchFamily="34" charset="0"/>
                <a:ea typeface="Malgun Gothic" pitchFamily="34" charset="-122"/>
                <a:cs typeface="Malgun Gothic" pitchFamily="34" charset="-120"/>
              </a:rPr>
              <a:t>부리려면 먼저 알아야 합니다. AI가 답을 '만들어 내는' 원리와 세 가지 한계를 봅니다.</a:t>
            </a:r>
            <a:endParaRPr lang="en-US" sz="1400" dirty="0"/>
          </a:p>
        </p:txBody>
      </p:sp>
      <p:sp>
        <p:nvSpPr>
          <p:cNvPr id="9" name="Shape 7"/>
          <p:cNvSpPr/>
          <p:nvPr/>
        </p:nvSpPr>
        <p:spPr>
          <a:xfrm>
            <a:off x="9738360" y="4343400"/>
            <a:ext cx="1325880" cy="1325880"/>
          </a:xfrm>
          <a:prstGeom prst="ellipse">
            <a:avLst/>
          </a:prstGeom>
          <a:solidFill>
            <a:srgbClr val="38BDF8"/>
          </a:solidFill>
          <a:ln/>
        </p:spPr>
        <p:txBody>
          <a:bodyPr/>
          <a:p/>
        </p:txBody>
      </p:sp>
      <p:pic>
        <p:nvPicPr>
          <p:cNvPr id="10" name="Image 0" descr="/home/claude/icons/brain_white.png">    </p:cNvPr>
          <p:cNvPicPr>
            <a:picLocks noChangeAspect="1"/>
          </p:cNvPicPr>
          <p:nvPr/>
        </p:nvPicPr>
        <p:blipFill>
          <a:blip r:embed="rId1"/>
          <a:stretch>
            <a:fillRect/>
          </a:stretch>
        </p:blipFill>
        <p:spPr>
          <a:xfrm>
            <a:off x="10069830" y="4674870"/>
            <a:ext cx="662940" cy="662940"/>
          </a:xfrm>
          <a:prstGeom prst="rect">
            <a:avLst/>
          </a:prstGeom>
        </p:spPr>
      </p:pic>
      <p:sp>
        <p:nvSpPr>
          <p:cNvPr id="11" name="Text 8"/>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8A88C4"/>
                </a:solidFill>
                <a:latin typeface="Malgun Gothic" pitchFamily="34" charset="0"/>
                <a:ea typeface="Malgun Gothic" pitchFamily="34" charset="-122"/>
                <a:cs typeface="Malgun Gothic" pitchFamily="34" charset="-120"/>
              </a:rPr>
              <a:t>03</a:t>
            </a:r>
            <a:endParaRPr lang="en-US" sz="9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766060" cy="384048"/>
          </a:xfrm>
          <a:prstGeom prst="roundRect">
            <a:avLst>
              <a:gd name="adj" fmla="val 50000"/>
            </a:avLst>
          </a:prstGeom>
          <a:solidFill>
            <a:srgbClr val="EDECFB"/>
          </a:solidFill>
          <a:ln/>
        </p:spPr>
        <p:txBody>
          <a:bodyPr/>
          <a:p/>
        </p:txBody>
      </p:sp>
      <p:pic>
        <p:nvPicPr>
          <p:cNvPr id="3" name="Image 0" descr="/home/claude/icons/brain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2382012"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1부 · 생성형 AI의 이해</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생성형 AI는 실제로 무엇을 하는가</a:t>
            </a:r>
            <a:endParaRPr lang="en-US" sz="2600" dirty="0"/>
          </a:p>
        </p:txBody>
      </p:sp>
      <p:sp>
        <p:nvSpPr>
          <p:cNvPr id="6" name="Shape 3"/>
          <p:cNvSpPr/>
          <p:nvPr/>
        </p:nvSpPr>
        <p:spPr>
          <a:xfrm>
            <a:off x="658368" y="1783080"/>
            <a:ext cx="10872216" cy="1600200"/>
          </a:xfrm>
          <a:prstGeom prst="roundRect">
            <a:avLst>
              <a:gd name="adj" fmla="val 5714"/>
            </a:avLst>
          </a:prstGeom>
          <a:solidFill>
            <a:srgbClr val="F5F4FC"/>
          </a:solidFill>
          <a:ln/>
        </p:spPr>
        <p:txBody>
          <a:bodyPr/>
          <a:p/>
        </p:txBody>
      </p:sp>
      <p:sp>
        <p:nvSpPr>
          <p:cNvPr id="7" name="Text 4"/>
          <p:cNvSpPr/>
          <p:nvPr/>
        </p:nvSpPr>
        <p:spPr>
          <a:xfrm>
            <a:off x="1024128" y="1965960"/>
            <a:ext cx="10140696" cy="1234440"/>
          </a:xfrm>
          <a:prstGeom prst="rect">
            <a:avLst/>
          </a:prstGeom>
          <a:noFill/>
          <a:ln/>
        </p:spPr>
        <p:txBody>
          <a:bodyPr wrap="square" lIns="0" tIns="0" rIns="0" bIns="0" rtlCol="0" anchor="ctr"/>
          <a:lstStyle/>
          <a:p>
            <a:pPr indent="0" marL="0">
              <a:lnSpc>
                <a:spcPts val="2500"/>
              </a:lnSpc>
              <a:buNone/>
            </a:pPr>
            <a:r>
              <a:rPr lang="en-US" sz="1550" dirty="0">
                <a:solidFill>
                  <a:srgbClr val="3C3B57"/>
                </a:solidFill>
                <a:latin typeface="Malgun Gothic" pitchFamily="34" charset="0"/>
                <a:ea typeface="Malgun Gothic" pitchFamily="34" charset="-122"/>
                <a:cs typeface="Malgun Gothic" pitchFamily="34" charset="-120"/>
              </a:rPr>
              <a:t>대규모 언어 모델(LLM)은 지금까지의 글을 읽고, </a:t>
            </a:r>
            <a:pPr indent="0" marL="0">
              <a:lnSpc>
                <a:spcPts val="2500"/>
              </a:lnSpc>
              <a:buNone/>
            </a:pPr>
            <a:r>
              <a:rPr lang="en-US" sz="1550" b="1" dirty="0">
                <a:solidFill>
                  <a:srgbClr val="4338CA"/>
                </a:solidFill>
                <a:latin typeface="Malgun Gothic" pitchFamily="34" charset="0"/>
                <a:ea typeface="Malgun Gothic" pitchFamily="34" charset="-122"/>
                <a:cs typeface="Malgun Gothic" pitchFamily="34" charset="-120"/>
              </a:rPr>
              <a:t>다음에 올 조각(토큰)을 확률로 고릅니다</a:t>
            </a:r>
            <a:pPr indent="0" marL="0">
              <a:lnSpc>
                <a:spcPts val="2500"/>
              </a:lnSpc>
              <a:buNone/>
            </a:pPr>
            <a:r>
              <a:rPr lang="en-US" sz="1550" dirty="0">
                <a:solidFill>
                  <a:srgbClr val="3C3B57"/>
                </a:solidFill>
                <a:latin typeface="Malgun Gothic" pitchFamily="34" charset="0"/>
                <a:ea typeface="Malgun Gothic" pitchFamily="34" charset="-122"/>
                <a:cs typeface="Malgun Gothic" pitchFamily="34" charset="-120"/>
              </a:rPr>
              <a:t>.</a:t>
            </a:r>
            <a:endParaRPr lang="en-US" sz="1550" dirty="0"/>
          </a:p>
          <a:p>
            <a:pPr indent="0" marL="0">
              <a:lnSpc>
                <a:spcPts val="2500"/>
              </a:lnSpc>
              <a:buNone/>
            </a:pPr>
            <a:r>
              <a:rPr lang="en-US" sz="1550" dirty="0">
                <a:solidFill>
                  <a:srgbClr val="3C3B57"/>
                </a:solidFill>
                <a:latin typeface="Malgun Gothic" pitchFamily="34" charset="0"/>
                <a:ea typeface="Malgun Gothic" pitchFamily="34" charset="-122"/>
                <a:cs typeface="Malgun Gothic" pitchFamily="34" charset="-120"/>
              </a:rPr>
              <a:t>대화, 번역, 코드 생성. '이해하는 것처럼' 보이는 모든 일이 이 한 가지 동작을 되풀이한 결과입니다.</a:t>
            </a:r>
            <a:endParaRPr lang="en-US" sz="1550" dirty="0"/>
          </a:p>
        </p:txBody>
      </p:sp>
      <p:sp>
        <p:nvSpPr>
          <p:cNvPr id="8" name="Shape 5"/>
          <p:cNvSpPr/>
          <p:nvPr/>
        </p:nvSpPr>
        <p:spPr>
          <a:xfrm>
            <a:off x="658368" y="3749040"/>
            <a:ext cx="3453384" cy="1874520"/>
          </a:xfrm>
          <a:prstGeom prst="roundRect">
            <a:avLst>
              <a:gd name="adj" fmla="val 4878"/>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9" name="Shape 6"/>
          <p:cNvSpPr/>
          <p:nvPr/>
        </p:nvSpPr>
        <p:spPr>
          <a:xfrm>
            <a:off x="896112" y="3986784"/>
            <a:ext cx="512064" cy="512064"/>
          </a:xfrm>
          <a:prstGeom prst="ellipse">
            <a:avLst/>
          </a:prstGeom>
          <a:solidFill>
            <a:srgbClr val="38BDF8"/>
          </a:solidFill>
          <a:ln/>
        </p:spPr>
        <p:txBody>
          <a:bodyPr/>
          <a:p/>
        </p:txBody>
      </p:sp>
      <p:pic>
        <p:nvPicPr>
          <p:cNvPr id="10" name="Image 1" descr="/home/claude/icons/input_white.png">    </p:cNvPr>
          <p:cNvPicPr>
            <a:picLocks noChangeAspect="1"/>
          </p:cNvPicPr>
          <p:nvPr/>
        </p:nvPicPr>
        <p:blipFill>
          <a:blip r:embed="rId2"/>
          <a:stretch>
            <a:fillRect/>
          </a:stretch>
        </p:blipFill>
        <p:spPr>
          <a:xfrm>
            <a:off x="1024128" y="4114800"/>
            <a:ext cx="256032" cy="256032"/>
          </a:xfrm>
          <a:prstGeom prst="rect">
            <a:avLst/>
          </a:prstGeom>
        </p:spPr>
      </p:pic>
      <p:sp>
        <p:nvSpPr>
          <p:cNvPr id="11" name="Text 7"/>
          <p:cNvSpPr/>
          <p:nvPr/>
        </p:nvSpPr>
        <p:spPr>
          <a:xfrm>
            <a:off x="896112" y="4626864"/>
            <a:ext cx="2996184" cy="292608"/>
          </a:xfrm>
          <a:prstGeom prst="rect">
            <a:avLst/>
          </a:prstGeom>
          <a:noFill/>
          <a:ln/>
        </p:spPr>
        <p:txBody>
          <a:bodyPr wrap="square" lIns="0" tIns="0" rIns="0" bIns="0" rtlCol="0" anchor="ctr"/>
          <a:lstStyle/>
          <a:p>
            <a:pPr indent="0" marL="0">
              <a:buNone/>
            </a:pPr>
            <a:r>
              <a:rPr lang="en-US" sz="1350" b="1" dirty="0">
                <a:solidFill>
                  <a:srgbClr val="1E1B3A"/>
                </a:solidFill>
                <a:latin typeface="Malgun Gothic" pitchFamily="34" charset="0"/>
                <a:ea typeface="Malgun Gothic" pitchFamily="34" charset="-122"/>
                <a:cs typeface="Malgun Gothic" pitchFamily="34" charset="-120"/>
              </a:rPr>
              <a:t>① 읽는다</a:t>
            </a:r>
            <a:endParaRPr lang="en-US" sz="1350" dirty="0"/>
          </a:p>
        </p:txBody>
      </p:sp>
      <p:sp>
        <p:nvSpPr>
          <p:cNvPr id="12" name="Text 8"/>
          <p:cNvSpPr/>
          <p:nvPr/>
        </p:nvSpPr>
        <p:spPr>
          <a:xfrm>
            <a:off x="896112" y="4919472"/>
            <a:ext cx="2996184" cy="594360"/>
          </a:xfrm>
          <a:prstGeom prst="rect">
            <a:avLst/>
          </a:prstGeom>
          <a:noFill/>
          <a:ln/>
        </p:spPr>
        <p:txBody>
          <a:bodyPr wrap="square" lIns="0" tIns="0" rIns="0" bIns="0" rtlCol="0" anchor="t"/>
          <a:lstStyle/>
          <a:p>
            <a:pPr indent="0" marL="0">
              <a:lnSpc>
                <a:spcPts val="1496"/>
              </a:lnSpc>
              <a:buNone/>
            </a:pPr>
            <a:r>
              <a:rPr lang="en-US" sz="1100" dirty="0">
                <a:solidFill>
                  <a:srgbClr val="3C3B57"/>
                </a:solidFill>
                <a:latin typeface="Malgun Gothic" pitchFamily="34" charset="0"/>
                <a:ea typeface="Malgun Gothic" pitchFamily="34" charset="-122"/>
                <a:cs typeface="Malgun Gothic" pitchFamily="34" charset="-120"/>
              </a:rPr>
              <a:t>지금까지의 글 전체. 여러분의 지시문과 이전 대화가 모두 입력입니다.</a:t>
            </a:r>
            <a:endParaRPr lang="en-US" sz="1100" dirty="0"/>
          </a:p>
        </p:txBody>
      </p:sp>
      <p:sp>
        <p:nvSpPr>
          <p:cNvPr id="13" name="Shape 9"/>
          <p:cNvSpPr/>
          <p:nvPr/>
        </p:nvSpPr>
        <p:spPr>
          <a:xfrm>
            <a:off x="4367784" y="3749040"/>
            <a:ext cx="3453384" cy="1874520"/>
          </a:xfrm>
          <a:prstGeom prst="roundRect">
            <a:avLst>
              <a:gd name="adj" fmla="val 4878"/>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4" name="Shape 10"/>
          <p:cNvSpPr/>
          <p:nvPr/>
        </p:nvSpPr>
        <p:spPr>
          <a:xfrm>
            <a:off x="4605528" y="3986784"/>
            <a:ext cx="512064" cy="512064"/>
          </a:xfrm>
          <a:prstGeom prst="ellipse">
            <a:avLst/>
          </a:prstGeom>
          <a:solidFill>
            <a:srgbClr val="4F46E5"/>
          </a:solidFill>
          <a:ln/>
        </p:spPr>
        <p:txBody>
          <a:bodyPr/>
          <a:p/>
        </p:txBody>
      </p:sp>
      <p:pic>
        <p:nvPicPr>
          <p:cNvPr id="15" name="Image 2" descr="/home/claude/icons/percent_white.png">    </p:cNvPr>
          <p:cNvPicPr>
            <a:picLocks noChangeAspect="1"/>
          </p:cNvPicPr>
          <p:nvPr/>
        </p:nvPicPr>
        <p:blipFill>
          <a:blip r:embed="rId3"/>
          <a:stretch>
            <a:fillRect/>
          </a:stretch>
        </p:blipFill>
        <p:spPr>
          <a:xfrm>
            <a:off x="4733544" y="4114800"/>
            <a:ext cx="256032" cy="256032"/>
          </a:xfrm>
          <a:prstGeom prst="rect">
            <a:avLst/>
          </a:prstGeom>
        </p:spPr>
      </p:pic>
      <p:sp>
        <p:nvSpPr>
          <p:cNvPr id="16" name="Text 11"/>
          <p:cNvSpPr/>
          <p:nvPr/>
        </p:nvSpPr>
        <p:spPr>
          <a:xfrm>
            <a:off x="4605528" y="4626864"/>
            <a:ext cx="2996184" cy="292608"/>
          </a:xfrm>
          <a:prstGeom prst="rect">
            <a:avLst/>
          </a:prstGeom>
          <a:noFill/>
          <a:ln/>
        </p:spPr>
        <p:txBody>
          <a:bodyPr wrap="square" lIns="0" tIns="0" rIns="0" bIns="0" rtlCol="0" anchor="ctr"/>
          <a:lstStyle/>
          <a:p>
            <a:pPr indent="0" marL="0">
              <a:buNone/>
            </a:pPr>
            <a:r>
              <a:rPr lang="en-US" sz="1350" b="1" dirty="0">
                <a:solidFill>
                  <a:srgbClr val="1E1B3A"/>
                </a:solidFill>
                <a:latin typeface="Malgun Gothic" pitchFamily="34" charset="0"/>
                <a:ea typeface="Malgun Gothic" pitchFamily="34" charset="-122"/>
                <a:cs typeface="Malgun Gothic" pitchFamily="34" charset="-120"/>
              </a:rPr>
              <a:t>② 계산한다</a:t>
            </a:r>
            <a:endParaRPr lang="en-US" sz="1350" dirty="0"/>
          </a:p>
        </p:txBody>
      </p:sp>
      <p:sp>
        <p:nvSpPr>
          <p:cNvPr id="17" name="Text 12"/>
          <p:cNvSpPr/>
          <p:nvPr/>
        </p:nvSpPr>
        <p:spPr>
          <a:xfrm>
            <a:off x="4605528" y="4919472"/>
            <a:ext cx="2996184" cy="594360"/>
          </a:xfrm>
          <a:prstGeom prst="rect">
            <a:avLst/>
          </a:prstGeom>
          <a:noFill/>
          <a:ln/>
        </p:spPr>
        <p:txBody>
          <a:bodyPr wrap="square" lIns="0" tIns="0" rIns="0" bIns="0" rtlCol="0" anchor="t"/>
          <a:lstStyle/>
          <a:p>
            <a:pPr indent="0" marL="0">
              <a:lnSpc>
                <a:spcPts val="1496"/>
              </a:lnSpc>
              <a:buNone/>
            </a:pPr>
            <a:r>
              <a:rPr lang="en-US" sz="1100" dirty="0">
                <a:solidFill>
                  <a:srgbClr val="3C3B57"/>
                </a:solidFill>
                <a:latin typeface="Malgun Gothic" pitchFamily="34" charset="0"/>
                <a:ea typeface="Malgun Gothic" pitchFamily="34" charset="-122"/>
                <a:cs typeface="Malgun Gothic" pitchFamily="34" charset="-120"/>
              </a:rPr>
              <a:t>다음에 올 수 있는 모든 조각에 대해 "올 법한 정도"를 확률로 매깁니다.</a:t>
            </a:r>
            <a:endParaRPr lang="en-US" sz="1100" dirty="0"/>
          </a:p>
        </p:txBody>
      </p:sp>
      <p:sp>
        <p:nvSpPr>
          <p:cNvPr id="18" name="Shape 13"/>
          <p:cNvSpPr/>
          <p:nvPr/>
        </p:nvSpPr>
        <p:spPr>
          <a:xfrm>
            <a:off x="8077200" y="3749040"/>
            <a:ext cx="3453384" cy="1874520"/>
          </a:xfrm>
          <a:prstGeom prst="roundRect">
            <a:avLst>
              <a:gd name="adj" fmla="val 4878"/>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9" name="Shape 14"/>
          <p:cNvSpPr/>
          <p:nvPr/>
        </p:nvSpPr>
        <p:spPr>
          <a:xfrm>
            <a:off x="8314944" y="3986784"/>
            <a:ext cx="512064" cy="512064"/>
          </a:xfrm>
          <a:prstGeom prst="ellipse">
            <a:avLst/>
          </a:prstGeom>
          <a:solidFill>
            <a:srgbClr val="7C3AED"/>
          </a:solidFill>
          <a:ln/>
        </p:spPr>
        <p:txBody>
          <a:bodyPr/>
          <a:p/>
        </p:txBody>
      </p:sp>
      <p:pic>
        <p:nvPicPr>
          <p:cNvPr id="20" name="Image 3" descr="/home/claude/icons/sync_white.png">    </p:cNvPr>
          <p:cNvPicPr>
            <a:picLocks noChangeAspect="1"/>
          </p:cNvPicPr>
          <p:nvPr/>
        </p:nvPicPr>
        <p:blipFill>
          <a:blip r:embed="rId4"/>
          <a:stretch>
            <a:fillRect/>
          </a:stretch>
        </p:blipFill>
        <p:spPr>
          <a:xfrm>
            <a:off x="8442960" y="4114800"/>
            <a:ext cx="256032" cy="256032"/>
          </a:xfrm>
          <a:prstGeom prst="rect">
            <a:avLst/>
          </a:prstGeom>
        </p:spPr>
      </p:pic>
      <p:sp>
        <p:nvSpPr>
          <p:cNvPr id="21" name="Text 15"/>
          <p:cNvSpPr/>
          <p:nvPr/>
        </p:nvSpPr>
        <p:spPr>
          <a:xfrm>
            <a:off x="8314944" y="4626864"/>
            <a:ext cx="2996184" cy="292608"/>
          </a:xfrm>
          <a:prstGeom prst="rect">
            <a:avLst/>
          </a:prstGeom>
          <a:noFill/>
          <a:ln/>
        </p:spPr>
        <p:txBody>
          <a:bodyPr wrap="square" lIns="0" tIns="0" rIns="0" bIns="0" rtlCol="0" anchor="ctr"/>
          <a:lstStyle/>
          <a:p>
            <a:pPr indent="0" marL="0">
              <a:buNone/>
            </a:pPr>
            <a:r>
              <a:rPr lang="en-US" sz="1350" b="1" dirty="0">
                <a:solidFill>
                  <a:srgbClr val="1E1B3A"/>
                </a:solidFill>
                <a:latin typeface="Malgun Gothic" pitchFamily="34" charset="0"/>
                <a:ea typeface="Malgun Gothic" pitchFamily="34" charset="-122"/>
                <a:cs typeface="Malgun Gothic" pitchFamily="34" charset="-120"/>
              </a:rPr>
              <a:t>③ 뽑아 붙이고, 반복한다</a:t>
            </a:r>
            <a:endParaRPr lang="en-US" sz="1350" dirty="0"/>
          </a:p>
        </p:txBody>
      </p:sp>
      <p:sp>
        <p:nvSpPr>
          <p:cNvPr id="22" name="Text 16"/>
          <p:cNvSpPr/>
          <p:nvPr/>
        </p:nvSpPr>
        <p:spPr>
          <a:xfrm>
            <a:off x="8314944" y="4919472"/>
            <a:ext cx="2996184" cy="594360"/>
          </a:xfrm>
          <a:prstGeom prst="rect">
            <a:avLst/>
          </a:prstGeom>
          <a:noFill/>
          <a:ln/>
        </p:spPr>
        <p:txBody>
          <a:bodyPr wrap="square" lIns="0" tIns="0" rIns="0" bIns="0" rtlCol="0" anchor="t"/>
          <a:lstStyle/>
          <a:p>
            <a:pPr indent="0" marL="0">
              <a:lnSpc>
                <a:spcPts val="1496"/>
              </a:lnSpc>
              <a:buNone/>
            </a:pPr>
            <a:r>
              <a:rPr lang="en-US" sz="1100" dirty="0">
                <a:solidFill>
                  <a:srgbClr val="3C3B57"/>
                </a:solidFill>
                <a:latin typeface="Malgun Gothic" pitchFamily="34" charset="0"/>
                <a:ea typeface="Malgun Gothic" pitchFamily="34" charset="-122"/>
                <a:cs typeface="Malgun Gothic" pitchFamily="34" charset="-120"/>
              </a:rPr>
              <a:t>확률에 따라 하나를 뽑아 덧붙이고, 다시 ①로. 답이 끝날 때까지 반복합니다.</a:t>
            </a:r>
            <a:endParaRPr lang="en-US" sz="1100" dirty="0"/>
          </a:p>
        </p:txBody>
      </p:sp>
      <p:sp>
        <p:nvSpPr>
          <p:cNvPr id="23" name="Text 17"/>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04</a:t>
            </a:r>
            <a:endParaRPr lang="en-US" sz="9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766060" cy="384048"/>
          </a:xfrm>
          <a:prstGeom prst="roundRect">
            <a:avLst>
              <a:gd name="adj" fmla="val 50000"/>
            </a:avLst>
          </a:prstGeom>
          <a:solidFill>
            <a:srgbClr val="EDECFB"/>
          </a:solidFill>
          <a:ln/>
        </p:spPr>
        <p:txBody>
          <a:bodyPr/>
          <a:p/>
        </p:txBody>
      </p:sp>
      <p:pic>
        <p:nvPicPr>
          <p:cNvPr id="3" name="Image 0" descr="/home/claude/icons/brain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2382012"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1부 · 생성형 AI의 이해</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다음 조각 맞히기, 눈으로 보기</a:t>
            </a:r>
            <a:endParaRPr lang="en-US" sz="2600" dirty="0"/>
          </a:p>
        </p:txBody>
      </p:sp>
      <p:sp>
        <p:nvSpPr>
          <p:cNvPr id="6" name="Shape 3"/>
          <p:cNvSpPr/>
          <p:nvPr/>
        </p:nvSpPr>
        <p:spPr>
          <a:xfrm>
            <a:off x="658368" y="1783080"/>
            <a:ext cx="4937760" cy="3520440"/>
          </a:xfrm>
          <a:prstGeom prst="roundRect">
            <a:avLst>
              <a:gd name="adj" fmla="val 2597"/>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7" name="Text 4"/>
          <p:cNvSpPr/>
          <p:nvPr/>
        </p:nvSpPr>
        <p:spPr>
          <a:xfrm>
            <a:off x="932688" y="1993392"/>
            <a:ext cx="4389120" cy="365760"/>
          </a:xfrm>
          <a:prstGeom prst="rect">
            <a:avLst/>
          </a:prstGeom>
          <a:noFill/>
          <a:ln/>
        </p:spPr>
        <p:txBody>
          <a:bodyPr wrap="square" lIns="0" tIns="0" rIns="0" bIns="0" rtlCol="0" anchor="ctr"/>
          <a:lstStyle/>
          <a:p>
            <a:pPr indent="0" marL="0">
              <a:buNone/>
            </a:pPr>
            <a:r>
              <a:rPr lang="en-US" sz="1600" b="1" dirty="0">
                <a:solidFill>
                  <a:srgbClr val="1E1B3A"/>
                </a:solidFill>
                <a:latin typeface="Malgun Gothic" pitchFamily="34" charset="0"/>
                <a:ea typeface="Malgun Gothic" pitchFamily="34" charset="-122"/>
                <a:cs typeface="Malgun Gothic" pitchFamily="34" charset="-120"/>
              </a:rPr>
              <a:t>"오늘 점심은 </a:t>
            </a:r>
            <a:pPr indent="0" marL="0">
              <a:buNone/>
            </a:pPr>
            <a:r>
              <a:rPr lang="en-US" sz="1600" b="1" dirty="0">
                <a:solidFill>
                  <a:srgbClr val="38BDF8"/>
                </a:solidFill>
                <a:latin typeface="Malgun Gothic" pitchFamily="34" charset="0"/>
                <a:ea typeface="Malgun Gothic" pitchFamily="34" charset="-122"/>
                <a:cs typeface="Malgun Gothic" pitchFamily="34" charset="-120"/>
              </a:rPr>
              <a:t>___</a:t>
            </a:r>
            <a:pPr indent="0" marL="0">
              <a:buNone/>
            </a:pPr>
            <a:r>
              <a:rPr lang="en-US" sz="1600" b="1" dirty="0">
                <a:solidFill>
                  <a:srgbClr val="1E1B3A"/>
                </a:solidFill>
                <a:latin typeface="Malgun Gothic" pitchFamily="34" charset="0"/>
                <a:ea typeface="Malgun Gothic" pitchFamily="34" charset="-122"/>
                <a:cs typeface="Malgun Gothic" pitchFamily="34" charset="-120"/>
              </a:rPr>
              <a:t>"</a:t>
            </a:r>
            <a:endParaRPr lang="en-US" sz="1600" dirty="0"/>
          </a:p>
        </p:txBody>
      </p:sp>
      <p:sp>
        <p:nvSpPr>
          <p:cNvPr id="8" name="Text 5"/>
          <p:cNvSpPr/>
          <p:nvPr/>
        </p:nvSpPr>
        <p:spPr>
          <a:xfrm>
            <a:off x="932688" y="2395728"/>
            <a:ext cx="4389120" cy="256032"/>
          </a:xfrm>
          <a:prstGeom prst="rect">
            <a:avLst/>
          </a:prstGeom>
          <a:noFill/>
          <a:ln/>
        </p:spPr>
        <p:txBody>
          <a:bodyPr wrap="square" lIns="0" tIns="0" rIns="0" bIns="0" rtlCol="0" anchor="ctr"/>
          <a:lstStyle/>
          <a:p>
            <a:pPr indent="0" marL="0">
              <a:buNone/>
            </a:pPr>
            <a:r>
              <a:rPr lang="en-US" sz="1050" dirty="0">
                <a:solidFill>
                  <a:srgbClr val="6B7185"/>
                </a:solidFill>
                <a:latin typeface="Malgun Gothic" pitchFamily="34" charset="0"/>
                <a:ea typeface="Malgun Gothic" pitchFamily="34" charset="-122"/>
                <a:cs typeface="Malgun Gothic" pitchFamily="34" charset="-120"/>
              </a:rPr>
              <a:t>다음 조각 후보와 확률 (예시)</a:t>
            </a:r>
            <a:endParaRPr lang="en-US" sz="1050" dirty="0"/>
          </a:p>
        </p:txBody>
      </p:sp>
      <p:sp>
        <p:nvSpPr>
          <p:cNvPr id="9" name="Text 6"/>
          <p:cNvSpPr/>
          <p:nvPr/>
        </p:nvSpPr>
        <p:spPr>
          <a:xfrm>
            <a:off x="932688" y="2761488"/>
            <a:ext cx="1143000" cy="310896"/>
          </a:xfrm>
          <a:prstGeom prst="rect">
            <a:avLst/>
          </a:prstGeom>
          <a:noFill/>
          <a:ln/>
        </p:spPr>
        <p:txBody>
          <a:bodyPr wrap="square" lIns="0" tIns="0" rIns="0" bIns="0" rtlCol="0" anchor="ctr"/>
          <a:lstStyle/>
          <a:p>
            <a:pPr indent="0" marL="0">
              <a:buNone/>
            </a:pPr>
            <a:r>
              <a:rPr lang="en-US" sz="1150" b="1" dirty="0">
                <a:solidFill>
                  <a:srgbClr val="1E1B3A"/>
                </a:solidFill>
                <a:latin typeface="Malgun Gothic" pitchFamily="34" charset="0"/>
                <a:ea typeface="Malgun Gothic" pitchFamily="34" charset="-122"/>
                <a:cs typeface="Malgun Gothic" pitchFamily="34" charset="-120"/>
              </a:rPr>
              <a:t>뭐</a:t>
            </a:r>
            <a:endParaRPr lang="en-US" sz="1150" dirty="0"/>
          </a:p>
        </p:txBody>
      </p:sp>
      <p:sp>
        <p:nvSpPr>
          <p:cNvPr id="10" name="Shape 7"/>
          <p:cNvSpPr/>
          <p:nvPr/>
        </p:nvSpPr>
        <p:spPr>
          <a:xfrm>
            <a:off x="2121408" y="2802636"/>
            <a:ext cx="2331720" cy="228600"/>
          </a:xfrm>
          <a:prstGeom prst="roundRect">
            <a:avLst>
              <a:gd name="adj" fmla="val 36000"/>
            </a:avLst>
          </a:prstGeom>
          <a:solidFill>
            <a:srgbClr val="38BDF8"/>
          </a:solidFill>
          <a:ln/>
        </p:spPr>
        <p:txBody>
          <a:bodyPr/>
          <a:p/>
        </p:txBody>
      </p:sp>
      <p:sp>
        <p:nvSpPr>
          <p:cNvPr id="11" name="Text 8"/>
          <p:cNvSpPr/>
          <p:nvPr/>
        </p:nvSpPr>
        <p:spPr>
          <a:xfrm>
            <a:off x="4526280" y="2761488"/>
            <a:ext cx="731520" cy="310896"/>
          </a:xfrm>
          <a:prstGeom prst="rect">
            <a:avLst/>
          </a:prstGeom>
          <a:noFill/>
          <a:ln/>
        </p:spPr>
        <p:txBody>
          <a:bodyPr wrap="square" lIns="0" tIns="0" rIns="0" bIns="0" rtlCol="0" anchor="ctr"/>
          <a:lstStyle/>
          <a:p>
            <a:pPr indent="0" marL="0">
              <a:buNone/>
            </a:pPr>
            <a:r>
              <a:rPr lang="en-US" sz="1050" dirty="0">
                <a:solidFill>
                  <a:srgbClr val="6B7185"/>
                </a:solidFill>
                <a:latin typeface="Malgun Gothic" pitchFamily="34" charset="0"/>
                <a:ea typeface="Malgun Gothic" pitchFamily="34" charset="-122"/>
                <a:cs typeface="Malgun Gothic" pitchFamily="34" charset="-120"/>
              </a:rPr>
              <a:t>18%</a:t>
            </a:r>
            <a:endParaRPr lang="en-US" sz="1050" dirty="0"/>
          </a:p>
        </p:txBody>
      </p:sp>
      <p:sp>
        <p:nvSpPr>
          <p:cNvPr id="12" name="Text 9"/>
          <p:cNvSpPr/>
          <p:nvPr/>
        </p:nvSpPr>
        <p:spPr>
          <a:xfrm>
            <a:off x="932688" y="3255264"/>
            <a:ext cx="1143000" cy="310896"/>
          </a:xfrm>
          <a:prstGeom prst="rect">
            <a:avLst/>
          </a:prstGeom>
          <a:noFill/>
          <a:ln/>
        </p:spPr>
        <p:txBody>
          <a:bodyPr wrap="square" lIns="0" tIns="0" rIns="0" bIns="0" rtlCol="0" anchor="ctr"/>
          <a:lstStyle/>
          <a:p>
            <a:pPr indent="0" marL="0">
              <a:buNone/>
            </a:pPr>
            <a:r>
              <a:rPr lang="en-US" sz="1150" b="1" dirty="0">
                <a:solidFill>
                  <a:srgbClr val="1E1B3A"/>
                </a:solidFill>
                <a:latin typeface="Malgun Gothic" pitchFamily="34" charset="0"/>
                <a:ea typeface="Malgun Gothic" pitchFamily="34" charset="-122"/>
                <a:cs typeface="Malgun Gothic" pitchFamily="34" charset="-120"/>
              </a:rPr>
              <a:t>학식</a:t>
            </a:r>
            <a:endParaRPr lang="en-US" sz="1150" dirty="0"/>
          </a:p>
        </p:txBody>
      </p:sp>
      <p:sp>
        <p:nvSpPr>
          <p:cNvPr id="13" name="Shape 10"/>
          <p:cNvSpPr/>
          <p:nvPr/>
        </p:nvSpPr>
        <p:spPr>
          <a:xfrm>
            <a:off x="2121408" y="3296412"/>
            <a:ext cx="1813560" cy="228600"/>
          </a:xfrm>
          <a:prstGeom prst="roundRect">
            <a:avLst>
              <a:gd name="adj" fmla="val 36000"/>
            </a:avLst>
          </a:prstGeom>
          <a:solidFill>
            <a:srgbClr val="EEF0FF"/>
          </a:solidFill>
          <a:ln/>
        </p:spPr>
        <p:txBody>
          <a:bodyPr/>
          <a:p/>
        </p:txBody>
      </p:sp>
      <p:sp>
        <p:nvSpPr>
          <p:cNvPr id="14" name="Text 11"/>
          <p:cNvSpPr/>
          <p:nvPr/>
        </p:nvSpPr>
        <p:spPr>
          <a:xfrm>
            <a:off x="4008120" y="3255264"/>
            <a:ext cx="731520" cy="310896"/>
          </a:xfrm>
          <a:prstGeom prst="rect">
            <a:avLst/>
          </a:prstGeom>
          <a:noFill/>
          <a:ln/>
        </p:spPr>
        <p:txBody>
          <a:bodyPr wrap="square" lIns="0" tIns="0" rIns="0" bIns="0" rtlCol="0" anchor="ctr"/>
          <a:lstStyle/>
          <a:p>
            <a:pPr indent="0" marL="0">
              <a:buNone/>
            </a:pPr>
            <a:r>
              <a:rPr lang="en-US" sz="1050" dirty="0">
                <a:solidFill>
                  <a:srgbClr val="6B7185"/>
                </a:solidFill>
                <a:latin typeface="Malgun Gothic" pitchFamily="34" charset="0"/>
                <a:ea typeface="Malgun Gothic" pitchFamily="34" charset="-122"/>
                <a:cs typeface="Malgun Gothic" pitchFamily="34" charset="-120"/>
              </a:rPr>
              <a:t>14%</a:t>
            </a:r>
            <a:endParaRPr lang="en-US" sz="1050" dirty="0"/>
          </a:p>
        </p:txBody>
      </p:sp>
      <p:sp>
        <p:nvSpPr>
          <p:cNvPr id="15" name="Text 12"/>
          <p:cNvSpPr/>
          <p:nvPr/>
        </p:nvSpPr>
        <p:spPr>
          <a:xfrm>
            <a:off x="932688" y="3749040"/>
            <a:ext cx="1143000" cy="310896"/>
          </a:xfrm>
          <a:prstGeom prst="rect">
            <a:avLst/>
          </a:prstGeom>
          <a:noFill/>
          <a:ln/>
        </p:spPr>
        <p:txBody>
          <a:bodyPr wrap="square" lIns="0" tIns="0" rIns="0" bIns="0" rtlCol="0" anchor="ctr"/>
          <a:lstStyle/>
          <a:p>
            <a:pPr indent="0" marL="0">
              <a:buNone/>
            </a:pPr>
            <a:r>
              <a:rPr lang="en-US" sz="1150" b="1" dirty="0">
                <a:solidFill>
                  <a:srgbClr val="1E1B3A"/>
                </a:solidFill>
                <a:latin typeface="Malgun Gothic" pitchFamily="34" charset="0"/>
                <a:ea typeface="Malgun Gothic" pitchFamily="34" charset="-122"/>
                <a:cs typeface="Malgun Gothic" pitchFamily="34" charset="-120"/>
              </a:rPr>
              <a:t>김치찌개</a:t>
            </a:r>
            <a:endParaRPr lang="en-US" sz="1150" dirty="0"/>
          </a:p>
        </p:txBody>
      </p:sp>
      <p:sp>
        <p:nvSpPr>
          <p:cNvPr id="16" name="Shape 13"/>
          <p:cNvSpPr/>
          <p:nvPr/>
        </p:nvSpPr>
        <p:spPr>
          <a:xfrm>
            <a:off x="2121408" y="3790188"/>
            <a:ext cx="1424940" cy="228600"/>
          </a:xfrm>
          <a:prstGeom prst="roundRect">
            <a:avLst>
              <a:gd name="adj" fmla="val 36000"/>
            </a:avLst>
          </a:prstGeom>
          <a:solidFill>
            <a:srgbClr val="EEF0FF"/>
          </a:solidFill>
          <a:ln/>
        </p:spPr>
        <p:txBody>
          <a:bodyPr/>
          <a:p/>
        </p:txBody>
      </p:sp>
      <p:sp>
        <p:nvSpPr>
          <p:cNvPr id="17" name="Text 14"/>
          <p:cNvSpPr/>
          <p:nvPr/>
        </p:nvSpPr>
        <p:spPr>
          <a:xfrm>
            <a:off x="3619500" y="3749040"/>
            <a:ext cx="731520" cy="310896"/>
          </a:xfrm>
          <a:prstGeom prst="rect">
            <a:avLst/>
          </a:prstGeom>
          <a:noFill/>
          <a:ln/>
        </p:spPr>
        <p:txBody>
          <a:bodyPr wrap="square" lIns="0" tIns="0" rIns="0" bIns="0" rtlCol="0" anchor="ctr"/>
          <a:lstStyle/>
          <a:p>
            <a:pPr indent="0" marL="0">
              <a:buNone/>
            </a:pPr>
            <a:r>
              <a:rPr lang="en-US" sz="1050" dirty="0">
                <a:solidFill>
                  <a:srgbClr val="6B7185"/>
                </a:solidFill>
                <a:latin typeface="Malgun Gothic" pitchFamily="34" charset="0"/>
                <a:ea typeface="Malgun Gothic" pitchFamily="34" charset="-122"/>
                <a:cs typeface="Malgun Gothic" pitchFamily="34" charset="-120"/>
              </a:rPr>
              <a:t>11%</a:t>
            </a:r>
            <a:endParaRPr lang="en-US" sz="1050" dirty="0"/>
          </a:p>
        </p:txBody>
      </p:sp>
      <p:sp>
        <p:nvSpPr>
          <p:cNvPr id="18" name="Text 15"/>
          <p:cNvSpPr/>
          <p:nvPr/>
        </p:nvSpPr>
        <p:spPr>
          <a:xfrm>
            <a:off x="932688" y="4242816"/>
            <a:ext cx="1143000" cy="310896"/>
          </a:xfrm>
          <a:prstGeom prst="rect">
            <a:avLst/>
          </a:prstGeom>
          <a:noFill/>
          <a:ln/>
        </p:spPr>
        <p:txBody>
          <a:bodyPr wrap="square" lIns="0" tIns="0" rIns="0" bIns="0" rtlCol="0" anchor="ctr"/>
          <a:lstStyle/>
          <a:p>
            <a:pPr indent="0" marL="0">
              <a:buNone/>
            </a:pPr>
            <a:r>
              <a:rPr lang="en-US" sz="1150" b="1" dirty="0">
                <a:solidFill>
                  <a:srgbClr val="1E1B3A"/>
                </a:solidFill>
                <a:latin typeface="Malgun Gothic" pitchFamily="34" charset="0"/>
                <a:ea typeface="Malgun Gothic" pitchFamily="34" charset="-122"/>
                <a:cs typeface="Malgun Gothic" pitchFamily="34" charset="-120"/>
              </a:rPr>
              <a:t>라면</a:t>
            </a:r>
            <a:endParaRPr lang="en-US" sz="1150" dirty="0"/>
          </a:p>
        </p:txBody>
      </p:sp>
      <p:sp>
        <p:nvSpPr>
          <p:cNvPr id="19" name="Shape 16"/>
          <p:cNvSpPr/>
          <p:nvPr/>
        </p:nvSpPr>
        <p:spPr>
          <a:xfrm>
            <a:off x="2121408" y="4283964"/>
            <a:ext cx="1165860" cy="228600"/>
          </a:xfrm>
          <a:prstGeom prst="roundRect">
            <a:avLst>
              <a:gd name="adj" fmla="val 36000"/>
            </a:avLst>
          </a:prstGeom>
          <a:solidFill>
            <a:srgbClr val="EEF0FF"/>
          </a:solidFill>
          <a:ln/>
        </p:spPr>
        <p:txBody>
          <a:bodyPr/>
          <a:p/>
        </p:txBody>
      </p:sp>
      <p:sp>
        <p:nvSpPr>
          <p:cNvPr id="20" name="Text 17"/>
          <p:cNvSpPr/>
          <p:nvPr/>
        </p:nvSpPr>
        <p:spPr>
          <a:xfrm>
            <a:off x="3360420" y="4242816"/>
            <a:ext cx="731520" cy="310896"/>
          </a:xfrm>
          <a:prstGeom prst="rect">
            <a:avLst/>
          </a:prstGeom>
          <a:noFill/>
          <a:ln/>
        </p:spPr>
        <p:txBody>
          <a:bodyPr wrap="square" lIns="0" tIns="0" rIns="0" bIns="0" rtlCol="0" anchor="ctr"/>
          <a:lstStyle/>
          <a:p>
            <a:pPr indent="0" marL="0">
              <a:buNone/>
            </a:pPr>
            <a:r>
              <a:rPr lang="en-US" sz="1050" dirty="0">
                <a:solidFill>
                  <a:srgbClr val="6B7185"/>
                </a:solidFill>
                <a:latin typeface="Malgun Gothic" pitchFamily="34" charset="0"/>
                <a:ea typeface="Malgun Gothic" pitchFamily="34" charset="-122"/>
                <a:cs typeface="Malgun Gothic" pitchFamily="34" charset="-120"/>
              </a:rPr>
              <a:t>9%</a:t>
            </a:r>
            <a:endParaRPr lang="en-US" sz="1050" dirty="0"/>
          </a:p>
        </p:txBody>
      </p:sp>
      <p:sp>
        <p:nvSpPr>
          <p:cNvPr id="21" name="Text 18"/>
          <p:cNvSpPr/>
          <p:nvPr/>
        </p:nvSpPr>
        <p:spPr>
          <a:xfrm>
            <a:off x="932688" y="4736592"/>
            <a:ext cx="1143000" cy="310896"/>
          </a:xfrm>
          <a:prstGeom prst="rect">
            <a:avLst/>
          </a:prstGeom>
          <a:noFill/>
          <a:ln/>
        </p:spPr>
        <p:txBody>
          <a:bodyPr wrap="square" lIns="0" tIns="0" rIns="0" bIns="0" rtlCol="0" anchor="ctr"/>
          <a:lstStyle/>
          <a:p>
            <a:pPr indent="0" marL="0">
              <a:buNone/>
            </a:pPr>
            <a:r>
              <a:rPr lang="en-US" sz="1150" b="1" dirty="0">
                <a:solidFill>
                  <a:srgbClr val="1E1B3A"/>
                </a:solidFill>
                <a:latin typeface="Malgun Gothic" pitchFamily="34" charset="0"/>
                <a:ea typeface="Malgun Gothic" pitchFamily="34" charset="-122"/>
                <a:cs typeface="Malgun Gothic" pitchFamily="34" charset="-120"/>
              </a:rPr>
              <a:t>회의</a:t>
            </a:r>
            <a:endParaRPr lang="en-US" sz="1150" dirty="0"/>
          </a:p>
        </p:txBody>
      </p:sp>
      <p:sp>
        <p:nvSpPr>
          <p:cNvPr id="22" name="Shape 19"/>
          <p:cNvSpPr/>
          <p:nvPr/>
        </p:nvSpPr>
        <p:spPr>
          <a:xfrm>
            <a:off x="2121408" y="4777740"/>
            <a:ext cx="259080" cy="228600"/>
          </a:xfrm>
          <a:prstGeom prst="roundRect">
            <a:avLst>
              <a:gd name="adj" fmla="val 36000"/>
            </a:avLst>
          </a:prstGeom>
          <a:solidFill>
            <a:srgbClr val="EEF0FF"/>
          </a:solidFill>
          <a:ln/>
        </p:spPr>
        <p:txBody>
          <a:bodyPr/>
          <a:p/>
        </p:txBody>
      </p:sp>
      <p:sp>
        <p:nvSpPr>
          <p:cNvPr id="23" name="Text 20"/>
          <p:cNvSpPr/>
          <p:nvPr/>
        </p:nvSpPr>
        <p:spPr>
          <a:xfrm>
            <a:off x="2453640" y="4736592"/>
            <a:ext cx="731520" cy="310896"/>
          </a:xfrm>
          <a:prstGeom prst="rect">
            <a:avLst/>
          </a:prstGeom>
          <a:noFill/>
          <a:ln/>
        </p:spPr>
        <p:txBody>
          <a:bodyPr wrap="square" lIns="0" tIns="0" rIns="0" bIns="0" rtlCol="0" anchor="ctr"/>
          <a:lstStyle/>
          <a:p>
            <a:pPr indent="0" marL="0">
              <a:buNone/>
            </a:pPr>
            <a:r>
              <a:rPr lang="en-US" sz="1050" dirty="0">
                <a:solidFill>
                  <a:srgbClr val="6B7185"/>
                </a:solidFill>
                <a:latin typeface="Malgun Gothic" pitchFamily="34" charset="0"/>
                <a:ea typeface="Malgun Gothic" pitchFamily="34" charset="-122"/>
                <a:cs typeface="Malgun Gothic" pitchFamily="34" charset="-120"/>
              </a:rPr>
              <a:t>2%</a:t>
            </a:r>
            <a:endParaRPr lang="en-US" sz="1050" dirty="0"/>
          </a:p>
        </p:txBody>
      </p:sp>
      <p:sp>
        <p:nvSpPr>
          <p:cNvPr id="24" name="Text 21"/>
          <p:cNvSpPr/>
          <p:nvPr/>
        </p:nvSpPr>
        <p:spPr>
          <a:xfrm>
            <a:off x="6035040" y="1874520"/>
            <a:ext cx="5486400" cy="2377440"/>
          </a:xfrm>
          <a:prstGeom prst="rect">
            <a:avLst/>
          </a:prstGeom>
          <a:noFill/>
          <a:ln/>
        </p:spPr>
        <p:txBody>
          <a:bodyPr wrap="square" lIns="0" tIns="0" rIns="0" bIns="0" rtlCol="0" anchor="t"/>
          <a:lstStyle/>
          <a:p>
            <a:pPr algn="l" indent="0" marL="0">
              <a:lnSpc>
                <a:spcPts val="2015"/>
              </a:lnSpc>
              <a:buNone/>
            </a:pPr>
            <a:r>
              <a:rPr lang="en-US" sz="1300" dirty="0">
                <a:solidFill>
                  <a:srgbClr val="3C3B57"/>
                </a:solidFill>
                <a:latin typeface="Malgun Gothic" pitchFamily="34" charset="0"/>
                <a:ea typeface="Malgun Gothic" pitchFamily="34" charset="-122"/>
                <a:cs typeface="Malgun Gothic" pitchFamily="34" charset="-120"/>
              </a:rPr>
              <a:t>모델은 이 후보들 중 하나를 확률에 따라 '뽑아' 문장에 붙입니다. 그리고 붙은 결과를 다시 읽고, 또 다음 조각을 예측합니다. 답이 완성될 때까지.</a:t>
            </a:r>
            <a:endParaRPr lang="en-US" sz="1300" dirty="0"/>
          </a:p>
          <a:p>
            <a:pPr algn="l" indent="0" marL="0">
              <a:lnSpc>
                <a:spcPts val="2015"/>
              </a:lnSpc>
              <a:buNone/>
            </a:pPr>
            <a:endParaRPr lang="en-US" sz="1300" dirty="0"/>
          </a:p>
          <a:p>
            <a:pPr algn="l" indent="0" marL="0">
              <a:lnSpc>
                <a:spcPts val="2015"/>
              </a:lnSpc>
              <a:buNone/>
            </a:pPr>
            <a:r>
              <a:rPr lang="en-US" sz="1300" dirty="0">
                <a:solidFill>
                  <a:srgbClr val="3C3B57"/>
                </a:solidFill>
                <a:latin typeface="Malgun Gothic" pitchFamily="34" charset="0"/>
                <a:ea typeface="Malgun Gothic" pitchFamily="34" charset="-122"/>
                <a:cs typeface="Malgun Gothic" pitchFamily="34" charset="-120"/>
              </a:rPr>
              <a:t>코드도 똑같습니다. "def c_to_f(c):" 다음에는 들여쓰기와 return이 올 확률이 압도적으로 높죠. 지난주 temp.py가 그렇게 만들어진 겁니다.</a:t>
            </a:r>
            <a:endParaRPr lang="en-US" sz="1300" dirty="0"/>
          </a:p>
        </p:txBody>
      </p:sp>
      <p:sp>
        <p:nvSpPr>
          <p:cNvPr id="25" name="Shape 22"/>
          <p:cNvSpPr/>
          <p:nvPr/>
        </p:nvSpPr>
        <p:spPr>
          <a:xfrm>
            <a:off x="658368" y="5532120"/>
            <a:ext cx="10872216" cy="658368"/>
          </a:xfrm>
          <a:prstGeom prst="roundRect">
            <a:avLst>
              <a:gd name="adj" fmla="val 13889"/>
            </a:avLst>
          </a:prstGeom>
          <a:solidFill>
            <a:srgbClr val="F5F4FC"/>
          </a:solidFill>
          <a:ln/>
        </p:spPr>
        <p:txBody>
          <a:bodyPr/>
          <a:p/>
        </p:txBody>
      </p:sp>
      <p:sp>
        <p:nvSpPr>
          <p:cNvPr id="26" name="Shape 23"/>
          <p:cNvSpPr/>
          <p:nvPr/>
        </p:nvSpPr>
        <p:spPr>
          <a:xfrm>
            <a:off x="877824" y="5623560"/>
            <a:ext cx="475488" cy="475488"/>
          </a:xfrm>
          <a:prstGeom prst="ellipse">
            <a:avLst/>
          </a:prstGeom>
          <a:solidFill>
            <a:srgbClr val="4F46E5"/>
          </a:solidFill>
          <a:ln/>
        </p:spPr>
        <p:txBody>
          <a:bodyPr/>
          <a:p/>
        </p:txBody>
      </p:sp>
      <p:pic>
        <p:nvPicPr>
          <p:cNvPr id="27" name="Image 1" descr="/home/claude/icons/lang_white.png">    </p:cNvPr>
          <p:cNvPicPr>
            <a:picLocks noChangeAspect="1"/>
          </p:cNvPicPr>
          <p:nvPr/>
        </p:nvPicPr>
        <p:blipFill>
          <a:blip r:embed="rId2"/>
          <a:stretch>
            <a:fillRect/>
          </a:stretch>
        </p:blipFill>
        <p:spPr>
          <a:xfrm>
            <a:off x="996696" y="5742432"/>
            <a:ext cx="237744" cy="237744"/>
          </a:xfrm>
          <a:prstGeom prst="rect">
            <a:avLst/>
          </a:prstGeom>
        </p:spPr>
      </p:pic>
      <p:sp>
        <p:nvSpPr>
          <p:cNvPr id="28" name="Text 24"/>
          <p:cNvSpPr/>
          <p:nvPr/>
        </p:nvSpPr>
        <p:spPr>
          <a:xfrm>
            <a:off x="1554480" y="5623560"/>
            <a:ext cx="9738360" cy="475488"/>
          </a:xfrm>
          <a:prstGeom prst="rect">
            <a:avLst/>
          </a:prstGeom>
          <a:noFill/>
          <a:ln/>
        </p:spPr>
        <p:txBody>
          <a:bodyPr wrap="square" lIns="0" tIns="0" rIns="0" bIns="0" rtlCol="0" anchor="ctr"/>
          <a:lstStyle/>
          <a:p>
            <a:pPr indent="0" marL="0">
              <a:lnSpc>
                <a:spcPts val="1633"/>
              </a:lnSpc>
              <a:buNone/>
            </a:pPr>
            <a:r>
              <a:rPr lang="en-US" sz="1150" dirty="0">
                <a:solidFill>
                  <a:srgbClr val="3C3B57"/>
                </a:solidFill>
                <a:latin typeface="Malgun Gothic" pitchFamily="34" charset="0"/>
                <a:ea typeface="Malgun Gothic" pitchFamily="34" charset="-122"/>
                <a:cs typeface="Malgun Gothic" pitchFamily="34" charset="-120"/>
              </a:rPr>
              <a:t>토큰(token) = 단어보다 작은 글 조각(한글은 음절·부분 단위로 쪼개짐). 이 수업에선 "조각" 정도의 이해면 충분합니다.</a:t>
            </a:r>
            <a:endParaRPr lang="en-US" sz="1150" dirty="0"/>
          </a:p>
        </p:txBody>
      </p:sp>
      <p:sp>
        <p:nvSpPr>
          <p:cNvPr id="29" name="Text 25"/>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05</a:t>
            </a:r>
            <a:endParaRPr lang="en-US" sz="9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766060" cy="384048"/>
          </a:xfrm>
          <a:prstGeom prst="roundRect">
            <a:avLst>
              <a:gd name="adj" fmla="val 50000"/>
            </a:avLst>
          </a:prstGeom>
          <a:solidFill>
            <a:srgbClr val="EDECFB"/>
          </a:solidFill>
          <a:ln/>
        </p:spPr>
        <p:txBody>
          <a:bodyPr/>
          <a:p/>
        </p:txBody>
      </p:sp>
      <p:pic>
        <p:nvPicPr>
          <p:cNvPr id="3" name="Image 0" descr="/home/claude/icons/brain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2382012"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1부 · 생성형 AI의 이해</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왜 같은 지시에 다른 답이 나오는가</a:t>
            </a:r>
            <a:endParaRPr lang="en-US" sz="2600" dirty="0"/>
          </a:p>
        </p:txBody>
      </p:sp>
      <p:sp>
        <p:nvSpPr>
          <p:cNvPr id="6" name="Text 3"/>
          <p:cNvSpPr/>
          <p:nvPr/>
        </p:nvSpPr>
        <p:spPr>
          <a:xfrm>
            <a:off x="658368" y="1645920"/>
            <a:ext cx="10872216" cy="685800"/>
          </a:xfrm>
          <a:prstGeom prst="rect">
            <a:avLst/>
          </a:prstGeom>
          <a:noFill/>
          <a:ln/>
        </p:spPr>
        <p:txBody>
          <a:bodyPr wrap="square" lIns="0" tIns="0" rIns="0" bIns="0" rtlCol="0" anchor="t"/>
          <a:lstStyle/>
          <a:p>
            <a:pPr algn="l" indent="0" marL="0">
              <a:lnSpc>
                <a:spcPts val="1976"/>
              </a:lnSpc>
              <a:buNone/>
            </a:pPr>
            <a:r>
              <a:rPr lang="en-US" sz="1300" dirty="0">
                <a:solidFill>
                  <a:srgbClr val="3C3B57"/>
                </a:solidFill>
                <a:latin typeface="Malgun Gothic" pitchFamily="34" charset="0"/>
                <a:ea typeface="Malgun Gothic" pitchFamily="34" charset="-122"/>
                <a:cs typeface="Malgun Gothic" pitchFamily="34" charset="-120"/>
              </a:rPr>
              <a:t>확률에서 '뽑기' 때문입니다. 매번 주사위를 굴리는 셈이라, 같은 입력에도 다른 경로의 답이 나옵니다. 뽑기의 과감함을 조절하는 다이얼이 온도(temperature)입니다.</a:t>
            </a:r>
            <a:endParaRPr lang="en-US" sz="1300" dirty="0"/>
          </a:p>
        </p:txBody>
      </p:sp>
      <p:sp>
        <p:nvSpPr>
          <p:cNvPr id="7" name="Shape 4"/>
          <p:cNvSpPr/>
          <p:nvPr/>
        </p:nvSpPr>
        <p:spPr>
          <a:xfrm>
            <a:off x="658368" y="2468880"/>
            <a:ext cx="5303520" cy="2240280"/>
          </a:xfrm>
          <a:prstGeom prst="roundRect">
            <a:avLst>
              <a:gd name="adj" fmla="val 4082"/>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8" name="Shape 5"/>
          <p:cNvSpPr/>
          <p:nvPr/>
        </p:nvSpPr>
        <p:spPr>
          <a:xfrm>
            <a:off x="914400" y="2706624"/>
            <a:ext cx="475488" cy="475488"/>
          </a:xfrm>
          <a:prstGeom prst="ellipse">
            <a:avLst/>
          </a:prstGeom>
          <a:solidFill>
            <a:srgbClr val="4F46E5"/>
          </a:solidFill>
          <a:ln/>
        </p:spPr>
        <p:txBody>
          <a:bodyPr/>
          <a:p/>
        </p:txBody>
      </p:sp>
      <p:pic>
        <p:nvPicPr>
          <p:cNvPr id="9" name="Image 1" descr="/home/claude/icons/equals_white.png">    </p:cNvPr>
          <p:cNvPicPr>
            <a:picLocks noChangeAspect="1"/>
          </p:cNvPicPr>
          <p:nvPr/>
        </p:nvPicPr>
        <p:blipFill>
          <a:blip r:embed="rId2"/>
          <a:stretch>
            <a:fillRect/>
          </a:stretch>
        </p:blipFill>
        <p:spPr>
          <a:xfrm>
            <a:off x="1033272" y="2825496"/>
            <a:ext cx="237744" cy="237744"/>
          </a:xfrm>
          <a:prstGeom prst="rect">
            <a:avLst/>
          </a:prstGeom>
        </p:spPr>
      </p:pic>
      <p:sp>
        <p:nvSpPr>
          <p:cNvPr id="10" name="Text 6"/>
          <p:cNvSpPr/>
          <p:nvPr/>
        </p:nvSpPr>
        <p:spPr>
          <a:xfrm>
            <a:off x="1554480" y="2761488"/>
            <a:ext cx="4114800" cy="329184"/>
          </a:xfrm>
          <a:prstGeom prst="rect">
            <a:avLst/>
          </a:prstGeom>
          <a:noFill/>
          <a:ln/>
        </p:spPr>
        <p:txBody>
          <a:bodyPr wrap="square" lIns="0" tIns="0" rIns="0" bIns="0" rtlCol="0" anchor="ctr"/>
          <a:lstStyle/>
          <a:p>
            <a:pPr indent="0" marL="0">
              <a:buNone/>
            </a:pPr>
            <a:r>
              <a:rPr lang="en-US" sz="1400" b="1" dirty="0">
                <a:solidFill>
                  <a:srgbClr val="1E1B3A"/>
                </a:solidFill>
                <a:latin typeface="Malgun Gothic" pitchFamily="34" charset="0"/>
                <a:ea typeface="Malgun Gothic" pitchFamily="34" charset="-122"/>
                <a:cs typeface="Malgun Gothic" pitchFamily="34" charset="-120"/>
              </a:rPr>
              <a:t>온도 낮음: 안전하게</a:t>
            </a:r>
            <a:endParaRPr lang="en-US" sz="1400" dirty="0"/>
          </a:p>
        </p:txBody>
      </p:sp>
      <p:sp>
        <p:nvSpPr>
          <p:cNvPr id="11" name="Text 7"/>
          <p:cNvSpPr/>
          <p:nvPr/>
        </p:nvSpPr>
        <p:spPr>
          <a:xfrm>
            <a:off x="950976" y="3291840"/>
            <a:ext cx="4754880" cy="1188720"/>
          </a:xfrm>
          <a:prstGeom prst="rect">
            <a:avLst/>
          </a:prstGeom>
          <a:noFill/>
          <a:ln/>
        </p:spPr>
        <p:txBody>
          <a:bodyPr wrap="square" lIns="0" tIns="0" rIns="0" bIns="0" rtlCol="0" anchor="t"/>
          <a:lstStyle/>
          <a:p>
            <a:pPr algn="l" indent="0" marL="0">
              <a:lnSpc>
                <a:spcPts val="1668"/>
              </a:lnSpc>
              <a:buNone/>
            </a:pPr>
            <a:r>
              <a:rPr lang="en-US" sz="1150" dirty="0">
                <a:solidFill>
                  <a:srgbClr val="3C3B57"/>
                </a:solidFill>
                <a:latin typeface="Malgun Gothic" pitchFamily="34" charset="0"/>
                <a:ea typeface="Malgun Gothic" pitchFamily="34" charset="-122"/>
                <a:cs typeface="Malgun Gothic" pitchFamily="34" charset="-120"/>
              </a:rPr>
              <a:t>가장 확률 높은 후보 위주로 선택합니다. 답이 비슷하게 반복됩니다. 정형적인 코드 생성에 유리합니다.</a:t>
            </a:r>
            <a:endParaRPr lang="en-US" sz="1150" dirty="0"/>
          </a:p>
        </p:txBody>
      </p:sp>
      <p:sp>
        <p:nvSpPr>
          <p:cNvPr id="12" name="Shape 8"/>
          <p:cNvSpPr/>
          <p:nvPr/>
        </p:nvSpPr>
        <p:spPr>
          <a:xfrm>
            <a:off x="6227064" y="2468880"/>
            <a:ext cx="5303520" cy="2240280"/>
          </a:xfrm>
          <a:prstGeom prst="roundRect">
            <a:avLst>
              <a:gd name="adj" fmla="val 4082"/>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3" name="Shape 9"/>
          <p:cNvSpPr/>
          <p:nvPr/>
        </p:nvSpPr>
        <p:spPr>
          <a:xfrm>
            <a:off x="6483096" y="2706624"/>
            <a:ext cx="475488" cy="475488"/>
          </a:xfrm>
          <a:prstGeom prst="ellipse">
            <a:avLst/>
          </a:prstGeom>
          <a:solidFill>
            <a:srgbClr val="38BDF8"/>
          </a:solidFill>
          <a:ln/>
        </p:spPr>
        <p:txBody>
          <a:bodyPr/>
          <a:p/>
        </p:txBody>
      </p:sp>
      <p:pic>
        <p:nvPicPr>
          <p:cNvPr id="14" name="Image 2" descr="/home/claude/icons/dice_white.png">    </p:cNvPr>
          <p:cNvPicPr>
            <a:picLocks noChangeAspect="1"/>
          </p:cNvPicPr>
          <p:nvPr/>
        </p:nvPicPr>
        <p:blipFill>
          <a:blip r:embed="rId3"/>
          <a:stretch>
            <a:fillRect/>
          </a:stretch>
        </p:blipFill>
        <p:spPr>
          <a:xfrm>
            <a:off x="6601968" y="2825496"/>
            <a:ext cx="237744" cy="237744"/>
          </a:xfrm>
          <a:prstGeom prst="rect">
            <a:avLst/>
          </a:prstGeom>
        </p:spPr>
      </p:pic>
      <p:sp>
        <p:nvSpPr>
          <p:cNvPr id="15" name="Text 10"/>
          <p:cNvSpPr/>
          <p:nvPr/>
        </p:nvSpPr>
        <p:spPr>
          <a:xfrm>
            <a:off x="7123176" y="2761488"/>
            <a:ext cx="4114800" cy="329184"/>
          </a:xfrm>
          <a:prstGeom prst="rect">
            <a:avLst/>
          </a:prstGeom>
          <a:noFill/>
          <a:ln/>
        </p:spPr>
        <p:txBody>
          <a:bodyPr wrap="square" lIns="0" tIns="0" rIns="0" bIns="0" rtlCol="0" anchor="ctr"/>
          <a:lstStyle/>
          <a:p>
            <a:pPr indent="0" marL="0">
              <a:buNone/>
            </a:pPr>
            <a:r>
              <a:rPr lang="en-US" sz="1400" b="1" dirty="0">
                <a:solidFill>
                  <a:srgbClr val="1E1B3A"/>
                </a:solidFill>
                <a:latin typeface="Malgun Gothic" pitchFamily="34" charset="0"/>
                <a:ea typeface="Malgun Gothic" pitchFamily="34" charset="-122"/>
                <a:cs typeface="Malgun Gothic" pitchFamily="34" charset="-120"/>
              </a:rPr>
              <a:t>온도 높음: 과감하게</a:t>
            </a:r>
            <a:endParaRPr lang="en-US" sz="1400" dirty="0"/>
          </a:p>
        </p:txBody>
      </p:sp>
      <p:sp>
        <p:nvSpPr>
          <p:cNvPr id="16" name="Text 11"/>
          <p:cNvSpPr/>
          <p:nvPr/>
        </p:nvSpPr>
        <p:spPr>
          <a:xfrm>
            <a:off x="6519672" y="3291840"/>
            <a:ext cx="4754880" cy="1188720"/>
          </a:xfrm>
          <a:prstGeom prst="rect">
            <a:avLst/>
          </a:prstGeom>
          <a:noFill/>
          <a:ln/>
        </p:spPr>
        <p:txBody>
          <a:bodyPr wrap="square" lIns="0" tIns="0" rIns="0" bIns="0" rtlCol="0" anchor="t"/>
          <a:lstStyle/>
          <a:p>
            <a:pPr algn="l" indent="0" marL="0">
              <a:lnSpc>
                <a:spcPts val="1668"/>
              </a:lnSpc>
              <a:buNone/>
            </a:pPr>
            <a:r>
              <a:rPr lang="en-US" sz="1150" dirty="0">
                <a:solidFill>
                  <a:srgbClr val="3C3B57"/>
                </a:solidFill>
                <a:latin typeface="Malgun Gothic" pitchFamily="34" charset="0"/>
                <a:ea typeface="Malgun Gothic" pitchFamily="34" charset="-122"/>
                <a:cs typeface="Malgun Gothic" pitchFamily="34" charset="-120"/>
              </a:rPr>
              <a:t>낮은 확률의 후보도 종종 선택합니다. 답이 다양하고 창의적이지만, 예측하기 어려워집니다. 아이디어 발산에 유리합니다.</a:t>
            </a:r>
            <a:endParaRPr lang="en-US" sz="1150" dirty="0"/>
          </a:p>
        </p:txBody>
      </p:sp>
      <p:sp>
        <p:nvSpPr>
          <p:cNvPr id="17" name="Shape 12"/>
          <p:cNvSpPr/>
          <p:nvPr/>
        </p:nvSpPr>
        <p:spPr>
          <a:xfrm>
            <a:off x="658368" y="4983480"/>
            <a:ext cx="10872216" cy="868680"/>
          </a:xfrm>
          <a:prstGeom prst="roundRect">
            <a:avLst>
              <a:gd name="adj" fmla="val 10526"/>
            </a:avLst>
          </a:prstGeom>
          <a:solidFill>
            <a:srgbClr val="EEF0FF"/>
          </a:solidFill>
          <a:ln/>
        </p:spPr>
        <p:txBody>
          <a:bodyPr/>
          <a:p/>
        </p:txBody>
      </p:sp>
      <p:sp>
        <p:nvSpPr>
          <p:cNvPr id="18" name="Shape 13"/>
          <p:cNvSpPr/>
          <p:nvPr/>
        </p:nvSpPr>
        <p:spPr>
          <a:xfrm>
            <a:off x="877824" y="5180076"/>
            <a:ext cx="475488" cy="475488"/>
          </a:xfrm>
          <a:prstGeom prst="ellipse">
            <a:avLst/>
          </a:prstGeom>
          <a:solidFill>
            <a:srgbClr val="10B981"/>
          </a:solidFill>
          <a:ln/>
        </p:spPr>
        <p:txBody>
          <a:bodyPr/>
          <a:p/>
        </p:txBody>
      </p:sp>
      <p:pic>
        <p:nvPicPr>
          <p:cNvPr id="19" name="Image 3" descr="/home/claude/icons/bulb_white.png">    </p:cNvPr>
          <p:cNvPicPr>
            <a:picLocks noChangeAspect="1"/>
          </p:cNvPicPr>
          <p:nvPr/>
        </p:nvPicPr>
        <p:blipFill>
          <a:blip r:embed="rId4"/>
          <a:stretch>
            <a:fillRect/>
          </a:stretch>
        </p:blipFill>
        <p:spPr>
          <a:xfrm>
            <a:off x="996696" y="5298948"/>
            <a:ext cx="237744" cy="237744"/>
          </a:xfrm>
          <a:prstGeom prst="rect">
            <a:avLst/>
          </a:prstGeom>
        </p:spPr>
      </p:pic>
      <p:sp>
        <p:nvSpPr>
          <p:cNvPr id="20" name="Text 14"/>
          <p:cNvSpPr/>
          <p:nvPr/>
        </p:nvSpPr>
        <p:spPr>
          <a:xfrm>
            <a:off x="1554480" y="5074920"/>
            <a:ext cx="9738360" cy="685800"/>
          </a:xfrm>
          <a:prstGeom prst="rect">
            <a:avLst/>
          </a:prstGeom>
          <a:noFill/>
          <a:ln/>
        </p:spPr>
        <p:txBody>
          <a:bodyPr wrap="square" lIns="0" tIns="0" rIns="0" bIns="0" rtlCol="0" anchor="ctr"/>
          <a:lstStyle/>
          <a:p>
            <a:pPr indent="0" marL="0">
              <a:lnSpc>
                <a:spcPts val="1633"/>
              </a:lnSpc>
              <a:buNone/>
            </a:pPr>
            <a:r>
              <a:rPr lang="en-US" sz="1300" b="1" dirty="0">
                <a:solidFill>
                  <a:srgbClr val="1E1B3A"/>
                </a:solidFill>
                <a:latin typeface="Malgun Gothic" pitchFamily="34" charset="0"/>
                <a:ea typeface="Malgun Gothic" pitchFamily="34" charset="-122"/>
                <a:cs typeface="Malgun Gothic" pitchFamily="34" charset="-120"/>
              </a:rPr>
              <a:t>공학적 결론: 답이 달라지는 것은 오류가 아니라 원래 성질입니다
</a:t>
            </a:r>
            <a:pPr indent="0" marL="0">
              <a:lnSpc>
                <a:spcPts val="1633"/>
              </a:lnSpc>
              <a:buNone/>
            </a:pPr>
            <a:r>
              <a:rPr lang="en-US" sz="1150" dirty="0">
                <a:solidFill>
                  <a:srgbClr val="3C3B57"/>
                </a:solidFill>
                <a:latin typeface="Malgun Gothic" pitchFamily="34" charset="0"/>
                <a:ea typeface="Malgun Gothic" pitchFamily="34" charset="-122"/>
                <a:cs typeface="Malgun Gothic" pitchFamily="34" charset="-120"/>
              </a:rPr>
              <a:t>결과가 매번 달라질 수 있다면, 결과는 매번 확인해야 합니다. 1강에서 "검증은 사람의 몫"이라고 한 이유가 여기 있습니다.</a:t>
            </a:r>
            <a:endParaRPr lang="en-US" sz="1300" dirty="0"/>
          </a:p>
        </p:txBody>
      </p:sp>
      <p:sp>
        <p:nvSpPr>
          <p:cNvPr id="21" name="Text 15"/>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06</a:t>
            </a:r>
            <a:endParaRPr lang="en-US" sz="9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766060" cy="384048"/>
          </a:xfrm>
          <a:prstGeom prst="roundRect">
            <a:avLst>
              <a:gd name="adj" fmla="val 50000"/>
            </a:avLst>
          </a:prstGeom>
          <a:solidFill>
            <a:srgbClr val="EDECFB"/>
          </a:solidFill>
          <a:ln/>
        </p:spPr>
        <p:txBody>
          <a:bodyPr/>
          <a:p/>
        </p:txBody>
      </p:sp>
      <p:pic>
        <p:nvPicPr>
          <p:cNvPr id="3" name="Image 0" descr="/home/claude/icons/brain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2382012"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1부 · 생성형 AI의 이해</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환각(Hallucination): 그럴듯한 거짓말</a:t>
            </a:r>
            <a:endParaRPr lang="en-US" sz="2600" dirty="0"/>
          </a:p>
        </p:txBody>
      </p:sp>
      <p:sp>
        <p:nvSpPr>
          <p:cNvPr id="6" name="Text 3"/>
          <p:cNvSpPr/>
          <p:nvPr/>
        </p:nvSpPr>
        <p:spPr>
          <a:xfrm>
            <a:off x="658368" y="1645920"/>
            <a:ext cx="5029200" cy="2377440"/>
          </a:xfrm>
          <a:prstGeom prst="rect">
            <a:avLst/>
          </a:prstGeom>
          <a:noFill/>
          <a:ln/>
        </p:spPr>
        <p:txBody>
          <a:bodyPr wrap="square" lIns="0" tIns="0" rIns="0" bIns="0" rtlCol="0" anchor="t"/>
          <a:lstStyle/>
          <a:p>
            <a:pPr algn="l" indent="0" marL="0">
              <a:lnSpc>
                <a:spcPts val="2015"/>
              </a:lnSpc>
              <a:buNone/>
            </a:pPr>
            <a:r>
              <a:rPr lang="en-US" sz="1300" dirty="0">
                <a:solidFill>
                  <a:srgbClr val="3C3B57"/>
                </a:solidFill>
                <a:latin typeface="Malgun Gothic" pitchFamily="34" charset="0"/>
                <a:ea typeface="Malgun Gothic" pitchFamily="34" charset="-122"/>
                <a:cs typeface="Malgun Gothic" pitchFamily="34" charset="-120"/>
              </a:rPr>
              <a:t>모델이 잘하도록 훈련된 것은 "그럴듯한 다음 조각"이지 "사실"이 아닙니다. 그래서 모르는 것을 물어도 자신 있는 말투로, 그럴듯하게 지어냅니다.</a:t>
            </a:r>
            <a:endParaRPr lang="en-US" sz="1300" dirty="0"/>
          </a:p>
          <a:p>
            <a:pPr algn="l" indent="0" marL="0">
              <a:lnSpc>
                <a:spcPts val="2015"/>
              </a:lnSpc>
              <a:buNone/>
            </a:pPr>
            <a:endParaRPr lang="en-US" sz="1300" dirty="0"/>
          </a:p>
          <a:p>
            <a:pPr algn="l" indent="0" marL="0">
              <a:lnSpc>
                <a:spcPts val="2015"/>
              </a:lnSpc>
              <a:buNone/>
            </a:pPr>
            <a:r>
              <a:rPr lang="en-US" sz="1300" dirty="0">
                <a:solidFill>
                  <a:srgbClr val="3C3B57"/>
                </a:solidFill>
                <a:latin typeface="Malgun Gothic" pitchFamily="34" charset="0"/>
                <a:ea typeface="Malgun Gothic" pitchFamily="34" charset="-122"/>
                <a:cs typeface="Malgun Gothic" pitchFamily="34" charset="-120"/>
              </a:rPr>
              <a:t>코딩에서 가장 흔한 형태가 이것입니다. 있을 법하지만 존재하지 않는 함수.</a:t>
            </a:r>
            <a:endParaRPr lang="en-US" sz="1300" dirty="0"/>
          </a:p>
        </p:txBody>
      </p:sp>
      <p:sp>
        <p:nvSpPr>
          <p:cNvPr id="7" name="Shape 4"/>
          <p:cNvSpPr/>
          <p:nvPr/>
        </p:nvSpPr>
        <p:spPr>
          <a:xfrm>
            <a:off x="5989320" y="1783080"/>
            <a:ext cx="5541264" cy="2651760"/>
          </a:xfrm>
          <a:prstGeom prst="roundRect">
            <a:avLst>
              <a:gd name="adj" fmla="val 3448"/>
            </a:avLst>
          </a:prstGeom>
          <a:solidFill>
            <a:srgbClr val="1D1C3D"/>
          </a:solidFill>
          <a:ln/>
          <a:effectLst>
            <a:outerShdw sx="100000" sy="100000" kx="0" ky="0" algn="bl" rotWithShape="0" blurRad="152400" dist="25400" dir="5400000">
              <a:srgbClr val="1F1D48">
                <a:alpha val="16000"/>
              </a:srgbClr>
            </a:outerShdw>
          </a:effectLst>
        </p:spPr>
        <p:txBody>
          <a:bodyPr/>
          <a:p/>
        </p:txBody>
      </p:sp>
      <p:sp>
        <p:nvSpPr>
          <p:cNvPr id="8" name="Shape 5"/>
          <p:cNvSpPr/>
          <p:nvPr/>
        </p:nvSpPr>
        <p:spPr>
          <a:xfrm>
            <a:off x="5989320" y="1783080"/>
            <a:ext cx="5541264" cy="329184"/>
          </a:xfrm>
          <a:prstGeom prst="roundRect">
            <a:avLst>
              <a:gd name="adj" fmla="val 27778"/>
            </a:avLst>
          </a:prstGeom>
          <a:solidFill>
            <a:srgbClr val="2A2856"/>
          </a:solidFill>
          <a:ln/>
        </p:spPr>
        <p:txBody>
          <a:bodyPr/>
          <a:p/>
        </p:txBody>
      </p:sp>
      <p:sp>
        <p:nvSpPr>
          <p:cNvPr id="9" name="Shape 6"/>
          <p:cNvSpPr/>
          <p:nvPr/>
        </p:nvSpPr>
        <p:spPr>
          <a:xfrm>
            <a:off x="5989320" y="1965960"/>
            <a:ext cx="5541264" cy="146304"/>
          </a:xfrm>
          <a:prstGeom prst="rect">
            <a:avLst/>
          </a:prstGeom>
          <a:solidFill>
            <a:srgbClr val="2A2856"/>
          </a:solidFill>
          <a:ln/>
        </p:spPr>
        <p:txBody>
          <a:bodyPr/>
          <a:p/>
        </p:txBody>
      </p:sp>
      <p:sp>
        <p:nvSpPr>
          <p:cNvPr id="10" name="Shape 7"/>
          <p:cNvSpPr/>
          <p:nvPr/>
        </p:nvSpPr>
        <p:spPr>
          <a:xfrm>
            <a:off x="6135624" y="1897380"/>
            <a:ext cx="100584" cy="100584"/>
          </a:xfrm>
          <a:prstGeom prst="ellipse">
            <a:avLst/>
          </a:prstGeom>
          <a:solidFill>
            <a:srgbClr val="FF5F56"/>
          </a:solidFill>
          <a:ln/>
        </p:spPr>
        <p:txBody>
          <a:bodyPr/>
          <a:p/>
        </p:txBody>
      </p:sp>
      <p:sp>
        <p:nvSpPr>
          <p:cNvPr id="11" name="Shape 8"/>
          <p:cNvSpPr/>
          <p:nvPr/>
        </p:nvSpPr>
        <p:spPr>
          <a:xfrm>
            <a:off x="6318504" y="1897380"/>
            <a:ext cx="100584" cy="100584"/>
          </a:xfrm>
          <a:prstGeom prst="ellipse">
            <a:avLst/>
          </a:prstGeom>
          <a:solidFill>
            <a:srgbClr val="FFBD2E"/>
          </a:solidFill>
          <a:ln/>
        </p:spPr>
        <p:txBody>
          <a:bodyPr/>
          <a:p/>
        </p:txBody>
      </p:sp>
      <p:sp>
        <p:nvSpPr>
          <p:cNvPr id="12" name="Shape 9"/>
          <p:cNvSpPr/>
          <p:nvPr/>
        </p:nvSpPr>
        <p:spPr>
          <a:xfrm>
            <a:off x="6501384" y="1897380"/>
            <a:ext cx="100584" cy="100584"/>
          </a:xfrm>
          <a:prstGeom prst="ellipse">
            <a:avLst/>
          </a:prstGeom>
          <a:solidFill>
            <a:srgbClr val="27C93F"/>
          </a:solidFill>
          <a:ln/>
        </p:spPr>
        <p:txBody>
          <a:bodyPr/>
          <a:p/>
        </p:txBody>
      </p:sp>
      <p:sp>
        <p:nvSpPr>
          <p:cNvPr id="13" name="Text 10"/>
          <p:cNvSpPr/>
          <p:nvPr/>
        </p:nvSpPr>
        <p:spPr>
          <a:xfrm>
            <a:off x="6812280" y="1783080"/>
            <a:ext cx="3895344" cy="329184"/>
          </a:xfrm>
          <a:prstGeom prst="rect">
            <a:avLst/>
          </a:prstGeom>
          <a:noFill/>
          <a:ln/>
        </p:spPr>
        <p:txBody>
          <a:bodyPr wrap="square" lIns="0" tIns="0" rIns="0" bIns="0" rtlCol="0" anchor="ctr"/>
          <a:lstStyle/>
          <a:p>
            <a:pPr algn="ctr" indent="0" marL="0">
              <a:buNone/>
            </a:pPr>
            <a:r>
              <a:rPr lang="en-US" sz="1000" dirty="0">
                <a:solidFill>
                  <a:srgbClr val="C9C9E6"/>
                </a:solidFill>
                <a:latin typeface="Consolas" pitchFamily="34" charset="0"/>
                <a:ea typeface="Consolas" pitchFamily="34" charset="-122"/>
                <a:cs typeface="Consolas" pitchFamily="34" charset="-120"/>
              </a:rPr>
              <a:t>환각의 전형 (예시)</a:t>
            </a:r>
            <a:endParaRPr lang="en-US" sz="1000" dirty="0"/>
          </a:p>
        </p:txBody>
      </p:sp>
      <p:sp>
        <p:nvSpPr>
          <p:cNvPr id="14" name="Text 11"/>
          <p:cNvSpPr/>
          <p:nvPr/>
        </p:nvSpPr>
        <p:spPr>
          <a:xfrm>
            <a:off x="6208776" y="2203704"/>
            <a:ext cx="5120640" cy="2084832"/>
          </a:xfrm>
          <a:prstGeom prst="rect">
            <a:avLst/>
          </a:prstGeom>
          <a:noFill/>
          <a:ln/>
        </p:spPr>
        <p:txBody>
          <a:bodyPr wrap="square" lIns="0" tIns="0" rIns="0" bIns="0" rtlCol="0" anchor="t"/>
          <a:lstStyle/>
          <a:p>
            <a:pPr indent="0" marL="0">
              <a:lnSpc>
                <a:spcPts val="1748"/>
              </a:lnSpc>
              <a:buNone/>
            </a:pPr>
            <a:r>
              <a:rPr lang="en-US" sz="1150" dirty="0">
                <a:solidFill>
                  <a:srgbClr val="C7A8F7"/>
                </a:solidFill>
                <a:latin typeface="Consolas" pitchFamily="34" charset="0"/>
                <a:ea typeface="Consolas" pitchFamily="34" charset="-122"/>
                <a:cs typeface="Consolas" pitchFamily="34" charset="-120"/>
              </a:rPr>
              <a:t>import</a:t>
            </a:r>
            <a:pPr indent="0" marL="0">
              <a:lnSpc>
                <a:spcPts val="1748"/>
              </a:lnSpc>
              <a:buNone/>
            </a:pPr>
            <a:r>
              <a:rPr lang="en-US" sz="1150" dirty="0">
                <a:solidFill>
                  <a:srgbClr val="DCDCF0"/>
                </a:solidFill>
                <a:latin typeface="Consolas" pitchFamily="34" charset="0"/>
                <a:ea typeface="Consolas" pitchFamily="34" charset="-122"/>
                <a:cs typeface="Consolas" pitchFamily="34" charset="-120"/>
              </a:rPr>
              <a:t> </a:t>
            </a:r>
            <a:pPr indent="0" marL="0">
              <a:lnSpc>
                <a:spcPts val="1748"/>
              </a:lnSpc>
              <a:buNone/>
            </a:pPr>
            <a:r>
              <a:rPr lang="en-US" sz="1150" dirty="0">
                <a:solidFill>
                  <a:srgbClr val="DCDCF0"/>
                </a:solidFill>
                <a:latin typeface="Consolas" pitchFamily="34" charset="0"/>
                <a:ea typeface="Consolas" pitchFamily="34" charset="-122"/>
                <a:cs typeface="Consolas" pitchFamily="34" charset="-120"/>
              </a:rPr>
              <a:t>pandas</a:t>
            </a:r>
            <a:pPr indent="0" marL="0">
              <a:lnSpc>
                <a:spcPts val="1748"/>
              </a:lnSpc>
              <a:buNone/>
            </a:pPr>
            <a:r>
              <a:rPr lang="en-US" sz="1150" dirty="0">
                <a:solidFill>
                  <a:srgbClr val="DCDCF0"/>
                </a:solidFill>
                <a:latin typeface="Consolas" pitchFamily="34" charset="0"/>
                <a:ea typeface="Consolas" pitchFamily="34" charset="-122"/>
                <a:cs typeface="Consolas" pitchFamily="34" charset="-120"/>
              </a:rPr>
              <a:t> </a:t>
            </a:r>
            <a:pPr indent="0" marL="0">
              <a:lnSpc>
                <a:spcPts val="1748"/>
              </a:lnSpc>
              <a:buNone/>
            </a:pPr>
            <a:r>
              <a:rPr lang="en-US" sz="1150" dirty="0">
                <a:solidFill>
                  <a:srgbClr val="C7A8F7"/>
                </a:solidFill>
                <a:latin typeface="Consolas" pitchFamily="34" charset="0"/>
                <a:ea typeface="Consolas" pitchFamily="34" charset="-122"/>
                <a:cs typeface="Consolas" pitchFamily="34" charset="-120"/>
              </a:rPr>
              <a:t>as</a:t>
            </a:r>
            <a:pPr indent="0" marL="0">
              <a:lnSpc>
                <a:spcPts val="1748"/>
              </a:lnSpc>
              <a:buNone/>
            </a:pPr>
            <a:r>
              <a:rPr lang="en-US" sz="1150" dirty="0">
                <a:solidFill>
                  <a:srgbClr val="DCDCF0"/>
                </a:solidFill>
                <a:latin typeface="Consolas" pitchFamily="34" charset="0"/>
                <a:ea typeface="Consolas" pitchFamily="34" charset="-122"/>
                <a:cs typeface="Consolas" pitchFamily="34" charset="-120"/>
              </a:rPr>
              <a:t> </a:t>
            </a:r>
            <a:pPr indent="0" marL="0">
              <a:lnSpc>
                <a:spcPts val="1748"/>
              </a:lnSpc>
              <a:buNone/>
            </a:pPr>
            <a:r>
              <a:rPr lang="en-US" sz="1150" dirty="0">
                <a:solidFill>
                  <a:srgbClr val="DCDCF0"/>
                </a:solidFill>
                <a:latin typeface="Consolas" pitchFamily="34" charset="0"/>
                <a:ea typeface="Consolas" pitchFamily="34" charset="-122"/>
                <a:cs typeface="Consolas" pitchFamily="34" charset="-120"/>
              </a:rPr>
              <a:t>pd</a:t>
            </a:r>
            <a:endParaRPr lang="en-US" sz="1150" dirty="0"/>
          </a:p>
          <a:p>
            <a:pPr indent="0" marL="0">
              <a:lnSpc>
                <a:spcPts val="1748"/>
              </a:lnSpc>
              <a:buNone/>
            </a:pPr>
            <a:r>
              <a:rPr lang="en-US" sz="1150" dirty="0">
                <a:solidFill>
                  <a:srgbClr val="DCDCF0"/>
                </a:solidFill>
                <a:latin typeface="Consolas" pitchFamily="34" charset="0"/>
                <a:ea typeface="Consolas" pitchFamily="34" charset="-122"/>
                <a:cs typeface="Consolas" pitchFamily="34" charset="-120"/>
              </a:rPr>
              <a:t> </a:t>
            </a:r>
            <a:endParaRPr lang="en-US" sz="1150" dirty="0"/>
          </a:p>
          <a:p>
            <a:pPr indent="0" marL="0">
              <a:lnSpc>
                <a:spcPts val="1748"/>
              </a:lnSpc>
              <a:buNone/>
            </a:pPr>
            <a:r>
              <a:rPr lang="en-US" sz="1150" dirty="0">
                <a:solidFill>
                  <a:srgbClr val="DCDCF0"/>
                </a:solidFill>
                <a:latin typeface="Consolas" pitchFamily="34" charset="0"/>
                <a:ea typeface="Consolas" pitchFamily="34" charset="-122"/>
                <a:cs typeface="Consolas" pitchFamily="34" charset="-120"/>
              </a:rPr>
              <a:t>df</a:t>
            </a:r>
            <a:pPr indent="0" marL="0">
              <a:lnSpc>
                <a:spcPts val="1748"/>
              </a:lnSpc>
              <a:buNone/>
            </a:pPr>
            <a:r>
              <a:rPr lang="en-US" sz="1150" dirty="0">
                <a:solidFill>
                  <a:srgbClr val="DCDCF0"/>
                </a:solidFill>
                <a:latin typeface="Consolas" pitchFamily="34" charset="0"/>
                <a:ea typeface="Consolas" pitchFamily="34" charset="-122"/>
                <a:cs typeface="Consolas" pitchFamily="34" charset="-120"/>
              </a:rPr>
              <a:t> </a:t>
            </a:r>
            <a:pPr indent="0" marL="0">
              <a:lnSpc>
                <a:spcPts val="1748"/>
              </a:lnSpc>
              <a:buNone/>
            </a:pPr>
            <a:r>
              <a:rPr lang="en-US" sz="1150" dirty="0">
                <a:solidFill>
                  <a:srgbClr val="DCDCF0"/>
                </a:solidFill>
                <a:latin typeface="Consolas" pitchFamily="34" charset="0"/>
                <a:ea typeface="Consolas" pitchFamily="34" charset="-122"/>
                <a:cs typeface="Consolas" pitchFamily="34" charset="-120"/>
              </a:rPr>
              <a:t>=</a:t>
            </a:r>
            <a:pPr indent="0" marL="0">
              <a:lnSpc>
                <a:spcPts val="1748"/>
              </a:lnSpc>
              <a:buNone/>
            </a:pPr>
            <a:r>
              <a:rPr lang="en-US" sz="1150" dirty="0">
                <a:solidFill>
                  <a:srgbClr val="DCDCF0"/>
                </a:solidFill>
                <a:latin typeface="Consolas" pitchFamily="34" charset="0"/>
                <a:ea typeface="Consolas" pitchFamily="34" charset="-122"/>
                <a:cs typeface="Consolas" pitchFamily="34" charset="-120"/>
              </a:rPr>
              <a:t> </a:t>
            </a:r>
            <a:pPr indent="0" marL="0">
              <a:lnSpc>
                <a:spcPts val="1748"/>
              </a:lnSpc>
              <a:buNone/>
            </a:pPr>
            <a:r>
              <a:rPr lang="en-US" sz="1150" dirty="0">
                <a:solidFill>
                  <a:srgbClr val="DCDCF0"/>
                </a:solidFill>
                <a:latin typeface="Consolas" pitchFamily="34" charset="0"/>
                <a:ea typeface="Consolas" pitchFamily="34" charset="-122"/>
                <a:cs typeface="Consolas" pitchFamily="34" charset="-120"/>
              </a:rPr>
              <a:t>pd</a:t>
            </a:r>
            <a:pPr indent="0" marL="0">
              <a:lnSpc>
                <a:spcPts val="1748"/>
              </a:lnSpc>
              <a:buNone/>
            </a:pPr>
            <a:r>
              <a:rPr lang="en-US" sz="1150" dirty="0">
                <a:solidFill>
                  <a:srgbClr val="DCDCF0"/>
                </a:solidFill>
                <a:latin typeface="Consolas" pitchFamily="34" charset="0"/>
                <a:ea typeface="Consolas" pitchFamily="34" charset="-122"/>
                <a:cs typeface="Consolas" pitchFamily="34" charset="-120"/>
              </a:rPr>
              <a:t>.</a:t>
            </a:r>
            <a:pPr indent="0" marL="0">
              <a:lnSpc>
                <a:spcPts val="1748"/>
              </a:lnSpc>
              <a:buNone/>
            </a:pPr>
            <a:r>
              <a:rPr lang="en-US" sz="1150" dirty="0">
                <a:solidFill>
                  <a:srgbClr val="DCDCF0"/>
                </a:solidFill>
                <a:latin typeface="Consolas" pitchFamily="34" charset="0"/>
                <a:ea typeface="Consolas" pitchFamily="34" charset="-122"/>
                <a:cs typeface="Consolas" pitchFamily="34" charset="-120"/>
              </a:rPr>
              <a:t>read_excel</a:t>
            </a:r>
            <a:pPr indent="0" marL="0">
              <a:lnSpc>
                <a:spcPts val="1748"/>
              </a:lnSpc>
              <a:buNone/>
            </a:pPr>
            <a:r>
              <a:rPr lang="en-US" sz="1150" dirty="0">
                <a:solidFill>
                  <a:srgbClr val="DCDCF0"/>
                </a:solidFill>
                <a:latin typeface="Consolas" pitchFamily="34" charset="0"/>
                <a:ea typeface="Consolas" pitchFamily="34" charset="-122"/>
                <a:cs typeface="Consolas" pitchFamily="34" charset="-120"/>
              </a:rPr>
              <a:t>(</a:t>
            </a:r>
            <a:pPr indent="0" marL="0">
              <a:lnSpc>
                <a:spcPts val="1748"/>
              </a:lnSpc>
              <a:buNone/>
            </a:pPr>
            <a:r>
              <a:rPr lang="en-US" sz="1150" dirty="0">
                <a:solidFill>
                  <a:srgbClr val="9FE0A0"/>
                </a:solidFill>
                <a:latin typeface="Consolas" pitchFamily="34" charset="0"/>
                <a:ea typeface="Consolas" pitchFamily="34" charset="-122"/>
                <a:cs typeface="Consolas" pitchFamily="34" charset="-120"/>
              </a:rPr>
              <a:t>"성적.xlsx"</a:t>
            </a:r>
            <a:pPr indent="0" marL="0">
              <a:lnSpc>
                <a:spcPts val="1748"/>
              </a:lnSpc>
              <a:buNone/>
            </a:pPr>
            <a:r>
              <a:rPr lang="en-US" sz="1150" dirty="0">
                <a:solidFill>
                  <a:srgbClr val="DCDCF0"/>
                </a:solidFill>
                <a:latin typeface="Consolas" pitchFamily="34" charset="0"/>
                <a:ea typeface="Consolas" pitchFamily="34" charset="-122"/>
                <a:cs typeface="Consolas" pitchFamily="34" charset="-120"/>
              </a:rPr>
              <a:t>)</a:t>
            </a:r>
            <a:endParaRPr lang="en-US" sz="1150" dirty="0"/>
          </a:p>
          <a:p>
            <a:pPr indent="0" marL="0">
              <a:lnSpc>
                <a:spcPts val="1748"/>
              </a:lnSpc>
              <a:buNone/>
            </a:pPr>
            <a:r>
              <a:rPr lang="en-US" sz="1150" dirty="0">
                <a:solidFill>
                  <a:srgbClr val="DCDCF0"/>
                </a:solidFill>
                <a:latin typeface="Consolas" pitchFamily="34" charset="0"/>
                <a:ea typeface="Consolas" pitchFamily="34" charset="-122"/>
                <a:cs typeface="Consolas" pitchFamily="34" charset="-120"/>
              </a:rPr>
              <a:t>df</a:t>
            </a:r>
            <a:pPr indent="0" marL="0">
              <a:lnSpc>
                <a:spcPts val="1748"/>
              </a:lnSpc>
              <a:buNone/>
            </a:pPr>
            <a:r>
              <a:rPr lang="en-US" sz="1150" dirty="0">
                <a:solidFill>
                  <a:srgbClr val="DCDCF0"/>
                </a:solidFill>
                <a:latin typeface="Consolas" pitchFamily="34" charset="0"/>
                <a:ea typeface="Consolas" pitchFamily="34" charset="-122"/>
                <a:cs typeface="Consolas" pitchFamily="34" charset="-120"/>
              </a:rPr>
              <a:t>.</a:t>
            </a:r>
            <a:pPr indent="0" marL="0">
              <a:lnSpc>
                <a:spcPts val="1748"/>
              </a:lnSpc>
              <a:buNone/>
            </a:pPr>
            <a:r>
              <a:rPr lang="en-US" sz="1150" dirty="0">
                <a:solidFill>
                  <a:srgbClr val="DCDCF0"/>
                </a:solidFill>
                <a:latin typeface="Consolas" pitchFamily="34" charset="0"/>
                <a:ea typeface="Consolas" pitchFamily="34" charset="-122"/>
                <a:cs typeface="Consolas" pitchFamily="34" charset="-120"/>
              </a:rPr>
              <a:t>auto_grade</a:t>
            </a:r>
            <a:pPr indent="0" marL="0">
              <a:lnSpc>
                <a:spcPts val="1748"/>
              </a:lnSpc>
              <a:buNone/>
            </a:pPr>
            <a:r>
              <a:rPr lang="en-US" sz="1150" dirty="0">
                <a:solidFill>
                  <a:srgbClr val="DCDCF0"/>
                </a:solidFill>
                <a:latin typeface="Consolas" pitchFamily="34" charset="0"/>
                <a:ea typeface="Consolas" pitchFamily="34" charset="-122"/>
                <a:cs typeface="Consolas" pitchFamily="34" charset="-120"/>
              </a:rPr>
              <a:t>(</a:t>
            </a:r>
            <a:pPr indent="0" marL="0">
              <a:lnSpc>
                <a:spcPts val="1748"/>
              </a:lnSpc>
              <a:buNone/>
            </a:pPr>
            <a:r>
              <a:rPr lang="en-US" sz="1150" dirty="0">
                <a:solidFill>
                  <a:srgbClr val="9FE0A0"/>
                </a:solidFill>
                <a:latin typeface="Consolas" pitchFamily="34" charset="0"/>
                <a:ea typeface="Consolas" pitchFamily="34" charset="-122"/>
                <a:cs typeface="Consolas" pitchFamily="34" charset="-120"/>
              </a:rPr>
              <a:t>"총점"</a:t>
            </a:r>
            <a:pPr indent="0" marL="0">
              <a:lnSpc>
                <a:spcPts val="1748"/>
              </a:lnSpc>
              <a:buNone/>
            </a:pPr>
            <a:r>
              <a:rPr lang="en-US" sz="1150" dirty="0">
                <a:solidFill>
                  <a:srgbClr val="DCDCF0"/>
                </a:solidFill>
                <a:latin typeface="Consolas" pitchFamily="34" charset="0"/>
                <a:ea typeface="Consolas" pitchFamily="34" charset="-122"/>
                <a:cs typeface="Consolas" pitchFamily="34" charset="-120"/>
              </a:rPr>
              <a:t>)</a:t>
            </a:r>
            <a:endParaRPr lang="en-US" sz="1150" dirty="0"/>
          </a:p>
          <a:p>
            <a:pPr indent="0" marL="0">
              <a:lnSpc>
                <a:spcPts val="1748"/>
              </a:lnSpc>
              <a:buNone/>
            </a:pPr>
            <a:r>
              <a:rPr lang="en-US" sz="1150" dirty="0">
                <a:solidFill>
                  <a:srgbClr val="8686AA"/>
                </a:solidFill>
                <a:latin typeface="Consolas" pitchFamily="34" charset="0"/>
                <a:ea typeface="Consolas" pitchFamily="34" charset="-122"/>
                <a:cs typeface="Consolas" pitchFamily="34" charset="-120"/>
              </a:rPr>
              <a:t># ↑ 그럴듯하지만, 존재하지 않는 함수</a:t>
            </a:r>
            <a:endParaRPr lang="en-US" sz="1150" dirty="0"/>
          </a:p>
          <a:p>
            <a:pPr indent="0" marL="0">
              <a:lnSpc>
                <a:spcPts val="1748"/>
              </a:lnSpc>
              <a:buNone/>
            </a:pPr>
            <a:r>
              <a:rPr lang="en-US" sz="1150" dirty="0">
                <a:solidFill>
                  <a:srgbClr val="8686AA"/>
                </a:solidFill>
                <a:latin typeface="Consolas" pitchFamily="34" charset="0"/>
                <a:ea typeface="Consolas" pitchFamily="34" charset="-122"/>
                <a:cs typeface="Consolas" pitchFamily="34" charset="-120"/>
              </a:rPr>
              <a:t>#   실행하면 AttributeError</a:t>
            </a:r>
            <a:endParaRPr lang="en-US" sz="1150" dirty="0"/>
          </a:p>
        </p:txBody>
      </p:sp>
      <p:sp>
        <p:nvSpPr>
          <p:cNvPr id="15" name="Shape 12"/>
          <p:cNvSpPr/>
          <p:nvPr/>
        </p:nvSpPr>
        <p:spPr>
          <a:xfrm>
            <a:off x="658368" y="4160520"/>
            <a:ext cx="457200" cy="457200"/>
          </a:xfrm>
          <a:prstGeom prst="ellipse">
            <a:avLst/>
          </a:prstGeom>
          <a:solidFill>
            <a:srgbClr val="FB7185"/>
          </a:solidFill>
          <a:ln/>
        </p:spPr>
        <p:txBody>
          <a:bodyPr/>
          <a:p/>
        </p:txBody>
      </p:sp>
      <p:pic>
        <p:nvPicPr>
          <p:cNvPr id="16" name="Image 1" descr="/home/claude/icons/comments_white.png">    </p:cNvPr>
          <p:cNvPicPr>
            <a:picLocks noChangeAspect="1"/>
          </p:cNvPicPr>
          <p:nvPr/>
        </p:nvPicPr>
        <p:blipFill>
          <a:blip r:embed="rId2"/>
          <a:stretch>
            <a:fillRect/>
          </a:stretch>
        </p:blipFill>
        <p:spPr>
          <a:xfrm>
            <a:off x="772668" y="4274820"/>
            <a:ext cx="228600" cy="228600"/>
          </a:xfrm>
          <a:prstGeom prst="rect">
            <a:avLst/>
          </a:prstGeom>
        </p:spPr>
      </p:pic>
      <p:sp>
        <p:nvSpPr>
          <p:cNvPr id="17" name="Text 13"/>
          <p:cNvSpPr/>
          <p:nvPr/>
        </p:nvSpPr>
        <p:spPr>
          <a:xfrm>
            <a:off x="1335024" y="4123944"/>
            <a:ext cx="10195560" cy="274320"/>
          </a:xfrm>
          <a:prstGeom prst="rect">
            <a:avLst/>
          </a:prstGeom>
          <a:noFill/>
          <a:ln/>
        </p:spPr>
        <p:txBody>
          <a:bodyPr wrap="square" lIns="0" tIns="0" rIns="0" bIns="0" rtlCol="0" anchor="ctr"/>
          <a:lstStyle/>
          <a:p>
            <a:pPr indent="0" marL="0">
              <a:buNone/>
            </a:pPr>
            <a:r>
              <a:rPr lang="en-US" sz="1350" b="1" dirty="0">
                <a:solidFill>
                  <a:srgbClr val="1E1B3A"/>
                </a:solidFill>
                <a:latin typeface="Malgun Gothic" pitchFamily="34" charset="0"/>
                <a:ea typeface="Malgun Gothic" pitchFamily="34" charset="-122"/>
                <a:cs typeface="Malgun Gothic" pitchFamily="34" charset="-120"/>
              </a:rPr>
              <a:t>말투로는 진위를 구분할 수 없다</a:t>
            </a:r>
            <a:endParaRPr lang="en-US" sz="1350" dirty="0"/>
          </a:p>
        </p:txBody>
      </p:sp>
      <p:sp>
        <p:nvSpPr>
          <p:cNvPr id="18" name="Text 14"/>
          <p:cNvSpPr/>
          <p:nvPr/>
        </p:nvSpPr>
        <p:spPr>
          <a:xfrm>
            <a:off x="1335024" y="4398264"/>
            <a:ext cx="10195560" cy="731520"/>
          </a:xfrm>
          <a:prstGeom prst="rect">
            <a:avLst/>
          </a:prstGeom>
          <a:noFill/>
          <a:ln/>
        </p:spPr>
        <p:txBody>
          <a:bodyPr wrap="square" lIns="0" tIns="0" rIns="0" bIns="0" rtlCol="0" anchor="t"/>
          <a:lstStyle/>
          <a:p>
            <a:pPr indent="0" marL="0">
              <a:lnSpc>
                <a:spcPts val="1564"/>
              </a:lnSpc>
              <a:buNone/>
            </a:pPr>
            <a:r>
              <a:rPr lang="en-US" sz="1150" dirty="0">
                <a:solidFill>
                  <a:srgbClr val="3C3B57"/>
                </a:solidFill>
                <a:latin typeface="Malgun Gothic" pitchFamily="34" charset="0"/>
                <a:ea typeface="Malgun Gothic" pitchFamily="34" charset="-122"/>
                <a:cs typeface="Malgun Gothic" pitchFamily="34" charset="-120"/>
              </a:rPr>
              <a:t>맞을 때도, 틀릴 때도 같은 확신의 문장으로 말합니다. "자신 있어 보임"은 판단 근거가 아닙니다.</a:t>
            </a:r>
            <a:endParaRPr lang="en-US" sz="1150" dirty="0"/>
          </a:p>
        </p:txBody>
      </p:sp>
      <p:sp>
        <p:nvSpPr>
          <p:cNvPr id="19" name="Shape 15"/>
          <p:cNvSpPr/>
          <p:nvPr/>
        </p:nvSpPr>
        <p:spPr>
          <a:xfrm>
            <a:off x="658368" y="5129784"/>
            <a:ext cx="457200" cy="457200"/>
          </a:xfrm>
          <a:prstGeom prst="ellipse">
            <a:avLst/>
          </a:prstGeom>
          <a:solidFill>
            <a:srgbClr val="10B981"/>
          </a:solidFill>
          <a:ln/>
        </p:spPr>
        <p:txBody>
          <a:bodyPr/>
          <a:p/>
        </p:txBody>
      </p:sp>
      <p:pic>
        <p:nvPicPr>
          <p:cNvPr id="20" name="Image 2" descr="/home/claude/icons/clipboard_white.png">    </p:cNvPr>
          <p:cNvPicPr>
            <a:picLocks noChangeAspect="1"/>
          </p:cNvPicPr>
          <p:nvPr/>
        </p:nvPicPr>
        <p:blipFill>
          <a:blip r:embed="rId3"/>
          <a:stretch>
            <a:fillRect/>
          </a:stretch>
        </p:blipFill>
        <p:spPr>
          <a:xfrm>
            <a:off x="772668" y="5244084"/>
            <a:ext cx="228600" cy="228600"/>
          </a:xfrm>
          <a:prstGeom prst="rect">
            <a:avLst/>
          </a:prstGeom>
        </p:spPr>
      </p:pic>
      <p:sp>
        <p:nvSpPr>
          <p:cNvPr id="21" name="Text 16"/>
          <p:cNvSpPr/>
          <p:nvPr/>
        </p:nvSpPr>
        <p:spPr>
          <a:xfrm>
            <a:off x="1335024" y="5093208"/>
            <a:ext cx="10195560" cy="274320"/>
          </a:xfrm>
          <a:prstGeom prst="rect">
            <a:avLst/>
          </a:prstGeom>
          <a:noFill/>
          <a:ln/>
        </p:spPr>
        <p:txBody>
          <a:bodyPr wrap="square" lIns="0" tIns="0" rIns="0" bIns="0" rtlCol="0" anchor="ctr"/>
          <a:lstStyle/>
          <a:p>
            <a:pPr indent="0" marL="0">
              <a:buNone/>
            </a:pPr>
            <a:r>
              <a:rPr lang="en-US" sz="1350" b="1" dirty="0">
                <a:solidFill>
                  <a:srgbClr val="1E1B3A"/>
                </a:solidFill>
                <a:latin typeface="Malgun Gothic" pitchFamily="34" charset="0"/>
                <a:ea typeface="Malgun Gothic" pitchFamily="34" charset="-122"/>
                <a:cs typeface="Malgun Gothic" pitchFamily="34" charset="-120"/>
              </a:rPr>
              <a:t>판별법은 두 가지뿐</a:t>
            </a:r>
            <a:endParaRPr lang="en-US" sz="1350" dirty="0"/>
          </a:p>
        </p:txBody>
      </p:sp>
      <p:sp>
        <p:nvSpPr>
          <p:cNvPr id="22" name="Text 17"/>
          <p:cNvSpPr/>
          <p:nvPr/>
        </p:nvSpPr>
        <p:spPr>
          <a:xfrm>
            <a:off x="1335024" y="5367528"/>
            <a:ext cx="10195560" cy="731520"/>
          </a:xfrm>
          <a:prstGeom prst="rect">
            <a:avLst/>
          </a:prstGeom>
          <a:noFill/>
          <a:ln/>
        </p:spPr>
        <p:txBody>
          <a:bodyPr wrap="square" lIns="0" tIns="0" rIns="0" bIns="0" rtlCol="0" anchor="t"/>
          <a:lstStyle/>
          <a:p>
            <a:pPr indent="0" marL="0">
              <a:lnSpc>
                <a:spcPts val="1564"/>
              </a:lnSpc>
              <a:buNone/>
            </a:pPr>
            <a:r>
              <a:rPr lang="en-US" sz="1150" dirty="0">
                <a:solidFill>
                  <a:srgbClr val="3C3B57"/>
                </a:solidFill>
                <a:latin typeface="Malgun Gothic" pitchFamily="34" charset="0"/>
                <a:ea typeface="Malgun Gothic" pitchFamily="34" charset="-122"/>
                <a:cs typeface="Malgun Gothic" pitchFamily="34" charset="-120"/>
              </a:rPr>
              <a:t>실행해 본다(오류가 즉시 알려 줌) · 공식 문서를 찾아본다. 함수 이름, 옵션, 사실 관계는 이 둘로만 확인합니다.</a:t>
            </a:r>
            <a:endParaRPr lang="en-US" sz="1150" dirty="0"/>
          </a:p>
        </p:txBody>
      </p:sp>
      <p:sp>
        <p:nvSpPr>
          <p:cNvPr id="23" name="Text 18"/>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07</a:t>
            </a:r>
            <a:endParaRPr lang="en-US" sz="9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766060" cy="384048"/>
          </a:xfrm>
          <a:prstGeom prst="roundRect">
            <a:avLst>
              <a:gd name="adj" fmla="val 50000"/>
            </a:avLst>
          </a:prstGeom>
          <a:solidFill>
            <a:srgbClr val="EDECFB"/>
          </a:solidFill>
          <a:ln/>
        </p:spPr>
        <p:txBody>
          <a:bodyPr/>
          <a:p/>
        </p:txBody>
      </p:sp>
      <p:pic>
        <p:nvPicPr>
          <p:cNvPr id="3" name="Image 0" descr="/home/claude/icons/brain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2382012"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1부 · 생성형 AI의 이해</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모델이 모르는 것: 지식의 두 경계</a:t>
            </a:r>
            <a:endParaRPr lang="en-US" sz="2600" dirty="0"/>
          </a:p>
        </p:txBody>
      </p:sp>
      <p:sp>
        <p:nvSpPr>
          <p:cNvPr id="6" name="Shape 3"/>
          <p:cNvSpPr/>
          <p:nvPr/>
        </p:nvSpPr>
        <p:spPr>
          <a:xfrm>
            <a:off x="658368" y="1828800"/>
            <a:ext cx="457200" cy="457200"/>
          </a:xfrm>
          <a:prstGeom prst="ellipse">
            <a:avLst/>
          </a:prstGeom>
          <a:solidFill>
            <a:srgbClr val="F59E0B"/>
          </a:solidFill>
          <a:ln/>
        </p:spPr>
        <p:txBody>
          <a:bodyPr/>
          <a:p/>
        </p:txBody>
      </p:sp>
      <p:pic>
        <p:nvPicPr>
          <p:cNvPr id="7" name="Image 1" descr="/home/claude/icons/history_white.png">    </p:cNvPr>
          <p:cNvPicPr>
            <a:picLocks noChangeAspect="1"/>
          </p:cNvPicPr>
          <p:nvPr/>
        </p:nvPicPr>
        <p:blipFill>
          <a:blip r:embed="rId2"/>
          <a:stretch>
            <a:fillRect/>
          </a:stretch>
        </p:blipFill>
        <p:spPr>
          <a:xfrm>
            <a:off x="772668" y="1943100"/>
            <a:ext cx="228600" cy="228600"/>
          </a:xfrm>
          <a:prstGeom prst="rect">
            <a:avLst/>
          </a:prstGeom>
        </p:spPr>
      </p:pic>
      <p:sp>
        <p:nvSpPr>
          <p:cNvPr id="8" name="Text 4"/>
          <p:cNvSpPr/>
          <p:nvPr/>
        </p:nvSpPr>
        <p:spPr>
          <a:xfrm>
            <a:off x="1335024" y="1792224"/>
            <a:ext cx="10195560" cy="274320"/>
          </a:xfrm>
          <a:prstGeom prst="rect">
            <a:avLst/>
          </a:prstGeom>
          <a:noFill/>
          <a:ln/>
        </p:spPr>
        <p:txBody>
          <a:bodyPr wrap="square" lIns="0" tIns="0" rIns="0" bIns="0" rtlCol="0" anchor="ctr"/>
          <a:lstStyle/>
          <a:p>
            <a:pPr indent="0" marL="0">
              <a:buNone/>
            </a:pPr>
            <a:r>
              <a:rPr lang="en-US" sz="1400" b="1" dirty="0">
                <a:solidFill>
                  <a:srgbClr val="1E1B3A"/>
                </a:solidFill>
                <a:latin typeface="Malgun Gothic" pitchFamily="34" charset="0"/>
                <a:ea typeface="Malgun Gothic" pitchFamily="34" charset="-122"/>
                <a:cs typeface="Malgun Gothic" pitchFamily="34" charset="-120"/>
              </a:rPr>
              <a:t>시점의 경계</a:t>
            </a:r>
            <a:endParaRPr lang="en-US" sz="1400" dirty="0"/>
          </a:p>
        </p:txBody>
      </p:sp>
      <p:sp>
        <p:nvSpPr>
          <p:cNvPr id="9" name="Text 5"/>
          <p:cNvSpPr/>
          <p:nvPr/>
        </p:nvSpPr>
        <p:spPr>
          <a:xfrm>
            <a:off x="1335024" y="2066544"/>
            <a:ext cx="10195560" cy="841248"/>
          </a:xfrm>
          <a:prstGeom prst="rect">
            <a:avLst/>
          </a:prstGeom>
          <a:noFill/>
          <a:ln/>
        </p:spPr>
        <p:txBody>
          <a:bodyPr wrap="square" lIns="0" tIns="0" rIns="0" bIns="0" rtlCol="0" anchor="t"/>
          <a:lstStyle/>
          <a:p>
            <a:pPr indent="0" marL="0">
              <a:lnSpc>
                <a:spcPts val="1564"/>
              </a:lnSpc>
              <a:buNone/>
            </a:pPr>
            <a:r>
              <a:rPr lang="en-US" sz="1150" dirty="0">
                <a:solidFill>
                  <a:srgbClr val="3C3B57"/>
                </a:solidFill>
                <a:latin typeface="Malgun Gothic" pitchFamily="34" charset="0"/>
                <a:ea typeface="Malgun Gothic" pitchFamily="34" charset="-122"/>
                <a:cs typeface="Malgun Gothic" pitchFamily="34" charset="-120"/>
              </a:rPr>
              <a:t>학습 데이터가 끝난 시점 이후의 세계를 모릅니다. 어제 나온 라이브러리 버전, 최신 문법 변화, 오늘의 뉴스.</a:t>
            </a:r>
            <a:endParaRPr lang="en-US" sz="1150" dirty="0"/>
          </a:p>
        </p:txBody>
      </p:sp>
      <p:sp>
        <p:nvSpPr>
          <p:cNvPr id="10" name="Shape 6"/>
          <p:cNvSpPr/>
          <p:nvPr/>
        </p:nvSpPr>
        <p:spPr>
          <a:xfrm>
            <a:off x="658368" y="2907792"/>
            <a:ext cx="457200" cy="457200"/>
          </a:xfrm>
          <a:prstGeom prst="ellipse">
            <a:avLst/>
          </a:prstGeom>
          <a:solidFill>
            <a:srgbClr val="FB7185"/>
          </a:solidFill>
          <a:ln/>
        </p:spPr>
        <p:txBody>
          <a:bodyPr/>
          <a:p/>
        </p:txBody>
      </p:sp>
      <p:pic>
        <p:nvPicPr>
          <p:cNvPr id="11" name="Image 2" descr="/home/claude/icons/lock_white.png">    </p:cNvPr>
          <p:cNvPicPr>
            <a:picLocks noChangeAspect="1"/>
          </p:cNvPicPr>
          <p:nvPr/>
        </p:nvPicPr>
        <p:blipFill>
          <a:blip r:embed="rId3"/>
          <a:stretch>
            <a:fillRect/>
          </a:stretch>
        </p:blipFill>
        <p:spPr>
          <a:xfrm>
            <a:off x="772668" y="3022092"/>
            <a:ext cx="228600" cy="228600"/>
          </a:xfrm>
          <a:prstGeom prst="rect">
            <a:avLst/>
          </a:prstGeom>
        </p:spPr>
      </p:pic>
      <p:sp>
        <p:nvSpPr>
          <p:cNvPr id="12" name="Text 7"/>
          <p:cNvSpPr/>
          <p:nvPr/>
        </p:nvSpPr>
        <p:spPr>
          <a:xfrm>
            <a:off x="1335024" y="2871216"/>
            <a:ext cx="10195560" cy="274320"/>
          </a:xfrm>
          <a:prstGeom prst="rect">
            <a:avLst/>
          </a:prstGeom>
          <a:noFill/>
          <a:ln/>
        </p:spPr>
        <p:txBody>
          <a:bodyPr wrap="square" lIns="0" tIns="0" rIns="0" bIns="0" rtlCol="0" anchor="ctr"/>
          <a:lstStyle/>
          <a:p>
            <a:pPr indent="0" marL="0">
              <a:buNone/>
            </a:pPr>
            <a:r>
              <a:rPr lang="en-US" sz="1400" b="1" dirty="0">
                <a:solidFill>
                  <a:srgbClr val="1E1B3A"/>
                </a:solidFill>
                <a:latin typeface="Malgun Gothic" pitchFamily="34" charset="0"/>
                <a:ea typeface="Malgun Gothic" pitchFamily="34" charset="-122"/>
                <a:cs typeface="Malgun Gothic" pitchFamily="34" charset="-120"/>
              </a:rPr>
              <a:t>접근의 경계</a:t>
            </a:r>
            <a:endParaRPr lang="en-US" sz="1400" dirty="0"/>
          </a:p>
        </p:txBody>
      </p:sp>
      <p:sp>
        <p:nvSpPr>
          <p:cNvPr id="13" name="Text 8"/>
          <p:cNvSpPr/>
          <p:nvPr/>
        </p:nvSpPr>
        <p:spPr>
          <a:xfrm>
            <a:off x="1335024" y="3145536"/>
            <a:ext cx="10195560" cy="841248"/>
          </a:xfrm>
          <a:prstGeom prst="rect">
            <a:avLst/>
          </a:prstGeom>
          <a:noFill/>
          <a:ln/>
        </p:spPr>
        <p:txBody>
          <a:bodyPr wrap="square" lIns="0" tIns="0" rIns="0" bIns="0" rtlCol="0" anchor="t"/>
          <a:lstStyle/>
          <a:p>
            <a:pPr indent="0" marL="0">
              <a:lnSpc>
                <a:spcPts val="1564"/>
              </a:lnSpc>
              <a:buNone/>
            </a:pPr>
            <a:r>
              <a:rPr lang="en-US" sz="1150" dirty="0">
                <a:solidFill>
                  <a:srgbClr val="3C3B57"/>
                </a:solidFill>
                <a:latin typeface="Malgun Gothic" pitchFamily="34" charset="0"/>
                <a:ea typeface="Malgun Gothic" pitchFamily="34" charset="-122"/>
                <a:cs typeface="Malgun Gothic" pitchFamily="34" charset="-120"/>
              </a:rPr>
              <a:t>공개된 적 없는 정보를 모릅니다. 우리 수업의 규칙, 여러분 과제의 요구사항, 우리 팀 저장소의 코드.</a:t>
            </a:r>
            <a:endParaRPr lang="en-US" sz="1150" dirty="0"/>
          </a:p>
        </p:txBody>
      </p:sp>
      <p:sp>
        <p:nvSpPr>
          <p:cNvPr id="14" name="Shape 9"/>
          <p:cNvSpPr/>
          <p:nvPr/>
        </p:nvSpPr>
        <p:spPr>
          <a:xfrm>
            <a:off x="658368" y="3986784"/>
            <a:ext cx="457200" cy="457200"/>
          </a:xfrm>
          <a:prstGeom prst="ellipse">
            <a:avLst/>
          </a:prstGeom>
          <a:solidFill>
            <a:srgbClr val="10B981"/>
          </a:solidFill>
          <a:ln/>
        </p:spPr>
        <p:txBody>
          <a:bodyPr/>
          <a:p/>
        </p:txBody>
      </p:sp>
      <p:pic>
        <p:nvPicPr>
          <p:cNvPr id="15" name="Image 3" descr="/home/claude/icons/layers_white.png">    </p:cNvPr>
          <p:cNvPicPr>
            <a:picLocks noChangeAspect="1"/>
          </p:cNvPicPr>
          <p:nvPr/>
        </p:nvPicPr>
        <p:blipFill>
          <a:blip r:embed="rId4"/>
          <a:stretch>
            <a:fillRect/>
          </a:stretch>
        </p:blipFill>
        <p:spPr>
          <a:xfrm>
            <a:off x="772668" y="4101084"/>
            <a:ext cx="228600" cy="228600"/>
          </a:xfrm>
          <a:prstGeom prst="rect">
            <a:avLst/>
          </a:prstGeom>
        </p:spPr>
      </p:pic>
      <p:sp>
        <p:nvSpPr>
          <p:cNvPr id="16" name="Text 10"/>
          <p:cNvSpPr/>
          <p:nvPr/>
        </p:nvSpPr>
        <p:spPr>
          <a:xfrm>
            <a:off x="1335024" y="3950208"/>
            <a:ext cx="10195560" cy="274320"/>
          </a:xfrm>
          <a:prstGeom prst="rect">
            <a:avLst/>
          </a:prstGeom>
          <a:noFill/>
          <a:ln/>
        </p:spPr>
        <p:txBody>
          <a:bodyPr wrap="square" lIns="0" tIns="0" rIns="0" bIns="0" rtlCol="0" anchor="ctr"/>
          <a:lstStyle/>
          <a:p>
            <a:pPr indent="0" marL="0">
              <a:buNone/>
            </a:pPr>
            <a:r>
              <a:rPr lang="en-US" sz="1400" b="1" dirty="0">
                <a:solidFill>
                  <a:srgbClr val="1E1B3A"/>
                </a:solidFill>
                <a:latin typeface="Malgun Gothic" pitchFamily="34" charset="0"/>
                <a:ea typeface="Malgun Gothic" pitchFamily="34" charset="-122"/>
                <a:cs typeface="Malgun Gothic" pitchFamily="34" charset="-120"/>
              </a:rPr>
              <a:t>그래서, 모르는 것은 내가 준다</a:t>
            </a:r>
            <a:endParaRPr lang="en-US" sz="1400" dirty="0"/>
          </a:p>
        </p:txBody>
      </p:sp>
      <p:sp>
        <p:nvSpPr>
          <p:cNvPr id="17" name="Text 11"/>
          <p:cNvSpPr/>
          <p:nvPr/>
        </p:nvSpPr>
        <p:spPr>
          <a:xfrm>
            <a:off x="1335024" y="4224528"/>
            <a:ext cx="10195560" cy="841248"/>
          </a:xfrm>
          <a:prstGeom prst="rect">
            <a:avLst/>
          </a:prstGeom>
          <a:noFill/>
          <a:ln/>
        </p:spPr>
        <p:txBody>
          <a:bodyPr wrap="square" lIns="0" tIns="0" rIns="0" bIns="0" rtlCol="0" anchor="t"/>
          <a:lstStyle/>
          <a:p>
            <a:pPr indent="0" marL="0">
              <a:lnSpc>
                <a:spcPts val="1564"/>
              </a:lnSpc>
              <a:buNone/>
            </a:pPr>
            <a:r>
              <a:rPr lang="en-US" sz="1150" dirty="0">
                <a:solidFill>
                  <a:srgbClr val="3C3B57"/>
                </a:solidFill>
                <a:latin typeface="Malgun Gothic" pitchFamily="34" charset="0"/>
                <a:ea typeface="Malgun Gothic" pitchFamily="34" charset="-122"/>
                <a:cs typeface="Malgun Gothic" pitchFamily="34" charset="-120"/>
              </a:rPr>
              <a:t>경계 밖의 정보는 지어내기(환각) 전에 지시문에 '맥락'으로 담아 줍니다. 2부에서 배울 기둥 하나가 바로 이것입니다.</a:t>
            </a:r>
            <a:endParaRPr lang="en-US" sz="1150" dirty="0"/>
          </a:p>
        </p:txBody>
      </p:sp>
      <p:sp>
        <p:nvSpPr>
          <p:cNvPr id="18" name="Shape 12"/>
          <p:cNvSpPr/>
          <p:nvPr/>
        </p:nvSpPr>
        <p:spPr>
          <a:xfrm>
            <a:off x="658368" y="5212080"/>
            <a:ext cx="10872216" cy="822960"/>
          </a:xfrm>
          <a:prstGeom prst="roundRect">
            <a:avLst>
              <a:gd name="adj" fmla="val 11111"/>
            </a:avLst>
          </a:prstGeom>
          <a:solidFill>
            <a:srgbClr val="F5F4FC"/>
          </a:solidFill>
          <a:ln/>
        </p:spPr>
        <p:txBody>
          <a:bodyPr/>
          <a:p/>
        </p:txBody>
      </p:sp>
      <p:sp>
        <p:nvSpPr>
          <p:cNvPr id="19" name="Shape 13"/>
          <p:cNvSpPr/>
          <p:nvPr/>
        </p:nvSpPr>
        <p:spPr>
          <a:xfrm>
            <a:off x="877824" y="5385816"/>
            <a:ext cx="475488" cy="475488"/>
          </a:xfrm>
          <a:prstGeom prst="ellipse">
            <a:avLst/>
          </a:prstGeom>
          <a:solidFill>
            <a:srgbClr val="F59E0B"/>
          </a:solidFill>
          <a:ln/>
        </p:spPr>
        <p:txBody>
          <a:bodyPr/>
          <a:p/>
        </p:txBody>
      </p:sp>
      <p:pic>
        <p:nvPicPr>
          <p:cNvPr id="20" name="Image 4" descr="/home/claude/icons/warn_white.png">    </p:cNvPr>
          <p:cNvPicPr>
            <a:picLocks noChangeAspect="1"/>
          </p:cNvPicPr>
          <p:nvPr/>
        </p:nvPicPr>
        <p:blipFill>
          <a:blip r:embed="rId5"/>
          <a:stretch>
            <a:fillRect/>
          </a:stretch>
        </p:blipFill>
        <p:spPr>
          <a:xfrm>
            <a:off x="996696" y="5504688"/>
            <a:ext cx="237744" cy="237744"/>
          </a:xfrm>
          <a:prstGeom prst="rect">
            <a:avLst/>
          </a:prstGeom>
        </p:spPr>
      </p:pic>
      <p:sp>
        <p:nvSpPr>
          <p:cNvPr id="21" name="Text 14"/>
          <p:cNvSpPr/>
          <p:nvPr/>
        </p:nvSpPr>
        <p:spPr>
          <a:xfrm>
            <a:off x="1554480" y="5303520"/>
            <a:ext cx="9738360" cy="640080"/>
          </a:xfrm>
          <a:prstGeom prst="rect">
            <a:avLst/>
          </a:prstGeom>
          <a:noFill/>
          <a:ln/>
        </p:spPr>
        <p:txBody>
          <a:bodyPr wrap="square" lIns="0" tIns="0" rIns="0" bIns="0" rtlCol="0" anchor="ctr"/>
          <a:lstStyle/>
          <a:p>
            <a:pPr indent="0" marL="0">
              <a:lnSpc>
                <a:spcPts val="1633"/>
              </a:lnSpc>
              <a:buNone/>
            </a:pPr>
            <a:r>
              <a:rPr lang="en-US" sz="1250" b="1" dirty="0">
                <a:solidFill>
                  <a:srgbClr val="1E1B3A"/>
                </a:solidFill>
                <a:latin typeface="Malgun Gothic" pitchFamily="34" charset="0"/>
                <a:ea typeface="Malgun Gothic" pitchFamily="34" charset="-122"/>
                <a:cs typeface="Malgun Gothic" pitchFamily="34" charset="-120"/>
              </a:rPr>
              <a:t>흔한 착각
</a:t>
            </a:r>
            <a:pPr indent="0" marL="0">
              <a:lnSpc>
                <a:spcPts val="1633"/>
              </a:lnSpc>
              <a:buNone/>
            </a:pPr>
            <a:r>
              <a:rPr lang="en-US" sz="1150" dirty="0">
                <a:solidFill>
                  <a:srgbClr val="3C3B57"/>
                </a:solidFill>
                <a:latin typeface="Malgun Gothic" pitchFamily="34" charset="0"/>
                <a:ea typeface="Malgun Gothic" pitchFamily="34" charset="-122"/>
                <a:cs typeface="Malgun Gothic" pitchFamily="34" charset="-120"/>
              </a:rPr>
              <a:t>"AI니까 우리 과제 내용도 알겠지"? 모릅니다. 여러분이 말해 주지 않은 것은 존재하지 않는 정보이고, 그 빈칸에서 환각이 태어납니다.</a:t>
            </a:r>
            <a:endParaRPr lang="en-US" sz="1250" dirty="0"/>
          </a:p>
        </p:txBody>
      </p:sp>
      <p:sp>
        <p:nvSpPr>
          <p:cNvPr id="22" name="Text 15"/>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08</a:t>
            </a:r>
            <a:endParaRPr lang="en-US" sz="9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766060" cy="384048"/>
          </a:xfrm>
          <a:prstGeom prst="roundRect">
            <a:avLst>
              <a:gd name="adj" fmla="val 50000"/>
            </a:avLst>
          </a:prstGeom>
          <a:solidFill>
            <a:srgbClr val="EDECFB"/>
          </a:solidFill>
          <a:ln/>
        </p:spPr>
        <p:txBody>
          <a:bodyPr/>
          <a:p/>
        </p:txBody>
      </p:sp>
      <p:pic>
        <p:nvPicPr>
          <p:cNvPr id="3" name="Image 0" descr="/home/claude/icons/brain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2382012"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1부 · 생성형 AI의 이해</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대화의 착시: 매번 처음부터 다시 읽습니다</a:t>
            </a:r>
            <a:endParaRPr lang="en-US" sz="2600" dirty="0"/>
          </a:p>
        </p:txBody>
      </p:sp>
      <p:sp>
        <p:nvSpPr>
          <p:cNvPr id="6" name="Text 3"/>
          <p:cNvSpPr/>
          <p:nvPr/>
        </p:nvSpPr>
        <p:spPr>
          <a:xfrm>
            <a:off x="658368" y="1874520"/>
            <a:ext cx="1600200" cy="457200"/>
          </a:xfrm>
          <a:prstGeom prst="rect">
            <a:avLst/>
          </a:prstGeom>
          <a:noFill/>
          <a:ln/>
        </p:spPr>
        <p:txBody>
          <a:bodyPr wrap="square" lIns="0" tIns="0" rIns="0" bIns="0" rtlCol="0" anchor="ctr"/>
          <a:lstStyle/>
          <a:p>
            <a:pPr indent="0" marL="0">
              <a:buNone/>
            </a:pPr>
            <a:r>
              <a:rPr lang="en-US" sz="1050" b="1" dirty="0">
                <a:solidFill>
                  <a:srgbClr val="6B7185"/>
                </a:solidFill>
                <a:latin typeface="Malgun Gothic" pitchFamily="34" charset="0"/>
                <a:ea typeface="Malgun Gothic" pitchFamily="34" charset="-122"/>
                <a:cs typeface="Malgun Gothic" pitchFamily="34" charset="-120"/>
              </a:rPr>
              <a:t>1번째 답변 전</a:t>
            </a:r>
            <a:endParaRPr lang="en-US" sz="1050" dirty="0"/>
          </a:p>
        </p:txBody>
      </p:sp>
      <p:sp>
        <p:nvSpPr>
          <p:cNvPr id="7" name="Shape 4"/>
          <p:cNvSpPr/>
          <p:nvPr/>
        </p:nvSpPr>
        <p:spPr>
          <a:xfrm>
            <a:off x="2395728" y="1911096"/>
            <a:ext cx="1078992" cy="384048"/>
          </a:xfrm>
          <a:prstGeom prst="roundRect">
            <a:avLst>
              <a:gd name="adj" fmla="val 19048"/>
            </a:avLst>
          </a:prstGeom>
          <a:solidFill>
            <a:srgbClr val="EEF0FF"/>
          </a:solidFill>
          <a:ln/>
        </p:spPr>
        <p:txBody>
          <a:bodyPr/>
          <a:p/>
        </p:txBody>
      </p:sp>
      <p:sp>
        <p:nvSpPr>
          <p:cNvPr id="8" name="Text 5"/>
          <p:cNvSpPr/>
          <p:nvPr/>
        </p:nvSpPr>
        <p:spPr>
          <a:xfrm>
            <a:off x="2395728" y="1911096"/>
            <a:ext cx="1078992" cy="384048"/>
          </a:xfrm>
          <a:prstGeom prst="rect">
            <a:avLst/>
          </a:prstGeom>
          <a:noFill/>
          <a:ln/>
        </p:spPr>
        <p:txBody>
          <a:bodyPr wrap="square" lIns="0" tIns="0" rIns="0" bIns="0" rtlCol="0" anchor="ctr"/>
          <a:lstStyle/>
          <a:p>
            <a:pPr algn="ctr" indent="0" marL="0">
              <a:buNone/>
            </a:pPr>
            <a:r>
              <a:rPr lang="en-US" sz="1000" b="1" dirty="0">
                <a:solidFill>
                  <a:srgbClr val="2A2860"/>
                </a:solidFill>
                <a:latin typeface="Malgun Gothic" pitchFamily="34" charset="0"/>
                <a:ea typeface="Malgun Gothic" pitchFamily="34" charset="-122"/>
                <a:cs typeface="Malgun Gothic" pitchFamily="34" charset="-120"/>
              </a:rPr>
              <a:t>지시 ①</a:t>
            </a:r>
            <a:endParaRPr lang="en-US" sz="1000" dirty="0"/>
          </a:p>
        </p:txBody>
      </p:sp>
      <p:sp>
        <p:nvSpPr>
          <p:cNvPr id="9" name="Text 6"/>
          <p:cNvSpPr/>
          <p:nvPr/>
        </p:nvSpPr>
        <p:spPr>
          <a:xfrm>
            <a:off x="658368" y="2624328"/>
            <a:ext cx="1600200" cy="457200"/>
          </a:xfrm>
          <a:prstGeom prst="rect">
            <a:avLst/>
          </a:prstGeom>
          <a:noFill/>
          <a:ln/>
        </p:spPr>
        <p:txBody>
          <a:bodyPr wrap="square" lIns="0" tIns="0" rIns="0" bIns="0" rtlCol="0" anchor="ctr"/>
          <a:lstStyle/>
          <a:p>
            <a:pPr indent="0" marL="0">
              <a:buNone/>
            </a:pPr>
            <a:r>
              <a:rPr lang="en-US" sz="1050" b="1" dirty="0">
                <a:solidFill>
                  <a:srgbClr val="6B7185"/>
                </a:solidFill>
                <a:latin typeface="Malgun Gothic" pitchFamily="34" charset="0"/>
                <a:ea typeface="Malgun Gothic" pitchFamily="34" charset="-122"/>
                <a:cs typeface="Malgun Gothic" pitchFamily="34" charset="-120"/>
              </a:rPr>
              <a:t>2번째 답변 전</a:t>
            </a:r>
            <a:endParaRPr lang="en-US" sz="1050" dirty="0"/>
          </a:p>
        </p:txBody>
      </p:sp>
      <p:sp>
        <p:nvSpPr>
          <p:cNvPr id="10" name="Shape 7"/>
          <p:cNvSpPr/>
          <p:nvPr/>
        </p:nvSpPr>
        <p:spPr>
          <a:xfrm>
            <a:off x="2395728" y="2660904"/>
            <a:ext cx="1078992" cy="384048"/>
          </a:xfrm>
          <a:prstGeom prst="roundRect">
            <a:avLst>
              <a:gd name="adj" fmla="val 19048"/>
            </a:avLst>
          </a:prstGeom>
          <a:solidFill>
            <a:srgbClr val="EEF0FF"/>
          </a:solidFill>
          <a:ln/>
        </p:spPr>
        <p:txBody>
          <a:bodyPr/>
          <a:p/>
        </p:txBody>
      </p:sp>
      <p:sp>
        <p:nvSpPr>
          <p:cNvPr id="11" name="Text 8"/>
          <p:cNvSpPr/>
          <p:nvPr/>
        </p:nvSpPr>
        <p:spPr>
          <a:xfrm>
            <a:off x="2395728" y="2660904"/>
            <a:ext cx="1078992" cy="384048"/>
          </a:xfrm>
          <a:prstGeom prst="rect">
            <a:avLst/>
          </a:prstGeom>
          <a:noFill/>
          <a:ln/>
        </p:spPr>
        <p:txBody>
          <a:bodyPr wrap="square" lIns="0" tIns="0" rIns="0" bIns="0" rtlCol="0" anchor="ctr"/>
          <a:lstStyle/>
          <a:p>
            <a:pPr algn="ctr" indent="0" marL="0">
              <a:buNone/>
            </a:pPr>
            <a:r>
              <a:rPr lang="en-US" sz="1000" b="1" dirty="0">
                <a:solidFill>
                  <a:srgbClr val="2A2860"/>
                </a:solidFill>
                <a:latin typeface="Malgun Gothic" pitchFamily="34" charset="0"/>
                <a:ea typeface="Malgun Gothic" pitchFamily="34" charset="-122"/>
                <a:cs typeface="Malgun Gothic" pitchFamily="34" charset="-120"/>
              </a:rPr>
              <a:t>지시 ①</a:t>
            </a:r>
            <a:endParaRPr lang="en-US" sz="1000" dirty="0"/>
          </a:p>
        </p:txBody>
      </p:sp>
      <p:sp>
        <p:nvSpPr>
          <p:cNvPr id="12" name="Shape 9"/>
          <p:cNvSpPr/>
          <p:nvPr/>
        </p:nvSpPr>
        <p:spPr>
          <a:xfrm>
            <a:off x="3547872" y="2660904"/>
            <a:ext cx="1078992" cy="384048"/>
          </a:xfrm>
          <a:prstGeom prst="roundRect">
            <a:avLst>
              <a:gd name="adj" fmla="val 19048"/>
            </a:avLst>
          </a:prstGeom>
          <a:solidFill>
            <a:srgbClr val="E7E6FB"/>
          </a:solidFill>
          <a:ln/>
        </p:spPr>
        <p:txBody>
          <a:bodyPr/>
          <a:p/>
        </p:txBody>
      </p:sp>
      <p:sp>
        <p:nvSpPr>
          <p:cNvPr id="13" name="Text 10"/>
          <p:cNvSpPr/>
          <p:nvPr/>
        </p:nvSpPr>
        <p:spPr>
          <a:xfrm>
            <a:off x="3547872" y="2660904"/>
            <a:ext cx="1078992" cy="384048"/>
          </a:xfrm>
          <a:prstGeom prst="rect">
            <a:avLst/>
          </a:prstGeom>
          <a:noFill/>
          <a:ln/>
        </p:spPr>
        <p:txBody>
          <a:bodyPr wrap="square" lIns="0" tIns="0" rIns="0" bIns="0" rtlCol="0" anchor="ctr"/>
          <a:lstStyle/>
          <a:p>
            <a:pPr algn="ctr" indent="0" marL="0">
              <a:buNone/>
            </a:pPr>
            <a:r>
              <a:rPr lang="en-US" sz="1000" b="1" dirty="0">
                <a:solidFill>
                  <a:srgbClr val="2A2860"/>
                </a:solidFill>
                <a:latin typeface="Malgun Gothic" pitchFamily="34" charset="0"/>
                <a:ea typeface="Malgun Gothic" pitchFamily="34" charset="-122"/>
                <a:cs typeface="Malgun Gothic" pitchFamily="34" charset="-120"/>
              </a:rPr>
              <a:t>답 ①</a:t>
            </a:r>
            <a:endParaRPr lang="en-US" sz="1000" dirty="0"/>
          </a:p>
        </p:txBody>
      </p:sp>
      <p:sp>
        <p:nvSpPr>
          <p:cNvPr id="14" name="Shape 11"/>
          <p:cNvSpPr/>
          <p:nvPr/>
        </p:nvSpPr>
        <p:spPr>
          <a:xfrm>
            <a:off x="4700016" y="2660904"/>
            <a:ext cx="1078992" cy="384048"/>
          </a:xfrm>
          <a:prstGeom prst="roundRect">
            <a:avLst>
              <a:gd name="adj" fmla="val 19048"/>
            </a:avLst>
          </a:prstGeom>
          <a:solidFill>
            <a:srgbClr val="EEF0FF"/>
          </a:solidFill>
          <a:ln/>
        </p:spPr>
        <p:txBody>
          <a:bodyPr/>
          <a:p/>
        </p:txBody>
      </p:sp>
      <p:sp>
        <p:nvSpPr>
          <p:cNvPr id="15" name="Text 12"/>
          <p:cNvSpPr/>
          <p:nvPr/>
        </p:nvSpPr>
        <p:spPr>
          <a:xfrm>
            <a:off x="4700016" y="2660904"/>
            <a:ext cx="1078992" cy="384048"/>
          </a:xfrm>
          <a:prstGeom prst="rect">
            <a:avLst/>
          </a:prstGeom>
          <a:noFill/>
          <a:ln/>
        </p:spPr>
        <p:txBody>
          <a:bodyPr wrap="square" lIns="0" tIns="0" rIns="0" bIns="0" rtlCol="0" anchor="ctr"/>
          <a:lstStyle/>
          <a:p>
            <a:pPr algn="ctr" indent="0" marL="0">
              <a:buNone/>
            </a:pPr>
            <a:r>
              <a:rPr lang="en-US" sz="1000" b="1" dirty="0">
                <a:solidFill>
                  <a:srgbClr val="2A2860"/>
                </a:solidFill>
                <a:latin typeface="Malgun Gothic" pitchFamily="34" charset="0"/>
                <a:ea typeface="Malgun Gothic" pitchFamily="34" charset="-122"/>
                <a:cs typeface="Malgun Gothic" pitchFamily="34" charset="-120"/>
              </a:rPr>
              <a:t>지시 ②</a:t>
            </a:r>
            <a:endParaRPr lang="en-US" sz="1000" dirty="0"/>
          </a:p>
        </p:txBody>
      </p:sp>
      <p:sp>
        <p:nvSpPr>
          <p:cNvPr id="16" name="Text 13"/>
          <p:cNvSpPr/>
          <p:nvPr/>
        </p:nvSpPr>
        <p:spPr>
          <a:xfrm>
            <a:off x="658368" y="3374136"/>
            <a:ext cx="1600200" cy="457200"/>
          </a:xfrm>
          <a:prstGeom prst="rect">
            <a:avLst/>
          </a:prstGeom>
          <a:noFill/>
          <a:ln/>
        </p:spPr>
        <p:txBody>
          <a:bodyPr wrap="square" lIns="0" tIns="0" rIns="0" bIns="0" rtlCol="0" anchor="ctr"/>
          <a:lstStyle/>
          <a:p>
            <a:pPr indent="0" marL="0">
              <a:buNone/>
            </a:pPr>
            <a:r>
              <a:rPr lang="en-US" sz="1050" b="1" dirty="0">
                <a:solidFill>
                  <a:srgbClr val="6B7185"/>
                </a:solidFill>
                <a:latin typeface="Malgun Gothic" pitchFamily="34" charset="0"/>
                <a:ea typeface="Malgun Gothic" pitchFamily="34" charset="-122"/>
                <a:cs typeface="Malgun Gothic" pitchFamily="34" charset="-120"/>
              </a:rPr>
              <a:t>3번째 답변 전</a:t>
            </a:r>
            <a:endParaRPr lang="en-US" sz="1050" dirty="0"/>
          </a:p>
        </p:txBody>
      </p:sp>
      <p:sp>
        <p:nvSpPr>
          <p:cNvPr id="17" name="Shape 14"/>
          <p:cNvSpPr/>
          <p:nvPr/>
        </p:nvSpPr>
        <p:spPr>
          <a:xfrm>
            <a:off x="2395728" y="3410712"/>
            <a:ext cx="1078992" cy="384048"/>
          </a:xfrm>
          <a:prstGeom prst="roundRect">
            <a:avLst>
              <a:gd name="adj" fmla="val 19048"/>
            </a:avLst>
          </a:prstGeom>
          <a:solidFill>
            <a:srgbClr val="EEF0FF"/>
          </a:solidFill>
          <a:ln/>
        </p:spPr>
        <p:txBody>
          <a:bodyPr/>
          <a:p/>
        </p:txBody>
      </p:sp>
      <p:sp>
        <p:nvSpPr>
          <p:cNvPr id="18" name="Text 15"/>
          <p:cNvSpPr/>
          <p:nvPr/>
        </p:nvSpPr>
        <p:spPr>
          <a:xfrm>
            <a:off x="2395728" y="3410712"/>
            <a:ext cx="1078992" cy="384048"/>
          </a:xfrm>
          <a:prstGeom prst="rect">
            <a:avLst/>
          </a:prstGeom>
          <a:noFill/>
          <a:ln/>
        </p:spPr>
        <p:txBody>
          <a:bodyPr wrap="square" lIns="0" tIns="0" rIns="0" bIns="0" rtlCol="0" anchor="ctr"/>
          <a:lstStyle/>
          <a:p>
            <a:pPr algn="ctr" indent="0" marL="0">
              <a:buNone/>
            </a:pPr>
            <a:r>
              <a:rPr lang="en-US" sz="1000" b="1" dirty="0">
                <a:solidFill>
                  <a:srgbClr val="2A2860"/>
                </a:solidFill>
                <a:latin typeface="Malgun Gothic" pitchFamily="34" charset="0"/>
                <a:ea typeface="Malgun Gothic" pitchFamily="34" charset="-122"/>
                <a:cs typeface="Malgun Gothic" pitchFamily="34" charset="-120"/>
              </a:rPr>
              <a:t>지시 ①</a:t>
            </a:r>
            <a:endParaRPr lang="en-US" sz="1000" dirty="0"/>
          </a:p>
        </p:txBody>
      </p:sp>
      <p:sp>
        <p:nvSpPr>
          <p:cNvPr id="19" name="Shape 16"/>
          <p:cNvSpPr/>
          <p:nvPr/>
        </p:nvSpPr>
        <p:spPr>
          <a:xfrm>
            <a:off x="3547872" y="3410712"/>
            <a:ext cx="1078992" cy="384048"/>
          </a:xfrm>
          <a:prstGeom prst="roundRect">
            <a:avLst>
              <a:gd name="adj" fmla="val 19048"/>
            </a:avLst>
          </a:prstGeom>
          <a:solidFill>
            <a:srgbClr val="E7E6FB"/>
          </a:solidFill>
          <a:ln/>
        </p:spPr>
        <p:txBody>
          <a:bodyPr/>
          <a:p/>
        </p:txBody>
      </p:sp>
      <p:sp>
        <p:nvSpPr>
          <p:cNvPr id="20" name="Text 17"/>
          <p:cNvSpPr/>
          <p:nvPr/>
        </p:nvSpPr>
        <p:spPr>
          <a:xfrm>
            <a:off x="3547872" y="3410712"/>
            <a:ext cx="1078992" cy="384048"/>
          </a:xfrm>
          <a:prstGeom prst="rect">
            <a:avLst/>
          </a:prstGeom>
          <a:noFill/>
          <a:ln/>
        </p:spPr>
        <p:txBody>
          <a:bodyPr wrap="square" lIns="0" tIns="0" rIns="0" bIns="0" rtlCol="0" anchor="ctr"/>
          <a:lstStyle/>
          <a:p>
            <a:pPr algn="ctr" indent="0" marL="0">
              <a:buNone/>
            </a:pPr>
            <a:r>
              <a:rPr lang="en-US" sz="1000" b="1" dirty="0">
                <a:solidFill>
                  <a:srgbClr val="2A2860"/>
                </a:solidFill>
                <a:latin typeface="Malgun Gothic" pitchFamily="34" charset="0"/>
                <a:ea typeface="Malgun Gothic" pitchFamily="34" charset="-122"/>
                <a:cs typeface="Malgun Gothic" pitchFamily="34" charset="-120"/>
              </a:rPr>
              <a:t>답 ①</a:t>
            </a:r>
            <a:endParaRPr lang="en-US" sz="1000" dirty="0"/>
          </a:p>
        </p:txBody>
      </p:sp>
      <p:sp>
        <p:nvSpPr>
          <p:cNvPr id="21" name="Shape 18"/>
          <p:cNvSpPr/>
          <p:nvPr/>
        </p:nvSpPr>
        <p:spPr>
          <a:xfrm>
            <a:off x="4700016" y="3410712"/>
            <a:ext cx="1078992" cy="384048"/>
          </a:xfrm>
          <a:prstGeom prst="roundRect">
            <a:avLst>
              <a:gd name="adj" fmla="val 19048"/>
            </a:avLst>
          </a:prstGeom>
          <a:solidFill>
            <a:srgbClr val="EEF0FF"/>
          </a:solidFill>
          <a:ln/>
        </p:spPr>
        <p:txBody>
          <a:bodyPr/>
          <a:p/>
        </p:txBody>
      </p:sp>
      <p:sp>
        <p:nvSpPr>
          <p:cNvPr id="22" name="Text 19"/>
          <p:cNvSpPr/>
          <p:nvPr/>
        </p:nvSpPr>
        <p:spPr>
          <a:xfrm>
            <a:off x="4700016" y="3410712"/>
            <a:ext cx="1078992" cy="384048"/>
          </a:xfrm>
          <a:prstGeom prst="rect">
            <a:avLst/>
          </a:prstGeom>
          <a:noFill/>
          <a:ln/>
        </p:spPr>
        <p:txBody>
          <a:bodyPr wrap="square" lIns="0" tIns="0" rIns="0" bIns="0" rtlCol="0" anchor="ctr"/>
          <a:lstStyle/>
          <a:p>
            <a:pPr algn="ctr" indent="0" marL="0">
              <a:buNone/>
            </a:pPr>
            <a:r>
              <a:rPr lang="en-US" sz="1000" b="1" dirty="0">
                <a:solidFill>
                  <a:srgbClr val="2A2860"/>
                </a:solidFill>
                <a:latin typeface="Malgun Gothic" pitchFamily="34" charset="0"/>
                <a:ea typeface="Malgun Gothic" pitchFamily="34" charset="-122"/>
                <a:cs typeface="Malgun Gothic" pitchFamily="34" charset="-120"/>
              </a:rPr>
              <a:t>지시 ②</a:t>
            </a:r>
            <a:endParaRPr lang="en-US" sz="1000" dirty="0"/>
          </a:p>
        </p:txBody>
      </p:sp>
      <p:sp>
        <p:nvSpPr>
          <p:cNvPr id="23" name="Shape 20"/>
          <p:cNvSpPr/>
          <p:nvPr/>
        </p:nvSpPr>
        <p:spPr>
          <a:xfrm>
            <a:off x="5852160" y="3410712"/>
            <a:ext cx="1078992" cy="384048"/>
          </a:xfrm>
          <a:prstGeom prst="roundRect">
            <a:avLst>
              <a:gd name="adj" fmla="val 19048"/>
            </a:avLst>
          </a:prstGeom>
          <a:solidFill>
            <a:srgbClr val="E7E6FB"/>
          </a:solidFill>
          <a:ln/>
        </p:spPr>
        <p:txBody>
          <a:bodyPr/>
          <a:p/>
        </p:txBody>
      </p:sp>
      <p:sp>
        <p:nvSpPr>
          <p:cNvPr id="24" name="Text 21"/>
          <p:cNvSpPr/>
          <p:nvPr/>
        </p:nvSpPr>
        <p:spPr>
          <a:xfrm>
            <a:off x="5852160" y="3410712"/>
            <a:ext cx="1078992" cy="384048"/>
          </a:xfrm>
          <a:prstGeom prst="rect">
            <a:avLst/>
          </a:prstGeom>
          <a:noFill/>
          <a:ln/>
        </p:spPr>
        <p:txBody>
          <a:bodyPr wrap="square" lIns="0" tIns="0" rIns="0" bIns="0" rtlCol="0" anchor="ctr"/>
          <a:lstStyle/>
          <a:p>
            <a:pPr algn="ctr" indent="0" marL="0">
              <a:buNone/>
            </a:pPr>
            <a:r>
              <a:rPr lang="en-US" sz="1000" b="1" dirty="0">
                <a:solidFill>
                  <a:srgbClr val="2A2860"/>
                </a:solidFill>
                <a:latin typeface="Malgun Gothic" pitchFamily="34" charset="0"/>
                <a:ea typeface="Malgun Gothic" pitchFamily="34" charset="-122"/>
                <a:cs typeface="Malgun Gothic" pitchFamily="34" charset="-120"/>
              </a:rPr>
              <a:t>답 ②</a:t>
            </a:r>
            <a:endParaRPr lang="en-US" sz="1000" dirty="0"/>
          </a:p>
        </p:txBody>
      </p:sp>
      <p:sp>
        <p:nvSpPr>
          <p:cNvPr id="25" name="Shape 22"/>
          <p:cNvSpPr/>
          <p:nvPr/>
        </p:nvSpPr>
        <p:spPr>
          <a:xfrm>
            <a:off x="7004304" y="3410712"/>
            <a:ext cx="1078992" cy="384048"/>
          </a:xfrm>
          <a:prstGeom prst="roundRect">
            <a:avLst>
              <a:gd name="adj" fmla="val 19048"/>
            </a:avLst>
          </a:prstGeom>
          <a:solidFill>
            <a:srgbClr val="EEF0FF"/>
          </a:solidFill>
          <a:ln/>
        </p:spPr>
        <p:txBody>
          <a:bodyPr/>
          <a:p/>
        </p:txBody>
      </p:sp>
      <p:sp>
        <p:nvSpPr>
          <p:cNvPr id="26" name="Text 23"/>
          <p:cNvSpPr/>
          <p:nvPr/>
        </p:nvSpPr>
        <p:spPr>
          <a:xfrm>
            <a:off x="7004304" y="3410712"/>
            <a:ext cx="1078992" cy="384048"/>
          </a:xfrm>
          <a:prstGeom prst="rect">
            <a:avLst/>
          </a:prstGeom>
          <a:noFill/>
          <a:ln/>
        </p:spPr>
        <p:txBody>
          <a:bodyPr wrap="square" lIns="0" tIns="0" rIns="0" bIns="0" rtlCol="0" anchor="ctr"/>
          <a:lstStyle/>
          <a:p>
            <a:pPr algn="ctr" indent="0" marL="0">
              <a:buNone/>
            </a:pPr>
            <a:r>
              <a:rPr lang="en-US" sz="1000" b="1" dirty="0">
                <a:solidFill>
                  <a:srgbClr val="2A2860"/>
                </a:solidFill>
                <a:latin typeface="Malgun Gothic" pitchFamily="34" charset="0"/>
                <a:ea typeface="Malgun Gothic" pitchFamily="34" charset="-122"/>
                <a:cs typeface="Malgun Gothic" pitchFamily="34" charset="-120"/>
              </a:rPr>
              <a:t>지시 ③</a:t>
            </a:r>
            <a:endParaRPr lang="en-US" sz="1000" dirty="0"/>
          </a:p>
        </p:txBody>
      </p:sp>
      <p:sp>
        <p:nvSpPr>
          <p:cNvPr id="27" name="Text 24"/>
          <p:cNvSpPr/>
          <p:nvPr/>
        </p:nvSpPr>
        <p:spPr>
          <a:xfrm>
            <a:off x="2395728" y="4133088"/>
            <a:ext cx="7772400" cy="274320"/>
          </a:xfrm>
          <a:prstGeom prst="rect">
            <a:avLst/>
          </a:prstGeom>
          <a:noFill/>
          <a:ln/>
        </p:spPr>
        <p:txBody>
          <a:bodyPr wrap="square" lIns="0" tIns="0" rIns="0" bIns="0" rtlCol="0" anchor="ctr"/>
          <a:lstStyle/>
          <a:p>
            <a:pPr indent="0" marL="0">
              <a:buNone/>
            </a:pPr>
            <a:r>
              <a:rPr lang="en-US" sz="1050" dirty="0">
                <a:solidFill>
                  <a:srgbClr val="6B7185"/>
                </a:solidFill>
                <a:latin typeface="Malgun Gothic" pitchFamily="34" charset="0"/>
                <a:ea typeface="Malgun Gothic" pitchFamily="34" charset="-122"/>
                <a:cs typeface="Malgun Gothic" pitchFamily="34" charset="-120"/>
              </a:rPr>
              <a:t>→ 모델이 '읽는' 범위. 기억이 아니라 매번 전체를 다시 읽는 것</a:t>
            </a:r>
            <a:endParaRPr lang="en-US" sz="1050" dirty="0"/>
          </a:p>
        </p:txBody>
      </p:sp>
      <p:sp>
        <p:nvSpPr>
          <p:cNvPr id="28" name="Shape 25"/>
          <p:cNvSpPr/>
          <p:nvPr/>
        </p:nvSpPr>
        <p:spPr>
          <a:xfrm>
            <a:off x="658368" y="4617720"/>
            <a:ext cx="457200" cy="457200"/>
          </a:xfrm>
          <a:prstGeom prst="ellipse">
            <a:avLst/>
          </a:prstGeom>
          <a:solidFill>
            <a:srgbClr val="4F46E5"/>
          </a:solidFill>
          <a:ln/>
        </p:spPr>
        <p:txBody>
          <a:bodyPr/>
          <a:p/>
        </p:txBody>
      </p:sp>
      <p:pic>
        <p:nvPicPr>
          <p:cNvPr id="29" name="Image 1" descr="/home/claude/icons/hourglass_white.png">    </p:cNvPr>
          <p:cNvPicPr>
            <a:picLocks noChangeAspect="1"/>
          </p:cNvPicPr>
          <p:nvPr/>
        </p:nvPicPr>
        <p:blipFill>
          <a:blip r:embed="rId2"/>
          <a:stretch>
            <a:fillRect/>
          </a:stretch>
        </p:blipFill>
        <p:spPr>
          <a:xfrm>
            <a:off x="772668" y="4732020"/>
            <a:ext cx="228600" cy="228600"/>
          </a:xfrm>
          <a:prstGeom prst="rect">
            <a:avLst/>
          </a:prstGeom>
        </p:spPr>
      </p:pic>
      <p:sp>
        <p:nvSpPr>
          <p:cNvPr id="30" name="Text 26"/>
          <p:cNvSpPr/>
          <p:nvPr/>
        </p:nvSpPr>
        <p:spPr>
          <a:xfrm>
            <a:off x="1335024" y="4581144"/>
            <a:ext cx="10195560" cy="274320"/>
          </a:xfrm>
          <a:prstGeom prst="rect">
            <a:avLst/>
          </a:prstGeom>
          <a:noFill/>
          <a:ln/>
        </p:spPr>
        <p:txBody>
          <a:bodyPr wrap="square" lIns="0" tIns="0" rIns="0" bIns="0" rtlCol="0" anchor="ctr"/>
          <a:lstStyle/>
          <a:p>
            <a:pPr indent="0" marL="0">
              <a:buNone/>
            </a:pPr>
            <a:r>
              <a:rPr lang="en-US" sz="1350" b="1" dirty="0">
                <a:solidFill>
                  <a:srgbClr val="1E1B3A"/>
                </a:solidFill>
                <a:latin typeface="Malgun Gothic" pitchFamily="34" charset="0"/>
                <a:ea typeface="Malgun Gothic" pitchFamily="34" charset="-122"/>
                <a:cs typeface="Malgun Gothic" pitchFamily="34" charset="-120"/>
              </a:rPr>
              <a:t>읽는 창의 크기는 유한합니다 (컨텍스트 창)</a:t>
            </a:r>
            <a:endParaRPr lang="en-US" sz="1350" dirty="0"/>
          </a:p>
        </p:txBody>
      </p:sp>
      <p:sp>
        <p:nvSpPr>
          <p:cNvPr id="31" name="Text 27"/>
          <p:cNvSpPr/>
          <p:nvPr/>
        </p:nvSpPr>
        <p:spPr>
          <a:xfrm>
            <a:off x="1335024" y="4855464"/>
            <a:ext cx="10195560" cy="694944"/>
          </a:xfrm>
          <a:prstGeom prst="rect">
            <a:avLst/>
          </a:prstGeom>
          <a:noFill/>
          <a:ln/>
        </p:spPr>
        <p:txBody>
          <a:bodyPr wrap="square" lIns="0" tIns="0" rIns="0" bIns="0" rtlCol="0" anchor="t"/>
          <a:lstStyle/>
          <a:p>
            <a:pPr indent="0" marL="0">
              <a:lnSpc>
                <a:spcPts val="1564"/>
              </a:lnSpc>
              <a:buNone/>
            </a:pPr>
            <a:r>
              <a:rPr lang="en-US" sz="1150" dirty="0">
                <a:solidFill>
                  <a:srgbClr val="3C3B57"/>
                </a:solidFill>
                <a:latin typeface="Malgun Gothic" pitchFamily="34" charset="0"/>
                <a:ea typeface="Malgun Gothic" pitchFamily="34" charset="-122"/>
                <a:cs typeface="Malgun Gothic" pitchFamily="34" charset="-120"/>
              </a:rPr>
              <a:t>대화가 아주 길어지면 앞부분이 밀려나 잊힌 것처럼 됩니다. 오래된 제약이 슬그머니 무시되는 이유.</a:t>
            </a:r>
            <a:endParaRPr lang="en-US" sz="1150" dirty="0"/>
          </a:p>
        </p:txBody>
      </p:sp>
      <p:sp>
        <p:nvSpPr>
          <p:cNvPr id="32" name="Shape 28"/>
          <p:cNvSpPr/>
          <p:nvPr/>
        </p:nvSpPr>
        <p:spPr>
          <a:xfrm>
            <a:off x="658368" y="5550408"/>
            <a:ext cx="457200" cy="457200"/>
          </a:xfrm>
          <a:prstGeom prst="ellipse">
            <a:avLst/>
          </a:prstGeom>
          <a:solidFill>
            <a:srgbClr val="10B981"/>
          </a:solidFill>
          <a:ln/>
        </p:spPr>
        <p:txBody>
          <a:bodyPr/>
          <a:p/>
        </p:txBody>
      </p:sp>
      <p:pic>
        <p:nvPicPr>
          <p:cNvPr id="33" name="Image 2" descr="/home/claude/icons/sync_white.png">    </p:cNvPr>
          <p:cNvPicPr>
            <a:picLocks noChangeAspect="1"/>
          </p:cNvPicPr>
          <p:nvPr/>
        </p:nvPicPr>
        <p:blipFill>
          <a:blip r:embed="rId3"/>
          <a:stretch>
            <a:fillRect/>
          </a:stretch>
        </p:blipFill>
        <p:spPr>
          <a:xfrm>
            <a:off x="772668" y="5664708"/>
            <a:ext cx="228600" cy="228600"/>
          </a:xfrm>
          <a:prstGeom prst="rect">
            <a:avLst/>
          </a:prstGeom>
        </p:spPr>
      </p:pic>
      <p:sp>
        <p:nvSpPr>
          <p:cNvPr id="34" name="Text 29"/>
          <p:cNvSpPr/>
          <p:nvPr/>
        </p:nvSpPr>
        <p:spPr>
          <a:xfrm>
            <a:off x="1335024" y="5513832"/>
            <a:ext cx="10195560" cy="274320"/>
          </a:xfrm>
          <a:prstGeom prst="rect">
            <a:avLst/>
          </a:prstGeom>
          <a:noFill/>
          <a:ln/>
        </p:spPr>
        <p:txBody>
          <a:bodyPr wrap="square" lIns="0" tIns="0" rIns="0" bIns="0" rtlCol="0" anchor="ctr"/>
          <a:lstStyle/>
          <a:p>
            <a:pPr indent="0" marL="0">
              <a:buNone/>
            </a:pPr>
            <a:r>
              <a:rPr lang="en-US" sz="1350" b="1" dirty="0">
                <a:solidFill>
                  <a:srgbClr val="1E1B3A"/>
                </a:solidFill>
                <a:latin typeface="Malgun Gothic" pitchFamily="34" charset="0"/>
                <a:ea typeface="Malgun Gothic" pitchFamily="34" charset="-122"/>
                <a:cs typeface="Malgun Gothic" pitchFamily="34" charset="-120"/>
              </a:rPr>
              <a:t>실전 습관 두 가지</a:t>
            </a:r>
            <a:endParaRPr lang="en-US" sz="1350" dirty="0"/>
          </a:p>
        </p:txBody>
      </p:sp>
      <p:sp>
        <p:nvSpPr>
          <p:cNvPr id="35" name="Text 30"/>
          <p:cNvSpPr/>
          <p:nvPr/>
        </p:nvSpPr>
        <p:spPr>
          <a:xfrm>
            <a:off x="1335024" y="5788152"/>
            <a:ext cx="10195560" cy="694944"/>
          </a:xfrm>
          <a:prstGeom prst="rect">
            <a:avLst/>
          </a:prstGeom>
          <a:noFill/>
          <a:ln/>
        </p:spPr>
        <p:txBody>
          <a:bodyPr wrap="square" lIns="0" tIns="0" rIns="0" bIns="0" rtlCol="0" anchor="t"/>
          <a:lstStyle/>
          <a:p>
            <a:pPr indent="0" marL="0">
              <a:lnSpc>
                <a:spcPts val="1564"/>
              </a:lnSpc>
              <a:buNone/>
            </a:pPr>
            <a:r>
              <a:rPr lang="en-US" sz="1150" dirty="0">
                <a:solidFill>
                  <a:srgbClr val="3C3B57"/>
                </a:solidFill>
                <a:latin typeface="Malgun Gothic" pitchFamily="34" charset="0"/>
                <a:ea typeface="Malgun Gothic" pitchFamily="34" charset="-122"/>
                <a:cs typeface="Malgun Gothic" pitchFamily="34" charset="-120"/>
              </a:rPr>
              <a:t>새 작업은 새 대화로 시작하고, 중요한 제약은 다시 말해 줍니다. 오늘 실습에서 지시문마다 새 대화를 여는 이유입니다.</a:t>
            </a:r>
            <a:endParaRPr lang="en-US" sz="1150" dirty="0"/>
          </a:p>
        </p:txBody>
      </p:sp>
      <p:sp>
        <p:nvSpPr>
          <p:cNvPr id="36" name="Text 31"/>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09</a:t>
            </a:r>
            <a:endParaRPr lang="en-US" sz="9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766060" cy="384048"/>
          </a:xfrm>
          <a:prstGeom prst="roundRect">
            <a:avLst>
              <a:gd name="adj" fmla="val 50000"/>
            </a:avLst>
          </a:prstGeom>
          <a:solidFill>
            <a:srgbClr val="EDECFB"/>
          </a:solidFill>
          <a:ln/>
        </p:spPr>
        <p:txBody>
          <a:bodyPr/>
          <a:p/>
        </p:txBody>
      </p:sp>
      <p:pic>
        <p:nvPicPr>
          <p:cNvPr id="3" name="Image 0" descr="/home/claude/icons/brain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2382012"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1부 · 생성형 AI의 이해</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원리에서 습관으로</a:t>
            </a:r>
            <a:endParaRPr lang="en-US" sz="2600" dirty="0"/>
          </a:p>
        </p:txBody>
      </p:sp>
      <p:sp>
        <p:nvSpPr>
          <p:cNvPr id="6" name="Shape 3"/>
          <p:cNvSpPr/>
          <p:nvPr/>
        </p:nvSpPr>
        <p:spPr>
          <a:xfrm>
            <a:off x="658368" y="1828800"/>
            <a:ext cx="457200" cy="457200"/>
          </a:xfrm>
          <a:prstGeom prst="ellipse">
            <a:avLst/>
          </a:prstGeom>
          <a:solidFill>
            <a:srgbClr val="38BDF8"/>
          </a:solidFill>
          <a:ln/>
        </p:spPr>
        <p:txBody>
          <a:bodyPr/>
          <a:p/>
        </p:txBody>
      </p:sp>
      <p:pic>
        <p:nvPicPr>
          <p:cNvPr id="7" name="Image 1" descr="/home/claude/icons/dice_white.png">    </p:cNvPr>
          <p:cNvPicPr>
            <a:picLocks noChangeAspect="1"/>
          </p:cNvPicPr>
          <p:nvPr/>
        </p:nvPicPr>
        <p:blipFill>
          <a:blip r:embed="rId2"/>
          <a:stretch>
            <a:fillRect/>
          </a:stretch>
        </p:blipFill>
        <p:spPr>
          <a:xfrm>
            <a:off x="772668" y="1943100"/>
            <a:ext cx="228600" cy="228600"/>
          </a:xfrm>
          <a:prstGeom prst="rect">
            <a:avLst/>
          </a:prstGeom>
        </p:spPr>
      </p:pic>
      <p:sp>
        <p:nvSpPr>
          <p:cNvPr id="8" name="Text 4"/>
          <p:cNvSpPr/>
          <p:nvPr/>
        </p:nvSpPr>
        <p:spPr>
          <a:xfrm>
            <a:off x="1335024" y="1792224"/>
            <a:ext cx="10195560" cy="274320"/>
          </a:xfrm>
          <a:prstGeom prst="rect">
            <a:avLst/>
          </a:prstGeom>
          <a:noFill/>
          <a:ln/>
        </p:spPr>
        <p:txBody>
          <a:bodyPr wrap="square" lIns="0" tIns="0" rIns="0" bIns="0" rtlCol="0" anchor="ctr"/>
          <a:lstStyle/>
          <a:p>
            <a:pPr indent="0" marL="0">
              <a:buNone/>
            </a:pPr>
            <a:r>
              <a:rPr lang="en-US" sz="1400" b="1" dirty="0">
                <a:solidFill>
                  <a:srgbClr val="1E1B3A"/>
                </a:solidFill>
                <a:latin typeface="Malgun Gothic" pitchFamily="34" charset="0"/>
                <a:ea typeface="Malgun Gothic" pitchFamily="34" charset="-122"/>
                <a:cs typeface="Malgun Gothic" pitchFamily="34" charset="-120"/>
              </a:rPr>
              <a:t>확률로 말한다 (비결정성)</a:t>
            </a:r>
            <a:endParaRPr lang="en-US" sz="1400" dirty="0"/>
          </a:p>
        </p:txBody>
      </p:sp>
      <p:sp>
        <p:nvSpPr>
          <p:cNvPr id="9" name="Text 5"/>
          <p:cNvSpPr/>
          <p:nvPr/>
        </p:nvSpPr>
        <p:spPr>
          <a:xfrm>
            <a:off x="1335024" y="2066544"/>
            <a:ext cx="10195560" cy="804672"/>
          </a:xfrm>
          <a:prstGeom prst="rect">
            <a:avLst/>
          </a:prstGeom>
          <a:noFill/>
          <a:ln/>
        </p:spPr>
        <p:txBody>
          <a:bodyPr wrap="square" lIns="0" tIns="0" rIns="0" bIns="0" rtlCol="0" anchor="t"/>
          <a:lstStyle/>
          <a:p>
            <a:pPr indent="0" marL="0">
              <a:lnSpc>
                <a:spcPts val="1564"/>
              </a:lnSpc>
              <a:buNone/>
            </a:pPr>
            <a:r>
              <a:rPr lang="en-US" sz="1150" dirty="0">
                <a:solidFill>
                  <a:srgbClr val="3C3B57"/>
                </a:solidFill>
                <a:latin typeface="Malgun Gothic" pitchFamily="34" charset="0"/>
                <a:ea typeface="Malgun Gothic" pitchFamily="34" charset="-122"/>
                <a:cs typeface="Malgun Gothic" pitchFamily="34" charset="-120"/>
              </a:rPr>
              <a:t>→ 결과는 실행과 기준으로 '판정'합니다. 한 번 잘 나왔다고 다음에도 그러리라 믿지 않습니다.</a:t>
            </a:r>
            <a:endParaRPr lang="en-US" sz="1150" dirty="0"/>
          </a:p>
        </p:txBody>
      </p:sp>
      <p:sp>
        <p:nvSpPr>
          <p:cNvPr id="10" name="Shape 6"/>
          <p:cNvSpPr/>
          <p:nvPr/>
        </p:nvSpPr>
        <p:spPr>
          <a:xfrm>
            <a:off x="658368" y="2871216"/>
            <a:ext cx="457200" cy="457200"/>
          </a:xfrm>
          <a:prstGeom prst="ellipse">
            <a:avLst/>
          </a:prstGeom>
          <a:solidFill>
            <a:srgbClr val="FB7185"/>
          </a:solidFill>
          <a:ln/>
        </p:spPr>
        <p:txBody>
          <a:bodyPr/>
          <a:p/>
        </p:txBody>
      </p:sp>
      <p:pic>
        <p:nvPicPr>
          <p:cNvPr id="11" name="Image 2" descr="/home/claude/icons/warn_white.png">    </p:cNvPr>
          <p:cNvPicPr>
            <a:picLocks noChangeAspect="1"/>
          </p:cNvPicPr>
          <p:nvPr/>
        </p:nvPicPr>
        <p:blipFill>
          <a:blip r:embed="rId3"/>
          <a:stretch>
            <a:fillRect/>
          </a:stretch>
        </p:blipFill>
        <p:spPr>
          <a:xfrm>
            <a:off x="772668" y="2985516"/>
            <a:ext cx="228600" cy="228600"/>
          </a:xfrm>
          <a:prstGeom prst="rect">
            <a:avLst/>
          </a:prstGeom>
        </p:spPr>
      </p:pic>
      <p:sp>
        <p:nvSpPr>
          <p:cNvPr id="12" name="Text 7"/>
          <p:cNvSpPr/>
          <p:nvPr/>
        </p:nvSpPr>
        <p:spPr>
          <a:xfrm>
            <a:off x="1335024" y="2834640"/>
            <a:ext cx="10195560" cy="274320"/>
          </a:xfrm>
          <a:prstGeom prst="rect">
            <a:avLst/>
          </a:prstGeom>
          <a:noFill/>
          <a:ln/>
        </p:spPr>
        <p:txBody>
          <a:bodyPr wrap="square" lIns="0" tIns="0" rIns="0" bIns="0" rtlCol="0" anchor="ctr"/>
          <a:lstStyle/>
          <a:p>
            <a:pPr indent="0" marL="0">
              <a:buNone/>
            </a:pPr>
            <a:r>
              <a:rPr lang="en-US" sz="1400" b="1" dirty="0">
                <a:solidFill>
                  <a:srgbClr val="1E1B3A"/>
                </a:solidFill>
                <a:latin typeface="Malgun Gothic" pitchFamily="34" charset="0"/>
                <a:ea typeface="Malgun Gothic" pitchFamily="34" charset="-122"/>
                <a:cs typeface="Malgun Gothic" pitchFamily="34" charset="-120"/>
              </a:rPr>
              <a:t>그럴듯하게 지어낸다 (환각)</a:t>
            </a:r>
            <a:endParaRPr lang="en-US" sz="1400" dirty="0"/>
          </a:p>
        </p:txBody>
      </p:sp>
      <p:sp>
        <p:nvSpPr>
          <p:cNvPr id="13" name="Text 8"/>
          <p:cNvSpPr/>
          <p:nvPr/>
        </p:nvSpPr>
        <p:spPr>
          <a:xfrm>
            <a:off x="1335024" y="3108960"/>
            <a:ext cx="10195560" cy="804672"/>
          </a:xfrm>
          <a:prstGeom prst="rect">
            <a:avLst/>
          </a:prstGeom>
          <a:noFill/>
          <a:ln/>
        </p:spPr>
        <p:txBody>
          <a:bodyPr wrap="square" lIns="0" tIns="0" rIns="0" bIns="0" rtlCol="0" anchor="t"/>
          <a:lstStyle/>
          <a:p>
            <a:pPr indent="0" marL="0">
              <a:lnSpc>
                <a:spcPts val="1564"/>
              </a:lnSpc>
              <a:buNone/>
            </a:pPr>
            <a:r>
              <a:rPr lang="en-US" sz="1150" dirty="0">
                <a:solidFill>
                  <a:srgbClr val="3C3B57"/>
                </a:solidFill>
                <a:latin typeface="Malgun Gothic" pitchFamily="34" charset="0"/>
                <a:ea typeface="Malgun Gothic" pitchFamily="34" charset="-122"/>
                <a:cs typeface="Malgun Gothic" pitchFamily="34" charset="-120"/>
              </a:rPr>
              <a:t>→ 함수 이름 · API · 사실 관계는 실행과 공식 문서로만 확인합니다. 말투는 근거가 아닙니다.</a:t>
            </a:r>
            <a:endParaRPr lang="en-US" sz="1150" dirty="0"/>
          </a:p>
        </p:txBody>
      </p:sp>
      <p:sp>
        <p:nvSpPr>
          <p:cNvPr id="14" name="Shape 9"/>
          <p:cNvSpPr/>
          <p:nvPr/>
        </p:nvSpPr>
        <p:spPr>
          <a:xfrm>
            <a:off x="658368" y="3913632"/>
            <a:ext cx="457200" cy="457200"/>
          </a:xfrm>
          <a:prstGeom prst="ellipse">
            <a:avLst/>
          </a:prstGeom>
          <a:solidFill>
            <a:srgbClr val="F59E0B"/>
          </a:solidFill>
          <a:ln/>
        </p:spPr>
        <p:txBody>
          <a:bodyPr/>
          <a:p/>
        </p:txBody>
      </p:sp>
      <p:pic>
        <p:nvPicPr>
          <p:cNvPr id="15" name="Image 3" descr="/home/claude/icons/lock_white.png">    </p:cNvPr>
          <p:cNvPicPr>
            <a:picLocks noChangeAspect="1"/>
          </p:cNvPicPr>
          <p:nvPr/>
        </p:nvPicPr>
        <p:blipFill>
          <a:blip r:embed="rId4"/>
          <a:stretch>
            <a:fillRect/>
          </a:stretch>
        </p:blipFill>
        <p:spPr>
          <a:xfrm>
            <a:off x="772668" y="4027932"/>
            <a:ext cx="228600" cy="228600"/>
          </a:xfrm>
          <a:prstGeom prst="rect">
            <a:avLst/>
          </a:prstGeom>
        </p:spPr>
      </p:pic>
      <p:sp>
        <p:nvSpPr>
          <p:cNvPr id="16" name="Text 10"/>
          <p:cNvSpPr/>
          <p:nvPr/>
        </p:nvSpPr>
        <p:spPr>
          <a:xfrm>
            <a:off x="1335024" y="3877056"/>
            <a:ext cx="10195560" cy="274320"/>
          </a:xfrm>
          <a:prstGeom prst="rect">
            <a:avLst/>
          </a:prstGeom>
          <a:noFill/>
          <a:ln/>
        </p:spPr>
        <p:txBody>
          <a:bodyPr wrap="square" lIns="0" tIns="0" rIns="0" bIns="0" rtlCol="0" anchor="ctr"/>
          <a:lstStyle/>
          <a:p>
            <a:pPr indent="0" marL="0">
              <a:buNone/>
            </a:pPr>
            <a:r>
              <a:rPr lang="en-US" sz="1400" b="1" dirty="0">
                <a:solidFill>
                  <a:srgbClr val="1E1B3A"/>
                </a:solidFill>
                <a:latin typeface="Malgun Gothic" pitchFamily="34" charset="0"/>
                <a:ea typeface="Malgun Gothic" pitchFamily="34" charset="-122"/>
                <a:cs typeface="Malgun Gothic" pitchFamily="34" charset="-120"/>
              </a:rPr>
              <a:t>모르는 것이 많다 (지식의 경계)</a:t>
            </a:r>
            <a:endParaRPr lang="en-US" sz="1400" dirty="0"/>
          </a:p>
        </p:txBody>
      </p:sp>
      <p:sp>
        <p:nvSpPr>
          <p:cNvPr id="17" name="Text 11"/>
          <p:cNvSpPr/>
          <p:nvPr/>
        </p:nvSpPr>
        <p:spPr>
          <a:xfrm>
            <a:off x="1335024" y="4151376"/>
            <a:ext cx="10195560" cy="804672"/>
          </a:xfrm>
          <a:prstGeom prst="rect">
            <a:avLst/>
          </a:prstGeom>
          <a:noFill/>
          <a:ln/>
        </p:spPr>
        <p:txBody>
          <a:bodyPr wrap="square" lIns="0" tIns="0" rIns="0" bIns="0" rtlCol="0" anchor="t"/>
          <a:lstStyle/>
          <a:p>
            <a:pPr indent="0" marL="0">
              <a:lnSpc>
                <a:spcPts val="1564"/>
              </a:lnSpc>
              <a:buNone/>
            </a:pPr>
            <a:r>
              <a:rPr lang="en-US" sz="1150" dirty="0">
                <a:solidFill>
                  <a:srgbClr val="3C3B57"/>
                </a:solidFill>
                <a:latin typeface="Malgun Gothic" pitchFamily="34" charset="0"/>
                <a:ea typeface="Malgun Gothic" pitchFamily="34" charset="-122"/>
                <a:cs typeface="Malgun Gothic" pitchFamily="34" charset="-120"/>
              </a:rPr>
              <a:t>→ 시점 밖 · 비공개 정보는 내가 지시문에 맥락으로 담아 줍니다.</a:t>
            </a:r>
            <a:endParaRPr lang="en-US" sz="1150" dirty="0"/>
          </a:p>
        </p:txBody>
      </p:sp>
      <p:sp>
        <p:nvSpPr>
          <p:cNvPr id="18" name="Shape 12"/>
          <p:cNvSpPr/>
          <p:nvPr/>
        </p:nvSpPr>
        <p:spPr>
          <a:xfrm>
            <a:off x="658368" y="5120640"/>
            <a:ext cx="10872216" cy="868680"/>
          </a:xfrm>
          <a:prstGeom prst="roundRect">
            <a:avLst>
              <a:gd name="adj" fmla="val 10526"/>
            </a:avLst>
          </a:prstGeom>
          <a:solidFill>
            <a:srgbClr val="EEF0FF"/>
          </a:solidFill>
          <a:ln/>
        </p:spPr>
        <p:txBody>
          <a:bodyPr/>
          <a:p/>
        </p:txBody>
      </p:sp>
      <p:sp>
        <p:nvSpPr>
          <p:cNvPr id="19" name="Shape 13"/>
          <p:cNvSpPr/>
          <p:nvPr/>
        </p:nvSpPr>
        <p:spPr>
          <a:xfrm>
            <a:off x="877824" y="5317236"/>
            <a:ext cx="475488" cy="475488"/>
          </a:xfrm>
          <a:prstGeom prst="ellipse">
            <a:avLst/>
          </a:prstGeom>
          <a:solidFill>
            <a:srgbClr val="4F46E5"/>
          </a:solidFill>
          <a:ln/>
        </p:spPr>
        <p:txBody>
          <a:bodyPr/>
          <a:p/>
        </p:txBody>
      </p:sp>
      <p:pic>
        <p:nvPicPr>
          <p:cNvPr id="20" name="Image 4" descr="/home/claude/icons/pen_white.png">    </p:cNvPr>
          <p:cNvPicPr>
            <a:picLocks noChangeAspect="1"/>
          </p:cNvPicPr>
          <p:nvPr/>
        </p:nvPicPr>
        <p:blipFill>
          <a:blip r:embed="rId5"/>
          <a:stretch>
            <a:fillRect/>
          </a:stretch>
        </p:blipFill>
        <p:spPr>
          <a:xfrm>
            <a:off x="996696" y="5436108"/>
            <a:ext cx="237744" cy="237744"/>
          </a:xfrm>
          <a:prstGeom prst="rect">
            <a:avLst/>
          </a:prstGeom>
        </p:spPr>
      </p:pic>
      <p:sp>
        <p:nvSpPr>
          <p:cNvPr id="21" name="Text 14"/>
          <p:cNvSpPr/>
          <p:nvPr/>
        </p:nvSpPr>
        <p:spPr>
          <a:xfrm>
            <a:off x="1554480" y="5212080"/>
            <a:ext cx="9738360" cy="685800"/>
          </a:xfrm>
          <a:prstGeom prst="rect">
            <a:avLst/>
          </a:prstGeom>
          <a:noFill/>
          <a:ln/>
        </p:spPr>
        <p:txBody>
          <a:bodyPr wrap="square" lIns="0" tIns="0" rIns="0" bIns="0" rtlCol="0" anchor="ctr"/>
          <a:lstStyle/>
          <a:p>
            <a:pPr indent="0" marL="0">
              <a:lnSpc>
                <a:spcPts val="1633"/>
              </a:lnSpc>
              <a:buNone/>
            </a:pPr>
            <a:r>
              <a:rPr lang="en-US" sz="1300" b="1" dirty="0">
                <a:solidFill>
                  <a:srgbClr val="1E1B3A"/>
                </a:solidFill>
                <a:latin typeface="Malgun Gothic" pitchFamily="34" charset="0"/>
                <a:ea typeface="Malgun Gothic" pitchFamily="34" charset="-122"/>
                <a:cs typeface="Malgun Gothic" pitchFamily="34" charset="-120"/>
              </a:rPr>
              <a:t>이 세 습관을 문장에 담는 틀이 있습니다
</a:t>
            </a:r>
            <a:pPr indent="0" marL="0">
              <a:lnSpc>
                <a:spcPts val="1633"/>
              </a:lnSpc>
              <a:buNone/>
            </a:pPr>
            <a:r>
              <a:rPr lang="en-US" sz="1150" dirty="0">
                <a:solidFill>
                  <a:srgbClr val="3C3B57"/>
                </a:solidFill>
                <a:latin typeface="Malgun Gothic" pitchFamily="34" charset="0"/>
                <a:ea typeface="Malgun Gothic" pitchFamily="34" charset="-122"/>
                <a:cs typeface="Malgun Gothic" pitchFamily="34" charset="-120"/>
              </a:rPr>
              <a:t>역할 · 맥락 · 요구 · 형식, 네 기둥의 지시문 구조. 지금부터 2부에서 하나씩 세웁니다.</a:t>
            </a:r>
            <a:endParaRPr lang="en-US" sz="1300" dirty="0"/>
          </a:p>
        </p:txBody>
      </p:sp>
      <p:sp>
        <p:nvSpPr>
          <p:cNvPr id="22" name="Text 15"/>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10</a:t>
            </a:r>
            <a:endParaRPr lang="en-US" sz="9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7163A"/>
        </a:solidFill>
      </p:bgPr>
    </p:bg>
    <p:spTree>
      <p:nvGrpSpPr>
        <p:cNvPr id="1" name=""/>
        <p:cNvGrpSpPr/>
        <p:nvPr/>
      </p:nvGrpSpPr>
      <p:grpSpPr>
        <a:xfrm>
          <a:off x="0" y="0"/>
          <a:ext cx="0" cy="0"/>
          <a:chOff x="0" y="0"/>
          <a:chExt cx="0" cy="0"/>
        </a:xfrm>
      </p:grpSpPr>
      <p:sp>
        <p:nvSpPr>
          <p:cNvPr id="2" name="Shape 0"/>
          <p:cNvSpPr/>
          <p:nvPr/>
        </p:nvSpPr>
        <p:spPr>
          <a:xfrm>
            <a:off x="8503920" y="-2103120"/>
            <a:ext cx="6035040" cy="6035040"/>
          </a:xfrm>
          <a:prstGeom prst="ellipse">
            <a:avLst/>
          </a:prstGeom>
          <a:solidFill>
            <a:srgbClr val="201E4C"/>
          </a:solidFill>
          <a:ln/>
        </p:spPr>
        <p:txBody>
          <a:bodyPr/>
          <a:p/>
        </p:txBody>
      </p:sp>
      <p:sp>
        <p:nvSpPr>
          <p:cNvPr id="3" name="Shape 1"/>
          <p:cNvSpPr/>
          <p:nvPr/>
        </p:nvSpPr>
        <p:spPr>
          <a:xfrm>
            <a:off x="-1737360" y="4480560"/>
            <a:ext cx="4297680" cy="4297680"/>
          </a:xfrm>
          <a:prstGeom prst="ellipse">
            <a:avLst/>
          </a:prstGeom>
          <a:solidFill>
            <a:srgbClr val="2A2860"/>
          </a:solidFill>
          <a:ln/>
        </p:spPr>
        <p:txBody>
          <a:bodyPr/>
          <a:p/>
        </p:txBody>
      </p:sp>
      <p:sp>
        <p:nvSpPr>
          <p:cNvPr id="4" name="Text 2"/>
          <p:cNvSpPr/>
          <p:nvPr/>
        </p:nvSpPr>
        <p:spPr>
          <a:xfrm>
            <a:off x="7863840" y="320040"/>
            <a:ext cx="3840480" cy="2103120"/>
          </a:xfrm>
          <a:prstGeom prst="rect">
            <a:avLst/>
          </a:prstGeom>
          <a:noFill/>
          <a:ln/>
        </p:spPr>
        <p:txBody>
          <a:bodyPr wrap="square" lIns="0" tIns="0" rIns="0" bIns="0" rtlCol="0" anchor="ctr"/>
          <a:lstStyle/>
          <a:p>
            <a:pPr algn="r" indent="0" marL="0">
              <a:buNone/>
            </a:pPr>
            <a:r>
              <a:rPr lang="en-US" sz="12000" b="1" dirty="0">
                <a:solidFill>
                  <a:srgbClr val="343070"/>
                </a:solidFill>
                <a:latin typeface="Malgun Gothic" pitchFamily="34" charset="0"/>
                <a:ea typeface="Malgun Gothic" pitchFamily="34" charset="-122"/>
                <a:cs typeface="Malgun Gothic" pitchFamily="34" charset="-120"/>
              </a:rPr>
              <a:t>02</a:t>
            </a:r>
            <a:endParaRPr lang="en-US" sz="12000" dirty="0"/>
          </a:p>
        </p:txBody>
      </p:sp>
      <p:sp>
        <p:nvSpPr>
          <p:cNvPr id="5" name="Shape 3"/>
          <p:cNvSpPr/>
          <p:nvPr/>
        </p:nvSpPr>
        <p:spPr>
          <a:xfrm>
            <a:off x="658368" y="2103120"/>
            <a:ext cx="1691640" cy="457200"/>
          </a:xfrm>
          <a:prstGeom prst="roundRect">
            <a:avLst>
              <a:gd name="adj" fmla="val 50000"/>
            </a:avLst>
          </a:prstGeom>
          <a:solidFill>
            <a:srgbClr val="FB7185"/>
          </a:solidFill>
          <a:ln/>
        </p:spPr>
        <p:txBody>
          <a:bodyPr/>
          <a:p/>
        </p:txBody>
      </p:sp>
      <p:sp>
        <p:nvSpPr>
          <p:cNvPr id="6" name="Text 4"/>
          <p:cNvSpPr/>
          <p:nvPr/>
        </p:nvSpPr>
        <p:spPr>
          <a:xfrm>
            <a:off x="658368" y="2103120"/>
            <a:ext cx="1691640" cy="457200"/>
          </a:xfrm>
          <a:prstGeom prst="rect">
            <a:avLst/>
          </a:prstGeom>
          <a:noFill/>
          <a:ln/>
        </p:spPr>
        <p:txBody>
          <a:bodyPr wrap="square" lIns="0" tIns="0" rIns="0" bIns="0" rtlCol="0" anchor="ctr"/>
          <a:lstStyle/>
          <a:p>
            <a:pPr algn="ctr" indent="0" marL="0">
              <a:buNone/>
            </a:pPr>
            <a:r>
              <a:rPr lang="en-US" sz="1250" b="1" spc="200" kern="0" dirty="0">
                <a:solidFill>
                  <a:srgbClr val="FFFFFF"/>
                </a:solidFill>
                <a:latin typeface="Malgun Gothic" pitchFamily="34" charset="0"/>
                <a:ea typeface="Malgun Gothic" pitchFamily="34" charset="-122"/>
                <a:cs typeface="Malgun Gothic" pitchFamily="34" charset="-120"/>
              </a:rPr>
              <a:t>PART 2</a:t>
            </a:r>
            <a:endParaRPr lang="en-US" sz="1250" dirty="0"/>
          </a:p>
        </p:txBody>
      </p:sp>
      <p:sp>
        <p:nvSpPr>
          <p:cNvPr id="7" name="Text 5"/>
          <p:cNvSpPr/>
          <p:nvPr/>
        </p:nvSpPr>
        <p:spPr>
          <a:xfrm>
            <a:off x="658368" y="2743200"/>
            <a:ext cx="8961120" cy="1005840"/>
          </a:xfrm>
          <a:prstGeom prst="rect">
            <a:avLst/>
          </a:prstGeom>
          <a:noFill/>
          <a:ln/>
        </p:spPr>
        <p:txBody>
          <a:bodyPr wrap="square" lIns="0" tIns="0" rIns="0" bIns="0" rtlCol="0" anchor="t"/>
          <a:lstStyle/>
          <a:p>
            <a:pPr indent="0" marL="0">
              <a:lnSpc>
                <a:spcPts val="5000"/>
              </a:lnSpc>
              <a:buNone/>
            </a:pPr>
            <a:r>
              <a:rPr lang="en-US" sz="3800" b="1" dirty="0">
                <a:solidFill>
                  <a:srgbClr val="FFFFFF"/>
                </a:solidFill>
                <a:latin typeface="Malgun Gothic" pitchFamily="34" charset="0"/>
                <a:ea typeface="Malgun Gothic" pitchFamily="34" charset="-122"/>
                <a:cs typeface="Malgun Gothic" pitchFamily="34" charset="-120"/>
              </a:rPr>
              <a:t>지시문 작성 기초</a:t>
            </a:r>
            <a:endParaRPr lang="en-US" sz="3800" dirty="0"/>
          </a:p>
        </p:txBody>
      </p:sp>
      <p:sp>
        <p:nvSpPr>
          <p:cNvPr id="8" name="Text 6"/>
          <p:cNvSpPr/>
          <p:nvPr/>
        </p:nvSpPr>
        <p:spPr>
          <a:xfrm>
            <a:off x="658368" y="3913632"/>
            <a:ext cx="9052560" cy="868680"/>
          </a:xfrm>
          <a:prstGeom prst="rect">
            <a:avLst/>
          </a:prstGeom>
          <a:noFill/>
          <a:ln/>
        </p:spPr>
        <p:txBody>
          <a:bodyPr wrap="square" lIns="0" tIns="0" rIns="0" bIns="0" rtlCol="0" anchor="t"/>
          <a:lstStyle/>
          <a:p>
            <a:pPr indent="0" marL="0">
              <a:lnSpc>
                <a:spcPts val="2200"/>
              </a:lnSpc>
              <a:buNone/>
            </a:pPr>
            <a:r>
              <a:rPr lang="en-US" sz="1400" dirty="0">
                <a:solidFill>
                  <a:srgbClr val="E7E6FB"/>
                </a:solidFill>
                <a:latin typeface="Malgun Gothic" pitchFamily="34" charset="0"/>
                <a:ea typeface="Malgun Gothic" pitchFamily="34" charset="-122"/>
                <a:cs typeface="Malgun Gothic" pitchFamily="34" charset="-120"/>
              </a:rPr>
              <a:t>내가 비운 칸은 AI가 그럴듯하게 채웁니다. 빈칸을 채우는 네 기둥, 역할 · 맥락 · 요구 · 형식.</a:t>
            </a:r>
            <a:endParaRPr lang="en-US" sz="1400" dirty="0"/>
          </a:p>
        </p:txBody>
      </p:sp>
      <p:sp>
        <p:nvSpPr>
          <p:cNvPr id="9" name="Shape 7"/>
          <p:cNvSpPr/>
          <p:nvPr/>
        </p:nvSpPr>
        <p:spPr>
          <a:xfrm>
            <a:off x="9738360" y="4343400"/>
            <a:ext cx="1325880" cy="1325880"/>
          </a:xfrm>
          <a:prstGeom prst="ellipse">
            <a:avLst/>
          </a:prstGeom>
          <a:solidFill>
            <a:srgbClr val="FB7185"/>
          </a:solidFill>
          <a:ln/>
        </p:spPr>
        <p:txBody>
          <a:bodyPr/>
          <a:p/>
        </p:txBody>
      </p:sp>
      <p:pic>
        <p:nvPicPr>
          <p:cNvPr id="10" name="Image 0" descr="/home/claude/icons/pen_white.png">    </p:cNvPr>
          <p:cNvPicPr>
            <a:picLocks noChangeAspect="1"/>
          </p:cNvPicPr>
          <p:nvPr/>
        </p:nvPicPr>
        <p:blipFill>
          <a:blip r:embed="rId1"/>
          <a:stretch>
            <a:fillRect/>
          </a:stretch>
        </p:blipFill>
        <p:spPr>
          <a:xfrm>
            <a:off x="10069830" y="4674870"/>
            <a:ext cx="662940" cy="662940"/>
          </a:xfrm>
          <a:prstGeom prst="rect">
            <a:avLst/>
          </a:prstGeom>
        </p:spPr>
      </p:pic>
      <p:sp>
        <p:nvSpPr>
          <p:cNvPr id="11" name="Text 8"/>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8A88C4"/>
                </a:solidFill>
                <a:latin typeface="Malgun Gothic" pitchFamily="34" charset="0"/>
                <a:ea typeface="Malgun Gothic" pitchFamily="34" charset="-122"/>
                <a:cs typeface="Malgun Gothic" pitchFamily="34" charset="-120"/>
              </a:rPr>
              <a:t>11</a:t>
            </a:r>
            <a:endParaRPr lang="en-US" sz="9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624328" cy="384048"/>
          </a:xfrm>
          <a:prstGeom prst="roundRect">
            <a:avLst>
              <a:gd name="adj" fmla="val 50000"/>
            </a:avLst>
          </a:prstGeom>
          <a:solidFill>
            <a:srgbClr val="EDECFB"/>
          </a:solidFill>
          <a:ln/>
        </p:spPr>
        <p:txBody>
          <a:bodyPr/>
          <a:p/>
        </p:txBody>
      </p:sp>
      <p:pic>
        <p:nvPicPr>
          <p:cNvPr id="3" name="Image 0" descr="/home/claude/icons/pen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2240280"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2부 · 지시문 작성 기초</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"계산기 만들어 줘", 무엇이 문제인가</a:t>
            </a:r>
            <a:endParaRPr lang="en-US" sz="2600" dirty="0"/>
          </a:p>
        </p:txBody>
      </p:sp>
      <p:sp>
        <p:nvSpPr>
          <p:cNvPr id="6" name="Shape 3"/>
          <p:cNvSpPr/>
          <p:nvPr/>
        </p:nvSpPr>
        <p:spPr>
          <a:xfrm>
            <a:off x="658368" y="1737360"/>
            <a:ext cx="10872216" cy="777240"/>
          </a:xfrm>
          <a:prstGeom prst="roundRect">
            <a:avLst>
              <a:gd name="adj" fmla="val 11765"/>
            </a:avLst>
          </a:prstGeom>
          <a:solidFill>
            <a:srgbClr val="F5F4FC"/>
          </a:solidFill>
          <a:ln/>
        </p:spPr>
        <p:txBody>
          <a:bodyPr/>
          <a:p/>
        </p:txBody>
      </p:sp>
      <p:sp>
        <p:nvSpPr>
          <p:cNvPr id="7" name="Shape 4"/>
          <p:cNvSpPr/>
          <p:nvPr/>
        </p:nvSpPr>
        <p:spPr>
          <a:xfrm>
            <a:off x="896112" y="1911096"/>
            <a:ext cx="438912" cy="438912"/>
          </a:xfrm>
          <a:prstGeom prst="ellipse">
            <a:avLst/>
          </a:prstGeom>
          <a:solidFill>
            <a:srgbClr val="FB7185"/>
          </a:solidFill>
          <a:ln/>
        </p:spPr>
        <p:txBody>
          <a:bodyPr/>
          <a:p/>
        </p:txBody>
      </p:sp>
      <p:pic>
        <p:nvPicPr>
          <p:cNvPr id="8" name="Image 1" descr="/home/claude/icons/comments_white.png">    </p:cNvPr>
          <p:cNvPicPr>
            <a:picLocks noChangeAspect="1"/>
          </p:cNvPicPr>
          <p:nvPr/>
        </p:nvPicPr>
        <p:blipFill>
          <a:blip r:embed="rId2"/>
          <a:stretch>
            <a:fillRect/>
          </a:stretch>
        </p:blipFill>
        <p:spPr>
          <a:xfrm>
            <a:off x="1005840" y="2020824"/>
            <a:ext cx="219456" cy="219456"/>
          </a:xfrm>
          <a:prstGeom prst="rect">
            <a:avLst/>
          </a:prstGeom>
        </p:spPr>
      </p:pic>
      <p:sp>
        <p:nvSpPr>
          <p:cNvPr id="9" name="Text 5"/>
          <p:cNvSpPr/>
          <p:nvPr/>
        </p:nvSpPr>
        <p:spPr>
          <a:xfrm>
            <a:off x="1527048" y="1737360"/>
            <a:ext cx="9683496" cy="777240"/>
          </a:xfrm>
          <a:prstGeom prst="rect">
            <a:avLst/>
          </a:prstGeom>
          <a:noFill/>
          <a:ln/>
        </p:spPr>
        <p:txBody>
          <a:bodyPr wrap="square" lIns="0" tIns="0" rIns="0" bIns="0" rtlCol="0" anchor="ctr"/>
          <a:lstStyle/>
          <a:p>
            <a:pPr indent="0" marL="0">
              <a:buNone/>
            </a:pPr>
            <a:r>
              <a:rPr lang="en-US" sz="1500" b="1" dirty="0">
                <a:solidFill>
                  <a:srgbClr val="1E1B3A"/>
                </a:solidFill>
                <a:latin typeface="Malgun Gothic" pitchFamily="34" charset="0"/>
                <a:ea typeface="Malgun Gothic" pitchFamily="34" charset="-122"/>
                <a:cs typeface="Malgun Gothic" pitchFamily="34" charset="-120"/>
              </a:rPr>
              <a:t>"계산기 만들어 줘."</a:t>
            </a:r>
            <a:endParaRPr lang="en-US" sz="1500" dirty="0"/>
          </a:p>
        </p:txBody>
      </p:sp>
      <p:sp>
        <p:nvSpPr>
          <p:cNvPr id="10" name="Text 6"/>
          <p:cNvSpPr/>
          <p:nvPr/>
        </p:nvSpPr>
        <p:spPr>
          <a:xfrm>
            <a:off x="658368" y="2697480"/>
            <a:ext cx="10872216" cy="914400"/>
          </a:xfrm>
          <a:prstGeom prst="rect">
            <a:avLst/>
          </a:prstGeom>
          <a:noFill/>
          <a:ln/>
        </p:spPr>
        <p:txBody>
          <a:bodyPr wrap="square" lIns="0" tIns="0" rIns="0" bIns="0" rtlCol="0" anchor="t"/>
          <a:lstStyle/>
          <a:p>
            <a:pPr algn="l" indent="0" marL="0">
              <a:lnSpc>
                <a:spcPts val="1900"/>
              </a:lnSpc>
              <a:buNone/>
            </a:pPr>
            <a:r>
              <a:rPr lang="en-US" sz="1250" dirty="0">
                <a:solidFill>
                  <a:srgbClr val="3C3B57"/>
                </a:solidFill>
                <a:latin typeface="Malgun Gothic" pitchFamily="34" charset="0"/>
                <a:ea typeface="Malgun Gothic" pitchFamily="34" charset="-122"/>
                <a:cs typeface="Malgun Gothic" pitchFamily="34" charset="-120"/>
              </a:rPr>
              <a:t>틀린 지시는 아닙니다. 다만 아래 결정들을 전부 AI에게 넘긴 지시입니다.</a:t>
            </a:r>
            <a:endParaRPr lang="en-US" sz="1250" dirty="0"/>
          </a:p>
        </p:txBody>
      </p:sp>
      <p:sp>
        <p:nvSpPr>
          <p:cNvPr id="11" name="Shape 7"/>
          <p:cNvSpPr/>
          <p:nvPr/>
        </p:nvSpPr>
        <p:spPr>
          <a:xfrm>
            <a:off x="658368" y="3154680"/>
            <a:ext cx="2526030" cy="1691640"/>
          </a:xfrm>
          <a:prstGeom prst="roundRect">
            <a:avLst>
              <a:gd name="adj" fmla="val 5405"/>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2" name="Shape 8"/>
          <p:cNvSpPr/>
          <p:nvPr/>
        </p:nvSpPr>
        <p:spPr>
          <a:xfrm>
            <a:off x="896112" y="3392424"/>
            <a:ext cx="512064" cy="512064"/>
          </a:xfrm>
          <a:prstGeom prst="ellipse">
            <a:avLst/>
          </a:prstGeom>
          <a:solidFill>
            <a:srgbClr val="38BDF8"/>
          </a:solidFill>
          <a:ln/>
        </p:spPr>
        <p:txBody>
          <a:bodyPr/>
          <a:p/>
        </p:txBody>
      </p:sp>
      <p:pic>
        <p:nvPicPr>
          <p:cNvPr id="13" name="Image 2" descr="/home/claude/icons/question_white.png">    </p:cNvPr>
          <p:cNvPicPr>
            <a:picLocks noChangeAspect="1"/>
          </p:cNvPicPr>
          <p:nvPr/>
        </p:nvPicPr>
        <p:blipFill>
          <a:blip r:embed="rId3"/>
          <a:stretch>
            <a:fillRect/>
          </a:stretch>
        </p:blipFill>
        <p:spPr>
          <a:xfrm>
            <a:off x="1024128" y="3520440"/>
            <a:ext cx="256032" cy="256032"/>
          </a:xfrm>
          <a:prstGeom prst="rect">
            <a:avLst/>
          </a:prstGeom>
        </p:spPr>
      </p:pic>
      <p:sp>
        <p:nvSpPr>
          <p:cNvPr id="14" name="Text 9"/>
          <p:cNvSpPr/>
          <p:nvPr/>
        </p:nvSpPr>
        <p:spPr>
          <a:xfrm>
            <a:off x="896112" y="4032504"/>
            <a:ext cx="2068830" cy="292608"/>
          </a:xfrm>
          <a:prstGeom prst="rect">
            <a:avLst/>
          </a:prstGeom>
          <a:noFill/>
          <a:ln/>
        </p:spPr>
        <p:txBody>
          <a:bodyPr wrap="square" lIns="0" tIns="0" rIns="0" bIns="0" rtlCol="0" anchor="ctr"/>
          <a:lstStyle/>
          <a:p>
            <a:pPr indent="0" marL="0">
              <a:buNone/>
            </a:pPr>
            <a:r>
              <a:rPr lang="en-US" sz="1300" b="1" dirty="0">
                <a:solidFill>
                  <a:srgbClr val="1E1B3A"/>
                </a:solidFill>
                <a:latin typeface="Malgun Gothic" pitchFamily="34" charset="0"/>
                <a:ea typeface="Malgun Gothic" pitchFamily="34" charset="-122"/>
                <a:cs typeface="Malgun Gothic" pitchFamily="34" charset="-120"/>
              </a:rPr>
              <a:t>어떤 계산기?</a:t>
            </a:r>
            <a:endParaRPr lang="en-US" sz="1300" dirty="0"/>
          </a:p>
        </p:txBody>
      </p:sp>
      <p:sp>
        <p:nvSpPr>
          <p:cNvPr id="15" name="Text 10"/>
          <p:cNvSpPr/>
          <p:nvPr/>
        </p:nvSpPr>
        <p:spPr>
          <a:xfrm>
            <a:off x="896112" y="4325112"/>
            <a:ext cx="2068830" cy="411480"/>
          </a:xfrm>
          <a:prstGeom prst="rect">
            <a:avLst/>
          </a:prstGeom>
          <a:noFill/>
          <a:ln/>
        </p:spPr>
        <p:txBody>
          <a:bodyPr wrap="square" lIns="0" tIns="0" rIns="0" bIns="0" rtlCol="0" anchor="t"/>
          <a:lstStyle/>
          <a:p>
            <a:pPr indent="0" marL="0">
              <a:lnSpc>
                <a:spcPts val="1428"/>
              </a:lnSpc>
              <a:buNone/>
            </a:pPr>
            <a:r>
              <a:rPr lang="en-US" sz="1050" dirty="0">
                <a:solidFill>
                  <a:srgbClr val="3C3B57"/>
                </a:solidFill>
                <a:latin typeface="Malgun Gothic" pitchFamily="34" charset="0"/>
                <a:ea typeface="Malgun Gothic" pitchFamily="34" charset="-122"/>
                <a:cs typeface="Malgun Gothic" pitchFamily="34" charset="-120"/>
              </a:rPr>
              <a:t>사칙연산? 공학용? 환율 계산?</a:t>
            </a:r>
            <a:endParaRPr lang="en-US" sz="1050" dirty="0"/>
          </a:p>
        </p:txBody>
      </p:sp>
      <p:sp>
        <p:nvSpPr>
          <p:cNvPr id="16" name="Shape 11"/>
          <p:cNvSpPr/>
          <p:nvPr/>
        </p:nvSpPr>
        <p:spPr>
          <a:xfrm>
            <a:off x="3440430" y="3154680"/>
            <a:ext cx="2526030" cy="1691640"/>
          </a:xfrm>
          <a:prstGeom prst="roundRect">
            <a:avLst>
              <a:gd name="adj" fmla="val 5405"/>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7" name="Shape 12"/>
          <p:cNvSpPr/>
          <p:nvPr/>
        </p:nvSpPr>
        <p:spPr>
          <a:xfrm>
            <a:off x="3678174" y="3392424"/>
            <a:ext cx="512064" cy="512064"/>
          </a:xfrm>
          <a:prstGeom prst="ellipse">
            <a:avLst/>
          </a:prstGeom>
          <a:solidFill>
            <a:srgbClr val="7C3AED"/>
          </a:solidFill>
          <a:ln/>
        </p:spPr>
        <p:txBody>
          <a:bodyPr/>
          <a:p/>
        </p:txBody>
      </p:sp>
      <p:pic>
        <p:nvPicPr>
          <p:cNvPr id="18" name="Image 3" descr="/home/claude/icons/eye_white.png">    </p:cNvPr>
          <p:cNvPicPr>
            <a:picLocks noChangeAspect="1"/>
          </p:cNvPicPr>
          <p:nvPr/>
        </p:nvPicPr>
        <p:blipFill>
          <a:blip r:embed="rId4"/>
          <a:stretch>
            <a:fillRect/>
          </a:stretch>
        </p:blipFill>
        <p:spPr>
          <a:xfrm>
            <a:off x="3806190" y="3520440"/>
            <a:ext cx="256032" cy="256032"/>
          </a:xfrm>
          <a:prstGeom prst="rect">
            <a:avLst/>
          </a:prstGeom>
        </p:spPr>
      </p:pic>
      <p:sp>
        <p:nvSpPr>
          <p:cNvPr id="19" name="Text 13"/>
          <p:cNvSpPr/>
          <p:nvPr/>
        </p:nvSpPr>
        <p:spPr>
          <a:xfrm>
            <a:off x="3678174" y="4032504"/>
            <a:ext cx="2068830" cy="292608"/>
          </a:xfrm>
          <a:prstGeom prst="rect">
            <a:avLst/>
          </a:prstGeom>
          <a:noFill/>
          <a:ln/>
        </p:spPr>
        <p:txBody>
          <a:bodyPr wrap="square" lIns="0" tIns="0" rIns="0" bIns="0" rtlCol="0" anchor="ctr"/>
          <a:lstStyle/>
          <a:p>
            <a:pPr indent="0" marL="0">
              <a:buNone/>
            </a:pPr>
            <a:r>
              <a:rPr lang="en-US" sz="1300" b="1" dirty="0">
                <a:solidFill>
                  <a:srgbClr val="1E1B3A"/>
                </a:solidFill>
                <a:latin typeface="Malgun Gothic" pitchFamily="34" charset="0"/>
                <a:ea typeface="Malgun Gothic" pitchFamily="34" charset="-122"/>
                <a:cs typeface="Malgun Gothic" pitchFamily="34" charset="-120"/>
              </a:rPr>
              <a:t>어떤 모양?</a:t>
            </a:r>
            <a:endParaRPr lang="en-US" sz="1300" dirty="0"/>
          </a:p>
        </p:txBody>
      </p:sp>
      <p:sp>
        <p:nvSpPr>
          <p:cNvPr id="20" name="Text 14"/>
          <p:cNvSpPr/>
          <p:nvPr/>
        </p:nvSpPr>
        <p:spPr>
          <a:xfrm>
            <a:off x="3678174" y="4325112"/>
            <a:ext cx="2068830" cy="411480"/>
          </a:xfrm>
          <a:prstGeom prst="rect">
            <a:avLst/>
          </a:prstGeom>
          <a:noFill/>
          <a:ln/>
        </p:spPr>
        <p:txBody>
          <a:bodyPr wrap="square" lIns="0" tIns="0" rIns="0" bIns="0" rtlCol="0" anchor="t"/>
          <a:lstStyle/>
          <a:p>
            <a:pPr indent="0" marL="0">
              <a:lnSpc>
                <a:spcPts val="1428"/>
              </a:lnSpc>
              <a:buNone/>
            </a:pPr>
            <a:r>
              <a:rPr lang="en-US" sz="1050" dirty="0">
                <a:solidFill>
                  <a:srgbClr val="3C3B57"/>
                </a:solidFill>
                <a:latin typeface="Malgun Gothic" pitchFamily="34" charset="0"/>
                <a:ea typeface="Malgun Gothic" pitchFamily="34" charset="-122"/>
                <a:cs typeface="Malgun Gothic" pitchFamily="34" charset="-120"/>
              </a:rPr>
              <a:t>터미널 입력? 창(GUI)? 웹 페이지?</a:t>
            </a:r>
            <a:endParaRPr lang="en-US" sz="1050" dirty="0"/>
          </a:p>
        </p:txBody>
      </p:sp>
      <p:sp>
        <p:nvSpPr>
          <p:cNvPr id="21" name="Shape 15"/>
          <p:cNvSpPr/>
          <p:nvPr/>
        </p:nvSpPr>
        <p:spPr>
          <a:xfrm>
            <a:off x="6222492" y="3154680"/>
            <a:ext cx="2526030" cy="1691640"/>
          </a:xfrm>
          <a:prstGeom prst="roundRect">
            <a:avLst>
              <a:gd name="adj" fmla="val 5405"/>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22" name="Shape 16"/>
          <p:cNvSpPr/>
          <p:nvPr/>
        </p:nvSpPr>
        <p:spPr>
          <a:xfrm>
            <a:off x="6460236" y="3392424"/>
            <a:ext cx="512064" cy="512064"/>
          </a:xfrm>
          <a:prstGeom prst="ellipse">
            <a:avLst/>
          </a:prstGeom>
          <a:solidFill>
            <a:srgbClr val="F59E0B"/>
          </a:solidFill>
          <a:ln/>
        </p:spPr>
        <p:txBody>
          <a:bodyPr/>
          <a:p/>
        </p:txBody>
      </p:sp>
      <p:pic>
        <p:nvPicPr>
          <p:cNvPr id="23" name="Image 4" descr="/home/claude/icons/pen_white.png">    </p:cNvPr>
          <p:cNvPicPr>
            <a:picLocks noChangeAspect="1"/>
          </p:cNvPicPr>
          <p:nvPr/>
        </p:nvPicPr>
        <p:blipFill>
          <a:blip r:embed="rId5"/>
          <a:stretch>
            <a:fillRect/>
          </a:stretch>
        </p:blipFill>
        <p:spPr>
          <a:xfrm>
            <a:off x="6588252" y="3520440"/>
            <a:ext cx="256032" cy="256032"/>
          </a:xfrm>
          <a:prstGeom prst="rect">
            <a:avLst/>
          </a:prstGeom>
        </p:spPr>
      </p:pic>
      <p:sp>
        <p:nvSpPr>
          <p:cNvPr id="24" name="Text 17"/>
          <p:cNvSpPr/>
          <p:nvPr/>
        </p:nvSpPr>
        <p:spPr>
          <a:xfrm>
            <a:off x="6460236" y="4032504"/>
            <a:ext cx="2068830" cy="292608"/>
          </a:xfrm>
          <a:prstGeom prst="rect">
            <a:avLst/>
          </a:prstGeom>
          <a:noFill/>
          <a:ln/>
        </p:spPr>
        <p:txBody>
          <a:bodyPr wrap="square" lIns="0" tIns="0" rIns="0" bIns="0" rtlCol="0" anchor="ctr"/>
          <a:lstStyle/>
          <a:p>
            <a:pPr indent="0" marL="0">
              <a:buNone/>
            </a:pPr>
            <a:r>
              <a:rPr lang="en-US" sz="1300" b="1" dirty="0">
                <a:solidFill>
                  <a:srgbClr val="1E1B3A"/>
                </a:solidFill>
                <a:latin typeface="Malgun Gothic" pitchFamily="34" charset="0"/>
                <a:ea typeface="Malgun Gothic" pitchFamily="34" charset="-122"/>
                <a:cs typeface="Malgun Gothic" pitchFamily="34" charset="-120"/>
              </a:rPr>
              <a:t>이름은?</a:t>
            </a:r>
            <a:endParaRPr lang="en-US" sz="1300" dirty="0"/>
          </a:p>
        </p:txBody>
      </p:sp>
      <p:sp>
        <p:nvSpPr>
          <p:cNvPr id="25" name="Text 18"/>
          <p:cNvSpPr/>
          <p:nvPr/>
        </p:nvSpPr>
        <p:spPr>
          <a:xfrm>
            <a:off x="6460236" y="4325112"/>
            <a:ext cx="2068830" cy="411480"/>
          </a:xfrm>
          <a:prstGeom prst="rect">
            <a:avLst/>
          </a:prstGeom>
          <a:noFill/>
          <a:ln/>
        </p:spPr>
        <p:txBody>
          <a:bodyPr wrap="square" lIns="0" tIns="0" rIns="0" bIns="0" rtlCol="0" anchor="t"/>
          <a:lstStyle/>
          <a:p>
            <a:pPr indent="0" marL="0">
              <a:lnSpc>
                <a:spcPts val="1428"/>
              </a:lnSpc>
              <a:buNone/>
            </a:pPr>
            <a:r>
              <a:rPr lang="en-US" sz="1050" dirty="0">
                <a:solidFill>
                  <a:srgbClr val="3C3B57"/>
                </a:solidFill>
                <a:latin typeface="Malgun Gothic" pitchFamily="34" charset="0"/>
                <a:ea typeface="Malgun Gothic" pitchFamily="34" charset="-122"/>
                <a:cs typeface="Malgun Gothic" pitchFamily="34" charset="-120"/>
              </a:rPr>
              <a:t>파일 이름과 함수 이름은 무엇으로?</a:t>
            </a:r>
            <a:endParaRPr lang="en-US" sz="1050" dirty="0"/>
          </a:p>
        </p:txBody>
      </p:sp>
      <p:sp>
        <p:nvSpPr>
          <p:cNvPr id="26" name="Shape 19"/>
          <p:cNvSpPr/>
          <p:nvPr/>
        </p:nvSpPr>
        <p:spPr>
          <a:xfrm>
            <a:off x="9004554" y="3154680"/>
            <a:ext cx="2526030" cy="1691640"/>
          </a:xfrm>
          <a:prstGeom prst="roundRect">
            <a:avLst>
              <a:gd name="adj" fmla="val 5405"/>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27" name="Shape 20"/>
          <p:cNvSpPr/>
          <p:nvPr/>
        </p:nvSpPr>
        <p:spPr>
          <a:xfrm>
            <a:off x="9242298" y="3392424"/>
            <a:ext cx="512064" cy="512064"/>
          </a:xfrm>
          <a:prstGeom prst="ellipse">
            <a:avLst/>
          </a:prstGeom>
          <a:solidFill>
            <a:srgbClr val="FB7185"/>
          </a:solidFill>
          <a:ln/>
        </p:spPr>
        <p:txBody>
          <a:bodyPr/>
          <a:p/>
        </p:txBody>
      </p:sp>
      <p:pic>
        <p:nvPicPr>
          <p:cNvPr id="28" name="Image 5" descr="/home/claude/icons/warn_white.png">    </p:cNvPr>
          <p:cNvPicPr>
            <a:picLocks noChangeAspect="1"/>
          </p:cNvPicPr>
          <p:nvPr/>
        </p:nvPicPr>
        <p:blipFill>
          <a:blip r:embed="rId6"/>
          <a:stretch>
            <a:fillRect/>
          </a:stretch>
        </p:blipFill>
        <p:spPr>
          <a:xfrm>
            <a:off x="9370314" y="3520440"/>
            <a:ext cx="256032" cy="256032"/>
          </a:xfrm>
          <a:prstGeom prst="rect">
            <a:avLst/>
          </a:prstGeom>
        </p:spPr>
      </p:pic>
      <p:sp>
        <p:nvSpPr>
          <p:cNvPr id="29" name="Text 21"/>
          <p:cNvSpPr/>
          <p:nvPr/>
        </p:nvSpPr>
        <p:spPr>
          <a:xfrm>
            <a:off x="9242298" y="4032504"/>
            <a:ext cx="2068830" cy="292608"/>
          </a:xfrm>
          <a:prstGeom prst="rect">
            <a:avLst/>
          </a:prstGeom>
          <a:noFill/>
          <a:ln/>
        </p:spPr>
        <p:txBody>
          <a:bodyPr wrap="square" lIns="0" tIns="0" rIns="0" bIns="0" rtlCol="0" anchor="ctr"/>
          <a:lstStyle/>
          <a:p>
            <a:pPr indent="0" marL="0">
              <a:buNone/>
            </a:pPr>
            <a:r>
              <a:rPr lang="en-US" sz="1300" b="1" dirty="0">
                <a:solidFill>
                  <a:srgbClr val="1E1B3A"/>
                </a:solidFill>
                <a:latin typeface="Malgun Gothic" pitchFamily="34" charset="0"/>
                <a:ea typeface="Malgun Gothic" pitchFamily="34" charset="-122"/>
                <a:cs typeface="Malgun Gothic" pitchFamily="34" charset="-120"/>
              </a:rPr>
              <a:t>예외는?</a:t>
            </a:r>
            <a:endParaRPr lang="en-US" sz="1300" dirty="0"/>
          </a:p>
        </p:txBody>
      </p:sp>
      <p:sp>
        <p:nvSpPr>
          <p:cNvPr id="30" name="Text 22"/>
          <p:cNvSpPr/>
          <p:nvPr/>
        </p:nvSpPr>
        <p:spPr>
          <a:xfrm>
            <a:off x="9242298" y="4325112"/>
            <a:ext cx="2068830" cy="411480"/>
          </a:xfrm>
          <a:prstGeom prst="rect">
            <a:avLst/>
          </a:prstGeom>
          <a:noFill/>
          <a:ln/>
        </p:spPr>
        <p:txBody>
          <a:bodyPr wrap="square" lIns="0" tIns="0" rIns="0" bIns="0" rtlCol="0" anchor="t"/>
          <a:lstStyle/>
          <a:p>
            <a:pPr indent="0" marL="0">
              <a:lnSpc>
                <a:spcPts val="1428"/>
              </a:lnSpc>
              <a:buNone/>
            </a:pPr>
            <a:r>
              <a:rPr lang="en-US" sz="1050" dirty="0">
                <a:solidFill>
                  <a:srgbClr val="3C3B57"/>
                </a:solidFill>
                <a:latin typeface="Malgun Gothic" pitchFamily="34" charset="0"/>
                <a:ea typeface="Malgun Gothic" pitchFamily="34" charset="-122"/>
                <a:cs typeface="Malgun Gothic" pitchFamily="34" charset="-120"/>
              </a:rPr>
              <a:t>0으로 나누기, 숫자 아닌 입력은?</a:t>
            </a:r>
            <a:endParaRPr lang="en-US" sz="1050" dirty="0"/>
          </a:p>
        </p:txBody>
      </p:sp>
      <p:sp>
        <p:nvSpPr>
          <p:cNvPr id="31" name="Shape 23"/>
          <p:cNvSpPr/>
          <p:nvPr/>
        </p:nvSpPr>
        <p:spPr>
          <a:xfrm>
            <a:off x="658368" y="5120640"/>
            <a:ext cx="10872216" cy="868680"/>
          </a:xfrm>
          <a:prstGeom prst="roundRect">
            <a:avLst>
              <a:gd name="adj" fmla="val 10526"/>
            </a:avLst>
          </a:prstGeom>
          <a:solidFill>
            <a:srgbClr val="EEF0FF"/>
          </a:solidFill>
          <a:ln/>
        </p:spPr>
        <p:txBody>
          <a:bodyPr/>
          <a:p/>
        </p:txBody>
      </p:sp>
      <p:sp>
        <p:nvSpPr>
          <p:cNvPr id="32" name="Shape 24"/>
          <p:cNvSpPr/>
          <p:nvPr/>
        </p:nvSpPr>
        <p:spPr>
          <a:xfrm>
            <a:off x="877824" y="5317236"/>
            <a:ext cx="475488" cy="475488"/>
          </a:xfrm>
          <a:prstGeom prst="ellipse">
            <a:avLst/>
          </a:prstGeom>
          <a:solidFill>
            <a:srgbClr val="4F46E5"/>
          </a:solidFill>
          <a:ln/>
        </p:spPr>
        <p:txBody>
          <a:bodyPr/>
          <a:p/>
        </p:txBody>
      </p:sp>
      <p:pic>
        <p:nvPicPr>
          <p:cNvPr id="33" name="Image 6" descr="/home/claude/icons/scale_white.png">    </p:cNvPr>
          <p:cNvPicPr>
            <a:picLocks noChangeAspect="1"/>
          </p:cNvPicPr>
          <p:nvPr/>
        </p:nvPicPr>
        <p:blipFill>
          <a:blip r:embed="rId7"/>
          <a:stretch>
            <a:fillRect/>
          </a:stretch>
        </p:blipFill>
        <p:spPr>
          <a:xfrm>
            <a:off x="996696" y="5436108"/>
            <a:ext cx="237744" cy="237744"/>
          </a:xfrm>
          <a:prstGeom prst="rect">
            <a:avLst/>
          </a:prstGeom>
        </p:spPr>
      </p:pic>
      <p:sp>
        <p:nvSpPr>
          <p:cNvPr id="34" name="Text 25"/>
          <p:cNvSpPr/>
          <p:nvPr/>
        </p:nvSpPr>
        <p:spPr>
          <a:xfrm>
            <a:off x="1554480" y="5212080"/>
            <a:ext cx="9738360" cy="685800"/>
          </a:xfrm>
          <a:prstGeom prst="rect">
            <a:avLst/>
          </a:prstGeom>
          <a:noFill/>
          <a:ln/>
        </p:spPr>
        <p:txBody>
          <a:bodyPr wrap="square" lIns="0" tIns="0" rIns="0" bIns="0" rtlCol="0" anchor="ctr"/>
          <a:lstStyle/>
          <a:p>
            <a:pPr indent="0" marL="0">
              <a:lnSpc>
                <a:spcPts val="1633"/>
              </a:lnSpc>
              <a:buNone/>
            </a:pPr>
            <a:r>
              <a:rPr lang="en-US" sz="1300" b="1" dirty="0">
                <a:solidFill>
                  <a:srgbClr val="1E1B3A"/>
                </a:solidFill>
                <a:latin typeface="Malgun Gothic" pitchFamily="34" charset="0"/>
                <a:ea typeface="Malgun Gothic" pitchFamily="34" charset="-122"/>
                <a:cs typeface="Malgun Gothic" pitchFamily="34" charset="-120"/>
              </a:rPr>
              <a:t>내가 비운 칸은 AI가 그럴듯하게 채웁니다
</a:t>
            </a:r>
            <a:pPr indent="0" marL="0">
              <a:lnSpc>
                <a:spcPts val="1633"/>
              </a:lnSpc>
              <a:buNone/>
            </a:pPr>
            <a:r>
              <a:rPr lang="en-US" sz="1150" dirty="0">
                <a:solidFill>
                  <a:srgbClr val="3C3B57"/>
                </a:solidFill>
                <a:latin typeface="Malgun Gothic" pitchFamily="34" charset="0"/>
                <a:ea typeface="Malgun Gothic" pitchFamily="34" charset="-122"/>
                <a:cs typeface="Malgun Gothic" pitchFamily="34" charset="-120"/>
              </a:rPr>
              <a:t>그리고 그 결정의 책임은 제출한 사람, 즉 나에게 남습니다(1강 규칙 ②). 좋은 지시문 = 중요한 빈칸을 내가 먼저 채운 지시문.</a:t>
            </a:r>
            <a:endParaRPr lang="en-US" sz="1300" dirty="0"/>
          </a:p>
        </p:txBody>
      </p:sp>
      <p:sp>
        <p:nvSpPr>
          <p:cNvPr id="35" name="Text 26"/>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12</a:t>
            </a:r>
            <a:endParaRPr lang="en-US" sz="9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624328" cy="384048"/>
          </a:xfrm>
          <a:prstGeom prst="roundRect">
            <a:avLst>
              <a:gd name="adj" fmla="val 50000"/>
            </a:avLst>
          </a:prstGeom>
          <a:solidFill>
            <a:srgbClr val="EDECFB"/>
          </a:solidFill>
          <a:ln/>
        </p:spPr>
        <p:txBody>
          <a:bodyPr/>
          <a:p/>
        </p:txBody>
      </p:sp>
      <p:pic>
        <p:nvPicPr>
          <p:cNvPr id="3" name="Image 0" descr="/home/claude/icons/pen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2240280"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2부 · 지시문 작성 기초</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지시문의 네 기둥</a:t>
            </a:r>
            <a:endParaRPr lang="en-US" sz="2600" dirty="0"/>
          </a:p>
        </p:txBody>
      </p:sp>
      <p:sp>
        <p:nvSpPr>
          <p:cNvPr id="6" name="Shape 3"/>
          <p:cNvSpPr/>
          <p:nvPr/>
        </p:nvSpPr>
        <p:spPr>
          <a:xfrm>
            <a:off x="658368" y="1828800"/>
            <a:ext cx="5308092" cy="1874520"/>
          </a:xfrm>
          <a:prstGeom prst="roundRect">
            <a:avLst>
              <a:gd name="adj" fmla="val 4878"/>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7" name="Shape 4"/>
          <p:cNvSpPr/>
          <p:nvPr/>
        </p:nvSpPr>
        <p:spPr>
          <a:xfrm>
            <a:off x="896112" y="2066544"/>
            <a:ext cx="512064" cy="512064"/>
          </a:xfrm>
          <a:prstGeom prst="ellipse">
            <a:avLst/>
          </a:prstGeom>
          <a:solidFill>
            <a:srgbClr val="4F46E5"/>
          </a:solidFill>
          <a:ln/>
        </p:spPr>
        <p:txBody>
          <a:bodyPr/>
          <a:p/>
        </p:txBody>
      </p:sp>
      <p:pic>
        <p:nvPicPr>
          <p:cNvPr id="8" name="Image 1" descr="/home/claude/icons/users_white.png">    </p:cNvPr>
          <p:cNvPicPr>
            <a:picLocks noChangeAspect="1"/>
          </p:cNvPicPr>
          <p:nvPr/>
        </p:nvPicPr>
        <p:blipFill>
          <a:blip r:embed="rId2"/>
          <a:stretch>
            <a:fillRect/>
          </a:stretch>
        </p:blipFill>
        <p:spPr>
          <a:xfrm>
            <a:off x="1024128" y="2194560"/>
            <a:ext cx="256032" cy="256032"/>
          </a:xfrm>
          <a:prstGeom prst="rect">
            <a:avLst/>
          </a:prstGeom>
        </p:spPr>
      </p:pic>
      <p:sp>
        <p:nvSpPr>
          <p:cNvPr id="9" name="Text 5"/>
          <p:cNvSpPr/>
          <p:nvPr/>
        </p:nvSpPr>
        <p:spPr>
          <a:xfrm>
            <a:off x="896112" y="2706624"/>
            <a:ext cx="4850892" cy="292608"/>
          </a:xfrm>
          <a:prstGeom prst="rect">
            <a:avLst/>
          </a:prstGeom>
          <a:noFill/>
          <a:ln/>
        </p:spPr>
        <p:txBody>
          <a:bodyPr wrap="square" lIns="0" tIns="0" rIns="0" bIns="0" rtlCol="0" anchor="ctr"/>
          <a:lstStyle/>
          <a:p>
            <a:pPr indent="0" marL="0">
              <a:buNone/>
            </a:pPr>
            <a:r>
              <a:rPr lang="en-US" sz="1400" b="1" dirty="0">
                <a:solidFill>
                  <a:srgbClr val="1E1B3A"/>
                </a:solidFill>
                <a:latin typeface="Malgun Gothic" pitchFamily="34" charset="0"/>
                <a:ea typeface="Malgun Gothic" pitchFamily="34" charset="-122"/>
                <a:cs typeface="Malgun Gothic" pitchFamily="34" charset="-120"/>
              </a:rPr>
              <a:t>역할 (Role)</a:t>
            </a:r>
            <a:endParaRPr lang="en-US" sz="1400" dirty="0"/>
          </a:p>
        </p:txBody>
      </p:sp>
      <p:sp>
        <p:nvSpPr>
          <p:cNvPr id="10" name="Text 6"/>
          <p:cNvSpPr/>
          <p:nvPr/>
        </p:nvSpPr>
        <p:spPr>
          <a:xfrm>
            <a:off x="896112" y="2999232"/>
            <a:ext cx="4850892" cy="594360"/>
          </a:xfrm>
          <a:prstGeom prst="rect">
            <a:avLst/>
          </a:prstGeom>
          <a:noFill/>
          <a:ln/>
        </p:spPr>
        <p:txBody>
          <a:bodyPr wrap="square" lIns="0" tIns="0" rIns="0" bIns="0" rtlCol="0" anchor="t"/>
          <a:lstStyle/>
          <a:p>
            <a:pPr indent="0" marL="0">
              <a:lnSpc>
                <a:spcPts val="1496"/>
              </a:lnSpc>
              <a:buNone/>
            </a:pPr>
            <a:r>
              <a:rPr lang="en-US" sz="1100" dirty="0">
                <a:solidFill>
                  <a:srgbClr val="3C3B57"/>
                </a:solidFill>
                <a:latin typeface="Malgun Gothic" pitchFamily="34" charset="0"/>
                <a:ea typeface="Malgun Gothic" pitchFamily="34" charset="-122"/>
                <a:cs typeface="Malgun Gothic" pitchFamily="34" charset="-120"/>
              </a:rPr>
              <a:t>AI가 '누구로서' 답할지. 답변의 관점과 눈높이를 정합니다. "파이썬 입문 수업의 조교로서"</a:t>
            </a:r>
            <a:endParaRPr lang="en-US" sz="1100" dirty="0"/>
          </a:p>
        </p:txBody>
      </p:sp>
      <p:sp>
        <p:nvSpPr>
          <p:cNvPr id="11" name="Shape 7"/>
          <p:cNvSpPr/>
          <p:nvPr/>
        </p:nvSpPr>
        <p:spPr>
          <a:xfrm>
            <a:off x="6222492" y="1828800"/>
            <a:ext cx="5308092" cy="1874520"/>
          </a:xfrm>
          <a:prstGeom prst="roundRect">
            <a:avLst>
              <a:gd name="adj" fmla="val 4878"/>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2" name="Shape 8"/>
          <p:cNvSpPr/>
          <p:nvPr/>
        </p:nvSpPr>
        <p:spPr>
          <a:xfrm>
            <a:off x="6460236" y="2066544"/>
            <a:ext cx="512064" cy="512064"/>
          </a:xfrm>
          <a:prstGeom prst="ellipse">
            <a:avLst/>
          </a:prstGeom>
          <a:solidFill>
            <a:srgbClr val="38BDF8"/>
          </a:solidFill>
          <a:ln/>
        </p:spPr>
        <p:txBody>
          <a:bodyPr/>
          <a:p/>
        </p:txBody>
      </p:sp>
      <p:pic>
        <p:nvPicPr>
          <p:cNvPr id="13" name="Image 2" descr="/home/claude/icons/layers_white.png">    </p:cNvPr>
          <p:cNvPicPr>
            <a:picLocks noChangeAspect="1"/>
          </p:cNvPicPr>
          <p:nvPr/>
        </p:nvPicPr>
        <p:blipFill>
          <a:blip r:embed="rId3"/>
          <a:stretch>
            <a:fillRect/>
          </a:stretch>
        </p:blipFill>
        <p:spPr>
          <a:xfrm>
            <a:off x="6588252" y="2194560"/>
            <a:ext cx="256032" cy="256032"/>
          </a:xfrm>
          <a:prstGeom prst="rect">
            <a:avLst/>
          </a:prstGeom>
        </p:spPr>
      </p:pic>
      <p:sp>
        <p:nvSpPr>
          <p:cNvPr id="14" name="Text 9"/>
          <p:cNvSpPr/>
          <p:nvPr/>
        </p:nvSpPr>
        <p:spPr>
          <a:xfrm>
            <a:off x="6460236" y="2706624"/>
            <a:ext cx="4850892" cy="292608"/>
          </a:xfrm>
          <a:prstGeom prst="rect">
            <a:avLst/>
          </a:prstGeom>
          <a:noFill/>
          <a:ln/>
        </p:spPr>
        <p:txBody>
          <a:bodyPr wrap="square" lIns="0" tIns="0" rIns="0" bIns="0" rtlCol="0" anchor="ctr"/>
          <a:lstStyle/>
          <a:p>
            <a:pPr indent="0" marL="0">
              <a:buNone/>
            </a:pPr>
            <a:r>
              <a:rPr lang="en-US" sz="1400" b="1" dirty="0">
                <a:solidFill>
                  <a:srgbClr val="1E1B3A"/>
                </a:solidFill>
                <a:latin typeface="Malgun Gothic" pitchFamily="34" charset="0"/>
                <a:ea typeface="Malgun Gothic" pitchFamily="34" charset="-122"/>
                <a:cs typeface="Malgun Gothic" pitchFamily="34" charset="-120"/>
              </a:rPr>
              <a:t>맥락 (Context)</a:t>
            </a:r>
            <a:endParaRPr lang="en-US" sz="1400" dirty="0"/>
          </a:p>
        </p:txBody>
      </p:sp>
      <p:sp>
        <p:nvSpPr>
          <p:cNvPr id="15" name="Text 10"/>
          <p:cNvSpPr/>
          <p:nvPr/>
        </p:nvSpPr>
        <p:spPr>
          <a:xfrm>
            <a:off x="6460236" y="2999232"/>
            <a:ext cx="4850892" cy="594360"/>
          </a:xfrm>
          <a:prstGeom prst="rect">
            <a:avLst/>
          </a:prstGeom>
          <a:noFill/>
          <a:ln/>
        </p:spPr>
        <p:txBody>
          <a:bodyPr wrap="square" lIns="0" tIns="0" rIns="0" bIns="0" rtlCol="0" anchor="t"/>
          <a:lstStyle/>
          <a:p>
            <a:pPr indent="0" marL="0">
              <a:lnSpc>
                <a:spcPts val="1496"/>
              </a:lnSpc>
              <a:buNone/>
            </a:pPr>
            <a:r>
              <a:rPr lang="en-US" sz="1100" dirty="0">
                <a:solidFill>
                  <a:srgbClr val="3C3B57"/>
                </a:solidFill>
                <a:latin typeface="Malgun Gothic" pitchFamily="34" charset="0"/>
                <a:ea typeface="Malgun Gothic" pitchFamily="34" charset="-122"/>
                <a:cs typeface="Malgun Gothic" pitchFamily="34" charset="-120"/>
              </a:rPr>
              <a:t>AI가 알 수 없는 상황 · 제약 · 자료. 지식의 경계를 내가 메웁니다. "표준 라이브러리만, 우리 저장소에 추가"</a:t>
            </a:r>
            <a:endParaRPr lang="en-US" sz="1100" dirty="0"/>
          </a:p>
        </p:txBody>
      </p:sp>
      <p:sp>
        <p:nvSpPr>
          <p:cNvPr id="16" name="Shape 11"/>
          <p:cNvSpPr/>
          <p:nvPr/>
        </p:nvSpPr>
        <p:spPr>
          <a:xfrm>
            <a:off x="658368" y="3977640"/>
            <a:ext cx="5308092" cy="1874520"/>
          </a:xfrm>
          <a:prstGeom prst="roundRect">
            <a:avLst>
              <a:gd name="adj" fmla="val 4878"/>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7" name="Shape 12"/>
          <p:cNvSpPr/>
          <p:nvPr/>
        </p:nvSpPr>
        <p:spPr>
          <a:xfrm>
            <a:off x="896112" y="4215384"/>
            <a:ext cx="512064" cy="512064"/>
          </a:xfrm>
          <a:prstGeom prst="ellipse">
            <a:avLst/>
          </a:prstGeom>
          <a:solidFill>
            <a:srgbClr val="F59E0B"/>
          </a:solidFill>
          <a:ln/>
        </p:spPr>
        <p:txBody>
          <a:bodyPr/>
          <a:p/>
        </p:txBody>
      </p:sp>
      <p:pic>
        <p:nvPicPr>
          <p:cNvPr id="18" name="Image 3" descr="/home/claude/icons/target_white.png">    </p:cNvPr>
          <p:cNvPicPr>
            <a:picLocks noChangeAspect="1"/>
          </p:cNvPicPr>
          <p:nvPr/>
        </p:nvPicPr>
        <p:blipFill>
          <a:blip r:embed="rId4"/>
          <a:stretch>
            <a:fillRect/>
          </a:stretch>
        </p:blipFill>
        <p:spPr>
          <a:xfrm>
            <a:off x="1024128" y="4343400"/>
            <a:ext cx="256032" cy="256032"/>
          </a:xfrm>
          <a:prstGeom prst="rect">
            <a:avLst/>
          </a:prstGeom>
        </p:spPr>
      </p:pic>
      <p:sp>
        <p:nvSpPr>
          <p:cNvPr id="19" name="Text 13"/>
          <p:cNvSpPr/>
          <p:nvPr/>
        </p:nvSpPr>
        <p:spPr>
          <a:xfrm>
            <a:off x="896112" y="4855464"/>
            <a:ext cx="4850892" cy="292608"/>
          </a:xfrm>
          <a:prstGeom prst="rect">
            <a:avLst/>
          </a:prstGeom>
          <a:noFill/>
          <a:ln/>
        </p:spPr>
        <p:txBody>
          <a:bodyPr wrap="square" lIns="0" tIns="0" rIns="0" bIns="0" rtlCol="0" anchor="ctr"/>
          <a:lstStyle/>
          <a:p>
            <a:pPr indent="0" marL="0">
              <a:buNone/>
            </a:pPr>
            <a:r>
              <a:rPr lang="en-US" sz="1400" b="1" dirty="0">
                <a:solidFill>
                  <a:srgbClr val="1E1B3A"/>
                </a:solidFill>
                <a:latin typeface="Malgun Gothic" pitchFamily="34" charset="0"/>
                <a:ea typeface="Malgun Gothic" pitchFamily="34" charset="-122"/>
                <a:cs typeface="Malgun Gothic" pitchFamily="34" charset="-120"/>
              </a:rPr>
              <a:t>요구 (Task)</a:t>
            </a:r>
            <a:endParaRPr lang="en-US" sz="1400" dirty="0"/>
          </a:p>
        </p:txBody>
      </p:sp>
      <p:sp>
        <p:nvSpPr>
          <p:cNvPr id="20" name="Text 14"/>
          <p:cNvSpPr/>
          <p:nvPr/>
        </p:nvSpPr>
        <p:spPr>
          <a:xfrm>
            <a:off x="896112" y="5148072"/>
            <a:ext cx="4850892" cy="594360"/>
          </a:xfrm>
          <a:prstGeom prst="rect">
            <a:avLst/>
          </a:prstGeom>
          <a:noFill/>
          <a:ln/>
        </p:spPr>
        <p:txBody>
          <a:bodyPr wrap="square" lIns="0" tIns="0" rIns="0" bIns="0" rtlCol="0" anchor="t"/>
          <a:lstStyle/>
          <a:p>
            <a:pPr indent="0" marL="0">
              <a:lnSpc>
                <a:spcPts val="1496"/>
              </a:lnSpc>
              <a:buNone/>
            </a:pPr>
            <a:r>
              <a:rPr lang="en-US" sz="1100" dirty="0">
                <a:solidFill>
                  <a:srgbClr val="3C3B57"/>
                </a:solidFill>
                <a:latin typeface="Malgun Gothic" pitchFamily="34" charset="0"/>
                <a:ea typeface="Malgun Gothic" pitchFamily="34" charset="-122"/>
                <a:cs typeface="Malgun Gothic" pitchFamily="34" charset="-120"/>
              </a:rPr>
              <a:t>무엇을 할지. 통과·불통과를 판정할 수 있는 구체적 동사와 결과로. "…를 반환하는 함수를 작성"</a:t>
            </a:r>
            <a:endParaRPr lang="en-US" sz="1100" dirty="0"/>
          </a:p>
        </p:txBody>
      </p:sp>
      <p:sp>
        <p:nvSpPr>
          <p:cNvPr id="21" name="Shape 15"/>
          <p:cNvSpPr/>
          <p:nvPr/>
        </p:nvSpPr>
        <p:spPr>
          <a:xfrm>
            <a:off x="6222492" y="3977640"/>
            <a:ext cx="5308092" cy="1874520"/>
          </a:xfrm>
          <a:prstGeom prst="roundRect">
            <a:avLst>
              <a:gd name="adj" fmla="val 4878"/>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22" name="Shape 16"/>
          <p:cNvSpPr/>
          <p:nvPr/>
        </p:nvSpPr>
        <p:spPr>
          <a:xfrm>
            <a:off x="6460236" y="4215384"/>
            <a:ext cx="512064" cy="512064"/>
          </a:xfrm>
          <a:prstGeom prst="ellipse">
            <a:avLst/>
          </a:prstGeom>
          <a:solidFill>
            <a:srgbClr val="10B981"/>
          </a:solidFill>
          <a:ln/>
        </p:spPr>
        <p:txBody>
          <a:bodyPr/>
          <a:p/>
        </p:txBody>
      </p:sp>
      <p:pic>
        <p:nvPicPr>
          <p:cNvPr id="23" name="Image 4" descr="/home/claude/icons/listol_white.png">    </p:cNvPr>
          <p:cNvPicPr>
            <a:picLocks noChangeAspect="1"/>
          </p:cNvPicPr>
          <p:nvPr/>
        </p:nvPicPr>
        <p:blipFill>
          <a:blip r:embed="rId5"/>
          <a:stretch>
            <a:fillRect/>
          </a:stretch>
        </p:blipFill>
        <p:spPr>
          <a:xfrm>
            <a:off x="6588252" y="4343400"/>
            <a:ext cx="256032" cy="256032"/>
          </a:xfrm>
          <a:prstGeom prst="rect">
            <a:avLst/>
          </a:prstGeom>
        </p:spPr>
      </p:pic>
      <p:sp>
        <p:nvSpPr>
          <p:cNvPr id="24" name="Text 17"/>
          <p:cNvSpPr/>
          <p:nvPr/>
        </p:nvSpPr>
        <p:spPr>
          <a:xfrm>
            <a:off x="6460236" y="4855464"/>
            <a:ext cx="4850892" cy="292608"/>
          </a:xfrm>
          <a:prstGeom prst="rect">
            <a:avLst/>
          </a:prstGeom>
          <a:noFill/>
          <a:ln/>
        </p:spPr>
        <p:txBody>
          <a:bodyPr wrap="square" lIns="0" tIns="0" rIns="0" bIns="0" rtlCol="0" anchor="ctr"/>
          <a:lstStyle/>
          <a:p>
            <a:pPr indent="0" marL="0">
              <a:buNone/>
            </a:pPr>
            <a:r>
              <a:rPr lang="en-US" sz="1400" b="1" dirty="0">
                <a:solidFill>
                  <a:srgbClr val="1E1B3A"/>
                </a:solidFill>
                <a:latin typeface="Malgun Gothic" pitchFamily="34" charset="0"/>
                <a:ea typeface="Malgun Gothic" pitchFamily="34" charset="-122"/>
                <a:cs typeface="Malgun Gothic" pitchFamily="34" charset="-120"/>
              </a:rPr>
              <a:t>형식 (Format)</a:t>
            </a:r>
            <a:endParaRPr lang="en-US" sz="1400" dirty="0"/>
          </a:p>
        </p:txBody>
      </p:sp>
      <p:sp>
        <p:nvSpPr>
          <p:cNvPr id="25" name="Text 18"/>
          <p:cNvSpPr/>
          <p:nvPr/>
        </p:nvSpPr>
        <p:spPr>
          <a:xfrm>
            <a:off x="6460236" y="5148072"/>
            <a:ext cx="4850892" cy="594360"/>
          </a:xfrm>
          <a:prstGeom prst="rect">
            <a:avLst/>
          </a:prstGeom>
          <a:noFill/>
          <a:ln/>
        </p:spPr>
        <p:txBody>
          <a:bodyPr wrap="square" lIns="0" tIns="0" rIns="0" bIns="0" rtlCol="0" anchor="t"/>
          <a:lstStyle/>
          <a:p>
            <a:pPr indent="0" marL="0">
              <a:lnSpc>
                <a:spcPts val="1496"/>
              </a:lnSpc>
              <a:buNone/>
            </a:pPr>
            <a:r>
              <a:rPr lang="en-US" sz="1100" dirty="0">
                <a:solidFill>
                  <a:srgbClr val="3C3B57"/>
                </a:solidFill>
                <a:latin typeface="Malgun Gothic" pitchFamily="34" charset="0"/>
                <a:ea typeface="Malgun Gothic" pitchFamily="34" charset="-122"/>
                <a:cs typeface="Malgun Gothic" pitchFamily="34" charset="-120"/>
              </a:rPr>
              <a:t>결과물의 모양. 파일·함수 이름, 주석 언어, 확인용 출력까지 지정합니다. "gradeC.py에, 한국어 주석으로"</a:t>
            </a:r>
            <a:endParaRPr lang="en-US" sz="1100" dirty="0"/>
          </a:p>
        </p:txBody>
      </p:sp>
      <p:sp>
        <p:nvSpPr>
          <p:cNvPr id="26" name="Text 19"/>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13</a:t>
            </a:r>
            <a:endParaRPr lang="en-US" sz="9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624328" cy="384048"/>
          </a:xfrm>
          <a:prstGeom prst="roundRect">
            <a:avLst>
              <a:gd name="adj" fmla="val 50000"/>
            </a:avLst>
          </a:prstGeom>
          <a:solidFill>
            <a:srgbClr val="EDECFB"/>
          </a:solidFill>
          <a:ln/>
        </p:spPr>
        <p:txBody>
          <a:bodyPr/>
          <a:p/>
        </p:txBody>
      </p:sp>
      <p:pic>
        <p:nvPicPr>
          <p:cNvPr id="3" name="Image 0" descr="/home/claude/icons/pen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2240280"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2부 · 지시문 작성 기초</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기둥 ① 역할: 누구로서 답할 것인가</a:t>
            </a:r>
            <a:endParaRPr lang="en-US" sz="2600" dirty="0"/>
          </a:p>
        </p:txBody>
      </p:sp>
      <p:sp>
        <p:nvSpPr>
          <p:cNvPr id="6" name="Text 3"/>
          <p:cNvSpPr/>
          <p:nvPr/>
        </p:nvSpPr>
        <p:spPr>
          <a:xfrm>
            <a:off x="658368" y="1627632"/>
            <a:ext cx="10872216" cy="914400"/>
          </a:xfrm>
          <a:prstGeom prst="rect">
            <a:avLst/>
          </a:prstGeom>
          <a:noFill/>
          <a:ln/>
        </p:spPr>
        <p:txBody>
          <a:bodyPr wrap="square" lIns="0" tIns="0" rIns="0" bIns="0" rtlCol="0" anchor="t"/>
          <a:lstStyle/>
          <a:p>
            <a:pPr algn="l" indent="0" marL="0">
              <a:lnSpc>
                <a:spcPts val="1900"/>
              </a:lnSpc>
              <a:buNone/>
            </a:pPr>
            <a:r>
              <a:rPr lang="en-US" sz="1250" dirty="0">
                <a:solidFill>
                  <a:srgbClr val="3C3B57"/>
                </a:solidFill>
                <a:latin typeface="Malgun Gothic" pitchFamily="34" charset="0"/>
                <a:ea typeface="Malgun Gothic" pitchFamily="34" charset="-122"/>
                <a:cs typeface="Malgun Gothic" pitchFamily="34" charset="-120"/>
              </a:rPr>
              <a:t>역할은 답의 '정답'보다 답의 관점 · 눈높이 · 말투를 바꿉니다.</a:t>
            </a:r>
            <a:endParaRPr lang="en-US" sz="1250" dirty="0"/>
          </a:p>
        </p:txBody>
      </p:sp>
      <p:sp>
        <p:nvSpPr>
          <p:cNvPr id="7" name="Shape 4"/>
          <p:cNvSpPr/>
          <p:nvPr/>
        </p:nvSpPr>
        <p:spPr>
          <a:xfrm>
            <a:off x="658368" y="2423160"/>
            <a:ext cx="5303520" cy="2514600"/>
          </a:xfrm>
          <a:prstGeom prst="roundRect">
            <a:avLst>
              <a:gd name="adj" fmla="val 3636"/>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8" name="Shape 5"/>
          <p:cNvSpPr/>
          <p:nvPr/>
        </p:nvSpPr>
        <p:spPr>
          <a:xfrm>
            <a:off x="896112" y="2642616"/>
            <a:ext cx="420624" cy="420624"/>
          </a:xfrm>
          <a:prstGeom prst="ellipse">
            <a:avLst/>
          </a:prstGeom>
          <a:solidFill>
            <a:srgbClr val="FB7185"/>
          </a:solidFill>
          <a:ln/>
        </p:spPr>
        <p:txBody>
          <a:bodyPr/>
          <a:p/>
        </p:txBody>
      </p:sp>
      <p:pic>
        <p:nvPicPr>
          <p:cNvPr id="9" name="Image 1" descr="/home/claude/icons/times_white.png">    </p:cNvPr>
          <p:cNvPicPr>
            <a:picLocks noChangeAspect="1"/>
          </p:cNvPicPr>
          <p:nvPr/>
        </p:nvPicPr>
        <p:blipFill>
          <a:blip r:embed="rId2"/>
          <a:stretch>
            <a:fillRect/>
          </a:stretch>
        </p:blipFill>
        <p:spPr>
          <a:xfrm>
            <a:off x="1001268" y="2747772"/>
            <a:ext cx="210312" cy="210312"/>
          </a:xfrm>
          <a:prstGeom prst="rect">
            <a:avLst/>
          </a:prstGeom>
        </p:spPr>
      </p:pic>
      <p:sp>
        <p:nvSpPr>
          <p:cNvPr id="10" name="Text 6"/>
          <p:cNvSpPr/>
          <p:nvPr/>
        </p:nvSpPr>
        <p:spPr>
          <a:xfrm>
            <a:off x="1463040" y="2670048"/>
            <a:ext cx="4297680" cy="329184"/>
          </a:xfrm>
          <a:prstGeom prst="rect">
            <a:avLst/>
          </a:prstGeom>
          <a:noFill/>
          <a:ln/>
        </p:spPr>
        <p:txBody>
          <a:bodyPr wrap="square" lIns="0" tIns="0" rIns="0" bIns="0" rtlCol="0" anchor="ctr"/>
          <a:lstStyle/>
          <a:p>
            <a:pPr indent="0" marL="0">
              <a:buNone/>
            </a:pPr>
            <a:r>
              <a:rPr lang="en-US" sz="1300" b="1" dirty="0">
                <a:solidFill>
                  <a:srgbClr val="1E1B3A"/>
                </a:solidFill>
                <a:latin typeface="Malgun Gothic" pitchFamily="34" charset="0"/>
                <a:ea typeface="Malgun Gothic" pitchFamily="34" charset="-122"/>
                <a:cs typeface="Malgun Gothic" pitchFamily="34" charset="-120"/>
              </a:rPr>
              <a:t>역할 없음</a:t>
            </a:r>
            <a:endParaRPr lang="en-US" sz="1300" dirty="0"/>
          </a:p>
        </p:txBody>
      </p:sp>
      <p:sp>
        <p:nvSpPr>
          <p:cNvPr id="11" name="Shape 7"/>
          <p:cNvSpPr/>
          <p:nvPr/>
        </p:nvSpPr>
        <p:spPr>
          <a:xfrm>
            <a:off x="896112" y="3172968"/>
            <a:ext cx="4828032" cy="713232"/>
          </a:xfrm>
          <a:prstGeom prst="roundRect">
            <a:avLst>
              <a:gd name="adj" fmla="val 12821"/>
            </a:avLst>
          </a:prstGeom>
          <a:solidFill>
            <a:srgbClr val="F5F4FC"/>
          </a:solidFill>
          <a:ln/>
        </p:spPr>
        <p:txBody>
          <a:bodyPr/>
          <a:p/>
        </p:txBody>
      </p:sp>
      <p:sp>
        <p:nvSpPr>
          <p:cNvPr id="12" name="Text 8"/>
          <p:cNvSpPr/>
          <p:nvPr/>
        </p:nvSpPr>
        <p:spPr>
          <a:xfrm>
            <a:off x="1078992" y="3172968"/>
            <a:ext cx="4462272" cy="713232"/>
          </a:xfrm>
          <a:prstGeom prst="rect">
            <a:avLst/>
          </a:prstGeom>
          <a:noFill/>
          <a:ln/>
        </p:spPr>
        <p:txBody>
          <a:bodyPr wrap="square" lIns="0" tIns="0" rIns="0" bIns="0" rtlCol="0" anchor="ctr"/>
          <a:lstStyle/>
          <a:p>
            <a:pPr indent="0" marL="0">
              <a:lnSpc>
                <a:spcPts val="1550"/>
              </a:lnSpc>
              <a:buNone/>
            </a:pPr>
            <a:r>
              <a:rPr lang="en-US" sz="1150" b="1" dirty="0">
                <a:solidFill>
                  <a:srgbClr val="2A2860"/>
                </a:solidFill>
                <a:latin typeface="Malgun Gothic" pitchFamily="34" charset="0"/>
                <a:ea typeface="Malgun Gothic" pitchFamily="34" charset="-122"/>
                <a:cs typeface="Malgun Gothic" pitchFamily="34" charset="-120"/>
              </a:rPr>
              <a:t>"정규표현식 설명해 줘."</a:t>
            </a:r>
            <a:endParaRPr lang="en-US" sz="1150" dirty="0"/>
          </a:p>
        </p:txBody>
      </p:sp>
      <p:sp>
        <p:nvSpPr>
          <p:cNvPr id="13" name="Text 9"/>
          <p:cNvSpPr/>
          <p:nvPr/>
        </p:nvSpPr>
        <p:spPr>
          <a:xfrm>
            <a:off x="914400" y="4032504"/>
            <a:ext cx="4791456" cy="777240"/>
          </a:xfrm>
          <a:prstGeom prst="rect">
            <a:avLst/>
          </a:prstGeom>
          <a:noFill/>
          <a:ln/>
        </p:spPr>
        <p:txBody>
          <a:bodyPr wrap="square" lIns="0" tIns="0" rIns="0" bIns="0" rtlCol="0" anchor="t"/>
          <a:lstStyle/>
          <a:p>
            <a:pPr algn="l" indent="0" marL="0">
              <a:lnSpc>
                <a:spcPts val="1534"/>
              </a:lnSpc>
              <a:buNone/>
            </a:pPr>
            <a:r>
              <a:rPr lang="en-US" sz="1080" dirty="0">
                <a:solidFill>
                  <a:srgbClr val="3C3B57"/>
                </a:solidFill>
                <a:latin typeface="Malgun Gothic" pitchFamily="34" charset="0"/>
                <a:ea typeface="Malgun Gothic" pitchFamily="34" charset="-122"/>
                <a:cs typeface="Malgun Gothic" pitchFamily="34" charset="-120"/>
              </a:rPr>
              <a:t>누구에게 설명하는지 정보가 없으니, 숙련자 기준의 압축된 설명이 나오기 쉽습니다. 기호가 쏟아지고, 처음 보는 사람은 세 줄 만에 길을 잃습니다.</a:t>
            </a:r>
            <a:endParaRPr lang="en-US" sz="1080" dirty="0"/>
          </a:p>
        </p:txBody>
      </p:sp>
      <p:sp>
        <p:nvSpPr>
          <p:cNvPr id="14" name="Shape 10"/>
          <p:cNvSpPr/>
          <p:nvPr/>
        </p:nvSpPr>
        <p:spPr>
          <a:xfrm>
            <a:off x="6227064" y="2423160"/>
            <a:ext cx="5303520" cy="2514600"/>
          </a:xfrm>
          <a:prstGeom prst="roundRect">
            <a:avLst>
              <a:gd name="adj" fmla="val 3636"/>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5" name="Shape 11"/>
          <p:cNvSpPr/>
          <p:nvPr/>
        </p:nvSpPr>
        <p:spPr>
          <a:xfrm>
            <a:off x="6464808" y="2642616"/>
            <a:ext cx="420624" cy="420624"/>
          </a:xfrm>
          <a:prstGeom prst="ellipse">
            <a:avLst/>
          </a:prstGeom>
          <a:solidFill>
            <a:srgbClr val="10B981"/>
          </a:solidFill>
          <a:ln/>
        </p:spPr>
        <p:txBody>
          <a:bodyPr/>
          <a:p/>
        </p:txBody>
      </p:sp>
      <p:pic>
        <p:nvPicPr>
          <p:cNvPr id="16" name="Image 2" descr="/home/claude/icons/check_white.png">    </p:cNvPr>
          <p:cNvPicPr>
            <a:picLocks noChangeAspect="1"/>
          </p:cNvPicPr>
          <p:nvPr/>
        </p:nvPicPr>
        <p:blipFill>
          <a:blip r:embed="rId3"/>
          <a:stretch>
            <a:fillRect/>
          </a:stretch>
        </p:blipFill>
        <p:spPr>
          <a:xfrm>
            <a:off x="6569964" y="2747772"/>
            <a:ext cx="210312" cy="210312"/>
          </a:xfrm>
          <a:prstGeom prst="rect">
            <a:avLst/>
          </a:prstGeom>
        </p:spPr>
      </p:pic>
      <p:sp>
        <p:nvSpPr>
          <p:cNvPr id="17" name="Text 12"/>
          <p:cNvSpPr/>
          <p:nvPr/>
        </p:nvSpPr>
        <p:spPr>
          <a:xfrm>
            <a:off x="7031736" y="2670048"/>
            <a:ext cx="4297680" cy="329184"/>
          </a:xfrm>
          <a:prstGeom prst="rect">
            <a:avLst/>
          </a:prstGeom>
          <a:noFill/>
          <a:ln/>
        </p:spPr>
        <p:txBody>
          <a:bodyPr wrap="square" lIns="0" tIns="0" rIns="0" bIns="0" rtlCol="0" anchor="ctr"/>
          <a:lstStyle/>
          <a:p>
            <a:pPr indent="0" marL="0">
              <a:buNone/>
            </a:pPr>
            <a:r>
              <a:rPr lang="en-US" sz="1300" b="1" dirty="0">
                <a:solidFill>
                  <a:srgbClr val="1E1B3A"/>
                </a:solidFill>
                <a:latin typeface="Malgun Gothic" pitchFamily="34" charset="0"/>
                <a:ea typeface="Malgun Gothic" pitchFamily="34" charset="-122"/>
                <a:cs typeface="Malgun Gothic" pitchFamily="34" charset="-120"/>
              </a:rPr>
              <a:t>역할 지정</a:t>
            </a:r>
            <a:endParaRPr lang="en-US" sz="1300" dirty="0"/>
          </a:p>
        </p:txBody>
      </p:sp>
      <p:sp>
        <p:nvSpPr>
          <p:cNvPr id="18" name="Shape 13"/>
          <p:cNvSpPr/>
          <p:nvPr/>
        </p:nvSpPr>
        <p:spPr>
          <a:xfrm>
            <a:off x="6464808" y="3172968"/>
            <a:ext cx="4828032" cy="713232"/>
          </a:xfrm>
          <a:prstGeom prst="roundRect">
            <a:avLst>
              <a:gd name="adj" fmla="val 12821"/>
            </a:avLst>
          </a:prstGeom>
          <a:solidFill>
            <a:srgbClr val="EEF0FF"/>
          </a:solidFill>
          <a:ln/>
        </p:spPr>
        <p:txBody>
          <a:bodyPr/>
          <a:p/>
        </p:txBody>
      </p:sp>
      <p:sp>
        <p:nvSpPr>
          <p:cNvPr id="19" name="Text 14"/>
          <p:cNvSpPr/>
          <p:nvPr/>
        </p:nvSpPr>
        <p:spPr>
          <a:xfrm>
            <a:off x="6647688" y="3172968"/>
            <a:ext cx="4462272" cy="713232"/>
          </a:xfrm>
          <a:prstGeom prst="rect">
            <a:avLst/>
          </a:prstGeom>
          <a:noFill/>
          <a:ln/>
        </p:spPr>
        <p:txBody>
          <a:bodyPr wrap="square" lIns="0" tIns="0" rIns="0" bIns="0" rtlCol="0" anchor="ctr"/>
          <a:lstStyle/>
          <a:p>
            <a:pPr indent="0" marL="0">
              <a:lnSpc>
                <a:spcPts val="1550"/>
              </a:lnSpc>
              <a:buNone/>
            </a:pPr>
            <a:r>
              <a:rPr lang="en-US" sz="1150" b="1" dirty="0">
                <a:solidFill>
                  <a:srgbClr val="4338CA"/>
                </a:solidFill>
                <a:latin typeface="Malgun Gothic" pitchFamily="34" charset="0"/>
                <a:ea typeface="Malgun Gothic" pitchFamily="34" charset="-122"/>
                <a:cs typeface="Malgun Gothic" pitchFamily="34" charset="-120"/>
              </a:rPr>
              <a:t>"파이썬 입문 수업의 조교로서, 정규표현식을 처음 보는 1학년에게 설명해 줘."</a:t>
            </a:r>
            <a:endParaRPr lang="en-US" sz="1150" dirty="0"/>
          </a:p>
        </p:txBody>
      </p:sp>
      <p:sp>
        <p:nvSpPr>
          <p:cNvPr id="20" name="Text 15"/>
          <p:cNvSpPr/>
          <p:nvPr/>
        </p:nvSpPr>
        <p:spPr>
          <a:xfrm>
            <a:off x="6483096" y="4032504"/>
            <a:ext cx="4791456" cy="777240"/>
          </a:xfrm>
          <a:prstGeom prst="rect">
            <a:avLst/>
          </a:prstGeom>
          <a:noFill/>
          <a:ln/>
        </p:spPr>
        <p:txBody>
          <a:bodyPr wrap="square" lIns="0" tIns="0" rIns="0" bIns="0" rtlCol="0" anchor="t"/>
          <a:lstStyle/>
          <a:p>
            <a:pPr algn="l" indent="0" marL="0">
              <a:lnSpc>
                <a:spcPts val="1534"/>
              </a:lnSpc>
              <a:buNone/>
            </a:pPr>
            <a:r>
              <a:rPr lang="en-US" sz="1080" dirty="0">
                <a:solidFill>
                  <a:srgbClr val="3C3B57"/>
                </a:solidFill>
                <a:latin typeface="Malgun Gothic" pitchFamily="34" charset="0"/>
                <a:ea typeface="Malgun Gothic" pitchFamily="34" charset="-122"/>
                <a:cs typeface="Malgun Gothic" pitchFamily="34" charset="-120"/>
              </a:rPr>
              <a:t>쉬운 예시부터 단계적으로, 전문용어에는 풀이가 붙습니다. 같은 주제, 같은 모델인데 눈높이가 달라집니다.</a:t>
            </a:r>
            <a:endParaRPr lang="en-US" sz="1080" dirty="0"/>
          </a:p>
        </p:txBody>
      </p:sp>
      <p:sp>
        <p:nvSpPr>
          <p:cNvPr id="21" name="Text 16"/>
          <p:cNvSpPr/>
          <p:nvPr/>
        </p:nvSpPr>
        <p:spPr>
          <a:xfrm>
            <a:off x="658368" y="5230368"/>
            <a:ext cx="10872216" cy="914400"/>
          </a:xfrm>
          <a:prstGeom prst="rect">
            <a:avLst/>
          </a:prstGeom>
          <a:noFill/>
          <a:ln/>
        </p:spPr>
        <p:txBody>
          <a:bodyPr wrap="square" lIns="0" tIns="0" rIns="0" bIns="0" rtlCol="0" anchor="t"/>
          <a:lstStyle/>
          <a:p>
            <a:pPr algn="l" indent="0" marL="0">
              <a:lnSpc>
                <a:spcPts val="1900"/>
              </a:lnSpc>
              <a:buNone/>
            </a:pPr>
            <a:r>
              <a:rPr lang="en-US" sz="1250" i="1" dirty="0">
                <a:solidFill>
                  <a:srgbClr val="6B7185"/>
                </a:solidFill>
                <a:latin typeface="Malgun Gothic" pitchFamily="34" charset="0"/>
                <a:ea typeface="Malgun Gothic" pitchFamily="34" charset="-122"/>
                <a:cs typeface="Malgun Gothic" pitchFamily="34" charset="-120"/>
              </a:rPr>
              <a:t>우리 수업 기본 역할 추천: "파이썬 입문 수업의 조교로서, 1학년이 읽을 수 있게". 코드가 쉬워지고 설명이 붙어, '내가 설명할 수 있는 코드'를 받기 좋아집니다.</a:t>
            </a:r>
            <a:endParaRPr lang="en-US" sz="1250" dirty="0"/>
          </a:p>
        </p:txBody>
      </p:sp>
      <p:sp>
        <p:nvSpPr>
          <p:cNvPr id="22" name="Text 17"/>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14</a:t>
            </a:r>
            <a:endParaRPr lang="en-US" sz="9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624328" cy="384048"/>
          </a:xfrm>
          <a:prstGeom prst="roundRect">
            <a:avLst>
              <a:gd name="adj" fmla="val 50000"/>
            </a:avLst>
          </a:prstGeom>
          <a:solidFill>
            <a:srgbClr val="EDECFB"/>
          </a:solidFill>
          <a:ln/>
        </p:spPr>
        <p:txBody>
          <a:bodyPr/>
          <a:p/>
        </p:txBody>
      </p:sp>
      <p:pic>
        <p:nvPicPr>
          <p:cNvPr id="3" name="Image 0" descr="/home/claude/icons/pen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2240280"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2부 · 지시문 작성 기초</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기둥 ② 맥락: AI가 모르는 것을 내가 준다</a:t>
            </a:r>
            <a:endParaRPr lang="en-US" sz="2600" dirty="0"/>
          </a:p>
        </p:txBody>
      </p:sp>
      <p:sp>
        <p:nvSpPr>
          <p:cNvPr id="6" name="Text 3"/>
          <p:cNvSpPr/>
          <p:nvPr/>
        </p:nvSpPr>
        <p:spPr>
          <a:xfrm>
            <a:off x="658368" y="1627632"/>
            <a:ext cx="10872216" cy="914400"/>
          </a:xfrm>
          <a:prstGeom prst="rect">
            <a:avLst/>
          </a:prstGeom>
          <a:noFill/>
          <a:ln/>
        </p:spPr>
        <p:txBody>
          <a:bodyPr wrap="square" lIns="0" tIns="0" rIns="0" bIns="0" rtlCol="0" anchor="t"/>
          <a:lstStyle/>
          <a:p>
            <a:pPr algn="l" indent="0" marL="0">
              <a:lnSpc>
                <a:spcPts val="1900"/>
              </a:lnSpc>
              <a:buNone/>
            </a:pPr>
            <a:r>
              <a:rPr lang="en-US" sz="1250" dirty="0">
                <a:solidFill>
                  <a:srgbClr val="3C3B57"/>
                </a:solidFill>
                <a:latin typeface="Malgun Gothic" pitchFamily="34" charset="0"/>
                <a:ea typeface="Malgun Gothic" pitchFamily="34" charset="-122"/>
                <a:cs typeface="Malgun Gothic" pitchFamily="34" charset="-120"/>
              </a:rPr>
              <a:t>어디에 쓰이는지 · 무엇이 금지인지 · 어떤 입력이 들어오는지. 지식의 경계 밖 정보를 채웁니다.</a:t>
            </a:r>
            <a:endParaRPr lang="en-US" sz="1250" dirty="0"/>
          </a:p>
        </p:txBody>
      </p:sp>
      <p:sp>
        <p:nvSpPr>
          <p:cNvPr id="7" name="Shape 4"/>
          <p:cNvSpPr/>
          <p:nvPr/>
        </p:nvSpPr>
        <p:spPr>
          <a:xfrm>
            <a:off x="658368" y="2423160"/>
            <a:ext cx="5303520" cy="2514600"/>
          </a:xfrm>
          <a:prstGeom prst="roundRect">
            <a:avLst>
              <a:gd name="adj" fmla="val 3636"/>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8" name="Shape 5"/>
          <p:cNvSpPr/>
          <p:nvPr/>
        </p:nvSpPr>
        <p:spPr>
          <a:xfrm>
            <a:off x="896112" y="2642616"/>
            <a:ext cx="420624" cy="420624"/>
          </a:xfrm>
          <a:prstGeom prst="ellipse">
            <a:avLst/>
          </a:prstGeom>
          <a:solidFill>
            <a:srgbClr val="FB7185"/>
          </a:solidFill>
          <a:ln/>
        </p:spPr>
        <p:txBody>
          <a:bodyPr/>
          <a:p/>
        </p:txBody>
      </p:sp>
      <p:pic>
        <p:nvPicPr>
          <p:cNvPr id="9" name="Image 1" descr="/home/claude/icons/times_white.png">    </p:cNvPr>
          <p:cNvPicPr>
            <a:picLocks noChangeAspect="1"/>
          </p:cNvPicPr>
          <p:nvPr/>
        </p:nvPicPr>
        <p:blipFill>
          <a:blip r:embed="rId2"/>
          <a:stretch>
            <a:fillRect/>
          </a:stretch>
        </p:blipFill>
        <p:spPr>
          <a:xfrm>
            <a:off x="1001268" y="2747772"/>
            <a:ext cx="210312" cy="210312"/>
          </a:xfrm>
          <a:prstGeom prst="rect">
            <a:avLst/>
          </a:prstGeom>
        </p:spPr>
      </p:pic>
      <p:sp>
        <p:nvSpPr>
          <p:cNvPr id="10" name="Text 6"/>
          <p:cNvSpPr/>
          <p:nvPr/>
        </p:nvSpPr>
        <p:spPr>
          <a:xfrm>
            <a:off x="1463040" y="2670048"/>
            <a:ext cx="4297680" cy="329184"/>
          </a:xfrm>
          <a:prstGeom prst="rect">
            <a:avLst/>
          </a:prstGeom>
          <a:noFill/>
          <a:ln/>
        </p:spPr>
        <p:txBody>
          <a:bodyPr wrap="square" lIns="0" tIns="0" rIns="0" bIns="0" rtlCol="0" anchor="ctr"/>
          <a:lstStyle/>
          <a:p>
            <a:pPr indent="0" marL="0">
              <a:buNone/>
            </a:pPr>
            <a:r>
              <a:rPr lang="en-US" sz="1300" b="1" dirty="0">
                <a:solidFill>
                  <a:srgbClr val="1E1B3A"/>
                </a:solidFill>
                <a:latin typeface="Malgun Gothic" pitchFamily="34" charset="0"/>
                <a:ea typeface="Malgun Gothic" pitchFamily="34" charset="-122"/>
                <a:cs typeface="Malgun Gothic" pitchFamily="34" charset="-120"/>
              </a:rPr>
              <a:t>맥락 없음</a:t>
            </a:r>
            <a:endParaRPr lang="en-US" sz="1300" dirty="0"/>
          </a:p>
        </p:txBody>
      </p:sp>
      <p:sp>
        <p:nvSpPr>
          <p:cNvPr id="11" name="Shape 7"/>
          <p:cNvSpPr/>
          <p:nvPr/>
        </p:nvSpPr>
        <p:spPr>
          <a:xfrm>
            <a:off x="896112" y="3172968"/>
            <a:ext cx="4828032" cy="713232"/>
          </a:xfrm>
          <a:prstGeom prst="roundRect">
            <a:avLst>
              <a:gd name="adj" fmla="val 12821"/>
            </a:avLst>
          </a:prstGeom>
          <a:solidFill>
            <a:srgbClr val="F5F4FC"/>
          </a:solidFill>
          <a:ln/>
        </p:spPr>
        <p:txBody>
          <a:bodyPr/>
          <a:p/>
        </p:txBody>
      </p:sp>
      <p:sp>
        <p:nvSpPr>
          <p:cNvPr id="12" name="Text 8"/>
          <p:cNvSpPr/>
          <p:nvPr/>
        </p:nvSpPr>
        <p:spPr>
          <a:xfrm>
            <a:off x="1078992" y="3172968"/>
            <a:ext cx="4462272" cy="713232"/>
          </a:xfrm>
          <a:prstGeom prst="rect">
            <a:avLst/>
          </a:prstGeom>
          <a:noFill/>
          <a:ln/>
        </p:spPr>
        <p:txBody>
          <a:bodyPr wrap="square" lIns="0" tIns="0" rIns="0" bIns="0" rtlCol="0" anchor="ctr"/>
          <a:lstStyle/>
          <a:p>
            <a:pPr indent="0" marL="0">
              <a:lnSpc>
                <a:spcPts val="1550"/>
              </a:lnSpc>
              <a:buNone/>
            </a:pPr>
            <a:r>
              <a:rPr lang="en-US" sz="1150" b="1" dirty="0">
                <a:solidFill>
                  <a:srgbClr val="2A2860"/>
                </a:solidFill>
                <a:latin typeface="Malgun Gothic" pitchFamily="34" charset="0"/>
                <a:ea typeface="Malgun Gothic" pitchFamily="34" charset="-122"/>
                <a:cs typeface="Malgun Gothic" pitchFamily="34" charset="-120"/>
              </a:rPr>
              <a:t>"이메일 형식 검사 함수 만들어 줘."</a:t>
            </a:r>
            <a:endParaRPr lang="en-US" sz="1150" dirty="0"/>
          </a:p>
        </p:txBody>
      </p:sp>
      <p:sp>
        <p:nvSpPr>
          <p:cNvPr id="13" name="Text 9"/>
          <p:cNvSpPr/>
          <p:nvPr/>
        </p:nvSpPr>
        <p:spPr>
          <a:xfrm>
            <a:off x="914400" y="4032504"/>
            <a:ext cx="4791456" cy="777240"/>
          </a:xfrm>
          <a:prstGeom prst="rect">
            <a:avLst/>
          </a:prstGeom>
          <a:noFill/>
          <a:ln/>
        </p:spPr>
        <p:txBody>
          <a:bodyPr wrap="square" lIns="0" tIns="0" rIns="0" bIns="0" rtlCol="0" anchor="t"/>
          <a:lstStyle/>
          <a:p>
            <a:pPr algn="l" indent="0" marL="0">
              <a:lnSpc>
                <a:spcPts val="1534"/>
              </a:lnSpc>
              <a:buNone/>
            </a:pPr>
            <a:r>
              <a:rPr lang="en-US" sz="1080" dirty="0">
                <a:solidFill>
                  <a:srgbClr val="3C3B57"/>
                </a:solidFill>
                <a:latin typeface="Malgun Gothic" pitchFamily="34" charset="0"/>
                <a:ea typeface="Malgun Gothic" pitchFamily="34" charset="-122"/>
                <a:cs typeface="Malgun Gothic" pitchFamily="34" charset="-120"/>
              </a:rPr>
              <a:t>AI가 임의로 채우는 것들: 외부 검증 라이브러리를 설치해 쓰거나, 빈 문자열 입력을 고려하지 않거나, 우리 프로젝트와 무관한 구조로 만들 수 있습니다.</a:t>
            </a:r>
            <a:endParaRPr lang="en-US" sz="1080" dirty="0"/>
          </a:p>
        </p:txBody>
      </p:sp>
      <p:sp>
        <p:nvSpPr>
          <p:cNvPr id="14" name="Shape 10"/>
          <p:cNvSpPr/>
          <p:nvPr/>
        </p:nvSpPr>
        <p:spPr>
          <a:xfrm>
            <a:off x="6227064" y="2423160"/>
            <a:ext cx="5303520" cy="2514600"/>
          </a:xfrm>
          <a:prstGeom prst="roundRect">
            <a:avLst>
              <a:gd name="adj" fmla="val 3636"/>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5" name="Shape 11"/>
          <p:cNvSpPr/>
          <p:nvPr/>
        </p:nvSpPr>
        <p:spPr>
          <a:xfrm>
            <a:off x="6464808" y="2642616"/>
            <a:ext cx="420624" cy="420624"/>
          </a:xfrm>
          <a:prstGeom prst="ellipse">
            <a:avLst/>
          </a:prstGeom>
          <a:solidFill>
            <a:srgbClr val="10B981"/>
          </a:solidFill>
          <a:ln/>
        </p:spPr>
        <p:txBody>
          <a:bodyPr/>
          <a:p/>
        </p:txBody>
      </p:sp>
      <p:pic>
        <p:nvPicPr>
          <p:cNvPr id="16" name="Image 2" descr="/home/claude/icons/check_white.png">    </p:cNvPr>
          <p:cNvPicPr>
            <a:picLocks noChangeAspect="1"/>
          </p:cNvPicPr>
          <p:nvPr/>
        </p:nvPicPr>
        <p:blipFill>
          <a:blip r:embed="rId3"/>
          <a:stretch>
            <a:fillRect/>
          </a:stretch>
        </p:blipFill>
        <p:spPr>
          <a:xfrm>
            <a:off x="6569964" y="2747772"/>
            <a:ext cx="210312" cy="210312"/>
          </a:xfrm>
          <a:prstGeom prst="rect">
            <a:avLst/>
          </a:prstGeom>
        </p:spPr>
      </p:pic>
      <p:sp>
        <p:nvSpPr>
          <p:cNvPr id="17" name="Text 12"/>
          <p:cNvSpPr/>
          <p:nvPr/>
        </p:nvSpPr>
        <p:spPr>
          <a:xfrm>
            <a:off x="7031736" y="2670048"/>
            <a:ext cx="4297680" cy="329184"/>
          </a:xfrm>
          <a:prstGeom prst="rect">
            <a:avLst/>
          </a:prstGeom>
          <a:noFill/>
          <a:ln/>
        </p:spPr>
        <p:txBody>
          <a:bodyPr wrap="square" lIns="0" tIns="0" rIns="0" bIns="0" rtlCol="0" anchor="ctr"/>
          <a:lstStyle/>
          <a:p>
            <a:pPr indent="0" marL="0">
              <a:buNone/>
            </a:pPr>
            <a:r>
              <a:rPr lang="en-US" sz="1300" b="1" dirty="0">
                <a:solidFill>
                  <a:srgbClr val="1E1B3A"/>
                </a:solidFill>
                <a:latin typeface="Malgun Gothic" pitchFamily="34" charset="0"/>
                <a:ea typeface="Malgun Gothic" pitchFamily="34" charset="-122"/>
                <a:cs typeface="Malgun Gothic" pitchFamily="34" charset="-120"/>
              </a:rPr>
              <a:t>맥락 지정</a:t>
            </a:r>
            <a:endParaRPr lang="en-US" sz="1300" dirty="0"/>
          </a:p>
        </p:txBody>
      </p:sp>
      <p:sp>
        <p:nvSpPr>
          <p:cNvPr id="18" name="Shape 13"/>
          <p:cNvSpPr/>
          <p:nvPr/>
        </p:nvSpPr>
        <p:spPr>
          <a:xfrm>
            <a:off x="6464808" y="3172968"/>
            <a:ext cx="4828032" cy="713232"/>
          </a:xfrm>
          <a:prstGeom prst="roundRect">
            <a:avLst>
              <a:gd name="adj" fmla="val 12821"/>
            </a:avLst>
          </a:prstGeom>
          <a:solidFill>
            <a:srgbClr val="EEF0FF"/>
          </a:solidFill>
          <a:ln/>
        </p:spPr>
        <p:txBody>
          <a:bodyPr/>
          <a:p/>
        </p:txBody>
      </p:sp>
      <p:sp>
        <p:nvSpPr>
          <p:cNvPr id="19" name="Text 14"/>
          <p:cNvSpPr/>
          <p:nvPr/>
        </p:nvSpPr>
        <p:spPr>
          <a:xfrm>
            <a:off x="6647688" y="3172968"/>
            <a:ext cx="4462272" cy="713232"/>
          </a:xfrm>
          <a:prstGeom prst="rect">
            <a:avLst/>
          </a:prstGeom>
          <a:noFill/>
          <a:ln/>
        </p:spPr>
        <p:txBody>
          <a:bodyPr wrap="square" lIns="0" tIns="0" rIns="0" bIns="0" rtlCol="0" anchor="ctr"/>
          <a:lstStyle/>
          <a:p>
            <a:pPr indent="0" marL="0">
              <a:lnSpc>
                <a:spcPts val="1550"/>
              </a:lnSpc>
              <a:buNone/>
            </a:pPr>
            <a:r>
              <a:rPr lang="en-US" sz="1150" b="1" dirty="0">
                <a:solidFill>
                  <a:srgbClr val="4338CA"/>
                </a:solidFill>
                <a:latin typeface="Malgun Gothic" pitchFamily="34" charset="0"/>
                <a:ea typeface="Malgun Gothic" pitchFamily="34" charset="-122"/>
                <a:cs typeface="Malgun Gothic" pitchFamily="34" charset="-120"/>
              </a:rPr>
              <a:t>"회원가입 폼의 입력 검사용이야. 파이썬 3.13 표준 라이브러리만 사용하고, 빈 문자열도 들어올 수 있어."</a:t>
            </a:r>
            <a:endParaRPr lang="en-US" sz="1150" dirty="0"/>
          </a:p>
        </p:txBody>
      </p:sp>
      <p:sp>
        <p:nvSpPr>
          <p:cNvPr id="20" name="Text 15"/>
          <p:cNvSpPr/>
          <p:nvPr/>
        </p:nvSpPr>
        <p:spPr>
          <a:xfrm>
            <a:off x="6483096" y="4032504"/>
            <a:ext cx="4791456" cy="777240"/>
          </a:xfrm>
          <a:prstGeom prst="rect">
            <a:avLst/>
          </a:prstGeom>
          <a:noFill/>
          <a:ln/>
        </p:spPr>
        <p:txBody>
          <a:bodyPr wrap="square" lIns="0" tIns="0" rIns="0" bIns="0" rtlCol="0" anchor="t"/>
          <a:lstStyle/>
          <a:p>
            <a:pPr algn="l" indent="0" marL="0">
              <a:lnSpc>
                <a:spcPts val="1534"/>
              </a:lnSpc>
              <a:buNone/>
            </a:pPr>
            <a:r>
              <a:rPr lang="en-US" sz="1080" dirty="0">
                <a:solidFill>
                  <a:srgbClr val="3C3B57"/>
                </a:solidFill>
                <a:latin typeface="Malgun Gothic" pitchFamily="34" charset="0"/>
                <a:ea typeface="Malgun Gothic" pitchFamily="34" charset="-122"/>
                <a:cs typeface="Malgun Gothic" pitchFamily="34" charset="-120"/>
              </a:rPr>
              <a:t>쓰임새 · 금지 사항 · 입력 조건이 정해지니, 결과가 우리 상황에 바로 맞습니다. 환각이 자랄 빈칸이 줄어듭니다.</a:t>
            </a:r>
            <a:endParaRPr lang="en-US" sz="1080" dirty="0"/>
          </a:p>
        </p:txBody>
      </p:sp>
      <p:sp>
        <p:nvSpPr>
          <p:cNvPr id="21" name="Text 16"/>
          <p:cNvSpPr/>
          <p:nvPr/>
        </p:nvSpPr>
        <p:spPr>
          <a:xfrm>
            <a:off x="658368" y="5230368"/>
            <a:ext cx="10872216" cy="914400"/>
          </a:xfrm>
          <a:prstGeom prst="rect">
            <a:avLst/>
          </a:prstGeom>
          <a:noFill/>
          <a:ln/>
        </p:spPr>
        <p:txBody>
          <a:bodyPr wrap="square" lIns="0" tIns="0" rIns="0" bIns="0" rtlCol="0" anchor="t"/>
          <a:lstStyle/>
          <a:p>
            <a:pPr algn="l" indent="0" marL="0">
              <a:lnSpc>
                <a:spcPts val="1900"/>
              </a:lnSpc>
              <a:buNone/>
            </a:pPr>
            <a:r>
              <a:rPr lang="en-US" sz="1250" i="1" dirty="0">
                <a:solidFill>
                  <a:srgbClr val="6B7185"/>
                </a:solidFill>
                <a:latin typeface="Malgun Gothic" pitchFamily="34" charset="0"/>
                <a:ea typeface="Malgun Gothic" pitchFamily="34" charset="-122"/>
                <a:cs typeface="Malgun Gothic" pitchFamily="34" charset="-120"/>
              </a:rPr>
              <a:t>맥락 점검 질문: "내 머릿속에만 있고 지시문에는 없는 전제가 무엇인가?" 그 전제가 곧 써야 할 맥락입니다.</a:t>
            </a:r>
            <a:endParaRPr lang="en-US" sz="1250" dirty="0"/>
          </a:p>
        </p:txBody>
      </p:sp>
      <p:sp>
        <p:nvSpPr>
          <p:cNvPr id="22" name="Text 17"/>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15</a:t>
            </a:r>
            <a:endParaRPr lang="en-US" sz="9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624328" cy="384048"/>
          </a:xfrm>
          <a:prstGeom prst="roundRect">
            <a:avLst>
              <a:gd name="adj" fmla="val 50000"/>
            </a:avLst>
          </a:prstGeom>
          <a:solidFill>
            <a:srgbClr val="EDECFB"/>
          </a:solidFill>
          <a:ln/>
        </p:spPr>
        <p:txBody>
          <a:bodyPr/>
          <a:p/>
        </p:txBody>
      </p:sp>
      <p:pic>
        <p:nvPicPr>
          <p:cNvPr id="3" name="Image 0" descr="/home/claude/icons/pen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2240280"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2부 · 지시문 작성 기초</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기둥 ③ 요구: 판정할 수 있게 말한다</a:t>
            </a:r>
            <a:endParaRPr lang="en-US" sz="2600" dirty="0"/>
          </a:p>
        </p:txBody>
      </p:sp>
      <p:sp>
        <p:nvSpPr>
          <p:cNvPr id="6" name="Text 3"/>
          <p:cNvSpPr/>
          <p:nvPr/>
        </p:nvSpPr>
        <p:spPr>
          <a:xfrm>
            <a:off x="658368" y="1627632"/>
            <a:ext cx="10872216" cy="914400"/>
          </a:xfrm>
          <a:prstGeom prst="rect">
            <a:avLst/>
          </a:prstGeom>
          <a:noFill/>
          <a:ln/>
        </p:spPr>
        <p:txBody>
          <a:bodyPr wrap="square" lIns="0" tIns="0" rIns="0" bIns="0" rtlCol="0" anchor="t"/>
          <a:lstStyle/>
          <a:p>
            <a:pPr algn="l" indent="0" marL="0">
              <a:lnSpc>
                <a:spcPts val="1900"/>
              </a:lnSpc>
              <a:buNone/>
            </a:pPr>
            <a:r>
              <a:rPr lang="en-US" sz="1250" dirty="0">
                <a:solidFill>
                  <a:srgbClr val="3C3B57"/>
                </a:solidFill>
                <a:latin typeface="Malgun Gothic" pitchFamily="34" charset="0"/>
                <a:ea typeface="Malgun Gothic" pitchFamily="34" charset="-122"/>
                <a:cs typeface="Malgun Gothic" pitchFamily="34" charset="-120"/>
              </a:rPr>
              <a:t>좋은 요구의 기준은 하나. 결과를 받았을 때 통과 · 불통과를 '판정'할 수 있는가.</a:t>
            </a:r>
            <a:endParaRPr lang="en-US" sz="1250" dirty="0"/>
          </a:p>
        </p:txBody>
      </p:sp>
      <p:sp>
        <p:nvSpPr>
          <p:cNvPr id="7" name="Shape 4"/>
          <p:cNvSpPr/>
          <p:nvPr/>
        </p:nvSpPr>
        <p:spPr>
          <a:xfrm>
            <a:off x="658368" y="2423160"/>
            <a:ext cx="5303520" cy="2514600"/>
          </a:xfrm>
          <a:prstGeom prst="roundRect">
            <a:avLst>
              <a:gd name="adj" fmla="val 3636"/>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8" name="Shape 5"/>
          <p:cNvSpPr/>
          <p:nvPr/>
        </p:nvSpPr>
        <p:spPr>
          <a:xfrm>
            <a:off x="896112" y="2642616"/>
            <a:ext cx="420624" cy="420624"/>
          </a:xfrm>
          <a:prstGeom prst="ellipse">
            <a:avLst/>
          </a:prstGeom>
          <a:solidFill>
            <a:srgbClr val="FB7185"/>
          </a:solidFill>
          <a:ln/>
        </p:spPr>
        <p:txBody>
          <a:bodyPr/>
          <a:p/>
        </p:txBody>
      </p:sp>
      <p:pic>
        <p:nvPicPr>
          <p:cNvPr id="9" name="Image 1" descr="/home/claude/icons/times_white.png">    </p:cNvPr>
          <p:cNvPicPr>
            <a:picLocks noChangeAspect="1"/>
          </p:cNvPicPr>
          <p:nvPr/>
        </p:nvPicPr>
        <p:blipFill>
          <a:blip r:embed="rId2"/>
          <a:stretch>
            <a:fillRect/>
          </a:stretch>
        </p:blipFill>
        <p:spPr>
          <a:xfrm>
            <a:off x="1001268" y="2747772"/>
            <a:ext cx="210312" cy="210312"/>
          </a:xfrm>
          <a:prstGeom prst="rect">
            <a:avLst/>
          </a:prstGeom>
        </p:spPr>
      </p:pic>
      <p:sp>
        <p:nvSpPr>
          <p:cNvPr id="10" name="Text 6"/>
          <p:cNvSpPr/>
          <p:nvPr/>
        </p:nvSpPr>
        <p:spPr>
          <a:xfrm>
            <a:off x="1463040" y="2670048"/>
            <a:ext cx="4297680" cy="329184"/>
          </a:xfrm>
          <a:prstGeom prst="rect">
            <a:avLst/>
          </a:prstGeom>
          <a:noFill/>
          <a:ln/>
        </p:spPr>
        <p:txBody>
          <a:bodyPr wrap="square" lIns="0" tIns="0" rIns="0" bIns="0" rtlCol="0" anchor="ctr"/>
          <a:lstStyle/>
          <a:p>
            <a:pPr indent="0" marL="0">
              <a:buNone/>
            </a:pPr>
            <a:r>
              <a:rPr lang="en-US" sz="1300" b="1" dirty="0">
                <a:solidFill>
                  <a:srgbClr val="1E1B3A"/>
                </a:solidFill>
                <a:latin typeface="Malgun Gothic" pitchFamily="34" charset="0"/>
                <a:ea typeface="Malgun Gothic" pitchFamily="34" charset="-122"/>
                <a:cs typeface="Malgun Gothic" pitchFamily="34" charset="-120"/>
              </a:rPr>
              <a:t>판정 불가능한 요구</a:t>
            </a:r>
            <a:endParaRPr lang="en-US" sz="1300" dirty="0"/>
          </a:p>
        </p:txBody>
      </p:sp>
      <p:sp>
        <p:nvSpPr>
          <p:cNvPr id="11" name="Shape 7"/>
          <p:cNvSpPr/>
          <p:nvPr/>
        </p:nvSpPr>
        <p:spPr>
          <a:xfrm>
            <a:off x="896112" y="3172968"/>
            <a:ext cx="4828032" cy="713232"/>
          </a:xfrm>
          <a:prstGeom prst="roundRect">
            <a:avLst>
              <a:gd name="adj" fmla="val 12821"/>
            </a:avLst>
          </a:prstGeom>
          <a:solidFill>
            <a:srgbClr val="F5F4FC"/>
          </a:solidFill>
          <a:ln/>
        </p:spPr>
        <p:txBody>
          <a:bodyPr/>
          <a:p/>
        </p:txBody>
      </p:sp>
      <p:sp>
        <p:nvSpPr>
          <p:cNvPr id="12" name="Text 8"/>
          <p:cNvSpPr/>
          <p:nvPr/>
        </p:nvSpPr>
        <p:spPr>
          <a:xfrm>
            <a:off x="1078992" y="3172968"/>
            <a:ext cx="4462272" cy="713232"/>
          </a:xfrm>
          <a:prstGeom prst="rect">
            <a:avLst/>
          </a:prstGeom>
          <a:noFill/>
          <a:ln/>
        </p:spPr>
        <p:txBody>
          <a:bodyPr wrap="square" lIns="0" tIns="0" rIns="0" bIns="0" rtlCol="0" anchor="ctr"/>
          <a:lstStyle/>
          <a:p>
            <a:pPr indent="0" marL="0">
              <a:lnSpc>
                <a:spcPts val="1550"/>
              </a:lnSpc>
              <a:buNone/>
            </a:pPr>
            <a:r>
              <a:rPr lang="en-US" sz="1150" b="1" dirty="0">
                <a:solidFill>
                  <a:srgbClr val="2A2860"/>
                </a:solidFill>
                <a:latin typeface="Malgun Gothic" pitchFamily="34" charset="0"/>
                <a:ea typeface="Malgun Gothic" pitchFamily="34" charset="-122"/>
                <a:cs typeface="Malgun Gothic" pitchFamily="34" charset="-120"/>
              </a:rPr>
              <a:t>"코드 좀 잘 정리해 줘."</a:t>
            </a:r>
            <a:endParaRPr lang="en-US" sz="1150" dirty="0"/>
          </a:p>
        </p:txBody>
      </p:sp>
      <p:sp>
        <p:nvSpPr>
          <p:cNvPr id="13" name="Text 9"/>
          <p:cNvSpPr/>
          <p:nvPr/>
        </p:nvSpPr>
        <p:spPr>
          <a:xfrm>
            <a:off x="914400" y="4032504"/>
            <a:ext cx="4791456" cy="777240"/>
          </a:xfrm>
          <a:prstGeom prst="rect">
            <a:avLst/>
          </a:prstGeom>
          <a:noFill/>
          <a:ln/>
        </p:spPr>
        <p:txBody>
          <a:bodyPr wrap="square" lIns="0" tIns="0" rIns="0" bIns="0" rtlCol="0" anchor="t"/>
          <a:lstStyle/>
          <a:p>
            <a:pPr algn="l" indent="0" marL="0">
              <a:lnSpc>
                <a:spcPts val="1534"/>
              </a:lnSpc>
              <a:buNone/>
            </a:pPr>
            <a:r>
              <a:rPr lang="en-US" sz="1080" dirty="0">
                <a:solidFill>
                  <a:srgbClr val="3C3B57"/>
                </a:solidFill>
                <a:latin typeface="Malgun Gothic" pitchFamily="34" charset="0"/>
                <a:ea typeface="Malgun Gothic" pitchFamily="34" charset="-122"/>
                <a:cs typeface="Malgun Gothic" pitchFamily="34" charset="-120"/>
              </a:rPr>
              <a:t>'잘'의 기준이 없으니 결과를 받아도 됐는지 판단할 수 없습니다. 지시한 나도, 만든 AI도, 서로 다른 '잘'을 생각하고 있습니다.</a:t>
            </a:r>
            <a:endParaRPr lang="en-US" sz="1080" dirty="0"/>
          </a:p>
        </p:txBody>
      </p:sp>
      <p:sp>
        <p:nvSpPr>
          <p:cNvPr id="14" name="Shape 10"/>
          <p:cNvSpPr/>
          <p:nvPr/>
        </p:nvSpPr>
        <p:spPr>
          <a:xfrm>
            <a:off x="6227064" y="2423160"/>
            <a:ext cx="5303520" cy="2514600"/>
          </a:xfrm>
          <a:prstGeom prst="roundRect">
            <a:avLst>
              <a:gd name="adj" fmla="val 3636"/>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5" name="Shape 11"/>
          <p:cNvSpPr/>
          <p:nvPr/>
        </p:nvSpPr>
        <p:spPr>
          <a:xfrm>
            <a:off x="6464808" y="2642616"/>
            <a:ext cx="420624" cy="420624"/>
          </a:xfrm>
          <a:prstGeom prst="ellipse">
            <a:avLst/>
          </a:prstGeom>
          <a:solidFill>
            <a:srgbClr val="10B981"/>
          </a:solidFill>
          <a:ln/>
        </p:spPr>
        <p:txBody>
          <a:bodyPr/>
          <a:p/>
        </p:txBody>
      </p:sp>
      <p:pic>
        <p:nvPicPr>
          <p:cNvPr id="16" name="Image 2" descr="/home/claude/icons/check_white.png">    </p:cNvPr>
          <p:cNvPicPr>
            <a:picLocks noChangeAspect="1"/>
          </p:cNvPicPr>
          <p:nvPr/>
        </p:nvPicPr>
        <p:blipFill>
          <a:blip r:embed="rId3"/>
          <a:stretch>
            <a:fillRect/>
          </a:stretch>
        </p:blipFill>
        <p:spPr>
          <a:xfrm>
            <a:off x="6569964" y="2747772"/>
            <a:ext cx="210312" cy="210312"/>
          </a:xfrm>
          <a:prstGeom prst="rect">
            <a:avLst/>
          </a:prstGeom>
        </p:spPr>
      </p:pic>
      <p:sp>
        <p:nvSpPr>
          <p:cNvPr id="17" name="Text 12"/>
          <p:cNvSpPr/>
          <p:nvPr/>
        </p:nvSpPr>
        <p:spPr>
          <a:xfrm>
            <a:off x="7031736" y="2670048"/>
            <a:ext cx="4297680" cy="329184"/>
          </a:xfrm>
          <a:prstGeom prst="rect">
            <a:avLst/>
          </a:prstGeom>
          <a:noFill/>
          <a:ln/>
        </p:spPr>
        <p:txBody>
          <a:bodyPr wrap="square" lIns="0" tIns="0" rIns="0" bIns="0" rtlCol="0" anchor="ctr"/>
          <a:lstStyle/>
          <a:p>
            <a:pPr indent="0" marL="0">
              <a:buNone/>
            </a:pPr>
            <a:r>
              <a:rPr lang="en-US" sz="1300" b="1" dirty="0">
                <a:solidFill>
                  <a:srgbClr val="1E1B3A"/>
                </a:solidFill>
                <a:latin typeface="Malgun Gothic" pitchFamily="34" charset="0"/>
                <a:ea typeface="Malgun Gothic" pitchFamily="34" charset="-122"/>
                <a:cs typeface="Malgun Gothic" pitchFamily="34" charset="-120"/>
              </a:rPr>
              <a:t>판정 가능한 요구</a:t>
            </a:r>
            <a:endParaRPr lang="en-US" sz="1300" dirty="0"/>
          </a:p>
        </p:txBody>
      </p:sp>
      <p:sp>
        <p:nvSpPr>
          <p:cNvPr id="18" name="Shape 13"/>
          <p:cNvSpPr/>
          <p:nvPr/>
        </p:nvSpPr>
        <p:spPr>
          <a:xfrm>
            <a:off x="6464808" y="3172968"/>
            <a:ext cx="4828032" cy="713232"/>
          </a:xfrm>
          <a:prstGeom prst="roundRect">
            <a:avLst>
              <a:gd name="adj" fmla="val 12821"/>
            </a:avLst>
          </a:prstGeom>
          <a:solidFill>
            <a:srgbClr val="EEF0FF"/>
          </a:solidFill>
          <a:ln/>
        </p:spPr>
        <p:txBody>
          <a:bodyPr/>
          <a:p/>
        </p:txBody>
      </p:sp>
      <p:sp>
        <p:nvSpPr>
          <p:cNvPr id="19" name="Text 14"/>
          <p:cNvSpPr/>
          <p:nvPr/>
        </p:nvSpPr>
        <p:spPr>
          <a:xfrm>
            <a:off x="6647688" y="3172968"/>
            <a:ext cx="4462272" cy="713232"/>
          </a:xfrm>
          <a:prstGeom prst="rect">
            <a:avLst/>
          </a:prstGeom>
          <a:noFill/>
          <a:ln/>
        </p:spPr>
        <p:txBody>
          <a:bodyPr wrap="square" lIns="0" tIns="0" rIns="0" bIns="0" rtlCol="0" anchor="ctr"/>
          <a:lstStyle/>
          <a:p>
            <a:pPr indent="0" marL="0">
              <a:lnSpc>
                <a:spcPts val="1550"/>
              </a:lnSpc>
              <a:buNone/>
            </a:pPr>
            <a:r>
              <a:rPr lang="en-US" sz="1150" b="1" dirty="0">
                <a:solidFill>
                  <a:srgbClr val="4338CA"/>
                </a:solidFill>
                <a:latin typeface="Malgun Gothic" pitchFamily="34" charset="0"/>
                <a:ea typeface="Malgun Gothic" pitchFamily="34" charset="-122"/>
                <a:cs typeface="Malgun Gothic" pitchFamily="34" charset="-120"/>
              </a:rPr>
              <a:t>"함수 이름을 동사형으로 바꾸고, 20줄이 넘는 함수는 두 개 이상으로 분리해 줘."</a:t>
            </a:r>
            <a:endParaRPr lang="en-US" sz="1150" dirty="0"/>
          </a:p>
        </p:txBody>
      </p:sp>
      <p:sp>
        <p:nvSpPr>
          <p:cNvPr id="20" name="Text 15"/>
          <p:cNvSpPr/>
          <p:nvPr/>
        </p:nvSpPr>
        <p:spPr>
          <a:xfrm>
            <a:off x="6483096" y="4032504"/>
            <a:ext cx="4791456" cy="777240"/>
          </a:xfrm>
          <a:prstGeom prst="rect">
            <a:avLst/>
          </a:prstGeom>
          <a:noFill/>
          <a:ln/>
        </p:spPr>
        <p:txBody>
          <a:bodyPr wrap="square" lIns="0" tIns="0" rIns="0" bIns="0" rtlCol="0" anchor="t"/>
          <a:lstStyle/>
          <a:p>
            <a:pPr algn="l" indent="0" marL="0">
              <a:lnSpc>
                <a:spcPts val="1534"/>
              </a:lnSpc>
              <a:buNone/>
            </a:pPr>
            <a:r>
              <a:rPr lang="en-US" sz="1080" dirty="0">
                <a:solidFill>
                  <a:srgbClr val="3C3B57"/>
                </a:solidFill>
                <a:latin typeface="Malgun Gothic" pitchFamily="34" charset="0"/>
                <a:ea typeface="Malgun Gothic" pitchFamily="34" charset="-122"/>
                <a:cs typeface="Malgun Gothic" pitchFamily="34" charset="-120"/>
              </a:rPr>
              <a:t>받자마자 확인할 수 있습니다. 동사형인가? 20줄 넘는 함수가 남았는가? 판정 기준이 지시문 안에 들어 있습니다.</a:t>
            </a:r>
            <a:endParaRPr lang="en-US" sz="1080" dirty="0"/>
          </a:p>
        </p:txBody>
      </p:sp>
      <p:sp>
        <p:nvSpPr>
          <p:cNvPr id="21" name="Text 16"/>
          <p:cNvSpPr/>
          <p:nvPr/>
        </p:nvSpPr>
        <p:spPr>
          <a:xfrm>
            <a:off x="658368" y="5230368"/>
            <a:ext cx="10872216" cy="914400"/>
          </a:xfrm>
          <a:prstGeom prst="rect">
            <a:avLst/>
          </a:prstGeom>
          <a:noFill/>
          <a:ln/>
        </p:spPr>
        <p:txBody>
          <a:bodyPr wrap="square" lIns="0" tIns="0" rIns="0" bIns="0" rtlCol="0" anchor="t"/>
          <a:lstStyle/>
          <a:p>
            <a:pPr algn="l" indent="0" marL="0">
              <a:lnSpc>
                <a:spcPts val="1900"/>
              </a:lnSpc>
              <a:buNone/>
            </a:pPr>
            <a:r>
              <a:rPr lang="en-US" sz="1250" i="1" dirty="0">
                <a:solidFill>
                  <a:srgbClr val="6B7185"/>
                </a:solidFill>
                <a:latin typeface="Malgun Gothic" pitchFamily="34" charset="0"/>
                <a:ea typeface="Malgun Gothic" pitchFamily="34" charset="-122"/>
                <a:cs typeface="Malgun Gothic" pitchFamily="34" charset="-120"/>
              </a:rPr>
              <a:t>지난주 첫 지시를 떠올려 보세요. "25도를 변환한 결과를 출력해"가 있었기에 77.0으로 판정할 수 있었습니다. 요구에는 확인 방법이 함께 담깁니다.</a:t>
            </a:r>
            <a:endParaRPr lang="en-US" sz="1250" dirty="0"/>
          </a:p>
        </p:txBody>
      </p:sp>
      <p:sp>
        <p:nvSpPr>
          <p:cNvPr id="22" name="Text 17"/>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16</a:t>
            </a:r>
            <a:endParaRPr lang="en-US" sz="9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624328" cy="384048"/>
          </a:xfrm>
          <a:prstGeom prst="roundRect">
            <a:avLst>
              <a:gd name="adj" fmla="val 50000"/>
            </a:avLst>
          </a:prstGeom>
          <a:solidFill>
            <a:srgbClr val="EDECFB"/>
          </a:solidFill>
          <a:ln/>
        </p:spPr>
        <p:txBody>
          <a:bodyPr/>
          <a:p/>
        </p:txBody>
      </p:sp>
      <p:pic>
        <p:nvPicPr>
          <p:cNvPr id="3" name="Image 0" descr="/home/claude/icons/pen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2240280"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2부 · 지시문 작성 기초</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기둥 ④ 형식: 결과물의 모양을 지정한다</a:t>
            </a:r>
            <a:endParaRPr lang="en-US" sz="2600" dirty="0"/>
          </a:p>
        </p:txBody>
      </p:sp>
      <p:sp>
        <p:nvSpPr>
          <p:cNvPr id="6" name="Text 3"/>
          <p:cNvSpPr/>
          <p:nvPr/>
        </p:nvSpPr>
        <p:spPr>
          <a:xfrm>
            <a:off x="658368" y="1627632"/>
            <a:ext cx="10872216" cy="914400"/>
          </a:xfrm>
          <a:prstGeom prst="rect">
            <a:avLst/>
          </a:prstGeom>
          <a:noFill/>
          <a:ln/>
        </p:spPr>
        <p:txBody>
          <a:bodyPr wrap="square" lIns="0" tIns="0" rIns="0" bIns="0" rtlCol="0" anchor="t"/>
          <a:lstStyle/>
          <a:p>
            <a:pPr algn="l" indent="0" marL="0">
              <a:lnSpc>
                <a:spcPts val="1900"/>
              </a:lnSpc>
              <a:buNone/>
            </a:pPr>
            <a:r>
              <a:rPr lang="en-US" sz="1250" dirty="0">
                <a:solidFill>
                  <a:srgbClr val="3C3B57"/>
                </a:solidFill>
                <a:latin typeface="Malgun Gothic" pitchFamily="34" charset="0"/>
                <a:ea typeface="Malgun Gothic" pitchFamily="34" charset="-122"/>
                <a:cs typeface="Malgun Gothic" pitchFamily="34" charset="-120"/>
              </a:rPr>
              <a:t>내용이 맞아도 모양이 제각각이면 팀에서는 못 씁니다. 이름 · 언어 · 확인 코드까지 지정합니다.</a:t>
            </a:r>
            <a:endParaRPr lang="en-US" sz="1250" dirty="0"/>
          </a:p>
        </p:txBody>
      </p:sp>
      <p:sp>
        <p:nvSpPr>
          <p:cNvPr id="7" name="Shape 4"/>
          <p:cNvSpPr/>
          <p:nvPr/>
        </p:nvSpPr>
        <p:spPr>
          <a:xfrm>
            <a:off x="658368" y="2423160"/>
            <a:ext cx="5303520" cy="2514600"/>
          </a:xfrm>
          <a:prstGeom prst="roundRect">
            <a:avLst>
              <a:gd name="adj" fmla="val 3636"/>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8" name="Shape 5"/>
          <p:cNvSpPr/>
          <p:nvPr/>
        </p:nvSpPr>
        <p:spPr>
          <a:xfrm>
            <a:off x="896112" y="2642616"/>
            <a:ext cx="420624" cy="420624"/>
          </a:xfrm>
          <a:prstGeom prst="ellipse">
            <a:avLst/>
          </a:prstGeom>
          <a:solidFill>
            <a:srgbClr val="FB7185"/>
          </a:solidFill>
          <a:ln/>
        </p:spPr>
        <p:txBody>
          <a:bodyPr/>
          <a:p/>
        </p:txBody>
      </p:sp>
      <p:pic>
        <p:nvPicPr>
          <p:cNvPr id="9" name="Image 1" descr="/home/claude/icons/times_white.png">    </p:cNvPr>
          <p:cNvPicPr>
            <a:picLocks noChangeAspect="1"/>
          </p:cNvPicPr>
          <p:nvPr/>
        </p:nvPicPr>
        <p:blipFill>
          <a:blip r:embed="rId2"/>
          <a:stretch>
            <a:fillRect/>
          </a:stretch>
        </p:blipFill>
        <p:spPr>
          <a:xfrm>
            <a:off x="1001268" y="2747772"/>
            <a:ext cx="210312" cy="210312"/>
          </a:xfrm>
          <a:prstGeom prst="rect">
            <a:avLst/>
          </a:prstGeom>
        </p:spPr>
      </p:pic>
      <p:sp>
        <p:nvSpPr>
          <p:cNvPr id="10" name="Text 6"/>
          <p:cNvSpPr/>
          <p:nvPr/>
        </p:nvSpPr>
        <p:spPr>
          <a:xfrm>
            <a:off x="1463040" y="2670048"/>
            <a:ext cx="4297680" cy="329184"/>
          </a:xfrm>
          <a:prstGeom prst="rect">
            <a:avLst/>
          </a:prstGeom>
          <a:noFill/>
          <a:ln/>
        </p:spPr>
        <p:txBody>
          <a:bodyPr wrap="square" lIns="0" tIns="0" rIns="0" bIns="0" rtlCol="0" anchor="ctr"/>
          <a:lstStyle/>
          <a:p>
            <a:pPr indent="0" marL="0">
              <a:buNone/>
            </a:pPr>
            <a:r>
              <a:rPr lang="en-US" sz="1300" b="1" dirty="0">
                <a:solidFill>
                  <a:srgbClr val="1E1B3A"/>
                </a:solidFill>
                <a:latin typeface="Malgun Gothic" pitchFamily="34" charset="0"/>
                <a:ea typeface="Malgun Gothic" pitchFamily="34" charset="-122"/>
                <a:cs typeface="Malgun Gothic" pitchFamily="34" charset="-120"/>
              </a:rPr>
              <a:t>형식 없음</a:t>
            </a:r>
            <a:endParaRPr lang="en-US" sz="1300" dirty="0"/>
          </a:p>
        </p:txBody>
      </p:sp>
      <p:sp>
        <p:nvSpPr>
          <p:cNvPr id="11" name="Shape 7"/>
          <p:cNvSpPr/>
          <p:nvPr/>
        </p:nvSpPr>
        <p:spPr>
          <a:xfrm>
            <a:off x="896112" y="3172968"/>
            <a:ext cx="4828032" cy="713232"/>
          </a:xfrm>
          <a:prstGeom prst="roundRect">
            <a:avLst>
              <a:gd name="adj" fmla="val 12821"/>
            </a:avLst>
          </a:prstGeom>
          <a:solidFill>
            <a:srgbClr val="F5F4FC"/>
          </a:solidFill>
          <a:ln/>
        </p:spPr>
        <p:txBody>
          <a:bodyPr/>
          <a:p/>
        </p:txBody>
      </p:sp>
      <p:sp>
        <p:nvSpPr>
          <p:cNvPr id="12" name="Text 8"/>
          <p:cNvSpPr/>
          <p:nvPr/>
        </p:nvSpPr>
        <p:spPr>
          <a:xfrm>
            <a:off x="1078992" y="3172968"/>
            <a:ext cx="4462272" cy="713232"/>
          </a:xfrm>
          <a:prstGeom prst="rect">
            <a:avLst/>
          </a:prstGeom>
          <a:noFill/>
          <a:ln/>
        </p:spPr>
        <p:txBody>
          <a:bodyPr wrap="square" lIns="0" tIns="0" rIns="0" bIns="0" rtlCol="0" anchor="ctr"/>
          <a:lstStyle/>
          <a:p>
            <a:pPr indent="0" marL="0">
              <a:lnSpc>
                <a:spcPts val="1550"/>
              </a:lnSpc>
              <a:buNone/>
            </a:pPr>
            <a:r>
              <a:rPr lang="en-US" sz="1150" b="1" dirty="0">
                <a:solidFill>
                  <a:srgbClr val="2A2860"/>
                </a:solidFill>
                <a:latin typeface="Malgun Gothic" pitchFamily="34" charset="0"/>
                <a:ea typeface="Malgun Gothic" pitchFamily="34" charset="-122"/>
                <a:cs typeface="Malgun Gothic" pitchFamily="34" charset="-120"/>
              </a:rPr>
              <a:t>(요구만 쓰고 형식 생략)</a:t>
            </a:r>
            <a:endParaRPr lang="en-US" sz="1150" dirty="0"/>
          </a:p>
        </p:txBody>
      </p:sp>
      <p:sp>
        <p:nvSpPr>
          <p:cNvPr id="13" name="Text 9"/>
          <p:cNvSpPr/>
          <p:nvPr/>
        </p:nvSpPr>
        <p:spPr>
          <a:xfrm>
            <a:off x="914400" y="4032504"/>
            <a:ext cx="4791456" cy="777240"/>
          </a:xfrm>
          <a:prstGeom prst="rect">
            <a:avLst/>
          </a:prstGeom>
          <a:noFill/>
          <a:ln/>
        </p:spPr>
        <p:txBody>
          <a:bodyPr wrap="square" lIns="0" tIns="0" rIns="0" bIns="0" rtlCol="0" anchor="t"/>
          <a:lstStyle/>
          <a:p>
            <a:pPr algn="l" indent="0" marL="0">
              <a:lnSpc>
                <a:spcPts val="1534"/>
              </a:lnSpc>
              <a:buNone/>
            </a:pPr>
            <a:r>
              <a:rPr lang="en-US" sz="1080" dirty="0">
                <a:solidFill>
                  <a:srgbClr val="3C3B57"/>
                </a:solidFill>
                <a:latin typeface="Malgun Gothic" pitchFamily="34" charset="0"/>
                <a:ea typeface="Malgun Gothic" pitchFamily="34" charset="-122"/>
                <a:cs typeface="Malgun Gothic" pitchFamily="34" charset="-120"/>
              </a:rPr>
              <a:t>파일 이름은 AI 마음대로(validator.py? main.py?), 주석은 영어로, 확인 코드는 없이. 받을 때마다 모양이 달라서 저장소가 뒤죽박죽이 됩니다.</a:t>
            </a:r>
            <a:endParaRPr lang="en-US" sz="1080" dirty="0"/>
          </a:p>
        </p:txBody>
      </p:sp>
      <p:sp>
        <p:nvSpPr>
          <p:cNvPr id="14" name="Shape 10"/>
          <p:cNvSpPr/>
          <p:nvPr/>
        </p:nvSpPr>
        <p:spPr>
          <a:xfrm>
            <a:off x="6227064" y="2423160"/>
            <a:ext cx="5303520" cy="2514600"/>
          </a:xfrm>
          <a:prstGeom prst="roundRect">
            <a:avLst>
              <a:gd name="adj" fmla="val 3636"/>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5" name="Shape 11"/>
          <p:cNvSpPr/>
          <p:nvPr/>
        </p:nvSpPr>
        <p:spPr>
          <a:xfrm>
            <a:off x="6464808" y="2642616"/>
            <a:ext cx="420624" cy="420624"/>
          </a:xfrm>
          <a:prstGeom prst="ellipse">
            <a:avLst/>
          </a:prstGeom>
          <a:solidFill>
            <a:srgbClr val="10B981"/>
          </a:solidFill>
          <a:ln/>
        </p:spPr>
        <p:txBody>
          <a:bodyPr/>
          <a:p/>
        </p:txBody>
      </p:sp>
      <p:pic>
        <p:nvPicPr>
          <p:cNvPr id="16" name="Image 2" descr="/home/claude/icons/check_white.png">    </p:cNvPr>
          <p:cNvPicPr>
            <a:picLocks noChangeAspect="1"/>
          </p:cNvPicPr>
          <p:nvPr/>
        </p:nvPicPr>
        <p:blipFill>
          <a:blip r:embed="rId3"/>
          <a:stretch>
            <a:fillRect/>
          </a:stretch>
        </p:blipFill>
        <p:spPr>
          <a:xfrm>
            <a:off x="6569964" y="2747772"/>
            <a:ext cx="210312" cy="210312"/>
          </a:xfrm>
          <a:prstGeom prst="rect">
            <a:avLst/>
          </a:prstGeom>
        </p:spPr>
      </p:pic>
      <p:sp>
        <p:nvSpPr>
          <p:cNvPr id="17" name="Text 12"/>
          <p:cNvSpPr/>
          <p:nvPr/>
        </p:nvSpPr>
        <p:spPr>
          <a:xfrm>
            <a:off x="7031736" y="2670048"/>
            <a:ext cx="4297680" cy="329184"/>
          </a:xfrm>
          <a:prstGeom prst="rect">
            <a:avLst/>
          </a:prstGeom>
          <a:noFill/>
          <a:ln/>
        </p:spPr>
        <p:txBody>
          <a:bodyPr wrap="square" lIns="0" tIns="0" rIns="0" bIns="0" rtlCol="0" anchor="ctr"/>
          <a:lstStyle/>
          <a:p>
            <a:pPr indent="0" marL="0">
              <a:buNone/>
            </a:pPr>
            <a:r>
              <a:rPr lang="en-US" sz="1300" b="1" dirty="0">
                <a:solidFill>
                  <a:srgbClr val="1E1B3A"/>
                </a:solidFill>
                <a:latin typeface="Malgun Gothic" pitchFamily="34" charset="0"/>
                <a:ea typeface="Malgun Gothic" pitchFamily="34" charset="-122"/>
                <a:cs typeface="Malgun Gothic" pitchFamily="34" charset="-120"/>
              </a:rPr>
              <a:t>형식 지정</a:t>
            </a:r>
            <a:endParaRPr lang="en-US" sz="1300" dirty="0"/>
          </a:p>
        </p:txBody>
      </p:sp>
      <p:sp>
        <p:nvSpPr>
          <p:cNvPr id="18" name="Shape 13"/>
          <p:cNvSpPr/>
          <p:nvPr/>
        </p:nvSpPr>
        <p:spPr>
          <a:xfrm>
            <a:off x="6464808" y="3172968"/>
            <a:ext cx="4828032" cy="713232"/>
          </a:xfrm>
          <a:prstGeom prst="roundRect">
            <a:avLst>
              <a:gd name="adj" fmla="val 12821"/>
            </a:avLst>
          </a:prstGeom>
          <a:solidFill>
            <a:srgbClr val="EEF0FF"/>
          </a:solidFill>
          <a:ln/>
        </p:spPr>
        <p:txBody>
          <a:bodyPr/>
          <a:p/>
        </p:txBody>
      </p:sp>
      <p:sp>
        <p:nvSpPr>
          <p:cNvPr id="19" name="Text 14"/>
          <p:cNvSpPr/>
          <p:nvPr/>
        </p:nvSpPr>
        <p:spPr>
          <a:xfrm>
            <a:off x="6647688" y="3172968"/>
            <a:ext cx="4462272" cy="713232"/>
          </a:xfrm>
          <a:prstGeom prst="rect">
            <a:avLst/>
          </a:prstGeom>
          <a:noFill/>
          <a:ln/>
        </p:spPr>
        <p:txBody>
          <a:bodyPr wrap="square" lIns="0" tIns="0" rIns="0" bIns="0" rtlCol="0" anchor="ctr"/>
          <a:lstStyle/>
          <a:p>
            <a:pPr indent="0" marL="0">
              <a:lnSpc>
                <a:spcPts val="1550"/>
              </a:lnSpc>
              <a:buNone/>
            </a:pPr>
            <a:r>
              <a:rPr lang="en-US" sz="1150" b="1" dirty="0">
                <a:solidFill>
                  <a:srgbClr val="4338CA"/>
                </a:solidFill>
                <a:latin typeface="Malgun Gothic" pitchFamily="34" charset="0"/>
                <a:ea typeface="Malgun Gothic" pitchFamily="34" charset="-122"/>
                <a:cs typeface="Malgun Gothic" pitchFamily="34" charset="-120"/>
              </a:rPr>
              <a:t>"check_email.py 파일에, 함수 이름은 is_valid_email, 주석은 한국어로. 파일 끝에 사용 예 3개를 출력하는 코드를 붙여 줘."</a:t>
            </a:r>
            <a:endParaRPr lang="en-US" sz="1150" dirty="0"/>
          </a:p>
        </p:txBody>
      </p:sp>
      <p:sp>
        <p:nvSpPr>
          <p:cNvPr id="20" name="Text 15"/>
          <p:cNvSpPr/>
          <p:nvPr/>
        </p:nvSpPr>
        <p:spPr>
          <a:xfrm>
            <a:off x="6483096" y="4032504"/>
            <a:ext cx="4791456" cy="777240"/>
          </a:xfrm>
          <a:prstGeom prst="rect">
            <a:avLst/>
          </a:prstGeom>
          <a:noFill/>
          <a:ln/>
        </p:spPr>
        <p:txBody>
          <a:bodyPr wrap="square" lIns="0" tIns="0" rIns="0" bIns="0" rtlCol="0" anchor="t"/>
          <a:lstStyle/>
          <a:p>
            <a:pPr algn="l" indent="0" marL="0">
              <a:lnSpc>
                <a:spcPts val="1534"/>
              </a:lnSpc>
              <a:buNone/>
            </a:pPr>
            <a:r>
              <a:rPr lang="en-US" sz="1080" dirty="0">
                <a:solidFill>
                  <a:srgbClr val="3C3B57"/>
                </a:solidFill>
                <a:latin typeface="Malgun Gothic" pitchFamily="34" charset="0"/>
                <a:ea typeface="Malgun Gothic" pitchFamily="34" charset="-122"/>
                <a:cs typeface="Malgun Gothic" pitchFamily="34" charset="-120"/>
              </a:rPr>
              <a:t>받는 순간 자리(파일) · 부를 이름(함수) · 읽을 언어(주석) · 확인 방법(사용 예)이 전부 정해져 있습니다.</a:t>
            </a:r>
            <a:endParaRPr lang="en-US" sz="1080" dirty="0"/>
          </a:p>
        </p:txBody>
      </p:sp>
      <p:sp>
        <p:nvSpPr>
          <p:cNvPr id="21" name="Text 16"/>
          <p:cNvSpPr/>
          <p:nvPr/>
        </p:nvSpPr>
        <p:spPr>
          <a:xfrm>
            <a:off x="658368" y="5230368"/>
            <a:ext cx="10872216" cy="914400"/>
          </a:xfrm>
          <a:prstGeom prst="rect">
            <a:avLst/>
          </a:prstGeom>
          <a:noFill/>
          <a:ln/>
        </p:spPr>
        <p:txBody>
          <a:bodyPr wrap="square" lIns="0" tIns="0" rIns="0" bIns="0" rtlCol="0" anchor="t"/>
          <a:lstStyle/>
          <a:p>
            <a:pPr algn="l" indent="0" marL="0">
              <a:lnSpc>
                <a:spcPts val="1900"/>
              </a:lnSpc>
              <a:buNone/>
            </a:pPr>
            <a:r>
              <a:rPr lang="en-US" sz="1250" i="1" dirty="0">
                <a:solidFill>
                  <a:srgbClr val="6B7185"/>
                </a:solidFill>
                <a:latin typeface="Malgun Gothic" pitchFamily="34" charset="0"/>
                <a:ea typeface="Malgun Gothic" pitchFamily="34" charset="-122"/>
                <a:cs typeface="Malgun Gothic" pitchFamily="34" charset="-120"/>
              </a:rPr>
              <a:t>형식은 취향 문제가 아니라 협업 문제입니다. 6주차 설계, 7주차 명세 기반 구현에서 형식 지정이 팀의 생명선이 됩니다.</a:t>
            </a:r>
            <a:endParaRPr lang="en-US" sz="1250" dirty="0"/>
          </a:p>
        </p:txBody>
      </p:sp>
      <p:sp>
        <p:nvSpPr>
          <p:cNvPr id="22" name="Text 17"/>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17</a:t>
            </a:r>
            <a:endParaRPr lang="en-US" sz="9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624328" cy="384048"/>
          </a:xfrm>
          <a:prstGeom prst="roundRect">
            <a:avLst>
              <a:gd name="adj" fmla="val 50000"/>
            </a:avLst>
          </a:prstGeom>
          <a:solidFill>
            <a:srgbClr val="EDECFB"/>
          </a:solidFill>
          <a:ln/>
        </p:spPr>
        <p:txBody>
          <a:bodyPr/>
          <a:p/>
        </p:txBody>
      </p:sp>
      <p:pic>
        <p:nvPicPr>
          <p:cNvPr id="3" name="Image 0" descr="/home/claude/icons/pen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2240280"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2부 · 지시문 작성 기초</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조립: 네 기둥이 모두 선 지시문</a:t>
            </a:r>
            <a:endParaRPr lang="en-US" sz="2600" dirty="0"/>
          </a:p>
        </p:txBody>
      </p:sp>
      <p:sp>
        <p:nvSpPr>
          <p:cNvPr id="6" name="Shape 3"/>
          <p:cNvSpPr/>
          <p:nvPr/>
        </p:nvSpPr>
        <p:spPr>
          <a:xfrm>
            <a:off x="658368" y="1783080"/>
            <a:ext cx="10872216" cy="3383280"/>
          </a:xfrm>
          <a:prstGeom prst="roundRect">
            <a:avLst>
              <a:gd name="adj" fmla="val 2703"/>
            </a:avLst>
          </a:prstGeom>
          <a:solidFill>
            <a:srgbClr val="EEF0FF"/>
          </a:solidFill>
          <a:ln/>
        </p:spPr>
        <p:txBody>
          <a:bodyPr/>
          <a:p/>
        </p:txBody>
      </p:sp>
      <p:sp>
        <p:nvSpPr>
          <p:cNvPr id="7" name="Shape 4"/>
          <p:cNvSpPr/>
          <p:nvPr/>
        </p:nvSpPr>
        <p:spPr>
          <a:xfrm>
            <a:off x="932688" y="2084832"/>
            <a:ext cx="868680" cy="384048"/>
          </a:xfrm>
          <a:prstGeom prst="roundRect">
            <a:avLst>
              <a:gd name="adj" fmla="val 50000"/>
            </a:avLst>
          </a:prstGeom>
          <a:solidFill>
            <a:srgbClr val="4F46E5"/>
          </a:solidFill>
          <a:ln/>
        </p:spPr>
        <p:txBody>
          <a:bodyPr/>
          <a:p/>
        </p:txBody>
      </p:sp>
      <p:sp>
        <p:nvSpPr>
          <p:cNvPr id="8" name="Text 5"/>
          <p:cNvSpPr/>
          <p:nvPr/>
        </p:nvSpPr>
        <p:spPr>
          <a:xfrm>
            <a:off x="932688" y="2084832"/>
            <a:ext cx="868680" cy="384048"/>
          </a:xfrm>
          <a:prstGeom prst="rect">
            <a:avLst/>
          </a:prstGeom>
          <a:noFill/>
          <a:ln/>
        </p:spPr>
        <p:txBody>
          <a:bodyPr wrap="square" lIns="0" tIns="0" rIns="0" bIns="0" rtlCol="0" anchor="ctr"/>
          <a:lstStyle/>
          <a:p>
            <a:pPr algn="ctr" indent="0" marL="0">
              <a:buNone/>
            </a:pPr>
            <a:r>
              <a:rPr lang="en-US" sz="1150" b="1" dirty="0">
                <a:solidFill>
                  <a:srgbClr val="FFFFFF"/>
                </a:solidFill>
                <a:latin typeface="Malgun Gothic" pitchFamily="34" charset="0"/>
                <a:ea typeface="Malgun Gothic" pitchFamily="34" charset="-122"/>
                <a:cs typeface="Malgun Gothic" pitchFamily="34" charset="-120"/>
              </a:rPr>
              <a:t>역할</a:t>
            </a:r>
            <a:endParaRPr lang="en-US" sz="1150" dirty="0"/>
          </a:p>
        </p:txBody>
      </p:sp>
      <p:sp>
        <p:nvSpPr>
          <p:cNvPr id="9" name="Text 6"/>
          <p:cNvSpPr/>
          <p:nvPr/>
        </p:nvSpPr>
        <p:spPr>
          <a:xfrm>
            <a:off x="1984248" y="2011680"/>
            <a:ext cx="9180576" cy="566928"/>
          </a:xfrm>
          <a:prstGeom prst="rect">
            <a:avLst/>
          </a:prstGeom>
          <a:noFill/>
          <a:ln/>
        </p:spPr>
        <p:txBody>
          <a:bodyPr wrap="square" lIns="0" tIns="0" rIns="0" bIns="0" rtlCol="0" anchor="ctr"/>
          <a:lstStyle/>
          <a:p>
            <a:pPr indent="0" marL="0">
              <a:lnSpc>
                <a:spcPts val="1650"/>
              </a:lnSpc>
              <a:buNone/>
            </a:pPr>
            <a:r>
              <a:rPr lang="en-US" sz="1250" dirty="0">
                <a:solidFill>
                  <a:srgbClr val="1E1B3A"/>
                </a:solidFill>
                <a:latin typeface="Malgun Gothic" pitchFamily="34" charset="0"/>
                <a:ea typeface="Malgun Gothic" pitchFamily="34" charset="-122"/>
                <a:cs typeface="Malgun Gothic" pitchFamily="34" charset="-120"/>
              </a:rPr>
              <a:t>파이썬 입문 수업의 조교로서, 1학년이 읽을 수 있게 작성해 줘.</a:t>
            </a:r>
            <a:endParaRPr lang="en-US" sz="1250" dirty="0"/>
          </a:p>
        </p:txBody>
      </p:sp>
      <p:sp>
        <p:nvSpPr>
          <p:cNvPr id="10" name="Shape 7"/>
          <p:cNvSpPr/>
          <p:nvPr/>
        </p:nvSpPr>
        <p:spPr>
          <a:xfrm>
            <a:off x="932688" y="2852928"/>
            <a:ext cx="868680" cy="384048"/>
          </a:xfrm>
          <a:prstGeom prst="roundRect">
            <a:avLst>
              <a:gd name="adj" fmla="val 50000"/>
            </a:avLst>
          </a:prstGeom>
          <a:solidFill>
            <a:srgbClr val="38BDF8"/>
          </a:solidFill>
          <a:ln/>
        </p:spPr>
        <p:txBody>
          <a:bodyPr/>
          <a:p/>
        </p:txBody>
      </p:sp>
      <p:sp>
        <p:nvSpPr>
          <p:cNvPr id="11" name="Text 8"/>
          <p:cNvSpPr/>
          <p:nvPr/>
        </p:nvSpPr>
        <p:spPr>
          <a:xfrm>
            <a:off x="932688" y="2852928"/>
            <a:ext cx="868680" cy="384048"/>
          </a:xfrm>
          <a:prstGeom prst="rect">
            <a:avLst/>
          </a:prstGeom>
          <a:noFill/>
          <a:ln/>
        </p:spPr>
        <p:txBody>
          <a:bodyPr wrap="square" lIns="0" tIns="0" rIns="0" bIns="0" rtlCol="0" anchor="ctr"/>
          <a:lstStyle/>
          <a:p>
            <a:pPr algn="ctr" indent="0" marL="0">
              <a:buNone/>
            </a:pPr>
            <a:r>
              <a:rPr lang="en-US" sz="1150" b="1" dirty="0">
                <a:solidFill>
                  <a:srgbClr val="FFFFFF"/>
                </a:solidFill>
                <a:latin typeface="Malgun Gothic" pitchFamily="34" charset="0"/>
                <a:ea typeface="Malgun Gothic" pitchFamily="34" charset="-122"/>
                <a:cs typeface="Malgun Gothic" pitchFamily="34" charset="-120"/>
              </a:rPr>
              <a:t>맥락</a:t>
            </a:r>
            <a:endParaRPr lang="en-US" sz="1150" dirty="0"/>
          </a:p>
        </p:txBody>
      </p:sp>
      <p:sp>
        <p:nvSpPr>
          <p:cNvPr id="12" name="Text 9"/>
          <p:cNvSpPr/>
          <p:nvPr/>
        </p:nvSpPr>
        <p:spPr>
          <a:xfrm>
            <a:off x="1984248" y="2779776"/>
            <a:ext cx="9180576" cy="566928"/>
          </a:xfrm>
          <a:prstGeom prst="rect">
            <a:avLst/>
          </a:prstGeom>
          <a:noFill/>
          <a:ln/>
        </p:spPr>
        <p:txBody>
          <a:bodyPr wrap="square" lIns="0" tIns="0" rIns="0" bIns="0" rtlCol="0" anchor="ctr"/>
          <a:lstStyle/>
          <a:p>
            <a:pPr indent="0" marL="0">
              <a:lnSpc>
                <a:spcPts val="1650"/>
              </a:lnSpc>
              <a:buNone/>
            </a:pPr>
            <a:r>
              <a:rPr lang="en-US" sz="1250" dirty="0">
                <a:solidFill>
                  <a:srgbClr val="1E1B3A"/>
                </a:solidFill>
                <a:latin typeface="Malgun Gothic" pitchFamily="34" charset="0"/>
                <a:ea typeface="Malgun Gothic" pitchFamily="34" charset="-122"/>
                <a:cs typeface="Malgun Gothic" pitchFamily="34" charset="-120"/>
              </a:rPr>
              <a:t>회원가입 폼의 입력 검사에 쓸 거야. 파이썬 3.13 표준 라이브러리만 사용하고, 빈 문자열도 들어올 수 있어.</a:t>
            </a:r>
            <a:endParaRPr lang="en-US" sz="1250" dirty="0"/>
          </a:p>
        </p:txBody>
      </p:sp>
      <p:sp>
        <p:nvSpPr>
          <p:cNvPr id="13" name="Shape 10"/>
          <p:cNvSpPr/>
          <p:nvPr/>
        </p:nvSpPr>
        <p:spPr>
          <a:xfrm>
            <a:off x="932688" y="3621024"/>
            <a:ext cx="868680" cy="384048"/>
          </a:xfrm>
          <a:prstGeom prst="roundRect">
            <a:avLst>
              <a:gd name="adj" fmla="val 50000"/>
            </a:avLst>
          </a:prstGeom>
          <a:solidFill>
            <a:srgbClr val="F59E0B"/>
          </a:solidFill>
          <a:ln/>
        </p:spPr>
        <p:txBody>
          <a:bodyPr/>
          <a:p/>
        </p:txBody>
      </p:sp>
      <p:sp>
        <p:nvSpPr>
          <p:cNvPr id="14" name="Text 11"/>
          <p:cNvSpPr/>
          <p:nvPr/>
        </p:nvSpPr>
        <p:spPr>
          <a:xfrm>
            <a:off x="932688" y="3621024"/>
            <a:ext cx="868680" cy="384048"/>
          </a:xfrm>
          <a:prstGeom prst="rect">
            <a:avLst/>
          </a:prstGeom>
          <a:noFill/>
          <a:ln/>
        </p:spPr>
        <p:txBody>
          <a:bodyPr wrap="square" lIns="0" tIns="0" rIns="0" bIns="0" rtlCol="0" anchor="ctr"/>
          <a:lstStyle/>
          <a:p>
            <a:pPr algn="ctr" indent="0" marL="0">
              <a:buNone/>
            </a:pPr>
            <a:r>
              <a:rPr lang="en-US" sz="1150" b="1" dirty="0">
                <a:solidFill>
                  <a:srgbClr val="FFFFFF"/>
                </a:solidFill>
                <a:latin typeface="Malgun Gothic" pitchFamily="34" charset="0"/>
                <a:ea typeface="Malgun Gothic" pitchFamily="34" charset="-122"/>
                <a:cs typeface="Malgun Gothic" pitchFamily="34" charset="-120"/>
              </a:rPr>
              <a:t>요구</a:t>
            </a:r>
            <a:endParaRPr lang="en-US" sz="1150" dirty="0"/>
          </a:p>
        </p:txBody>
      </p:sp>
      <p:sp>
        <p:nvSpPr>
          <p:cNvPr id="15" name="Text 12"/>
          <p:cNvSpPr/>
          <p:nvPr/>
        </p:nvSpPr>
        <p:spPr>
          <a:xfrm>
            <a:off x="1984248" y="3547872"/>
            <a:ext cx="9180576" cy="566928"/>
          </a:xfrm>
          <a:prstGeom prst="rect">
            <a:avLst/>
          </a:prstGeom>
          <a:noFill/>
          <a:ln/>
        </p:spPr>
        <p:txBody>
          <a:bodyPr wrap="square" lIns="0" tIns="0" rIns="0" bIns="0" rtlCol="0" anchor="ctr"/>
          <a:lstStyle/>
          <a:p>
            <a:pPr indent="0" marL="0">
              <a:lnSpc>
                <a:spcPts val="1650"/>
              </a:lnSpc>
              <a:buNone/>
            </a:pPr>
            <a:r>
              <a:rPr lang="en-US" sz="1250" dirty="0">
                <a:solidFill>
                  <a:srgbClr val="1E1B3A"/>
                </a:solidFill>
                <a:latin typeface="Malgun Gothic" pitchFamily="34" charset="0"/>
                <a:ea typeface="Malgun Gothic" pitchFamily="34" charset="-122"/>
                <a:cs typeface="Malgun Gothic" pitchFamily="34" charset="-120"/>
              </a:rPr>
              <a:t>문자열이 이메일 형식이면 True, 아니면 False를 반환하는 함수를 작성해 줘. 빈 문자열은 False야.</a:t>
            </a:r>
            <a:endParaRPr lang="en-US" sz="1250" dirty="0"/>
          </a:p>
        </p:txBody>
      </p:sp>
      <p:sp>
        <p:nvSpPr>
          <p:cNvPr id="16" name="Shape 13"/>
          <p:cNvSpPr/>
          <p:nvPr/>
        </p:nvSpPr>
        <p:spPr>
          <a:xfrm>
            <a:off x="932688" y="4389120"/>
            <a:ext cx="868680" cy="384048"/>
          </a:xfrm>
          <a:prstGeom prst="roundRect">
            <a:avLst>
              <a:gd name="adj" fmla="val 50000"/>
            </a:avLst>
          </a:prstGeom>
          <a:solidFill>
            <a:srgbClr val="10B981"/>
          </a:solidFill>
          <a:ln/>
        </p:spPr>
        <p:txBody>
          <a:bodyPr/>
          <a:p/>
        </p:txBody>
      </p:sp>
      <p:sp>
        <p:nvSpPr>
          <p:cNvPr id="17" name="Text 14"/>
          <p:cNvSpPr/>
          <p:nvPr/>
        </p:nvSpPr>
        <p:spPr>
          <a:xfrm>
            <a:off x="932688" y="4389120"/>
            <a:ext cx="868680" cy="384048"/>
          </a:xfrm>
          <a:prstGeom prst="rect">
            <a:avLst/>
          </a:prstGeom>
          <a:noFill/>
          <a:ln/>
        </p:spPr>
        <p:txBody>
          <a:bodyPr wrap="square" lIns="0" tIns="0" rIns="0" bIns="0" rtlCol="0" anchor="ctr"/>
          <a:lstStyle/>
          <a:p>
            <a:pPr algn="ctr" indent="0" marL="0">
              <a:buNone/>
            </a:pPr>
            <a:r>
              <a:rPr lang="en-US" sz="1150" b="1" dirty="0">
                <a:solidFill>
                  <a:srgbClr val="FFFFFF"/>
                </a:solidFill>
                <a:latin typeface="Malgun Gothic" pitchFamily="34" charset="0"/>
                <a:ea typeface="Malgun Gothic" pitchFamily="34" charset="-122"/>
                <a:cs typeface="Malgun Gothic" pitchFamily="34" charset="-120"/>
              </a:rPr>
              <a:t>형식</a:t>
            </a:r>
            <a:endParaRPr lang="en-US" sz="1150" dirty="0"/>
          </a:p>
        </p:txBody>
      </p:sp>
      <p:sp>
        <p:nvSpPr>
          <p:cNvPr id="18" name="Text 15"/>
          <p:cNvSpPr/>
          <p:nvPr/>
        </p:nvSpPr>
        <p:spPr>
          <a:xfrm>
            <a:off x="1984248" y="4315968"/>
            <a:ext cx="9180576" cy="566928"/>
          </a:xfrm>
          <a:prstGeom prst="rect">
            <a:avLst/>
          </a:prstGeom>
          <a:noFill/>
          <a:ln/>
        </p:spPr>
        <p:txBody>
          <a:bodyPr wrap="square" lIns="0" tIns="0" rIns="0" bIns="0" rtlCol="0" anchor="ctr"/>
          <a:lstStyle/>
          <a:p>
            <a:pPr indent="0" marL="0">
              <a:lnSpc>
                <a:spcPts val="1650"/>
              </a:lnSpc>
              <a:buNone/>
            </a:pPr>
            <a:r>
              <a:rPr lang="en-US" sz="1250" dirty="0">
                <a:solidFill>
                  <a:srgbClr val="1E1B3A"/>
                </a:solidFill>
                <a:latin typeface="Malgun Gothic" pitchFamily="34" charset="0"/>
                <a:ea typeface="Malgun Gothic" pitchFamily="34" charset="-122"/>
                <a:cs typeface="Malgun Gothic" pitchFamily="34" charset="-120"/>
              </a:rPr>
              <a:t>check_email.py 파일에, 함수 이름은 is_valid_email, 주석은 한국어로. 파일 끝에 사용 예 3개를 출력해 줘.</a:t>
            </a:r>
            <a:endParaRPr lang="en-US" sz="1250" dirty="0"/>
          </a:p>
        </p:txBody>
      </p:sp>
      <p:sp>
        <p:nvSpPr>
          <p:cNvPr id="19" name="Shape 16"/>
          <p:cNvSpPr/>
          <p:nvPr/>
        </p:nvSpPr>
        <p:spPr>
          <a:xfrm>
            <a:off x="658368" y="5394960"/>
            <a:ext cx="10872216" cy="685800"/>
          </a:xfrm>
          <a:prstGeom prst="roundRect">
            <a:avLst>
              <a:gd name="adj" fmla="val 13333"/>
            </a:avLst>
          </a:prstGeom>
          <a:solidFill>
            <a:srgbClr val="F5F4FC"/>
          </a:solidFill>
          <a:ln/>
        </p:spPr>
        <p:txBody>
          <a:bodyPr/>
          <a:p/>
        </p:txBody>
      </p:sp>
      <p:sp>
        <p:nvSpPr>
          <p:cNvPr id="20" name="Shape 17"/>
          <p:cNvSpPr/>
          <p:nvPr/>
        </p:nvSpPr>
        <p:spPr>
          <a:xfrm>
            <a:off x="877824" y="5500116"/>
            <a:ext cx="475488" cy="475488"/>
          </a:xfrm>
          <a:prstGeom prst="ellipse">
            <a:avLst/>
          </a:prstGeom>
          <a:solidFill>
            <a:srgbClr val="4F46E5"/>
          </a:solidFill>
          <a:ln/>
        </p:spPr>
        <p:txBody>
          <a:bodyPr/>
          <a:p/>
        </p:txBody>
      </p:sp>
      <p:pic>
        <p:nvPicPr>
          <p:cNvPr id="21" name="Image 1" descr="/home/claude/icons/bulb_white.png">    </p:cNvPr>
          <p:cNvPicPr>
            <a:picLocks noChangeAspect="1"/>
          </p:cNvPicPr>
          <p:nvPr/>
        </p:nvPicPr>
        <p:blipFill>
          <a:blip r:embed="rId2"/>
          <a:stretch>
            <a:fillRect/>
          </a:stretch>
        </p:blipFill>
        <p:spPr>
          <a:xfrm>
            <a:off x="996696" y="5618988"/>
            <a:ext cx="237744" cy="237744"/>
          </a:xfrm>
          <a:prstGeom prst="rect">
            <a:avLst/>
          </a:prstGeom>
        </p:spPr>
      </p:pic>
      <p:sp>
        <p:nvSpPr>
          <p:cNvPr id="22" name="Text 18"/>
          <p:cNvSpPr/>
          <p:nvPr/>
        </p:nvSpPr>
        <p:spPr>
          <a:xfrm>
            <a:off x="1554480" y="5486400"/>
            <a:ext cx="9738360" cy="502920"/>
          </a:xfrm>
          <a:prstGeom prst="rect">
            <a:avLst/>
          </a:prstGeom>
          <a:noFill/>
          <a:ln/>
        </p:spPr>
        <p:txBody>
          <a:bodyPr wrap="square" lIns="0" tIns="0" rIns="0" bIns="0" rtlCol="0" anchor="ctr"/>
          <a:lstStyle/>
          <a:p>
            <a:pPr indent="0" marL="0">
              <a:lnSpc>
                <a:spcPts val="1633"/>
              </a:lnSpc>
              <a:buNone/>
            </a:pPr>
            <a:r>
              <a:rPr lang="en-US" sz="1150" dirty="0">
                <a:solidFill>
                  <a:srgbClr val="3C3B57"/>
                </a:solidFill>
                <a:latin typeface="Malgun Gothic" pitchFamily="34" charset="0"/>
                <a:ea typeface="Malgun Gothic" pitchFamily="34" charset="-122"/>
                <a:cs typeface="Malgun Gothic" pitchFamily="34" charset="-120"/>
              </a:rPr>
              <a:t>이 구조로 쓰면 AI가 임의로 정할 빈칸이 거의 없습니다. 문단 하나로 이어 써도, 이렇게 줄을 나눠 써도 좋습니다.</a:t>
            </a:r>
            <a:endParaRPr lang="en-US" sz="1150" dirty="0"/>
          </a:p>
        </p:txBody>
      </p:sp>
      <p:sp>
        <p:nvSpPr>
          <p:cNvPr id="23" name="Text 19"/>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18</a:t>
            </a:r>
            <a:endParaRPr lang="en-US" sz="9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624328" cy="384048"/>
          </a:xfrm>
          <a:prstGeom prst="roundRect">
            <a:avLst>
              <a:gd name="adj" fmla="val 50000"/>
            </a:avLst>
          </a:prstGeom>
          <a:solidFill>
            <a:srgbClr val="EDECFB"/>
          </a:solidFill>
          <a:ln/>
        </p:spPr>
        <p:txBody>
          <a:bodyPr/>
          <a:p/>
        </p:txBody>
      </p:sp>
      <p:pic>
        <p:nvPicPr>
          <p:cNvPr id="3" name="Image 0" descr="/home/claude/icons/pen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2240280"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2부 · 지시문 작성 기초</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지시문도 반복으로 다듬습니다</a:t>
            </a:r>
            <a:endParaRPr lang="en-US" sz="2600" dirty="0"/>
          </a:p>
        </p:txBody>
      </p:sp>
      <p:sp>
        <p:nvSpPr>
          <p:cNvPr id="6" name="Shape 3"/>
          <p:cNvSpPr/>
          <p:nvPr/>
        </p:nvSpPr>
        <p:spPr>
          <a:xfrm>
            <a:off x="658368" y="1828800"/>
            <a:ext cx="457200" cy="457200"/>
          </a:xfrm>
          <a:prstGeom prst="ellipse">
            <a:avLst/>
          </a:prstGeom>
          <a:solidFill>
            <a:srgbClr val="10B981"/>
          </a:solidFill>
          <a:ln/>
        </p:spPr>
        <p:txBody>
          <a:bodyPr/>
          <a:p/>
        </p:txBody>
      </p:sp>
      <p:pic>
        <p:nvPicPr>
          <p:cNvPr id="7" name="Image 1" descr="/home/claude/icons/seedling_white.png">    </p:cNvPr>
          <p:cNvPicPr>
            <a:picLocks noChangeAspect="1"/>
          </p:cNvPicPr>
          <p:nvPr/>
        </p:nvPicPr>
        <p:blipFill>
          <a:blip r:embed="rId2"/>
          <a:stretch>
            <a:fillRect/>
          </a:stretch>
        </p:blipFill>
        <p:spPr>
          <a:xfrm>
            <a:off x="772668" y="1943100"/>
            <a:ext cx="228600" cy="228600"/>
          </a:xfrm>
          <a:prstGeom prst="rect">
            <a:avLst/>
          </a:prstGeom>
        </p:spPr>
      </p:pic>
      <p:sp>
        <p:nvSpPr>
          <p:cNvPr id="8" name="Text 4"/>
          <p:cNvSpPr/>
          <p:nvPr/>
        </p:nvSpPr>
        <p:spPr>
          <a:xfrm>
            <a:off x="1335024" y="1792224"/>
            <a:ext cx="10195560" cy="274320"/>
          </a:xfrm>
          <a:prstGeom prst="rect">
            <a:avLst/>
          </a:prstGeom>
          <a:noFill/>
          <a:ln/>
        </p:spPr>
        <p:txBody>
          <a:bodyPr wrap="square" lIns="0" tIns="0" rIns="0" bIns="0" rtlCol="0" anchor="ctr"/>
          <a:lstStyle/>
          <a:p>
            <a:pPr indent="0" marL="0">
              <a:buNone/>
            </a:pPr>
            <a:r>
              <a:rPr lang="en-US" sz="1400" b="1" dirty="0">
                <a:solidFill>
                  <a:srgbClr val="1E1B3A"/>
                </a:solidFill>
                <a:latin typeface="Malgun Gothic" pitchFamily="34" charset="0"/>
                <a:ea typeface="Malgun Gothic" pitchFamily="34" charset="-122"/>
                <a:cs typeface="Malgun Gothic" pitchFamily="34" charset="-120"/>
              </a:rPr>
              <a:t>첫 지시에 완벽할 필요는 없습니다</a:t>
            </a:r>
            <a:endParaRPr lang="en-US" sz="1400" dirty="0"/>
          </a:p>
        </p:txBody>
      </p:sp>
      <p:sp>
        <p:nvSpPr>
          <p:cNvPr id="9" name="Text 5"/>
          <p:cNvSpPr/>
          <p:nvPr/>
        </p:nvSpPr>
        <p:spPr>
          <a:xfrm>
            <a:off x="1335024" y="2066544"/>
            <a:ext cx="10195560" cy="841248"/>
          </a:xfrm>
          <a:prstGeom prst="rect">
            <a:avLst/>
          </a:prstGeom>
          <a:noFill/>
          <a:ln/>
        </p:spPr>
        <p:txBody>
          <a:bodyPr wrap="square" lIns="0" tIns="0" rIns="0" bIns="0" rtlCol="0" anchor="t"/>
          <a:lstStyle/>
          <a:p>
            <a:pPr indent="0" marL="0">
              <a:lnSpc>
                <a:spcPts val="1564"/>
              </a:lnSpc>
              <a:buNone/>
            </a:pPr>
            <a:r>
              <a:rPr lang="en-US" sz="1150" dirty="0">
                <a:solidFill>
                  <a:srgbClr val="3C3B57"/>
                </a:solidFill>
                <a:latin typeface="Malgun Gothic" pitchFamily="34" charset="0"/>
                <a:ea typeface="Malgun Gothic" pitchFamily="34" charset="-122"/>
                <a:cs typeface="Malgun Gothic" pitchFamily="34" charset="-120"/>
              </a:rPr>
              <a:t>작은 작업은 요구 + 형식 정도로 가볍게 시작해도 됩니다. 네 기둥은 의무가 아니라 점검표입니다.</a:t>
            </a:r>
            <a:endParaRPr lang="en-US" sz="1150" dirty="0"/>
          </a:p>
        </p:txBody>
      </p:sp>
      <p:sp>
        <p:nvSpPr>
          <p:cNvPr id="10" name="Shape 6"/>
          <p:cNvSpPr/>
          <p:nvPr/>
        </p:nvSpPr>
        <p:spPr>
          <a:xfrm>
            <a:off x="658368" y="2907792"/>
            <a:ext cx="457200" cy="457200"/>
          </a:xfrm>
          <a:prstGeom prst="ellipse">
            <a:avLst/>
          </a:prstGeom>
          <a:solidFill>
            <a:srgbClr val="38BDF8"/>
          </a:solidFill>
          <a:ln/>
        </p:spPr>
        <p:txBody>
          <a:bodyPr/>
          <a:p/>
        </p:txBody>
      </p:sp>
      <p:pic>
        <p:nvPicPr>
          <p:cNvPr id="11" name="Image 2" descr="/home/claude/icons/sync_white.png">    </p:cNvPr>
          <p:cNvPicPr>
            <a:picLocks noChangeAspect="1"/>
          </p:cNvPicPr>
          <p:nvPr/>
        </p:nvPicPr>
        <p:blipFill>
          <a:blip r:embed="rId3"/>
          <a:stretch>
            <a:fillRect/>
          </a:stretch>
        </p:blipFill>
        <p:spPr>
          <a:xfrm>
            <a:off x="772668" y="3022092"/>
            <a:ext cx="228600" cy="228600"/>
          </a:xfrm>
          <a:prstGeom prst="rect">
            <a:avLst/>
          </a:prstGeom>
        </p:spPr>
      </p:pic>
      <p:sp>
        <p:nvSpPr>
          <p:cNvPr id="12" name="Text 7"/>
          <p:cNvSpPr/>
          <p:nvPr/>
        </p:nvSpPr>
        <p:spPr>
          <a:xfrm>
            <a:off x="1335024" y="2871216"/>
            <a:ext cx="10195560" cy="274320"/>
          </a:xfrm>
          <a:prstGeom prst="rect">
            <a:avLst/>
          </a:prstGeom>
          <a:noFill/>
          <a:ln/>
        </p:spPr>
        <p:txBody>
          <a:bodyPr wrap="square" lIns="0" tIns="0" rIns="0" bIns="0" rtlCol="0" anchor="ctr"/>
          <a:lstStyle/>
          <a:p>
            <a:pPr indent="0" marL="0">
              <a:buNone/>
            </a:pPr>
            <a:r>
              <a:rPr lang="en-US" sz="1400" b="1" dirty="0">
                <a:solidFill>
                  <a:srgbClr val="1E1B3A"/>
                </a:solidFill>
                <a:latin typeface="Malgun Gothic" pitchFamily="34" charset="0"/>
                <a:ea typeface="Malgun Gothic" pitchFamily="34" charset="-122"/>
                <a:cs typeface="Malgun Gothic" pitchFamily="34" charset="-120"/>
              </a:rPr>
              <a:t>결과와의 '차이'를 말로 정리해 재지시</a:t>
            </a:r>
            <a:endParaRPr lang="en-US" sz="1400" dirty="0"/>
          </a:p>
        </p:txBody>
      </p:sp>
      <p:sp>
        <p:nvSpPr>
          <p:cNvPr id="13" name="Text 8"/>
          <p:cNvSpPr/>
          <p:nvPr/>
        </p:nvSpPr>
        <p:spPr>
          <a:xfrm>
            <a:off x="1335024" y="3145536"/>
            <a:ext cx="10195560" cy="841248"/>
          </a:xfrm>
          <a:prstGeom prst="rect">
            <a:avLst/>
          </a:prstGeom>
          <a:noFill/>
          <a:ln/>
        </p:spPr>
        <p:txBody>
          <a:bodyPr wrap="square" lIns="0" tIns="0" rIns="0" bIns="0" rtlCol="0" anchor="t"/>
          <a:lstStyle/>
          <a:p>
            <a:pPr indent="0" marL="0">
              <a:lnSpc>
                <a:spcPts val="1564"/>
              </a:lnSpc>
              <a:buNone/>
            </a:pPr>
            <a:r>
              <a:rPr lang="en-US" sz="1150" dirty="0">
                <a:solidFill>
                  <a:srgbClr val="3C3B57"/>
                </a:solidFill>
                <a:latin typeface="Malgun Gothic" pitchFamily="34" charset="0"/>
                <a:ea typeface="Malgun Gothic" pitchFamily="34" charset="-122"/>
                <a:cs typeface="Malgun Gothic" pitchFamily="34" charset="-120"/>
              </a:rPr>
              <a:t>2강의 루프 그대로입니다. "빈 문자열에서 오류가 나. 빈 문자열은 False를 반환하게 고쳐 줘." 차이가 곧 다음 지시문입니다.</a:t>
            </a:r>
            <a:endParaRPr lang="en-US" sz="1150" dirty="0"/>
          </a:p>
        </p:txBody>
      </p:sp>
      <p:sp>
        <p:nvSpPr>
          <p:cNvPr id="14" name="Shape 9"/>
          <p:cNvSpPr/>
          <p:nvPr/>
        </p:nvSpPr>
        <p:spPr>
          <a:xfrm>
            <a:off x="658368" y="3986784"/>
            <a:ext cx="457200" cy="457200"/>
          </a:xfrm>
          <a:prstGeom prst="ellipse">
            <a:avLst/>
          </a:prstGeom>
          <a:solidFill>
            <a:srgbClr val="F59E0B"/>
          </a:solidFill>
          <a:ln/>
        </p:spPr>
        <p:txBody>
          <a:bodyPr/>
          <a:p/>
        </p:txBody>
      </p:sp>
      <p:pic>
        <p:nvPicPr>
          <p:cNvPr id="15" name="Image 3" descr="/home/claude/icons/clipboard_white.png">    </p:cNvPr>
          <p:cNvPicPr>
            <a:picLocks noChangeAspect="1"/>
          </p:cNvPicPr>
          <p:nvPr/>
        </p:nvPicPr>
        <p:blipFill>
          <a:blip r:embed="rId4"/>
          <a:stretch>
            <a:fillRect/>
          </a:stretch>
        </p:blipFill>
        <p:spPr>
          <a:xfrm>
            <a:off x="772668" y="4101084"/>
            <a:ext cx="228600" cy="228600"/>
          </a:xfrm>
          <a:prstGeom prst="rect">
            <a:avLst/>
          </a:prstGeom>
        </p:spPr>
      </p:pic>
      <p:sp>
        <p:nvSpPr>
          <p:cNvPr id="16" name="Text 10"/>
          <p:cNvSpPr/>
          <p:nvPr/>
        </p:nvSpPr>
        <p:spPr>
          <a:xfrm>
            <a:off x="1335024" y="3950208"/>
            <a:ext cx="10195560" cy="274320"/>
          </a:xfrm>
          <a:prstGeom prst="rect">
            <a:avLst/>
          </a:prstGeom>
          <a:noFill/>
          <a:ln/>
        </p:spPr>
        <p:txBody>
          <a:bodyPr wrap="square" lIns="0" tIns="0" rIns="0" bIns="0" rtlCol="0" anchor="ctr"/>
          <a:lstStyle/>
          <a:p>
            <a:pPr indent="0" marL="0">
              <a:buNone/>
            </a:pPr>
            <a:r>
              <a:rPr lang="en-US" sz="1400" b="1" dirty="0">
                <a:solidFill>
                  <a:srgbClr val="1E1B3A"/>
                </a:solidFill>
                <a:latin typeface="Malgun Gothic" pitchFamily="34" charset="0"/>
                <a:ea typeface="Malgun Gothic" pitchFamily="34" charset="-122"/>
                <a:cs typeface="Malgun Gothic" pitchFamily="34" charset="-120"/>
              </a:rPr>
              <a:t>지시문을 버리지 말고 기록하세요</a:t>
            </a:r>
            <a:endParaRPr lang="en-US" sz="1400" dirty="0"/>
          </a:p>
        </p:txBody>
      </p:sp>
      <p:sp>
        <p:nvSpPr>
          <p:cNvPr id="17" name="Text 11"/>
          <p:cNvSpPr/>
          <p:nvPr/>
        </p:nvSpPr>
        <p:spPr>
          <a:xfrm>
            <a:off x="1335024" y="4224528"/>
            <a:ext cx="10195560" cy="841248"/>
          </a:xfrm>
          <a:prstGeom prst="rect">
            <a:avLst/>
          </a:prstGeom>
          <a:noFill/>
          <a:ln/>
        </p:spPr>
        <p:txBody>
          <a:bodyPr wrap="square" lIns="0" tIns="0" rIns="0" bIns="0" rtlCol="0" anchor="t"/>
          <a:lstStyle/>
          <a:p>
            <a:pPr indent="0" marL="0">
              <a:lnSpc>
                <a:spcPts val="1564"/>
              </a:lnSpc>
              <a:buNone/>
            </a:pPr>
            <a:r>
              <a:rPr lang="en-US" sz="1150" dirty="0">
                <a:solidFill>
                  <a:srgbClr val="3C3B57"/>
                </a:solidFill>
                <a:latin typeface="Malgun Gothic" pitchFamily="34" charset="0"/>
                <a:ea typeface="Malgun Gothic" pitchFamily="34" charset="-122"/>
                <a:cs typeface="Malgun Gothic" pitchFamily="34" charset="-120"/>
              </a:rPr>
              <a:t>이 수업에서 지시문은 산출물입니다. 과제 1도, 팀 프로젝트도 '어떤 지시로 이 결과를 얻었는가'를 함께 제출하고 평가합니다.</a:t>
            </a:r>
            <a:endParaRPr lang="en-US" sz="1150" dirty="0"/>
          </a:p>
        </p:txBody>
      </p:sp>
      <p:sp>
        <p:nvSpPr>
          <p:cNvPr id="18" name="Shape 12"/>
          <p:cNvSpPr/>
          <p:nvPr/>
        </p:nvSpPr>
        <p:spPr>
          <a:xfrm>
            <a:off x="658368" y="5212080"/>
            <a:ext cx="10872216" cy="822960"/>
          </a:xfrm>
          <a:prstGeom prst="roundRect">
            <a:avLst>
              <a:gd name="adj" fmla="val 11111"/>
            </a:avLst>
          </a:prstGeom>
          <a:solidFill>
            <a:srgbClr val="EEF0FF"/>
          </a:solidFill>
          <a:ln/>
        </p:spPr>
        <p:txBody>
          <a:bodyPr/>
          <a:p/>
        </p:txBody>
      </p:sp>
      <p:sp>
        <p:nvSpPr>
          <p:cNvPr id="19" name="Shape 13"/>
          <p:cNvSpPr/>
          <p:nvPr/>
        </p:nvSpPr>
        <p:spPr>
          <a:xfrm>
            <a:off x="877824" y="5385816"/>
            <a:ext cx="475488" cy="475488"/>
          </a:xfrm>
          <a:prstGeom prst="ellipse">
            <a:avLst/>
          </a:prstGeom>
          <a:solidFill>
            <a:srgbClr val="7C3AED"/>
          </a:solidFill>
          <a:ln/>
        </p:spPr>
        <p:txBody>
          <a:bodyPr/>
          <a:p/>
        </p:txBody>
      </p:sp>
      <p:pic>
        <p:nvPicPr>
          <p:cNvPr id="20" name="Image 4" descr="/home/claude/icons/search_white.png">    </p:cNvPr>
          <p:cNvPicPr>
            <a:picLocks noChangeAspect="1"/>
          </p:cNvPicPr>
          <p:nvPr/>
        </p:nvPicPr>
        <p:blipFill>
          <a:blip r:embed="rId5"/>
          <a:stretch>
            <a:fillRect/>
          </a:stretch>
        </p:blipFill>
        <p:spPr>
          <a:xfrm>
            <a:off x="996696" y="5504688"/>
            <a:ext cx="237744" cy="237744"/>
          </a:xfrm>
          <a:prstGeom prst="rect">
            <a:avLst/>
          </a:prstGeom>
        </p:spPr>
      </p:pic>
      <p:sp>
        <p:nvSpPr>
          <p:cNvPr id="21" name="Text 14"/>
          <p:cNvSpPr/>
          <p:nvPr/>
        </p:nvSpPr>
        <p:spPr>
          <a:xfrm>
            <a:off x="1554480" y="5303520"/>
            <a:ext cx="9738360" cy="640080"/>
          </a:xfrm>
          <a:prstGeom prst="rect">
            <a:avLst/>
          </a:prstGeom>
          <a:noFill/>
          <a:ln/>
        </p:spPr>
        <p:txBody>
          <a:bodyPr wrap="square" lIns="0" tIns="0" rIns="0" bIns="0" rtlCol="0" anchor="ctr"/>
          <a:lstStyle/>
          <a:p>
            <a:pPr indent="0" marL="0">
              <a:lnSpc>
                <a:spcPts val="1633"/>
              </a:lnSpc>
              <a:buNone/>
            </a:pPr>
            <a:r>
              <a:rPr lang="en-US" sz="1300" b="1" dirty="0">
                <a:solidFill>
                  <a:srgbClr val="1E1B3A"/>
                </a:solidFill>
                <a:latin typeface="Malgun Gothic" pitchFamily="34" charset="0"/>
                <a:ea typeface="Malgun Gothic" pitchFamily="34" charset="-122"/>
                <a:cs typeface="Malgun Gothic" pitchFamily="34" charset="-120"/>
              </a:rPr>
              <a:t>그럼 정말 결과가 그렇게 달라질까?
</a:t>
            </a:r>
            <a:pPr indent="0" marL="0">
              <a:lnSpc>
                <a:spcPts val="1633"/>
              </a:lnSpc>
              <a:buNone/>
            </a:pPr>
            <a:r>
              <a:rPr lang="en-US" sz="1150" dirty="0">
                <a:solidFill>
                  <a:srgbClr val="3C3B57"/>
                </a:solidFill>
                <a:latin typeface="Malgun Gothic" pitchFamily="34" charset="0"/>
                <a:ea typeface="Malgun Gothic" pitchFamily="34" charset="-122"/>
                <a:cs typeface="Malgun Gothic" pitchFamily="34" charset="-120"/>
              </a:rPr>
              <a:t>말로는 충분합니다. 이제 같은 기능을 세 가지 지시문으로 시켜서, 차이를 데이터로 확인합니다. 3부 실습 갑니다.</a:t>
            </a:r>
            <a:endParaRPr lang="en-US" sz="1300" dirty="0"/>
          </a:p>
        </p:txBody>
      </p:sp>
      <p:sp>
        <p:nvSpPr>
          <p:cNvPr id="22" name="Text 15"/>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19</a:t>
            </a:r>
            <a:endParaRPr lang="en-US" sz="9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7163A"/>
        </a:solidFill>
      </p:bgPr>
    </p:bg>
    <p:spTree>
      <p:nvGrpSpPr>
        <p:cNvPr id="1" name=""/>
        <p:cNvGrpSpPr/>
        <p:nvPr/>
      </p:nvGrpSpPr>
      <p:grpSpPr>
        <a:xfrm>
          <a:off x="0" y="0"/>
          <a:ext cx="0" cy="0"/>
          <a:chOff x="0" y="0"/>
          <a:chExt cx="0" cy="0"/>
        </a:xfrm>
      </p:grpSpPr>
      <p:sp>
        <p:nvSpPr>
          <p:cNvPr id="2" name="Shape 0"/>
          <p:cNvSpPr/>
          <p:nvPr/>
        </p:nvSpPr>
        <p:spPr>
          <a:xfrm>
            <a:off x="8503920" y="-2103120"/>
            <a:ext cx="6035040" cy="6035040"/>
          </a:xfrm>
          <a:prstGeom prst="ellipse">
            <a:avLst/>
          </a:prstGeom>
          <a:solidFill>
            <a:srgbClr val="201E4C"/>
          </a:solidFill>
          <a:ln/>
        </p:spPr>
        <p:txBody>
          <a:bodyPr/>
          <a:p/>
        </p:txBody>
      </p:sp>
      <p:sp>
        <p:nvSpPr>
          <p:cNvPr id="3" name="Shape 1"/>
          <p:cNvSpPr/>
          <p:nvPr/>
        </p:nvSpPr>
        <p:spPr>
          <a:xfrm>
            <a:off x="-1737360" y="4480560"/>
            <a:ext cx="4297680" cy="4297680"/>
          </a:xfrm>
          <a:prstGeom prst="ellipse">
            <a:avLst/>
          </a:prstGeom>
          <a:solidFill>
            <a:srgbClr val="2A2860"/>
          </a:solidFill>
          <a:ln/>
        </p:spPr>
        <p:txBody>
          <a:bodyPr/>
          <a:p/>
        </p:txBody>
      </p:sp>
      <p:sp>
        <p:nvSpPr>
          <p:cNvPr id="4" name="Text 2"/>
          <p:cNvSpPr/>
          <p:nvPr/>
        </p:nvSpPr>
        <p:spPr>
          <a:xfrm>
            <a:off x="7863840" y="320040"/>
            <a:ext cx="3840480" cy="2103120"/>
          </a:xfrm>
          <a:prstGeom prst="rect">
            <a:avLst/>
          </a:prstGeom>
          <a:noFill/>
          <a:ln/>
        </p:spPr>
        <p:txBody>
          <a:bodyPr wrap="square" lIns="0" tIns="0" rIns="0" bIns="0" rtlCol="0" anchor="ctr"/>
          <a:lstStyle/>
          <a:p>
            <a:pPr algn="r" indent="0" marL="0">
              <a:buNone/>
            </a:pPr>
            <a:r>
              <a:rPr lang="en-US" sz="12000" b="1" dirty="0">
                <a:solidFill>
                  <a:srgbClr val="343070"/>
                </a:solidFill>
                <a:latin typeface="Malgun Gothic" pitchFamily="34" charset="0"/>
                <a:ea typeface="Malgun Gothic" pitchFamily="34" charset="-122"/>
                <a:cs typeface="Malgun Gothic" pitchFamily="34" charset="-120"/>
              </a:rPr>
              <a:t>03</a:t>
            </a:r>
            <a:endParaRPr lang="en-US" sz="12000" dirty="0"/>
          </a:p>
        </p:txBody>
      </p:sp>
      <p:sp>
        <p:nvSpPr>
          <p:cNvPr id="5" name="Shape 3"/>
          <p:cNvSpPr/>
          <p:nvPr/>
        </p:nvSpPr>
        <p:spPr>
          <a:xfrm>
            <a:off x="658368" y="2103120"/>
            <a:ext cx="1691640" cy="457200"/>
          </a:xfrm>
          <a:prstGeom prst="roundRect">
            <a:avLst>
              <a:gd name="adj" fmla="val 50000"/>
            </a:avLst>
          </a:prstGeom>
          <a:solidFill>
            <a:srgbClr val="7C3AED"/>
          </a:solidFill>
          <a:ln/>
        </p:spPr>
        <p:txBody>
          <a:bodyPr/>
          <a:p/>
        </p:txBody>
      </p:sp>
      <p:sp>
        <p:nvSpPr>
          <p:cNvPr id="6" name="Text 4"/>
          <p:cNvSpPr/>
          <p:nvPr/>
        </p:nvSpPr>
        <p:spPr>
          <a:xfrm>
            <a:off x="658368" y="2103120"/>
            <a:ext cx="1691640" cy="457200"/>
          </a:xfrm>
          <a:prstGeom prst="rect">
            <a:avLst/>
          </a:prstGeom>
          <a:noFill/>
          <a:ln/>
        </p:spPr>
        <p:txBody>
          <a:bodyPr wrap="square" lIns="0" tIns="0" rIns="0" bIns="0" rtlCol="0" anchor="ctr"/>
          <a:lstStyle/>
          <a:p>
            <a:pPr algn="ctr" indent="0" marL="0">
              <a:buNone/>
            </a:pPr>
            <a:r>
              <a:rPr lang="en-US" sz="1250" b="1" spc="200" kern="0" dirty="0">
                <a:solidFill>
                  <a:srgbClr val="FFFFFF"/>
                </a:solidFill>
                <a:latin typeface="Malgun Gothic" pitchFamily="34" charset="0"/>
                <a:ea typeface="Malgun Gothic" pitchFamily="34" charset="-122"/>
                <a:cs typeface="Malgun Gothic" pitchFamily="34" charset="-120"/>
              </a:rPr>
              <a:t>PART 3</a:t>
            </a:r>
            <a:endParaRPr lang="en-US" sz="1250" dirty="0"/>
          </a:p>
        </p:txBody>
      </p:sp>
      <p:sp>
        <p:nvSpPr>
          <p:cNvPr id="7" name="Text 5"/>
          <p:cNvSpPr/>
          <p:nvPr/>
        </p:nvSpPr>
        <p:spPr>
          <a:xfrm>
            <a:off x="658368" y="2743200"/>
            <a:ext cx="8961120" cy="1005840"/>
          </a:xfrm>
          <a:prstGeom prst="rect">
            <a:avLst/>
          </a:prstGeom>
          <a:noFill/>
          <a:ln/>
        </p:spPr>
        <p:txBody>
          <a:bodyPr wrap="square" lIns="0" tIns="0" rIns="0" bIns="0" rtlCol="0" anchor="t"/>
          <a:lstStyle/>
          <a:p>
            <a:pPr indent="0" marL="0">
              <a:lnSpc>
                <a:spcPts val="5000"/>
              </a:lnSpc>
              <a:buNone/>
            </a:pPr>
            <a:r>
              <a:rPr lang="en-US" sz="3800" b="1" dirty="0">
                <a:solidFill>
                  <a:srgbClr val="FFFFFF"/>
                </a:solidFill>
                <a:latin typeface="Malgun Gothic" pitchFamily="34" charset="0"/>
                <a:ea typeface="Malgun Gothic" pitchFamily="34" charset="-122"/>
                <a:cs typeface="Malgun Gothic" pitchFamily="34" charset="-120"/>
              </a:rPr>
              <a:t>지시문 비교 실험</a:t>
            </a:r>
            <a:endParaRPr lang="en-US" sz="3800" dirty="0"/>
          </a:p>
        </p:txBody>
      </p:sp>
      <p:sp>
        <p:nvSpPr>
          <p:cNvPr id="8" name="Text 6"/>
          <p:cNvSpPr/>
          <p:nvPr/>
        </p:nvSpPr>
        <p:spPr>
          <a:xfrm>
            <a:off x="658368" y="3913632"/>
            <a:ext cx="9052560" cy="868680"/>
          </a:xfrm>
          <a:prstGeom prst="rect">
            <a:avLst/>
          </a:prstGeom>
          <a:noFill/>
          <a:ln/>
        </p:spPr>
        <p:txBody>
          <a:bodyPr wrap="square" lIns="0" tIns="0" rIns="0" bIns="0" rtlCol="0" anchor="t"/>
          <a:lstStyle/>
          <a:p>
            <a:pPr indent="0" marL="0">
              <a:lnSpc>
                <a:spcPts val="2200"/>
              </a:lnSpc>
              <a:buNone/>
            </a:pPr>
            <a:r>
              <a:rPr lang="en-US" sz="1400" dirty="0">
                <a:solidFill>
                  <a:srgbClr val="E7E6FB"/>
                </a:solidFill>
                <a:latin typeface="Malgun Gothic" pitchFamily="34" charset="0"/>
                <a:ea typeface="Malgun Gothic" pitchFamily="34" charset="-122"/>
                <a:cs typeface="Malgun Gothic" pitchFamily="34" charset="-120"/>
              </a:rPr>
              <a:t>같은 기능, 세 가지 지시문. 결과가 얼마나 달라지는지 직접 데이터로 확인합니다. 오늘 실습이 곧 과제 1의 예행연습입니다.</a:t>
            </a:r>
            <a:endParaRPr lang="en-US" sz="1400" dirty="0"/>
          </a:p>
        </p:txBody>
      </p:sp>
      <p:sp>
        <p:nvSpPr>
          <p:cNvPr id="9" name="Shape 7"/>
          <p:cNvSpPr/>
          <p:nvPr/>
        </p:nvSpPr>
        <p:spPr>
          <a:xfrm>
            <a:off x="9738360" y="4343400"/>
            <a:ext cx="1325880" cy="1325880"/>
          </a:xfrm>
          <a:prstGeom prst="ellipse">
            <a:avLst/>
          </a:prstGeom>
          <a:solidFill>
            <a:srgbClr val="7C3AED"/>
          </a:solidFill>
          <a:ln/>
        </p:spPr>
        <p:txBody>
          <a:bodyPr/>
          <a:p/>
        </p:txBody>
      </p:sp>
      <p:pic>
        <p:nvPicPr>
          <p:cNvPr id="10" name="Image 0" descr="/home/claude/icons/search_white.png">    </p:cNvPr>
          <p:cNvPicPr>
            <a:picLocks noChangeAspect="1"/>
          </p:cNvPicPr>
          <p:nvPr/>
        </p:nvPicPr>
        <p:blipFill>
          <a:blip r:embed="rId1"/>
          <a:stretch>
            <a:fillRect/>
          </a:stretch>
        </p:blipFill>
        <p:spPr>
          <a:xfrm>
            <a:off x="10069830" y="4674870"/>
            <a:ext cx="662940" cy="662940"/>
          </a:xfrm>
          <a:prstGeom prst="rect">
            <a:avLst/>
          </a:prstGeom>
        </p:spPr>
      </p:pic>
      <p:sp>
        <p:nvSpPr>
          <p:cNvPr id="11" name="Text 8"/>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8A88C4"/>
                </a:solidFill>
                <a:latin typeface="Malgun Gothic" pitchFamily="34" charset="0"/>
                <a:ea typeface="Malgun Gothic" pitchFamily="34" charset="-122"/>
                <a:cs typeface="Malgun Gothic" pitchFamily="34" charset="-120"/>
              </a:rPr>
              <a:t>20</a:t>
            </a:r>
            <a:endParaRPr lang="en-US" sz="9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624328" cy="384048"/>
          </a:xfrm>
          <a:prstGeom prst="roundRect">
            <a:avLst>
              <a:gd name="adj" fmla="val 50000"/>
            </a:avLst>
          </a:prstGeom>
          <a:solidFill>
            <a:srgbClr val="EDECFB"/>
          </a:solidFill>
          <a:ln/>
        </p:spPr>
        <p:txBody>
          <a:bodyPr/>
          <a:p/>
        </p:txBody>
      </p:sp>
      <p:pic>
        <p:nvPicPr>
          <p:cNvPr id="3" name="Image 0" descr="/home/claude/icons/search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2240280"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3부 · 지시문 비교 실험</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실험 설계: 대상 기능과 규칙</a:t>
            </a:r>
            <a:endParaRPr lang="en-US" sz="2600" dirty="0"/>
          </a:p>
        </p:txBody>
      </p:sp>
      <p:sp>
        <p:nvSpPr>
          <p:cNvPr id="6" name="Shape 3"/>
          <p:cNvSpPr/>
          <p:nvPr/>
        </p:nvSpPr>
        <p:spPr>
          <a:xfrm>
            <a:off x="658368" y="1737360"/>
            <a:ext cx="10872216" cy="868680"/>
          </a:xfrm>
          <a:prstGeom prst="roundRect">
            <a:avLst>
              <a:gd name="adj" fmla="val 10526"/>
            </a:avLst>
          </a:prstGeom>
          <a:solidFill>
            <a:srgbClr val="EEF0FF"/>
          </a:solidFill>
          <a:ln/>
        </p:spPr>
        <p:txBody>
          <a:bodyPr/>
          <a:p/>
        </p:txBody>
      </p:sp>
      <p:sp>
        <p:nvSpPr>
          <p:cNvPr id="7" name="Shape 4"/>
          <p:cNvSpPr/>
          <p:nvPr/>
        </p:nvSpPr>
        <p:spPr>
          <a:xfrm>
            <a:off x="896112" y="1938528"/>
            <a:ext cx="457200" cy="457200"/>
          </a:xfrm>
          <a:prstGeom prst="ellipse">
            <a:avLst/>
          </a:prstGeom>
          <a:solidFill>
            <a:srgbClr val="7C3AED"/>
          </a:solidFill>
          <a:ln/>
        </p:spPr>
        <p:txBody>
          <a:bodyPr/>
          <a:p/>
        </p:txBody>
      </p:sp>
      <p:pic>
        <p:nvPicPr>
          <p:cNvPr id="8" name="Image 1" descr="/home/claude/icons/target_white.png">    </p:cNvPr>
          <p:cNvPicPr>
            <a:picLocks noChangeAspect="1"/>
          </p:cNvPicPr>
          <p:nvPr/>
        </p:nvPicPr>
        <p:blipFill>
          <a:blip r:embed="rId2"/>
          <a:stretch>
            <a:fillRect/>
          </a:stretch>
        </p:blipFill>
        <p:spPr>
          <a:xfrm>
            <a:off x="1010412" y="2052828"/>
            <a:ext cx="228600" cy="228600"/>
          </a:xfrm>
          <a:prstGeom prst="rect">
            <a:avLst/>
          </a:prstGeom>
        </p:spPr>
      </p:pic>
      <p:sp>
        <p:nvSpPr>
          <p:cNvPr id="9" name="Text 5"/>
          <p:cNvSpPr/>
          <p:nvPr/>
        </p:nvSpPr>
        <p:spPr>
          <a:xfrm>
            <a:off x="1527048" y="1737360"/>
            <a:ext cx="9683496" cy="868680"/>
          </a:xfrm>
          <a:prstGeom prst="rect">
            <a:avLst/>
          </a:prstGeom>
          <a:noFill/>
          <a:ln/>
        </p:spPr>
        <p:txBody>
          <a:bodyPr wrap="square" lIns="0" tIns="0" rIns="0" bIns="0" rtlCol="0" anchor="ctr"/>
          <a:lstStyle/>
          <a:p>
            <a:pPr indent="0" marL="0">
              <a:buNone/>
            </a:pPr>
            <a:r>
              <a:rPr lang="en-US" sz="1300" b="1" dirty="0">
                <a:solidFill>
                  <a:srgbClr val="4338CA"/>
                </a:solidFill>
                <a:latin typeface="Malgun Gothic" pitchFamily="34" charset="0"/>
                <a:ea typeface="Malgun Gothic" pitchFamily="34" charset="-122"/>
                <a:cs typeface="Malgun Gothic" pitchFamily="34" charset="-120"/>
              </a:rPr>
              <a:t>실험 대상 기능: </a:t>
            </a:r>
            <a:pPr indent="0" marL="0">
              <a:buNone/>
            </a:pPr>
            <a:r>
              <a:rPr lang="en-US" sz="1450" b="1" dirty="0">
                <a:solidFill>
                  <a:srgbClr val="1E1B3A"/>
                </a:solidFill>
                <a:latin typeface="Malgun Gothic" pitchFamily="34" charset="0"/>
                <a:ea typeface="Malgun Gothic" pitchFamily="34" charset="-122"/>
                <a:cs typeface="Malgun Gothic" pitchFamily="34" charset="-120"/>
              </a:rPr>
              <a:t>점수 목록을 받아 학점(A~F) 목록으로 바꾸는 변환기</a:t>
            </a:r>
            <a:endParaRPr lang="en-US" sz="1300" dirty="0"/>
          </a:p>
        </p:txBody>
      </p:sp>
      <p:sp>
        <p:nvSpPr>
          <p:cNvPr id="10" name="Text 6"/>
          <p:cNvSpPr/>
          <p:nvPr/>
        </p:nvSpPr>
        <p:spPr>
          <a:xfrm>
            <a:off x="658368" y="2788920"/>
            <a:ext cx="10872216" cy="914400"/>
          </a:xfrm>
          <a:prstGeom prst="rect">
            <a:avLst/>
          </a:prstGeom>
          <a:noFill/>
          <a:ln/>
        </p:spPr>
        <p:txBody>
          <a:bodyPr wrap="square" lIns="0" tIns="0" rIns="0" bIns="0" rtlCol="0" anchor="t"/>
          <a:lstStyle/>
          <a:p>
            <a:pPr algn="l" indent="0" marL="0">
              <a:lnSpc>
                <a:spcPts val="1900"/>
              </a:lnSpc>
              <a:buNone/>
            </a:pPr>
            <a:r>
              <a:rPr lang="en-US" sz="1250" dirty="0">
                <a:solidFill>
                  <a:srgbClr val="3C3B57"/>
                </a:solidFill>
                <a:latin typeface="Malgun Gothic" pitchFamily="34" charset="0"/>
                <a:ea typeface="Malgun Gothic" pitchFamily="34" charset="-122"/>
                <a:cs typeface="Malgun Gothic" pitchFamily="34" charset="-120"/>
              </a:rPr>
              <a:t>작지만 결정할 빈칸이 많아 실험에 딱 좋은 기능입니다.</a:t>
            </a:r>
            <a:endParaRPr lang="en-US" sz="1250" dirty="0"/>
          </a:p>
        </p:txBody>
      </p:sp>
      <p:sp>
        <p:nvSpPr>
          <p:cNvPr id="11" name="Shape 7"/>
          <p:cNvSpPr/>
          <p:nvPr/>
        </p:nvSpPr>
        <p:spPr>
          <a:xfrm>
            <a:off x="658368" y="3218688"/>
            <a:ext cx="2526030" cy="1508760"/>
          </a:xfrm>
          <a:prstGeom prst="roundRect">
            <a:avLst>
              <a:gd name="adj" fmla="val 6061"/>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2" name="Shape 8"/>
          <p:cNvSpPr/>
          <p:nvPr/>
        </p:nvSpPr>
        <p:spPr>
          <a:xfrm>
            <a:off x="896112" y="3456432"/>
            <a:ext cx="512064" cy="512064"/>
          </a:xfrm>
          <a:prstGeom prst="ellipse">
            <a:avLst/>
          </a:prstGeom>
          <a:solidFill>
            <a:srgbClr val="38BDF8"/>
          </a:solidFill>
          <a:ln/>
        </p:spPr>
        <p:txBody>
          <a:bodyPr/>
          <a:p/>
        </p:txBody>
      </p:sp>
      <p:pic>
        <p:nvPicPr>
          <p:cNvPr id="13" name="Image 2" descr="/home/claude/icons/equals_white.png">    </p:cNvPr>
          <p:cNvPicPr>
            <a:picLocks noChangeAspect="1"/>
          </p:cNvPicPr>
          <p:nvPr/>
        </p:nvPicPr>
        <p:blipFill>
          <a:blip r:embed="rId3"/>
          <a:stretch>
            <a:fillRect/>
          </a:stretch>
        </p:blipFill>
        <p:spPr>
          <a:xfrm>
            <a:off x="1024128" y="3584448"/>
            <a:ext cx="256032" cy="256032"/>
          </a:xfrm>
          <a:prstGeom prst="rect">
            <a:avLst/>
          </a:prstGeom>
        </p:spPr>
      </p:pic>
      <p:sp>
        <p:nvSpPr>
          <p:cNvPr id="14" name="Text 9"/>
          <p:cNvSpPr/>
          <p:nvPr/>
        </p:nvSpPr>
        <p:spPr>
          <a:xfrm>
            <a:off x="896112" y="4096512"/>
            <a:ext cx="2068830" cy="292608"/>
          </a:xfrm>
          <a:prstGeom prst="rect">
            <a:avLst/>
          </a:prstGeom>
          <a:noFill/>
          <a:ln/>
        </p:spPr>
        <p:txBody>
          <a:bodyPr wrap="square" lIns="0" tIns="0" rIns="0" bIns="0" rtlCol="0" anchor="ctr"/>
          <a:lstStyle/>
          <a:p>
            <a:pPr indent="0" marL="0">
              <a:buNone/>
            </a:pPr>
            <a:r>
              <a:rPr lang="en-US" sz="1300" b="1" dirty="0">
                <a:solidFill>
                  <a:srgbClr val="1E1B3A"/>
                </a:solidFill>
                <a:latin typeface="Malgun Gothic" pitchFamily="34" charset="0"/>
                <a:ea typeface="Malgun Gothic" pitchFamily="34" charset="-122"/>
                <a:cs typeface="Malgun Gothic" pitchFamily="34" charset="-120"/>
              </a:rPr>
              <a:t>경계값</a:t>
            </a:r>
            <a:endParaRPr lang="en-US" sz="1300" dirty="0"/>
          </a:p>
        </p:txBody>
      </p:sp>
      <p:sp>
        <p:nvSpPr>
          <p:cNvPr id="15" name="Text 10"/>
          <p:cNvSpPr/>
          <p:nvPr/>
        </p:nvSpPr>
        <p:spPr>
          <a:xfrm>
            <a:off x="896112" y="4389120"/>
            <a:ext cx="2068830" cy="228600"/>
          </a:xfrm>
          <a:prstGeom prst="rect">
            <a:avLst/>
          </a:prstGeom>
          <a:noFill/>
          <a:ln/>
        </p:spPr>
        <p:txBody>
          <a:bodyPr wrap="square" lIns="0" tIns="0" rIns="0" bIns="0" rtlCol="0" anchor="t"/>
          <a:lstStyle/>
          <a:p>
            <a:pPr indent="0" marL="0">
              <a:lnSpc>
                <a:spcPts val="1428"/>
              </a:lnSpc>
              <a:buNone/>
            </a:pPr>
            <a:r>
              <a:rPr lang="en-US" sz="1050" dirty="0">
                <a:solidFill>
                  <a:srgbClr val="3C3B57"/>
                </a:solidFill>
                <a:latin typeface="Malgun Gothic" pitchFamily="34" charset="0"/>
                <a:ea typeface="Malgun Gothic" pitchFamily="34" charset="-122"/>
                <a:cs typeface="Malgun Gothic" pitchFamily="34" charset="-120"/>
              </a:rPr>
              <a:t>90점은 A? 89.5는? 60은 D?</a:t>
            </a:r>
            <a:endParaRPr lang="en-US" sz="1050" dirty="0"/>
          </a:p>
        </p:txBody>
      </p:sp>
      <p:sp>
        <p:nvSpPr>
          <p:cNvPr id="16" name="Shape 11"/>
          <p:cNvSpPr/>
          <p:nvPr/>
        </p:nvSpPr>
        <p:spPr>
          <a:xfrm>
            <a:off x="3440430" y="3218688"/>
            <a:ext cx="2526030" cy="1508760"/>
          </a:xfrm>
          <a:prstGeom prst="roundRect">
            <a:avLst>
              <a:gd name="adj" fmla="val 6061"/>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7" name="Shape 12"/>
          <p:cNvSpPr/>
          <p:nvPr/>
        </p:nvSpPr>
        <p:spPr>
          <a:xfrm>
            <a:off x="3678174" y="3456432"/>
            <a:ext cx="512064" cy="512064"/>
          </a:xfrm>
          <a:prstGeom prst="ellipse">
            <a:avLst/>
          </a:prstGeom>
          <a:solidFill>
            <a:srgbClr val="4F46E5"/>
          </a:solidFill>
          <a:ln/>
        </p:spPr>
        <p:txBody>
          <a:bodyPr/>
          <a:p/>
        </p:txBody>
      </p:sp>
      <p:pic>
        <p:nvPicPr>
          <p:cNvPr id="18" name="Image 3" descr="/home/claude/icons/input_white.png">    </p:cNvPr>
          <p:cNvPicPr>
            <a:picLocks noChangeAspect="1"/>
          </p:cNvPicPr>
          <p:nvPr/>
        </p:nvPicPr>
        <p:blipFill>
          <a:blip r:embed="rId4"/>
          <a:stretch>
            <a:fillRect/>
          </a:stretch>
        </p:blipFill>
        <p:spPr>
          <a:xfrm>
            <a:off x="3806190" y="3584448"/>
            <a:ext cx="256032" cy="256032"/>
          </a:xfrm>
          <a:prstGeom prst="rect">
            <a:avLst/>
          </a:prstGeom>
        </p:spPr>
      </p:pic>
      <p:sp>
        <p:nvSpPr>
          <p:cNvPr id="19" name="Text 13"/>
          <p:cNvSpPr/>
          <p:nvPr/>
        </p:nvSpPr>
        <p:spPr>
          <a:xfrm>
            <a:off x="3678174" y="4096512"/>
            <a:ext cx="2068830" cy="292608"/>
          </a:xfrm>
          <a:prstGeom prst="rect">
            <a:avLst/>
          </a:prstGeom>
          <a:noFill/>
          <a:ln/>
        </p:spPr>
        <p:txBody>
          <a:bodyPr wrap="square" lIns="0" tIns="0" rIns="0" bIns="0" rtlCol="0" anchor="ctr"/>
          <a:lstStyle/>
          <a:p>
            <a:pPr indent="0" marL="0">
              <a:buNone/>
            </a:pPr>
            <a:r>
              <a:rPr lang="en-US" sz="1300" b="1" dirty="0">
                <a:solidFill>
                  <a:srgbClr val="1E1B3A"/>
                </a:solidFill>
                <a:latin typeface="Malgun Gothic" pitchFamily="34" charset="0"/>
                <a:ea typeface="Malgun Gothic" pitchFamily="34" charset="-122"/>
                <a:cs typeface="Malgun Gothic" pitchFamily="34" charset="-120"/>
              </a:rPr>
              <a:t>입력</a:t>
            </a:r>
            <a:endParaRPr lang="en-US" sz="1300" dirty="0"/>
          </a:p>
        </p:txBody>
      </p:sp>
      <p:sp>
        <p:nvSpPr>
          <p:cNvPr id="20" name="Text 14"/>
          <p:cNvSpPr/>
          <p:nvPr/>
        </p:nvSpPr>
        <p:spPr>
          <a:xfrm>
            <a:off x="3678174" y="4389120"/>
            <a:ext cx="2068830" cy="228600"/>
          </a:xfrm>
          <a:prstGeom prst="rect">
            <a:avLst/>
          </a:prstGeom>
          <a:noFill/>
          <a:ln/>
        </p:spPr>
        <p:txBody>
          <a:bodyPr wrap="square" lIns="0" tIns="0" rIns="0" bIns="0" rtlCol="0" anchor="t"/>
          <a:lstStyle/>
          <a:p>
            <a:pPr indent="0" marL="0">
              <a:lnSpc>
                <a:spcPts val="1428"/>
              </a:lnSpc>
              <a:buNone/>
            </a:pPr>
            <a:r>
              <a:rPr lang="en-US" sz="1050" dirty="0">
                <a:solidFill>
                  <a:srgbClr val="3C3B57"/>
                </a:solidFill>
                <a:latin typeface="Malgun Gothic" pitchFamily="34" charset="0"/>
                <a:ea typeface="Malgun Gothic" pitchFamily="34" charset="-122"/>
                <a:cs typeface="Malgun Gothic" pitchFamily="34" charset="-120"/>
              </a:rPr>
              <a:t>정수만? 실수도? 범위 밖 값은?</a:t>
            </a:r>
            <a:endParaRPr lang="en-US" sz="1050" dirty="0"/>
          </a:p>
        </p:txBody>
      </p:sp>
      <p:sp>
        <p:nvSpPr>
          <p:cNvPr id="21" name="Shape 15"/>
          <p:cNvSpPr/>
          <p:nvPr/>
        </p:nvSpPr>
        <p:spPr>
          <a:xfrm>
            <a:off x="6222492" y="3218688"/>
            <a:ext cx="2526030" cy="1508760"/>
          </a:xfrm>
          <a:prstGeom prst="roundRect">
            <a:avLst>
              <a:gd name="adj" fmla="val 6061"/>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22" name="Shape 16"/>
          <p:cNvSpPr/>
          <p:nvPr/>
        </p:nvSpPr>
        <p:spPr>
          <a:xfrm>
            <a:off x="6460236" y="3456432"/>
            <a:ext cx="512064" cy="512064"/>
          </a:xfrm>
          <a:prstGeom prst="ellipse">
            <a:avLst/>
          </a:prstGeom>
          <a:solidFill>
            <a:srgbClr val="F59E0B"/>
          </a:solidFill>
          <a:ln/>
        </p:spPr>
        <p:txBody>
          <a:bodyPr/>
          <a:p/>
        </p:txBody>
      </p:sp>
      <p:pic>
        <p:nvPicPr>
          <p:cNvPr id="23" name="Image 4" descr="/home/claude/icons/pen_white.png">    </p:cNvPr>
          <p:cNvPicPr>
            <a:picLocks noChangeAspect="1"/>
          </p:cNvPicPr>
          <p:nvPr/>
        </p:nvPicPr>
        <p:blipFill>
          <a:blip r:embed="rId5"/>
          <a:stretch>
            <a:fillRect/>
          </a:stretch>
        </p:blipFill>
        <p:spPr>
          <a:xfrm>
            <a:off x="6588252" y="3584448"/>
            <a:ext cx="256032" cy="256032"/>
          </a:xfrm>
          <a:prstGeom prst="rect">
            <a:avLst/>
          </a:prstGeom>
        </p:spPr>
      </p:pic>
      <p:sp>
        <p:nvSpPr>
          <p:cNvPr id="24" name="Text 17"/>
          <p:cNvSpPr/>
          <p:nvPr/>
        </p:nvSpPr>
        <p:spPr>
          <a:xfrm>
            <a:off x="6460236" y="4096512"/>
            <a:ext cx="2068830" cy="292608"/>
          </a:xfrm>
          <a:prstGeom prst="rect">
            <a:avLst/>
          </a:prstGeom>
          <a:noFill/>
          <a:ln/>
        </p:spPr>
        <p:txBody>
          <a:bodyPr wrap="square" lIns="0" tIns="0" rIns="0" bIns="0" rtlCol="0" anchor="ctr"/>
          <a:lstStyle/>
          <a:p>
            <a:pPr indent="0" marL="0">
              <a:buNone/>
            </a:pPr>
            <a:r>
              <a:rPr lang="en-US" sz="1300" b="1" dirty="0">
                <a:solidFill>
                  <a:srgbClr val="1E1B3A"/>
                </a:solidFill>
                <a:latin typeface="Malgun Gothic" pitchFamily="34" charset="0"/>
                <a:ea typeface="Malgun Gothic" pitchFamily="34" charset="-122"/>
                <a:cs typeface="Malgun Gothic" pitchFamily="34" charset="-120"/>
              </a:rPr>
              <a:t>이름</a:t>
            </a:r>
            <a:endParaRPr lang="en-US" sz="1300" dirty="0"/>
          </a:p>
        </p:txBody>
      </p:sp>
      <p:sp>
        <p:nvSpPr>
          <p:cNvPr id="25" name="Text 18"/>
          <p:cNvSpPr/>
          <p:nvPr/>
        </p:nvSpPr>
        <p:spPr>
          <a:xfrm>
            <a:off x="6460236" y="4389120"/>
            <a:ext cx="2068830" cy="228600"/>
          </a:xfrm>
          <a:prstGeom prst="rect">
            <a:avLst/>
          </a:prstGeom>
          <a:noFill/>
          <a:ln/>
        </p:spPr>
        <p:txBody>
          <a:bodyPr wrap="square" lIns="0" tIns="0" rIns="0" bIns="0" rtlCol="0" anchor="t"/>
          <a:lstStyle/>
          <a:p>
            <a:pPr indent="0" marL="0">
              <a:lnSpc>
                <a:spcPts val="1428"/>
              </a:lnSpc>
              <a:buNone/>
            </a:pPr>
            <a:r>
              <a:rPr lang="en-US" sz="1050" dirty="0">
                <a:solidFill>
                  <a:srgbClr val="3C3B57"/>
                </a:solidFill>
                <a:latin typeface="Malgun Gothic" pitchFamily="34" charset="0"/>
                <a:ea typeface="Malgun Gothic" pitchFamily="34" charset="-122"/>
                <a:cs typeface="Malgun Gothic" pitchFamily="34" charset="-120"/>
              </a:rPr>
              <a:t>파일 이름 · 함수 이름은?</a:t>
            </a:r>
            <a:endParaRPr lang="en-US" sz="1050" dirty="0"/>
          </a:p>
        </p:txBody>
      </p:sp>
      <p:sp>
        <p:nvSpPr>
          <p:cNvPr id="26" name="Shape 19"/>
          <p:cNvSpPr/>
          <p:nvPr/>
        </p:nvSpPr>
        <p:spPr>
          <a:xfrm>
            <a:off x="9004554" y="3218688"/>
            <a:ext cx="2526030" cy="1508760"/>
          </a:xfrm>
          <a:prstGeom prst="roundRect">
            <a:avLst>
              <a:gd name="adj" fmla="val 6061"/>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27" name="Shape 20"/>
          <p:cNvSpPr/>
          <p:nvPr/>
        </p:nvSpPr>
        <p:spPr>
          <a:xfrm>
            <a:off x="9242298" y="3456432"/>
            <a:ext cx="512064" cy="512064"/>
          </a:xfrm>
          <a:prstGeom prst="ellipse">
            <a:avLst/>
          </a:prstGeom>
          <a:solidFill>
            <a:srgbClr val="10B981"/>
          </a:solidFill>
          <a:ln/>
        </p:spPr>
        <p:txBody>
          <a:bodyPr/>
          <a:p/>
        </p:txBody>
      </p:sp>
      <p:pic>
        <p:nvPicPr>
          <p:cNvPr id="28" name="Image 5" descr="/home/claude/icons/check_white.png">    </p:cNvPr>
          <p:cNvPicPr>
            <a:picLocks noChangeAspect="1"/>
          </p:cNvPicPr>
          <p:nvPr/>
        </p:nvPicPr>
        <p:blipFill>
          <a:blip r:embed="rId6"/>
          <a:stretch>
            <a:fillRect/>
          </a:stretch>
        </p:blipFill>
        <p:spPr>
          <a:xfrm>
            <a:off x="9370314" y="3584448"/>
            <a:ext cx="256032" cy="256032"/>
          </a:xfrm>
          <a:prstGeom prst="rect">
            <a:avLst/>
          </a:prstGeom>
        </p:spPr>
      </p:pic>
      <p:sp>
        <p:nvSpPr>
          <p:cNvPr id="29" name="Text 21"/>
          <p:cNvSpPr/>
          <p:nvPr/>
        </p:nvSpPr>
        <p:spPr>
          <a:xfrm>
            <a:off x="9242298" y="4096512"/>
            <a:ext cx="2068830" cy="292608"/>
          </a:xfrm>
          <a:prstGeom prst="rect">
            <a:avLst/>
          </a:prstGeom>
          <a:noFill/>
          <a:ln/>
        </p:spPr>
        <p:txBody>
          <a:bodyPr wrap="square" lIns="0" tIns="0" rIns="0" bIns="0" rtlCol="0" anchor="ctr"/>
          <a:lstStyle/>
          <a:p>
            <a:pPr indent="0" marL="0">
              <a:buNone/>
            </a:pPr>
            <a:r>
              <a:rPr lang="en-US" sz="1300" b="1" dirty="0">
                <a:solidFill>
                  <a:srgbClr val="1E1B3A"/>
                </a:solidFill>
                <a:latin typeface="Malgun Gothic" pitchFamily="34" charset="0"/>
                <a:ea typeface="Malgun Gothic" pitchFamily="34" charset="-122"/>
                <a:cs typeface="Malgun Gothic" pitchFamily="34" charset="-120"/>
              </a:rPr>
              <a:t>확인</a:t>
            </a:r>
            <a:endParaRPr lang="en-US" sz="1300" dirty="0"/>
          </a:p>
        </p:txBody>
      </p:sp>
      <p:sp>
        <p:nvSpPr>
          <p:cNvPr id="30" name="Text 22"/>
          <p:cNvSpPr/>
          <p:nvPr/>
        </p:nvSpPr>
        <p:spPr>
          <a:xfrm>
            <a:off x="9242298" y="4389120"/>
            <a:ext cx="2068830" cy="228600"/>
          </a:xfrm>
          <a:prstGeom prst="rect">
            <a:avLst/>
          </a:prstGeom>
          <a:noFill/>
          <a:ln/>
        </p:spPr>
        <p:txBody>
          <a:bodyPr wrap="square" lIns="0" tIns="0" rIns="0" bIns="0" rtlCol="0" anchor="t"/>
          <a:lstStyle/>
          <a:p>
            <a:pPr indent="0" marL="0">
              <a:lnSpc>
                <a:spcPts val="1428"/>
              </a:lnSpc>
              <a:buNone/>
            </a:pPr>
            <a:r>
              <a:rPr lang="en-US" sz="1050" dirty="0">
                <a:solidFill>
                  <a:srgbClr val="3C3B57"/>
                </a:solidFill>
                <a:latin typeface="Malgun Gothic" pitchFamily="34" charset="0"/>
                <a:ea typeface="Malgun Gothic" pitchFamily="34" charset="-122"/>
                <a:cs typeface="Malgun Gothic" pitchFamily="34" charset="-120"/>
              </a:rPr>
              <a:t>무엇이 나오면 성공인가?</a:t>
            </a:r>
            <a:endParaRPr lang="en-US" sz="1050" dirty="0"/>
          </a:p>
        </p:txBody>
      </p:sp>
      <p:sp>
        <p:nvSpPr>
          <p:cNvPr id="31" name="Shape 23"/>
          <p:cNvSpPr/>
          <p:nvPr/>
        </p:nvSpPr>
        <p:spPr>
          <a:xfrm>
            <a:off x="658368" y="4983480"/>
            <a:ext cx="10872216" cy="1143000"/>
          </a:xfrm>
          <a:prstGeom prst="roundRect">
            <a:avLst>
              <a:gd name="adj" fmla="val 10000"/>
            </a:avLst>
          </a:prstGeom>
          <a:solidFill>
            <a:srgbClr val="F5F4FC"/>
          </a:solidFill>
          <a:ln/>
        </p:spPr>
        <p:txBody>
          <a:bodyPr/>
          <a:p/>
        </p:txBody>
      </p:sp>
      <p:sp>
        <p:nvSpPr>
          <p:cNvPr id="32" name="Shape 24"/>
          <p:cNvSpPr/>
          <p:nvPr/>
        </p:nvSpPr>
        <p:spPr>
          <a:xfrm>
            <a:off x="877824" y="5317236"/>
            <a:ext cx="475488" cy="475488"/>
          </a:xfrm>
          <a:prstGeom prst="ellipse">
            <a:avLst/>
          </a:prstGeom>
          <a:solidFill>
            <a:srgbClr val="FB7185"/>
          </a:solidFill>
          <a:ln/>
        </p:spPr>
        <p:txBody>
          <a:bodyPr/>
          <a:p/>
        </p:txBody>
      </p:sp>
      <p:pic>
        <p:nvPicPr>
          <p:cNvPr id="33" name="Image 6" descr="/home/claude/icons/sync_white.png">    </p:cNvPr>
          <p:cNvPicPr>
            <a:picLocks noChangeAspect="1"/>
          </p:cNvPicPr>
          <p:nvPr/>
        </p:nvPicPr>
        <p:blipFill>
          <a:blip r:embed="rId7"/>
          <a:stretch>
            <a:fillRect/>
          </a:stretch>
        </p:blipFill>
        <p:spPr>
          <a:xfrm>
            <a:off x="996696" y="5436108"/>
            <a:ext cx="237744" cy="237744"/>
          </a:xfrm>
          <a:prstGeom prst="rect">
            <a:avLst/>
          </a:prstGeom>
        </p:spPr>
      </p:pic>
      <p:sp>
        <p:nvSpPr>
          <p:cNvPr id="34" name="Text 25"/>
          <p:cNvSpPr/>
          <p:nvPr/>
        </p:nvSpPr>
        <p:spPr>
          <a:xfrm>
            <a:off x="1554480" y="5074920"/>
            <a:ext cx="9738360" cy="960120"/>
          </a:xfrm>
          <a:prstGeom prst="rect">
            <a:avLst/>
          </a:prstGeom>
          <a:noFill/>
          <a:ln/>
        </p:spPr>
        <p:txBody>
          <a:bodyPr wrap="square" lIns="0" tIns="0" rIns="0" bIns="0" rtlCol="0" anchor="ctr"/>
          <a:lstStyle/>
          <a:p>
            <a:pPr indent="0" marL="0">
              <a:lnSpc>
                <a:spcPts val="1633"/>
              </a:lnSpc>
              <a:buNone/>
            </a:pPr>
            <a:r>
              <a:rPr lang="en-US" sz="1300" b="1" dirty="0">
                <a:solidFill>
                  <a:srgbClr val="1E1B3A"/>
                </a:solidFill>
                <a:latin typeface="Malgun Gothic" pitchFamily="34" charset="0"/>
                <a:ea typeface="Malgun Gothic" pitchFamily="34" charset="-122"/>
                <a:cs typeface="Malgun Gothic" pitchFamily="34" charset="-120"/>
              </a:rPr>
              <a:t>실험 규칙 세 가지
</a:t>
            </a:r>
            <a:pPr indent="0" marL="0">
              <a:lnSpc>
                <a:spcPts val="1633"/>
              </a:lnSpc>
              <a:buNone/>
            </a:pPr>
            <a:r>
              <a:rPr lang="en-US" sz="1150" dirty="0">
                <a:solidFill>
                  <a:srgbClr val="3C3B57"/>
                </a:solidFill>
                <a:latin typeface="Malgun Gothic" pitchFamily="34" charset="0"/>
                <a:ea typeface="Malgun Gothic" pitchFamily="34" charset="-122"/>
                <a:cs typeface="Malgun Gothic" pitchFamily="34" charset="-120"/>
              </a:rPr>
              <a:t>지시문마다 ZCode에서 'New Task'(새 작업)로 시작합니다(앞 대화가 다음 실험을 오염시키지 않도록. 1부 맥락 창). 결과는 각각 gradeA.py · gradeB.py · gradeC.py로 저장합니다. 세 실험 모두 같은 도구, 같은 모델(ZCode, GLM-5.3)로 돌립니다. 중간에 바꾸면 비교가 안 됩니다.</a:t>
            </a:r>
            <a:endParaRPr lang="en-US" sz="1300" dirty="0"/>
          </a:p>
        </p:txBody>
      </p:sp>
      <p:sp>
        <p:nvSpPr>
          <p:cNvPr id="35" name="Text 26"/>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21</a:t>
            </a:r>
            <a:endParaRPr lang="en-US" sz="950" dirty="0"/>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658368" y="365760"/>
            <a:ext cx="2624328" cy="384048"/>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image.png"/>
          <p:cNvPicPr>
            <a:picLocks noChangeAspect="1"/>
          </p:cNvPicPr>
          <p:nvPr/>
        </p:nvPicPr>
        <p:blipFill>
          <a:blip r:embed="rId2"/>
          <a:stretch>
            <a:fillRect/>
          </a:stretch>
        </p:blipFill>
        <p:spPr>
          <a:xfrm>
            <a:off x="804672" y="466344"/>
            <a:ext cx="192024" cy="192024"/>
          </a:xfrm>
          <a:prstGeom prst="rect">
            <a:avLst/>
          </a:prstGeom>
        </p:spPr>
      </p:pic>
      <p:sp>
        <p:nvSpPr>
          <p:cNvPr id="4" name="TextBox 3"/>
          <p:cNvSpPr txBox="1"/>
          <p:nvPr/>
        </p:nvSpPr>
        <p:spPr>
          <a:xfrm>
            <a:off x="1042415" y="365760"/>
            <a:ext cx="2240280" cy="384048"/>
          </a:xfrm>
          <a:prstGeom prst="rect">
            <a:avLst/>
          </a:prstGeom>
          <a:noFill/>
        </p:spPr>
        <p:txBody>
          <a:bodyPr wrap="square" lIns="0" rIns="0" tIns="0" bIns="0" anchor="ctr" rtlCol="0">
            <a:spAutoFit/>
          </a:bodyPr>
          <a:lstStyle/>
          <a:p>
            <a:pPr indent="0" marL="0" algn="l">
              <a:buNone/>
            </a:pPr>
            <a:r>
              <a:rPr lang="ko-KR" sz="1150" b="1">
                <a:solidFill>
                  <a:srgbClr val="4338CA"/>
                </a:solidFill>
                <a:latin typeface="Malgun Gothic" pitchFamily="34" charset="0"/>
                <a:ea typeface="Malgun Gothic" pitchFamily="34" charset="-122"/>
                <a:cs typeface="Malgun Gothic" pitchFamily="34" charset="-120"/>
              </a:rPr>
              <a:t>3부 · 지시문 비교 실험</a:t>
            </a:r>
          </a:p>
        </p:txBody>
      </p:sp>
      <p:sp>
        <p:nvSpPr>
          <p:cNvPr id="5" name="TextBox 4"/>
          <p:cNvSpPr txBox="1"/>
          <p:nvPr/>
        </p:nvSpPr>
        <p:spPr>
          <a:xfrm>
            <a:off x="658368" y="877824"/>
            <a:ext cx="10872216" cy="548640"/>
          </a:xfrm>
          <a:prstGeom prst="rect">
            <a:avLst/>
          </a:prstGeom>
          <a:noFill/>
        </p:spPr>
        <p:txBody>
          <a:bodyPr wrap="square" lIns="0" rIns="0" tIns="0" bIns="0" anchor="ctr" rtlCol="0">
            <a:spAutoFit/>
          </a:bodyPr>
          <a:lstStyle/>
          <a:p>
            <a:pPr indent="0" marL="0" algn="l">
              <a:buNone/>
            </a:pPr>
            <a:r>
              <a:rPr lang="ko-KR" sz="2600" b="1">
                <a:solidFill>
                  <a:srgbClr val="1E1B3A"/>
                </a:solidFill>
                <a:latin typeface="Malgun Gothic" pitchFamily="34" charset="0"/>
                <a:ea typeface="Malgun Gothic" pitchFamily="34" charset="-122"/>
                <a:cs typeface="Malgun Gothic" pitchFamily="34" charset="-120"/>
              </a:rPr>
              <a:t>실험 진행 절차: 한 실험은 이렇게 돌립니다 (A · B · C 공통)</a:t>
            </a:r>
          </a:p>
        </p:txBody>
      </p:sp>
      <p:sp>
        <p:nvSpPr>
          <p:cNvPr id="6" name="Rounded Rectangle 5"/>
          <p:cNvSpPr/>
          <p:nvPr/>
        </p:nvSpPr>
        <p:spPr>
          <a:xfrm>
            <a:off x="658368" y="1691640"/>
            <a:ext cx="5669280" cy="713232"/>
          </a:xfrm>
          <a:prstGeom prst="roundRect">
            <a:avLst>
              <a:gd name="adj" fmla="val 12820"/>
            </a:avLst>
          </a:prstGeom>
          <a:solidFill>
            <a:srgbClr val="1F1F1F"/>
          </a:solidFill>
          <a:ln>
            <a:noFill/>
          </a:ln>
          <a:effectLst>
            <a:outerShdw blurRad="152400" dist="25400" dir="5400000" algn="bl" rotWithShape="0">
              <a:srgbClr val="1F1D48">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886968" y="1691640"/>
            <a:ext cx="1828800" cy="713232"/>
          </a:xfrm>
          <a:prstGeom prst="rect">
            <a:avLst/>
          </a:prstGeom>
          <a:noFill/>
        </p:spPr>
        <p:txBody>
          <a:bodyPr wrap="square" lIns="0" rIns="0" tIns="0" bIns="0" anchor="ctr" rtlCol="0">
            <a:spAutoFit/>
          </a:bodyPr>
          <a:lstStyle/>
          <a:p>
            <a:pPr indent="0" marL="0" algn="l">
              <a:buNone/>
            </a:pPr>
            <a:r>
              <a:rPr lang="ko-KR" sz="1200" b="1">
                <a:solidFill>
                  <a:srgbClr val="F3F3F3"/>
                </a:solidFill>
                <a:latin typeface="Malgun Gothic" pitchFamily="34" charset="0"/>
                <a:ea typeface="Malgun Gothic" pitchFamily="34" charset="-122"/>
                <a:cs typeface="Malgun Gothic" pitchFamily="34" charset="-120"/>
              </a:rPr>
              <a:t>ZCode</a:t>
            </a:r>
          </a:p>
        </p:txBody>
      </p:sp>
      <p:sp>
        <p:nvSpPr>
          <p:cNvPr id="8" name="Rounded Rectangle 7"/>
          <p:cNvSpPr/>
          <p:nvPr/>
        </p:nvSpPr>
        <p:spPr>
          <a:xfrm>
            <a:off x="3995928" y="1847088"/>
            <a:ext cx="402336" cy="402336"/>
          </a:xfrm>
          <a:prstGeom prst="roundRect">
            <a:avLst>
              <a:gd name="adj" fmla="val 13636"/>
            </a:avLst>
          </a:prstGeom>
          <a:solidFill>
            <a:srgbClr val="31313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3995928" y="1847088"/>
            <a:ext cx="402336" cy="402336"/>
          </a:xfrm>
          <a:prstGeom prst="rect">
            <a:avLst/>
          </a:prstGeom>
          <a:noFill/>
        </p:spPr>
        <p:txBody>
          <a:bodyPr wrap="square" lIns="0" rIns="0" tIns="0" bIns="0" anchor="ctr" rtlCol="0">
            <a:spAutoFit/>
          </a:bodyPr>
          <a:lstStyle/>
          <a:p>
            <a:pPr indent="0" marL="0" algn="ctr">
              <a:buNone/>
            </a:pPr>
            <a:r>
              <a:rPr lang="ko-KR" sz="1200" b="1">
                <a:solidFill>
                  <a:srgbClr val="F3F3F3"/>
                </a:solidFill>
                <a:latin typeface="Malgun Gothic" pitchFamily="34" charset="0"/>
                <a:ea typeface="Malgun Gothic" pitchFamily="34" charset="-122"/>
                <a:cs typeface="Malgun Gothic" pitchFamily="34" charset="-120"/>
              </a:rPr>
              <a:t>＋</a:t>
            </a:r>
          </a:p>
        </p:txBody>
      </p:sp>
      <p:sp>
        <p:nvSpPr>
          <p:cNvPr id="10" name="TextBox 9"/>
          <p:cNvSpPr txBox="1"/>
          <p:nvPr/>
        </p:nvSpPr>
        <p:spPr>
          <a:xfrm>
            <a:off x="3813048" y="2240280"/>
            <a:ext cx="768096" cy="182880"/>
          </a:xfrm>
          <a:prstGeom prst="rect">
            <a:avLst/>
          </a:prstGeom>
          <a:noFill/>
        </p:spPr>
        <p:txBody>
          <a:bodyPr wrap="square" lIns="0" rIns="0" tIns="0" bIns="0" anchor="ctr" rtlCol="0">
            <a:spAutoFit/>
          </a:bodyPr>
          <a:lstStyle/>
          <a:p>
            <a:pPr indent="0" marL="0" algn="ctr">
              <a:buNone/>
            </a:pPr>
            <a:r>
              <a:rPr lang="ko-KR" sz="650" b="0">
                <a:solidFill>
                  <a:srgbClr val="9A9A9A"/>
                </a:solidFill>
                <a:latin typeface="Malgun Gothic" pitchFamily="34" charset="0"/>
                <a:ea typeface="Malgun Gothic" pitchFamily="34" charset="-122"/>
                <a:cs typeface="Malgun Gothic" pitchFamily="34" charset="-120"/>
              </a:rPr>
              <a:t>New Task</a:t>
            </a:r>
          </a:p>
        </p:txBody>
      </p:sp>
      <p:sp>
        <p:nvSpPr>
          <p:cNvPr id="11" name="Rounded Rectangle 10"/>
          <p:cNvSpPr/>
          <p:nvPr/>
        </p:nvSpPr>
        <p:spPr>
          <a:xfrm>
            <a:off x="4727448" y="1847088"/>
            <a:ext cx="402336" cy="402336"/>
          </a:xfrm>
          <a:prstGeom prst="roundRect">
            <a:avLst>
              <a:gd name="adj" fmla="val 13636"/>
            </a:avLst>
          </a:prstGeom>
          <a:solidFill>
            <a:srgbClr val="31313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4727448" y="1847088"/>
            <a:ext cx="402336" cy="402336"/>
          </a:xfrm>
          <a:prstGeom prst="rect">
            <a:avLst/>
          </a:prstGeom>
          <a:noFill/>
        </p:spPr>
        <p:txBody>
          <a:bodyPr wrap="square" lIns="0" rIns="0" tIns="0" bIns="0" anchor="ctr" rtlCol="0">
            <a:spAutoFit/>
          </a:bodyPr>
          <a:lstStyle/>
          <a:p>
            <a:pPr indent="0" marL="0" algn="ctr">
              <a:buNone/>
            </a:pPr>
            <a:r>
              <a:rPr lang="ko-KR" sz="1200" b="1">
                <a:solidFill>
                  <a:srgbClr val="F3F3F3"/>
                </a:solidFill>
                <a:latin typeface="Malgun Gothic" pitchFamily="34" charset="0"/>
                <a:ea typeface="Malgun Gothic" pitchFamily="34" charset="-122"/>
                <a:cs typeface="Malgun Gothic" pitchFamily="34" charset="-120"/>
              </a:rPr>
              <a:t>🕘</a:t>
            </a:r>
          </a:p>
        </p:txBody>
      </p:sp>
      <p:sp>
        <p:nvSpPr>
          <p:cNvPr id="13" name="TextBox 12"/>
          <p:cNvSpPr txBox="1"/>
          <p:nvPr/>
        </p:nvSpPr>
        <p:spPr>
          <a:xfrm>
            <a:off x="4544568" y="2240280"/>
            <a:ext cx="768096" cy="182880"/>
          </a:xfrm>
          <a:prstGeom prst="rect">
            <a:avLst/>
          </a:prstGeom>
          <a:noFill/>
        </p:spPr>
        <p:txBody>
          <a:bodyPr wrap="square" lIns="0" rIns="0" tIns="0" bIns="0" anchor="ctr" rtlCol="0">
            <a:spAutoFit/>
          </a:bodyPr>
          <a:lstStyle/>
          <a:p>
            <a:pPr indent="0" marL="0" algn="ctr">
              <a:buNone/>
            </a:pPr>
            <a:r>
              <a:rPr lang="ko-KR" sz="650" b="0">
                <a:solidFill>
                  <a:srgbClr val="9A9A9A"/>
                </a:solidFill>
                <a:latin typeface="Malgun Gothic" pitchFamily="34" charset="0"/>
                <a:ea typeface="Malgun Gothic" pitchFamily="34" charset="-122"/>
                <a:cs typeface="Malgun Gothic" pitchFamily="34" charset="-120"/>
              </a:rPr>
              <a:t>Tasks</a:t>
            </a:r>
          </a:p>
        </p:txBody>
      </p:sp>
      <p:sp>
        <p:nvSpPr>
          <p:cNvPr id="14" name="Rounded Rectangle 13"/>
          <p:cNvSpPr/>
          <p:nvPr/>
        </p:nvSpPr>
        <p:spPr>
          <a:xfrm>
            <a:off x="5458968" y="1847088"/>
            <a:ext cx="402336" cy="402336"/>
          </a:xfrm>
          <a:prstGeom prst="roundRect">
            <a:avLst>
              <a:gd name="adj" fmla="val 13636"/>
            </a:avLst>
          </a:prstGeom>
          <a:solidFill>
            <a:srgbClr val="31313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5458968" y="1847088"/>
            <a:ext cx="402336" cy="402336"/>
          </a:xfrm>
          <a:prstGeom prst="rect">
            <a:avLst/>
          </a:prstGeom>
          <a:noFill/>
        </p:spPr>
        <p:txBody>
          <a:bodyPr wrap="square" lIns="0" rIns="0" tIns="0" bIns="0" anchor="ctr" rtlCol="0">
            <a:spAutoFit/>
          </a:bodyPr>
          <a:lstStyle/>
          <a:p>
            <a:pPr indent="0" marL="0" algn="ctr">
              <a:buNone/>
            </a:pPr>
            <a:r>
              <a:rPr lang="ko-KR" sz="1200" b="1">
                <a:solidFill>
                  <a:srgbClr val="F3F3F3"/>
                </a:solidFill>
                <a:latin typeface="Malgun Gothic" pitchFamily="34" charset="0"/>
                <a:ea typeface="Malgun Gothic" pitchFamily="34" charset="-122"/>
                <a:cs typeface="Malgun Gothic" pitchFamily="34" charset="-120"/>
              </a:rPr>
              <a:t>⚙</a:t>
            </a:r>
          </a:p>
        </p:txBody>
      </p:sp>
      <p:sp>
        <p:nvSpPr>
          <p:cNvPr id="16" name="TextBox 15"/>
          <p:cNvSpPr txBox="1"/>
          <p:nvPr/>
        </p:nvSpPr>
        <p:spPr>
          <a:xfrm>
            <a:off x="5276088" y="2240280"/>
            <a:ext cx="768096" cy="182880"/>
          </a:xfrm>
          <a:prstGeom prst="rect">
            <a:avLst/>
          </a:prstGeom>
          <a:noFill/>
        </p:spPr>
        <p:txBody>
          <a:bodyPr wrap="square" lIns="0" rIns="0" tIns="0" bIns="0" anchor="ctr" rtlCol="0">
            <a:spAutoFit/>
          </a:bodyPr>
          <a:lstStyle/>
          <a:p>
            <a:pPr indent="0" marL="0" algn="ctr">
              <a:buNone/>
            </a:pPr>
            <a:r>
              <a:rPr lang="ko-KR" sz="650" b="0">
                <a:solidFill>
                  <a:srgbClr val="9A9A9A"/>
                </a:solidFill>
                <a:latin typeface="Malgun Gothic" pitchFamily="34" charset="0"/>
                <a:ea typeface="Malgun Gothic" pitchFamily="34" charset="-122"/>
                <a:cs typeface="Malgun Gothic" pitchFamily="34" charset="-120"/>
              </a:rPr>
              <a:t>Settings</a:t>
            </a:r>
          </a:p>
        </p:txBody>
      </p:sp>
      <p:sp>
        <p:nvSpPr>
          <p:cNvPr id="17" name="Oval 16"/>
          <p:cNvSpPr/>
          <p:nvPr/>
        </p:nvSpPr>
        <p:spPr>
          <a:xfrm>
            <a:off x="3648456" y="1874520"/>
            <a:ext cx="292608" cy="292608"/>
          </a:xfrm>
          <a:prstGeom prst="ellipse">
            <a:avLst/>
          </a:prstGeom>
          <a:solidFill>
            <a:srgbClr val="FB718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3648456" y="1874520"/>
            <a:ext cx="292608" cy="292608"/>
          </a:xfrm>
          <a:prstGeom prst="rect">
            <a:avLst/>
          </a:prstGeom>
          <a:noFill/>
        </p:spPr>
        <p:txBody>
          <a:bodyPr wrap="square" lIns="0" rIns="0" tIns="0" bIns="0" anchor="ctr" rtlCol="0">
            <a:spAutoFit/>
          </a:bodyPr>
          <a:lstStyle/>
          <a:p>
            <a:pPr indent="0" marL="0" algn="ctr">
              <a:buNone/>
            </a:pPr>
            <a:r>
              <a:rPr lang="ko-KR" sz="1000" b="1">
                <a:solidFill>
                  <a:srgbClr val="FFFFFF"/>
                </a:solidFill>
                <a:latin typeface="Malgun Gothic" pitchFamily="34" charset="0"/>
                <a:ea typeface="Malgun Gothic" pitchFamily="34" charset="-122"/>
                <a:cs typeface="Malgun Gothic" pitchFamily="34" charset="-120"/>
              </a:rPr>
              <a:t>1</a:t>
            </a:r>
          </a:p>
        </p:txBody>
      </p:sp>
      <p:sp>
        <p:nvSpPr>
          <p:cNvPr id="19" name="TextBox 18"/>
          <p:cNvSpPr txBox="1"/>
          <p:nvPr/>
        </p:nvSpPr>
        <p:spPr>
          <a:xfrm>
            <a:off x="658368" y="2450591"/>
            <a:ext cx="5669280" cy="320040"/>
          </a:xfrm>
          <a:prstGeom prst="rect">
            <a:avLst/>
          </a:prstGeom>
          <a:noFill/>
        </p:spPr>
        <p:txBody>
          <a:bodyPr wrap="square" lIns="0" rIns="0" tIns="0" bIns="0" anchor="t" rtlCol="0">
            <a:spAutoFit/>
          </a:bodyPr>
          <a:lstStyle/>
          <a:p>
            <a:pPr indent="0" marL="0" algn="l">
              <a:lnSpc>
                <a:spcPts val="1215"/>
              </a:lnSpc>
              <a:buNone/>
            </a:pPr>
            <a:r>
              <a:rPr lang="ko-KR" sz="900" b="0">
                <a:solidFill>
                  <a:srgbClr val="6B7185"/>
                </a:solidFill>
                <a:latin typeface="Malgun Gothic" pitchFamily="34" charset="0"/>
                <a:ea typeface="Malgun Gothic" pitchFamily="34" charset="-122"/>
                <a:cs typeface="Malgun Gothic" pitchFamily="34" charset="-120"/>
              </a:rPr>
              <a:t>ZCode 창 위쪽 구성도. ＋(New Task)가 '새 대화'입니다. 실험 A·B·C 각각 시작 전에 반드시 누릅니다. Codex라면 패널의 '＋ New chat'.</a:t>
            </a:r>
          </a:p>
        </p:txBody>
      </p:sp>
      <p:pic>
        <p:nvPicPr>
          <p:cNvPr id="20" name="Picture 19" descr="cline_input.png"/>
          <p:cNvPicPr>
            <a:picLocks noChangeAspect="1"/>
          </p:cNvPicPr>
          <p:nvPr/>
        </p:nvPicPr>
        <p:blipFill>
          <a:blip r:embed="rId7"/>
          <a:stretch>
            <a:fillRect/>
          </a:stretch>
        </p:blipFill>
        <p:spPr>
          <a:xfrm>
            <a:off x="658368" y="2880360"/>
            <a:ext cx="2651760" cy="617219"/>
          </a:xfrm>
          <a:prstGeom prst="rect">
            <a:avLst/>
          </a:prstGeom>
        </p:spPr>
      </p:pic>
      <p:sp>
        <p:nvSpPr>
          <p:cNvPr id="21" name="TextBox 20"/>
          <p:cNvSpPr txBox="1"/>
          <p:nvPr/>
        </p:nvSpPr>
        <p:spPr>
          <a:xfrm>
            <a:off x="658368" y="3575304"/>
            <a:ext cx="2651760" cy="457200"/>
          </a:xfrm>
          <a:prstGeom prst="rect">
            <a:avLst/>
          </a:prstGeom>
          <a:noFill/>
        </p:spPr>
        <p:txBody>
          <a:bodyPr wrap="square" lIns="0" rIns="0" tIns="0" bIns="0" anchor="t" rtlCol="0">
            <a:spAutoFit/>
          </a:bodyPr>
          <a:lstStyle/>
          <a:p>
            <a:pPr indent="0" marL="0" algn="l">
              <a:lnSpc>
                <a:spcPts val="1215"/>
              </a:lnSpc>
              <a:buNone/>
            </a:pPr>
            <a:r>
              <a:rPr lang="ko-KR" sz="900" b="0">
                <a:solidFill>
                  <a:srgbClr val="6B7185"/>
                </a:solidFill>
                <a:latin typeface="Malgun Gothic" pitchFamily="34" charset="0"/>
                <a:ea typeface="Malgun Gothic" pitchFamily="34" charset="-122"/>
                <a:cs typeface="Malgun Gothic" pitchFamily="34" charset="-120"/>
              </a:rPr>
              <a:t>② 입력창에 지시문을 붙여넣고 보내기 (출처: ZCode 공식 문서)</a:t>
            </a:r>
          </a:p>
        </p:txBody>
      </p:sp>
      <p:pic>
        <p:nvPicPr>
          <p:cNvPr id="22" name="Picture 21" descr="cline_approve_cmd.png"/>
          <p:cNvPicPr>
            <a:picLocks noChangeAspect="1"/>
          </p:cNvPicPr>
          <p:nvPr/>
        </p:nvPicPr>
        <p:blipFill>
          <a:blip r:embed="rId3"/>
          <a:stretch>
            <a:fillRect/>
          </a:stretch>
        </p:blipFill>
        <p:spPr>
          <a:xfrm>
            <a:off x="3611880" y="2880360"/>
            <a:ext cx="1883238" cy="1874519"/>
          </a:xfrm>
          <a:prstGeom prst="rect">
            <a:avLst/>
          </a:prstGeom>
        </p:spPr>
      </p:pic>
      <p:sp>
        <p:nvSpPr>
          <p:cNvPr id="23" name="TextBox 22"/>
          <p:cNvSpPr txBox="1"/>
          <p:nvPr/>
        </p:nvSpPr>
        <p:spPr>
          <a:xfrm>
            <a:off x="3611880" y="4873110"/>
            <a:ext cx="2715768" cy="457200"/>
          </a:xfrm>
          <a:prstGeom prst="rect">
            <a:avLst/>
          </a:prstGeom>
          <a:noFill/>
        </p:spPr>
        <p:txBody>
          <a:bodyPr wrap="square" lIns="0" rIns="0" tIns="0" bIns="0" anchor="t" rtlCol="0">
            <a:spAutoFit/>
          </a:bodyPr>
          <a:lstStyle/>
          <a:p>
            <a:pPr indent="0" marL="0" algn="l">
              <a:lnSpc>
                <a:spcPts val="1215"/>
              </a:lnSpc>
              <a:buNone/>
            </a:pPr>
            <a:r>
              <a:rPr lang="ko-KR" sz="900" b="0">
                <a:solidFill>
                  <a:srgbClr val="6B7185"/>
                </a:solidFill>
                <a:latin typeface="Malgun Gothic" pitchFamily="34" charset="0"/>
                <a:ea typeface="Malgun Gothic" pitchFamily="34" charset="-122"/>
                <a:cs typeface="Malgun Gothic" pitchFamily="34" charset="-120"/>
              </a:rPr>
              <a:t>③ 파일을 만들기 전에 'Ask before changes' 모드가 허락을 묻습니다. 읽고 Allow (출처: ZCode 공식 문서)</a:t>
            </a:r>
          </a:p>
        </p:txBody>
      </p:sp>
      <p:sp>
        <p:nvSpPr>
          <p:cNvPr id="24" name="Rounded Rectangle 23"/>
          <p:cNvSpPr/>
          <p:nvPr/>
        </p:nvSpPr>
        <p:spPr>
          <a:xfrm>
            <a:off x="658368" y="5394960"/>
            <a:ext cx="5669280" cy="960120"/>
          </a:xfrm>
          <a:prstGeom prst="roundRect">
            <a:avLst>
              <a:gd name="adj" fmla="val 9523"/>
            </a:avLst>
          </a:prstGeom>
          <a:solidFill>
            <a:srgbClr val="1D1C3D"/>
          </a:solidFill>
          <a:ln>
            <a:noFill/>
          </a:ln>
          <a:effectLst>
            <a:outerShdw blurRad="152400" dist="25400" dir="5400000" algn="bl" rotWithShape="0">
              <a:srgbClr val="1F1D48">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Rounded Rectangle 24"/>
          <p:cNvSpPr/>
          <p:nvPr/>
        </p:nvSpPr>
        <p:spPr>
          <a:xfrm>
            <a:off x="658368" y="5394960"/>
            <a:ext cx="5669280" cy="329184"/>
          </a:xfrm>
          <a:prstGeom prst="roundRect">
            <a:avLst>
              <a:gd name="adj" fmla="val 27777"/>
            </a:avLst>
          </a:prstGeom>
          <a:solidFill>
            <a:srgbClr val="2A2856"/>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Rectangle 25"/>
          <p:cNvSpPr/>
          <p:nvPr/>
        </p:nvSpPr>
        <p:spPr>
          <a:xfrm>
            <a:off x="658368" y="5577840"/>
            <a:ext cx="5669280" cy="146304"/>
          </a:xfrm>
          <a:prstGeom prst="rect">
            <a:avLst/>
          </a:prstGeom>
          <a:solidFill>
            <a:srgbClr val="2A2856"/>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Oval 26"/>
          <p:cNvSpPr/>
          <p:nvPr/>
        </p:nvSpPr>
        <p:spPr>
          <a:xfrm>
            <a:off x="804672" y="5504688"/>
            <a:ext cx="100584" cy="100584"/>
          </a:xfrm>
          <a:prstGeom prst="ellipse">
            <a:avLst/>
          </a:prstGeom>
          <a:solidFill>
            <a:srgbClr val="FF5F56"/>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Oval 27"/>
          <p:cNvSpPr/>
          <p:nvPr/>
        </p:nvSpPr>
        <p:spPr>
          <a:xfrm>
            <a:off x="987552" y="5504688"/>
            <a:ext cx="100584" cy="100584"/>
          </a:xfrm>
          <a:prstGeom prst="ellipse">
            <a:avLst/>
          </a:prstGeom>
          <a:solidFill>
            <a:srgbClr val="FFBD2E"/>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9" name="Oval 28"/>
          <p:cNvSpPr/>
          <p:nvPr/>
        </p:nvSpPr>
        <p:spPr>
          <a:xfrm>
            <a:off x="1170432" y="5504688"/>
            <a:ext cx="100584" cy="100584"/>
          </a:xfrm>
          <a:prstGeom prst="ellipse">
            <a:avLst/>
          </a:prstGeom>
          <a:solidFill>
            <a:srgbClr val="27C93F"/>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0" name="TextBox 29"/>
          <p:cNvSpPr txBox="1"/>
          <p:nvPr/>
        </p:nvSpPr>
        <p:spPr>
          <a:xfrm>
            <a:off x="1481328" y="5394960"/>
            <a:ext cx="4023360" cy="329184"/>
          </a:xfrm>
          <a:prstGeom prst="rect">
            <a:avLst/>
          </a:prstGeom>
          <a:noFill/>
        </p:spPr>
        <p:txBody>
          <a:bodyPr wrap="square" lIns="0" rIns="0" tIns="0" bIns="0" anchor="ctr" rtlCol="0">
            <a:spAutoFit/>
          </a:bodyPr>
          <a:lstStyle/>
          <a:p>
            <a:pPr indent="0" marL="0" algn="ctr">
              <a:buNone/>
            </a:pPr>
            <a:r>
              <a:rPr lang="ko-KR" sz="1000" b="0">
                <a:solidFill>
                  <a:srgbClr val="C9C9E6"/>
                </a:solidFill>
                <a:latin typeface="Consolas" pitchFamily="34" charset="0"/>
                <a:ea typeface="Consolas" pitchFamily="34" charset="-122"/>
                <a:cs typeface="Consolas" pitchFamily="34" charset="-120"/>
              </a:rPr>
              <a:t>④ VS Code 터미널: 실행해서 확인</a:t>
            </a:r>
          </a:p>
        </p:txBody>
      </p:sp>
      <p:sp>
        <p:nvSpPr>
          <p:cNvPr id="31" name="TextBox 30"/>
          <p:cNvSpPr txBox="1"/>
          <p:nvPr/>
        </p:nvSpPr>
        <p:spPr>
          <a:xfrm>
            <a:off x="877824" y="5815584"/>
            <a:ext cx="5230368" cy="411480"/>
          </a:xfrm>
          <a:prstGeom prst="rect">
            <a:avLst/>
          </a:prstGeom>
          <a:noFill/>
        </p:spPr>
        <p:txBody>
          <a:bodyPr wrap="square" lIns="0" rIns="0" tIns="0" bIns="0" anchor="t" rtlCol="0">
            <a:spAutoFit/>
          </a:bodyPr>
          <a:lstStyle/>
          <a:p>
            <a:pPr indent="0" marL="0" algn="l">
              <a:lnSpc>
                <a:spcPts val="1725"/>
              </a:lnSpc>
              <a:buNone/>
            </a:pPr>
            <a:r>
              <a:rPr lang="ko-KR" sz="1150" b="0">
                <a:solidFill>
                  <a:srgbClr val="C7A8F7"/>
                </a:solidFill>
                <a:latin typeface="Consolas" pitchFamily="34" charset="0"/>
                <a:ea typeface="Consolas" pitchFamily="34" charset="-122"/>
                <a:cs typeface="Consolas" pitchFamily="34" charset="-120"/>
              </a:rPr>
              <a:t>python</a:t>
            </a:r>
            <a:r>
              <a:rPr lang="ko-KR" sz="1150" b="0">
                <a:solidFill>
                  <a:srgbClr val="DCDCF0"/>
                </a:solidFill>
                <a:latin typeface="Consolas" pitchFamily="34" charset="0"/>
                <a:ea typeface="Consolas" pitchFamily="34" charset="-122"/>
                <a:cs typeface="Consolas" pitchFamily="34" charset="-120"/>
              </a:rPr>
              <a:t> gradeA.py</a:t>
            </a:r>
            <a:r>
              <a:rPr lang="ko-KR" sz="1150" b="0">
                <a:solidFill>
                  <a:srgbClr val="8686AA"/>
                </a:solidFill>
                <a:latin typeface="Consolas" pitchFamily="34" charset="0"/>
                <a:ea typeface="Consolas" pitchFamily="34" charset="-122"/>
                <a:cs typeface="Consolas" pitchFamily="34" charset="-120"/>
              </a:rPr>
              <a:t>      # 결과가 화면에 찍히면 실행 성공</a:t>
            </a:r>
          </a:p>
        </p:txBody>
      </p:sp>
      <p:sp>
        <p:nvSpPr>
          <p:cNvPr id="32" name="Oval 31"/>
          <p:cNvSpPr/>
          <p:nvPr/>
        </p:nvSpPr>
        <p:spPr>
          <a:xfrm>
            <a:off x="6629400" y="1709928"/>
            <a:ext cx="384048" cy="384048"/>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TextBox 32"/>
          <p:cNvSpPr txBox="1"/>
          <p:nvPr/>
        </p:nvSpPr>
        <p:spPr>
          <a:xfrm>
            <a:off x="6629400" y="170992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1</a:t>
            </a:r>
          </a:p>
        </p:txBody>
      </p:sp>
      <p:sp>
        <p:nvSpPr>
          <p:cNvPr id="34" name="TextBox 33"/>
          <p:cNvSpPr txBox="1"/>
          <p:nvPr/>
        </p:nvSpPr>
        <p:spPr>
          <a:xfrm>
            <a:off x="7196328" y="1691640"/>
            <a:ext cx="4334256"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 New Task, 새 대화로 시작</a:t>
            </a:r>
          </a:p>
        </p:txBody>
      </p:sp>
      <p:sp>
        <p:nvSpPr>
          <p:cNvPr id="35" name="TextBox 34"/>
          <p:cNvSpPr txBox="1"/>
          <p:nvPr/>
        </p:nvSpPr>
        <p:spPr>
          <a:xfrm>
            <a:off x="7196328" y="1965960"/>
            <a:ext cx="4334256" cy="548640"/>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앞 실험의 대화가 남아 있으면 다음 실험이 오염됩니다 (1부 '매번 다시 읽기'). A·B·C 각각 새 대화.</a:t>
            </a:r>
          </a:p>
        </p:txBody>
      </p:sp>
      <p:sp>
        <p:nvSpPr>
          <p:cNvPr id="36" name="Oval 35"/>
          <p:cNvSpPr/>
          <p:nvPr/>
        </p:nvSpPr>
        <p:spPr>
          <a:xfrm>
            <a:off x="6629400" y="2532888"/>
            <a:ext cx="384048" cy="384048"/>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7" name="TextBox 36"/>
          <p:cNvSpPr txBox="1"/>
          <p:nvPr/>
        </p:nvSpPr>
        <p:spPr>
          <a:xfrm>
            <a:off x="6629400" y="253288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2</a:t>
            </a:r>
          </a:p>
        </p:txBody>
      </p:sp>
      <p:sp>
        <p:nvSpPr>
          <p:cNvPr id="38" name="TextBox 37"/>
          <p:cNvSpPr txBox="1"/>
          <p:nvPr/>
        </p:nvSpPr>
        <p:spPr>
          <a:xfrm>
            <a:off x="7196328" y="2514600"/>
            <a:ext cx="4334256"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지시문을 '그대로' 붙여넣기 → Enter</a:t>
            </a:r>
          </a:p>
        </p:txBody>
      </p:sp>
      <p:sp>
        <p:nvSpPr>
          <p:cNvPr id="39" name="TextBox 38"/>
          <p:cNvSpPr txBox="1"/>
          <p:nvPr/>
        </p:nvSpPr>
        <p:spPr>
          <a:xfrm>
            <a:off x="7196328" y="2788920"/>
            <a:ext cx="4334256" cy="457200"/>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슬라이드의 지시문을 복사해 입력창에. 오타 하나가 결과를 바꿉니다.</a:t>
            </a:r>
          </a:p>
        </p:txBody>
      </p:sp>
      <p:sp>
        <p:nvSpPr>
          <p:cNvPr id="40" name="Oval 39"/>
          <p:cNvSpPr/>
          <p:nvPr/>
        </p:nvSpPr>
        <p:spPr>
          <a:xfrm>
            <a:off x="6629400" y="3264408"/>
            <a:ext cx="384048" cy="384048"/>
          </a:xfrm>
          <a:prstGeom prst="ellipse">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1" name="TextBox 40"/>
          <p:cNvSpPr txBox="1"/>
          <p:nvPr/>
        </p:nvSpPr>
        <p:spPr>
          <a:xfrm>
            <a:off x="6629400" y="326440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3</a:t>
            </a:r>
          </a:p>
        </p:txBody>
      </p:sp>
      <p:sp>
        <p:nvSpPr>
          <p:cNvPr id="42" name="TextBox 41"/>
          <p:cNvSpPr txBox="1"/>
          <p:nvPr/>
        </p:nvSpPr>
        <p:spPr>
          <a:xfrm>
            <a:off x="7196328" y="3246120"/>
            <a:ext cx="4334256"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승인: 무조건 누르지 말고 읽고</a:t>
            </a:r>
          </a:p>
        </p:txBody>
      </p:sp>
      <p:sp>
        <p:nvSpPr>
          <p:cNvPr id="43" name="TextBox 42"/>
          <p:cNvSpPr txBox="1"/>
          <p:nvPr/>
        </p:nvSpPr>
        <p:spPr>
          <a:xfrm>
            <a:off x="7196328" y="3520439"/>
            <a:ext cx="4334256" cy="457200"/>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ZCode가 만들 파일 내용을 보여 주면 훑어보고 Allow. 명령 실행도 마찬가지. Codex도 같은 식으로 묻습니다.</a:t>
            </a:r>
          </a:p>
        </p:txBody>
      </p:sp>
      <p:sp>
        <p:nvSpPr>
          <p:cNvPr id="44" name="Oval 43"/>
          <p:cNvSpPr/>
          <p:nvPr/>
        </p:nvSpPr>
        <p:spPr>
          <a:xfrm>
            <a:off x="6629400" y="3995927"/>
            <a:ext cx="384048" cy="384048"/>
          </a:xfrm>
          <a:prstGeom prst="ellipse">
            <a:avLst/>
          </a:prstGeom>
          <a:solidFill>
            <a:srgbClr val="FB718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5" name="TextBox 44"/>
          <p:cNvSpPr txBox="1"/>
          <p:nvPr/>
        </p:nvSpPr>
        <p:spPr>
          <a:xfrm>
            <a:off x="6629400" y="3995927"/>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4</a:t>
            </a:r>
          </a:p>
        </p:txBody>
      </p:sp>
      <p:sp>
        <p:nvSpPr>
          <p:cNvPr id="46" name="TextBox 45"/>
          <p:cNvSpPr txBox="1"/>
          <p:nvPr/>
        </p:nvSpPr>
        <p:spPr>
          <a:xfrm>
            <a:off x="7196328" y="3977639"/>
            <a:ext cx="4334256"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실행 → 결과 관찰</a:t>
            </a:r>
          </a:p>
        </p:txBody>
      </p:sp>
      <p:sp>
        <p:nvSpPr>
          <p:cNvPr id="47" name="TextBox 46"/>
          <p:cNvSpPr txBox="1"/>
          <p:nvPr/>
        </p:nvSpPr>
        <p:spPr>
          <a:xfrm>
            <a:off x="7196328" y="4251959"/>
            <a:ext cx="4334256" cy="457200"/>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터미널에서 python 파일명.py. 실행이 되는지, 무엇이 찍히는지 적어 둡니다.</a:t>
            </a:r>
          </a:p>
        </p:txBody>
      </p:sp>
      <p:sp>
        <p:nvSpPr>
          <p:cNvPr id="48" name="Oval 47"/>
          <p:cNvSpPr/>
          <p:nvPr/>
        </p:nvSpPr>
        <p:spPr>
          <a:xfrm>
            <a:off x="6629400" y="4727448"/>
            <a:ext cx="384048" cy="384048"/>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9" name="TextBox 48"/>
          <p:cNvSpPr txBox="1"/>
          <p:nvPr/>
        </p:nvSpPr>
        <p:spPr>
          <a:xfrm>
            <a:off x="6629400" y="472744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5</a:t>
            </a:r>
          </a:p>
        </p:txBody>
      </p:sp>
      <p:sp>
        <p:nvSpPr>
          <p:cNvPr id="50" name="TextBox 49"/>
          <p:cNvSpPr txBox="1"/>
          <p:nvPr/>
        </p:nvSpPr>
        <p:spPr>
          <a:xfrm>
            <a:off x="7196328" y="4709160"/>
            <a:ext cx="4334256"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파일 이름 맞추기: gradeA/B/C.py</a:t>
            </a:r>
          </a:p>
        </p:txBody>
      </p:sp>
      <p:sp>
        <p:nvSpPr>
          <p:cNvPr id="51" name="TextBox 50"/>
          <p:cNvSpPr txBox="1"/>
          <p:nvPr/>
        </p:nvSpPr>
        <p:spPr>
          <a:xfrm>
            <a:off x="7196328" y="4983480"/>
            <a:ext cx="4334256" cy="548640"/>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AI가 다른 이름으로 만들었으면 탐색기에서 파일 클릭 → F2 → 이름 변경. C는 지시문에 이름이 있어 그대로 나옵니다.</a:t>
            </a:r>
          </a:p>
        </p:txBody>
      </p:sp>
      <p:pic>
        <p:nvPicPr>
          <p:cNvPr id="52" name="Picture 51" descr="vsc_explorer_file.png"/>
          <p:cNvPicPr>
            <a:picLocks noChangeAspect="1"/>
          </p:cNvPicPr>
          <p:nvPr/>
        </p:nvPicPr>
        <p:blipFill>
          <a:blip r:embed="rId5"/>
          <a:stretch>
            <a:fillRect/>
          </a:stretch>
        </p:blipFill>
        <p:spPr>
          <a:xfrm>
            <a:off x="7196328" y="5532120"/>
            <a:ext cx="1837508" cy="777240"/>
          </a:xfrm>
          <a:prstGeom prst="rect">
            <a:avLst/>
          </a:prstGeom>
        </p:spPr>
      </p:pic>
      <p:sp>
        <p:nvSpPr>
          <p:cNvPr id="53" name="TextBox 52"/>
          <p:cNvSpPr txBox="1"/>
          <p:nvPr/>
        </p:nvSpPr>
        <p:spPr>
          <a:xfrm>
            <a:off x="9143564" y="5559552"/>
            <a:ext cx="2194560" cy="731520"/>
          </a:xfrm>
          <a:prstGeom prst="rect">
            <a:avLst/>
          </a:prstGeom>
          <a:noFill/>
        </p:spPr>
        <p:txBody>
          <a:bodyPr wrap="square" lIns="0" rIns="0" tIns="0" bIns="0" anchor="t" rtlCol="0">
            <a:spAutoFit/>
          </a:bodyPr>
          <a:lstStyle/>
          <a:p>
            <a:pPr indent="0" marL="0" algn="l">
              <a:lnSpc>
                <a:spcPts val="1215"/>
              </a:lnSpc>
              <a:buNone/>
            </a:pPr>
            <a:r>
              <a:rPr lang="ko-KR" sz="900" b="0">
                <a:solidFill>
                  <a:srgbClr val="6B7185"/>
                </a:solidFill>
                <a:latin typeface="Malgun Gothic" pitchFamily="34" charset="0"/>
                <a:ea typeface="Malgun Gothic" pitchFamily="34" charset="-122"/>
                <a:cs typeface="Malgun Gothic" pitchFamily="34" charset="-120"/>
              </a:rPr>
              <a:t>탐색기(왼쪽)에서 파일을 클릭 후 F2 → 새 이름 입력 (출처: VS Code Docs)</a:t>
            </a:r>
          </a:p>
        </p:txBody>
      </p:sp>
      <p:sp>
        <p:nvSpPr>
          <p:cNvPr id="54" name="PageNum"/>
          <p:cNvSpPr txBox="1"/>
          <p:nvPr/>
        </p:nvSpPr>
        <p:spPr>
          <a:xfrm>
            <a:off x="11247120" y="6446520"/>
            <a:ext cx="658368" cy="274320"/>
          </a:xfrm>
          <a:prstGeom prst="rect">
            <a:avLst/>
          </a:prstGeom>
          <a:noFill/>
        </p:spPr>
        <p:txBody>
          <a:bodyPr wrap="square" lIns="0" rIns="0" tIns="0" bIns="0" anchor="ctr" rtlCol="0">
            <a:spAutoFit/>
          </a:bodyPr>
          <a:lstStyle/>
          <a:p>
            <a:pPr indent="0" marL="0" algn="r">
              <a:buNone/>
            </a:pPr>
            <a:r>
              <a:rPr lang="ko-KR" sz="950" b="0" spc="100">
                <a:solidFill>
                  <a:srgbClr val="6B7185"/>
                </a:solidFill>
                <a:latin typeface="Malgun Gothic" pitchFamily="34" charset="0"/>
                <a:ea typeface="Malgun Gothic" pitchFamily="34" charset="-122"/>
                <a:cs typeface="Malgun Gothic" pitchFamily="34" charset="-120"/>
              </a:rPr>
              <a:t>22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624328" cy="384048"/>
          </a:xfrm>
          <a:prstGeom prst="roundRect">
            <a:avLst>
              <a:gd name="adj" fmla="val 50000"/>
            </a:avLst>
          </a:prstGeom>
          <a:solidFill>
            <a:srgbClr val="EDECFB"/>
          </a:solidFill>
          <a:ln/>
        </p:spPr>
        <p:txBody>
          <a:bodyPr/>
          <a:p/>
        </p:txBody>
      </p:sp>
      <p:pic>
        <p:nvPicPr>
          <p:cNvPr id="3" name="Image 0" descr="/home/claude/icons/search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2240280"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3부 · 지시문 비교 실험</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실험 A: 한 줄짜리 지시</a:t>
            </a:r>
            <a:endParaRPr lang="en-US" sz="2600" dirty="0"/>
          </a:p>
        </p:txBody>
      </p:sp>
      <p:sp>
        <p:nvSpPr>
          <p:cNvPr id="6" name="Shape 3"/>
          <p:cNvSpPr/>
          <p:nvPr/>
        </p:nvSpPr>
        <p:spPr>
          <a:xfrm>
            <a:off x="658368" y="1783080"/>
            <a:ext cx="10872216" cy="1325880"/>
          </a:xfrm>
          <a:prstGeom prst="roundRect">
            <a:avLst>
              <a:gd name="adj" fmla="val 6897"/>
            </a:avLst>
          </a:prstGeom>
          <a:solidFill>
            <a:srgbClr val="F5F4FC"/>
          </a:solidFill>
          <a:ln/>
        </p:spPr>
        <p:txBody>
          <a:bodyPr/>
          <a:p/>
        </p:txBody>
      </p:sp>
      <p:sp>
        <p:nvSpPr>
          <p:cNvPr id="7" name="Shape 4"/>
          <p:cNvSpPr/>
          <p:nvPr/>
        </p:nvSpPr>
        <p:spPr>
          <a:xfrm>
            <a:off x="896112" y="1965960"/>
            <a:ext cx="420624" cy="420624"/>
          </a:xfrm>
          <a:prstGeom prst="ellipse">
            <a:avLst/>
          </a:prstGeom>
          <a:solidFill>
            <a:srgbClr val="7C3AED"/>
          </a:solidFill>
          <a:ln/>
        </p:spPr>
        <p:txBody>
          <a:bodyPr/>
          <a:p/>
        </p:txBody>
      </p:sp>
      <p:pic>
        <p:nvPicPr>
          <p:cNvPr id="8" name="Image 1" descr="/home/claude/icons/comments_white.png">    </p:cNvPr>
          <p:cNvPicPr>
            <a:picLocks noChangeAspect="1"/>
          </p:cNvPicPr>
          <p:nvPr/>
        </p:nvPicPr>
        <p:blipFill>
          <a:blip r:embed="rId2"/>
          <a:stretch>
            <a:fillRect/>
          </a:stretch>
        </p:blipFill>
        <p:spPr>
          <a:xfrm>
            <a:off x="1001268" y="2071116"/>
            <a:ext cx="210312" cy="210312"/>
          </a:xfrm>
          <a:prstGeom prst="rect">
            <a:avLst/>
          </a:prstGeom>
        </p:spPr>
      </p:pic>
      <p:sp>
        <p:nvSpPr>
          <p:cNvPr id="9" name="Text 5"/>
          <p:cNvSpPr/>
          <p:nvPr/>
        </p:nvSpPr>
        <p:spPr>
          <a:xfrm>
            <a:off x="1444752" y="1993392"/>
            <a:ext cx="9866376" cy="329184"/>
          </a:xfrm>
          <a:prstGeom prst="rect">
            <a:avLst/>
          </a:prstGeom>
          <a:noFill/>
          <a:ln/>
        </p:spPr>
        <p:txBody>
          <a:bodyPr wrap="square" lIns="0" tIns="0" rIns="0" bIns="0" rtlCol="0" anchor="ctr"/>
          <a:lstStyle/>
          <a:p>
            <a:pPr indent="0" marL="0">
              <a:buNone/>
            </a:pPr>
            <a:r>
              <a:rPr lang="en-US" sz="1150" b="1" dirty="0">
                <a:solidFill>
                  <a:srgbClr val="4338CA"/>
                </a:solidFill>
                <a:latin typeface="Malgun Gothic" pitchFamily="34" charset="0"/>
                <a:ea typeface="Malgun Gothic" pitchFamily="34" charset="-122"/>
                <a:cs typeface="Malgun Gothic" pitchFamily="34" charset="-120"/>
              </a:rPr>
              <a:t>지시문 A (새 대화에서 그대로 입력)</a:t>
            </a:r>
            <a:endParaRPr lang="en-US" sz="1150" dirty="0"/>
          </a:p>
        </p:txBody>
      </p:sp>
      <p:sp>
        <p:nvSpPr>
          <p:cNvPr id="10" name="Text 6"/>
          <p:cNvSpPr/>
          <p:nvPr/>
        </p:nvSpPr>
        <p:spPr>
          <a:xfrm>
            <a:off x="932688" y="2441448"/>
            <a:ext cx="10323576" cy="502920"/>
          </a:xfrm>
          <a:prstGeom prst="rect">
            <a:avLst/>
          </a:prstGeom>
          <a:noFill/>
          <a:ln/>
        </p:spPr>
        <p:txBody>
          <a:bodyPr wrap="square" lIns="0" tIns="0" rIns="0" bIns="0" rtlCol="0" anchor="t"/>
          <a:lstStyle/>
          <a:p>
            <a:pPr indent="0" marL="0">
              <a:lnSpc>
                <a:spcPts val="2175"/>
              </a:lnSpc>
              <a:buNone/>
            </a:pPr>
            <a:r>
              <a:rPr lang="en-US" sz="1500" b="1" dirty="0">
                <a:solidFill>
                  <a:srgbClr val="1E1B3A"/>
                </a:solidFill>
                <a:latin typeface="Malgun Gothic" pitchFamily="34" charset="0"/>
                <a:ea typeface="Malgun Gothic" pitchFamily="34" charset="-122"/>
                <a:cs typeface="Malgun Gothic" pitchFamily="34" charset="-120"/>
              </a:rPr>
              <a:t>"학점 계산기 만들어 줘."</a:t>
            </a:r>
            <a:endParaRPr lang="en-US" sz="1500" dirty="0"/>
          </a:p>
        </p:txBody>
      </p:sp>
      <p:sp>
        <p:nvSpPr>
          <p:cNvPr id="11" name="Text 7"/>
          <p:cNvSpPr/>
          <p:nvPr/>
        </p:nvSpPr>
        <p:spPr>
          <a:xfrm>
            <a:off x="658368" y="3337560"/>
            <a:ext cx="10872216" cy="914400"/>
          </a:xfrm>
          <a:prstGeom prst="rect">
            <a:avLst/>
          </a:prstGeom>
          <a:noFill/>
          <a:ln/>
        </p:spPr>
        <p:txBody>
          <a:bodyPr wrap="square" lIns="0" tIns="0" rIns="0" bIns="0" rtlCol="0" anchor="t"/>
          <a:lstStyle/>
          <a:p>
            <a:pPr algn="l" indent="0" marL="0">
              <a:lnSpc>
                <a:spcPts val="1900"/>
              </a:lnSpc>
              <a:buNone/>
            </a:pPr>
            <a:r>
              <a:rPr lang="en-US" sz="1250" b="1" dirty="0">
                <a:solidFill>
                  <a:srgbClr val="1E1B3A"/>
                </a:solidFill>
                <a:latin typeface="Malgun Gothic" pitchFamily="34" charset="0"/>
                <a:ea typeface="Malgun Gothic" pitchFamily="34" charset="-122"/>
                <a:cs typeface="Malgun Gothic" pitchFamily="34" charset="-120"/>
              </a:rPr>
              <a:t>실행하고 결과를 열어, AI가 '대신 정해 버린 결정'을 다섯 개 이상 찾아 적으세요.</a:t>
            </a:r>
            <a:endParaRPr lang="en-US" sz="1250" dirty="0"/>
          </a:p>
        </p:txBody>
      </p:sp>
      <p:sp>
        <p:nvSpPr>
          <p:cNvPr id="12" name="Shape 8"/>
          <p:cNvSpPr/>
          <p:nvPr/>
        </p:nvSpPr>
        <p:spPr>
          <a:xfrm>
            <a:off x="658368" y="3840480"/>
            <a:ext cx="457200" cy="457200"/>
          </a:xfrm>
          <a:prstGeom prst="ellipse">
            <a:avLst/>
          </a:prstGeom>
          <a:solidFill>
            <a:srgbClr val="7C3AED"/>
          </a:solidFill>
          <a:ln/>
        </p:spPr>
        <p:txBody>
          <a:bodyPr/>
          <a:p/>
        </p:txBody>
      </p:sp>
      <p:pic>
        <p:nvPicPr>
          <p:cNvPr id="13" name="Image 2" descr="/home/claude/icons/eye_white.png">    </p:cNvPr>
          <p:cNvPicPr>
            <a:picLocks noChangeAspect="1"/>
          </p:cNvPicPr>
          <p:nvPr/>
        </p:nvPicPr>
        <p:blipFill>
          <a:blip r:embed="rId3"/>
          <a:stretch>
            <a:fillRect/>
          </a:stretch>
        </p:blipFill>
        <p:spPr>
          <a:xfrm>
            <a:off x="772668" y="3954780"/>
            <a:ext cx="228600" cy="228600"/>
          </a:xfrm>
          <a:prstGeom prst="rect">
            <a:avLst/>
          </a:prstGeom>
        </p:spPr>
      </p:pic>
      <p:sp>
        <p:nvSpPr>
          <p:cNvPr id="14" name="Text 9"/>
          <p:cNvSpPr/>
          <p:nvPr/>
        </p:nvSpPr>
        <p:spPr>
          <a:xfrm>
            <a:off x="1335024" y="3803904"/>
            <a:ext cx="10195560" cy="274320"/>
          </a:xfrm>
          <a:prstGeom prst="rect">
            <a:avLst/>
          </a:prstGeom>
          <a:noFill/>
          <a:ln/>
        </p:spPr>
        <p:txBody>
          <a:bodyPr wrap="square" lIns="0" tIns="0" rIns="0" bIns="0" rtlCol="0" anchor="ctr"/>
          <a:lstStyle/>
          <a:p>
            <a:pPr indent="0" marL="0">
              <a:buNone/>
            </a:pPr>
            <a:r>
              <a:rPr lang="en-US" sz="1350" b="1" dirty="0">
                <a:solidFill>
                  <a:srgbClr val="1E1B3A"/>
                </a:solidFill>
                <a:latin typeface="Malgun Gothic" pitchFamily="34" charset="0"/>
                <a:ea typeface="Malgun Gothic" pitchFamily="34" charset="-122"/>
                <a:cs typeface="Malgun Gothic" pitchFamily="34" charset="-120"/>
              </a:rPr>
              <a:t>관찰 예상 ① 형태가 제각각</a:t>
            </a:r>
            <a:endParaRPr lang="en-US" sz="1350" dirty="0"/>
          </a:p>
        </p:txBody>
      </p:sp>
      <p:sp>
        <p:nvSpPr>
          <p:cNvPr id="15" name="Text 10"/>
          <p:cNvSpPr/>
          <p:nvPr/>
        </p:nvSpPr>
        <p:spPr>
          <a:xfrm>
            <a:off x="1335024" y="4078224"/>
            <a:ext cx="10195560" cy="694944"/>
          </a:xfrm>
          <a:prstGeom prst="rect">
            <a:avLst/>
          </a:prstGeom>
          <a:noFill/>
          <a:ln/>
        </p:spPr>
        <p:txBody>
          <a:bodyPr wrap="square" lIns="0" tIns="0" rIns="0" bIns="0" rtlCol="0" anchor="t"/>
          <a:lstStyle/>
          <a:p>
            <a:pPr indent="0" marL="0">
              <a:lnSpc>
                <a:spcPts val="1564"/>
              </a:lnSpc>
              <a:buNone/>
            </a:pPr>
            <a:r>
              <a:rPr lang="en-US" sz="1150" dirty="0">
                <a:solidFill>
                  <a:srgbClr val="3C3B57"/>
                </a:solidFill>
                <a:latin typeface="Malgun Gothic" pitchFamily="34" charset="0"/>
                <a:ea typeface="Malgun Gothic" pitchFamily="34" charset="-122"/>
                <a:cs typeface="Malgun Gothic" pitchFamily="34" charset="-120"/>
              </a:rPr>
              <a:t>함수만 있는 사람, input()으로 묻는 사람, 반복문이 도는 사람. 옆 사람과 비교해 보세요.</a:t>
            </a:r>
            <a:endParaRPr lang="en-US" sz="1150" dirty="0"/>
          </a:p>
        </p:txBody>
      </p:sp>
      <p:sp>
        <p:nvSpPr>
          <p:cNvPr id="16" name="Shape 11"/>
          <p:cNvSpPr/>
          <p:nvPr/>
        </p:nvSpPr>
        <p:spPr>
          <a:xfrm>
            <a:off x="658368" y="4773168"/>
            <a:ext cx="457200" cy="457200"/>
          </a:xfrm>
          <a:prstGeom prst="ellipse">
            <a:avLst/>
          </a:prstGeom>
          <a:solidFill>
            <a:srgbClr val="38BDF8"/>
          </a:solidFill>
          <a:ln/>
        </p:spPr>
        <p:txBody>
          <a:bodyPr/>
          <a:p/>
        </p:txBody>
      </p:sp>
      <p:pic>
        <p:nvPicPr>
          <p:cNvPr id="17" name="Image 3" descr="/home/claude/icons/dice_white.png">    </p:cNvPr>
          <p:cNvPicPr>
            <a:picLocks noChangeAspect="1"/>
          </p:cNvPicPr>
          <p:nvPr/>
        </p:nvPicPr>
        <p:blipFill>
          <a:blip r:embed="rId4"/>
          <a:stretch>
            <a:fillRect/>
          </a:stretch>
        </p:blipFill>
        <p:spPr>
          <a:xfrm>
            <a:off x="772668" y="4887468"/>
            <a:ext cx="228600" cy="228600"/>
          </a:xfrm>
          <a:prstGeom prst="rect">
            <a:avLst/>
          </a:prstGeom>
        </p:spPr>
      </p:pic>
      <p:sp>
        <p:nvSpPr>
          <p:cNvPr id="18" name="Text 12"/>
          <p:cNvSpPr/>
          <p:nvPr/>
        </p:nvSpPr>
        <p:spPr>
          <a:xfrm>
            <a:off x="1335024" y="4736592"/>
            <a:ext cx="10195560" cy="274320"/>
          </a:xfrm>
          <a:prstGeom prst="rect">
            <a:avLst/>
          </a:prstGeom>
          <a:noFill/>
          <a:ln/>
        </p:spPr>
        <p:txBody>
          <a:bodyPr wrap="square" lIns="0" tIns="0" rIns="0" bIns="0" rtlCol="0" anchor="ctr"/>
          <a:lstStyle/>
          <a:p>
            <a:pPr indent="0" marL="0">
              <a:buNone/>
            </a:pPr>
            <a:r>
              <a:rPr lang="en-US" sz="1350" b="1" dirty="0">
                <a:solidFill>
                  <a:srgbClr val="1E1B3A"/>
                </a:solidFill>
                <a:latin typeface="Malgun Gothic" pitchFamily="34" charset="0"/>
                <a:ea typeface="Malgun Gothic" pitchFamily="34" charset="-122"/>
                <a:cs typeface="Malgun Gothic" pitchFamily="34" charset="-120"/>
              </a:rPr>
              <a:t>관찰 예상 ② 경계와 이름이 임의</a:t>
            </a:r>
            <a:endParaRPr lang="en-US" sz="1350" dirty="0"/>
          </a:p>
        </p:txBody>
      </p:sp>
      <p:sp>
        <p:nvSpPr>
          <p:cNvPr id="19" name="Text 13"/>
          <p:cNvSpPr/>
          <p:nvPr/>
        </p:nvSpPr>
        <p:spPr>
          <a:xfrm>
            <a:off x="1335024" y="5010912"/>
            <a:ext cx="10195560" cy="694944"/>
          </a:xfrm>
          <a:prstGeom prst="rect">
            <a:avLst/>
          </a:prstGeom>
          <a:noFill/>
          <a:ln/>
        </p:spPr>
        <p:txBody>
          <a:bodyPr wrap="square" lIns="0" tIns="0" rIns="0" bIns="0" rtlCol="0" anchor="t"/>
          <a:lstStyle/>
          <a:p>
            <a:pPr indent="0" marL="0">
              <a:lnSpc>
                <a:spcPts val="1564"/>
              </a:lnSpc>
              <a:buNone/>
            </a:pPr>
            <a:r>
              <a:rPr lang="en-US" sz="1150" dirty="0">
                <a:solidFill>
                  <a:srgbClr val="3C3B57"/>
                </a:solidFill>
                <a:latin typeface="Malgun Gothic" pitchFamily="34" charset="0"/>
                <a:ea typeface="Malgun Gothic" pitchFamily="34" charset="-122"/>
                <a:cs typeface="Malgun Gothic" pitchFamily="34" charset="-120"/>
              </a:rPr>
              <a:t>90의 학점, 파일·함수 이름이 사람마다 다를 겁니다. 내가 안 정했으니 AI가 뽑은 값입니다.</a:t>
            </a:r>
            <a:endParaRPr lang="en-US" sz="1150" dirty="0"/>
          </a:p>
        </p:txBody>
      </p:sp>
      <p:sp>
        <p:nvSpPr>
          <p:cNvPr id="20" name="Shape 14"/>
          <p:cNvSpPr/>
          <p:nvPr/>
        </p:nvSpPr>
        <p:spPr>
          <a:xfrm>
            <a:off x="658368" y="5669280"/>
            <a:ext cx="10872216" cy="566928"/>
          </a:xfrm>
          <a:prstGeom prst="roundRect">
            <a:avLst>
              <a:gd name="adj" fmla="val 16129"/>
            </a:avLst>
          </a:prstGeom>
          <a:solidFill>
            <a:srgbClr val="EEF0FF"/>
          </a:solidFill>
          <a:ln/>
        </p:spPr>
        <p:txBody>
          <a:bodyPr/>
          <a:p/>
        </p:txBody>
      </p:sp>
      <p:sp>
        <p:nvSpPr>
          <p:cNvPr id="21" name="Shape 15"/>
          <p:cNvSpPr/>
          <p:nvPr/>
        </p:nvSpPr>
        <p:spPr>
          <a:xfrm>
            <a:off x="877824" y="5715000"/>
            <a:ext cx="475488" cy="475488"/>
          </a:xfrm>
          <a:prstGeom prst="ellipse">
            <a:avLst/>
          </a:prstGeom>
          <a:solidFill>
            <a:srgbClr val="F59E0B"/>
          </a:solidFill>
          <a:ln/>
        </p:spPr>
        <p:txBody>
          <a:bodyPr/>
          <a:p/>
        </p:txBody>
      </p:sp>
      <p:pic>
        <p:nvPicPr>
          <p:cNvPr id="22" name="Image 4" descr="/home/claude/icons/bulb_white.png">    </p:cNvPr>
          <p:cNvPicPr>
            <a:picLocks noChangeAspect="1"/>
          </p:cNvPicPr>
          <p:nvPr/>
        </p:nvPicPr>
        <p:blipFill>
          <a:blip r:embed="rId5"/>
          <a:stretch>
            <a:fillRect/>
          </a:stretch>
        </p:blipFill>
        <p:spPr>
          <a:xfrm>
            <a:off x="996696" y="5833872"/>
            <a:ext cx="237744" cy="237744"/>
          </a:xfrm>
          <a:prstGeom prst="rect">
            <a:avLst/>
          </a:prstGeom>
        </p:spPr>
      </p:pic>
      <p:sp>
        <p:nvSpPr>
          <p:cNvPr id="23" name="Text 16"/>
          <p:cNvSpPr/>
          <p:nvPr/>
        </p:nvSpPr>
        <p:spPr>
          <a:xfrm>
            <a:off x="1554480" y="5760720"/>
            <a:ext cx="9738360" cy="384048"/>
          </a:xfrm>
          <a:prstGeom prst="rect">
            <a:avLst/>
          </a:prstGeom>
          <a:noFill/>
          <a:ln/>
        </p:spPr>
        <p:txBody>
          <a:bodyPr wrap="square" lIns="0" tIns="0" rIns="0" bIns="0" rtlCol="0" anchor="ctr"/>
          <a:lstStyle/>
          <a:p>
            <a:pPr indent="0" marL="0">
              <a:lnSpc>
                <a:spcPts val="1633"/>
              </a:lnSpc>
              <a:buNone/>
            </a:pPr>
            <a:r>
              <a:rPr lang="en-US" sz="1150" dirty="0">
                <a:solidFill>
                  <a:srgbClr val="3C3B57"/>
                </a:solidFill>
                <a:latin typeface="Malgun Gothic" pitchFamily="34" charset="0"/>
                <a:ea typeface="Malgun Gothic" pitchFamily="34" charset="-122"/>
                <a:cs typeface="Malgun Gothic" pitchFamily="34" charset="-120"/>
              </a:rPr>
              <a:t>옆 사람과 결과가 다르다는 것 자체가 오늘의 데이터입니다. 그 차이를 기록하세요.</a:t>
            </a:r>
            <a:endParaRPr lang="en-US" sz="1150" dirty="0"/>
          </a:p>
        </p:txBody>
      </p:sp>
      <p:sp>
        <p:nvSpPr>
          <p:cNvPr id="24" name="Text 17"/>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23</a:t>
            </a:r>
            <a:endParaRPr lang="en-US" sz="9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624328" cy="384048"/>
          </a:xfrm>
          <a:prstGeom prst="roundRect">
            <a:avLst>
              <a:gd name="adj" fmla="val 50000"/>
            </a:avLst>
          </a:prstGeom>
          <a:solidFill>
            <a:srgbClr val="EDECFB"/>
          </a:solidFill>
          <a:ln/>
        </p:spPr>
        <p:txBody>
          <a:bodyPr/>
          <a:p/>
        </p:txBody>
      </p:sp>
      <p:pic>
        <p:nvPicPr>
          <p:cNvPr id="3" name="Image 0" descr="/home/claude/icons/search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2240280"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3부 · 지시문 비교 실험</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실험 B: 요구만 명확하게</a:t>
            </a:r>
            <a:endParaRPr lang="en-US" sz="2600" dirty="0"/>
          </a:p>
        </p:txBody>
      </p:sp>
      <p:sp>
        <p:nvSpPr>
          <p:cNvPr id="6" name="Shape 3"/>
          <p:cNvSpPr/>
          <p:nvPr/>
        </p:nvSpPr>
        <p:spPr>
          <a:xfrm>
            <a:off x="658368" y="1783080"/>
            <a:ext cx="10872216" cy="1691640"/>
          </a:xfrm>
          <a:prstGeom prst="roundRect">
            <a:avLst>
              <a:gd name="adj" fmla="val 5405"/>
            </a:avLst>
          </a:prstGeom>
          <a:solidFill>
            <a:srgbClr val="F5F4FC"/>
          </a:solidFill>
          <a:ln/>
        </p:spPr>
        <p:txBody>
          <a:bodyPr/>
          <a:p/>
        </p:txBody>
      </p:sp>
      <p:sp>
        <p:nvSpPr>
          <p:cNvPr id="7" name="Shape 4"/>
          <p:cNvSpPr/>
          <p:nvPr/>
        </p:nvSpPr>
        <p:spPr>
          <a:xfrm>
            <a:off x="896112" y="1965960"/>
            <a:ext cx="420624" cy="420624"/>
          </a:xfrm>
          <a:prstGeom prst="ellipse">
            <a:avLst/>
          </a:prstGeom>
          <a:solidFill>
            <a:srgbClr val="7C3AED"/>
          </a:solidFill>
          <a:ln/>
        </p:spPr>
        <p:txBody>
          <a:bodyPr/>
          <a:p/>
        </p:txBody>
      </p:sp>
      <p:pic>
        <p:nvPicPr>
          <p:cNvPr id="8" name="Image 1" descr="/home/claude/icons/comments_white.png">    </p:cNvPr>
          <p:cNvPicPr>
            <a:picLocks noChangeAspect="1"/>
          </p:cNvPicPr>
          <p:nvPr/>
        </p:nvPicPr>
        <p:blipFill>
          <a:blip r:embed="rId2"/>
          <a:stretch>
            <a:fillRect/>
          </a:stretch>
        </p:blipFill>
        <p:spPr>
          <a:xfrm>
            <a:off x="1001268" y="2071116"/>
            <a:ext cx="210312" cy="210312"/>
          </a:xfrm>
          <a:prstGeom prst="rect">
            <a:avLst/>
          </a:prstGeom>
        </p:spPr>
      </p:pic>
      <p:sp>
        <p:nvSpPr>
          <p:cNvPr id="9" name="Text 5"/>
          <p:cNvSpPr/>
          <p:nvPr/>
        </p:nvSpPr>
        <p:spPr>
          <a:xfrm>
            <a:off x="1444752" y="1993392"/>
            <a:ext cx="9866376" cy="329184"/>
          </a:xfrm>
          <a:prstGeom prst="rect">
            <a:avLst/>
          </a:prstGeom>
          <a:noFill/>
          <a:ln/>
        </p:spPr>
        <p:txBody>
          <a:bodyPr wrap="square" lIns="0" tIns="0" rIns="0" bIns="0" rtlCol="0" anchor="ctr"/>
          <a:lstStyle/>
          <a:p>
            <a:pPr indent="0" marL="0">
              <a:buNone/>
            </a:pPr>
            <a:r>
              <a:rPr lang="en-US" sz="1150" b="1" dirty="0">
                <a:solidFill>
                  <a:srgbClr val="4338CA"/>
                </a:solidFill>
                <a:latin typeface="Malgun Gothic" pitchFamily="34" charset="0"/>
                <a:ea typeface="Malgun Gothic" pitchFamily="34" charset="-122"/>
                <a:cs typeface="Malgun Gothic" pitchFamily="34" charset="-120"/>
              </a:rPr>
              <a:t>지시문 B (반드시 '새 대화'에서 입력)</a:t>
            </a:r>
            <a:endParaRPr lang="en-US" sz="1150" dirty="0"/>
          </a:p>
        </p:txBody>
      </p:sp>
      <p:sp>
        <p:nvSpPr>
          <p:cNvPr id="10" name="Text 6"/>
          <p:cNvSpPr/>
          <p:nvPr/>
        </p:nvSpPr>
        <p:spPr>
          <a:xfrm>
            <a:off x="932688" y="2441448"/>
            <a:ext cx="10323576" cy="868680"/>
          </a:xfrm>
          <a:prstGeom prst="rect">
            <a:avLst/>
          </a:prstGeom>
          <a:noFill/>
          <a:ln/>
        </p:spPr>
        <p:txBody>
          <a:bodyPr wrap="square" lIns="0" tIns="0" rIns="0" bIns="0" rtlCol="0" anchor="t"/>
          <a:lstStyle/>
          <a:p>
            <a:pPr indent="0" marL="0">
              <a:lnSpc>
                <a:spcPts val="1885"/>
              </a:lnSpc>
              <a:buNone/>
            </a:pPr>
            <a:r>
              <a:rPr lang="en-US" sz="1300" b="1" dirty="0">
                <a:solidFill>
                  <a:srgbClr val="1E1B3A"/>
                </a:solidFill>
                <a:latin typeface="Malgun Gothic" pitchFamily="34" charset="0"/>
                <a:ea typeface="Malgun Gothic" pitchFamily="34" charset="-122"/>
                <a:cs typeface="Malgun Gothic" pitchFamily="34" charset="-120"/>
              </a:rPr>
              <a:t>"0부터 100 사이 정수 점수의 리스트를 받아서, 90 이상은 A, 80 이상은 B,</a:t>
            </a:r>
            <a:endParaRPr lang="en-US" sz="1300" dirty="0"/>
          </a:p>
          <a:p>
            <a:pPr indent="0" marL="0">
              <a:lnSpc>
                <a:spcPts val="1885"/>
              </a:lnSpc>
              <a:buNone/>
            </a:pPr>
            <a:r>
              <a:rPr lang="en-US" sz="1300" b="1" dirty="0">
                <a:solidFill>
                  <a:srgbClr val="1E1B3A"/>
                </a:solidFill>
                <a:latin typeface="Malgun Gothic" pitchFamily="34" charset="0"/>
                <a:ea typeface="Malgun Gothic" pitchFamily="34" charset="-122"/>
                <a:cs typeface="Malgun Gothic" pitchFamily="34" charset="-120"/>
              </a:rPr>
              <a:t>70 이상은 C, 60 이상은 D, 그 미만은 F로 바꾼 리스트를 반환하는</a:t>
            </a:r>
            <a:endParaRPr lang="en-US" sz="1300" dirty="0"/>
          </a:p>
          <a:p>
            <a:pPr indent="0" marL="0">
              <a:lnSpc>
                <a:spcPts val="1885"/>
              </a:lnSpc>
              <a:buNone/>
            </a:pPr>
            <a:r>
              <a:rPr lang="en-US" sz="1300" b="1" dirty="0">
                <a:solidFill>
                  <a:srgbClr val="1E1B3A"/>
                </a:solidFill>
                <a:latin typeface="Malgun Gothic" pitchFamily="34" charset="0"/>
                <a:ea typeface="Malgun Gothic" pitchFamily="34" charset="-122"/>
                <a:cs typeface="Malgun Gothic" pitchFamily="34" charset="-120"/>
              </a:rPr>
              <a:t>파이썬 함수를 만들어 줘."</a:t>
            </a:r>
            <a:endParaRPr lang="en-US" sz="1300" dirty="0"/>
          </a:p>
        </p:txBody>
      </p:sp>
      <p:sp>
        <p:nvSpPr>
          <p:cNvPr id="11" name="Text 7"/>
          <p:cNvSpPr/>
          <p:nvPr/>
        </p:nvSpPr>
        <p:spPr>
          <a:xfrm>
            <a:off x="658368" y="3703320"/>
            <a:ext cx="10872216" cy="914400"/>
          </a:xfrm>
          <a:prstGeom prst="rect">
            <a:avLst/>
          </a:prstGeom>
          <a:noFill/>
          <a:ln/>
        </p:spPr>
        <p:txBody>
          <a:bodyPr wrap="square" lIns="0" tIns="0" rIns="0" bIns="0" rtlCol="0" anchor="t"/>
          <a:lstStyle/>
          <a:p>
            <a:pPr algn="l" indent="0" marL="0">
              <a:lnSpc>
                <a:spcPts val="1900"/>
              </a:lnSpc>
              <a:buNone/>
            </a:pPr>
            <a:r>
              <a:rPr lang="en-US" sz="1250" b="1" dirty="0">
                <a:solidFill>
                  <a:srgbClr val="1E1B3A"/>
                </a:solidFill>
                <a:latin typeface="Malgun Gothic" pitchFamily="34" charset="0"/>
                <a:ea typeface="Malgun Gothic" pitchFamily="34" charset="-122"/>
                <a:cs typeface="Malgun Gothic" pitchFamily="34" charset="-120"/>
              </a:rPr>
              <a:t>요구(기둥 ③)가 서니 기능의 뼈대는 같아집니다. 그러나 아직 AI가 정하는 것들:</a:t>
            </a:r>
            <a:endParaRPr lang="en-US" sz="1250" dirty="0"/>
          </a:p>
        </p:txBody>
      </p:sp>
      <p:sp>
        <p:nvSpPr>
          <p:cNvPr id="12" name="Shape 8"/>
          <p:cNvSpPr/>
          <p:nvPr/>
        </p:nvSpPr>
        <p:spPr>
          <a:xfrm>
            <a:off x="658368" y="4206240"/>
            <a:ext cx="3453384" cy="1463040"/>
          </a:xfrm>
          <a:prstGeom prst="roundRect">
            <a:avLst>
              <a:gd name="adj" fmla="val 6250"/>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3" name="Shape 9"/>
          <p:cNvSpPr/>
          <p:nvPr/>
        </p:nvSpPr>
        <p:spPr>
          <a:xfrm>
            <a:off x="896112" y="4443984"/>
            <a:ext cx="512064" cy="512064"/>
          </a:xfrm>
          <a:prstGeom prst="ellipse">
            <a:avLst/>
          </a:prstGeom>
          <a:solidFill>
            <a:srgbClr val="F59E0B"/>
          </a:solidFill>
          <a:ln/>
        </p:spPr>
        <p:txBody>
          <a:bodyPr/>
          <a:p/>
        </p:txBody>
      </p:sp>
      <p:pic>
        <p:nvPicPr>
          <p:cNvPr id="14" name="Image 2" descr="/home/claude/icons/pen_white.png">    </p:cNvPr>
          <p:cNvPicPr>
            <a:picLocks noChangeAspect="1"/>
          </p:cNvPicPr>
          <p:nvPr/>
        </p:nvPicPr>
        <p:blipFill>
          <a:blip r:embed="rId3"/>
          <a:stretch>
            <a:fillRect/>
          </a:stretch>
        </p:blipFill>
        <p:spPr>
          <a:xfrm>
            <a:off x="1024128" y="4572000"/>
            <a:ext cx="256032" cy="256032"/>
          </a:xfrm>
          <a:prstGeom prst="rect">
            <a:avLst/>
          </a:prstGeom>
        </p:spPr>
      </p:pic>
      <p:sp>
        <p:nvSpPr>
          <p:cNvPr id="15" name="Text 10"/>
          <p:cNvSpPr/>
          <p:nvPr/>
        </p:nvSpPr>
        <p:spPr>
          <a:xfrm>
            <a:off x="896112" y="5084064"/>
            <a:ext cx="2996184" cy="292608"/>
          </a:xfrm>
          <a:prstGeom prst="rect">
            <a:avLst/>
          </a:prstGeom>
          <a:noFill/>
          <a:ln/>
        </p:spPr>
        <p:txBody>
          <a:bodyPr wrap="square" lIns="0" tIns="0" rIns="0" bIns="0" rtlCol="0" anchor="ctr"/>
          <a:lstStyle/>
          <a:p>
            <a:pPr indent="0" marL="0">
              <a:buNone/>
            </a:pPr>
            <a:r>
              <a:rPr lang="en-US" sz="1250" b="1" dirty="0">
                <a:solidFill>
                  <a:srgbClr val="1E1B3A"/>
                </a:solidFill>
                <a:latin typeface="Malgun Gothic" pitchFamily="34" charset="0"/>
                <a:ea typeface="Malgun Gothic" pitchFamily="34" charset="-122"/>
                <a:cs typeface="Malgun Gothic" pitchFamily="34" charset="-120"/>
              </a:rPr>
              <a:t>이름</a:t>
            </a:r>
            <a:endParaRPr lang="en-US" sz="1250" dirty="0"/>
          </a:p>
        </p:txBody>
      </p:sp>
      <p:sp>
        <p:nvSpPr>
          <p:cNvPr id="16" name="Text 11"/>
          <p:cNvSpPr/>
          <p:nvPr/>
        </p:nvSpPr>
        <p:spPr>
          <a:xfrm>
            <a:off x="896112" y="5376672"/>
            <a:ext cx="2996184" cy="182880"/>
          </a:xfrm>
          <a:prstGeom prst="rect">
            <a:avLst/>
          </a:prstGeom>
          <a:noFill/>
          <a:ln/>
        </p:spPr>
        <p:txBody>
          <a:bodyPr wrap="square" lIns="0" tIns="0" rIns="0" bIns="0" rtlCol="0" anchor="t"/>
          <a:lstStyle/>
          <a:p>
            <a:pPr indent="0" marL="0">
              <a:lnSpc>
                <a:spcPts val="1428"/>
              </a:lnSpc>
              <a:buNone/>
            </a:pPr>
            <a:r>
              <a:rPr lang="en-US" sz="1050" dirty="0">
                <a:solidFill>
                  <a:srgbClr val="3C3B57"/>
                </a:solidFill>
                <a:latin typeface="Malgun Gothic" pitchFamily="34" charset="0"/>
                <a:ea typeface="Malgun Gothic" pitchFamily="34" charset="-122"/>
                <a:cs typeface="Malgun Gothic" pitchFamily="34" charset="-120"/>
              </a:rPr>
              <a:t>파일 · 함수 이름은 여전히 AI 마음대로</a:t>
            </a:r>
            <a:endParaRPr lang="en-US" sz="1050" dirty="0"/>
          </a:p>
        </p:txBody>
      </p:sp>
      <p:sp>
        <p:nvSpPr>
          <p:cNvPr id="17" name="Shape 12"/>
          <p:cNvSpPr/>
          <p:nvPr/>
        </p:nvSpPr>
        <p:spPr>
          <a:xfrm>
            <a:off x="4367784" y="4206240"/>
            <a:ext cx="3453384" cy="1463040"/>
          </a:xfrm>
          <a:prstGeom prst="roundRect">
            <a:avLst>
              <a:gd name="adj" fmla="val 6250"/>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8" name="Shape 13"/>
          <p:cNvSpPr/>
          <p:nvPr/>
        </p:nvSpPr>
        <p:spPr>
          <a:xfrm>
            <a:off x="4605528" y="4443984"/>
            <a:ext cx="512064" cy="512064"/>
          </a:xfrm>
          <a:prstGeom prst="ellipse">
            <a:avLst/>
          </a:prstGeom>
          <a:solidFill>
            <a:srgbClr val="FB7185"/>
          </a:solidFill>
          <a:ln/>
        </p:spPr>
        <p:txBody>
          <a:bodyPr/>
          <a:p/>
        </p:txBody>
      </p:sp>
      <p:pic>
        <p:nvPicPr>
          <p:cNvPr id="19" name="Image 3" descr="/home/claude/icons/warn_white.png">    </p:cNvPr>
          <p:cNvPicPr>
            <a:picLocks noChangeAspect="1"/>
          </p:cNvPicPr>
          <p:nvPr/>
        </p:nvPicPr>
        <p:blipFill>
          <a:blip r:embed="rId4"/>
          <a:stretch>
            <a:fillRect/>
          </a:stretch>
        </p:blipFill>
        <p:spPr>
          <a:xfrm>
            <a:off x="4733544" y="4572000"/>
            <a:ext cx="256032" cy="256032"/>
          </a:xfrm>
          <a:prstGeom prst="rect">
            <a:avLst/>
          </a:prstGeom>
        </p:spPr>
      </p:pic>
      <p:sp>
        <p:nvSpPr>
          <p:cNvPr id="20" name="Text 14"/>
          <p:cNvSpPr/>
          <p:nvPr/>
        </p:nvSpPr>
        <p:spPr>
          <a:xfrm>
            <a:off x="4605528" y="5084064"/>
            <a:ext cx="2996184" cy="292608"/>
          </a:xfrm>
          <a:prstGeom prst="rect">
            <a:avLst/>
          </a:prstGeom>
          <a:noFill/>
          <a:ln/>
        </p:spPr>
        <p:txBody>
          <a:bodyPr wrap="square" lIns="0" tIns="0" rIns="0" bIns="0" rtlCol="0" anchor="ctr"/>
          <a:lstStyle/>
          <a:p>
            <a:pPr indent="0" marL="0">
              <a:buNone/>
            </a:pPr>
            <a:r>
              <a:rPr lang="en-US" sz="1250" b="1" dirty="0">
                <a:solidFill>
                  <a:srgbClr val="1E1B3A"/>
                </a:solidFill>
                <a:latin typeface="Malgun Gothic" pitchFamily="34" charset="0"/>
                <a:ea typeface="Malgun Gothic" pitchFamily="34" charset="-122"/>
                <a:cs typeface="Malgun Gothic" pitchFamily="34" charset="-120"/>
              </a:rPr>
              <a:t>범위 밖 값</a:t>
            </a:r>
            <a:endParaRPr lang="en-US" sz="1250" dirty="0"/>
          </a:p>
        </p:txBody>
      </p:sp>
      <p:sp>
        <p:nvSpPr>
          <p:cNvPr id="21" name="Text 15"/>
          <p:cNvSpPr/>
          <p:nvPr/>
        </p:nvSpPr>
        <p:spPr>
          <a:xfrm>
            <a:off x="4605528" y="5376672"/>
            <a:ext cx="2996184" cy="182880"/>
          </a:xfrm>
          <a:prstGeom prst="rect">
            <a:avLst/>
          </a:prstGeom>
          <a:noFill/>
          <a:ln/>
        </p:spPr>
        <p:txBody>
          <a:bodyPr wrap="square" lIns="0" tIns="0" rIns="0" bIns="0" rtlCol="0" anchor="t"/>
          <a:lstStyle/>
          <a:p>
            <a:pPr indent="0" marL="0">
              <a:lnSpc>
                <a:spcPts val="1428"/>
              </a:lnSpc>
              <a:buNone/>
            </a:pPr>
            <a:r>
              <a:rPr lang="en-US" sz="1050" dirty="0">
                <a:solidFill>
                  <a:srgbClr val="3C3B57"/>
                </a:solidFill>
                <a:latin typeface="Malgun Gothic" pitchFamily="34" charset="0"/>
                <a:ea typeface="Malgun Gothic" pitchFamily="34" charset="-122"/>
                <a:cs typeface="Malgun Gothic" pitchFamily="34" charset="-120"/>
              </a:rPr>
              <a:t>-5나 150이 오면? 지시에 없어 임의 처리</a:t>
            </a:r>
            <a:endParaRPr lang="en-US" sz="1050" dirty="0"/>
          </a:p>
        </p:txBody>
      </p:sp>
      <p:sp>
        <p:nvSpPr>
          <p:cNvPr id="22" name="Shape 16"/>
          <p:cNvSpPr/>
          <p:nvPr/>
        </p:nvSpPr>
        <p:spPr>
          <a:xfrm>
            <a:off x="8077200" y="4206240"/>
            <a:ext cx="3453384" cy="1463040"/>
          </a:xfrm>
          <a:prstGeom prst="roundRect">
            <a:avLst>
              <a:gd name="adj" fmla="val 6250"/>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23" name="Shape 17"/>
          <p:cNvSpPr/>
          <p:nvPr/>
        </p:nvSpPr>
        <p:spPr>
          <a:xfrm>
            <a:off x="8314944" y="4443984"/>
            <a:ext cx="512064" cy="512064"/>
          </a:xfrm>
          <a:prstGeom prst="ellipse">
            <a:avLst/>
          </a:prstGeom>
          <a:solidFill>
            <a:srgbClr val="10B981"/>
          </a:solidFill>
          <a:ln/>
        </p:spPr>
        <p:txBody>
          <a:bodyPr/>
          <a:p/>
        </p:txBody>
      </p:sp>
      <p:pic>
        <p:nvPicPr>
          <p:cNvPr id="24" name="Image 4" descr="/home/claude/icons/check_white.png">    </p:cNvPr>
          <p:cNvPicPr>
            <a:picLocks noChangeAspect="1"/>
          </p:cNvPicPr>
          <p:nvPr/>
        </p:nvPicPr>
        <p:blipFill>
          <a:blip r:embed="rId5"/>
          <a:stretch>
            <a:fillRect/>
          </a:stretch>
        </p:blipFill>
        <p:spPr>
          <a:xfrm>
            <a:off x="8442960" y="4572000"/>
            <a:ext cx="256032" cy="256032"/>
          </a:xfrm>
          <a:prstGeom prst="rect">
            <a:avLst/>
          </a:prstGeom>
        </p:spPr>
      </p:pic>
      <p:sp>
        <p:nvSpPr>
          <p:cNvPr id="25" name="Text 18"/>
          <p:cNvSpPr/>
          <p:nvPr/>
        </p:nvSpPr>
        <p:spPr>
          <a:xfrm>
            <a:off x="8314944" y="5084064"/>
            <a:ext cx="2996184" cy="292608"/>
          </a:xfrm>
          <a:prstGeom prst="rect">
            <a:avLst/>
          </a:prstGeom>
          <a:noFill/>
          <a:ln/>
        </p:spPr>
        <p:txBody>
          <a:bodyPr wrap="square" lIns="0" tIns="0" rIns="0" bIns="0" rtlCol="0" anchor="ctr"/>
          <a:lstStyle/>
          <a:p>
            <a:pPr indent="0" marL="0">
              <a:buNone/>
            </a:pPr>
            <a:r>
              <a:rPr lang="en-US" sz="1250" b="1" dirty="0">
                <a:solidFill>
                  <a:srgbClr val="1E1B3A"/>
                </a:solidFill>
                <a:latin typeface="Malgun Gothic" pitchFamily="34" charset="0"/>
                <a:ea typeface="Malgun Gothic" pitchFamily="34" charset="-122"/>
                <a:cs typeface="Malgun Gothic" pitchFamily="34" charset="-120"/>
              </a:rPr>
              <a:t>확인 방법</a:t>
            </a:r>
            <a:endParaRPr lang="en-US" sz="1250" dirty="0"/>
          </a:p>
        </p:txBody>
      </p:sp>
      <p:sp>
        <p:nvSpPr>
          <p:cNvPr id="26" name="Text 19"/>
          <p:cNvSpPr/>
          <p:nvPr/>
        </p:nvSpPr>
        <p:spPr>
          <a:xfrm>
            <a:off x="8314944" y="5376672"/>
            <a:ext cx="2996184" cy="182880"/>
          </a:xfrm>
          <a:prstGeom prst="rect">
            <a:avLst/>
          </a:prstGeom>
          <a:noFill/>
          <a:ln/>
        </p:spPr>
        <p:txBody>
          <a:bodyPr wrap="square" lIns="0" tIns="0" rIns="0" bIns="0" rtlCol="0" anchor="t"/>
          <a:lstStyle/>
          <a:p>
            <a:pPr indent="0" marL="0">
              <a:lnSpc>
                <a:spcPts val="1428"/>
              </a:lnSpc>
              <a:buNone/>
            </a:pPr>
            <a:r>
              <a:rPr lang="en-US" sz="1050" dirty="0">
                <a:solidFill>
                  <a:srgbClr val="3C3B57"/>
                </a:solidFill>
                <a:latin typeface="Malgun Gothic" pitchFamily="34" charset="0"/>
                <a:ea typeface="Malgun Gothic" pitchFamily="34" charset="-122"/>
                <a:cs typeface="Malgun Gothic" pitchFamily="34" charset="-120"/>
              </a:rPr>
              <a:t>실행 예가 없어 판정을 내가 만들어야 함</a:t>
            </a:r>
            <a:endParaRPr lang="en-US" sz="1050" dirty="0"/>
          </a:p>
        </p:txBody>
      </p:sp>
      <p:sp>
        <p:nvSpPr>
          <p:cNvPr id="27" name="Text 20"/>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24</a:t>
            </a:r>
            <a:endParaRPr lang="en-US" sz="9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624328" cy="384048"/>
          </a:xfrm>
          <a:prstGeom prst="roundRect">
            <a:avLst>
              <a:gd name="adj" fmla="val 50000"/>
            </a:avLst>
          </a:prstGeom>
          <a:solidFill>
            <a:srgbClr val="EDECFB"/>
          </a:solidFill>
          <a:ln/>
        </p:spPr>
        <p:txBody>
          <a:bodyPr/>
          <a:p/>
        </p:txBody>
      </p:sp>
      <p:pic>
        <p:nvPicPr>
          <p:cNvPr id="3" name="Image 0" descr="/home/claude/icons/search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2240280"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3부 · 지시문 비교 실험</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실험 C: 네 기둥을 모두 세운 지시</a:t>
            </a:r>
            <a:endParaRPr lang="en-US" sz="2600" dirty="0"/>
          </a:p>
        </p:txBody>
      </p:sp>
      <p:sp>
        <p:nvSpPr>
          <p:cNvPr id="6" name="Shape 3"/>
          <p:cNvSpPr/>
          <p:nvPr/>
        </p:nvSpPr>
        <p:spPr>
          <a:xfrm>
            <a:off x="658368" y="1737360"/>
            <a:ext cx="10872216" cy="3703320"/>
          </a:xfrm>
          <a:prstGeom prst="roundRect">
            <a:avLst>
              <a:gd name="adj" fmla="val 2469"/>
            </a:avLst>
          </a:prstGeom>
          <a:solidFill>
            <a:srgbClr val="EEF0FF"/>
          </a:solidFill>
          <a:ln/>
        </p:spPr>
        <p:txBody>
          <a:bodyPr/>
          <a:p/>
        </p:txBody>
      </p:sp>
      <p:sp>
        <p:nvSpPr>
          <p:cNvPr id="7" name="Shape 4"/>
          <p:cNvSpPr/>
          <p:nvPr/>
        </p:nvSpPr>
        <p:spPr>
          <a:xfrm>
            <a:off x="932688" y="2066544"/>
            <a:ext cx="868680" cy="384048"/>
          </a:xfrm>
          <a:prstGeom prst="roundRect">
            <a:avLst>
              <a:gd name="adj" fmla="val 50000"/>
            </a:avLst>
          </a:prstGeom>
          <a:solidFill>
            <a:srgbClr val="4F46E5"/>
          </a:solidFill>
          <a:ln/>
        </p:spPr>
        <p:txBody>
          <a:bodyPr/>
          <a:p/>
        </p:txBody>
      </p:sp>
      <p:sp>
        <p:nvSpPr>
          <p:cNvPr id="8" name="Text 5"/>
          <p:cNvSpPr/>
          <p:nvPr/>
        </p:nvSpPr>
        <p:spPr>
          <a:xfrm>
            <a:off x="932688" y="2066544"/>
            <a:ext cx="868680" cy="384048"/>
          </a:xfrm>
          <a:prstGeom prst="rect">
            <a:avLst/>
          </a:prstGeom>
          <a:noFill/>
          <a:ln/>
        </p:spPr>
        <p:txBody>
          <a:bodyPr wrap="square" lIns="0" tIns="0" rIns="0" bIns="0" rtlCol="0" anchor="ctr"/>
          <a:lstStyle/>
          <a:p>
            <a:pPr algn="ctr" indent="0" marL="0">
              <a:buNone/>
            </a:pPr>
            <a:r>
              <a:rPr lang="en-US" sz="1150" b="1" dirty="0">
                <a:solidFill>
                  <a:srgbClr val="FFFFFF"/>
                </a:solidFill>
                <a:latin typeface="Malgun Gothic" pitchFamily="34" charset="0"/>
                <a:ea typeface="Malgun Gothic" pitchFamily="34" charset="-122"/>
                <a:cs typeface="Malgun Gothic" pitchFamily="34" charset="-120"/>
              </a:rPr>
              <a:t>역할</a:t>
            </a:r>
            <a:endParaRPr lang="en-US" sz="1150" dirty="0"/>
          </a:p>
        </p:txBody>
      </p:sp>
      <p:sp>
        <p:nvSpPr>
          <p:cNvPr id="9" name="Text 6"/>
          <p:cNvSpPr/>
          <p:nvPr/>
        </p:nvSpPr>
        <p:spPr>
          <a:xfrm>
            <a:off x="1984248" y="1956816"/>
            <a:ext cx="9180576" cy="731520"/>
          </a:xfrm>
          <a:prstGeom prst="rect">
            <a:avLst/>
          </a:prstGeom>
          <a:noFill/>
          <a:ln/>
        </p:spPr>
        <p:txBody>
          <a:bodyPr wrap="square" lIns="0" tIns="0" rIns="0" bIns="0" rtlCol="0" anchor="ctr"/>
          <a:lstStyle/>
          <a:p>
            <a:pPr indent="0" marL="0">
              <a:lnSpc>
                <a:spcPts val="1600"/>
              </a:lnSpc>
              <a:buNone/>
            </a:pPr>
            <a:r>
              <a:rPr lang="en-US" sz="1200" dirty="0">
                <a:solidFill>
                  <a:srgbClr val="1E1B3A"/>
                </a:solidFill>
                <a:latin typeface="Malgun Gothic" pitchFamily="34" charset="0"/>
                <a:ea typeface="Malgun Gothic" pitchFamily="34" charset="-122"/>
                <a:cs typeface="Malgun Gothic" pitchFamily="34" charset="-120"/>
              </a:rPr>
              <a:t>파이썬 입문 수업의 조교로서, 1학년이 읽을 수 있게 작성해 줘.</a:t>
            </a:r>
            <a:endParaRPr lang="en-US" sz="1200" dirty="0"/>
          </a:p>
        </p:txBody>
      </p:sp>
      <p:sp>
        <p:nvSpPr>
          <p:cNvPr id="10" name="Shape 7"/>
          <p:cNvSpPr/>
          <p:nvPr/>
        </p:nvSpPr>
        <p:spPr>
          <a:xfrm>
            <a:off x="932688" y="2926080"/>
            <a:ext cx="868680" cy="384048"/>
          </a:xfrm>
          <a:prstGeom prst="roundRect">
            <a:avLst>
              <a:gd name="adj" fmla="val 50000"/>
            </a:avLst>
          </a:prstGeom>
          <a:solidFill>
            <a:srgbClr val="38BDF8"/>
          </a:solidFill>
          <a:ln/>
        </p:spPr>
        <p:txBody>
          <a:bodyPr/>
          <a:p/>
        </p:txBody>
      </p:sp>
      <p:sp>
        <p:nvSpPr>
          <p:cNvPr id="11" name="Text 8"/>
          <p:cNvSpPr/>
          <p:nvPr/>
        </p:nvSpPr>
        <p:spPr>
          <a:xfrm>
            <a:off x="932688" y="2926080"/>
            <a:ext cx="868680" cy="384048"/>
          </a:xfrm>
          <a:prstGeom prst="rect">
            <a:avLst/>
          </a:prstGeom>
          <a:noFill/>
          <a:ln/>
        </p:spPr>
        <p:txBody>
          <a:bodyPr wrap="square" lIns="0" tIns="0" rIns="0" bIns="0" rtlCol="0" anchor="ctr"/>
          <a:lstStyle/>
          <a:p>
            <a:pPr algn="ctr" indent="0" marL="0">
              <a:buNone/>
            </a:pPr>
            <a:r>
              <a:rPr lang="en-US" sz="1150" b="1" dirty="0">
                <a:solidFill>
                  <a:srgbClr val="FFFFFF"/>
                </a:solidFill>
                <a:latin typeface="Malgun Gothic" pitchFamily="34" charset="0"/>
                <a:ea typeface="Malgun Gothic" pitchFamily="34" charset="-122"/>
                <a:cs typeface="Malgun Gothic" pitchFamily="34" charset="-120"/>
              </a:rPr>
              <a:t>맥락</a:t>
            </a:r>
            <a:endParaRPr lang="en-US" sz="1150" dirty="0"/>
          </a:p>
        </p:txBody>
      </p:sp>
      <p:sp>
        <p:nvSpPr>
          <p:cNvPr id="12" name="Text 9"/>
          <p:cNvSpPr/>
          <p:nvPr/>
        </p:nvSpPr>
        <p:spPr>
          <a:xfrm>
            <a:off x="1984248" y="2816352"/>
            <a:ext cx="9180576" cy="731520"/>
          </a:xfrm>
          <a:prstGeom prst="rect">
            <a:avLst/>
          </a:prstGeom>
          <a:noFill/>
          <a:ln/>
        </p:spPr>
        <p:txBody>
          <a:bodyPr wrap="square" lIns="0" tIns="0" rIns="0" bIns="0" rtlCol="0" anchor="ctr"/>
          <a:lstStyle/>
          <a:p>
            <a:pPr indent="0" marL="0">
              <a:lnSpc>
                <a:spcPts val="1600"/>
              </a:lnSpc>
              <a:buNone/>
            </a:pPr>
            <a:r>
              <a:rPr lang="en-US" sz="1200" dirty="0">
                <a:solidFill>
                  <a:srgbClr val="1E1B3A"/>
                </a:solidFill>
                <a:latin typeface="Malgun Gothic" pitchFamily="34" charset="0"/>
                <a:ea typeface="Malgun Gothic" pitchFamily="34" charset="-122"/>
                <a:cs typeface="Malgun Gothic" pitchFamily="34" charset="-120"/>
              </a:rPr>
              <a:t>hello-sw 저장소에 추가할 단일 파일이고, 표준 라이브러리만 사용해.</a:t>
            </a:r>
            <a:endParaRPr lang="en-US" sz="1200" dirty="0"/>
          </a:p>
        </p:txBody>
      </p:sp>
      <p:sp>
        <p:nvSpPr>
          <p:cNvPr id="13" name="Shape 10"/>
          <p:cNvSpPr/>
          <p:nvPr/>
        </p:nvSpPr>
        <p:spPr>
          <a:xfrm>
            <a:off x="932688" y="3785616"/>
            <a:ext cx="868680" cy="384048"/>
          </a:xfrm>
          <a:prstGeom prst="roundRect">
            <a:avLst>
              <a:gd name="adj" fmla="val 50000"/>
            </a:avLst>
          </a:prstGeom>
          <a:solidFill>
            <a:srgbClr val="F59E0B"/>
          </a:solidFill>
          <a:ln/>
        </p:spPr>
        <p:txBody>
          <a:bodyPr/>
          <a:p/>
        </p:txBody>
      </p:sp>
      <p:sp>
        <p:nvSpPr>
          <p:cNvPr id="14" name="Text 11"/>
          <p:cNvSpPr/>
          <p:nvPr/>
        </p:nvSpPr>
        <p:spPr>
          <a:xfrm>
            <a:off x="932688" y="3785616"/>
            <a:ext cx="868680" cy="384048"/>
          </a:xfrm>
          <a:prstGeom prst="rect">
            <a:avLst/>
          </a:prstGeom>
          <a:noFill/>
          <a:ln/>
        </p:spPr>
        <p:txBody>
          <a:bodyPr wrap="square" lIns="0" tIns="0" rIns="0" bIns="0" rtlCol="0" anchor="ctr"/>
          <a:lstStyle/>
          <a:p>
            <a:pPr algn="ctr" indent="0" marL="0">
              <a:buNone/>
            </a:pPr>
            <a:r>
              <a:rPr lang="en-US" sz="1150" b="1" dirty="0">
                <a:solidFill>
                  <a:srgbClr val="FFFFFF"/>
                </a:solidFill>
                <a:latin typeface="Malgun Gothic" pitchFamily="34" charset="0"/>
                <a:ea typeface="Malgun Gothic" pitchFamily="34" charset="-122"/>
                <a:cs typeface="Malgun Gothic" pitchFamily="34" charset="-120"/>
              </a:rPr>
              <a:t>요구</a:t>
            </a:r>
            <a:endParaRPr lang="en-US" sz="1150" dirty="0"/>
          </a:p>
        </p:txBody>
      </p:sp>
      <p:sp>
        <p:nvSpPr>
          <p:cNvPr id="15" name="Text 12"/>
          <p:cNvSpPr/>
          <p:nvPr/>
        </p:nvSpPr>
        <p:spPr>
          <a:xfrm>
            <a:off x="1984248" y="3675888"/>
            <a:ext cx="9180576" cy="731520"/>
          </a:xfrm>
          <a:prstGeom prst="rect">
            <a:avLst/>
          </a:prstGeom>
          <a:noFill/>
          <a:ln/>
        </p:spPr>
        <p:txBody>
          <a:bodyPr wrap="square" lIns="0" tIns="0" rIns="0" bIns="0" rtlCol="0" anchor="ctr"/>
          <a:lstStyle/>
          <a:p>
            <a:pPr indent="0" marL="0">
              <a:lnSpc>
                <a:spcPts val="1600"/>
              </a:lnSpc>
              <a:buNone/>
            </a:pPr>
            <a:r>
              <a:rPr lang="en-US" sz="1200" dirty="0">
                <a:solidFill>
                  <a:srgbClr val="1E1B3A"/>
                </a:solidFill>
                <a:latin typeface="Malgun Gothic" pitchFamily="34" charset="0"/>
                <a:ea typeface="Malgun Gothic" pitchFamily="34" charset="-122"/>
                <a:cs typeface="Malgun Gothic" pitchFamily="34" charset="-120"/>
              </a:rPr>
              <a:t>0~100 정수 점수 리스트를 받아 90↑ A, 80↑ B, 70↑ C, 60↑ D, 그 외 F의 리스트를 반환하는 함수. 범위 밖 값이 있으면 ValueError를 발생시켜.</a:t>
            </a:r>
            <a:endParaRPr lang="en-US" sz="1200" dirty="0"/>
          </a:p>
        </p:txBody>
      </p:sp>
      <p:sp>
        <p:nvSpPr>
          <p:cNvPr id="16" name="Shape 13"/>
          <p:cNvSpPr/>
          <p:nvPr/>
        </p:nvSpPr>
        <p:spPr>
          <a:xfrm>
            <a:off x="932688" y="4645152"/>
            <a:ext cx="868680" cy="384048"/>
          </a:xfrm>
          <a:prstGeom prst="roundRect">
            <a:avLst>
              <a:gd name="adj" fmla="val 50000"/>
            </a:avLst>
          </a:prstGeom>
          <a:solidFill>
            <a:srgbClr val="10B981"/>
          </a:solidFill>
          <a:ln/>
        </p:spPr>
        <p:txBody>
          <a:bodyPr/>
          <a:p/>
        </p:txBody>
      </p:sp>
      <p:sp>
        <p:nvSpPr>
          <p:cNvPr id="17" name="Text 14"/>
          <p:cNvSpPr/>
          <p:nvPr/>
        </p:nvSpPr>
        <p:spPr>
          <a:xfrm>
            <a:off x="932688" y="4645152"/>
            <a:ext cx="868680" cy="384048"/>
          </a:xfrm>
          <a:prstGeom prst="rect">
            <a:avLst/>
          </a:prstGeom>
          <a:noFill/>
          <a:ln/>
        </p:spPr>
        <p:txBody>
          <a:bodyPr wrap="square" lIns="0" tIns="0" rIns="0" bIns="0" rtlCol="0" anchor="ctr"/>
          <a:lstStyle/>
          <a:p>
            <a:pPr algn="ctr" indent="0" marL="0">
              <a:buNone/>
            </a:pPr>
            <a:r>
              <a:rPr lang="en-US" sz="1150" b="1" dirty="0">
                <a:solidFill>
                  <a:srgbClr val="FFFFFF"/>
                </a:solidFill>
                <a:latin typeface="Malgun Gothic" pitchFamily="34" charset="0"/>
                <a:ea typeface="Malgun Gothic" pitchFamily="34" charset="-122"/>
                <a:cs typeface="Malgun Gothic" pitchFamily="34" charset="-120"/>
              </a:rPr>
              <a:t>형식</a:t>
            </a:r>
            <a:endParaRPr lang="en-US" sz="1150" dirty="0"/>
          </a:p>
        </p:txBody>
      </p:sp>
      <p:sp>
        <p:nvSpPr>
          <p:cNvPr id="18" name="Text 15"/>
          <p:cNvSpPr/>
          <p:nvPr/>
        </p:nvSpPr>
        <p:spPr>
          <a:xfrm>
            <a:off x="1984248" y="4535424"/>
            <a:ext cx="9180576" cy="731520"/>
          </a:xfrm>
          <a:prstGeom prst="rect">
            <a:avLst/>
          </a:prstGeom>
          <a:noFill/>
          <a:ln/>
        </p:spPr>
        <p:txBody>
          <a:bodyPr wrap="square" lIns="0" tIns="0" rIns="0" bIns="0" rtlCol="0" anchor="ctr"/>
          <a:lstStyle/>
          <a:p>
            <a:pPr indent="0" marL="0">
              <a:lnSpc>
                <a:spcPts val="1600"/>
              </a:lnSpc>
              <a:buNone/>
            </a:pPr>
            <a:r>
              <a:rPr lang="en-US" sz="1200" dirty="0">
                <a:solidFill>
                  <a:srgbClr val="1E1B3A"/>
                </a:solidFill>
                <a:latin typeface="Malgun Gothic" pitchFamily="34" charset="0"/>
                <a:ea typeface="Malgun Gothic" pitchFamily="34" charset="-122"/>
                <a:cs typeface="Malgun Gothic" pitchFamily="34" charset="-120"/>
              </a:rPr>
              <a:t>파일 gradeC.py, 함수 이름 to_grade, 주석은 한국어로. 파일 끝에 print(to_grade([95, 82, 61, 45])) 확인 코드를 포함해 줘.</a:t>
            </a:r>
            <a:endParaRPr lang="en-US" sz="1200" dirty="0"/>
          </a:p>
        </p:txBody>
      </p:sp>
      <p:sp>
        <p:nvSpPr>
          <p:cNvPr id="19" name="Shape 16"/>
          <p:cNvSpPr/>
          <p:nvPr/>
        </p:nvSpPr>
        <p:spPr>
          <a:xfrm>
            <a:off x="658368" y="5623560"/>
            <a:ext cx="10872216" cy="621792"/>
          </a:xfrm>
          <a:prstGeom prst="roundRect">
            <a:avLst>
              <a:gd name="adj" fmla="val 14706"/>
            </a:avLst>
          </a:prstGeom>
          <a:solidFill>
            <a:srgbClr val="F5F4FC"/>
          </a:solidFill>
          <a:ln/>
        </p:spPr>
        <p:txBody>
          <a:bodyPr/>
          <a:p/>
        </p:txBody>
      </p:sp>
      <p:sp>
        <p:nvSpPr>
          <p:cNvPr id="20" name="Shape 17"/>
          <p:cNvSpPr/>
          <p:nvPr/>
        </p:nvSpPr>
        <p:spPr>
          <a:xfrm>
            <a:off x="877824" y="5696712"/>
            <a:ext cx="475488" cy="475488"/>
          </a:xfrm>
          <a:prstGeom prst="ellipse">
            <a:avLst/>
          </a:prstGeom>
          <a:solidFill>
            <a:srgbClr val="10B981"/>
          </a:solidFill>
          <a:ln/>
        </p:spPr>
        <p:txBody>
          <a:bodyPr/>
          <a:p/>
        </p:txBody>
      </p:sp>
      <p:pic>
        <p:nvPicPr>
          <p:cNvPr id="21" name="Image 1" descr="/home/claude/icons/check_white.png">    </p:cNvPr>
          <p:cNvPicPr>
            <a:picLocks noChangeAspect="1"/>
          </p:cNvPicPr>
          <p:nvPr/>
        </p:nvPicPr>
        <p:blipFill>
          <a:blip r:embed="rId2"/>
          <a:stretch>
            <a:fillRect/>
          </a:stretch>
        </p:blipFill>
        <p:spPr>
          <a:xfrm>
            <a:off x="996696" y="5815584"/>
            <a:ext cx="237744" cy="237744"/>
          </a:xfrm>
          <a:prstGeom prst="rect">
            <a:avLst/>
          </a:prstGeom>
        </p:spPr>
      </p:pic>
      <p:sp>
        <p:nvSpPr>
          <p:cNvPr id="22" name="Text 18"/>
          <p:cNvSpPr/>
          <p:nvPr/>
        </p:nvSpPr>
        <p:spPr>
          <a:xfrm>
            <a:off x="1554480" y="5715000"/>
            <a:ext cx="9738360" cy="438912"/>
          </a:xfrm>
          <a:prstGeom prst="rect">
            <a:avLst/>
          </a:prstGeom>
          <a:noFill/>
          <a:ln/>
        </p:spPr>
        <p:txBody>
          <a:bodyPr wrap="square" lIns="0" tIns="0" rIns="0" bIns="0" rtlCol="0" anchor="ctr"/>
          <a:lstStyle/>
          <a:p>
            <a:pPr indent="0" marL="0">
              <a:lnSpc>
                <a:spcPts val="1633"/>
              </a:lnSpc>
              <a:buNone/>
            </a:pPr>
            <a:r>
              <a:rPr lang="en-US" sz="1150" dirty="0">
                <a:solidFill>
                  <a:srgbClr val="3C3B57"/>
                </a:solidFill>
                <a:latin typeface="Malgun Gothic" pitchFamily="34" charset="0"/>
                <a:ea typeface="Malgun Gothic" pitchFamily="34" charset="-122"/>
                <a:cs typeface="Malgun Gothic" pitchFamily="34" charset="-120"/>
              </a:rPr>
              <a:t>실행하면 ['A', 'B', 'D', 'F']. 판정 기준까지 지시문 안에 있으니, 받는 즉시 통과 여부를 알 수 있습니다.</a:t>
            </a:r>
            <a:endParaRPr lang="en-US" sz="1150" dirty="0"/>
          </a:p>
        </p:txBody>
      </p:sp>
      <p:sp>
        <p:nvSpPr>
          <p:cNvPr id="23" name="Text 19"/>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25</a:t>
            </a:r>
            <a:endParaRPr lang="en-US" sz="9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624328" cy="384048"/>
          </a:xfrm>
          <a:prstGeom prst="roundRect">
            <a:avLst>
              <a:gd name="adj" fmla="val 50000"/>
            </a:avLst>
          </a:prstGeom>
          <a:solidFill>
            <a:srgbClr val="EDECFB"/>
          </a:solidFill>
          <a:ln/>
        </p:spPr>
        <p:txBody>
          <a:bodyPr/>
          <a:p/>
        </p:txBody>
      </p:sp>
      <p:pic>
        <p:nvPicPr>
          <p:cNvPr id="3" name="Image 0" descr="/home/claude/icons/search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2240280"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3부 · 지시문 비교 실험</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결과 비교: 다섯 가지를 관찰하세요</a:t>
            </a:r>
            <a:endParaRPr lang="en-US" sz="2600" dirty="0"/>
          </a:p>
        </p:txBody>
      </p:sp>
      <p:graphicFrame>
        <p:nvGraphicFramePr>
          <p:cNvPr id="26" name="Table 0"/>
          <p:cNvGraphicFramePr>
            <a:graphicFrameLocks noGrp="1"/>
          </p:cNvGraphicFramePr>
          <p:nvPr>
            <p:extLst>
              <p:ext uri="{D42A27DB-BD31-4B8C-83A1-F6EECF244321}">
                <p14:modId xmlns:p14="http://schemas.microsoft.com/office/powerpoint/2010/main" val="1579011935"/>
              </p:ext>
            </p:extLst>
          </p:nvPr>
        </p:nvGraphicFramePr>
        <p:xfrm>
          <a:off x="658368" y="1783080"/>
          <a:ext cx="10872216" cy="914400"/>
        </p:xfrm>
        <a:graphic>
          <a:graphicData uri="http://schemas.openxmlformats.org/drawingml/2006/table">
            <a:tbl>
              <a:tblPr/>
              <a:tblGrid>
                <a:gridCol w="2103120"/>
                <a:gridCol w="8769096"/>
              </a:tblGrid>
              <a:tr h="512064">
                <a:tc>
                  <a:txBody>
                    <a:bodyPr/>
                    <a:lstStyle/>
                    <a:p>
                      <a:pPr algn="ctr" indent="0" marL="0">
                        <a:buNone/>
                      </a:pPr>
                      <a:r>
                        <a:rPr lang="en-US" sz="1200" b="1" dirty="0">
                          <a:solidFill>
                            <a:srgbClr val="FFFFFF"/>
                          </a:solidFill>
                          <a:latin typeface="Malgun Gothic" pitchFamily="34" charset="0"/>
                          <a:ea typeface="Malgun Gothic" pitchFamily="34" charset="-122"/>
                          <a:cs typeface="Malgun Gothic" pitchFamily="34" charset="-120"/>
                        </a:rPr>
                        <a:t>관찰 항목</a:t>
                      </a:r>
                      <a:endParaRPr lang="en-US" sz="1200" dirty="0">
                        <a:latin typeface="Malgun Gothic" charset="0"/>
                        <a:ea typeface="Malgun Gothic" charset="0"/>
                        <a:cs typeface="Malgun Gothic" charset="0"/>
                      </a:endParaRPr>
                    </a:p>
                  </a:txBody>
                  <a:tcPr marL="91440" marR="91440" marT="36576" marB="36576"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7C3AED"/>
                    </a:solidFill>
                  </a:tcPr>
                </a:tc>
                <a:tc>
                  <a:txBody>
                    <a:bodyPr/>
                    <a:lstStyle/>
                    <a:p>
                      <a:pPr algn="ctr" indent="0" marL="0">
                        <a:buNone/>
                      </a:pPr>
                      <a:r>
                        <a:rPr lang="en-US" sz="1200" b="1" dirty="0">
                          <a:solidFill>
                            <a:srgbClr val="FFFFFF"/>
                          </a:solidFill>
                          <a:latin typeface="Malgun Gothic" pitchFamily="34" charset="0"/>
                          <a:ea typeface="Malgun Gothic" pitchFamily="34" charset="-122"/>
                          <a:cs typeface="Malgun Gothic" pitchFamily="34" charset="-120"/>
                        </a:rPr>
                        <a:t>확인 질문 (A · B · C 각각에 답해 보세요)</a:t>
                      </a:r>
                      <a:endParaRPr lang="en-US" sz="1200" dirty="0">
                        <a:latin typeface="Malgun Gothic" charset="0"/>
                        <a:ea typeface="Malgun Gothic" charset="0"/>
                        <a:cs typeface="Malgun Gothic" charset="0"/>
                      </a:endParaRPr>
                    </a:p>
                  </a:txBody>
                  <a:tcPr marL="91440" marR="91440" marT="36576" marB="36576"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7C3AED"/>
                    </a:solidFill>
                  </a:tcPr>
                </a:tc>
              </a:tr>
              <a:tr h="512064">
                <a:tc>
                  <a:txBody>
                    <a:bodyPr/>
                    <a:lstStyle/>
                    <a:p>
                      <a:pPr algn="l" indent="0" marL="0">
                        <a:buNone/>
                      </a:pPr>
                      <a:r>
                        <a:rPr lang="en-US" sz="1150" b="1" dirty="0">
                          <a:solidFill>
                            <a:srgbClr val="1E1B3A"/>
                          </a:solidFill>
                          <a:latin typeface="Malgun Gothic" pitchFamily="34" charset="0"/>
                          <a:ea typeface="Malgun Gothic" pitchFamily="34" charset="-122"/>
                          <a:cs typeface="Malgun Gothic" pitchFamily="34" charset="-120"/>
                        </a:rPr>
                        <a:t>경계값</a:t>
                      </a:r>
                      <a:endParaRPr lang="en-US" sz="1150" dirty="0">
                        <a:latin typeface="Malgun Gothic" charset="0"/>
                        <a:ea typeface="Malgun Gothic" charset="0"/>
                        <a:cs typeface="Malgun Gothic" charset="0"/>
                      </a:endParaRPr>
                    </a:p>
                  </a:txBody>
                  <a:tcPr marL="91440" marR="91440" marT="36576" marB="36576"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FFFFF"/>
                    </a:solidFill>
                  </a:tcPr>
                </a:tc>
                <a:tc>
                  <a:txBody>
                    <a:bodyPr/>
                    <a:lstStyle/>
                    <a:p>
                      <a:pPr algn="l" indent="0" marL="0">
                        <a:buNone/>
                      </a:pPr>
                      <a:r>
                        <a:rPr lang="en-US" sz="1150" dirty="0">
                          <a:solidFill>
                            <a:srgbClr val="3C3B57"/>
                          </a:solidFill>
                          <a:latin typeface="Malgun Gothic" pitchFamily="34" charset="0"/>
                          <a:ea typeface="Malgun Gothic" pitchFamily="34" charset="-122"/>
                          <a:cs typeface="Malgun Gothic" pitchFamily="34" charset="-120"/>
                        </a:rPr>
                        <a:t>90점은 무엇이 되었나? 세 버전의 답이 서로 같은가?</a:t>
                      </a:r>
                      <a:endParaRPr lang="en-US" sz="1150" dirty="0">
                        <a:latin typeface="Malgun Gothic" charset="0"/>
                        <a:ea typeface="Malgun Gothic" charset="0"/>
                        <a:cs typeface="Malgun Gothic" charset="0"/>
                      </a:endParaRPr>
                    </a:p>
                  </a:txBody>
                  <a:tcPr marL="91440" marR="91440" marT="36576" marB="36576"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FFFFF"/>
                    </a:solidFill>
                  </a:tcPr>
                </a:tc>
              </a:tr>
              <a:tr h="512064">
                <a:tc>
                  <a:txBody>
                    <a:bodyPr/>
                    <a:lstStyle/>
                    <a:p>
                      <a:pPr algn="l" indent="0" marL="0">
                        <a:buNone/>
                      </a:pPr>
                      <a:r>
                        <a:rPr lang="en-US" sz="1150" b="1" dirty="0">
                          <a:solidFill>
                            <a:srgbClr val="1E1B3A"/>
                          </a:solidFill>
                          <a:latin typeface="Malgun Gothic" pitchFamily="34" charset="0"/>
                          <a:ea typeface="Malgun Gothic" pitchFamily="34" charset="-122"/>
                          <a:cs typeface="Malgun Gothic" pitchFamily="34" charset="-120"/>
                        </a:rPr>
                        <a:t>입력 방어</a:t>
                      </a:r>
                      <a:endParaRPr lang="en-US" sz="1150" dirty="0">
                        <a:latin typeface="Malgun Gothic" charset="0"/>
                        <a:ea typeface="Malgun Gothic" charset="0"/>
                        <a:cs typeface="Malgun Gothic" charset="0"/>
                      </a:endParaRPr>
                    </a:p>
                  </a:txBody>
                  <a:tcPr marL="91440" marR="91440" marT="36576" marB="36576"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5F4FC"/>
                    </a:solidFill>
                  </a:tcPr>
                </a:tc>
                <a:tc>
                  <a:txBody>
                    <a:bodyPr/>
                    <a:lstStyle/>
                    <a:p>
                      <a:pPr algn="l" indent="0" marL="0">
                        <a:buNone/>
                      </a:pPr>
                      <a:r>
                        <a:rPr lang="en-US" sz="1150" dirty="0">
                          <a:solidFill>
                            <a:srgbClr val="3C3B57"/>
                          </a:solidFill>
                          <a:latin typeface="Malgun Gothic" pitchFamily="34" charset="0"/>
                          <a:ea typeface="Malgun Gothic" pitchFamily="34" charset="-122"/>
                          <a:cs typeface="Malgun Gothic" pitchFamily="34" charset="-120"/>
                        </a:rPr>
                        <a:t>-5나 150을 넣으면 각각 어떻게 되나? (오류 · 무시 · 엉뚱한 학점?)</a:t>
                      </a:r>
                      <a:endParaRPr lang="en-US" sz="1150" dirty="0">
                        <a:latin typeface="Malgun Gothic" charset="0"/>
                        <a:ea typeface="Malgun Gothic" charset="0"/>
                        <a:cs typeface="Malgun Gothic" charset="0"/>
                      </a:endParaRPr>
                    </a:p>
                  </a:txBody>
                  <a:tcPr marL="91440" marR="91440" marT="36576" marB="36576"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5F4FC"/>
                    </a:solidFill>
                  </a:tcPr>
                </a:tc>
              </a:tr>
              <a:tr h="512064">
                <a:tc>
                  <a:txBody>
                    <a:bodyPr/>
                    <a:lstStyle/>
                    <a:p>
                      <a:pPr algn="l" indent="0" marL="0">
                        <a:buNone/>
                      </a:pPr>
                      <a:r>
                        <a:rPr lang="en-US" sz="1150" b="1" dirty="0">
                          <a:solidFill>
                            <a:srgbClr val="1E1B3A"/>
                          </a:solidFill>
                          <a:latin typeface="Malgun Gothic" pitchFamily="34" charset="0"/>
                          <a:ea typeface="Malgun Gothic" pitchFamily="34" charset="-122"/>
                          <a:cs typeface="Malgun Gothic" pitchFamily="34" charset="-120"/>
                        </a:rPr>
                        <a:t>이름</a:t>
                      </a:r>
                      <a:endParaRPr lang="en-US" sz="1150" dirty="0">
                        <a:latin typeface="Malgun Gothic" charset="0"/>
                        <a:ea typeface="Malgun Gothic" charset="0"/>
                        <a:cs typeface="Malgun Gothic" charset="0"/>
                      </a:endParaRPr>
                    </a:p>
                  </a:txBody>
                  <a:tcPr marL="91440" marR="91440" marT="36576" marB="36576"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FFFFF"/>
                    </a:solidFill>
                  </a:tcPr>
                </a:tc>
                <a:tc>
                  <a:txBody>
                    <a:bodyPr/>
                    <a:lstStyle/>
                    <a:p>
                      <a:pPr algn="l" indent="0" marL="0">
                        <a:buNone/>
                      </a:pPr>
                      <a:r>
                        <a:rPr lang="en-US" sz="1150" dirty="0">
                          <a:solidFill>
                            <a:srgbClr val="3C3B57"/>
                          </a:solidFill>
                          <a:latin typeface="Malgun Gothic" pitchFamily="34" charset="0"/>
                          <a:ea typeface="Malgun Gothic" pitchFamily="34" charset="-122"/>
                          <a:cs typeface="Malgun Gothic" pitchFamily="34" charset="-120"/>
                        </a:rPr>
                        <a:t>파일 · 함수 이름을 누가 정했나? 나인가, AI인가?</a:t>
                      </a:r>
                      <a:endParaRPr lang="en-US" sz="1150" dirty="0">
                        <a:latin typeface="Malgun Gothic" charset="0"/>
                        <a:ea typeface="Malgun Gothic" charset="0"/>
                        <a:cs typeface="Malgun Gothic" charset="0"/>
                      </a:endParaRPr>
                    </a:p>
                  </a:txBody>
                  <a:tcPr marL="91440" marR="91440" marT="36576" marB="36576"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FFFFF"/>
                    </a:solidFill>
                  </a:tcPr>
                </a:tc>
              </a:tr>
              <a:tr h="512064">
                <a:tc>
                  <a:txBody>
                    <a:bodyPr/>
                    <a:lstStyle/>
                    <a:p>
                      <a:pPr algn="l" indent="0" marL="0">
                        <a:buNone/>
                      </a:pPr>
                      <a:r>
                        <a:rPr lang="en-US" sz="1150" b="1" dirty="0">
                          <a:solidFill>
                            <a:srgbClr val="1E1B3A"/>
                          </a:solidFill>
                          <a:latin typeface="Malgun Gothic" pitchFamily="34" charset="0"/>
                          <a:ea typeface="Malgun Gothic" pitchFamily="34" charset="-122"/>
                          <a:cs typeface="Malgun Gothic" pitchFamily="34" charset="-120"/>
                        </a:rPr>
                        <a:t>실행</a:t>
                      </a:r>
                      <a:endParaRPr lang="en-US" sz="1150" dirty="0">
                        <a:latin typeface="Malgun Gothic" charset="0"/>
                        <a:ea typeface="Malgun Gothic" charset="0"/>
                        <a:cs typeface="Malgun Gothic" charset="0"/>
                      </a:endParaRPr>
                    </a:p>
                  </a:txBody>
                  <a:tcPr marL="91440" marR="91440" marT="36576" marB="36576"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5F4FC"/>
                    </a:solidFill>
                  </a:tcPr>
                </a:tc>
                <a:tc>
                  <a:txBody>
                    <a:bodyPr/>
                    <a:lstStyle/>
                    <a:p>
                      <a:pPr algn="l" indent="0" marL="0">
                        <a:buNone/>
                      </a:pPr>
                      <a:r>
                        <a:rPr lang="en-US" sz="1150" dirty="0">
                          <a:solidFill>
                            <a:srgbClr val="3C3B57"/>
                          </a:solidFill>
                          <a:latin typeface="Malgun Gothic" pitchFamily="34" charset="0"/>
                          <a:ea typeface="Malgun Gothic" pitchFamily="34" charset="-122"/>
                          <a:cs typeface="Malgun Gothic" pitchFamily="34" charset="-120"/>
                        </a:rPr>
                        <a:t>받은 코드가 고치지 않고 한 번에 실행되었나?</a:t>
                      </a:r>
                      <a:endParaRPr lang="en-US" sz="1150" dirty="0">
                        <a:latin typeface="Malgun Gothic" charset="0"/>
                        <a:ea typeface="Malgun Gothic" charset="0"/>
                        <a:cs typeface="Malgun Gothic" charset="0"/>
                      </a:endParaRPr>
                    </a:p>
                  </a:txBody>
                  <a:tcPr marL="91440" marR="91440" marT="36576" marB="36576"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5F4FC"/>
                    </a:solidFill>
                  </a:tcPr>
                </a:tc>
              </a:tr>
              <a:tr h="512064">
                <a:tc>
                  <a:txBody>
                    <a:bodyPr/>
                    <a:lstStyle/>
                    <a:p>
                      <a:pPr algn="l" indent="0" marL="0">
                        <a:buNone/>
                      </a:pPr>
                      <a:r>
                        <a:rPr lang="en-US" sz="1150" b="1" dirty="0">
                          <a:solidFill>
                            <a:srgbClr val="1E1B3A"/>
                          </a:solidFill>
                          <a:latin typeface="Malgun Gothic" pitchFamily="34" charset="0"/>
                          <a:ea typeface="Malgun Gothic" pitchFamily="34" charset="-122"/>
                          <a:cs typeface="Malgun Gothic" pitchFamily="34" charset="-120"/>
                        </a:rPr>
                        <a:t>설명 가능성</a:t>
                      </a:r>
                      <a:endParaRPr lang="en-US" sz="1150" dirty="0">
                        <a:latin typeface="Malgun Gothic" charset="0"/>
                        <a:ea typeface="Malgun Gothic" charset="0"/>
                        <a:cs typeface="Malgun Gothic" charset="0"/>
                      </a:endParaRPr>
                    </a:p>
                  </a:txBody>
                  <a:tcPr marL="91440" marR="91440" marT="36576" marB="36576"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FFFFF"/>
                    </a:solidFill>
                  </a:tcPr>
                </a:tc>
                <a:tc>
                  <a:txBody>
                    <a:bodyPr/>
                    <a:lstStyle/>
                    <a:p>
                      <a:pPr algn="l" indent="0" marL="0">
                        <a:buNone/>
                      </a:pPr>
                      <a:r>
                        <a:rPr lang="en-US" sz="1150" dirty="0">
                          <a:solidFill>
                            <a:srgbClr val="3C3B57"/>
                          </a:solidFill>
                          <a:latin typeface="Malgun Gothic" pitchFamily="34" charset="0"/>
                          <a:ea typeface="Malgun Gothic" pitchFamily="34" charset="-122"/>
                          <a:cs typeface="Malgun Gothic" pitchFamily="34" charset="-120"/>
                        </a:rPr>
                        <a:t>코드의 각 줄을 내 말로 설명할 수 있나? (1강 규칙 ②)</a:t>
                      </a:r>
                      <a:endParaRPr lang="en-US" sz="1150" dirty="0">
                        <a:latin typeface="Malgun Gothic" charset="0"/>
                        <a:ea typeface="Malgun Gothic" charset="0"/>
                        <a:cs typeface="Malgun Gothic" charset="0"/>
                      </a:endParaRPr>
                    </a:p>
                  </a:txBody>
                  <a:tcPr marL="91440" marR="91440" marT="36576" marB="36576"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FFFFF"/>
                    </a:solidFill>
                  </a:tcPr>
                </a:tc>
              </a:tr>
            </a:tbl>
          </a:graphicData>
        </a:graphic>
      </p:graphicFrame>
      <p:sp>
        <p:nvSpPr>
          <p:cNvPr id="7" name="Shape 3"/>
          <p:cNvSpPr/>
          <p:nvPr/>
        </p:nvSpPr>
        <p:spPr>
          <a:xfrm>
            <a:off x="658368" y="5166360"/>
            <a:ext cx="10872216" cy="822960"/>
          </a:xfrm>
          <a:prstGeom prst="roundRect">
            <a:avLst>
              <a:gd name="adj" fmla="val 11111"/>
            </a:avLst>
          </a:prstGeom>
          <a:solidFill>
            <a:srgbClr val="EEF0FF"/>
          </a:solidFill>
          <a:ln/>
        </p:spPr>
        <p:txBody>
          <a:bodyPr/>
          <a:p/>
        </p:txBody>
      </p:sp>
      <p:sp>
        <p:nvSpPr>
          <p:cNvPr id="8" name="Shape 4"/>
          <p:cNvSpPr/>
          <p:nvPr/>
        </p:nvSpPr>
        <p:spPr>
          <a:xfrm>
            <a:off x="877824" y="5340096"/>
            <a:ext cx="475488" cy="475488"/>
          </a:xfrm>
          <a:prstGeom prst="ellipse">
            <a:avLst/>
          </a:prstGeom>
          <a:solidFill>
            <a:srgbClr val="4F46E5"/>
          </a:solidFill>
          <a:ln/>
        </p:spPr>
        <p:txBody>
          <a:bodyPr/>
          <a:p/>
        </p:txBody>
      </p:sp>
      <p:pic>
        <p:nvPicPr>
          <p:cNvPr id="9" name="Image 1" descr="/home/claude/icons/edit_white.png">    </p:cNvPr>
          <p:cNvPicPr>
            <a:picLocks noChangeAspect="1"/>
          </p:cNvPicPr>
          <p:nvPr/>
        </p:nvPicPr>
        <p:blipFill>
          <a:blip r:embed="rId2"/>
          <a:stretch>
            <a:fillRect/>
          </a:stretch>
        </p:blipFill>
        <p:spPr>
          <a:xfrm>
            <a:off x="996696" y="5458968"/>
            <a:ext cx="237744" cy="237744"/>
          </a:xfrm>
          <a:prstGeom prst="rect">
            <a:avLst/>
          </a:prstGeom>
        </p:spPr>
      </p:pic>
      <p:sp>
        <p:nvSpPr>
          <p:cNvPr id="10" name="Text 5"/>
          <p:cNvSpPr/>
          <p:nvPr/>
        </p:nvSpPr>
        <p:spPr>
          <a:xfrm>
            <a:off x="1554480" y="5257800"/>
            <a:ext cx="9738360" cy="640080"/>
          </a:xfrm>
          <a:prstGeom prst="rect">
            <a:avLst/>
          </a:prstGeom>
          <a:noFill/>
          <a:ln/>
        </p:spPr>
        <p:txBody>
          <a:bodyPr wrap="square" lIns="0" tIns="0" rIns="0" bIns="0" rtlCol="0" anchor="ctr"/>
          <a:lstStyle/>
          <a:p>
            <a:pPr indent="0" marL="0">
              <a:lnSpc>
                <a:spcPts val="1633"/>
              </a:lnSpc>
              <a:buNone/>
            </a:pPr>
            <a:r>
              <a:rPr lang="en-US" sz="1250" b="1" dirty="0">
                <a:solidFill>
                  <a:srgbClr val="1E1B3A"/>
                </a:solidFill>
                <a:latin typeface="Malgun Gothic" pitchFamily="34" charset="0"/>
                <a:ea typeface="Malgun Gothic" pitchFamily="34" charset="-122"/>
                <a:cs typeface="Malgun Gothic" pitchFamily="34" charset="-120"/>
              </a:rPr>
              <a:t>차이 3가지 이상을 '문장'으로 기록
</a:t>
            </a:r>
            <a:pPr indent="0" marL="0">
              <a:lnSpc>
                <a:spcPts val="1633"/>
              </a:lnSpc>
              <a:buNone/>
            </a:pPr>
            <a:r>
              <a:rPr lang="en-US" sz="1150" dirty="0">
                <a:solidFill>
                  <a:srgbClr val="3C3B57"/>
                </a:solidFill>
                <a:latin typeface="Malgun Gothic" pitchFamily="34" charset="0"/>
                <a:ea typeface="Malgun Gothic" pitchFamily="34" charset="-122"/>
                <a:cs typeface="Malgun Gothic" pitchFamily="34" charset="-120"/>
              </a:rPr>
              <a:t>"A는 경계 89를 B로 처리했지만 C는 ValueError를 냈다"처럼 코드 근거와 함께. 이 기록이 그대로 과제 1의 분석 문단이 됩니다.</a:t>
            </a:r>
            <a:endParaRPr lang="en-US" sz="1250" dirty="0"/>
          </a:p>
        </p:txBody>
      </p:sp>
      <p:sp>
        <p:nvSpPr>
          <p:cNvPr id="11" name="Text 6"/>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26</a:t>
            </a:r>
            <a:endParaRPr lang="en-US" sz="950" dirty="0"/>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658368" y="365760"/>
            <a:ext cx="2624328" cy="384048"/>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image.png"/>
          <p:cNvPicPr>
            <a:picLocks noChangeAspect="1"/>
          </p:cNvPicPr>
          <p:nvPr/>
        </p:nvPicPr>
        <p:blipFill>
          <a:blip r:embed="rId2"/>
          <a:stretch>
            <a:fillRect/>
          </a:stretch>
        </p:blipFill>
        <p:spPr>
          <a:xfrm>
            <a:off x="804672" y="466344"/>
            <a:ext cx="192024" cy="192024"/>
          </a:xfrm>
          <a:prstGeom prst="rect">
            <a:avLst/>
          </a:prstGeom>
        </p:spPr>
      </p:pic>
      <p:sp>
        <p:nvSpPr>
          <p:cNvPr id="4" name="TextBox 3"/>
          <p:cNvSpPr txBox="1"/>
          <p:nvPr/>
        </p:nvSpPr>
        <p:spPr>
          <a:xfrm>
            <a:off x="1042415" y="365760"/>
            <a:ext cx="2240280" cy="384048"/>
          </a:xfrm>
          <a:prstGeom prst="rect">
            <a:avLst/>
          </a:prstGeom>
          <a:noFill/>
        </p:spPr>
        <p:txBody>
          <a:bodyPr wrap="square" lIns="0" rIns="0" tIns="0" bIns="0" anchor="ctr" rtlCol="0">
            <a:spAutoFit/>
          </a:bodyPr>
          <a:lstStyle/>
          <a:p>
            <a:pPr indent="0" marL="0" algn="l">
              <a:buNone/>
            </a:pPr>
            <a:r>
              <a:rPr lang="ko-KR" sz="1150" b="1">
                <a:solidFill>
                  <a:srgbClr val="4338CA"/>
                </a:solidFill>
                <a:latin typeface="Malgun Gothic" pitchFamily="34" charset="0"/>
                <a:ea typeface="Malgun Gothic" pitchFamily="34" charset="-122"/>
                <a:cs typeface="Malgun Gothic" pitchFamily="34" charset="-120"/>
              </a:rPr>
              <a:t>3부 · 지시문 비교 실험</a:t>
            </a:r>
          </a:p>
        </p:txBody>
      </p:sp>
      <p:sp>
        <p:nvSpPr>
          <p:cNvPr id="5" name="TextBox 4"/>
          <p:cNvSpPr txBox="1"/>
          <p:nvPr/>
        </p:nvSpPr>
        <p:spPr>
          <a:xfrm>
            <a:off x="658368" y="877824"/>
            <a:ext cx="10872216" cy="548640"/>
          </a:xfrm>
          <a:prstGeom prst="rect">
            <a:avLst/>
          </a:prstGeom>
          <a:noFill/>
        </p:spPr>
        <p:txBody>
          <a:bodyPr wrap="square" lIns="0" rIns="0" tIns="0" bIns="0" anchor="ctr" rtlCol="0">
            <a:spAutoFit/>
          </a:bodyPr>
          <a:lstStyle/>
          <a:p>
            <a:pPr indent="0" marL="0" algn="l">
              <a:buNone/>
            </a:pPr>
            <a:r>
              <a:rPr lang="ko-KR" sz="2600" b="1">
                <a:solidFill>
                  <a:srgbClr val="1E1B3A"/>
                </a:solidFill>
                <a:latin typeface="Malgun Gothic" pitchFamily="34" charset="0"/>
                <a:ea typeface="Malgun Gothic" pitchFamily="34" charset="-122"/>
                <a:cs typeface="Malgun Gothic" pitchFamily="34" charset="-120"/>
              </a:rPr>
              <a:t>세 파일과 관찰 기록을 저장소에 올리기 (push)</a:t>
            </a:r>
          </a:p>
        </p:txBody>
      </p:sp>
      <p:pic>
        <p:nvPicPr>
          <p:cNvPr id="6" name="Picture 5" descr="repo_page_3.png"/>
          <p:cNvPicPr>
            <a:picLocks noChangeAspect="1"/>
          </p:cNvPicPr>
          <p:nvPr/>
        </p:nvPicPr>
        <p:blipFill>
          <a:blip r:embed="rId6"/>
          <a:stretch>
            <a:fillRect/>
          </a:stretch>
        </p:blipFill>
        <p:spPr>
          <a:xfrm>
            <a:off x="658368" y="1691640"/>
            <a:ext cx="6766560" cy="3438144"/>
          </a:xfrm>
          <a:prstGeom prst="rect">
            <a:avLst/>
          </a:prstGeom>
        </p:spPr>
      </p:pic>
      <p:sp>
        <p:nvSpPr>
          <p:cNvPr id="7" name="TextBox 6"/>
          <p:cNvSpPr txBox="1"/>
          <p:nvPr/>
        </p:nvSpPr>
        <p:spPr>
          <a:xfrm>
            <a:off x="658368" y="5175503"/>
            <a:ext cx="6766560" cy="365760"/>
          </a:xfrm>
          <a:prstGeom prst="rect">
            <a:avLst/>
          </a:prstGeom>
          <a:noFill/>
        </p:spPr>
        <p:txBody>
          <a:bodyPr wrap="square" lIns="0" rIns="0" tIns="0" bIns="0" anchor="t" rtlCol="0">
            <a:spAutoFit/>
          </a:bodyPr>
          <a:lstStyle/>
          <a:p>
            <a:pPr indent="0" marL="0" algn="l">
              <a:lnSpc>
                <a:spcPts val="1282"/>
              </a:lnSpc>
              <a:buNone/>
            </a:pPr>
            <a:r>
              <a:rPr lang="ko-KR" sz="950" b="0">
                <a:solidFill>
                  <a:srgbClr val="6B7185"/>
                </a:solidFill>
                <a:latin typeface="Malgun Gothic" pitchFamily="34" charset="0"/>
                <a:ea typeface="Malgun Gothic" pitchFamily="34" charset="-122"/>
                <a:cs typeface="Malgun Gothic" pitchFamily="34" charset="-120"/>
              </a:rPr>
              <a:t>push 후 브라우저에서 hello-sw 저장소를 새로고침(F5). 파일 목록에 네 파일이 보이면 성공 (예시는 제 강의 저장소 화면)</a:t>
            </a:r>
          </a:p>
        </p:txBody>
      </p:sp>
      <p:sp>
        <p:nvSpPr>
          <p:cNvPr id="8" name="Oval 7"/>
          <p:cNvSpPr/>
          <p:nvPr/>
        </p:nvSpPr>
        <p:spPr>
          <a:xfrm>
            <a:off x="7726679" y="1709928"/>
            <a:ext cx="384048" cy="384048"/>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7726679" y="170992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1</a:t>
            </a:r>
          </a:p>
        </p:txBody>
      </p:sp>
      <p:sp>
        <p:nvSpPr>
          <p:cNvPr id="10" name="TextBox 9"/>
          <p:cNvSpPr txBox="1"/>
          <p:nvPr/>
        </p:nvSpPr>
        <p:spPr>
          <a:xfrm>
            <a:off x="8293607" y="1691640"/>
            <a:ext cx="3236976"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notes.md 만들기</a:t>
            </a:r>
          </a:p>
        </p:txBody>
      </p:sp>
      <p:sp>
        <p:nvSpPr>
          <p:cNvPr id="11" name="TextBox 10"/>
          <p:cNvSpPr txBox="1"/>
          <p:nvPr/>
        </p:nvSpPr>
        <p:spPr>
          <a:xfrm>
            <a:off x="8293607" y="1965960"/>
            <a:ext cx="3236976" cy="685800"/>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VS Code 탐색기 → 새 파일 → notes.md. 아까 적은 차이 3가지 이상을 문장으로 붙여넣고 저장. (.md = 메모용 텍스트 파일)</a:t>
            </a:r>
          </a:p>
        </p:txBody>
      </p:sp>
      <p:sp>
        <p:nvSpPr>
          <p:cNvPr id="12" name="Rounded Rectangle 11"/>
          <p:cNvSpPr/>
          <p:nvPr/>
        </p:nvSpPr>
        <p:spPr>
          <a:xfrm>
            <a:off x="7726679" y="2697480"/>
            <a:ext cx="3803904" cy="1600200"/>
          </a:xfrm>
          <a:prstGeom prst="roundRect">
            <a:avLst>
              <a:gd name="adj" fmla="val 5714"/>
            </a:avLst>
          </a:prstGeom>
          <a:solidFill>
            <a:srgbClr val="1D1C3D"/>
          </a:solidFill>
          <a:ln>
            <a:noFill/>
          </a:ln>
          <a:effectLst>
            <a:outerShdw blurRad="152400" dist="25400" dir="5400000" algn="bl" rotWithShape="0">
              <a:srgbClr val="1F1D48">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Rounded Rectangle 12"/>
          <p:cNvSpPr/>
          <p:nvPr/>
        </p:nvSpPr>
        <p:spPr>
          <a:xfrm>
            <a:off x="7726679" y="2697480"/>
            <a:ext cx="3803904" cy="329184"/>
          </a:xfrm>
          <a:prstGeom prst="roundRect">
            <a:avLst>
              <a:gd name="adj" fmla="val 27777"/>
            </a:avLst>
          </a:prstGeom>
          <a:solidFill>
            <a:srgbClr val="2A2856"/>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Rectangle 13"/>
          <p:cNvSpPr/>
          <p:nvPr/>
        </p:nvSpPr>
        <p:spPr>
          <a:xfrm>
            <a:off x="7726679" y="2880360"/>
            <a:ext cx="3803904" cy="146304"/>
          </a:xfrm>
          <a:prstGeom prst="rect">
            <a:avLst/>
          </a:prstGeom>
          <a:solidFill>
            <a:srgbClr val="2A2856"/>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7872983" y="2807208"/>
            <a:ext cx="100584" cy="100584"/>
          </a:xfrm>
          <a:prstGeom prst="ellipse">
            <a:avLst/>
          </a:prstGeom>
          <a:solidFill>
            <a:srgbClr val="FF5F56"/>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Oval 15"/>
          <p:cNvSpPr/>
          <p:nvPr/>
        </p:nvSpPr>
        <p:spPr>
          <a:xfrm>
            <a:off x="8055863" y="2807208"/>
            <a:ext cx="100584" cy="100584"/>
          </a:xfrm>
          <a:prstGeom prst="ellipse">
            <a:avLst/>
          </a:prstGeom>
          <a:solidFill>
            <a:srgbClr val="FFBD2E"/>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Oval 16"/>
          <p:cNvSpPr/>
          <p:nvPr/>
        </p:nvSpPr>
        <p:spPr>
          <a:xfrm>
            <a:off x="8238744" y="2807208"/>
            <a:ext cx="100584" cy="100584"/>
          </a:xfrm>
          <a:prstGeom prst="ellipse">
            <a:avLst/>
          </a:prstGeom>
          <a:solidFill>
            <a:srgbClr val="27C93F"/>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8549640" y="2697480"/>
            <a:ext cx="2157984" cy="329184"/>
          </a:xfrm>
          <a:prstGeom prst="rect">
            <a:avLst/>
          </a:prstGeom>
          <a:noFill/>
        </p:spPr>
        <p:txBody>
          <a:bodyPr wrap="square" lIns="0" rIns="0" tIns="0" bIns="0" anchor="ctr" rtlCol="0">
            <a:spAutoFit/>
          </a:bodyPr>
          <a:lstStyle/>
          <a:p>
            <a:pPr indent="0" marL="0" algn="ctr">
              <a:buNone/>
            </a:pPr>
            <a:r>
              <a:rPr lang="ko-KR" sz="1000" b="0">
                <a:solidFill>
                  <a:srgbClr val="C9C9E6"/>
                </a:solidFill>
                <a:latin typeface="Consolas" pitchFamily="34" charset="0"/>
                <a:ea typeface="Consolas" pitchFamily="34" charset="-122"/>
                <a:cs typeface="Consolas" pitchFamily="34" charset="-120"/>
              </a:rPr>
              <a:t>VS Code 터미널 (hello-sw 안)</a:t>
            </a:r>
          </a:p>
        </p:txBody>
      </p:sp>
      <p:sp>
        <p:nvSpPr>
          <p:cNvPr id="19" name="TextBox 18"/>
          <p:cNvSpPr txBox="1"/>
          <p:nvPr/>
        </p:nvSpPr>
        <p:spPr>
          <a:xfrm>
            <a:off x="7946136" y="3118104"/>
            <a:ext cx="3364992" cy="1051560"/>
          </a:xfrm>
          <a:prstGeom prst="rect">
            <a:avLst/>
          </a:prstGeom>
          <a:noFill/>
        </p:spPr>
        <p:txBody>
          <a:bodyPr wrap="square" lIns="0" rIns="0" tIns="0" bIns="0" anchor="t" rtlCol="0">
            <a:spAutoFit/>
          </a:bodyPr>
          <a:lstStyle/>
          <a:p>
            <a:pPr indent="0" marL="0" algn="l">
              <a:lnSpc>
                <a:spcPts val="1575"/>
              </a:lnSpc>
              <a:buNone/>
            </a:pPr>
            <a:r>
              <a:rPr lang="ko-KR" sz="1050" b="0">
                <a:solidFill>
                  <a:srgbClr val="C7A8F7"/>
                </a:solidFill>
                <a:latin typeface="Consolas" pitchFamily="34" charset="0"/>
                <a:ea typeface="Consolas" pitchFamily="34" charset="-122"/>
                <a:cs typeface="Consolas" pitchFamily="34" charset="-120"/>
              </a:rPr>
              <a:t>git</a:t>
            </a:r>
            <a:r>
              <a:rPr lang="ko-KR" sz="1050" b="0">
                <a:solidFill>
                  <a:srgbClr val="DCDCF0"/>
                </a:solidFill>
                <a:latin typeface="Consolas" pitchFamily="34" charset="0"/>
                <a:ea typeface="Consolas" pitchFamily="34" charset="-122"/>
                <a:cs typeface="Consolas" pitchFamily="34" charset="-120"/>
              </a:rPr>
              <a:t> add .</a:t>
            </a:r>
            <a:r>
              <a:rPr lang="ko-KR" sz="1050" b="0">
                <a:solidFill>
                  <a:srgbClr val="8686AA"/>
                </a:solidFill>
                <a:latin typeface="Consolas" pitchFamily="34" charset="0"/>
                <a:ea typeface="Consolas" pitchFamily="34" charset="-122"/>
                <a:cs typeface="Consolas" pitchFamily="34" charset="-120"/>
              </a:rPr>
              <a:t>        # . = 바뀐 파일 전부</a:t>
            </a:r>
          </a:p>
          <a:p>
            <a:pPr indent="0" marL="0" algn="l">
              <a:lnSpc>
                <a:spcPts val="1575"/>
              </a:lnSpc>
              <a:buNone/>
            </a:pPr>
            <a:r>
              <a:rPr lang="ko-KR" sz="1050" b="0">
                <a:solidFill>
                  <a:srgbClr val="C7A8F7"/>
                </a:solidFill>
                <a:latin typeface="Consolas" pitchFamily="34" charset="0"/>
                <a:ea typeface="Consolas" pitchFamily="34" charset="-122"/>
                <a:cs typeface="Consolas" pitchFamily="34" charset="-120"/>
              </a:rPr>
              <a:t>git</a:t>
            </a:r>
            <a:r>
              <a:rPr lang="ko-KR" sz="1050" b="0">
                <a:solidFill>
                  <a:srgbClr val="DCDCF0"/>
                </a:solidFill>
                <a:latin typeface="Consolas" pitchFamily="34" charset="0"/>
                <a:ea typeface="Consolas" pitchFamily="34" charset="-122"/>
                <a:cs typeface="Consolas" pitchFamily="34" charset="-120"/>
              </a:rPr>
              <a:t> commit -m </a:t>
            </a:r>
            <a:r>
              <a:rPr lang="ko-KR" sz="1050" b="0">
                <a:solidFill>
                  <a:srgbClr val="A7F3D0"/>
                </a:solidFill>
                <a:latin typeface="Consolas" pitchFamily="34" charset="0"/>
                <a:ea typeface="Consolas" pitchFamily="34" charset="-122"/>
                <a:cs typeface="Consolas" pitchFamily="34" charset="-120"/>
              </a:rPr>
              <a:t>"add grade experiments"</a:t>
            </a:r>
          </a:p>
          <a:p>
            <a:pPr indent="0" marL="0" algn="l">
              <a:lnSpc>
                <a:spcPts val="1575"/>
              </a:lnSpc>
              <a:buNone/>
            </a:pPr>
            <a:r>
              <a:rPr lang="ko-KR" sz="1050" b="0">
                <a:solidFill>
                  <a:srgbClr val="C7A8F7"/>
                </a:solidFill>
                <a:latin typeface="Consolas" pitchFamily="34" charset="0"/>
                <a:ea typeface="Consolas" pitchFamily="34" charset="-122"/>
                <a:cs typeface="Consolas" pitchFamily="34" charset="-120"/>
              </a:rPr>
              <a:t>git</a:t>
            </a:r>
            <a:r>
              <a:rPr lang="ko-KR" sz="1050" b="0">
                <a:solidFill>
                  <a:srgbClr val="DCDCF0"/>
                </a:solidFill>
                <a:latin typeface="Consolas" pitchFamily="34" charset="0"/>
                <a:ea typeface="Consolas" pitchFamily="34" charset="-122"/>
                <a:cs typeface="Consolas" pitchFamily="34" charset="-120"/>
              </a:rPr>
              <a:t> push</a:t>
            </a:r>
          </a:p>
        </p:txBody>
      </p:sp>
      <p:sp>
        <p:nvSpPr>
          <p:cNvPr id="20" name="Oval 19"/>
          <p:cNvSpPr/>
          <p:nvPr/>
        </p:nvSpPr>
        <p:spPr>
          <a:xfrm>
            <a:off x="7726679" y="4498848"/>
            <a:ext cx="384048" cy="384048"/>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7726679" y="449884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2</a:t>
            </a:r>
          </a:p>
        </p:txBody>
      </p:sp>
      <p:sp>
        <p:nvSpPr>
          <p:cNvPr id="22" name="TextBox 21"/>
          <p:cNvSpPr txBox="1"/>
          <p:nvPr/>
        </p:nvSpPr>
        <p:spPr>
          <a:xfrm>
            <a:off x="8293607" y="4480560"/>
            <a:ext cx="3236976"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add . → commit → push</a:t>
            </a:r>
          </a:p>
        </p:txBody>
      </p:sp>
      <p:sp>
        <p:nvSpPr>
          <p:cNvPr id="23" name="TextBox 22"/>
          <p:cNvSpPr txBox="1"/>
          <p:nvPr/>
        </p:nvSpPr>
        <p:spPr>
          <a:xfrm>
            <a:off x="8293607" y="4754880"/>
            <a:ext cx="3236976" cy="548640"/>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지난주와 같은 세 단계. 이번엔 add 뒤에 점(.)을 붙여 새로 만든 파일 전부를 한 번에 담습니다.</a:t>
            </a:r>
          </a:p>
        </p:txBody>
      </p:sp>
      <p:sp>
        <p:nvSpPr>
          <p:cNvPr id="24" name="Rounded Rectangle 23"/>
          <p:cNvSpPr/>
          <p:nvPr/>
        </p:nvSpPr>
        <p:spPr>
          <a:xfrm>
            <a:off x="658368" y="5394960"/>
            <a:ext cx="10872216" cy="914400"/>
          </a:xfrm>
          <a:prstGeom prst="roundRect">
            <a:avLst>
              <a:gd name="adj" fmla="val 12000"/>
            </a:avLst>
          </a:prstGeom>
          <a:solidFill>
            <a:srgbClr val="F5F4FC"/>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Oval 24"/>
          <p:cNvSpPr/>
          <p:nvPr/>
        </p:nvSpPr>
        <p:spPr>
          <a:xfrm>
            <a:off x="877824" y="5614416"/>
            <a:ext cx="475488" cy="475488"/>
          </a:xfrm>
          <a:prstGeom prst="ellipse">
            <a:avLst/>
          </a:prstGeom>
          <a:solidFill>
            <a:srgbClr val="FB718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6" name="Picture 25" descr="image.png"/>
          <p:cNvPicPr>
            <a:picLocks noChangeAspect="1"/>
          </p:cNvPicPr>
          <p:nvPr/>
        </p:nvPicPr>
        <p:blipFill>
          <a:blip r:embed="rId4"/>
          <a:stretch>
            <a:fillRect/>
          </a:stretch>
        </p:blipFill>
        <p:spPr>
          <a:xfrm>
            <a:off x="996695" y="5733288"/>
            <a:ext cx="237744" cy="237744"/>
          </a:xfrm>
          <a:prstGeom prst="rect">
            <a:avLst/>
          </a:prstGeom>
        </p:spPr>
      </p:pic>
      <p:sp>
        <p:nvSpPr>
          <p:cNvPr id="27" name="TextBox 26"/>
          <p:cNvSpPr txBox="1"/>
          <p:nvPr/>
        </p:nvSpPr>
        <p:spPr>
          <a:xfrm>
            <a:off x="1554480" y="5468112"/>
            <a:ext cx="9756648" cy="768096"/>
          </a:xfrm>
          <a:prstGeom prst="rect">
            <a:avLst/>
          </a:prstGeom>
          <a:noFill/>
        </p:spPr>
        <p:txBody>
          <a:bodyPr wrap="square" lIns="0" rIns="0" tIns="0" bIns="0" anchor="ctr" rtlCol="0">
            <a:spAutoFit/>
          </a:bodyPr>
          <a:lstStyle/>
          <a:p>
            <a:pPr indent="0" marL="0" algn="l">
              <a:lnSpc>
                <a:spcPts val="1562"/>
              </a:lnSpc>
              <a:buNone/>
            </a:pPr>
            <a:r>
              <a:rPr lang="ko-KR" sz="1200" b="1">
                <a:solidFill>
                  <a:srgbClr val="1E1B3A"/>
                </a:solidFill>
                <a:latin typeface="Malgun Gothic" pitchFamily="34" charset="0"/>
                <a:ea typeface="Malgun Gothic" pitchFamily="34" charset="-122"/>
                <a:cs typeface="Malgun Gothic" pitchFamily="34" charset="-120"/>
              </a:rPr>
              <a:t>push 전 마지막 점검: 파일 안에 키나 비밀번호가 없는지</a:t>
            </a:r>
          </a:p>
          <a:p>
            <a:pPr indent="0" marL="0" algn="l">
              <a:lnSpc>
                <a:spcPts val="1562"/>
              </a:lnSpc>
              <a:buNone/>
            </a:pPr>
            <a:r>
              <a:rPr lang="ko-KR" sz="1100" b="0">
                <a:solidFill>
                  <a:srgbClr val="3C3B57"/>
                </a:solidFill>
                <a:latin typeface="Malgun Gothic" pitchFamily="34" charset="0"/>
                <a:ea typeface="Malgun Gothic" pitchFamily="34" charset="-122"/>
                <a:cs typeface="Malgun Gothic" pitchFamily="34" charset="-120"/>
              </a:rPr>
              <a:t>AI가 만든 코드에 비밀이 들어갈 일은 없지만, 2강 규칙이니 습관처럼 확인합니다 (Ctrl+Shift+F 로 key, password, token 검색 → 의심스러운 게 없으면 통과). 올린 뒤 저장소 주소를 LMS 3주차 게시판에 제출하면 오늘 출석 인증 완료.</a:t>
            </a:r>
          </a:p>
        </p:txBody>
      </p:sp>
      <p:sp>
        <p:nvSpPr>
          <p:cNvPr id="28" name="PageNum"/>
          <p:cNvSpPr txBox="1"/>
          <p:nvPr/>
        </p:nvSpPr>
        <p:spPr>
          <a:xfrm>
            <a:off x="11247120" y="6446520"/>
            <a:ext cx="658368" cy="274320"/>
          </a:xfrm>
          <a:prstGeom prst="rect">
            <a:avLst/>
          </a:prstGeom>
          <a:noFill/>
        </p:spPr>
        <p:txBody>
          <a:bodyPr wrap="square" lIns="0" rIns="0" tIns="0" bIns="0" anchor="ctr" rtlCol="0">
            <a:spAutoFit/>
          </a:bodyPr>
          <a:lstStyle/>
          <a:p>
            <a:pPr indent="0" marL="0" algn="r">
              <a:buNone/>
            </a:pPr>
            <a:r>
              <a:rPr lang="ko-KR" sz="950" b="0" spc="100">
                <a:solidFill>
                  <a:srgbClr val="6B7185"/>
                </a:solidFill>
                <a:latin typeface="Malgun Gothic" pitchFamily="34" charset="0"/>
                <a:ea typeface="Malgun Gothic" pitchFamily="34" charset="-122"/>
                <a:cs typeface="Malgun Gothic" pitchFamily="34" charset="-120"/>
              </a:rPr>
              <a:t>27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1915668" cy="384048"/>
          </a:xfrm>
          <a:prstGeom prst="roundRect">
            <a:avLst>
              <a:gd name="adj" fmla="val 50000"/>
            </a:avLst>
          </a:prstGeom>
          <a:solidFill>
            <a:srgbClr val="EDECFB"/>
          </a:solidFill>
          <a:ln/>
        </p:spPr>
        <p:txBody>
          <a:bodyPr/>
          <a:p/>
        </p:txBody>
      </p:sp>
      <p:pic>
        <p:nvPicPr>
          <p:cNvPr id="3" name="Image 0" descr="/home/claude/icons/tasks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1531620"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공지 · 과제 1</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과제 1: 지시문 비교 실험 보고서</a:t>
            </a:r>
            <a:endParaRPr lang="en-US" sz="2600" dirty="0"/>
          </a:p>
        </p:txBody>
      </p:sp>
      <p:sp>
        <p:nvSpPr>
          <p:cNvPr id="6" name="Shape 3"/>
          <p:cNvSpPr/>
          <p:nvPr/>
        </p:nvSpPr>
        <p:spPr>
          <a:xfrm>
            <a:off x="658368" y="1810512"/>
            <a:ext cx="457200" cy="457200"/>
          </a:xfrm>
          <a:prstGeom prst="ellipse">
            <a:avLst/>
          </a:prstGeom>
          <a:solidFill>
            <a:srgbClr val="7C3AED"/>
          </a:solidFill>
          <a:ln/>
        </p:spPr>
        <p:txBody>
          <a:bodyPr/>
          <a:p/>
        </p:txBody>
      </p:sp>
      <p:pic>
        <p:nvPicPr>
          <p:cNvPr id="7" name="Image 1" descr="/home/claude/icons/target_white.png">    </p:cNvPr>
          <p:cNvPicPr>
            <a:picLocks noChangeAspect="1"/>
          </p:cNvPicPr>
          <p:nvPr/>
        </p:nvPicPr>
        <p:blipFill>
          <a:blip r:embed="rId2"/>
          <a:stretch>
            <a:fillRect/>
          </a:stretch>
        </p:blipFill>
        <p:spPr>
          <a:xfrm>
            <a:off x="772668" y="1924812"/>
            <a:ext cx="228600" cy="228600"/>
          </a:xfrm>
          <a:prstGeom prst="rect">
            <a:avLst/>
          </a:prstGeom>
        </p:spPr>
      </p:pic>
      <p:sp>
        <p:nvSpPr>
          <p:cNvPr id="8" name="Text 4"/>
          <p:cNvSpPr/>
          <p:nvPr/>
        </p:nvSpPr>
        <p:spPr>
          <a:xfrm>
            <a:off x="1335024" y="1773936"/>
            <a:ext cx="5129784" cy="274320"/>
          </a:xfrm>
          <a:prstGeom prst="rect">
            <a:avLst/>
          </a:prstGeom>
          <a:noFill/>
          <a:ln/>
        </p:spPr>
        <p:txBody>
          <a:bodyPr wrap="square" lIns="0" tIns="0" rIns="0" bIns="0" rtlCol="0" anchor="ctr"/>
          <a:lstStyle/>
          <a:p>
            <a:pPr indent="0" marL="0">
              <a:buNone/>
            </a:pPr>
            <a:r>
              <a:rPr lang="en-US" sz="1350" b="1" dirty="0">
                <a:solidFill>
                  <a:srgbClr val="1E1B3A"/>
                </a:solidFill>
                <a:latin typeface="Malgun Gothic" pitchFamily="34" charset="0"/>
                <a:ea typeface="Malgun Gothic" pitchFamily="34" charset="-122"/>
                <a:cs typeface="Malgun Gothic" pitchFamily="34" charset="-120"/>
              </a:rPr>
              <a:t>대상: 오늘과 '다른' 작은 기능 하나</a:t>
            </a:r>
            <a:endParaRPr lang="en-US" sz="1350" dirty="0"/>
          </a:p>
        </p:txBody>
      </p:sp>
      <p:sp>
        <p:nvSpPr>
          <p:cNvPr id="9" name="Text 5"/>
          <p:cNvSpPr/>
          <p:nvPr/>
        </p:nvSpPr>
        <p:spPr>
          <a:xfrm>
            <a:off x="1335024" y="2048256"/>
            <a:ext cx="5129784" cy="841248"/>
          </a:xfrm>
          <a:prstGeom prst="rect">
            <a:avLst/>
          </a:prstGeom>
          <a:noFill/>
          <a:ln/>
        </p:spPr>
        <p:txBody>
          <a:bodyPr wrap="square" lIns="0" tIns="0" rIns="0" bIns="0" rtlCol="0" anchor="t"/>
          <a:lstStyle/>
          <a:p>
            <a:pPr indent="0" marL="0">
              <a:lnSpc>
                <a:spcPts val="1496"/>
              </a:lnSpc>
              <a:buNone/>
            </a:pPr>
            <a:r>
              <a:rPr lang="en-US" sz="1100" dirty="0">
                <a:solidFill>
                  <a:srgbClr val="3C3B57"/>
                </a:solidFill>
                <a:latin typeface="Malgun Gothic" pitchFamily="34" charset="0"/>
                <a:ea typeface="Malgun Gothic" pitchFamily="34" charset="-122"/>
                <a:cs typeface="Malgun Gothic" pitchFamily="34" charset="-120"/>
              </a:rPr>
              <a:t>스스로 선택합니다(예: 온도 통계, 단어 세기, 비밀번호 규칙 검사). 결정할 빈칸이 있는 작은 기능.</a:t>
            </a:r>
            <a:endParaRPr lang="en-US" sz="1100" dirty="0"/>
          </a:p>
        </p:txBody>
      </p:sp>
      <p:sp>
        <p:nvSpPr>
          <p:cNvPr id="10" name="Shape 6"/>
          <p:cNvSpPr/>
          <p:nvPr/>
        </p:nvSpPr>
        <p:spPr>
          <a:xfrm>
            <a:off x="658368" y="2889504"/>
            <a:ext cx="457200" cy="457200"/>
          </a:xfrm>
          <a:prstGeom prst="ellipse">
            <a:avLst/>
          </a:prstGeom>
          <a:solidFill>
            <a:srgbClr val="38BDF8"/>
          </a:solidFill>
          <a:ln/>
        </p:spPr>
        <p:txBody>
          <a:bodyPr/>
          <a:p/>
        </p:txBody>
      </p:sp>
      <p:pic>
        <p:nvPicPr>
          <p:cNvPr id="11" name="Image 2" descr="/home/claude/icons/search_white.png">    </p:cNvPr>
          <p:cNvPicPr>
            <a:picLocks noChangeAspect="1"/>
          </p:cNvPicPr>
          <p:nvPr/>
        </p:nvPicPr>
        <p:blipFill>
          <a:blip r:embed="rId3"/>
          <a:stretch>
            <a:fillRect/>
          </a:stretch>
        </p:blipFill>
        <p:spPr>
          <a:xfrm>
            <a:off x="772668" y="3003804"/>
            <a:ext cx="228600" cy="228600"/>
          </a:xfrm>
          <a:prstGeom prst="rect">
            <a:avLst/>
          </a:prstGeom>
        </p:spPr>
      </p:pic>
      <p:sp>
        <p:nvSpPr>
          <p:cNvPr id="12" name="Text 7"/>
          <p:cNvSpPr/>
          <p:nvPr/>
        </p:nvSpPr>
        <p:spPr>
          <a:xfrm>
            <a:off x="1335024" y="2852928"/>
            <a:ext cx="5129784" cy="274320"/>
          </a:xfrm>
          <a:prstGeom prst="rect">
            <a:avLst/>
          </a:prstGeom>
          <a:noFill/>
          <a:ln/>
        </p:spPr>
        <p:txBody>
          <a:bodyPr wrap="square" lIns="0" tIns="0" rIns="0" bIns="0" rtlCol="0" anchor="ctr"/>
          <a:lstStyle/>
          <a:p>
            <a:pPr indent="0" marL="0">
              <a:buNone/>
            </a:pPr>
            <a:r>
              <a:rPr lang="en-US" sz="1350" b="1" dirty="0">
                <a:solidFill>
                  <a:srgbClr val="1E1B3A"/>
                </a:solidFill>
                <a:latin typeface="Malgun Gothic" pitchFamily="34" charset="0"/>
                <a:ea typeface="Malgun Gothic" pitchFamily="34" charset="-122"/>
                <a:cs typeface="Malgun Gothic" pitchFamily="34" charset="-120"/>
              </a:rPr>
              <a:t>방법: 오늘 실습과 동일</a:t>
            </a:r>
            <a:endParaRPr lang="en-US" sz="1350" dirty="0"/>
          </a:p>
        </p:txBody>
      </p:sp>
      <p:sp>
        <p:nvSpPr>
          <p:cNvPr id="13" name="Text 8"/>
          <p:cNvSpPr/>
          <p:nvPr/>
        </p:nvSpPr>
        <p:spPr>
          <a:xfrm>
            <a:off x="1335024" y="3127248"/>
            <a:ext cx="5129784" cy="841248"/>
          </a:xfrm>
          <a:prstGeom prst="rect">
            <a:avLst/>
          </a:prstGeom>
          <a:noFill/>
          <a:ln/>
        </p:spPr>
        <p:txBody>
          <a:bodyPr wrap="square" lIns="0" tIns="0" rIns="0" bIns="0" rtlCol="0" anchor="t"/>
          <a:lstStyle/>
          <a:p>
            <a:pPr indent="0" marL="0">
              <a:lnSpc>
                <a:spcPts val="1496"/>
              </a:lnSpc>
              <a:buNone/>
            </a:pPr>
            <a:r>
              <a:rPr lang="en-US" sz="1100" dirty="0">
                <a:solidFill>
                  <a:srgbClr val="3C3B57"/>
                </a:solidFill>
                <a:latin typeface="Malgun Gothic" pitchFamily="34" charset="0"/>
                <a:ea typeface="Malgun Gothic" pitchFamily="34" charset="-122"/>
                <a:cs typeface="Malgun Gothic" pitchFamily="34" charset="-120"/>
              </a:rPr>
              <a:t>지시문 A(한 줄) · B(요구만) · C(네 기둥)를 각각 새 대화에서 실행하고 결과를 저장합니다.</a:t>
            </a:r>
            <a:endParaRPr lang="en-US" sz="1100" dirty="0"/>
          </a:p>
        </p:txBody>
      </p:sp>
      <p:sp>
        <p:nvSpPr>
          <p:cNvPr id="14" name="Shape 9"/>
          <p:cNvSpPr/>
          <p:nvPr/>
        </p:nvSpPr>
        <p:spPr>
          <a:xfrm>
            <a:off x="658368" y="3968496"/>
            <a:ext cx="457200" cy="457200"/>
          </a:xfrm>
          <a:prstGeom prst="ellipse">
            <a:avLst/>
          </a:prstGeom>
          <a:solidFill>
            <a:srgbClr val="F59E0B"/>
          </a:solidFill>
          <a:ln/>
        </p:spPr>
        <p:txBody>
          <a:bodyPr/>
          <a:p/>
        </p:txBody>
      </p:sp>
      <p:pic>
        <p:nvPicPr>
          <p:cNvPr id="15" name="Image 3" descr="/home/claude/icons/edit_white.png">    </p:cNvPr>
          <p:cNvPicPr>
            <a:picLocks noChangeAspect="1"/>
          </p:cNvPicPr>
          <p:nvPr/>
        </p:nvPicPr>
        <p:blipFill>
          <a:blip r:embed="rId4"/>
          <a:stretch>
            <a:fillRect/>
          </a:stretch>
        </p:blipFill>
        <p:spPr>
          <a:xfrm>
            <a:off x="772668" y="4082796"/>
            <a:ext cx="228600" cy="228600"/>
          </a:xfrm>
          <a:prstGeom prst="rect">
            <a:avLst/>
          </a:prstGeom>
        </p:spPr>
      </p:pic>
      <p:sp>
        <p:nvSpPr>
          <p:cNvPr id="16" name="Text 10"/>
          <p:cNvSpPr/>
          <p:nvPr/>
        </p:nvSpPr>
        <p:spPr>
          <a:xfrm>
            <a:off x="1335024" y="3931920"/>
            <a:ext cx="5129784" cy="274320"/>
          </a:xfrm>
          <a:prstGeom prst="rect">
            <a:avLst/>
          </a:prstGeom>
          <a:noFill/>
          <a:ln/>
        </p:spPr>
        <p:txBody>
          <a:bodyPr wrap="square" lIns="0" tIns="0" rIns="0" bIns="0" rtlCol="0" anchor="ctr"/>
          <a:lstStyle/>
          <a:p>
            <a:pPr indent="0" marL="0">
              <a:buNone/>
            </a:pPr>
            <a:r>
              <a:rPr lang="en-US" sz="1350" b="1" dirty="0">
                <a:solidFill>
                  <a:srgbClr val="1E1B3A"/>
                </a:solidFill>
                <a:latin typeface="Malgun Gothic" pitchFamily="34" charset="0"/>
                <a:ea typeface="Malgun Gothic" pitchFamily="34" charset="-122"/>
                <a:cs typeface="Malgun Gothic" pitchFamily="34" charset="-120"/>
              </a:rPr>
              <a:t>분석: 1쪽 (analysis.md)</a:t>
            </a:r>
            <a:endParaRPr lang="en-US" sz="1350" dirty="0"/>
          </a:p>
        </p:txBody>
      </p:sp>
      <p:sp>
        <p:nvSpPr>
          <p:cNvPr id="17" name="Text 11"/>
          <p:cNvSpPr/>
          <p:nvPr/>
        </p:nvSpPr>
        <p:spPr>
          <a:xfrm>
            <a:off x="1335024" y="4206240"/>
            <a:ext cx="5129784" cy="841248"/>
          </a:xfrm>
          <a:prstGeom prst="rect">
            <a:avLst/>
          </a:prstGeom>
          <a:noFill/>
          <a:ln/>
        </p:spPr>
        <p:txBody>
          <a:bodyPr wrap="square" lIns="0" tIns="0" rIns="0" bIns="0" rtlCol="0" anchor="t"/>
          <a:lstStyle/>
          <a:p>
            <a:pPr indent="0" marL="0">
              <a:lnSpc>
                <a:spcPts val="1496"/>
              </a:lnSpc>
              <a:buNone/>
            </a:pPr>
            <a:r>
              <a:rPr lang="en-US" sz="1100" dirty="0">
                <a:solidFill>
                  <a:srgbClr val="3C3B57"/>
                </a:solidFill>
                <a:latin typeface="Malgun Gothic" pitchFamily="34" charset="0"/>
                <a:ea typeface="Malgun Gothic" pitchFamily="34" charset="-122"/>
                <a:cs typeface="Malgun Gothic" pitchFamily="34" charset="-120"/>
              </a:rPr>
              <a:t>차이 3가지 이상을 코드 근거와 함께. 어떤 지시문의 어떤 문장이 그 차이를 만들었는지.</a:t>
            </a:r>
            <a:endParaRPr lang="en-US" sz="1100" dirty="0"/>
          </a:p>
        </p:txBody>
      </p:sp>
      <p:sp>
        <p:nvSpPr>
          <p:cNvPr id="18" name="Shape 12"/>
          <p:cNvSpPr/>
          <p:nvPr/>
        </p:nvSpPr>
        <p:spPr>
          <a:xfrm>
            <a:off x="6720840" y="1810512"/>
            <a:ext cx="4809744" cy="3108960"/>
          </a:xfrm>
          <a:prstGeom prst="roundRect">
            <a:avLst>
              <a:gd name="adj" fmla="val 2941"/>
            </a:avLst>
          </a:prstGeom>
          <a:solidFill>
            <a:srgbClr val="EEF0FF"/>
          </a:solidFill>
          <a:ln/>
        </p:spPr>
        <p:txBody>
          <a:bodyPr/>
          <a:p/>
        </p:txBody>
      </p:sp>
      <p:sp>
        <p:nvSpPr>
          <p:cNvPr id="19" name="Text 13"/>
          <p:cNvSpPr/>
          <p:nvPr/>
        </p:nvSpPr>
        <p:spPr>
          <a:xfrm>
            <a:off x="6995160" y="2011680"/>
            <a:ext cx="4206240" cy="310896"/>
          </a:xfrm>
          <a:prstGeom prst="rect">
            <a:avLst/>
          </a:prstGeom>
          <a:noFill/>
          <a:ln/>
        </p:spPr>
        <p:txBody>
          <a:bodyPr wrap="square" lIns="0" tIns="0" rIns="0" bIns="0" rtlCol="0" anchor="ctr"/>
          <a:lstStyle/>
          <a:p>
            <a:pPr indent="0" marL="0">
              <a:buNone/>
            </a:pPr>
            <a:r>
              <a:rPr lang="en-US" sz="1350" b="1" dirty="0">
                <a:solidFill>
                  <a:srgbClr val="4338CA"/>
                </a:solidFill>
                <a:latin typeface="Malgun Gothic" pitchFamily="34" charset="0"/>
                <a:ea typeface="Malgun Gothic" pitchFamily="34" charset="-122"/>
                <a:cs typeface="Malgun Gothic" pitchFamily="34" charset="-120"/>
              </a:rPr>
              <a:t>제출 · 마감 · 배점</a:t>
            </a:r>
            <a:endParaRPr lang="en-US" sz="1350" dirty="0"/>
          </a:p>
        </p:txBody>
      </p:sp>
      <p:sp>
        <p:nvSpPr>
          <p:cNvPr id="20" name="Text 14"/>
          <p:cNvSpPr/>
          <p:nvPr/>
        </p:nvSpPr>
        <p:spPr>
          <a:xfrm>
            <a:off x="6995160" y="2395728"/>
            <a:ext cx="4297680" cy="2377440"/>
          </a:xfrm>
          <a:prstGeom prst="rect">
            <a:avLst/>
          </a:prstGeom>
          <a:noFill/>
          <a:ln/>
        </p:spPr>
        <p:txBody>
          <a:bodyPr wrap="square" lIns="0" tIns="0" rIns="0" bIns="0" rtlCol="0" anchor="t"/>
          <a:lstStyle/>
          <a:p>
            <a:pPr algn="l" indent="0" marL="0">
              <a:lnSpc>
                <a:spcPts val="1725"/>
              </a:lnSpc>
              <a:buNone/>
            </a:pPr>
            <a:r>
              <a:rPr lang="en-US" sz="1150" dirty="0">
                <a:solidFill>
                  <a:srgbClr val="3C3B57"/>
                </a:solidFill>
                <a:latin typeface="Malgun Gothic" pitchFamily="34" charset="0"/>
                <a:ea typeface="Malgun Gothic" pitchFamily="34" charset="-122"/>
                <a:cs typeface="Malgun Gothic" pitchFamily="34" charset="-120"/>
              </a:rPr>
              <a:t>제출물: 지시문 3개 · 생성 코드 3개 · analysis.md, 전부 개인 저장소에 push 후 주소를 LMS 과제 1에 제출</a:t>
            </a:r>
            <a:endParaRPr lang="en-US" sz="1150" dirty="0"/>
          </a:p>
          <a:p>
            <a:pPr algn="l" indent="0" marL="0">
              <a:lnSpc>
                <a:spcPts val="1725"/>
              </a:lnSpc>
              <a:buNone/>
            </a:pPr>
            <a:endParaRPr lang="en-US" sz="1150" dirty="0"/>
          </a:p>
          <a:p>
            <a:pPr algn="l" indent="0" marL="0">
              <a:lnSpc>
                <a:spcPts val="1725"/>
              </a:lnSpc>
              <a:buNone/>
            </a:pPr>
            <a:r>
              <a:rPr lang="en-US" sz="1150" dirty="0">
                <a:solidFill>
                  <a:srgbClr val="3C3B57"/>
                </a:solidFill>
                <a:latin typeface="Malgun Gothic" pitchFamily="34" charset="0"/>
                <a:ea typeface="Malgun Gothic" pitchFamily="34" charset="-122"/>
                <a:cs typeface="Malgun Gothic" pitchFamily="34" charset="-120"/>
              </a:rPr>
              <a:t>마감: 4주차 수업 시작 전</a:t>
            </a:r>
            <a:endParaRPr lang="en-US" sz="1150" dirty="0"/>
          </a:p>
          <a:p>
            <a:pPr algn="l" indent="0" marL="0">
              <a:lnSpc>
                <a:spcPts val="1725"/>
              </a:lnSpc>
              <a:buNone/>
            </a:pPr>
            <a:endParaRPr lang="en-US" sz="1150" dirty="0"/>
          </a:p>
          <a:p>
            <a:pPr algn="l" indent="0" marL="0">
              <a:lnSpc>
                <a:spcPts val="1725"/>
              </a:lnSpc>
              <a:buNone/>
            </a:pPr>
            <a:r>
              <a:rPr lang="en-US" sz="1150" dirty="0">
                <a:solidFill>
                  <a:srgbClr val="3C3B57"/>
                </a:solidFill>
                <a:latin typeface="Malgun Gothic" pitchFamily="34" charset="0"/>
                <a:ea typeface="Malgun Gothic" pitchFamily="34" charset="-122"/>
                <a:cs typeface="Malgun Gothic" pitchFamily="34" charset="-120"/>
              </a:rPr>
              <a:t>배점: 과제 10% 중 1회차</a:t>
            </a:r>
            <a:endParaRPr lang="en-US" sz="1150" dirty="0"/>
          </a:p>
        </p:txBody>
      </p:sp>
      <p:sp>
        <p:nvSpPr>
          <p:cNvPr id="21" name="Shape 15"/>
          <p:cNvSpPr/>
          <p:nvPr/>
        </p:nvSpPr>
        <p:spPr>
          <a:xfrm>
            <a:off x="658368" y="5138928"/>
            <a:ext cx="10872216" cy="822960"/>
          </a:xfrm>
          <a:prstGeom prst="roundRect">
            <a:avLst>
              <a:gd name="adj" fmla="val 11111"/>
            </a:avLst>
          </a:prstGeom>
          <a:solidFill>
            <a:srgbClr val="F5F4FC"/>
          </a:solidFill>
          <a:ln/>
        </p:spPr>
        <p:txBody>
          <a:bodyPr/>
          <a:p/>
        </p:txBody>
      </p:sp>
      <p:sp>
        <p:nvSpPr>
          <p:cNvPr id="22" name="Shape 16"/>
          <p:cNvSpPr/>
          <p:nvPr/>
        </p:nvSpPr>
        <p:spPr>
          <a:xfrm>
            <a:off x="877824" y="5312664"/>
            <a:ext cx="475488" cy="475488"/>
          </a:xfrm>
          <a:prstGeom prst="ellipse">
            <a:avLst/>
          </a:prstGeom>
          <a:solidFill>
            <a:srgbClr val="10B981"/>
          </a:solidFill>
          <a:ln/>
        </p:spPr>
        <p:txBody>
          <a:bodyPr/>
          <a:p/>
        </p:txBody>
      </p:sp>
      <p:pic>
        <p:nvPicPr>
          <p:cNvPr id="23" name="Image 4" descr="/home/claude/icons/scale_white.png">    </p:cNvPr>
          <p:cNvPicPr>
            <a:picLocks noChangeAspect="1"/>
          </p:cNvPicPr>
          <p:nvPr/>
        </p:nvPicPr>
        <p:blipFill>
          <a:blip r:embed="rId5"/>
          <a:stretch>
            <a:fillRect/>
          </a:stretch>
        </p:blipFill>
        <p:spPr>
          <a:xfrm>
            <a:off x="996696" y="5431536"/>
            <a:ext cx="237744" cy="237744"/>
          </a:xfrm>
          <a:prstGeom prst="rect">
            <a:avLst/>
          </a:prstGeom>
        </p:spPr>
      </p:pic>
      <p:sp>
        <p:nvSpPr>
          <p:cNvPr id="24" name="Text 17"/>
          <p:cNvSpPr/>
          <p:nvPr/>
        </p:nvSpPr>
        <p:spPr>
          <a:xfrm>
            <a:off x="1554480" y="5230368"/>
            <a:ext cx="9738360" cy="640080"/>
          </a:xfrm>
          <a:prstGeom prst="rect">
            <a:avLst/>
          </a:prstGeom>
          <a:noFill/>
          <a:ln/>
        </p:spPr>
        <p:txBody>
          <a:bodyPr wrap="square" lIns="0" tIns="0" rIns="0" bIns="0" rtlCol="0" anchor="ctr"/>
          <a:lstStyle/>
          <a:p>
            <a:pPr indent="0" marL="0">
              <a:lnSpc>
                <a:spcPts val="1633"/>
              </a:lnSpc>
              <a:buNone/>
            </a:pPr>
            <a:r>
              <a:rPr lang="en-US" sz="1250" b="1" dirty="0">
                <a:solidFill>
                  <a:srgbClr val="1E1B3A"/>
                </a:solidFill>
                <a:latin typeface="Malgun Gothic" pitchFamily="34" charset="0"/>
                <a:ea typeface="Malgun Gothic" pitchFamily="34" charset="-122"/>
                <a:cs typeface="Malgun Gothic" pitchFamily="34" charset="-120"/>
              </a:rPr>
              <a:t>평가 포인트
</a:t>
            </a:r>
            <a:pPr indent="0" marL="0">
              <a:lnSpc>
                <a:spcPts val="1633"/>
              </a:lnSpc>
              <a:buNone/>
            </a:pPr>
            <a:r>
              <a:rPr lang="en-US" sz="1150" dirty="0">
                <a:solidFill>
                  <a:srgbClr val="3C3B57"/>
                </a:solidFill>
                <a:latin typeface="Malgun Gothic" pitchFamily="34" charset="0"/>
                <a:ea typeface="Malgun Gothic" pitchFamily="34" charset="-122"/>
                <a:cs typeface="Malgun Gothic" pitchFamily="34" charset="-120"/>
              </a:rPr>
              <a:t>네 기둥 구조의 반영 · 분석의 구체성(코드 근거 인용) · 설명 가능성. 제출물에 대해 구두로 확인할 수 있습니다.</a:t>
            </a:r>
            <a:endParaRPr lang="en-US" sz="1250" dirty="0"/>
          </a:p>
        </p:txBody>
      </p:sp>
      <p:sp>
        <p:nvSpPr>
          <p:cNvPr id="25" name="Text 18"/>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28</a:t>
            </a:r>
            <a:endParaRPr lang="en-US" sz="9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624328" cy="384048"/>
          </a:xfrm>
          <a:prstGeom prst="roundRect">
            <a:avLst>
              <a:gd name="adj" fmla="val 50000"/>
            </a:avLst>
          </a:prstGeom>
          <a:solidFill>
            <a:srgbClr val="EDECFB"/>
          </a:solidFill>
          <a:ln/>
        </p:spPr>
        <p:txBody>
          <a:bodyPr/>
          <a:p/>
        </p:txBody>
      </p:sp>
      <p:pic>
        <p:nvPicPr>
          <p:cNvPr id="3" name="Image 0" descr="/home/claude/icons/search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2240280"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3부 · 지시문 비교 실험</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실습 체크리스트: 나가기 전에</a:t>
            </a:r>
            <a:endParaRPr lang="en-US" sz="2600" dirty="0"/>
          </a:p>
        </p:txBody>
      </p:sp>
      <p:sp>
        <p:nvSpPr>
          <p:cNvPr id="6" name="Shape 3"/>
          <p:cNvSpPr/>
          <p:nvPr/>
        </p:nvSpPr>
        <p:spPr>
          <a:xfrm>
            <a:off x="658368" y="1783080"/>
            <a:ext cx="10872216" cy="3977640"/>
          </a:xfrm>
          <a:prstGeom prst="roundRect">
            <a:avLst>
              <a:gd name="adj" fmla="val 2299"/>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7" name="Shape 4"/>
          <p:cNvSpPr/>
          <p:nvPr/>
        </p:nvSpPr>
        <p:spPr>
          <a:xfrm>
            <a:off x="1069848" y="2103120"/>
            <a:ext cx="384048" cy="384048"/>
          </a:xfrm>
          <a:prstGeom prst="ellipse">
            <a:avLst/>
          </a:prstGeom>
          <a:solidFill>
            <a:srgbClr val="10B981"/>
          </a:solidFill>
          <a:ln/>
        </p:spPr>
        <p:txBody>
          <a:bodyPr/>
          <a:p/>
        </p:txBody>
      </p:sp>
      <p:pic>
        <p:nvPicPr>
          <p:cNvPr id="8" name="Image 1" descr="/home/claude/icons/check_white.png">    </p:cNvPr>
          <p:cNvPicPr>
            <a:picLocks noChangeAspect="1"/>
          </p:cNvPicPr>
          <p:nvPr/>
        </p:nvPicPr>
        <p:blipFill>
          <a:blip r:embed="rId2"/>
          <a:stretch>
            <a:fillRect/>
          </a:stretch>
        </p:blipFill>
        <p:spPr>
          <a:xfrm>
            <a:off x="1165860" y="2199132"/>
            <a:ext cx="192024" cy="192024"/>
          </a:xfrm>
          <a:prstGeom prst="rect">
            <a:avLst/>
          </a:prstGeom>
        </p:spPr>
      </p:pic>
      <p:sp>
        <p:nvSpPr>
          <p:cNvPr id="9" name="Text 5"/>
          <p:cNvSpPr/>
          <p:nvPr/>
        </p:nvSpPr>
        <p:spPr>
          <a:xfrm>
            <a:off x="1636776" y="2075688"/>
            <a:ext cx="9482328" cy="457200"/>
          </a:xfrm>
          <a:prstGeom prst="rect">
            <a:avLst/>
          </a:prstGeom>
          <a:noFill/>
          <a:ln/>
        </p:spPr>
        <p:txBody>
          <a:bodyPr wrap="square" lIns="0" tIns="0" rIns="0" bIns="0" rtlCol="0" anchor="ctr"/>
          <a:lstStyle/>
          <a:p>
            <a:pPr indent="0" marL="0">
              <a:lnSpc>
                <a:spcPts val="1755"/>
              </a:lnSpc>
              <a:buNone/>
            </a:pPr>
            <a:r>
              <a:rPr lang="en-US" sz="1350" dirty="0">
                <a:solidFill>
                  <a:srgbClr val="3C3B57"/>
                </a:solidFill>
                <a:latin typeface="Malgun Gothic" pitchFamily="34" charset="0"/>
                <a:ea typeface="Malgun Gothic" pitchFamily="34" charset="-122"/>
                <a:cs typeface="Malgun Gothic" pitchFamily="34" charset="-120"/>
              </a:rPr>
              <a:t>gradeA.py · gradeB.py · gradeC.py 를 만들어 모두 실행해 보았다.</a:t>
            </a:r>
            <a:endParaRPr lang="en-US" sz="1350" dirty="0"/>
          </a:p>
        </p:txBody>
      </p:sp>
      <p:sp>
        <p:nvSpPr>
          <p:cNvPr id="10" name="Shape 6"/>
          <p:cNvSpPr/>
          <p:nvPr/>
        </p:nvSpPr>
        <p:spPr>
          <a:xfrm>
            <a:off x="1069848" y="2798064"/>
            <a:ext cx="384048" cy="384048"/>
          </a:xfrm>
          <a:prstGeom prst="ellipse">
            <a:avLst/>
          </a:prstGeom>
          <a:solidFill>
            <a:srgbClr val="10B981"/>
          </a:solidFill>
          <a:ln/>
        </p:spPr>
        <p:txBody>
          <a:bodyPr/>
          <a:p/>
        </p:txBody>
      </p:sp>
      <p:pic>
        <p:nvPicPr>
          <p:cNvPr id="11" name="Image 2" descr="/home/claude/icons/check_white.png">    </p:cNvPr>
          <p:cNvPicPr>
            <a:picLocks noChangeAspect="1"/>
          </p:cNvPicPr>
          <p:nvPr/>
        </p:nvPicPr>
        <p:blipFill>
          <a:blip r:embed="rId3"/>
          <a:stretch>
            <a:fillRect/>
          </a:stretch>
        </p:blipFill>
        <p:spPr>
          <a:xfrm>
            <a:off x="1165860" y="2894076"/>
            <a:ext cx="192024" cy="192024"/>
          </a:xfrm>
          <a:prstGeom prst="rect">
            <a:avLst/>
          </a:prstGeom>
        </p:spPr>
      </p:pic>
      <p:sp>
        <p:nvSpPr>
          <p:cNvPr id="12" name="Text 7"/>
          <p:cNvSpPr/>
          <p:nvPr/>
        </p:nvSpPr>
        <p:spPr>
          <a:xfrm>
            <a:off x="1636776" y="2770632"/>
            <a:ext cx="9482328" cy="457200"/>
          </a:xfrm>
          <a:prstGeom prst="rect">
            <a:avLst/>
          </a:prstGeom>
          <a:noFill/>
          <a:ln/>
        </p:spPr>
        <p:txBody>
          <a:bodyPr wrap="square" lIns="0" tIns="0" rIns="0" bIns="0" rtlCol="0" anchor="ctr"/>
          <a:lstStyle/>
          <a:p>
            <a:pPr indent="0" marL="0">
              <a:lnSpc>
                <a:spcPts val="1755"/>
              </a:lnSpc>
              <a:buNone/>
            </a:pPr>
            <a:r>
              <a:rPr lang="en-US" sz="1350" dirty="0">
                <a:solidFill>
                  <a:srgbClr val="3C3B57"/>
                </a:solidFill>
                <a:latin typeface="Malgun Gothic" pitchFamily="34" charset="0"/>
                <a:ea typeface="Malgun Gothic" pitchFamily="34" charset="-122"/>
                <a:cs typeface="Malgun Gothic" pitchFamily="34" charset="-120"/>
              </a:rPr>
              <a:t>지시문마다 '새 대화'에서 실행했다.</a:t>
            </a:r>
            <a:endParaRPr lang="en-US" sz="1350" dirty="0"/>
          </a:p>
        </p:txBody>
      </p:sp>
      <p:sp>
        <p:nvSpPr>
          <p:cNvPr id="13" name="Shape 8"/>
          <p:cNvSpPr/>
          <p:nvPr/>
        </p:nvSpPr>
        <p:spPr>
          <a:xfrm>
            <a:off x="1069848" y="3493008"/>
            <a:ext cx="384048" cy="384048"/>
          </a:xfrm>
          <a:prstGeom prst="ellipse">
            <a:avLst/>
          </a:prstGeom>
          <a:solidFill>
            <a:srgbClr val="10B981"/>
          </a:solidFill>
          <a:ln/>
        </p:spPr>
        <p:txBody>
          <a:bodyPr/>
          <a:p/>
        </p:txBody>
      </p:sp>
      <p:pic>
        <p:nvPicPr>
          <p:cNvPr id="14" name="Image 3" descr="/home/claude/icons/check_white.png">    </p:cNvPr>
          <p:cNvPicPr>
            <a:picLocks noChangeAspect="1"/>
          </p:cNvPicPr>
          <p:nvPr/>
        </p:nvPicPr>
        <p:blipFill>
          <a:blip r:embed="rId4"/>
          <a:stretch>
            <a:fillRect/>
          </a:stretch>
        </p:blipFill>
        <p:spPr>
          <a:xfrm>
            <a:off x="1165860" y="3589020"/>
            <a:ext cx="192024" cy="192024"/>
          </a:xfrm>
          <a:prstGeom prst="rect">
            <a:avLst/>
          </a:prstGeom>
        </p:spPr>
      </p:pic>
      <p:sp>
        <p:nvSpPr>
          <p:cNvPr id="15" name="Text 9"/>
          <p:cNvSpPr/>
          <p:nvPr/>
        </p:nvSpPr>
        <p:spPr>
          <a:xfrm>
            <a:off x="1636776" y="3465576"/>
            <a:ext cx="9482328" cy="457200"/>
          </a:xfrm>
          <a:prstGeom prst="rect">
            <a:avLst/>
          </a:prstGeom>
          <a:noFill/>
          <a:ln/>
        </p:spPr>
        <p:txBody>
          <a:bodyPr wrap="square" lIns="0" tIns="0" rIns="0" bIns="0" rtlCol="0" anchor="ctr"/>
          <a:lstStyle/>
          <a:p>
            <a:pPr indent="0" marL="0">
              <a:lnSpc>
                <a:spcPts val="1755"/>
              </a:lnSpc>
              <a:buNone/>
            </a:pPr>
            <a:r>
              <a:rPr lang="en-US" sz="1350" dirty="0">
                <a:solidFill>
                  <a:srgbClr val="3C3B57"/>
                </a:solidFill>
                <a:latin typeface="Malgun Gothic" pitchFamily="34" charset="0"/>
                <a:ea typeface="Malgun Gothic" pitchFamily="34" charset="-122"/>
                <a:cs typeface="Malgun Gothic" pitchFamily="34" charset="-120"/>
              </a:rPr>
              <a:t>다섯 관찰 항목으로 비교하고, 차이를 3가지 이상 문장으로 기록했다.</a:t>
            </a:r>
            <a:endParaRPr lang="en-US" sz="1350" dirty="0"/>
          </a:p>
        </p:txBody>
      </p:sp>
      <p:sp>
        <p:nvSpPr>
          <p:cNvPr id="16" name="Shape 10"/>
          <p:cNvSpPr/>
          <p:nvPr/>
        </p:nvSpPr>
        <p:spPr>
          <a:xfrm>
            <a:off x="1069848" y="4187952"/>
            <a:ext cx="384048" cy="384048"/>
          </a:xfrm>
          <a:prstGeom prst="ellipse">
            <a:avLst/>
          </a:prstGeom>
          <a:solidFill>
            <a:srgbClr val="10B981"/>
          </a:solidFill>
          <a:ln/>
        </p:spPr>
        <p:txBody>
          <a:bodyPr/>
          <a:p/>
        </p:txBody>
      </p:sp>
      <p:pic>
        <p:nvPicPr>
          <p:cNvPr id="17" name="Image 4" descr="/home/claude/icons/check_white.png">    </p:cNvPr>
          <p:cNvPicPr>
            <a:picLocks noChangeAspect="1"/>
          </p:cNvPicPr>
          <p:nvPr/>
        </p:nvPicPr>
        <p:blipFill>
          <a:blip r:embed="rId5"/>
          <a:stretch>
            <a:fillRect/>
          </a:stretch>
        </p:blipFill>
        <p:spPr>
          <a:xfrm>
            <a:off x="1165860" y="4283964"/>
            <a:ext cx="192024" cy="192024"/>
          </a:xfrm>
          <a:prstGeom prst="rect">
            <a:avLst/>
          </a:prstGeom>
        </p:spPr>
      </p:pic>
      <p:sp>
        <p:nvSpPr>
          <p:cNvPr id="18" name="Text 11"/>
          <p:cNvSpPr/>
          <p:nvPr/>
        </p:nvSpPr>
        <p:spPr>
          <a:xfrm>
            <a:off x="1636776" y="4160520"/>
            <a:ext cx="9482328" cy="457200"/>
          </a:xfrm>
          <a:prstGeom prst="rect">
            <a:avLst/>
          </a:prstGeom>
          <a:noFill/>
          <a:ln/>
        </p:spPr>
        <p:txBody>
          <a:bodyPr wrap="square" lIns="0" tIns="0" rIns="0" bIns="0" rtlCol="0" anchor="ctr"/>
          <a:lstStyle/>
          <a:p>
            <a:pPr indent="0" marL="0">
              <a:lnSpc>
                <a:spcPts val="1755"/>
              </a:lnSpc>
              <a:buNone/>
            </a:pPr>
            <a:r>
              <a:rPr lang="en-US" sz="1350" dirty="0">
                <a:solidFill>
                  <a:srgbClr val="3C3B57"/>
                </a:solidFill>
                <a:latin typeface="Malgun Gothic" pitchFamily="34" charset="0"/>
                <a:ea typeface="Malgun Gothic" pitchFamily="34" charset="-122"/>
                <a:cs typeface="Malgun Gothic" pitchFamily="34" charset="-120"/>
              </a:rPr>
              <a:t>세 파일과 기록을 hello-sw 저장소에 push 했다.</a:t>
            </a:r>
            <a:endParaRPr lang="en-US" sz="1350" dirty="0"/>
          </a:p>
        </p:txBody>
      </p:sp>
      <p:sp>
        <p:nvSpPr>
          <p:cNvPr id="19" name="Shape 12"/>
          <p:cNvSpPr/>
          <p:nvPr/>
        </p:nvSpPr>
        <p:spPr>
          <a:xfrm>
            <a:off x="1069848" y="4882896"/>
            <a:ext cx="384048" cy="384048"/>
          </a:xfrm>
          <a:prstGeom prst="ellipse">
            <a:avLst/>
          </a:prstGeom>
          <a:solidFill>
            <a:srgbClr val="10B981"/>
          </a:solidFill>
          <a:ln/>
        </p:spPr>
        <p:txBody>
          <a:bodyPr/>
          <a:p/>
        </p:txBody>
      </p:sp>
      <p:pic>
        <p:nvPicPr>
          <p:cNvPr id="20" name="Image 5" descr="/home/claude/icons/check_white.png">    </p:cNvPr>
          <p:cNvPicPr>
            <a:picLocks noChangeAspect="1"/>
          </p:cNvPicPr>
          <p:nvPr/>
        </p:nvPicPr>
        <p:blipFill>
          <a:blip r:embed="rId6"/>
          <a:stretch>
            <a:fillRect/>
          </a:stretch>
        </p:blipFill>
        <p:spPr>
          <a:xfrm>
            <a:off x="1165860" y="4978908"/>
            <a:ext cx="192024" cy="192024"/>
          </a:xfrm>
          <a:prstGeom prst="rect">
            <a:avLst/>
          </a:prstGeom>
        </p:spPr>
      </p:pic>
      <p:sp>
        <p:nvSpPr>
          <p:cNvPr id="21" name="Text 13"/>
          <p:cNvSpPr/>
          <p:nvPr/>
        </p:nvSpPr>
        <p:spPr>
          <a:xfrm>
            <a:off x="1636776" y="4855464"/>
            <a:ext cx="9482328" cy="457200"/>
          </a:xfrm>
          <a:prstGeom prst="rect">
            <a:avLst/>
          </a:prstGeom>
          <a:noFill/>
          <a:ln/>
        </p:spPr>
        <p:txBody>
          <a:bodyPr wrap="square" lIns="0" tIns="0" rIns="0" bIns="0" rtlCol="0" anchor="ctr"/>
          <a:lstStyle/>
          <a:p>
            <a:pPr indent="0" marL="0">
              <a:lnSpc>
                <a:spcPts val="1755"/>
              </a:lnSpc>
              <a:buNone/>
            </a:pPr>
            <a:r>
              <a:rPr lang="en-US" sz="1350" dirty="0">
                <a:solidFill>
                  <a:srgbClr val="3C3B57"/>
                </a:solidFill>
                <a:latin typeface="Malgun Gothic" pitchFamily="34" charset="0"/>
                <a:ea typeface="Malgun Gothic" pitchFamily="34" charset="-122"/>
                <a:cs typeface="Malgun Gothic" pitchFamily="34" charset="-120"/>
              </a:rPr>
              <a:t>LMS에서 과제 1 요강을 확인했다 (마감: 4주차 수업 시작 전).</a:t>
            </a:r>
            <a:endParaRPr lang="en-US" sz="1350" dirty="0"/>
          </a:p>
        </p:txBody>
      </p:sp>
      <p:sp>
        <p:nvSpPr>
          <p:cNvPr id="22" name="Text 14"/>
          <p:cNvSpPr/>
          <p:nvPr/>
        </p:nvSpPr>
        <p:spPr>
          <a:xfrm>
            <a:off x="658368" y="5943600"/>
            <a:ext cx="10872216" cy="914400"/>
          </a:xfrm>
          <a:prstGeom prst="rect">
            <a:avLst/>
          </a:prstGeom>
          <a:noFill/>
          <a:ln/>
        </p:spPr>
        <p:txBody>
          <a:bodyPr wrap="square" lIns="0" tIns="0" rIns="0" bIns="0" rtlCol="0" anchor="t"/>
          <a:lstStyle/>
          <a:p>
            <a:pPr algn="l" indent="0" marL="0">
              <a:lnSpc>
                <a:spcPts val="1824"/>
              </a:lnSpc>
              <a:buNone/>
            </a:pPr>
            <a:r>
              <a:rPr lang="en-US" sz="1200" dirty="0">
                <a:solidFill>
                  <a:srgbClr val="6B7185"/>
                </a:solidFill>
                <a:latin typeface="Malgun Gothic" pitchFamily="34" charset="0"/>
                <a:ea typeface="Malgun Gothic" pitchFamily="34" charset="-122"/>
                <a:cs typeface="Malgun Gothic" pitchFamily="34" charset="-120"/>
              </a:rPr>
              <a:t>오늘의 출석 인증: 세 파일이 올라간 저장소 주소를 LMS 3주차 게시판에 제출하세요.</a:t>
            </a:r>
            <a:endParaRPr lang="en-US" sz="1200" dirty="0"/>
          </a:p>
        </p:txBody>
      </p:sp>
      <p:sp>
        <p:nvSpPr>
          <p:cNvPr id="23" name="Text 15"/>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29</a:t>
            </a:r>
            <a:endParaRPr lang="en-US" sz="9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1632204" cy="384048"/>
          </a:xfrm>
          <a:prstGeom prst="roundRect">
            <a:avLst>
              <a:gd name="adj" fmla="val 50000"/>
            </a:avLst>
          </a:prstGeom>
          <a:solidFill>
            <a:srgbClr val="EDECFB"/>
          </a:solidFill>
          <a:ln/>
        </p:spPr>
        <p:txBody>
          <a:bodyPr/>
          <a:p/>
        </p:txBody>
      </p:sp>
      <p:pic>
        <p:nvPicPr>
          <p:cNvPr id="3" name="Image 0" descr="/home/claude/icons/check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1248156"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3강 · 정리</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오늘의 세 문장</a:t>
            </a:r>
            <a:endParaRPr lang="en-US" sz="2600" dirty="0"/>
          </a:p>
        </p:txBody>
      </p:sp>
      <p:sp>
        <p:nvSpPr>
          <p:cNvPr id="6" name="Shape 3"/>
          <p:cNvSpPr/>
          <p:nvPr/>
        </p:nvSpPr>
        <p:spPr>
          <a:xfrm>
            <a:off x="658368" y="1920240"/>
            <a:ext cx="10872216" cy="1097280"/>
          </a:xfrm>
          <a:prstGeom prst="roundRect">
            <a:avLst>
              <a:gd name="adj" fmla="val 8333"/>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7" name="Shape 4"/>
          <p:cNvSpPr/>
          <p:nvPr/>
        </p:nvSpPr>
        <p:spPr>
          <a:xfrm>
            <a:off x="896112" y="2221992"/>
            <a:ext cx="493776" cy="493776"/>
          </a:xfrm>
          <a:prstGeom prst="ellipse">
            <a:avLst/>
          </a:prstGeom>
          <a:solidFill>
            <a:srgbClr val="38BDF8"/>
          </a:solidFill>
          <a:ln/>
        </p:spPr>
        <p:txBody>
          <a:bodyPr/>
          <a:p/>
        </p:txBody>
      </p:sp>
      <p:sp>
        <p:nvSpPr>
          <p:cNvPr id="8" name="Text 5"/>
          <p:cNvSpPr/>
          <p:nvPr/>
        </p:nvSpPr>
        <p:spPr>
          <a:xfrm>
            <a:off x="896112" y="2221992"/>
            <a:ext cx="493776" cy="493776"/>
          </a:xfrm>
          <a:prstGeom prst="rect">
            <a:avLst/>
          </a:prstGeom>
          <a:noFill/>
          <a:ln/>
        </p:spPr>
        <p:txBody>
          <a:bodyPr wrap="square" lIns="0" tIns="0" rIns="0" bIns="0" rtlCol="0" anchor="ctr"/>
          <a:lstStyle/>
          <a:p>
            <a:pPr algn="ctr" indent="0" marL="0">
              <a:buNone/>
            </a:pPr>
            <a:r>
              <a:rPr lang="en-US" sz="1800" b="1" dirty="0">
                <a:solidFill>
                  <a:srgbClr val="FFFFFF"/>
                </a:solidFill>
                <a:latin typeface="Malgun Gothic" pitchFamily="34" charset="0"/>
                <a:ea typeface="Malgun Gothic" pitchFamily="34" charset="-122"/>
                <a:cs typeface="Malgun Gothic" pitchFamily="34" charset="-120"/>
              </a:rPr>
              <a:t>1</a:t>
            </a:r>
            <a:endParaRPr lang="en-US" sz="1800" dirty="0"/>
          </a:p>
        </p:txBody>
      </p:sp>
      <p:sp>
        <p:nvSpPr>
          <p:cNvPr id="9" name="Text 6"/>
          <p:cNvSpPr/>
          <p:nvPr/>
        </p:nvSpPr>
        <p:spPr>
          <a:xfrm>
            <a:off x="1627632" y="2048256"/>
            <a:ext cx="9592056" cy="859536"/>
          </a:xfrm>
          <a:prstGeom prst="rect">
            <a:avLst/>
          </a:prstGeom>
          <a:noFill/>
          <a:ln/>
        </p:spPr>
        <p:txBody>
          <a:bodyPr wrap="square" lIns="0" tIns="0" rIns="0" bIns="0" rtlCol="0" anchor="ctr"/>
          <a:lstStyle/>
          <a:p>
            <a:pPr indent="0" marL="0">
              <a:lnSpc>
                <a:spcPts val="2000"/>
              </a:lnSpc>
              <a:buNone/>
            </a:pPr>
            <a:r>
              <a:rPr lang="en-US" sz="1350" dirty="0">
                <a:solidFill>
                  <a:srgbClr val="3C3B57"/>
                </a:solidFill>
                <a:latin typeface="Malgun Gothic" pitchFamily="34" charset="0"/>
                <a:ea typeface="Malgun Gothic" pitchFamily="34" charset="-122"/>
                <a:cs typeface="Malgun Gothic" pitchFamily="34" charset="-120"/>
              </a:rPr>
              <a:t>생성형 AI는 다음에 올 글 조각을 확률로 고릅니다. 그래서 같은 지시에도 답이 달라질 수 있고, 결과는 언제나 검증 대상입니다.</a:t>
            </a:r>
            <a:endParaRPr lang="en-US" sz="1350" dirty="0"/>
          </a:p>
        </p:txBody>
      </p:sp>
      <p:sp>
        <p:nvSpPr>
          <p:cNvPr id="10" name="Shape 7"/>
          <p:cNvSpPr/>
          <p:nvPr/>
        </p:nvSpPr>
        <p:spPr>
          <a:xfrm>
            <a:off x="658368" y="3246120"/>
            <a:ext cx="10872216" cy="1097280"/>
          </a:xfrm>
          <a:prstGeom prst="roundRect">
            <a:avLst>
              <a:gd name="adj" fmla="val 8333"/>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1" name="Shape 8"/>
          <p:cNvSpPr/>
          <p:nvPr/>
        </p:nvSpPr>
        <p:spPr>
          <a:xfrm>
            <a:off x="896112" y="3547872"/>
            <a:ext cx="493776" cy="493776"/>
          </a:xfrm>
          <a:prstGeom prst="ellipse">
            <a:avLst/>
          </a:prstGeom>
          <a:solidFill>
            <a:srgbClr val="FB7185"/>
          </a:solidFill>
          <a:ln/>
        </p:spPr>
        <p:txBody>
          <a:bodyPr/>
          <a:p/>
        </p:txBody>
      </p:sp>
      <p:sp>
        <p:nvSpPr>
          <p:cNvPr id="12" name="Text 9"/>
          <p:cNvSpPr/>
          <p:nvPr/>
        </p:nvSpPr>
        <p:spPr>
          <a:xfrm>
            <a:off x="896112" y="3547872"/>
            <a:ext cx="493776" cy="493776"/>
          </a:xfrm>
          <a:prstGeom prst="rect">
            <a:avLst/>
          </a:prstGeom>
          <a:noFill/>
          <a:ln/>
        </p:spPr>
        <p:txBody>
          <a:bodyPr wrap="square" lIns="0" tIns="0" rIns="0" bIns="0" rtlCol="0" anchor="ctr"/>
          <a:lstStyle/>
          <a:p>
            <a:pPr algn="ctr" indent="0" marL="0">
              <a:buNone/>
            </a:pPr>
            <a:r>
              <a:rPr lang="en-US" sz="1800" b="1" dirty="0">
                <a:solidFill>
                  <a:srgbClr val="FFFFFF"/>
                </a:solidFill>
                <a:latin typeface="Malgun Gothic" pitchFamily="34" charset="0"/>
                <a:ea typeface="Malgun Gothic" pitchFamily="34" charset="-122"/>
                <a:cs typeface="Malgun Gothic" pitchFamily="34" charset="-120"/>
              </a:rPr>
              <a:t>2</a:t>
            </a:r>
            <a:endParaRPr lang="en-US" sz="1800" dirty="0"/>
          </a:p>
        </p:txBody>
      </p:sp>
      <p:sp>
        <p:nvSpPr>
          <p:cNvPr id="13" name="Text 10"/>
          <p:cNvSpPr/>
          <p:nvPr/>
        </p:nvSpPr>
        <p:spPr>
          <a:xfrm>
            <a:off x="1627632" y="3374136"/>
            <a:ext cx="9592056" cy="859536"/>
          </a:xfrm>
          <a:prstGeom prst="rect">
            <a:avLst/>
          </a:prstGeom>
          <a:noFill/>
          <a:ln/>
        </p:spPr>
        <p:txBody>
          <a:bodyPr wrap="square" lIns="0" tIns="0" rIns="0" bIns="0" rtlCol="0" anchor="ctr"/>
          <a:lstStyle/>
          <a:p>
            <a:pPr indent="0" marL="0">
              <a:lnSpc>
                <a:spcPts val="2000"/>
              </a:lnSpc>
              <a:buNone/>
            </a:pPr>
            <a:r>
              <a:rPr lang="en-US" sz="1350" dirty="0">
                <a:solidFill>
                  <a:srgbClr val="3C3B57"/>
                </a:solidFill>
                <a:latin typeface="Malgun Gothic" pitchFamily="34" charset="0"/>
                <a:ea typeface="Malgun Gothic" pitchFamily="34" charset="-122"/>
                <a:cs typeface="Malgun Gothic" pitchFamily="34" charset="-120"/>
              </a:rPr>
              <a:t>내가 비운 칸은 AI가 그럴듯하게 채웁니다. 역할 · 맥락 · 요구 · 형식 네 기둥으로 중요한 빈칸을 내가 먼저 채웁니다.</a:t>
            </a:r>
            <a:endParaRPr lang="en-US" sz="1350" dirty="0"/>
          </a:p>
        </p:txBody>
      </p:sp>
      <p:sp>
        <p:nvSpPr>
          <p:cNvPr id="14" name="Shape 11"/>
          <p:cNvSpPr/>
          <p:nvPr/>
        </p:nvSpPr>
        <p:spPr>
          <a:xfrm>
            <a:off x="658368" y="4572000"/>
            <a:ext cx="10872216" cy="1097280"/>
          </a:xfrm>
          <a:prstGeom prst="roundRect">
            <a:avLst>
              <a:gd name="adj" fmla="val 8333"/>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5" name="Shape 12"/>
          <p:cNvSpPr/>
          <p:nvPr/>
        </p:nvSpPr>
        <p:spPr>
          <a:xfrm>
            <a:off x="896112" y="4873752"/>
            <a:ext cx="493776" cy="493776"/>
          </a:xfrm>
          <a:prstGeom prst="ellipse">
            <a:avLst/>
          </a:prstGeom>
          <a:solidFill>
            <a:srgbClr val="7C3AED"/>
          </a:solidFill>
          <a:ln/>
        </p:spPr>
        <p:txBody>
          <a:bodyPr/>
          <a:p/>
        </p:txBody>
      </p:sp>
      <p:sp>
        <p:nvSpPr>
          <p:cNvPr id="16" name="Text 13"/>
          <p:cNvSpPr/>
          <p:nvPr/>
        </p:nvSpPr>
        <p:spPr>
          <a:xfrm>
            <a:off x="896112" y="4873752"/>
            <a:ext cx="493776" cy="493776"/>
          </a:xfrm>
          <a:prstGeom prst="rect">
            <a:avLst/>
          </a:prstGeom>
          <a:noFill/>
          <a:ln/>
        </p:spPr>
        <p:txBody>
          <a:bodyPr wrap="square" lIns="0" tIns="0" rIns="0" bIns="0" rtlCol="0" anchor="ctr"/>
          <a:lstStyle/>
          <a:p>
            <a:pPr algn="ctr" indent="0" marL="0">
              <a:buNone/>
            </a:pPr>
            <a:r>
              <a:rPr lang="en-US" sz="1800" b="1" dirty="0">
                <a:solidFill>
                  <a:srgbClr val="FFFFFF"/>
                </a:solidFill>
                <a:latin typeface="Malgun Gothic" pitchFamily="34" charset="0"/>
                <a:ea typeface="Malgun Gothic" pitchFamily="34" charset="-122"/>
                <a:cs typeface="Malgun Gothic" pitchFamily="34" charset="-120"/>
              </a:rPr>
              <a:t>3</a:t>
            </a:r>
            <a:endParaRPr lang="en-US" sz="1800" dirty="0"/>
          </a:p>
        </p:txBody>
      </p:sp>
      <p:sp>
        <p:nvSpPr>
          <p:cNvPr id="17" name="Text 14"/>
          <p:cNvSpPr/>
          <p:nvPr/>
        </p:nvSpPr>
        <p:spPr>
          <a:xfrm>
            <a:off x="1627632" y="4700016"/>
            <a:ext cx="9592056" cy="859536"/>
          </a:xfrm>
          <a:prstGeom prst="rect">
            <a:avLst/>
          </a:prstGeom>
          <a:noFill/>
          <a:ln/>
        </p:spPr>
        <p:txBody>
          <a:bodyPr wrap="square" lIns="0" tIns="0" rIns="0" bIns="0" rtlCol="0" anchor="ctr"/>
          <a:lstStyle/>
          <a:p>
            <a:pPr indent="0" marL="0">
              <a:lnSpc>
                <a:spcPts val="2000"/>
              </a:lnSpc>
              <a:buNone/>
            </a:pPr>
            <a:r>
              <a:rPr lang="en-US" sz="1350" dirty="0">
                <a:solidFill>
                  <a:srgbClr val="3C3B57"/>
                </a:solidFill>
                <a:latin typeface="Malgun Gothic" pitchFamily="34" charset="0"/>
                <a:ea typeface="Malgun Gothic" pitchFamily="34" charset="-122"/>
                <a:cs typeface="Malgun Gothic" pitchFamily="34" charset="-120"/>
              </a:rPr>
              <a:t>오늘 세 지시문의 결과 차이가 그 증거입니다. 과제 1에서 나의 기능으로 같은 실험을 재현하고, 차이를 근거와 함께 분석합니다.</a:t>
            </a:r>
            <a:endParaRPr lang="en-US" sz="1350" dirty="0"/>
          </a:p>
        </p:txBody>
      </p:sp>
      <p:sp>
        <p:nvSpPr>
          <p:cNvPr id="18" name="Text 15"/>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30</a:t>
            </a:r>
            <a:endParaRPr lang="en-US" sz="9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1632204" cy="384048"/>
          </a:xfrm>
          <a:prstGeom prst="roundRect">
            <a:avLst>
              <a:gd name="adj" fmla="val 50000"/>
            </a:avLst>
          </a:prstGeom>
          <a:solidFill>
            <a:srgbClr val="EDECFB"/>
          </a:solidFill>
          <a:ln/>
        </p:spPr>
        <p:txBody>
          <a:bodyPr/>
          <a:p/>
        </p:txBody>
      </p:sp>
      <p:pic>
        <p:nvPicPr>
          <p:cNvPr id="3" name="Image 0" descr="/home/claude/icons/chevron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1248156"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예고 · 4강</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다음 주: 지시문 심화, 딸깍의 경계</a:t>
            </a:r>
            <a:endParaRPr lang="en-US" sz="2600" dirty="0"/>
          </a:p>
        </p:txBody>
      </p:sp>
      <p:sp>
        <p:nvSpPr>
          <p:cNvPr id="6" name="Shape 3"/>
          <p:cNvSpPr/>
          <p:nvPr/>
        </p:nvSpPr>
        <p:spPr>
          <a:xfrm>
            <a:off x="658368" y="1828800"/>
            <a:ext cx="457200" cy="457200"/>
          </a:xfrm>
          <a:prstGeom prst="ellipse">
            <a:avLst/>
          </a:prstGeom>
          <a:solidFill>
            <a:srgbClr val="4F46E5"/>
          </a:solidFill>
          <a:ln/>
        </p:spPr>
        <p:txBody>
          <a:bodyPr/>
          <a:p/>
        </p:txBody>
      </p:sp>
      <p:pic>
        <p:nvPicPr>
          <p:cNvPr id="7" name="Image 1" descr="/home/claude/icons/book2_white.png">    </p:cNvPr>
          <p:cNvPicPr>
            <a:picLocks noChangeAspect="1"/>
          </p:cNvPicPr>
          <p:nvPr/>
        </p:nvPicPr>
        <p:blipFill>
          <a:blip r:embed="rId2"/>
          <a:stretch>
            <a:fillRect/>
          </a:stretch>
        </p:blipFill>
        <p:spPr>
          <a:xfrm>
            <a:off x="772668" y="1943100"/>
            <a:ext cx="228600" cy="228600"/>
          </a:xfrm>
          <a:prstGeom prst="rect">
            <a:avLst/>
          </a:prstGeom>
        </p:spPr>
      </p:pic>
      <p:sp>
        <p:nvSpPr>
          <p:cNvPr id="8" name="Text 4"/>
          <p:cNvSpPr/>
          <p:nvPr/>
        </p:nvSpPr>
        <p:spPr>
          <a:xfrm>
            <a:off x="1335024" y="1792224"/>
            <a:ext cx="5084064" cy="274320"/>
          </a:xfrm>
          <a:prstGeom prst="rect">
            <a:avLst/>
          </a:prstGeom>
          <a:noFill/>
          <a:ln/>
        </p:spPr>
        <p:txBody>
          <a:bodyPr wrap="square" lIns="0" tIns="0" rIns="0" bIns="0" rtlCol="0" anchor="ctr"/>
          <a:lstStyle/>
          <a:p>
            <a:pPr indent="0" marL="0">
              <a:buNone/>
            </a:pPr>
            <a:r>
              <a:rPr lang="en-US" sz="1400" b="1" dirty="0">
                <a:solidFill>
                  <a:srgbClr val="1E1B3A"/>
                </a:solidFill>
                <a:latin typeface="Malgun Gothic" pitchFamily="34" charset="0"/>
                <a:ea typeface="Malgun Gothic" pitchFamily="34" charset="-122"/>
                <a:cs typeface="Malgun Gothic" pitchFamily="34" charset="-120"/>
              </a:rPr>
              <a:t>예시로 가르치기</a:t>
            </a:r>
            <a:endParaRPr lang="en-US" sz="1400" dirty="0"/>
          </a:p>
        </p:txBody>
      </p:sp>
      <p:sp>
        <p:nvSpPr>
          <p:cNvPr id="9" name="Text 5"/>
          <p:cNvSpPr/>
          <p:nvPr/>
        </p:nvSpPr>
        <p:spPr>
          <a:xfrm>
            <a:off x="1335024" y="2066544"/>
            <a:ext cx="5084064" cy="841248"/>
          </a:xfrm>
          <a:prstGeom prst="rect">
            <a:avLst/>
          </a:prstGeom>
          <a:noFill/>
          <a:ln/>
        </p:spPr>
        <p:txBody>
          <a:bodyPr wrap="square" lIns="0" tIns="0" rIns="0" bIns="0" rtlCol="0" anchor="t"/>
          <a:lstStyle/>
          <a:p>
            <a:pPr indent="0" marL="0">
              <a:lnSpc>
                <a:spcPts val="1564"/>
              </a:lnSpc>
              <a:buNone/>
            </a:pPr>
            <a:r>
              <a:rPr lang="en-US" sz="1150" dirty="0">
                <a:solidFill>
                  <a:srgbClr val="3C3B57"/>
                </a:solidFill>
                <a:latin typeface="Malgun Gothic" pitchFamily="34" charset="0"/>
                <a:ea typeface="Malgun Gothic" pitchFamily="34" charset="-122"/>
                <a:cs typeface="Malgun Gothic" pitchFamily="34" charset="-120"/>
              </a:rPr>
              <a:t>말로 설명하기 어려운 형식·스타일은 좋은 예시 한두 개가 문장 열 개를 이깁니다.</a:t>
            </a:r>
            <a:endParaRPr lang="en-US" sz="1150" dirty="0"/>
          </a:p>
        </p:txBody>
      </p:sp>
      <p:sp>
        <p:nvSpPr>
          <p:cNvPr id="10" name="Shape 6"/>
          <p:cNvSpPr/>
          <p:nvPr/>
        </p:nvSpPr>
        <p:spPr>
          <a:xfrm>
            <a:off x="658368" y="2907792"/>
            <a:ext cx="457200" cy="457200"/>
          </a:xfrm>
          <a:prstGeom prst="ellipse">
            <a:avLst/>
          </a:prstGeom>
          <a:solidFill>
            <a:srgbClr val="7C3AED"/>
          </a:solidFill>
          <a:ln/>
        </p:spPr>
        <p:txBody>
          <a:bodyPr/>
          <a:p/>
        </p:txBody>
      </p:sp>
      <p:pic>
        <p:nvPicPr>
          <p:cNvPr id="11" name="Image 2" descr="/home/claude/icons/layers_white.png">    </p:cNvPr>
          <p:cNvPicPr>
            <a:picLocks noChangeAspect="1"/>
          </p:cNvPicPr>
          <p:nvPr/>
        </p:nvPicPr>
        <p:blipFill>
          <a:blip r:embed="rId3"/>
          <a:stretch>
            <a:fillRect/>
          </a:stretch>
        </p:blipFill>
        <p:spPr>
          <a:xfrm>
            <a:off x="772668" y="3022092"/>
            <a:ext cx="228600" cy="228600"/>
          </a:xfrm>
          <a:prstGeom prst="rect">
            <a:avLst/>
          </a:prstGeom>
        </p:spPr>
      </p:pic>
      <p:sp>
        <p:nvSpPr>
          <p:cNvPr id="12" name="Text 7"/>
          <p:cNvSpPr/>
          <p:nvPr/>
        </p:nvSpPr>
        <p:spPr>
          <a:xfrm>
            <a:off x="1335024" y="2871216"/>
            <a:ext cx="5084064" cy="274320"/>
          </a:xfrm>
          <a:prstGeom prst="rect">
            <a:avLst/>
          </a:prstGeom>
          <a:noFill/>
          <a:ln/>
        </p:spPr>
        <p:txBody>
          <a:bodyPr wrap="square" lIns="0" tIns="0" rIns="0" bIns="0" rtlCol="0" anchor="ctr"/>
          <a:lstStyle/>
          <a:p>
            <a:pPr indent="0" marL="0">
              <a:buNone/>
            </a:pPr>
            <a:r>
              <a:rPr lang="en-US" sz="1400" b="1" dirty="0">
                <a:solidFill>
                  <a:srgbClr val="1E1B3A"/>
                </a:solidFill>
                <a:latin typeface="Malgun Gothic" pitchFamily="34" charset="0"/>
                <a:ea typeface="Malgun Gothic" pitchFamily="34" charset="-122"/>
                <a:cs typeface="Malgun Gothic" pitchFamily="34" charset="-120"/>
              </a:rPr>
              <a:t>큰 작업을 단계로 나누기 (맛보기)</a:t>
            </a:r>
            <a:endParaRPr lang="en-US" sz="1400" dirty="0"/>
          </a:p>
        </p:txBody>
      </p:sp>
      <p:sp>
        <p:nvSpPr>
          <p:cNvPr id="13" name="Text 8"/>
          <p:cNvSpPr/>
          <p:nvPr/>
        </p:nvSpPr>
        <p:spPr>
          <a:xfrm>
            <a:off x="1335024" y="3145536"/>
            <a:ext cx="5084064" cy="841248"/>
          </a:xfrm>
          <a:prstGeom prst="rect">
            <a:avLst/>
          </a:prstGeom>
          <a:noFill/>
          <a:ln/>
        </p:spPr>
        <p:txBody>
          <a:bodyPr wrap="square" lIns="0" tIns="0" rIns="0" bIns="0" rtlCol="0" anchor="t"/>
          <a:lstStyle/>
          <a:p>
            <a:pPr indent="0" marL="0">
              <a:lnSpc>
                <a:spcPts val="1564"/>
              </a:lnSpc>
              <a:buNone/>
            </a:pPr>
            <a:r>
              <a:rPr lang="en-US" sz="1150" dirty="0">
                <a:solidFill>
                  <a:srgbClr val="3C3B57"/>
                </a:solidFill>
                <a:latin typeface="Malgun Gothic" pitchFamily="34" charset="0"/>
                <a:ea typeface="Malgun Gothic" pitchFamily="34" charset="-122"/>
                <a:cs typeface="Malgun Gothic" pitchFamily="34" charset="-120"/>
              </a:rPr>
              <a:t>한 번에 시키면 왜 실패하는지. 7주차 본격 학습 전 미리 감을 잡습니다.</a:t>
            </a:r>
            <a:endParaRPr lang="en-US" sz="1150" dirty="0"/>
          </a:p>
        </p:txBody>
      </p:sp>
      <p:sp>
        <p:nvSpPr>
          <p:cNvPr id="14" name="Shape 9"/>
          <p:cNvSpPr/>
          <p:nvPr/>
        </p:nvSpPr>
        <p:spPr>
          <a:xfrm>
            <a:off x="658368" y="3986784"/>
            <a:ext cx="457200" cy="457200"/>
          </a:xfrm>
          <a:prstGeom prst="ellipse">
            <a:avLst/>
          </a:prstGeom>
          <a:solidFill>
            <a:srgbClr val="10B981"/>
          </a:solidFill>
          <a:ln/>
        </p:spPr>
        <p:txBody>
          <a:bodyPr/>
          <a:p/>
        </p:txBody>
      </p:sp>
      <p:pic>
        <p:nvPicPr>
          <p:cNvPr id="15" name="Image 3" descr="/home/claude/icons/clipboard_white.png">    </p:cNvPr>
          <p:cNvPicPr>
            <a:picLocks noChangeAspect="1"/>
          </p:cNvPicPr>
          <p:nvPr/>
        </p:nvPicPr>
        <p:blipFill>
          <a:blip r:embed="rId4"/>
          <a:stretch>
            <a:fillRect/>
          </a:stretch>
        </p:blipFill>
        <p:spPr>
          <a:xfrm>
            <a:off x="772668" y="4101084"/>
            <a:ext cx="228600" cy="228600"/>
          </a:xfrm>
          <a:prstGeom prst="rect">
            <a:avLst/>
          </a:prstGeom>
        </p:spPr>
      </p:pic>
      <p:sp>
        <p:nvSpPr>
          <p:cNvPr id="16" name="Text 10"/>
          <p:cNvSpPr/>
          <p:nvPr/>
        </p:nvSpPr>
        <p:spPr>
          <a:xfrm>
            <a:off x="1335024" y="3950208"/>
            <a:ext cx="5084064" cy="274320"/>
          </a:xfrm>
          <a:prstGeom prst="rect">
            <a:avLst/>
          </a:prstGeom>
          <a:noFill/>
          <a:ln/>
        </p:spPr>
        <p:txBody>
          <a:bodyPr wrap="square" lIns="0" tIns="0" rIns="0" bIns="0" rtlCol="0" anchor="ctr"/>
          <a:lstStyle/>
          <a:p>
            <a:pPr indent="0" marL="0">
              <a:buNone/>
            </a:pPr>
            <a:r>
              <a:rPr lang="en-US" sz="1400" b="1" dirty="0">
                <a:solidFill>
                  <a:srgbClr val="1E1B3A"/>
                </a:solidFill>
                <a:latin typeface="Malgun Gothic" pitchFamily="34" charset="0"/>
                <a:ea typeface="Malgun Gothic" pitchFamily="34" charset="-122"/>
                <a:cs typeface="Malgun Gothic" pitchFamily="34" charset="-120"/>
              </a:rPr>
              <a:t>검증을 지시문에 담기</a:t>
            </a:r>
            <a:endParaRPr lang="en-US" sz="1400" dirty="0"/>
          </a:p>
        </p:txBody>
      </p:sp>
      <p:sp>
        <p:nvSpPr>
          <p:cNvPr id="17" name="Text 11"/>
          <p:cNvSpPr/>
          <p:nvPr/>
        </p:nvSpPr>
        <p:spPr>
          <a:xfrm>
            <a:off x="1335024" y="4224528"/>
            <a:ext cx="5084064" cy="841248"/>
          </a:xfrm>
          <a:prstGeom prst="rect">
            <a:avLst/>
          </a:prstGeom>
          <a:noFill/>
          <a:ln/>
        </p:spPr>
        <p:txBody>
          <a:bodyPr wrap="square" lIns="0" tIns="0" rIns="0" bIns="0" rtlCol="0" anchor="t"/>
          <a:lstStyle/>
          <a:p>
            <a:pPr indent="0" marL="0">
              <a:lnSpc>
                <a:spcPts val="1564"/>
              </a:lnSpc>
              <a:buNone/>
            </a:pPr>
            <a:r>
              <a:rPr lang="en-US" sz="1150" dirty="0">
                <a:solidFill>
                  <a:srgbClr val="3C3B57"/>
                </a:solidFill>
                <a:latin typeface="Malgun Gothic" pitchFamily="34" charset="0"/>
                <a:ea typeface="Malgun Gothic" pitchFamily="34" charset="-122"/>
                <a:cs typeface="Malgun Gothic" pitchFamily="34" charset="-120"/>
              </a:rPr>
              <a:t>확인 코드와 통과 조건을 지시문 단계에서 함께 요구하는 법.</a:t>
            </a:r>
            <a:endParaRPr lang="en-US" sz="1150" dirty="0"/>
          </a:p>
        </p:txBody>
      </p:sp>
      <p:sp>
        <p:nvSpPr>
          <p:cNvPr id="18" name="Shape 12"/>
          <p:cNvSpPr/>
          <p:nvPr/>
        </p:nvSpPr>
        <p:spPr>
          <a:xfrm>
            <a:off x="6720840" y="1828800"/>
            <a:ext cx="4809744" cy="2606040"/>
          </a:xfrm>
          <a:prstGeom prst="roundRect">
            <a:avLst>
              <a:gd name="adj" fmla="val 3509"/>
            </a:avLst>
          </a:prstGeom>
          <a:solidFill>
            <a:srgbClr val="EEF0FF"/>
          </a:solidFill>
          <a:ln/>
        </p:spPr>
        <p:txBody>
          <a:bodyPr/>
          <a:p/>
        </p:txBody>
      </p:sp>
      <p:sp>
        <p:nvSpPr>
          <p:cNvPr id="19" name="Text 13"/>
          <p:cNvSpPr/>
          <p:nvPr/>
        </p:nvSpPr>
        <p:spPr>
          <a:xfrm>
            <a:off x="6995160" y="2048256"/>
            <a:ext cx="4206240" cy="292608"/>
          </a:xfrm>
          <a:prstGeom prst="rect">
            <a:avLst/>
          </a:prstGeom>
          <a:noFill/>
          <a:ln/>
        </p:spPr>
        <p:txBody>
          <a:bodyPr wrap="square" lIns="0" tIns="0" rIns="0" bIns="0" rtlCol="0" anchor="ctr"/>
          <a:lstStyle/>
          <a:p>
            <a:pPr indent="0" marL="0">
              <a:buNone/>
            </a:pPr>
            <a:r>
              <a:rPr lang="en-US" sz="1350" b="1" dirty="0">
                <a:solidFill>
                  <a:srgbClr val="4338CA"/>
                </a:solidFill>
                <a:latin typeface="Malgun Gothic" pitchFamily="34" charset="0"/>
                <a:ea typeface="Malgun Gothic" pitchFamily="34" charset="-122"/>
                <a:cs typeface="Malgun Gothic" pitchFamily="34" charset="-120"/>
              </a:rPr>
              <a:t>잊지 마세요</a:t>
            </a:r>
            <a:endParaRPr lang="en-US" sz="1350" dirty="0"/>
          </a:p>
        </p:txBody>
      </p:sp>
      <p:sp>
        <p:nvSpPr>
          <p:cNvPr id="20" name="Text 14"/>
          <p:cNvSpPr/>
          <p:nvPr/>
        </p:nvSpPr>
        <p:spPr>
          <a:xfrm>
            <a:off x="6995160" y="2432304"/>
            <a:ext cx="4297680" cy="1920240"/>
          </a:xfrm>
          <a:prstGeom prst="rect">
            <a:avLst/>
          </a:prstGeom>
          <a:noFill/>
          <a:ln/>
        </p:spPr>
        <p:txBody>
          <a:bodyPr wrap="square" lIns="0" tIns="0" rIns="0" bIns="0" rtlCol="0" anchor="t"/>
          <a:lstStyle/>
          <a:p>
            <a:pPr algn="l" indent="0" marL="0">
              <a:lnSpc>
                <a:spcPts val="1800"/>
              </a:lnSpc>
              <a:buNone/>
            </a:pPr>
            <a:r>
              <a:rPr lang="en-US" sz="1200" dirty="0">
                <a:solidFill>
                  <a:srgbClr val="3C3B57"/>
                </a:solidFill>
                <a:latin typeface="Malgun Gothic" pitchFamily="34" charset="0"/>
                <a:ea typeface="Malgun Gothic" pitchFamily="34" charset="-122"/>
                <a:cs typeface="Malgun Gothic" pitchFamily="34" charset="-120"/>
              </a:rPr>
              <a:t>과제 1 마감: 4주차 수업 시작 전.</a:t>
            </a:r>
            <a:endParaRPr lang="en-US" sz="1200" dirty="0"/>
          </a:p>
          <a:p>
            <a:pPr algn="l" indent="0" marL="0">
              <a:lnSpc>
                <a:spcPts val="1800"/>
              </a:lnSpc>
              <a:buNone/>
            </a:pPr>
            <a:endParaRPr lang="en-US" sz="1200" dirty="0"/>
          </a:p>
          <a:p>
            <a:pPr algn="l" indent="0" marL="0">
              <a:lnSpc>
                <a:spcPts val="1800"/>
              </a:lnSpc>
              <a:buNone/>
            </a:pPr>
            <a:r>
              <a:rPr lang="en-US" sz="1200" dirty="0">
                <a:solidFill>
                  <a:srgbClr val="3C3B57"/>
                </a:solidFill>
                <a:latin typeface="Malgun Gothic" pitchFamily="34" charset="0"/>
                <a:ea typeface="Malgun Gothic" pitchFamily="34" charset="-122"/>
                <a:cs typeface="Malgun Gothic" pitchFamily="34" charset="-120"/>
              </a:rPr>
              <a:t>그리고 5주차에 팀 프로젝트 팀 구성과 주제 선정이 있습니다. 만들고 싶은 작은 서비스 아이디어를 미리 구상해 오세요.</a:t>
            </a:r>
            <a:endParaRPr lang="en-US" sz="1200" dirty="0"/>
          </a:p>
        </p:txBody>
      </p:sp>
      <p:sp>
        <p:nvSpPr>
          <p:cNvPr id="21" name="Text 15"/>
          <p:cNvSpPr/>
          <p:nvPr/>
        </p:nvSpPr>
        <p:spPr>
          <a:xfrm>
            <a:off x="658368" y="5074920"/>
            <a:ext cx="10872216" cy="914400"/>
          </a:xfrm>
          <a:prstGeom prst="rect">
            <a:avLst/>
          </a:prstGeom>
          <a:noFill/>
          <a:ln/>
        </p:spPr>
        <p:txBody>
          <a:bodyPr wrap="square" lIns="0" tIns="0" rIns="0" bIns="0" rtlCol="0" anchor="t"/>
          <a:lstStyle/>
          <a:p>
            <a:pPr algn="l" indent="0" marL="0">
              <a:lnSpc>
                <a:spcPts val="1976"/>
              </a:lnSpc>
              <a:buNone/>
            </a:pPr>
            <a:r>
              <a:rPr lang="en-US" sz="1300" dirty="0">
                <a:solidFill>
                  <a:srgbClr val="6B7185"/>
                </a:solidFill>
                <a:latin typeface="Malgun Gothic" pitchFamily="34" charset="0"/>
                <a:ea typeface="Malgun Gothic" pitchFamily="34" charset="-122"/>
                <a:cs typeface="Malgun Gothic" pitchFamily="34" charset="-120"/>
              </a:rPr>
              <a:t>오늘 수업은 여기까지. 저장소 주소 제출 확인하고 가세요. 수고하셨습니다!</a:t>
            </a:r>
            <a:endParaRPr lang="en-US" sz="1300" dirty="0"/>
          </a:p>
        </p:txBody>
      </p:sp>
      <p:sp>
        <p:nvSpPr>
          <p:cNvPr id="22" name="Text 16"/>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31</a:t>
            </a:r>
            <a:endParaRPr lang="en-US" sz="9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29</Slides>
  <Notes>29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2026-08-04T08:46:43Z</dcterms:created>
  <dcterms:modified xsi:type="dcterms:W3CDTF">2026-08-04T08:46:43Z</dcterms:modified>
</cp:coreProperties>
</file>