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notesMasterIdLst>
    <p:notesMasterId r:id="rId5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1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1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image" Target="../media/image-2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image" Target="../media/image-24-5.png"/><Relationship Id="rId6" Type="http://schemas.openxmlformats.org/officeDocument/2006/relationships/image" Target="../media/image-2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image" Target="../media/image-25-6.png"/><Relationship Id="rId7" Type="http://schemas.openxmlformats.org/officeDocument/2006/relationships/image" Target="../media/image-2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1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image" Target="../media/image-27-5.png"/><Relationship Id="rId6" Type="http://schemas.openxmlformats.org/officeDocument/2006/relationships/image" Target="../media/image-27-6.png"/><Relationship Id="rId7" Type="http://schemas.openxmlformats.org/officeDocument/2006/relationships/image" Target="../media/image-2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2.png"/><Relationship Id="rId4" Type="http://schemas.openxmlformats.org/officeDocument/2006/relationships/image" Target="../media/image-28-4.png"/><Relationship Id="rId5" Type="http://schemas.openxmlformats.org/officeDocument/2006/relationships/image" Target="../media/image-2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4.png"/><Relationship Id="rId5" Type="http://schemas.openxmlformats.org/officeDocument/2006/relationships/image" Target="../media/image-2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image" Target="../media/image-30-4.png"/><Relationship Id="rId5" Type="http://schemas.openxmlformats.org/officeDocument/2006/relationships/image" Target="../media/image-3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image" Target="../media/image-31-4.png"/><Relationship Id="rId5" Type="http://schemas.openxmlformats.org/officeDocument/2006/relationships/image" Target="../media/image-31-5.png"/><Relationship Id="rId6" Type="http://schemas.openxmlformats.org/officeDocument/2006/relationships/image" Target="../media/image-31-6.png"/><Relationship Id="rId7" Type="http://schemas.openxmlformats.org/officeDocument/2006/relationships/image" Target="../media/image-3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image" Target="../media/image-3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image" Target="../media/image-34-3.png"/><Relationship Id="rId4" Type="http://schemas.openxmlformats.org/officeDocument/2006/relationships/image" Target="../media/image-34-4.png"/><Relationship Id="rId5" Type="http://schemas.openxmlformats.org/officeDocument/2006/relationships/image" Target="../media/image-34-5.png"/><Relationship Id="rId6" Type="http://schemas.openxmlformats.org/officeDocument/2006/relationships/image" Target="../media/image-3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image" Target="../media/image-36-1.png"/><Relationship Id="rId3" Type="http://schemas.openxmlformats.org/officeDocument/2006/relationships/image" Target="../media/image-36-3.png"/><Relationship Id="rId4" Type="http://schemas.openxmlformats.org/officeDocument/2006/relationships/image" Target="../media/image-36-4.png"/><Relationship Id="rId5" Type="http://schemas.openxmlformats.org/officeDocument/2006/relationships/image" Target="../media/image-36-5.png"/><Relationship Id="rId6" Type="http://schemas.openxmlformats.org/officeDocument/2006/relationships/image" Target="../media/image-3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image" Target="../media/image-37-2.png"/><Relationship Id="rId3" Type="http://schemas.openxmlformats.org/officeDocument/2006/relationships/image" Target="../media/image-37-3.png"/><Relationship Id="rId4" Type="http://schemas.openxmlformats.org/officeDocument/2006/relationships/image" Target="../media/image-37-4.png"/><Relationship Id="rId5" Type="http://schemas.openxmlformats.org/officeDocument/2006/relationships/image" Target="../media/image-37-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38-2.png"/><Relationship Id="rId3" Type="http://schemas.openxmlformats.org/officeDocument/2006/relationships/image" Target="../media/image-38-3.png"/><Relationship Id="rId4" Type="http://schemas.openxmlformats.org/officeDocument/2006/relationships/image" Target="../media/image-38-4.png"/><Relationship Id="rId5" Type="http://schemas.openxmlformats.org/officeDocument/2006/relationships/image" Target="../media/image-38-5.png"/><Relationship Id="rId6" Type="http://schemas.openxmlformats.org/officeDocument/2006/relationships/image" Target="../media/image-38-6.png"/><Relationship Id="rId7" Type="http://schemas.openxmlformats.org/officeDocument/2006/relationships/image" Target="../media/image-38-7.png"/><Relationship Id="rId8" Type="http://schemas.openxmlformats.org/officeDocument/2006/relationships/image" Target="../media/image-3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image" Target="../media/image-40-3.png"/><Relationship Id="rId4" Type="http://schemas.openxmlformats.org/officeDocument/2006/relationships/image" Target="../media/image-40-4.png"/><Relationship Id="rId5" Type="http://schemas.openxmlformats.org/officeDocument/2006/relationships/image" Target="../media/image-4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image" Target="../media/image-4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image" Target="../media/image-42-2.png"/><Relationship Id="rId3" Type="http://schemas.openxmlformats.org/officeDocument/2006/relationships/image" Target="../media/image-42-3.png"/><Relationship Id="rId4" Type="http://schemas.openxmlformats.org/officeDocument/2006/relationships/image" Target="../media/image-42-4.png"/><Relationship Id="rId5" Type="http://schemas.openxmlformats.org/officeDocument/2006/relationships/image" Target="../media/image-4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image" Target="../media/image-43-2.png"/><Relationship Id="rId3" Type="http://schemas.openxmlformats.org/officeDocument/2006/relationships/image" Target="../media/image-4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image" Target="../media/image-45-1.png"/><Relationship Id="rId3" Type="http://schemas.openxmlformats.org/officeDocument/2006/relationships/image" Target="../media/image-45-3.png"/><Relationship Id="rId4" Type="http://schemas.openxmlformats.org/officeDocument/2006/relationships/image" Target="../media/image-45-4.png"/><Relationship Id="rId5" Type="http://schemas.openxmlformats.org/officeDocument/2006/relationships/image" Target="../media/image-45-5.png"/><Relationship Id="rId6" Type="http://schemas.openxmlformats.org/officeDocument/2006/relationships/image" Target="../media/image-4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image" Target="../media/image-46-2.png"/><Relationship Id="rId3" Type="http://schemas.openxmlformats.org/officeDocument/2006/relationships/image" Target="../media/image-46-1.png"/><Relationship Id="rId4" Type="http://schemas.openxmlformats.org/officeDocument/2006/relationships/image" Target="../media/image-4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image" Target="../media/image-47-2.png"/><Relationship Id="rId3" Type="http://schemas.openxmlformats.org/officeDocument/2006/relationships/image" Target="../media/image-4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png"/><Relationship Id="rId2" Type="http://schemas.openxmlformats.org/officeDocument/2006/relationships/image" Target="../media/image-48-2.png"/><Relationship Id="rId3" Type="http://schemas.openxmlformats.org/officeDocument/2006/relationships/image" Target="../media/image-48-3.png"/><Relationship Id="rId4" Type="http://schemas.openxmlformats.org/officeDocument/2006/relationships/image" Target="../media/image-48-4.png"/><Relationship Id="rId5" Type="http://schemas.openxmlformats.org/officeDocument/2006/relationships/image" Target="../media/image-48-5.png"/><Relationship Id="rId6" Type="http://schemas.openxmlformats.org/officeDocument/2006/relationships/image" Target="../media/image-4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02920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76656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6656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76656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0392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50392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50392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24128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24128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24128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97864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97864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97864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481328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60" kern="0" dirty="0">
                <a:solidFill>
                  <a:srgbClr val="8F8CD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그림으로 쉽게 설명하는 파이썬 알고리즘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658368" y="1901952"/>
            <a:ext cx="6583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300" kern="0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CHAPTER 10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58368" y="2395728"/>
            <a:ext cx="6583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근사 알고리즘</a:t>
            </a:r>
            <a:endParaRPr lang="en-US" sz="5400" dirty="0"/>
          </a:p>
        </p:txBody>
      </p:sp>
      <p:sp>
        <p:nvSpPr>
          <p:cNvPr id="20" name="Text 18"/>
          <p:cNvSpPr/>
          <p:nvPr/>
        </p:nvSpPr>
        <p:spPr>
          <a:xfrm>
            <a:off x="658368" y="3566160"/>
            <a:ext cx="6583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9C99D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Approximation Algorithms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658368" y="4224528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완벽함을 포기하되, 얼마나 손해인지는 안다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7543800" y="1572768"/>
            <a:ext cx="3986784" cy="374904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8183880" y="3017520"/>
            <a:ext cx="1042416" cy="0"/>
          </a:xfrm>
          <a:prstGeom prst="line">
            <a:avLst/>
          </a:prstGeom>
          <a:noFill/>
          <a:ln w="26543">
            <a:solidFill>
              <a:srgbClr val="B9B7E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503920" y="289864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3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903" dirty="0"/>
          </a:p>
        </p:txBody>
      </p:sp>
      <p:sp>
        <p:nvSpPr>
          <p:cNvPr id="25" name="Shape 23"/>
          <p:cNvSpPr/>
          <p:nvPr/>
        </p:nvSpPr>
        <p:spPr>
          <a:xfrm flipH="1">
            <a:off x="9226296" y="2279142"/>
            <a:ext cx="955548" cy="738378"/>
          </a:xfrm>
          <a:prstGeom prst="line">
            <a:avLst/>
          </a:prstGeom>
          <a:noFill/>
          <a:ln w="26543">
            <a:solidFill>
              <a:srgbClr val="B9B7E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502902" y="2529459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3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903" dirty="0"/>
          </a:p>
        </p:txBody>
      </p:sp>
      <p:sp>
        <p:nvSpPr>
          <p:cNvPr id="27" name="Shape 25"/>
          <p:cNvSpPr/>
          <p:nvPr/>
        </p:nvSpPr>
        <p:spPr>
          <a:xfrm>
            <a:off x="9226296" y="3017520"/>
            <a:ext cx="955548" cy="738378"/>
          </a:xfrm>
          <a:prstGeom prst="line">
            <a:avLst/>
          </a:prstGeom>
          <a:noFill/>
          <a:ln w="26543">
            <a:solidFill>
              <a:srgbClr val="B9B7E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502902" y="3267837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3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903" dirty="0"/>
          </a:p>
        </p:txBody>
      </p:sp>
      <p:sp>
        <p:nvSpPr>
          <p:cNvPr id="29" name="Shape 27"/>
          <p:cNvSpPr/>
          <p:nvPr/>
        </p:nvSpPr>
        <p:spPr>
          <a:xfrm>
            <a:off x="10181844" y="3755898"/>
            <a:ext cx="1042416" cy="0"/>
          </a:xfrm>
          <a:prstGeom prst="line">
            <a:avLst/>
          </a:prstGeom>
          <a:noFill/>
          <a:ln w="26543">
            <a:solidFill>
              <a:srgbClr val="B9B7E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0501884" y="3637026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3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903" dirty="0"/>
          </a:p>
        </p:txBody>
      </p:sp>
      <p:sp>
        <p:nvSpPr>
          <p:cNvPr id="31" name="Shape 29"/>
          <p:cNvSpPr/>
          <p:nvPr/>
        </p:nvSpPr>
        <p:spPr>
          <a:xfrm>
            <a:off x="10181844" y="2279142"/>
            <a:ext cx="0" cy="1476756"/>
          </a:xfrm>
          <a:prstGeom prst="line">
            <a:avLst/>
          </a:prstGeom>
          <a:noFill/>
          <a:ln w="26543">
            <a:solidFill>
              <a:srgbClr val="F59E0B"/>
            </a:solidFill>
            <a:prstDash val="dash"/>
          </a:ln>
        </p:spPr>
      </p:sp>
      <p:sp>
        <p:nvSpPr>
          <p:cNvPr id="32" name="Shape 30"/>
          <p:cNvSpPr/>
          <p:nvPr/>
        </p:nvSpPr>
        <p:spPr>
          <a:xfrm>
            <a:off x="8183880" y="3017520"/>
            <a:ext cx="3040380" cy="738378"/>
          </a:xfrm>
          <a:prstGeom prst="line">
            <a:avLst/>
          </a:prstGeom>
          <a:noFill/>
          <a:ln w="26543">
            <a:solidFill>
              <a:srgbClr val="F59E0B"/>
            </a:solidFill>
            <a:prstDash val="dash"/>
          </a:ln>
        </p:spPr>
      </p:sp>
      <p:sp>
        <p:nvSpPr>
          <p:cNvPr id="33" name="Shape 31"/>
          <p:cNvSpPr/>
          <p:nvPr/>
        </p:nvSpPr>
        <p:spPr>
          <a:xfrm>
            <a:off x="7992770" y="2826410"/>
            <a:ext cx="382219" cy="382219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901330" y="2826410"/>
            <a:ext cx="565099" cy="3822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4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140" dirty="0"/>
          </a:p>
        </p:txBody>
      </p:sp>
      <p:sp>
        <p:nvSpPr>
          <p:cNvPr id="35" name="Shape 33"/>
          <p:cNvSpPr/>
          <p:nvPr/>
        </p:nvSpPr>
        <p:spPr>
          <a:xfrm>
            <a:off x="9035186" y="2826410"/>
            <a:ext cx="382219" cy="382219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943746" y="2826410"/>
            <a:ext cx="565099" cy="3822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4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140" dirty="0"/>
          </a:p>
        </p:txBody>
      </p:sp>
      <p:sp>
        <p:nvSpPr>
          <p:cNvPr id="37" name="Shape 35"/>
          <p:cNvSpPr/>
          <p:nvPr/>
        </p:nvSpPr>
        <p:spPr>
          <a:xfrm>
            <a:off x="9990734" y="2088032"/>
            <a:ext cx="382219" cy="382219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9899294" y="2088032"/>
            <a:ext cx="565099" cy="3822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4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140" dirty="0"/>
          </a:p>
        </p:txBody>
      </p:sp>
      <p:sp>
        <p:nvSpPr>
          <p:cNvPr id="39" name="Shape 37"/>
          <p:cNvSpPr/>
          <p:nvPr/>
        </p:nvSpPr>
        <p:spPr>
          <a:xfrm>
            <a:off x="9990734" y="3564788"/>
            <a:ext cx="382219" cy="382219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9899294" y="3564788"/>
            <a:ext cx="565099" cy="3822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4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endParaRPr lang="en-US" sz="1140" dirty="0"/>
          </a:p>
        </p:txBody>
      </p:sp>
      <p:sp>
        <p:nvSpPr>
          <p:cNvPr id="41" name="Shape 39"/>
          <p:cNvSpPr/>
          <p:nvPr/>
        </p:nvSpPr>
        <p:spPr>
          <a:xfrm>
            <a:off x="11033150" y="3564788"/>
            <a:ext cx="382219" cy="382219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10941710" y="3564788"/>
            <a:ext cx="565099" cy="3822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4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</a:t>
            </a:r>
            <a:endParaRPr lang="en-US" sz="1140" dirty="0"/>
          </a:p>
        </p:txBody>
      </p:sp>
      <p:sp>
        <p:nvSpPr>
          <p:cNvPr id="43" name="Text 41"/>
          <p:cNvSpPr/>
          <p:nvPr/>
        </p:nvSpPr>
        <p:spPr>
          <a:xfrm>
            <a:off x="7726680" y="4279392"/>
            <a:ext cx="3621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회색 = MST · 점선 = 지름길로 만든 투어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8001000" y="4626864"/>
            <a:ext cx="3072384" cy="512064"/>
          </a:xfrm>
          <a:prstGeom prst="roundRect">
            <a:avLst>
              <a:gd name="adj" fmla="val 21429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8001000" y="4626864"/>
            <a:ext cx="30723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투어 ≤ 2 × OPT</a:t>
            </a:r>
            <a:endParaRPr lang="en-US" sz="1400" dirty="0"/>
          </a:p>
        </p:txBody>
      </p:sp>
      <p:sp>
        <p:nvSpPr>
          <p:cNvPr id="46" name="Text 44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CONTENTS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이번 장에서 배울 내용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658368" y="1783080"/>
            <a:ext cx="523036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32688" y="2011680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6" name="Image 0" descr="/home/claude/icons/hourgl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" y="2135124"/>
            <a:ext cx="210312" cy="21031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54480" y="192024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10.1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2139696" y="1920240"/>
            <a:ext cx="3493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근사인가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1554480" y="2258568"/>
            <a:ext cx="4041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NP-난해 앞에서의 공학적 타협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300216" y="1783080"/>
            <a:ext cx="523036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574536" y="2011680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2" name="Image 1" descr="/home/claude/icons/calc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7980" y="2135124"/>
            <a:ext cx="210312" cy="21031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196328" y="192024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10.2</a:t>
            </a:r>
            <a:endParaRPr lang="en-US" sz="1150" dirty="0"/>
          </a:p>
        </p:txBody>
      </p:sp>
      <p:sp>
        <p:nvSpPr>
          <p:cNvPr id="14" name="Text 10"/>
          <p:cNvSpPr/>
          <p:nvPr/>
        </p:nvSpPr>
        <p:spPr>
          <a:xfrm>
            <a:off x="7781544" y="1920240"/>
            <a:ext cx="3493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기본 개념</a:t>
            </a:r>
            <a:endParaRPr lang="en-US" sz="1450" dirty="0"/>
          </a:p>
        </p:txBody>
      </p:sp>
      <p:sp>
        <p:nvSpPr>
          <p:cNvPr id="15" name="Text 11"/>
          <p:cNvSpPr/>
          <p:nvPr/>
        </p:nvSpPr>
        <p:spPr>
          <a:xfrm>
            <a:off x="7196328" y="2258568"/>
            <a:ext cx="4041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표기법과 근사 비율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658368" y="2788920"/>
            <a:ext cx="523036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932688" y="301752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8" name="Image 2" descr="/home/claude/icons/map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" y="3140964"/>
            <a:ext cx="210312" cy="21031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554480" y="292608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59E0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10.3</a:t>
            </a:r>
            <a:endParaRPr lang="en-US" sz="1150" dirty="0"/>
          </a:p>
        </p:txBody>
      </p:sp>
      <p:sp>
        <p:nvSpPr>
          <p:cNvPr id="20" name="Text 15"/>
          <p:cNvSpPr/>
          <p:nvPr/>
        </p:nvSpPr>
        <p:spPr>
          <a:xfrm>
            <a:off x="2139696" y="2926080"/>
            <a:ext cx="3493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Metric TSP</a:t>
            </a:r>
            <a:endParaRPr lang="en-US" sz="1450" dirty="0"/>
          </a:p>
        </p:txBody>
      </p:sp>
      <p:sp>
        <p:nvSpPr>
          <p:cNvPr id="21" name="Text 16"/>
          <p:cNvSpPr/>
          <p:nvPr/>
        </p:nvSpPr>
        <p:spPr>
          <a:xfrm>
            <a:off x="1554480" y="3264408"/>
            <a:ext cx="4041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삼각 부등식이 여는 길</a:t>
            </a:r>
            <a:endParaRPr lang="en-US" sz="1150" dirty="0"/>
          </a:p>
        </p:txBody>
      </p:sp>
      <p:sp>
        <p:nvSpPr>
          <p:cNvPr id="22" name="Shape 17"/>
          <p:cNvSpPr/>
          <p:nvPr/>
        </p:nvSpPr>
        <p:spPr>
          <a:xfrm>
            <a:off x="6300216" y="2788920"/>
            <a:ext cx="523036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6574536" y="3017520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4" name="Image 3" descr="/home/claude/icons/ey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7980" y="3140964"/>
            <a:ext cx="210312" cy="210312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196328" y="292608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10.4</a:t>
            </a:r>
            <a:endParaRPr lang="en-US" sz="1150" dirty="0"/>
          </a:p>
        </p:txBody>
      </p:sp>
      <p:sp>
        <p:nvSpPr>
          <p:cNvPr id="26" name="Text 20"/>
          <p:cNvSpPr/>
          <p:nvPr/>
        </p:nvSpPr>
        <p:spPr>
          <a:xfrm>
            <a:off x="7781544" y="2926080"/>
            <a:ext cx="3493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정점 커버</a:t>
            </a:r>
            <a:endParaRPr lang="en-US" sz="1450" dirty="0"/>
          </a:p>
        </p:txBody>
      </p:sp>
      <p:sp>
        <p:nvSpPr>
          <p:cNvPr id="27" name="Text 21"/>
          <p:cNvSpPr/>
          <p:nvPr/>
        </p:nvSpPr>
        <p:spPr>
          <a:xfrm>
            <a:off x="7196328" y="3264408"/>
            <a:ext cx="4041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CCTV 설치 최적화</a:t>
            </a:r>
            <a:endParaRPr lang="en-US" sz="1150" dirty="0"/>
          </a:p>
        </p:txBody>
      </p:sp>
      <p:sp>
        <p:nvSpPr>
          <p:cNvPr id="28" name="Shape 22"/>
          <p:cNvSpPr/>
          <p:nvPr/>
        </p:nvSpPr>
        <p:spPr>
          <a:xfrm>
            <a:off x="658368" y="3794760"/>
            <a:ext cx="523036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Shape 23"/>
          <p:cNvSpPr/>
          <p:nvPr/>
        </p:nvSpPr>
        <p:spPr>
          <a:xfrm>
            <a:off x="932688" y="4023360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0" name="Image 4" descr="/home/claude/icons/layers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6132" y="4146804"/>
            <a:ext cx="210312" cy="210312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1554480" y="393192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10.5</a:t>
            </a:r>
            <a:endParaRPr lang="en-US" sz="1150" dirty="0"/>
          </a:p>
        </p:txBody>
      </p:sp>
      <p:sp>
        <p:nvSpPr>
          <p:cNvPr id="32" name="Text 25"/>
          <p:cNvSpPr/>
          <p:nvPr/>
        </p:nvSpPr>
        <p:spPr>
          <a:xfrm>
            <a:off x="2139696" y="3931920"/>
            <a:ext cx="3493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집합 커버</a:t>
            </a:r>
            <a:endParaRPr lang="en-US" sz="1450" dirty="0"/>
          </a:p>
        </p:txBody>
      </p:sp>
      <p:sp>
        <p:nvSpPr>
          <p:cNvPr id="33" name="Text 26"/>
          <p:cNvSpPr/>
          <p:nvPr/>
        </p:nvSpPr>
        <p:spPr>
          <a:xfrm>
            <a:off x="1554480" y="4270248"/>
            <a:ext cx="4041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로그 근사 비율의 세계</a:t>
            </a:r>
            <a:endParaRPr lang="en-US" sz="1150" dirty="0"/>
          </a:p>
        </p:txBody>
      </p:sp>
      <p:sp>
        <p:nvSpPr>
          <p:cNvPr id="34" name="Shape 27"/>
          <p:cNvSpPr/>
          <p:nvPr/>
        </p:nvSpPr>
        <p:spPr>
          <a:xfrm>
            <a:off x="6300216" y="3794760"/>
            <a:ext cx="523036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5" name="Shape 28"/>
          <p:cNvSpPr/>
          <p:nvPr/>
        </p:nvSpPr>
        <p:spPr>
          <a:xfrm>
            <a:off x="6574536" y="4023360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6" name="Image 5" descr="/home/claude/icons/ban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7980" y="4146804"/>
            <a:ext cx="210312" cy="210312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7196328" y="393192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10.6</a:t>
            </a:r>
            <a:endParaRPr lang="en-US" sz="1150" dirty="0"/>
          </a:p>
        </p:txBody>
      </p:sp>
      <p:sp>
        <p:nvSpPr>
          <p:cNvPr id="38" name="Text 30"/>
          <p:cNvSpPr/>
          <p:nvPr/>
        </p:nvSpPr>
        <p:spPr>
          <a:xfrm>
            <a:off x="7781544" y="3931920"/>
            <a:ext cx="3493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근사 불가능성</a:t>
            </a:r>
            <a:endParaRPr lang="en-US" sz="1450" dirty="0"/>
          </a:p>
        </p:txBody>
      </p:sp>
      <p:sp>
        <p:nvSpPr>
          <p:cNvPr id="39" name="Text 31"/>
          <p:cNvSpPr/>
          <p:nvPr/>
        </p:nvSpPr>
        <p:spPr>
          <a:xfrm>
            <a:off x="7196328" y="4270248"/>
            <a:ext cx="4041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타협조차 허락되지 않는 문제</a:t>
            </a:r>
            <a:endParaRPr lang="en-US" sz="1150" dirty="0"/>
          </a:p>
        </p:txBody>
      </p:sp>
      <p:sp>
        <p:nvSpPr>
          <p:cNvPr id="40" name="Shape 32"/>
          <p:cNvSpPr/>
          <p:nvPr/>
        </p:nvSpPr>
        <p:spPr>
          <a:xfrm>
            <a:off x="658368" y="4800600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1" name="Shape 33"/>
          <p:cNvSpPr/>
          <p:nvPr/>
        </p:nvSpPr>
        <p:spPr>
          <a:xfrm>
            <a:off x="932688" y="5029200"/>
            <a:ext cx="457200" cy="457200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42" name="Image 6" descr="/home/claude/icons/flag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6132" y="5152644"/>
            <a:ext cx="210312" cy="210312"/>
          </a:xfrm>
          <a:prstGeom prst="rect">
            <a:avLst/>
          </a:prstGeom>
        </p:spPr>
      </p:pic>
      <p:sp>
        <p:nvSpPr>
          <p:cNvPr id="43" name="Text 34"/>
          <p:cNvSpPr/>
          <p:nvPr/>
        </p:nvSpPr>
        <p:spPr>
          <a:xfrm>
            <a:off x="1554480" y="493776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10.7</a:t>
            </a:r>
            <a:endParaRPr lang="en-US" sz="1150" dirty="0"/>
          </a:p>
        </p:txBody>
      </p:sp>
      <p:sp>
        <p:nvSpPr>
          <p:cNvPr id="44" name="Text 35"/>
          <p:cNvSpPr/>
          <p:nvPr/>
        </p:nvSpPr>
        <p:spPr>
          <a:xfrm>
            <a:off x="2139696" y="4937760"/>
            <a:ext cx="91348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정리 및 마무리</a:t>
            </a:r>
            <a:endParaRPr lang="en-US" sz="1450" dirty="0"/>
          </a:p>
        </p:txBody>
      </p:sp>
      <p:sp>
        <p:nvSpPr>
          <p:cNvPr id="45" name="Text 36"/>
          <p:cNvSpPr/>
          <p:nvPr/>
        </p:nvSpPr>
        <p:spPr>
          <a:xfrm>
            <a:off x="1554480" y="5276088"/>
            <a:ext cx="96834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근사의 지형도</a:t>
            </a:r>
            <a:endParaRPr lang="en-US" sz="1150" dirty="0"/>
          </a:p>
        </p:txBody>
      </p:sp>
      <p:sp>
        <p:nvSpPr>
          <p:cNvPr id="46" name="Shape 37"/>
          <p:cNvSpPr/>
          <p:nvPr/>
        </p:nvSpPr>
        <p:spPr>
          <a:xfrm>
            <a:off x="658368" y="585216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7" name="Text 38"/>
          <p:cNvSpPr/>
          <p:nvPr/>
        </p:nvSpPr>
        <p:spPr>
          <a:xfrm>
            <a:off x="914400" y="585216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9장에서 "근사해로 방향을 바꾸라"고 했다 — 이 장은 그 근사해에 수학적 보증서를 붙이는 방법이다.</a:t>
            </a:r>
            <a:endParaRPr lang="en-US" sz="1200" dirty="0"/>
          </a:p>
        </p:txBody>
      </p:sp>
      <p:sp>
        <p:nvSpPr>
          <p:cNvPr id="48" name="Text 3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20640" y="274320"/>
            <a:ext cx="640080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5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10.1</a:t>
            </a:r>
            <a:endParaRPr lang="en-US" sz="165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4" name="Image 0" descr="/home/claude/icons/hourgl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10.1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근사 알고리즘인가?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지수 시간 알고리즘은 현실에서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'없는 것'이나 마찬가지다.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3482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hourgl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3248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§10.1  왜 근사인가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NP-난해의 장벽 — 지수 시간은 기다릴 수 없다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NP-난해 문제의 최적해를 찾는 알려진 알고리즘들의 시간 복잡도는 다음과 같다.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5349240" cy="137160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914400" y="2286000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B718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O(2ⁿ)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914400" y="2980944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지수 시간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3200400" y="2286000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B718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O(n!)</a:t>
            </a:r>
            <a:endParaRPr lang="en-US" sz="3000" dirty="0"/>
          </a:p>
        </p:txBody>
      </p:sp>
      <p:sp>
        <p:nvSpPr>
          <p:cNvPr id="11" name="Text 8"/>
          <p:cNvSpPr/>
          <p:nvPr/>
        </p:nvSpPr>
        <p:spPr>
          <a:xfrm>
            <a:off x="3200400" y="2980944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팩토리얼 시간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6181344" y="2157984"/>
            <a:ext cx="5349240" cy="64008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364224" y="2286000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4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2979" y="2384755"/>
            <a:ext cx="168250" cy="16825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6839712" y="2249424"/>
            <a:ext cx="4526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n이 작을 때 — 도시 10개</a:t>
            </a:r>
            <a:endParaRPr lang="en-US" sz="1250" dirty="0"/>
          </a:p>
        </p:txBody>
      </p:sp>
      <p:sp>
        <p:nvSpPr>
          <p:cNvPr id="16" name="Text 12"/>
          <p:cNvSpPr/>
          <p:nvPr/>
        </p:nvSpPr>
        <p:spPr>
          <a:xfrm>
            <a:off x="6839712" y="2523744"/>
            <a:ext cx="4526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endParaRPr lang="en-US" sz="1000" dirty="0"/>
          </a:p>
        </p:txBody>
      </p:sp>
      <p:sp>
        <p:nvSpPr>
          <p:cNvPr id="17" name="Text 13"/>
          <p:cNvSpPr/>
          <p:nvPr/>
        </p:nvSpPr>
        <p:spPr>
          <a:xfrm>
            <a:off x="6839712" y="248716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경로를 계산해도 금방 끝난다.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>
            <a:off x="6181344" y="2889504"/>
            <a:ext cx="5349240" cy="64008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6364224" y="3017520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0" name="Image 2" descr="/home/claude/icons/time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2979" y="3116275"/>
            <a:ext cx="168250" cy="16825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6839712" y="2980944"/>
            <a:ext cx="4526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n이 조금만 커지면 — 도시 50개</a:t>
            </a:r>
            <a:endParaRPr lang="en-US" sz="1250" dirty="0"/>
          </a:p>
        </p:txBody>
      </p:sp>
      <p:sp>
        <p:nvSpPr>
          <p:cNvPr id="22" name="Text 17"/>
          <p:cNvSpPr/>
          <p:nvPr/>
        </p:nvSpPr>
        <p:spPr>
          <a:xfrm>
            <a:off x="6839712" y="3255264"/>
            <a:ext cx="4526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endParaRPr lang="en-US" sz="1000" dirty="0"/>
          </a:p>
        </p:txBody>
      </p:sp>
      <p:sp>
        <p:nvSpPr>
          <p:cNvPr id="23" name="Text 18"/>
          <p:cNvSpPr/>
          <p:nvPr/>
        </p:nvSpPr>
        <p:spPr>
          <a:xfrm>
            <a:off x="6839712" y="321868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슈퍼컴퓨터로도 우주의 나이보다 긴 시간이 필요하다.</a:t>
            </a:r>
            <a:endParaRPr lang="en-US" sz="1100" dirty="0"/>
          </a:p>
        </p:txBody>
      </p:sp>
      <p:sp>
        <p:nvSpPr>
          <p:cNvPr id="24" name="Shape 19"/>
          <p:cNvSpPr/>
          <p:nvPr/>
        </p:nvSpPr>
        <p:spPr>
          <a:xfrm>
            <a:off x="658368" y="3877056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896112" y="4105656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6" name="Image 3" descr="/home/claude/icons/war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4224528"/>
            <a:ext cx="219456" cy="219456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1517904" y="4023360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"언젠가는 끝난다"는 보장은 실무에서 아무 쓸모가 없다</a:t>
            </a:r>
            <a:endParaRPr lang="en-US" sz="1320" dirty="0"/>
          </a:p>
        </p:txBody>
      </p:sp>
      <p:sp>
        <p:nvSpPr>
          <p:cNvPr id="28" name="Text 22"/>
          <p:cNvSpPr/>
          <p:nvPr/>
        </p:nvSpPr>
        <p:spPr>
          <a:xfrm>
            <a:off x="1517904" y="4334256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9장에서 본 대로 이 문제들은 다항 시간 알고리즘이 존재하지 않을 가능성이 매우 높다. 기다리는 전략은 선택지가 아니다.</a:t>
            </a:r>
            <a:endParaRPr lang="en-US" sz="1230" dirty="0"/>
          </a:p>
        </p:txBody>
      </p:sp>
      <p:sp>
        <p:nvSpPr>
          <p:cNvPr id="29" name="Shape 23"/>
          <p:cNvSpPr/>
          <p:nvPr/>
        </p:nvSpPr>
        <p:spPr>
          <a:xfrm>
            <a:off x="658368" y="4974336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896112" y="5202936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1" name="Image 4" descr="/home/claude/icons/route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321808"/>
            <a:ext cx="219456" cy="219456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1517904" y="5120640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그렇다면 남은 선택지는 하나뿐이다</a:t>
            </a:r>
            <a:endParaRPr lang="en-US" sz="1320" dirty="0"/>
          </a:p>
        </p:txBody>
      </p:sp>
      <p:sp>
        <p:nvSpPr>
          <p:cNvPr id="33" name="Text 26"/>
          <p:cNvSpPr/>
          <p:nvPr/>
        </p:nvSpPr>
        <p:spPr>
          <a:xfrm>
            <a:off x="1517904" y="5431536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"최적해를 반드시 찾겠다"는 요구를 내려놓는 것이다. 다만 아무렇게나 내려놓는 것이 아니라, 얼마나 손해를 보는지 숫자로 못 박아 두고 내려놓는다.</a:t>
            </a:r>
            <a:endParaRPr lang="en-US" sz="1230" dirty="0"/>
          </a:p>
        </p:txBody>
      </p:sp>
      <p:sp>
        <p:nvSpPr>
          <p:cNvPr id="34" name="Text 2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3482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hourgl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3248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§10.1  왜 근사인가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현실 비즈니스 환경의 냉혹한 요구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3218688" cy="237744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1920240" y="2011680"/>
            <a:ext cx="694944" cy="694944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8" name="Image 1" descr="/home/claude/icons/road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875" y="2199315"/>
            <a:ext cx="319674" cy="31967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41248" y="283464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택배 배송 최적화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932688" y="3200400"/>
            <a:ext cx="2670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새벽 배송 트럭은 계산이 끝날 때까지 내일 아침을 기다려 주지 않는다.</a:t>
            </a:r>
            <a:endParaRPr lang="en-US" sz="1180" dirty="0"/>
          </a:p>
        </p:txBody>
      </p:sp>
      <p:sp>
        <p:nvSpPr>
          <p:cNvPr id="11" name="Shape 7"/>
          <p:cNvSpPr/>
          <p:nvPr/>
        </p:nvSpPr>
        <p:spPr>
          <a:xfrm>
            <a:off x="4453128" y="1783080"/>
            <a:ext cx="3218688" cy="237744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5715000" y="2011680"/>
            <a:ext cx="694944" cy="69494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3" name="Image 2" descr="/home/claude/icons/char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635" y="2199315"/>
            <a:ext cx="319674" cy="31967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636008" y="283464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실시간 트레이딩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4727448" y="3200400"/>
            <a:ext cx="2670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주식 트레이딩 시스템은 0.1초 안에 결정을 내려야 한다.</a:t>
            </a:r>
            <a:endParaRPr lang="en-US" sz="1180" dirty="0"/>
          </a:p>
        </p:txBody>
      </p:sp>
      <p:sp>
        <p:nvSpPr>
          <p:cNvPr id="16" name="Shape 11"/>
          <p:cNvSpPr/>
          <p:nvPr/>
        </p:nvSpPr>
        <p:spPr>
          <a:xfrm>
            <a:off x="8247888" y="1783080"/>
            <a:ext cx="3218688" cy="237744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9509760" y="2011680"/>
            <a:ext cx="694944" cy="694944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8" name="Image 3" descr="/home/claude/icons/micro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7395" y="2199315"/>
            <a:ext cx="319674" cy="31967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8430768" y="283464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반도체 설계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8522208" y="3200400"/>
            <a:ext cx="2670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수천 개의 부품 배치를 제한된 시간 안에 효율적으로 최적화해야 한다.</a:t>
            </a:r>
            <a:endParaRPr lang="en-US" sz="1180" dirty="0"/>
          </a:p>
        </p:txBody>
      </p:sp>
      <p:sp>
        <p:nvSpPr>
          <p:cNvPr id="21" name="Shape 15"/>
          <p:cNvSpPr/>
          <p:nvPr/>
        </p:nvSpPr>
        <p:spPr>
          <a:xfrm>
            <a:off x="658368" y="4343400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896112" y="4594860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3" name="Image 4" descr="/home/claude/icons/stopwatch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4713732"/>
            <a:ext cx="219456" cy="219456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517904" y="448970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현실 세계에서 지수 시간 알고리즘은 "없는 것"이나 마찬가지다</a:t>
            </a:r>
            <a:endParaRPr lang="en-US" sz="1320" dirty="0"/>
          </a:p>
        </p:txBody>
      </p:sp>
      <p:sp>
        <p:nvSpPr>
          <p:cNvPr id="25" name="Text 18"/>
          <p:cNvSpPr/>
          <p:nvPr/>
        </p:nvSpPr>
        <p:spPr>
          <a:xfrm>
            <a:off x="1517904" y="4800600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아무리 정확해도 마감 시각을 넘기면 그 답은 쓸 수 없다. 정확성과 시간 중 하나를 골라야 한다면, 현장은 언제나 시간을 고른다.</a:t>
            </a:r>
            <a:endParaRPr lang="en-US" sz="1230" dirty="0"/>
          </a:p>
        </p:txBody>
      </p:sp>
      <p:sp>
        <p:nvSpPr>
          <p:cNvPr id="26" name="Shape 19"/>
          <p:cNvSpPr/>
          <p:nvPr/>
        </p:nvSpPr>
        <p:spPr>
          <a:xfrm>
            <a:off x="658368" y="5394960"/>
            <a:ext cx="10872216" cy="82296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7" name="Shape 20"/>
          <p:cNvSpPr/>
          <p:nvPr/>
        </p:nvSpPr>
        <p:spPr>
          <a:xfrm>
            <a:off x="896112" y="5577840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8" name="Image 5" descr="/home/claude/icons/scale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984" y="5696712"/>
            <a:ext cx="219456" cy="219456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1517904" y="554126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그래서 필요한 것이 근사 알고리즘이다</a:t>
            </a:r>
            <a:endParaRPr lang="en-US" sz="1320" dirty="0"/>
          </a:p>
        </p:txBody>
      </p:sp>
      <p:sp>
        <p:nvSpPr>
          <p:cNvPr id="30" name="Text 22"/>
          <p:cNvSpPr/>
          <p:nvPr/>
        </p:nvSpPr>
        <p:spPr>
          <a:xfrm>
            <a:off x="1517904" y="5852160"/>
            <a:ext cx="9756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"꽤 좋은 답을 확실히 빠르게, 그리고 얼마나 좋은지도 알려 주는" 도구다.</a:t>
            </a:r>
            <a:endParaRPr lang="en-US" sz="1230" dirty="0"/>
          </a:p>
        </p:txBody>
      </p:sp>
      <p:sp>
        <p:nvSpPr>
          <p:cNvPr id="31" name="Text 2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3482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hourgl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3248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§10.1  왜 근사인가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최적화 문제 vs 결정 문제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768096"/>
          </a:xfrm>
          <a:prstGeom prst="roundRect">
            <a:avLst>
              <a:gd name="adj" fmla="val 14286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56232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8" name="Image 1" descr="/home/claude/icons/exchang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75104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977493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28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9장의 NP 이론은 결정 문제(Yes/No) 형식을 썼다. 10장에서는 현실에 맞게 가장 좋은 "값"을 찾는 최적화 문제를 다룬다.</a:t>
            </a:r>
            <a:endParaRPr lang="en-US" sz="1280" dirty="0"/>
          </a:p>
        </p:txBody>
      </p:sp>
      <p:sp>
        <p:nvSpPr>
          <p:cNvPr id="10" name="Shape 6"/>
          <p:cNvSpPr/>
          <p:nvPr/>
        </p:nvSpPr>
        <p:spPr>
          <a:xfrm>
            <a:off x="658368" y="2706624"/>
            <a:ext cx="5349240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932688" y="2944368"/>
            <a:ext cx="438912" cy="438912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2" name="Image 2" descr="/home/claude/icons/map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194" y="3062874"/>
            <a:ext cx="201900" cy="2019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645920" y="292608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외판원 순회 문제 (TSP)</a:t>
            </a:r>
            <a:endParaRPr lang="en-US" sz="1450" dirty="0"/>
          </a:p>
        </p:txBody>
      </p:sp>
      <p:sp>
        <p:nvSpPr>
          <p:cNvPr id="14" name="Text 9"/>
          <p:cNvSpPr/>
          <p:nvPr/>
        </p:nvSpPr>
        <p:spPr>
          <a:xfrm>
            <a:off x="932688" y="3438144"/>
            <a:ext cx="4800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결정 — 50만 원 이하인 경로가 존재하는가? (Y/N)</a:t>
            </a:r>
            <a:endParaRPr lang="en-US" sz="1180" dirty="0"/>
          </a:p>
          <a:p>
            <a:pPr indent="0" marL="0">
              <a:lnSpc>
                <a:spcPct val="130000"/>
              </a:lnSpc>
              <a:buNone/>
            </a:pPr>
            <a:endParaRPr lang="en-US" sz="118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최적화 — 비용이 가장 적은 경로는 무엇인가? (최솟값)</a:t>
            </a:r>
            <a:endParaRPr lang="en-US" sz="1180" dirty="0"/>
          </a:p>
        </p:txBody>
      </p:sp>
      <p:sp>
        <p:nvSpPr>
          <p:cNvPr id="15" name="Shape 10"/>
          <p:cNvSpPr/>
          <p:nvPr/>
        </p:nvSpPr>
        <p:spPr>
          <a:xfrm>
            <a:off x="6181344" y="2706624"/>
            <a:ext cx="5349240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6455664" y="2944368"/>
            <a:ext cx="438912" cy="438912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7" name="Image 3" descr="/home/claude/icons/bag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170" y="3062874"/>
            <a:ext cx="201900" cy="2019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168896" y="292608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배낭 문제 (knapsack)</a:t>
            </a:r>
            <a:endParaRPr lang="en-US" sz="1450" dirty="0"/>
          </a:p>
        </p:txBody>
      </p:sp>
      <p:sp>
        <p:nvSpPr>
          <p:cNvPr id="19" name="Text 13"/>
          <p:cNvSpPr/>
          <p:nvPr/>
        </p:nvSpPr>
        <p:spPr>
          <a:xfrm>
            <a:off x="6455664" y="3438144"/>
            <a:ext cx="4800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결정 — 가치 합이 K 이상이 되게 담을 수 있는가? (Y/N)</a:t>
            </a:r>
            <a:endParaRPr lang="en-US" sz="1180" dirty="0"/>
          </a:p>
          <a:p>
            <a:pPr indent="0" marL="0">
              <a:lnSpc>
                <a:spcPct val="130000"/>
              </a:lnSpc>
              <a:buNone/>
            </a:pPr>
            <a:endParaRPr lang="en-US" sz="118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최적화 — 담을 수 있는 최대 가치는 얼마인가? (최댓값)</a:t>
            </a:r>
            <a:endParaRPr lang="en-US" sz="1180" dirty="0"/>
          </a:p>
        </p:txBody>
      </p:sp>
      <p:sp>
        <p:nvSpPr>
          <p:cNvPr id="20" name="Shape 14"/>
          <p:cNvSpPr/>
          <p:nvPr/>
        </p:nvSpPr>
        <p:spPr>
          <a:xfrm>
            <a:off x="658368" y="4882896"/>
            <a:ext cx="10872216" cy="914400"/>
          </a:xfrm>
          <a:prstGeom prst="roundRect">
            <a:avLst>
              <a:gd name="adj" fmla="val 10000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Text 15"/>
          <p:cNvSpPr/>
          <p:nvPr/>
        </p:nvSpPr>
        <p:spPr>
          <a:xfrm>
            <a:off x="932688" y="4882896"/>
            <a:ext cx="103235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결정 버전이 NP-완전   ⇒   최적화 버전은 NP-난해</a:t>
            </a:r>
            <a:endParaRPr lang="en-US" sz="2100" dirty="0"/>
          </a:p>
        </p:txBody>
      </p:sp>
      <p:sp>
        <p:nvSpPr>
          <p:cNvPr id="22" name="Shape 16"/>
          <p:cNvSpPr/>
          <p:nvPr/>
        </p:nvSpPr>
        <p:spPr>
          <a:xfrm>
            <a:off x="658368" y="5888736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896112" y="5916168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4" name="Image 4" descr="/home/claude/icons/bulb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210" y="6011266"/>
            <a:ext cx="175565" cy="175565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1517904" y="5980176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최적화 버전이 더 어렵다 — 값을 찾아야 할 뿐 아니라, 그보다 나은 값이 없음까지 보여야 하기 때문이다.</a:t>
            </a:r>
            <a:endParaRPr lang="en-US" sz="1200" dirty="0"/>
          </a:p>
        </p:txBody>
      </p:sp>
      <p:sp>
        <p:nvSpPr>
          <p:cNvPr id="26" name="Text 1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3482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hourgl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3248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§10.1  왜 근사인가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휴리스틱 (heuristics)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74520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8" name="Image 1" descr="/home/claude/icons/brai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93392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828800"/>
            <a:ext cx="97749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"경험상 대충 잘 맞더라" — 경험적인 법칙이나 직관에 의존하는 방법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658368" y="2651760"/>
            <a:ext cx="108722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예를 들어 TSP에서 "일단 가장 가까운 도시로 이동"을 반복하는 것이 전형적인 휴리스틱이다. 5장에서 본 가장 가까운 이웃 기법이 바로 이것이다.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658368" y="3291840"/>
            <a:ext cx="5349240" cy="1828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932688" y="3529584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3" name="Image 2" descr="/home/claude/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194" y="3648090"/>
            <a:ext cx="201900" cy="2019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645920" y="351129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장점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932688" y="4041648"/>
            <a:ext cx="4800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구현이 쉽고 실행이 빠르다.</a:t>
            </a:r>
            <a:endParaRPr lang="en-US" sz="12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실전에서도 꽤 괜찮은 결과를 낸다.</a:t>
            </a:r>
            <a:endParaRPr lang="en-US" sz="1200" dirty="0"/>
          </a:p>
        </p:txBody>
      </p:sp>
      <p:sp>
        <p:nvSpPr>
          <p:cNvPr id="16" name="Shape 11"/>
          <p:cNvSpPr/>
          <p:nvPr/>
        </p:nvSpPr>
        <p:spPr>
          <a:xfrm>
            <a:off x="6181344" y="3291840"/>
            <a:ext cx="5349240" cy="1828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6455664" y="3529584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8" name="Image 3" descr="/home/claude/icons/time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170" y="3648090"/>
            <a:ext cx="201900" cy="20190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7168896" y="351129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단점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6455664" y="4041648"/>
            <a:ext cx="4800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품질 보장이 전혀 없다.</a:t>
            </a:r>
            <a:endParaRPr lang="en-US" sz="12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최적해와 얼마나 차이 나는지 알 수 없다.</a:t>
            </a:r>
            <a:endParaRPr lang="en-US" sz="1200" dirty="0"/>
          </a:p>
        </p:txBody>
      </p:sp>
      <p:sp>
        <p:nvSpPr>
          <p:cNvPr id="21" name="Shape 15"/>
          <p:cNvSpPr/>
          <p:nvPr/>
        </p:nvSpPr>
        <p:spPr>
          <a:xfrm>
            <a:off x="658368" y="5358384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896112" y="5385816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3" name="Image 4" descr="/home/claude/icons/questio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504688"/>
            <a:ext cx="219456" cy="219456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517904" y="5449824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"잘 나온 것 같다"와 "얼마나 잘 나왔는지 안다"는 전혀 다른 이야기다.</a:t>
            </a:r>
            <a:endParaRPr lang="en-US" sz="1250" dirty="0"/>
          </a:p>
        </p:txBody>
      </p:sp>
      <p:sp>
        <p:nvSpPr>
          <p:cNvPr id="25" name="Text 1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3482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hourgl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3248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§10.1  왜 근사인가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근사 알고리즘 (approximation algorithms)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74520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8" name="Image 1" descr="/home/claude/icons/scal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93392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828800"/>
            <a:ext cx="97749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"최악의 경우에도 이 정도는 보장한다" — 수학적 엄밀함을 갖춘 방법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658368" y="2651760"/>
            <a:ext cx="108722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근사 알고리즘은 다음 두 가지를 반드시 보장한다.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658368" y="3072384"/>
            <a:ext cx="10872216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896112" y="3255264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3" name="Image 2" descr="/home/claude/icons/stopwatch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3378708"/>
            <a:ext cx="210312" cy="21031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81328" y="3072384"/>
            <a:ext cx="1143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보장 ①</a:t>
            </a:r>
            <a:endParaRPr lang="en-US" sz="1350" dirty="0"/>
          </a:p>
        </p:txBody>
      </p:sp>
      <p:sp>
        <p:nvSpPr>
          <p:cNvPr id="15" name="Text 10"/>
          <p:cNvSpPr/>
          <p:nvPr/>
        </p:nvSpPr>
        <p:spPr>
          <a:xfrm>
            <a:off x="2651760" y="3200400"/>
            <a:ext cx="8503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어떤 입력이 들어오더라도 다항 시간 안에 반드시 종료한다.</a:t>
            </a:r>
            <a:endParaRPr lang="en-US" sz="1200" dirty="0"/>
          </a:p>
        </p:txBody>
      </p:sp>
      <p:sp>
        <p:nvSpPr>
          <p:cNvPr id="16" name="Shape 11"/>
          <p:cNvSpPr/>
          <p:nvPr/>
        </p:nvSpPr>
        <p:spPr>
          <a:xfrm>
            <a:off x="658368" y="4005072"/>
            <a:ext cx="10872216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896112" y="4187952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8" name="Image 3" descr="/home/claude/icons/check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4311396"/>
            <a:ext cx="210312" cy="210312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481328" y="4005072"/>
            <a:ext cx="1143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보장 ②</a:t>
            </a:r>
            <a:endParaRPr lang="en-US" sz="1350" dirty="0"/>
          </a:p>
        </p:txBody>
      </p:sp>
      <p:sp>
        <p:nvSpPr>
          <p:cNvPr id="20" name="Text 14"/>
          <p:cNvSpPr/>
          <p:nvPr/>
        </p:nvSpPr>
        <p:spPr>
          <a:xfrm>
            <a:off x="2651760" y="4133088"/>
            <a:ext cx="8503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결과값이 최악의 경우에도 최적해의 k배를 절대 넘지 않음을 수학적으로 증명한다.</a:t>
            </a:r>
            <a:endParaRPr lang="en-US" sz="1200" dirty="0"/>
          </a:p>
        </p:txBody>
      </p:sp>
      <p:sp>
        <p:nvSpPr>
          <p:cNvPr id="21" name="Shape 15"/>
          <p:cNvSpPr/>
          <p:nvPr/>
        </p:nvSpPr>
        <p:spPr>
          <a:xfrm>
            <a:off x="658368" y="4937760"/>
            <a:ext cx="10872216" cy="868680"/>
          </a:xfrm>
          <a:prstGeom prst="roundRect">
            <a:avLst>
              <a:gd name="adj" fmla="val 10526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Text 16"/>
          <p:cNvSpPr/>
          <p:nvPr/>
        </p:nvSpPr>
        <p:spPr>
          <a:xfrm>
            <a:off x="932688" y="5047488"/>
            <a:ext cx="103235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  =  근사 비율 (approximation ratio)</a:t>
            </a:r>
            <a:endParaRPr lang="en-US" sz="2200" dirty="0"/>
          </a:p>
        </p:txBody>
      </p:sp>
      <p:sp>
        <p:nvSpPr>
          <p:cNvPr id="23" name="Text 17"/>
          <p:cNvSpPr/>
          <p:nvPr/>
        </p:nvSpPr>
        <p:spPr>
          <a:xfrm>
            <a:off x="932688" y="5385816"/>
            <a:ext cx="103235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장 전체를 관통하는 핵심 성능 지표</a:t>
            </a:r>
            <a:endParaRPr lang="en-US" sz="1150" dirty="0"/>
          </a:p>
        </p:txBody>
      </p:sp>
      <p:sp>
        <p:nvSpPr>
          <p:cNvPr id="24" name="Shape 18"/>
          <p:cNvSpPr/>
          <p:nvPr/>
        </p:nvSpPr>
        <p:spPr>
          <a:xfrm>
            <a:off x="658368" y="5888736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896112" y="5916168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6" name="Image 4" descr="/home/claude/icons/key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210" y="6011266"/>
            <a:ext cx="175565" cy="175565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517904" y="5980176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보증서가 붙어 있다는 점이 휴리스틱과의 결정적 차이다.</a:t>
            </a:r>
            <a:endParaRPr lang="en-US" sz="1150" dirty="0"/>
          </a:p>
        </p:txBody>
      </p:sp>
      <p:sp>
        <p:nvSpPr>
          <p:cNvPr id="28" name="Text 2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3482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hourgl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3248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§10.1  왜 근사인가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휴리스틱 vs 근사 알고리즘 비교 요약</a:t>
            </a:r>
            <a:endParaRPr lang="en-US" sz="2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1828800"/>
          <a:ext cx="10872216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4114800"/>
                <a:gridCol w="4379976"/>
              </a:tblGrid>
              <a:tr h="4754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구분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휴리스틱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근사 알고리즘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품질 보장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없음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0B98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수학적 증명으로 보장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실행 시간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다항 시간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다항 시간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최악의 경우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알 수 없음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4338C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α배 이내로 보장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신뢰성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운에 의존한다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수학적 안전장치가 있다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</a:tbl>
          </a:graphicData>
        </a:graphic>
      </p:graphicFrame>
      <p:sp>
        <p:nvSpPr>
          <p:cNvPr id="7" name="Shape 3"/>
          <p:cNvSpPr/>
          <p:nvPr/>
        </p:nvSpPr>
        <p:spPr>
          <a:xfrm>
            <a:off x="658368" y="4297680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4"/>
          <p:cNvSpPr/>
          <p:nvPr/>
        </p:nvSpPr>
        <p:spPr>
          <a:xfrm>
            <a:off x="896112" y="454914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9" name="Image 1" descr="/home/claude/icons/exchang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4668012"/>
            <a:ext cx="219456" cy="21945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517904" y="444398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실행 시간은 같은데 왜 굳이 근사 알고리즘인가</a:t>
            </a:r>
            <a:endParaRPr lang="en-US" sz="1320" dirty="0"/>
          </a:p>
        </p:txBody>
      </p:sp>
      <p:sp>
        <p:nvSpPr>
          <p:cNvPr id="11" name="Text 6"/>
          <p:cNvSpPr/>
          <p:nvPr/>
        </p:nvSpPr>
        <p:spPr>
          <a:xfrm>
            <a:off x="1517904" y="4754880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둘 다 다항 시간에 끝난다. 차이는 결과를 신뢰할 근거가 있느냐다. 근사 알고리즘은 "최악이어도 이 선은 넘지 않는다"는 계약서를 함께 준다.</a:t>
            </a:r>
            <a:endParaRPr lang="en-US" sz="1230" dirty="0"/>
          </a:p>
        </p:txBody>
      </p:sp>
      <p:sp>
        <p:nvSpPr>
          <p:cNvPr id="12" name="Shape 7"/>
          <p:cNvSpPr/>
          <p:nvPr/>
        </p:nvSpPr>
        <p:spPr>
          <a:xfrm>
            <a:off x="658368" y="5349240"/>
            <a:ext cx="10872216" cy="82296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8"/>
          <p:cNvSpPr/>
          <p:nvPr/>
        </p:nvSpPr>
        <p:spPr>
          <a:xfrm>
            <a:off x="896112" y="5532120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4" name="Image 2" descr="/home/claude/icons/bulb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5650992"/>
            <a:ext cx="219456" cy="21945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517904" y="549554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실무에서는 둘을 함께 쓰기도 한다</a:t>
            </a:r>
            <a:endParaRPr lang="en-US" sz="1320" dirty="0"/>
          </a:p>
        </p:txBody>
      </p:sp>
      <p:sp>
        <p:nvSpPr>
          <p:cNvPr id="16" name="Text 10"/>
          <p:cNvSpPr/>
          <p:nvPr/>
        </p:nvSpPr>
        <p:spPr>
          <a:xfrm>
            <a:off x="1517904" y="5806440"/>
            <a:ext cx="9756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근사 알고리즘으로 안전선을 확보한 뒤, 휴리스틱으로 그 해를 더 다듬는 방식이 흔하다.</a:t>
            </a:r>
            <a:endParaRPr lang="en-US" sz="1230" dirty="0"/>
          </a:p>
        </p:txBody>
      </p:sp>
      <p:sp>
        <p:nvSpPr>
          <p:cNvPr id="17" name="Text 1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20640" y="274320"/>
            <a:ext cx="640080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5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10.2</a:t>
            </a:r>
            <a:endParaRPr lang="en-US" sz="165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4" name="Image 0" descr="/home/claude/icons/calc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10.2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근사 알고리즘의 기본 개념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"얼마나 좋은가"를 숫자로 말하려면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먼저 표기법부터 정해야 한다.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alc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§10.2  기본 개념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해(solution)와 해의 값(value)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5349240" cy="3017520"/>
          </a:xfrm>
          <a:prstGeom prst="roundRect">
            <a:avLst>
              <a:gd name="adj" fmla="val 424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32688" y="2020824"/>
            <a:ext cx="438912" cy="438912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8" name="Image 1" descr="/home/claude/icons/listol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139330"/>
            <a:ext cx="201900" cy="201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200253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 (solution)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932688" y="2505456"/>
            <a:ext cx="4800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제약 조건을 만족하는 하나의 선택 또는 구성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1115568" y="3127248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정점 커버  →  선택된 정점 집합</a:t>
            </a:r>
            <a:endParaRPr lang="en-US" sz="1180" dirty="0"/>
          </a:p>
        </p:txBody>
      </p:sp>
      <p:sp>
        <p:nvSpPr>
          <p:cNvPr id="12" name="Text 8"/>
          <p:cNvSpPr/>
          <p:nvPr/>
        </p:nvSpPr>
        <p:spPr>
          <a:xfrm>
            <a:off x="1115568" y="3584448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TSP  →  순환 경로</a:t>
            </a:r>
            <a:endParaRPr lang="en-US" sz="1180" dirty="0"/>
          </a:p>
        </p:txBody>
      </p:sp>
      <p:sp>
        <p:nvSpPr>
          <p:cNvPr id="13" name="Text 9"/>
          <p:cNvSpPr/>
          <p:nvPr/>
        </p:nvSpPr>
        <p:spPr>
          <a:xfrm>
            <a:off x="1115568" y="4041648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집합 커버  →  선택된 부분집합 모음</a:t>
            </a:r>
            <a:endParaRPr lang="en-US" sz="1180" dirty="0"/>
          </a:p>
        </p:txBody>
      </p:sp>
      <p:sp>
        <p:nvSpPr>
          <p:cNvPr id="14" name="Shape 10"/>
          <p:cNvSpPr/>
          <p:nvPr/>
        </p:nvSpPr>
        <p:spPr>
          <a:xfrm>
            <a:off x="6181344" y="1783080"/>
            <a:ext cx="5349240" cy="3017520"/>
          </a:xfrm>
          <a:prstGeom prst="roundRect">
            <a:avLst>
              <a:gd name="adj" fmla="val 424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455664" y="2020824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6" name="Image 2" descr="/home/claude/icons/calc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2139330"/>
            <a:ext cx="201900" cy="2019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168896" y="200253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해의 값 (value)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6455664" y="2505456"/>
            <a:ext cx="4800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 해가 만들어 내는 목적 함수의 수치적 결과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6638544" y="3127248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정점 커버  →  정점의 개수</a:t>
            </a:r>
            <a:endParaRPr lang="en-US" sz="1180" dirty="0"/>
          </a:p>
        </p:txBody>
      </p:sp>
      <p:sp>
        <p:nvSpPr>
          <p:cNvPr id="20" name="Text 15"/>
          <p:cNvSpPr/>
          <p:nvPr/>
        </p:nvSpPr>
        <p:spPr>
          <a:xfrm>
            <a:off x="6638544" y="3584448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TSP  →  경로의 총 길이</a:t>
            </a:r>
            <a:endParaRPr lang="en-US" sz="1180" dirty="0"/>
          </a:p>
        </p:txBody>
      </p:sp>
      <p:sp>
        <p:nvSpPr>
          <p:cNvPr id="21" name="Text 16"/>
          <p:cNvSpPr/>
          <p:nvPr/>
        </p:nvSpPr>
        <p:spPr>
          <a:xfrm>
            <a:off x="6638544" y="4041648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집합 커버  →  선택된 집합의 수</a:t>
            </a:r>
            <a:endParaRPr lang="en-US" sz="1180" dirty="0"/>
          </a:p>
        </p:txBody>
      </p:sp>
      <p:sp>
        <p:nvSpPr>
          <p:cNvPr id="22" name="Shape 17"/>
          <p:cNvSpPr/>
          <p:nvPr/>
        </p:nvSpPr>
        <p:spPr>
          <a:xfrm>
            <a:off x="658368" y="5029200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896112" y="5280660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24" name="Image 3" descr="/home/claude/icons/ke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399532"/>
            <a:ext cx="219456" cy="219456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517904" y="517550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근사 분석이 보는 것은 "값"이다</a:t>
            </a:r>
            <a:endParaRPr lang="en-US" sz="1320" dirty="0"/>
          </a:p>
        </p:txBody>
      </p:sp>
      <p:sp>
        <p:nvSpPr>
          <p:cNvPr id="26" name="Text 20"/>
          <p:cNvSpPr/>
          <p:nvPr/>
        </p:nvSpPr>
        <p:spPr>
          <a:xfrm>
            <a:off x="1517904" y="5486400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"어떤 해를 선택했는가"가 아니라 "그 해의 값이 최적해의 값에 비해 얼마나 차이 나는가"를 따진다. 해의 모양이 최적해와 전혀 달라도 값만 가까우면 좋은 근사다.</a:t>
            </a:r>
            <a:endParaRPr lang="en-US" sz="1230" dirty="0"/>
          </a:p>
        </p:txBody>
      </p:sp>
      <p:sp>
        <p:nvSpPr>
          <p:cNvPr id="27" name="Text 2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alc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§10.2  기본 개념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OPT(I) 와 A(I) 표기법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5349240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932688" y="1956816"/>
            <a:ext cx="4800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OPT(I)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932688" y="2596896"/>
            <a:ext cx="4800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이론적으로 존재할 수 있는 가장 완벽한 정답의 값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932688" y="3218688"/>
            <a:ext cx="4800600" cy="566928"/>
          </a:xfrm>
          <a:prstGeom prst="roundRect">
            <a:avLst>
              <a:gd name="adj" fmla="val 19355"/>
            </a:avLst>
          </a:prstGeom>
          <a:solidFill>
            <a:srgbClr val="FDE4E8"/>
          </a:solidFill>
          <a:ln w="12700">
            <a:solidFill>
              <a:srgbClr val="FDE4E8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32688" y="3218688"/>
            <a:ext cx="4800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NP-난해이므로 정확한 값을 모르는 경우가 대부분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6181344" y="1783080"/>
            <a:ext cx="5349240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6455664" y="1956816"/>
            <a:ext cx="4800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0B9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A(I)</a:t>
            </a:r>
            <a:endParaRPr lang="en-US" sz="3000" dirty="0"/>
          </a:p>
        </p:txBody>
      </p:sp>
      <p:sp>
        <p:nvSpPr>
          <p:cNvPr id="13" name="Text 10"/>
          <p:cNvSpPr/>
          <p:nvPr/>
        </p:nvSpPr>
        <p:spPr>
          <a:xfrm>
            <a:off x="6455664" y="2596896"/>
            <a:ext cx="4800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근사 알고리즘 A가 입력 I에 대해 실제로 계산해 낸 결과값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6455664" y="3218688"/>
            <a:ext cx="4800600" cy="566928"/>
          </a:xfrm>
          <a:prstGeom prst="roundRect">
            <a:avLst>
              <a:gd name="adj" fmla="val 19355"/>
            </a:avLst>
          </a:prstGeom>
          <a:solidFill>
            <a:srgbClr val="DCF7E8"/>
          </a:solidFill>
          <a:ln w="12700">
            <a:solidFill>
              <a:srgbClr val="DCF7E8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455664" y="3218688"/>
            <a:ext cx="4800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A(I)가 OPT(I)와 최대한 비슷하기를 바란다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658368" y="4206240"/>
            <a:ext cx="10872216" cy="749808"/>
          </a:xfrm>
          <a:prstGeom prst="roundRect">
            <a:avLst>
              <a:gd name="adj" fmla="val 14634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96112" y="4352544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8" name="Image 1" descr="/home/claude/icons/inpu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4471416"/>
            <a:ext cx="219456" cy="219456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517904" y="4297680"/>
            <a:ext cx="97749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2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 = 입력 인스턴스 — 그래프, 거리 행렬, 집합 등 문제를 정의하는 모든 정보</a:t>
            </a:r>
            <a:endParaRPr lang="en-US" sz="1250" dirty="0"/>
          </a:p>
        </p:txBody>
      </p:sp>
      <p:sp>
        <p:nvSpPr>
          <p:cNvPr id="20" name="Shape 16"/>
          <p:cNvSpPr/>
          <p:nvPr/>
        </p:nvSpPr>
        <p:spPr>
          <a:xfrm>
            <a:off x="658368" y="5175504"/>
            <a:ext cx="10872216" cy="868680"/>
          </a:xfrm>
          <a:prstGeom prst="roundRect">
            <a:avLst>
              <a:gd name="adj" fmla="val 12632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896112" y="5381244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2" name="Image 2" descr="/home/claude/icons/targe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5500116"/>
            <a:ext cx="219456" cy="219456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517904" y="5321808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목표는 "모든 입력 I에 대해" 성립하는 보장이다</a:t>
            </a:r>
            <a:endParaRPr lang="en-US" sz="1320" dirty="0"/>
          </a:p>
        </p:txBody>
      </p:sp>
      <p:sp>
        <p:nvSpPr>
          <p:cNvPr id="24" name="Text 19"/>
          <p:cNvSpPr/>
          <p:nvPr/>
        </p:nvSpPr>
        <p:spPr>
          <a:xfrm>
            <a:off x="1517904" y="5632704"/>
            <a:ext cx="97566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 좋은 몇몇 입력에서 잘 나오는 것은 의미가 없다. 최악의 입력에서도 일정 비율 안에 든다는 것을 증명해야 한다.</a:t>
            </a:r>
            <a:endParaRPr lang="en-US" sz="1230" dirty="0"/>
          </a:p>
        </p:txBody>
      </p:sp>
      <p:sp>
        <p:nvSpPr>
          <p:cNvPr id="25" name="Text 2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alc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§10.2  기본 개념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근사 비율 (approximation ratio)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786384"/>
          </a:xfrm>
          <a:prstGeom prst="roundRect">
            <a:avLst>
              <a:gd name="adj" fmla="val 13953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901952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8" name="Image 1" descr="/home/claude/icons/scal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2020824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828800"/>
            <a:ext cx="977493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α(알파)로 표기하며 언제나 α ≥ 1 이다 — "최악의 경우 정답과 몇 배나 차이가 나는가?"</a:t>
            </a:r>
            <a:endParaRPr lang="en-US" sz="1320" dirty="0"/>
          </a:p>
        </p:txBody>
      </p:sp>
      <p:sp>
        <p:nvSpPr>
          <p:cNvPr id="10" name="Shape 6"/>
          <p:cNvSpPr/>
          <p:nvPr/>
        </p:nvSpPr>
        <p:spPr>
          <a:xfrm>
            <a:off x="658368" y="2798064"/>
            <a:ext cx="10872216" cy="1828800"/>
          </a:xfrm>
          <a:prstGeom prst="roundRect">
            <a:avLst>
              <a:gd name="adj" fmla="val 7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1188720" y="3931920"/>
            <a:ext cx="9784080" cy="0"/>
          </a:xfrm>
          <a:prstGeom prst="line">
            <a:avLst/>
          </a:prstGeom>
          <a:noFill/>
          <a:ln w="25400">
            <a:solidFill>
              <a:srgbClr val="A8A6CF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960120" y="3703320"/>
            <a:ext cx="457200" cy="457200"/>
          </a:xfrm>
          <a:prstGeom prst="ellipse">
            <a:avLst/>
          </a:prstGeom>
          <a:solidFill>
            <a:srgbClr val="10B981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68680" y="370332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640080" y="42976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완벽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4091026" y="3703320"/>
            <a:ext cx="457200" cy="457200"/>
          </a:xfrm>
          <a:prstGeom prst="ellipse">
            <a:avLst/>
          </a:prstGeom>
          <a:solidFill>
            <a:srgbClr val="F59E0B"/>
          </a:solidFill>
          <a:ln w="19050">
            <a:solidFill>
              <a:srgbClr val="F59E0B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3999586" y="370332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3770986" y="42976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좋음</a:t>
            </a:r>
            <a:endParaRPr lang="en-US" sz="1200" dirty="0"/>
          </a:p>
        </p:txBody>
      </p:sp>
      <p:sp>
        <p:nvSpPr>
          <p:cNvPr id="18" name="Shape 14"/>
          <p:cNvSpPr/>
          <p:nvPr/>
        </p:nvSpPr>
        <p:spPr>
          <a:xfrm>
            <a:off x="10744200" y="3703320"/>
            <a:ext cx="457200" cy="457200"/>
          </a:xfrm>
          <a:prstGeom prst="ellipse">
            <a:avLst/>
          </a:prstGeom>
          <a:solidFill>
            <a:srgbClr val="FB7185"/>
          </a:solidFill>
          <a:ln w="19050">
            <a:solidFill>
              <a:srgbClr val="FB7185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10652760" y="370332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∞</a:t>
            </a:r>
            <a:endParaRPr lang="en-US" sz="1500" dirty="0"/>
          </a:p>
        </p:txBody>
      </p:sp>
      <p:sp>
        <p:nvSpPr>
          <p:cNvPr id="20" name="Text 16"/>
          <p:cNvSpPr/>
          <p:nvPr/>
        </p:nvSpPr>
        <p:spPr>
          <a:xfrm>
            <a:off x="10424160" y="42976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나쁨</a:t>
            </a:r>
            <a:endParaRPr lang="en-US" sz="1200" dirty="0"/>
          </a:p>
        </p:txBody>
      </p:sp>
      <p:sp>
        <p:nvSpPr>
          <p:cNvPr id="21" name="Text 17"/>
          <p:cNvSpPr/>
          <p:nvPr/>
        </p:nvSpPr>
        <p:spPr>
          <a:xfrm>
            <a:off x="841248" y="2962656"/>
            <a:ext cx="105064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α가 1에 가까울수록 성능이 좋은 알고리즘</a:t>
            </a:r>
            <a:endParaRPr lang="en-US" sz="1250" dirty="0"/>
          </a:p>
        </p:txBody>
      </p:sp>
      <p:sp>
        <p:nvSpPr>
          <p:cNvPr id="22" name="Shape 18"/>
          <p:cNvSpPr/>
          <p:nvPr/>
        </p:nvSpPr>
        <p:spPr>
          <a:xfrm>
            <a:off x="658368" y="4901184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9"/>
          <p:cNvSpPr/>
          <p:nvPr/>
        </p:nvSpPr>
        <p:spPr>
          <a:xfrm>
            <a:off x="896112" y="5129784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4" name="Image 2" descr="/home/claude/icons/bulb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5248656"/>
            <a:ext cx="219456" cy="219456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1517904" y="5047488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α는 "최악의 경우"에 대한 약속이다</a:t>
            </a:r>
            <a:endParaRPr lang="en-US" sz="1320" dirty="0"/>
          </a:p>
        </p:txBody>
      </p:sp>
      <p:sp>
        <p:nvSpPr>
          <p:cNvPr id="26" name="Text 21"/>
          <p:cNvSpPr/>
          <p:nvPr/>
        </p:nvSpPr>
        <p:spPr>
          <a:xfrm>
            <a:off x="1517904" y="5358384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평균적으로 얼마나 좋은지가 아니라, 가장 나쁜 입력에서도 넘지 않는 상한이다. 그래서 실제 성능은 대체로 α보다 훨씬 좋다.</a:t>
            </a:r>
            <a:endParaRPr lang="en-US" sz="1230" dirty="0"/>
          </a:p>
        </p:txBody>
      </p:sp>
      <p:sp>
        <p:nvSpPr>
          <p:cNvPr id="27" name="Shape 22"/>
          <p:cNvSpPr/>
          <p:nvPr/>
        </p:nvSpPr>
        <p:spPr>
          <a:xfrm>
            <a:off x="658368" y="5888736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Shape 23"/>
          <p:cNvSpPr/>
          <p:nvPr/>
        </p:nvSpPr>
        <p:spPr>
          <a:xfrm>
            <a:off x="896112" y="5916168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9" name="Image 3" descr="/home/claude/icons/war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210" y="6011266"/>
            <a:ext cx="175565" cy="175565"/>
          </a:xfrm>
          <a:prstGeom prst="rect">
            <a:avLst/>
          </a:prstGeom>
        </p:spPr>
      </p:pic>
      <p:sp>
        <p:nvSpPr>
          <p:cNvPr id="30" name="Text 24"/>
          <p:cNvSpPr/>
          <p:nvPr/>
        </p:nvSpPr>
        <p:spPr>
          <a:xfrm>
            <a:off x="1517904" y="5980176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α = 1.0001 이어도 상수 배 근사이고, α = log n 이면 상수가 아니다 — 이 구분이 중요하다.</a:t>
            </a:r>
            <a:endParaRPr lang="en-US" sz="1200" dirty="0"/>
          </a:p>
        </p:txBody>
      </p:sp>
      <p:sp>
        <p:nvSpPr>
          <p:cNvPr id="31" name="Text 2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alc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§10.2  기본 개념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최소화 문제의 근사 비율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값이 작을수록 좋은 문제다. 예를 들어 TSP의 최소 경로 비용이 여기에 속한다.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10872216" cy="1188720"/>
          </a:xfrm>
          <a:prstGeom prst="roundRect">
            <a:avLst>
              <a:gd name="adj" fmla="val 7692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932688" y="2267712"/>
            <a:ext cx="1032357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A(I)  ≤  α · OPT(I)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932688" y="2926080"/>
            <a:ext cx="103235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또는   A(I) / OPT(I)  ≤  α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58368" y="3566160"/>
            <a:ext cx="10872216" cy="804672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896112" y="3739896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2" name="Image 1" descr="/home/claude/icons/quot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" y="3863340"/>
            <a:ext cx="210312" cy="21031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481328" y="3566160"/>
            <a:ext cx="11430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해석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2651760" y="3694176"/>
            <a:ext cx="8503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"내가 구한 값이 아무리 나빠도, 최적값의 α배를 넘지 않는다"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658368" y="4480560"/>
            <a:ext cx="10872216" cy="804672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896112" y="4654296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7" name="Image 2" descr="/home/claude/icons/scal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4777740"/>
            <a:ext cx="210312" cy="21031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481328" y="4480560"/>
            <a:ext cx="11430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α ≥ 1 인 이유</a:t>
            </a:r>
            <a:endParaRPr lang="en-US" sz="1350" dirty="0"/>
          </a:p>
        </p:txBody>
      </p:sp>
      <p:sp>
        <p:nvSpPr>
          <p:cNvPr id="19" name="Text 14"/>
          <p:cNvSpPr/>
          <p:nvPr/>
        </p:nvSpPr>
        <p:spPr>
          <a:xfrm>
            <a:off x="2651760" y="4608576"/>
            <a:ext cx="8503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최소화 문제에서 근사해는 최적해보다 작을 수 없다. 즉 언제나 A(I) ≥ OPT(I) 이다.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658368" y="5431536"/>
            <a:ext cx="10872216" cy="82296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896112" y="5614416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2" name="Image 3" descr="/home/claude/icons/map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733288"/>
            <a:ext cx="219456" cy="21945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517904" y="5577840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 — 2-근사 TSP</a:t>
            </a:r>
            <a:endParaRPr lang="en-US" sz="1320" dirty="0"/>
          </a:p>
        </p:txBody>
      </p:sp>
      <p:sp>
        <p:nvSpPr>
          <p:cNvPr id="24" name="Text 18"/>
          <p:cNvSpPr/>
          <p:nvPr/>
        </p:nvSpPr>
        <p:spPr>
          <a:xfrm>
            <a:off x="1517904" y="5888736"/>
            <a:ext cx="9756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최악의 경우에도 최적 거리의 2배를 넘지 않는 투어를 보장한다. 이 장의 §10.3에서 실제로 만들어 본다.</a:t>
            </a:r>
            <a:endParaRPr lang="en-US" sz="1230" dirty="0"/>
          </a:p>
        </p:txBody>
      </p:sp>
      <p:sp>
        <p:nvSpPr>
          <p:cNvPr id="25" name="Text 1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alc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§10.2  기본 개념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최대화 문제의 근사 비율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값이 클수록 좋은 문제다. 예를 들어 배낭 문제의 최대 가치가 여기에 속한다.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10872216" cy="1188720"/>
          </a:xfrm>
          <a:prstGeom prst="roundRect">
            <a:avLst>
              <a:gd name="adj" fmla="val 7692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932688" y="2267712"/>
            <a:ext cx="1032357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OPT(I)  ≤  α · A(I)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932688" y="2926080"/>
            <a:ext cx="103235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또는   OPT(I) / A(I)  ≤  α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58368" y="3566160"/>
            <a:ext cx="10872216" cy="804672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896112" y="3739896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2" name="Image 1" descr="/home/claude/icons/quot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" y="3863340"/>
            <a:ext cx="210312" cy="21031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481328" y="3566160"/>
            <a:ext cx="11430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해석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2651760" y="3694176"/>
            <a:ext cx="8503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"우리 알고리즘의 해는 최적값의 최소 1/α 이상을 보장한다"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658368" y="4480560"/>
            <a:ext cx="10872216" cy="804672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896112" y="4654296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7" name="Image 2" descr="/home/claude/icons/scal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4777740"/>
            <a:ext cx="210312" cy="21031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481328" y="4480560"/>
            <a:ext cx="11430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α ≥ 1 인 이유</a:t>
            </a:r>
            <a:endParaRPr lang="en-US" sz="1350" dirty="0"/>
          </a:p>
        </p:txBody>
      </p:sp>
      <p:sp>
        <p:nvSpPr>
          <p:cNvPr id="19" name="Text 14"/>
          <p:cNvSpPr/>
          <p:nvPr/>
        </p:nvSpPr>
        <p:spPr>
          <a:xfrm>
            <a:off x="2651760" y="4608576"/>
            <a:ext cx="8503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최대화 문제에서 근사해는 최적해보다 클 수 없다. 즉 언제나 A(I) ≤ OPT(I) 이다.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658368" y="5431536"/>
            <a:ext cx="10872216" cy="82296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896112" y="5614416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2" name="Image 3" descr="/home/claude/icons/bag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733288"/>
            <a:ext cx="219456" cy="21945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517904" y="5577840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 — 2-근사 최대화</a:t>
            </a:r>
            <a:endParaRPr lang="en-US" sz="1320" dirty="0"/>
          </a:p>
        </p:txBody>
      </p:sp>
      <p:sp>
        <p:nvSpPr>
          <p:cNvPr id="24" name="Text 18"/>
          <p:cNvSpPr/>
          <p:nvPr/>
        </p:nvSpPr>
        <p:spPr>
          <a:xfrm>
            <a:off x="1517904" y="5888736"/>
            <a:ext cx="9756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최악의 경우에도 최적값의 절반(1/2) 이상은 확보한다는 뜻이 된다.</a:t>
            </a:r>
            <a:endParaRPr lang="en-US" sz="1230" dirty="0"/>
          </a:p>
        </p:txBody>
      </p:sp>
      <p:sp>
        <p:nvSpPr>
          <p:cNvPr id="25" name="Text 1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alc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§10.2  기본 개념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우리의 목표 — α = 1을 향한 끝없는 도전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859536"/>
          </a:xfrm>
          <a:prstGeom prst="roundRect">
            <a:avLst>
              <a:gd name="adj" fmla="val 12766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938528"/>
            <a:ext cx="457200" cy="457200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8" name="Image 1" descr="/home/claude/icons/targe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2057400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828800"/>
            <a:ext cx="977493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"다항 시간 안에 동작하면서, 근사 비율 α가 가능한 한 1에 가까운 알고리즘을 설계하는 것"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58368" y="2798064"/>
            <a:ext cx="3218688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1984248" y="2999232"/>
            <a:ext cx="566928" cy="566928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1984248" y="299923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2000" dirty="0"/>
          </a:p>
        </p:txBody>
      </p:sp>
      <p:sp>
        <p:nvSpPr>
          <p:cNvPr id="13" name="Text 9"/>
          <p:cNvSpPr/>
          <p:nvPr/>
        </p:nvSpPr>
        <p:spPr>
          <a:xfrm>
            <a:off x="804672" y="3712464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α = 1 은 사실상 불가능</a:t>
            </a:r>
            <a:endParaRPr lang="en-US" sz="1450" dirty="0"/>
          </a:p>
        </p:txBody>
      </p:sp>
      <p:sp>
        <p:nvSpPr>
          <p:cNvPr id="14" name="Text 10"/>
          <p:cNvSpPr/>
          <p:nvPr/>
        </p:nvSpPr>
        <p:spPr>
          <a:xfrm>
            <a:off x="932688" y="4114800"/>
            <a:ext cx="2670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완벽한 최적해를 다항 시간에 낸다는 뜻이므로, 그것을 해내면 P = NP를 증명한 것이 된다.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4453128" y="2798064"/>
            <a:ext cx="3218688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779008" y="2999232"/>
            <a:ext cx="566928" cy="56692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5779008" y="299923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2000" dirty="0"/>
          </a:p>
        </p:txBody>
      </p:sp>
      <p:sp>
        <p:nvSpPr>
          <p:cNvPr id="18" name="Text 14"/>
          <p:cNvSpPr/>
          <p:nvPr/>
        </p:nvSpPr>
        <p:spPr>
          <a:xfrm>
            <a:off x="4599432" y="3712464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현실적 목표는 상수 배</a:t>
            </a:r>
            <a:endParaRPr lang="en-US" sz="1450" dirty="0"/>
          </a:p>
        </p:txBody>
      </p:sp>
      <p:sp>
        <p:nvSpPr>
          <p:cNvPr id="19" name="Text 15"/>
          <p:cNvSpPr/>
          <p:nvPr/>
        </p:nvSpPr>
        <p:spPr>
          <a:xfrm>
            <a:off x="4727448" y="4114800"/>
            <a:ext cx="2670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α = 2, 1.5, 1.01 처럼 1에 가까운 상수 비율을 노린다. 문제마다 도달 가능한 한계가 다르다.</a:t>
            </a:r>
            <a:endParaRPr lang="en-US" sz="1150" dirty="0"/>
          </a:p>
        </p:txBody>
      </p:sp>
      <p:sp>
        <p:nvSpPr>
          <p:cNvPr id="20" name="Shape 16"/>
          <p:cNvSpPr/>
          <p:nvPr/>
        </p:nvSpPr>
        <p:spPr>
          <a:xfrm>
            <a:off x="8247888" y="2798064"/>
            <a:ext cx="3218688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9573768" y="2999232"/>
            <a:ext cx="566928" cy="56692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9573768" y="299923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2000" dirty="0"/>
          </a:p>
        </p:txBody>
      </p:sp>
      <p:sp>
        <p:nvSpPr>
          <p:cNvPr id="23" name="Text 19"/>
          <p:cNvSpPr/>
          <p:nvPr/>
        </p:nvSpPr>
        <p:spPr>
          <a:xfrm>
            <a:off x="8394192" y="3712464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때로는 입력에 따라 커진다</a:t>
            </a:r>
            <a:endParaRPr lang="en-US" sz="1450" dirty="0"/>
          </a:p>
        </p:txBody>
      </p:sp>
      <p:sp>
        <p:nvSpPr>
          <p:cNvPr id="24" name="Text 20"/>
          <p:cNvSpPr/>
          <p:nvPr/>
        </p:nvSpPr>
        <p:spPr>
          <a:xfrm>
            <a:off x="8522208" y="4114800"/>
            <a:ext cx="2670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α = ln n 처럼 입력 크기와 함께 커지는 경우도 있다. 집합 커버가 대표적이다.</a:t>
            </a:r>
            <a:endParaRPr lang="en-US" sz="1150" dirty="0"/>
          </a:p>
        </p:txBody>
      </p:sp>
      <p:sp>
        <p:nvSpPr>
          <p:cNvPr id="25" name="Shape 21"/>
          <p:cNvSpPr/>
          <p:nvPr/>
        </p:nvSpPr>
        <p:spPr>
          <a:xfrm>
            <a:off x="658368" y="5266944"/>
            <a:ext cx="10872216" cy="868680"/>
          </a:xfrm>
          <a:prstGeom prst="roundRect">
            <a:avLst>
              <a:gd name="adj" fmla="val 12632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2"/>
          <p:cNvSpPr/>
          <p:nvPr/>
        </p:nvSpPr>
        <p:spPr>
          <a:xfrm>
            <a:off x="896112" y="5472684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7" name="Image 2" descr="/home/claude/icons/flag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5591556"/>
            <a:ext cx="219456" cy="219456"/>
          </a:xfrm>
          <a:prstGeom prst="rect">
            <a:avLst/>
          </a:prstGeom>
        </p:spPr>
      </p:pic>
      <p:sp>
        <p:nvSpPr>
          <p:cNvPr id="28" name="Text 23"/>
          <p:cNvSpPr/>
          <p:nvPr/>
        </p:nvSpPr>
        <p:spPr>
          <a:xfrm>
            <a:off x="1517904" y="5413248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근사 알고리즘 연구는 "α를 얼마나 낮출 수 있는가"의 역사다</a:t>
            </a:r>
            <a:endParaRPr lang="en-US" sz="1320" dirty="0"/>
          </a:p>
        </p:txBody>
      </p:sp>
      <p:sp>
        <p:nvSpPr>
          <p:cNvPr id="29" name="Text 24"/>
          <p:cNvSpPr/>
          <p:nvPr/>
        </p:nvSpPr>
        <p:spPr>
          <a:xfrm>
            <a:off x="1517904" y="5724144"/>
            <a:ext cx="97566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Metric TSP는 2에서 1.5로 내려왔고, 정점 커버는 아직 2에 머물러 있다. 어떤 문제는 더 내려갈 수 없다는 것까지 증명되어 있다.</a:t>
            </a:r>
            <a:endParaRPr lang="en-US" sz="1230" dirty="0"/>
          </a:p>
        </p:txBody>
      </p:sp>
      <p:sp>
        <p:nvSpPr>
          <p:cNvPr id="30" name="Text 2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20640" y="274320"/>
            <a:ext cx="640080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5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10.3</a:t>
            </a:r>
            <a:endParaRPr lang="en-US" sz="165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4" name="Image 0" descr="/home/claude/icons/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10.3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거리 공간의 TSP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현실 세계의 상식 하나를 조건으로 추가하면,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TSP가 근사 가능한 영역으로 내려온다.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11929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09593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§10.3  Metric TSP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일반 TSP — 근사조차 불가능하다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1051560"/>
          </a:xfrm>
          <a:prstGeom prst="roundRect">
            <a:avLst>
              <a:gd name="adj" fmla="val 10435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2034540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8" name="Image 1" descr="/home/claude/icons/ba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2153412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88366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일반적인 TSP는 다항 시간 안에 어떤 상수 비율로도 근사할 수 없다</a:t>
            </a:r>
            <a:endParaRPr lang="en-US" sz="1320" dirty="0"/>
          </a:p>
        </p:txBody>
      </p:sp>
      <p:sp>
        <p:nvSpPr>
          <p:cNvPr id="10" name="Text 6"/>
          <p:cNvSpPr/>
          <p:nvPr/>
        </p:nvSpPr>
        <p:spPr>
          <a:xfrm>
            <a:off x="1517904" y="2194560"/>
            <a:ext cx="975664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100배, 1000배, 심지어 1,000,000배로 잡아도 소용없다. 만약 가능하다면 그것으로 P = NP가 증명되어 버리기 때문이다. (자세한 증명은 §10.6)</a:t>
            </a:r>
            <a:endParaRPr lang="en-US" sz="1230" dirty="0"/>
          </a:p>
        </p:txBody>
      </p:sp>
      <p:sp>
        <p:nvSpPr>
          <p:cNvPr id="11" name="Text 7"/>
          <p:cNvSpPr/>
          <p:nvPr/>
        </p:nvSpPr>
        <p:spPr>
          <a:xfrm>
            <a:off x="658368" y="3017520"/>
            <a:ext cx="108722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그렇다면 방법이 없는 것일까? 있다. 문제를 조금 좁히면 된다.</a:t>
            </a:r>
            <a:endParaRPr lang="en-US" sz="1350" dirty="0"/>
          </a:p>
        </p:txBody>
      </p:sp>
      <p:sp>
        <p:nvSpPr>
          <p:cNvPr id="12" name="Shape 8"/>
          <p:cNvSpPr/>
          <p:nvPr/>
        </p:nvSpPr>
        <p:spPr>
          <a:xfrm>
            <a:off x="658368" y="3493008"/>
            <a:ext cx="10872216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896112" y="3675888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4" name="Image 2" descr="/home/claude/icons/bulb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3799332"/>
            <a:ext cx="210312" cy="21031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481328" y="3493008"/>
            <a:ext cx="1143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해결책</a:t>
            </a:r>
            <a:endParaRPr lang="en-US" sz="1350" dirty="0"/>
          </a:p>
        </p:txBody>
      </p:sp>
      <p:sp>
        <p:nvSpPr>
          <p:cNvPr id="16" name="Text 11"/>
          <p:cNvSpPr/>
          <p:nvPr/>
        </p:nvSpPr>
        <p:spPr>
          <a:xfrm>
            <a:off x="2651760" y="3621024"/>
            <a:ext cx="8503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현실 세계에서는 당연히 성립하는 상식적인 조건을 하나 추가해서 문제의 난이도를 낮춘다.</a:t>
            </a:r>
            <a:endParaRPr lang="en-US" sz="1200" dirty="0"/>
          </a:p>
        </p:txBody>
      </p:sp>
      <p:sp>
        <p:nvSpPr>
          <p:cNvPr id="17" name="Shape 12"/>
          <p:cNvSpPr/>
          <p:nvPr/>
        </p:nvSpPr>
        <p:spPr>
          <a:xfrm>
            <a:off x="658368" y="4480560"/>
            <a:ext cx="10872216" cy="1005840"/>
          </a:xfrm>
          <a:prstGeom prst="roundRect">
            <a:avLst>
              <a:gd name="adj" fmla="val 9091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Text 13"/>
          <p:cNvSpPr/>
          <p:nvPr/>
        </p:nvSpPr>
        <p:spPr>
          <a:xfrm>
            <a:off x="932688" y="4480560"/>
            <a:ext cx="1032357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거리 공간 (metric space) 의 조건  =  삼각 부등식</a:t>
            </a:r>
            <a:endParaRPr lang="en-US" sz="2200" dirty="0"/>
          </a:p>
        </p:txBody>
      </p:sp>
      <p:sp>
        <p:nvSpPr>
          <p:cNvPr id="19" name="Shape 14"/>
          <p:cNvSpPr/>
          <p:nvPr/>
        </p:nvSpPr>
        <p:spPr>
          <a:xfrm>
            <a:off x="658368" y="5614416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896112" y="5641848"/>
            <a:ext cx="402336" cy="40233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1" name="Image 3" descr="/home/claude/icons/ke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719" y="5746455"/>
            <a:ext cx="193121" cy="193121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517904" y="5705856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문제를 못 풀겠으면 문제를 바꾼다 — 근사 알고리즘 설계의 첫 번째 기술이다.</a:t>
            </a:r>
            <a:endParaRPr lang="en-US" sz="1230" dirty="0"/>
          </a:p>
        </p:txBody>
      </p:sp>
      <p:sp>
        <p:nvSpPr>
          <p:cNvPr id="23" name="Text 1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11929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09593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§10.3  Metric TSP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삼각 부등식 (triangle inequality)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1005840"/>
          </a:xfrm>
          <a:prstGeom prst="roundRect">
            <a:avLst>
              <a:gd name="adj" fmla="val 9091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932688" y="1737360"/>
            <a:ext cx="1032357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dist(u, w)   ≤   dist(u, v) + dist(v, w)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658368" y="2889504"/>
            <a:ext cx="5349240" cy="2286000"/>
          </a:xfrm>
          <a:prstGeom prst="roundRect">
            <a:avLst>
              <a:gd name="adj" fmla="val 56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 flipH="1">
            <a:off x="1371600" y="3383280"/>
            <a:ext cx="1920240" cy="1463040"/>
          </a:xfrm>
          <a:prstGeom prst="line">
            <a:avLst/>
          </a:prstGeom>
          <a:noFill/>
          <a:ln w="25400">
            <a:solidFill>
              <a:srgbClr val="B9B7E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291840" y="3383280"/>
            <a:ext cx="1920240" cy="1463040"/>
          </a:xfrm>
          <a:prstGeom prst="line">
            <a:avLst/>
          </a:prstGeom>
          <a:noFill/>
          <a:ln w="25400">
            <a:solidFill>
              <a:srgbClr val="B9B7E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371600" y="4846320"/>
            <a:ext cx="3840480" cy="0"/>
          </a:xfrm>
          <a:prstGeom prst="line">
            <a:avLst/>
          </a:prstGeom>
          <a:noFill/>
          <a:ln w="33020">
            <a:solidFill>
              <a:srgbClr val="F59E0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947672" y="399592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dist(u,v)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4233672" y="399592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dist(v,w)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3090672" y="4946904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59E0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dist(u,w)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1161288" y="4636008"/>
            <a:ext cx="420624" cy="420624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1069848" y="4636008"/>
            <a:ext cx="60350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3081528" y="3172968"/>
            <a:ext cx="420624" cy="420624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2990088" y="3172968"/>
            <a:ext cx="60350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5001768" y="4636008"/>
            <a:ext cx="420624" cy="420624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910328" y="4636008"/>
            <a:ext cx="60350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6181344" y="2889504"/>
            <a:ext cx="534924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6364224" y="3017520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3" name="Image 1" descr="/home/claude/icons/bulb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2979" y="3116275"/>
            <a:ext cx="168250" cy="168250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6839712" y="2980944"/>
            <a:ext cx="4526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직관적 의미</a:t>
            </a:r>
            <a:endParaRPr lang="en-US" sz="1300" dirty="0"/>
          </a:p>
        </p:txBody>
      </p:sp>
      <p:sp>
        <p:nvSpPr>
          <p:cNvPr id="25" name="Text 21"/>
          <p:cNvSpPr/>
          <p:nvPr/>
        </p:nvSpPr>
        <p:spPr>
          <a:xfrm>
            <a:off x="6839712" y="3255264"/>
            <a:ext cx="4526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u에서 w로 바로 가는 것이, v를 거쳐 돌아가는 것보다 비쌀 수는 없다.</a:t>
            </a:r>
            <a:endParaRPr lang="en-US" sz="1130" dirty="0"/>
          </a:p>
        </p:txBody>
      </p:sp>
      <p:sp>
        <p:nvSpPr>
          <p:cNvPr id="26" name="Shape 22"/>
          <p:cNvSpPr/>
          <p:nvPr/>
        </p:nvSpPr>
        <p:spPr>
          <a:xfrm>
            <a:off x="6181344" y="4096512"/>
            <a:ext cx="5349240" cy="1078992"/>
          </a:xfrm>
          <a:prstGeom prst="roundRect">
            <a:avLst>
              <a:gd name="adj" fmla="val 847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7" name="Shape 23"/>
          <p:cNvSpPr/>
          <p:nvPr/>
        </p:nvSpPr>
        <p:spPr>
          <a:xfrm>
            <a:off x="6364224" y="4224528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8" name="Image 2" descr="/home/claude/icons/map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2979" y="4323283"/>
            <a:ext cx="168250" cy="168250"/>
          </a:xfrm>
          <a:prstGeom prst="rect">
            <a:avLst/>
          </a:prstGeom>
        </p:spPr>
      </p:pic>
      <p:sp>
        <p:nvSpPr>
          <p:cNvPr id="29" name="Text 24"/>
          <p:cNvSpPr/>
          <p:nvPr/>
        </p:nvSpPr>
        <p:spPr>
          <a:xfrm>
            <a:off x="6839712" y="4187952"/>
            <a:ext cx="4526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현실 세계 비유</a:t>
            </a:r>
            <a:endParaRPr lang="en-US" sz="1300" dirty="0"/>
          </a:p>
        </p:txBody>
      </p:sp>
      <p:sp>
        <p:nvSpPr>
          <p:cNvPr id="30" name="Text 25"/>
          <p:cNvSpPr/>
          <p:nvPr/>
        </p:nvSpPr>
        <p:spPr>
          <a:xfrm>
            <a:off x="6839712" y="4462272"/>
            <a:ext cx="45262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서울에서 부산을 가는데 굳이 강릉을 찍고 가는 편이 더 빠를 수는 없다.</a:t>
            </a:r>
            <a:endParaRPr lang="en-US" sz="1130" dirty="0"/>
          </a:p>
        </p:txBody>
      </p:sp>
      <p:sp>
        <p:nvSpPr>
          <p:cNvPr id="31" name="Shape 26"/>
          <p:cNvSpPr/>
          <p:nvPr/>
        </p:nvSpPr>
        <p:spPr>
          <a:xfrm>
            <a:off x="658368" y="5431536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2" name="Shape 27"/>
          <p:cNvSpPr/>
          <p:nvPr/>
        </p:nvSpPr>
        <p:spPr>
          <a:xfrm>
            <a:off x="896112" y="5458968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3" name="Image 3" descr="/home/claude/icons/rout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577840"/>
            <a:ext cx="219456" cy="219456"/>
          </a:xfrm>
          <a:prstGeom prst="rect">
            <a:avLst/>
          </a:prstGeom>
        </p:spPr>
      </p:pic>
      <p:sp>
        <p:nvSpPr>
          <p:cNvPr id="34" name="Text 28"/>
          <p:cNvSpPr/>
          <p:nvPr/>
        </p:nvSpPr>
        <p:spPr>
          <a:xfrm>
            <a:off x="1517904" y="5522976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조건이 붙으면 TSP는 "근사 가능한 영역"으로 내려온다 — 지름길을 만들어도 손해가 아니기 때문이다.</a:t>
            </a:r>
            <a:endParaRPr lang="en-US" sz="1230" dirty="0"/>
          </a:p>
        </p:txBody>
      </p:sp>
      <p:sp>
        <p:nvSpPr>
          <p:cNvPr id="35" name="Text 2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11929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09593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§10.3  Metric TSP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MST 기반 2-근사 알고리즘 — 핵심 아이디어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786384"/>
          </a:xfrm>
          <a:prstGeom prst="roundRect">
            <a:avLst>
              <a:gd name="adj" fmla="val 13953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65376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8" name="Image 1" descr="/home/claude/icons/networ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84248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977493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28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"모든 도시를 연결하는 가장 싼 뼈대(MST)를 만들고, 그걸 따라 한 바퀴 돌면 TSP 경로가 된다"</a:t>
            </a:r>
            <a:endParaRPr lang="en-US" sz="1280" dirty="0"/>
          </a:p>
        </p:txBody>
      </p:sp>
      <p:sp>
        <p:nvSpPr>
          <p:cNvPr id="10" name="Shape 6"/>
          <p:cNvSpPr/>
          <p:nvPr/>
        </p:nvSpPr>
        <p:spPr>
          <a:xfrm>
            <a:off x="658368" y="2706624"/>
            <a:ext cx="3218688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1984248" y="2907792"/>
            <a:ext cx="566928" cy="566928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1984248" y="290779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2000" dirty="0"/>
          </a:p>
        </p:txBody>
      </p:sp>
      <p:sp>
        <p:nvSpPr>
          <p:cNvPr id="13" name="Text 9"/>
          <p:cNvSpPr/>
          <p:nvPr/>
        </p:nvSpPr>
        <p:spPr>
          <a:xfrm>
            <a:off x="804672" y="3621024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MST 구성</a:t>
            </a:r>
            <a:endParaRPr lang="en-US" sz="1450" dirty="0"/>
          </a:p>
        </p:txBody>
      </p:sp>
      <p:sp>
        <p:nvSpPr>
          <p:cNvPr id="14" name="Text 10"/>
          <p:cNvSpPr/>
          <p:nvPr/>
        </p:nvSpPr>
        <p:spPr>
          <a:xfrm>
            <a:off x="932688" y="4023360"/>
            <a:ext cx="2670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도시를 연결하는 최소 신장 트리를 만든다. 5장에서 배운 크루스칼이나 프림으로 충분하다.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4453128" y="2706624"/>
            <a:ext cx="3218688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779008" y="2907792"/>
            <a:ext cx="566928" cy="566928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5779008" y="290779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2000" dirty="0"/>
          </a:p>
        </p:txBody>
      </p:sp>
      <p:sp>
        <p:nvSpPr>
          <p:cNvPr id="18" name="Text 14"/>
          <p:cNvSpPr/>
          <p:nvPr/>
        </p:nvSpPr>
        <p:spPr>
          <a:xfrm>
            <a:off x="4599432" y="3621024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왕복으로 따라가기</a:t>
            </a:r>
            <a:endParaRPr lang="en-US" sz="1450" dirty="0"/>
          </a:p>
        </p:txBody>
      </p:sp>
      <p:sp>
        <p:nvSpPr>
          <p:cNvPr id="19" name="Text 15"/>
          <p:cNvSpPr/>
          <p:nvPr/>
        </p:nvSpPr>
        <p:spPr>
          <a:xfrm>
            <a:off x="4727448" y="4023360"/>
            <a:ext cx="2670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MST의 모든 간선을 왕복으로 훑는다. 이른바 더블 트리, 곧 오일러 투어다.</a:t>
            </a:r>
            <a:endParaRPr lang="en-US" sz="1150" dirty="0"/>
          </a:p>
        </p:txBody>
      </p:sp>
      <p:sp>
        <p:nvSpPr>
          <p:cNvPr id="20" name="Shape 16"/>
          <p:cNvSpPr/>
          <p:nvPr/>
        </p:nvSpPr>
        <p:spPr>
          <a:xfrm>
            <a:off x="8247888" y="2706624"/>
            <a:ext cx="3218688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9573768" y="2907792"/>
            <a:ext cx="566928" cy="56692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9573768" y="290779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2000" dirty="0"/>
          </a:p>
        </p:txBody>
      </p:sp>
      <p:sp>
        <p:nvSpPr>
          <p:cNvPr id="23" name="Text 19"/>
          <p:cNvSpPr/>
          <p:nvPr/>
        </p:nvSpPr>
        <p:spPr>
          <a:xfrm>
            <a:off x="8394192" y="3621024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중복은 건너뛴다</a:t>
            </a:r>
            <a:endParaRPr lang="en-US" sz="1450" dirty="0"/>
          </a:p>
        </p:txBody>
      </p:sp>
      <p:sp>
        <p:nvSpPr>
          <p:cNvPr id="24" name="Text 20"/>
          <p:cNvSpPr/>
          <p:nvPr/>
        </p:nvSpPr>
        <p:spPr>
          <a:xfrm>
            <a:off x="8522208" y="4023360"/>
            <a:ext cx="2670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이미 방문한 도시는 지나친다. 삼각 부등식 덕분에 건너뛰어도 손해가 없다.</a:t>
            </a:r>
            <a:endParaRPr lang="en-US" sz="1150" dirty="0"/>
          </a:p>
        </p:txBody>
      </p:sp>
      <p:sp>
        <p:nvSpPr>
          <p:cNvPr id="25" name="Shape 21"/>
          <p:cNvSpPr/>
          <p:nvPr/>
        </p:nvSpPr>
        <p:spPr>
          <a:xfrm>
            <a:off x="658368" y="5175504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2"/>
          <p:cNvSpPr/>
          <p:nvPr/>
        </p:nvSpPr>
        <p:spPr>
          <a:xfrm>
            <a:off x="896112" y="5404104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7" name="Image 2" descr="/home/claude/icons/key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5522976"/>
            <a:ext cx="219456" cy="219456"/>
          </a:xfrm>
          <a:prstGeom prst="rect">
            <a:avLst/>
          </a:prstGeom>
        </p:spPr>
      </p:pic>
      <p:sp>
        <p:nvSpPr>
          <p:cNvPr id="28" name="Text 23"/>
          <p:cNvSpPr/>
          <p:nvPr/>
        </p:nvSpPr>
        <p:spPr>
          <a:xfrm>
            <a:off x="1517904" y="5321808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핵심은 MST를 하한값(lower bound)으로 쓰는 것이다</a:t>
            </a:r>
            <a:endParaRPr lang="en-US" sz="1320" dirty="0"/>
          </a:p>
        </p:txBody>
      </p:sp>
      <p:sp>
        <p:nvSpPr>
          <p:cNvPr id="29" name="Text 24"/>
          <p:cNvSpPr/>
          <p:nvPr/>
        </p:nvSpPr>
        <p:spPr>
          <a:xfrm>
            <a:off x="1517904" y="5632704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 수 없는 OPT를 직접 다루는 대신, 계산할 수 있는 MST와 비교한다. 근사 알고리즘 증명은 거의 언제나 이런 "계산 가능한 하한값 찾기"에서 출발한다.</a:t>
            </a:r>
            <a:endParaRPr lang="en-US" sz="1230" dirty="0"/>
          </a:p>
        </p:txBody>
      </p:sp>
      <p:sp>
        <p:nvSpPr>
          <p:cNvPr id="30" name="Text 2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11929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09593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§10.3  Metric TSP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부등식 — Weight(MST) ≤ OPT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MST의 비용이 TSP 최적해보다 항상 작을까? 네 걸음이면 증명된다.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10872216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2258568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9" name="Image 1" descr="/home/claude/icons/rout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" y="2382012"/>
            <a:ext cx="210312" cy="21031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481328" y="2157984"/>
            <a:ext cx="1143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2651760" y="2286000"/>
            <a:ext cx="8503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TSP 최적 경로(OPT)는 모든 도시를 연결하는 순환 경로다.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658368" y="2889504"/>
            <a:ext cx="10872216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896112" y="2990088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4" name="Image 2" descr="/home/claude/icons/cu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3113532"/>
            <a:ext cx="210312" cy="21031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481328" y="2889504"/>
            <a:ext cx="1143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</a:t>
            </a:r>
            <a:endParaRPr lang="en-US" sz="1350" dirty="0"/>
          </a:p>
        </p:txBody>
      </p:sp>
      <p:sp>
        <p:nvSpPr>
          <p:cNvPr id="16" name="Text 11"/>
          <p:cNvSpPr/>
          <p:nvPr/>
        </p:nvSpPr>
        <p:spPr>
          <a:xfrm>
            <a:off x="2651760" y="3017520"/>
            <a:ext cx="8503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경로에서 간선 하나를 제거하면 신장 트리가 된다.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658368" y="3621024"/>
            <a:ext cx="10872216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896112" y="3721608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9" name="Image 3" descr="/home/claude/icons/sor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3845052"/>
            <a:ext cx="210312" cy="21031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481328" y="3621024"/>
            <a:ext cx="1143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</a:t>
            </a:r>
            <a:endParaRPr lang="en-US" sz="1350" dirty="0"/>
          </a:p>
        </p:txBody>
      </p:sp>
      <p:sp>
        <p:nvSpPr>
          <p:cNvPr id="21" name="Text 15"/>
          <p:cNvSpPr/>
          <p:nvPr/>
        </p:nvSpPr>
        <p:spPr>
          <a:xfrm>
            <a:off x="2651760" y="3749040"/>
            <a:ext cx="8503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간선 하나를 뺐으므로 이 신장 트리의 비용은 OPT보다 작다.</a:t>
            </a:r>
            <a:endParaRPr lang="en-US" sz="1150" dirty="0"/>
          </a:p>
        </p:txBody>
      </p:sp>
      <p:sp>
        <p:nvSpPr>
          <p:cNvPr id="22" name="Shape 16"/>
          <p:cNvSpPr/>
          <p:nvPr/>
        </p:nvSpPr>
        <p:spPr>
          <a:xfrm>
            <a:off x="658368" y="4352544"/>
            <a:ext cx="10872216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896112" y="4453128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4" name="Image 4" descr="/home/claude/icons/check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" y="4576572"/>
            <a:ext cx="210312" cy="210312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1481328" y="4352544"/>
            <a:ext cx="1143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</a:t>
            </a:r>
            <a:endParaRPr lang="en-US" sz="1350" dirty="0"/>
          </a:p>
        </p:txBody>
      </p:sp>
      <p:sp>
        <p:nvSpPr>
          <p:cNvPr id="26" name="Text 19"/>
          <p:cNvSpPr/>
          <p:nvPr/>
        </p:nvSpPr>
        <p:spPr>
          <a:xfrm>
            <a:off x="2651760" y="4480560"/>
            <a:ext cx="8503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MST는 모든 신장 트리 중 비용이 최소이므로, MST는 그보다도 작거나 같다.</a:t>
            </a:r>
            <a:endParaRPr lang="en-US" sz="1150" dirty="0"/>
          </a:p>
        </p:txBody>
      </p:sp>
      <p:sp>
        <p:nvSpPr>
          <p:cNvPr id="27" name="Shape 20"/>
          <p:cNvSpPr/>
          <p:nvPr/>
        </p:nvSpPr>
        <p:spPr>
          <a:xfrm>
            <a:off x="658368" y="5358384"/>
            <a:ext cx="10872216" cy="877824"/>
          </a:xfrm>
          <a:prstGeom prst="roundRect">
            <a:avLst>
              <a:gd name="adj" fmla="val 10417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Text 21"/>
          <p:cNvSpPr/>
          <p:nvPr/>
        </p:nvSpPr>
        <p:spPr>
          <a:xfrm>
            <a:off x="932688" y="5468112"/>
            <a:ext cx="1032357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Weight(MST)   ≤   OPT</a:t>
            </a:r>
            <a:endParaRPr lang="en-US" sz="2600" dirty="0"/>
          </a:p>
        </p:txBody>
      </p:sp>
      <p:sp>
        <p:nvSpPr>
          <p:cNvPr id="29" name="Text 22"/>
          <p:cNvSpPr/>
          <p:nvPr/>
        </p:nvSpPr>
        <p:spPr>
          <a:xfrm>
            <a:off x="932688" y="5815584"/>
            <a:ext cx="103235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강력한 하한값 확보!</a:t>
            </a:r>
            <a:endParaRPr lang="en-US" sz="1200" dirty="0"/>
          </a:p>
        </p:txBody>
      </p:sp>
      <p:sp>
        <p:nvSpPr>
          <p:cNvPr id="30" name="Text 2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11929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09593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§10.3  Metric TSP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MST 왕복 경로와 지름길 (shortcut)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5577840" cy="2743200"/>
          </a:xfrm>
          <a:prstGeom prst="roundRect">
            <a:avLst>
              <a:gd name="adj" fmla="val 466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1463040" y="3154680"/>
            <a:ext cx="1261872" cy="0"/>
          </a:xfrm>
          <a:prstGeom prst="line">
            <a:avLst/>
          </a:prstGeom>
          <a:noFill/>
          <a:ln w="32131">
            <a:solidFill>
              <a:srgbClr val="B9B7E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892808" y="303580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93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093" dirty="0"/>
          </a:p>
        </p:txBody>
      </p:sp>
      <p:sp>
        <p:nvSpPr>
          <p:cNvPr id="9" name="Shape 6"/>
          <p:cNvSpPr/>
          <p:nvPr/>
        </p:nvSpPr>
        <p:spPr>
          <a:xfrm flipH="1">
            <a:off x="2724912" y="2260854"/>
            <a:ext cx="1156716" cy="893826"/>
          </a:xfrm>
          <a:prstGeom prst="line">
            <a:avLst/>
          </a:prstGeom>
          <a:noFill/>
          <a:ln w="32131">
            <a:solidFill>
              <a:srgbClr val="B9B7E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102102" y="2588895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93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093" dirty="0"/>
          </a:p>
        </p:txBody>
      </p:sp>
      <p:sp>
        <p:nvSpPr>
          <p:cNvPr id="11" name="Shape 8"/>
          <p:cNvSpPr/>
          <p:nvPr/>
        </p:nvSpPr>
        <p:spPr>
          <a:xfrm>
            <a:off x="2724912" y="3154680"/>
            <a:ext cx="1156716" cy="893826"/>
          </a:xfrm>
          <a:prstGeom prst="line">
            <a:avLst/>
          </a:prstGeom>
          <a:noFill/>
          <a:ln w="32131">
            <a:solidFill>
              <a:srgbClr val="B9B7E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102102" y="3482721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93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093" dirty="0"/>
          </a:p>
        </p:txBody>
      </p:sp>
      <p:sp>
        <p:nvSpPr>
          <p:cNvPr id="13" name="Shape 10"/>
          <p:cNvSpPr/>
          <p:nvPr/>
        </p:nvSpPr>
        <p:spPr>
          <a:xfrm>
            <a:off x="3881628" y="4048506"/>
            <a:ext cx="1261872" cy="0"/>
          </a:xfrm>
          <a:prstGeom prst="line">
            <a:avLst/>
          </a:prstGeom>
          <a:noFill/>
          <a:ln w="32131">
            <a:solidFill>
              <a:srgbClr val="B9B7E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311396" y="3929634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93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093" dirty="0"/>
          </a:p>
        </p:txBody>
      </p:sp>
      <p:sp>
        <p:nvSpPr>
          <p:cNvPr id="15" name="Shape 12"/>
          <p:cNvSpPr/>
          <p:nvPr/>
        </p:nvSpPr>
        <p:spPr>
          <a:xfrm>
            <a:off x="3881628" y="2260854"/>
            <a:ext cx="0" cy="1787652"/>
          </a:xfrm>
          <a:prstGeom prst="line">
            <a:avLst/>
          </a:prstGeom>
          <a:noFill/>
          <a:ln w="32131">
            <a:solidFill>
              <a:srgbClr val="F59E0B"/>
            </a:solidFill>
            <a:prstDash val="dash"/>
          </a:ln>
        </p:spPr>
      </p:sp>
      <p:sp>
        <p:nvSpPr>
          <p:cNvPr id="16" name="Shape 13"/>
          <p:cNvSpPr/>
          <p:nvPr/>
        </p:nvSpPr>
        <p:spPr>
          <a:xfrm>
            <a:off x="1463040" y="3154680"/>
            <a:ext cx="3680460" cy="893826"/>
          </a:xfrm>
          <a:prstGeom prst="line">
            <a:avLst/>
          </a:prstGeom>
          <a:noFill/>
          <a:ln w="32131">
            <a:solidFill>
              <a:srgbClr val="F59E0B"/>
            </a:solidFill>
            <a:prstDash val="dash"/>
          </a:ln>
        </p:spPr>
      </p:sp>
      <p:sp>
        <p:nvSpPr>
          <p:cNvPr id="17" name="Shape 14"/>
          <p:cNvSpPr/>
          <p:nvPr/>
        </p:nvSpPr>
        <p:spPr>
          <a:xfrm>
            <a:off x="1231697" y="2923337"/>
            <a:ext cx="462686" cy="462686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140257" y="2923337"/>
            <a:ext cx="645566" cy="4626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8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380" dirty="0"/>
          </a:p>
        </p:txBody>
      </p:sp>
      <p:sp>
        <p:nvSpPr>
          <p:cNvPr id="19" name="Shape 16"/>
          <p:cNvSpPr/>
          <p:nvPr/>
        </p:nvSpPr>
        <p:spPr>
          <a:xfrm>
            <a:off x="2493569" y="2923337"/>
            <a:ext cx="462686" cy="462686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2402129" y="2923337"/>
            <a:ext cx="645566" cy="4626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8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380" dirty="0"/>
          </a:p>
        </p:txBody>
      </p:sp>
      <p:sp>
        <p:nvSpPr>
          <p:cNvPr id="21" name="Shape 18"/>
          <p:cNvSpPr/>
          <p:nvPr/>
        </p:nvSpPr>
        <p:spPr>
          <a:xfrm>
            <a:off x="3650285" y="2029511"/>
            <a:ext cx="462686" cy="462686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3558845" y="2029511"/>
            <a:ext cx="645566" cy="4626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8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380" dirty="0"/>
          </a:p>
        </p:txBody>
      </p:sp>
      <p:sp>
        <p:nvSpPr>
          <p:cNvPr id="23" name="Shape 20"/>
          <p:cNvSpPr/>
          <p:nvPr/>
        </p:nvSpPr>
        <p:spPr>
          <a:xfrm>
            <a:off x="3650285" y="3817163"/>
            <a:ext cx="462686" cy="462686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3558845" y="3817163"/>
            <a:ext cx="645566" cy="4626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8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endParaRPr lang="en-US" sz="1380" dirty="0"/>
          </a:p>
        </p:txBody>
      </p:sp>
      <p:sp>
        <p:nvSpPr>
          <p:cNvPr id="25" name="Shape 22"/>
          <p:cNvSpPr/>
          <p:nvPr/>
        </p:nvSpPr>
        <p:spPr>
          <a:xfrm>
            <a:off x="4912157" y="3817163"/>
            <a:ext cx="462686" cy="462686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820717" y="3817163"/>
            <a:ext cx="645566" cy="4626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8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</a:t>
            </a:r>
            <a:endParaRPr lang="en-US" sz="1380" dirty="0"/>
          </a:p>
        </p:txBody>
      </p:sp>
      <p:sp>
        <p:nvSpPr>
          <p:cNvPr id="27" name="Text 24"/>
          <p:cNvSpPr/>
          <p:nvPr/>
        </p:nvSpPr>
        <p:spPr>
          <a:xfrm>
            <a:off x="841248" y="4299509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회색 실선 = MST · 주황 점선 = 지름길로 이어 붙인 투어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6419088" y="1737360"/>
            <a:ext cx="5111496" cy="932688"/>
          </a:xfrm>
          <a:prstGeom prst="roundRect">
            <a:avLst>
              <a:gd name="adj" fmla="val 98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Shape 26"/>
          <p:cNvSpPr/>
          <p:nvPr/>
        </p:nvSpPr>
        <p:spPr>
          <a:xfrm>
            <a:off x="6601968" y="1865376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0" name="Image 1" descr="/home/claude/icons/search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0723" y="1964131"/>
            <a:ext cx="168250" cy="168250"/>
          </a:xfrm>
          <a:prstGeom prst="rect">
            <a:avLst/>
          </a:prstGeom>
        </p:spPr>
      </p:pic>
      <p:sp>
        <p:nvSpPr>
          <p:cNvPr id="31" name="Text 27"/>
          <p:cNvSpPr/>
          <p:nvPr/>
        </p:nvSpPr>
        <p:spPr>
          <a:xfrm>
            <a:off x="7077456" y="1828800"/>
            <a:ext cx="4288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MST를 DFS로 훑으면</a:t>
            </a:r>
            <a:endParaRPr lang="en-US" sz="1250" dirty="0"/>
          </a:p>
        </p:txBody>
      </p:sp>
      <p:sp>
        <p:nvSpPr>
          <p:cNvPr id="32" name="Text 28"/>
          <p:cNvSpPr/>
          <p:nvPr/>
        </p:nvSpPr>
        <p:spPr>
          <a:xfrm>
            <a:off x="7077456" y="2103120"/>
            <a:ext cx="428853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 → B → C → B → D → E → D → B → A 라는 왕복 경로가 나온다.</a:t>
            </a:r>
            <a:endParaRPr lang="en-US" sz="1080" dirty="0"/>
          </a:p>
        </p:txBody>
      </p:sp>
      <p:sp>
        <p:nvSpPr>
          <p:cNvPr id="33" name="Shape 29"/>
          <p:cNvSpPr/>
          <p:nvPr/>
        </p:nvSpPr>
        <p:spPr>
          <a:xfrm>
            <a:off x="6419088" y="2779776"/>
            <a:ext cx="5111496" cy="932688"/>
          </a:xfrm>
          <a:prstGeom prst="roundRect">
            <a:avLst>
              <a:gd name="adj" fmla="val 98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4" name="Shape 30"/>
          <p:cNvSpPr/>
          <p:nvPr/>
        </p:nvSpPr>
        <p:spPr>
          <a:xfrm>
            <a:off x="6601968" y="2907792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5" name="Image 2" descr="/home/claude/icons/time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0723" y="3006547"/>
            <a:ext cx="168250" cy="168250"/>
          </a:xfrm>
          <a:prstGeom prst="rect">
            <a:avLst/>
          </a:prstGeom>
        </p:spPr>
      </p:pic>
      <p:sp>
        <p:nvSpPr>
          <p:cNvPr id="36" name="Text 31"/>
          <p:cNvSpPr/>
          <p:nvPr/>
        </p:nvSpPr>
        <p:spPr>
          <a:xfrm>
            <a:off x="7077456" y="2871216"/>
            <a:ext cx="4288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중복 방문이 생긴다</a:t>
            </a:r>
            <a:endParaRPr lang="en-US" sz="1250" dirty="0"/>
          </a:p>
        </p:txBody>
      </p:sp>
      <p:sp>
        <p:nvSpPr>
          <p:cNvPr id="37" name="Text 32"/>
          <p:cNvSpPr/>
          <p:nvPr/>
        </p:nvSpPr>
        <p:spPr>
          <a:xfrm>
            <a:off x="7077456" y="3145536"/>
            <a:ext cx="428853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B와 D를 여러 번 지난다. 이것은 TSP의 조건에 어긋난다.</a:t>
            </a:r>
            <a:endParaRPr lang="en-US" sz="1080" dirty="0"/>
          </a:p>
        </p:txBody>
      </p:sp>
      <p:sp>
        <p:nvSpPr>
          <p:cNvPr id="38" name="Shape 33"/>
          <p:cNvSpPr/>
          <p:nvPr/>
        </p:nvSpPr>
        <p:spPr>
          <a:xfrm>
            <a:off x="6419088" y="3822192"/>
            <a:ext cx="5111496" cy="932688"/>
          </a:xfrm>
          <a:prstGeom prst="roundRect">
            <a:avLst>
              <a:gd name="adj" fmla="val 98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9" name="Shape 34"/>
          <p:cNvSpPr/>
          <p:nvPr/>
        </p:nvSpPr>
        <p:spPr>
          <a:xfrm>
            <a:off x="6601968" y="3950208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40" name="Image 3" descr="/home/claude/icons/bol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0723" y="4048963"/>
            <a:ext cx="168250" cy="168250"/>
          </a:xfrm>
          <a:prstGeom prst="rect">
            <a:avLst/>
          </a:prstGeom>
        </p:spPr>
      </p:pic>
      <p:sp>
        <p:nvSpPr>
          <p:cNvPr id="41" name="Text 35"/>
          <p:cNvSpPr/>
          <p:nvPr/>
        </p:nvSpPr>
        <p:spPr>
          <a:xfrm>
            <a:off x="7077456" y="3913632"/>
            <a:ext cx="4288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지름길로 건너뛴다</a:t>
            </a:r>
            <a:endParaRPr lang="en-US" sz="1250" dirty="0"/>
          </a:p>
        </p:txBody>
      </p:sp>
      <p:sp>
        <p:nvSpPr>
          <p:cNvPr id="42" name="Text 36"/>
          <p:cNvSpPr/>
          <p:nvPr/>
        </p:nvSpPr>
        <p:spPr>
          <a:xfrm>
            <a:off x="7077456" y="4187952"/>
            <a:ext cx="428853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 → B → D 를 C → D 로 잇는다. dist(C,B) + dist(B,D) ≥ dist(C,D) 이므로 손해가 없다.</a:t>
            </a:r>
            <a:endParaRPr lang="en-US" sz="1080" dirty="0"/>
          </a:p>
        </p:txBody>
      </p:sp>
      <p:sp>
        <p:nvSpPr>
          <p:cNvPr id="43" name="Shape 37"/>
          <p:cNvSpPr/>
          <p:nvPr/>
        </p:nvSpPr>
        <p:spPr>
          <a:xfrm>
            <a:off x="658368" y="4882896"/>
            <a:ext cx="10872216" cy="914400"/>
          </a:xfrm>
          <a:prstGeom prst="roundRect">
            <a:avLst>
              <a:gd name="adj" fmla="val 10000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4" name="Text 38"/>
          <p:cNvSpPr/>
          <p:nvPr/>
        </p:nvSpPr>
        <p:spPr>
          <a:xfrm>
            <a:off x="932688" y="4882896"/>
            <a:ext cx="103235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최종 경로 :  A → B → C → D → E → A</a:t>
            </a:r>
            <a:endParaRPr lang="en-US" sz="2200" dirty="0"/>
          </a:p>
        </p:txBody>
      </p:sp>
      <p:sp>
        <p:nvSpPr>
          <p:cNvPr id="45" name="Shape 39"/>
          <p:cNvSpPr/>
          <p:nvPr/>
        </p:nvSpPr>
        <p:spPr>
          <a:xfrm>
            <a:off x="658368" y="5888736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6" name="Shape 40"/>
          <p:cNvSpPr/>
          <p:nvPr/>
        </p:nvSpPr>
        <p:spPr>
          <a:xfrm>
            <a:off x="896112" y="5916168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47" name="Image 4" descr="/home/claude/icons/check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210" y="6011266"/>
            <a:ext cx="175565" cy="175565"/>
          </a:xfrm>
          <a:prstGeom prst="rect">
            <a:avLst/>
          </a:prstGeom>
        </p:spPr>
      </p:pic>
      <p:sp>
        <p:nvSpPr>
          <p:cNvPr id="48" name="Text 41"/>
          <p:cNvSpPr/>
          <p:nvPr/>
        </p:nvSpPr>
        <p:spPr>
          <a:xfrm>
            <a:off x="1517904" y="5980176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삼각 부등식이 없다면 이 "건너뛰기"가 오히려 비용을 늘릴 수도 있다.</a:t>
            </a:r>
            <a:endParaRPr lang="en-US" sz="1200" dirty="0"/>
          </a:p>
        </p:txBody>
      </p:sp>
      <p:sp>
        <p:nvSpPr>
          <p:cNvPr id="49" name="Text 4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11929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09593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§10.3  Metric TSP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증명 — 왜 2배를 넘지 않는가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920240"/>
            <a:ext cx="10872216" cy="877824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2130552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8" name="Image 1" descr="/home/claude/icons/exchang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" y="2253996"/>
            <a:ext cx="210312" cy="21031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481328" y="1920240"/>
            <a:ext cx="114300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2651760" y="2048256"/>
            <a:ext cx="6355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MST의 간선을 두 배로 늘려 오일러 투어를 만든다 → 비용 = 2 × Weight(MST)</a:t>
            </a:r>
            <a:endParaRPr lang="en-US" sz="1150" dirty="0"/>
          </a:p>
        </p:txBody>
      </p:sp>
      <p:sp>
        <p:nvSpPr>
          <p:cNvPr id="11" name="Shape 7"/>
          <p:cNvSpPr/>
          <p:nvPr/>
        </p:nvSpPr>
        <p:spPr>
          <a:xfrm>
            <a:off x="9162288" y="2121408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9162288" y="2121408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2·MST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658368" y="2889504"/>
            <a:ext cx="10872216" cy="877824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896112" y="3099816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5" name="Image 2" descr="/home/claude/icons/bol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3223260"/>
            <a:ext cx="210312" cy="21031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481328" y="2889504"/>
            <a:ext cx="114300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</a:t>
            </a:r>
            <a:endParaRPr lang="en-US" sz="1350" dirty="0"/>
          </a:p>
        </p:txBody>
      </p:sp>
      <p:sp>
        <p:nvSpPr>
          <p:cNvPr id="17" name="Text 12"/>
          <p:cNvSpPr/>
          <p:nvPr/>
        </p:nvSpPr>
        <p:spPr>
          <a:xfrm>
            <a:off x="2651760" y="3017520"/>
            <a:ext cx="6355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지름길을 만들 때 삼각 부등식에 의해 비용은 줄거나 같다 → 최종 비용 ≤ 2 × Weight(MST)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9162288" y="3090672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9162288" y="3090672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≤ 2·MST</a:t>
            </a:r>
            <a:endParaRPr lang="en-US" sz="1100" dirty="0"/>
          </a:p>
        </p:txBody>
      </p:sp>
      <p:sp>
        <p:nvSpPr>
          <p:cNvPr id="20" name="Shape 15"/>
          <p:cNvSpPr/>
          <p:nvPr/>
        </p:nvSpPr>
        <p:spPr>
          <a:xfrm>
            <a:off x="658368" y="3858768"/>
            <a:ext cx="10872216" cy="877824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896112" y="4069080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2" name="Image 3" descr="/home/claude/icons/sor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4192524"/>
            <a:ext cx="210312" cy="210312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481328" y="3858768"/>
            <a:ext cx="114300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</a:t>
            </a:r>
            <a:endParaRPr lang="en-US" sz="1350" dirty="0"/>
          </a:p>
        </p:txBody>
      </p:sp>
      <p:sp>
        <p:nvSpPr>
          <p:cNvPr id="24" name="Text 18"/>
          <p:cNvSpPr/>
          <p:nvPr/>
        </p:nvSpPr>
        <p:spPr>
          <a:xfrm>
            <a:off x="2651760" y="3986784"/>
            <a:ext cx="6355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앞에서 얻은 하한값 Weight(MST) ≤ OPT 를 대입한다.</a:t>
            </a:r>
            <a:endParaRPr lang="en-US" sz="1150" dirty="0"/>
          </a:p>
        </p:txBody>
      </p:sp>
      <p:sp>
        <p:nvSpPr>
          <p:cNvPr id="25" name="Shape 19"/>
          <p:cNvSpPr/>
          <p:nvPr/>
        </p:nvSpPr>
        <p:spPr>
          <a:xfrm>
            <a:off x="9162288" y="4059936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6" name="Text 20"/>
          <p:cNvSpPr/>
          <p:nvPr/>
        </p:nvSpPr>
        <p:spPr>
          <a:xfrm>
            <a:off x="9162288" y="4059936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MST ≤ OPT</a:t>
            </a:r>
            <a:endParaRPr lang="en-US" sz="1100" dirty="0"/>
          </a:p>
        </p:txBody>
      </p:sp>
      <p:sp>
        <p:nvSpPr>
          <p:cNvPr id="27" name="Shape 21"/>
          <p:cNvSpPr/>
          <p:nvPr/>
        </p:nvSpPr>
        <p:spPr>
          <a:xfrm>
            <a:off x="658368" y="4937760"/>
            <a:ext cx="10872216" cy="1143000"/>
          </a:xfrm>
          <a:prstGeom prst="roundRect">
            <a:avLst>
              <a:gd name="adj" fmla="val 8000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Text 22"/>
          <p:cNvSpPr/>
          <p:nvPr/>
        </p:nvSpPr>
        <p:spPr>
          <a:xfrm>
            <a:off x="932688" y="5047488"/>
            <a:ext cx="103235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최종 비용  ≤  2 · Weight(MST)  ≤  2 · OPT</a:t>
            </a:r>
            <a:endParaRPr lang="en-US" sz="2400" dirty="0"/>
          </a:p>
        </p:txBody>
      </p:sp>
      <p:sp>
        <p:nvSpPr>
          <p:cNvPr id="29" name="Text 23"/>
          <p:cNvSpPr/>
          <p:nvPr/>
        </p:nvSpPr>
        <p:spPr>
          <a:xfrm>
            <a:off x="932688" y="5660136"/>
            <a:ext cx="103235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∴ 이 알고리즘은 2-근사 알고리즘이다</a:t>
            </a:r>
            <a:endParaRPr lang="en-US" sz="1250" dirty="0"/>
          </a:p>
        </p:txBody>
      </p:sp>
      <p:sp>
        <p:nvSpPr>
          <p:cNvPr id="30" name="Text 24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11929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09593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§10.3  Metric TSP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알고리즘 의사코드 — MetricTSP_2Approx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3017520"/>
          </a:xfrm>
          <a:prstGeom prst="roundRect">
            <a:avLst>
              <a:gd name="adj" fmla="val 3636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metric_tsp_2approx.pseudo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2487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Algorithm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MetricTSP_2Approx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MST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1) MST 구성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order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PreorderDFS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2) DFS 전위순회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tour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empty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visited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empty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order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3) 지름길(shortcut)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visited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append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tour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visited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append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tour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4) 시작점으로 복귀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tour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7699248" y="1783080"/>
            <a:ext cx="3831336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882128" y="1911096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6" name="Image 1" descr="/home/claude/icons/networ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88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357616" y="187452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1) MST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8357616" y="214884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크루스칼 또는 프림. 여기까지는 완전히 P 클래스의 작업이다.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7699248" y="2569464"/>
            <a:ext cx="3831336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882128" y="2697480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1" name="Image 2" descr="/home/claude/icons/chevro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883" y="2796235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357616" y="2660904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2) 전위순회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8357616" y="2935224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방문 순서를 만든다. 이 순서가 곧 투어의 뼈대가 된다.</a:t>
            </a:r>
            <a:endParaRPr lang="en-US" sz="1000" dirty="0"/>
          </a:p>
        </p:txBody>
      </p:sp>
      <p:sp>
        <p:nvSpPr>
          <p:cNvPr id="24" name="Shape 19"/>
          <p:cNvSpPr/>
          <p:nvPr/>
        </p:nvSpPr>
        <p:spPr>
          <a:xfrm>
            <a:off x="7699248" y="3355848"/>
            <a:ext cx="3831336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7882128" y="3483864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6" name="Image 3" descr="/home/claude/icons/bol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0883" y="3582619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357616" y="3447288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3) 지름길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8357616" y="3721608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이미 방문한 도시는 건너뛴다. visited 집합 하나면 충분하다.</a:t>
            </a:r>
            <a:endParaRPr lang="en-US" sz="1000" dirty="0"/>
          </a:p>
        </p:txBody>
      </p:sp>
      <p:sp>
        <p:nvSpPr>
          <p:cNvPr id="29" name="Shape 23"/>
          <p:cNvSpPr/>
          <p:nvPr/>
        </p:nvSpPr>
        <p:spPr>
          <a:xfrm>
            <a:off x="7699248" y="4142232"/>
            <a:ext cx="3831336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7882128" y="4270248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1" name="Image 4" descr="/home/claude/icons/flag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0883" y="4369003"/>
            <a:ext cx="168250" cy="168250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8357616" y="4233672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4) 복귀</a:t>
            </a:r>
            <a:endParaRPr lang="en-US" sz="1150" dirty="0"/>
          </a:p>
        </p:txBody>
      </p:sp>
      <p:sp>
        <p:nvSpPr>
          <p:cNvPr id="33" name="Text 26"/>
          <p:cNvSpPr/>
          <p:nvPr/>
        </p:nvSpPr>
        <p:spPr>
          <a:xfrm>
            <a:off x="8357616" y="4507992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순환 경로이므로 마지막에 출발점을 다시 붙인다.</a:t>
            </a:r>
            <a:endParaRPr lang="en-US" sz="1000" dirty="0"/>
          </a:p>
        </p:txBody>
      </p:sp>
      <p:sp>
        <p:nvSpPr>
          <p:cNvPr id="34" name="Shape 27"/>
          <p:cNvSpPr/>
          <p:nvPr/>
        </p:nvSpPr>
        <p:spPr>
          <a:xfrm>
            <a:off x="658368" y="4992624"/>
            <a:ext cx="10872216" cy="868680"/>
          </a:xfrm>
          <a:prstGeom prst="roundRect">
            <a:avLst>
              <a:gd name="adj" fmla="val 12632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5" name="Shape 28"/>
          <p:cNvSpPr/>
          <p:nvPr/>
        </p:nvSpPr>
        <p:spPr>
          <a:xfrm>
            <a:off x="896112" y="5198364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36" name="Image 5" descr="/home/claude/icons/stopwatch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984" y="5317236"/>
            <a:ext cx="219456" cy="219456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1517904" y="5138928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시간 복잡도는 MST 구성 단계가 지배한다</a:t>
            </a:r>
            <a:endParaRPr lang="en-US" sz="1320" dirty="0"/>
          </a:p>
        </p:txBody>
      </p:sp>
      <p:sp>
        <p:nvSpPr>
          <p:cNvPr id="38" name="Text 30"/>
          <p:cNvSpPr/>
          <p:nvPr/>
        </p:nvSpPr>
        <p:spPr>
          <a:xfrm>
            <a:off x="1517904" y="5449824"/>
            <a:ext cx="97566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프림이나 크루스칼로 O(E log V), 이후의 순회와 지름길 처리는 O(V)에 끝난다. 완전한 다항 시간 알고리즘이다.</a:t>
            </a:r>
            <a:endParaRPr lang="en-US" sz="1230" dirty="0"/>
          </a:p>
        </p:txBody>
      </p:sp>
      <p:sp>
        <p:nvSpPr>
          <p:cNvPr id="39" name="Text 3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24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11929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09593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§10.3  Metric TSP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파이썬 구현 흐름과 실행 결과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675120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41248" y="1911096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8" name="Image 1" descr="/home/claude/icons/inpu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003" y="2009851"/>
            <a:ext cx="168250" cy="16825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316736" y="1874520"/>
            <a:ext cx="5852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데이터 입력 및 초기화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1316736" y="2148840"/>
            <a:ext cx="5852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도시 이름과 인접 행렬을 설정한다.</a:t>
            </a:r>
            <a:endParaRPr lang="en-US" sz="1030" dirty="0"/>
          </a:p>
        </p:txBody>
      </p:sp>
      <p:sp>
        <p:nvSpPr>
          <p:cNvPr id="11" name="Shape 7"/>
          <p:cNvSpPr/>
          <p:nvPr/>
        </p:nvSpPr>
        <p:spPr>
          <a:xfrm>
            <a:off x="658368" y="2514600"/>
            <a:ext cx="6675120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841248" y="2642616"/>
            <a:ext cx="365760" cy="36576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3" name="Image 2" descr="/home/claude/icons/networ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03" y="2741371"/>
            <a:ext cx="168250" cy="16825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316736" y="2606040"/>
            <a:ext cx="5852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플로이드-워셜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1316736" y="2880360"/>
            <a:ext cx="5852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끊어진 길을 이어 완전 그래프로 만든다.</a:t>
            </a:r>
            <a:endParaRPr lang="en-US" sz="1030" dirty="0"/>
          </a:p>
        </p:txBody>
      </p:sp>
      <p:sp>
        <p:nvSpPr>
          <p:cNvPr id="16" name="Shape 11"/>
          <p:cNvSpPr/>
          <p:nvPr/>
        </p:nvSpPr>
        <p:spPr>
          <a:xfrm>
            <a:off x="658368" y="3246120"/>
            <a:ext cx="6675120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841248" y="3374136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8" name="Image 3" descr="/home/claude/icons/sitemap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003" y="3472891"/>
            <a:ext cx="168250" cy="16825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316736" y="3337560"/>
            <a:ext cx="5852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 프림 알고리즘으로 MST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1316736" y="3611880"/>
            <a:ext cx="5852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최소 신장 트리를 구성한다.</a:t>
            </a:r>
            <a:endParaRPr lang="en-US" sz="1030" dirty="0"/>
          </a:p>
        </p:txBody>
      </p:sp>
      <p:sp>
        <p:nvSpPr>
          <p:cNvPr id="21" name="Shape 15"/>
          <p:cNvSpPr/>
          <p:nvPr/>
        </p:nvSpPr>
        <p:spPr>
          <a:xfrm>
            <a:off x="658368" y="3977640"/>
            <a:ext cx="6675120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841248" y="4105656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3" name="Image 4" descr="/home/claude/icons/chevro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003" y="4204411"/>
            <a:ext cx="168250" cy="16825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316736" y="4069080"/>
            <a:ext cx="5852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 DFS 전위 순회</a:t>
            </a:r>
            <a:endParaRPr lang="en-US" sz="1200" dirty="0"/>
          </a:p>
        </p:txBody>
      </p:sp>
      <p:sp>
        <p:nvSpPr>
          <p:cNvPr id="25" name="Text 18"/>
          <p:cNvSpPr/>
          <p:nvPr/>
        </p:nvSpPr>
        <p:spPr>
          <a:xfrm>
            <a:off x="1316736" y="4343400"/>
            <a:ext cx="5852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지름길이 적용된 경로를 만든다.</a:t>
            </a:r>
            <a:endParaRPr lang="en-US" sz="1030" dirty="0"/>
          </a:p>
        </p:txBody>
      </p:sp>
      <p:sp>
        <p:nvSpPr>
          <p:cNvPr id="26" name="Shape 19"/>
          <p:cNvSpPr/>
          <p:nvPr/>
        </p:nvSpPr>
        <p:spPr>
          <a:xfrm>
            <a:off x="658368" y="4709160"/>
            <a:ext cx="6675120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7" name="Shape 20"/>
          <p:cNvSpPr/>
          <p:nvPr/>
        </p:nvSpPr>
        <p:spPr>
          <a:xfrm>
            <a:off x="841248" y="483717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8" name="Image 5" descr="/home/claude/icons/output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003" y="4935931"/>
            <a:ext cx="168250" cy="168250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1316736" y="4800600"/>
            <a:ext cx="5852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⑤ 결과 출력</a:t>
            </a:r>
            <a:endParaRPr lang="en-US" sz="1200" dirty="0"/>
          </a:p>
        </p:txBody>
      </p:sp>
      <p:sp>
        <p:nvSpPr>
          <p:cNvPr id="30" name="Text 22"/>
          <p:cNvSpPr/>
          <p:nvPr/>
        </p:nvSpPr>
        <p:spPr>
          <a:xfrm>
            <a:off x="1316736" y="5074920"/>
            <a:ext cx="5852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총 비용을 계산하고 경로를 표시한다.</a:t>
            </a:r>
            <a:endParaRPr lang="en-US" sz="1030" dirty="0"/>
          </a:p>
        </p:txBody>
      </p:sp>
      <p:sp>
        <p:nvSpPr>
          <p:cNvPr id="31" name="Shape 23"/>
          <p:cNvSpPr/>
          <p:nvPr/>
        </p:nvSpPr>
        <p:spPr>
          <a:xfrm>
            <a:off x="7516368" y="1783080"/>
            <a:ext cx="4014216" cy="1920240"/>
          </a:xfrm>
          <a:prstGeom prst="roundRect">
            <a:avLst>
              <a:gd name="adj" fmla="val 4762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2" name="Text 24"/>
          <p:cNvSpPr/>
          <p:nvPr/>
        </p:nvSpPr>
        <p:spPr>
          <a:xfrm>
            <a:off x="7735824" y="189280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MST</a:t>
            </a:r>
            <a:endParaRPr lang="en-US" sz="1000" dirty="0"/>
          </a:p>
        </p:txBody>
      </p:sp>
      <p:sp>
        <p:nvSpPr>
          <p:cNvPr id="33" name="Text 25"/>
          <p:cNvSpPr/>
          <p:nvPr/>
        </p:nvSpPr>
        <p:spPr>
          <a:xfrm>
            <a:off x="7735824" y="2203704"/>
            <a:ext cx="3575304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MST 비용: 16</a:t>
            </a:r>
            <a:endParaRPr lang="en-US" sz="10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A - B (3)    B - D (4)</a:t>
            </a:r>
            <a:endParaRPr lang="en-US" sz="10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D - E (4)    B - C (5)</a:t>
            </a:r>
            <a:endParaRPr lang="en-US" sz="1050" dirty="0"/>
          </a:p>
        </p:txBody>
      </p:sp>
      <p:sp>
        <p:nvSpPr>
          <p:cNvPr id="34" name="Shape 26"/>
          <p:cNvSpPr/>
          <p:nvPr/>
        </p:nvSpPr>
        <p:spPr>
          <a:xfrm>
            <a:off x="7516368" y="3840480"/>
            <a:ext cx="4014216" cy="1600200"/>
          </a:xfrm>
          <a:prstGeom prst="roundRect">
            <a:avLst>
              <a:gd name="adj" fmla="val 5714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5" name="Text 27"/>
          <p:cNvSpPr/>
          <p:nvPr/>
        </p:nvSpPr>
        <p:spPr>
          <a:xfrm>
            <a:off x="7735824" y="395020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TOUR</a:t>
            </a:r>
            <a:endParaRPr lang="en-US" sz="1000" dirty="0"/>
          </a:p>
        </p:txBody>
      </p:sp>
      <p:sp>
        <p:nvSpPr>
          <p:cNvPr id="36" name="Text 28"/>
          <p:cNvSpPr/>
          <p:nvPr/>
        </p:nvSpPr>
        <p:spPr>
          <a:xfrm>
            <a:off x="7735824" y="4261104"/>
            <a:ext cx="3575304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경로: A -&gt; B -&gt; C -&gt; D -&gt; E -&gt; A</a:t>
            </a:r>
            <a:endParaRPr lang="en-US" sz="10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총 비용: 27</a:t>
            </a:r>
            <a:endParaRPr lang="en-US" sz="1050" dirty="0"/>
          </a:p>
        </p:txBody>
      </p:sp>
      <p:sp>
        <p:nvSpPr>
          <p:cNvPr id="37" name="Shape 29"/>
          <p:cNvSpPr/>
          <p:nvPr/>
        </p:nvSpPr>
        <p:spPr>
          <a:xfrm>
            <a:off x="658368" y="557784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8" name="Shape 30"/>
          <p:cNvSpPr/>
          <p:nvPr/>
        </p:nvSpPr>
        <p:spPr>
          <a:xfrm>
            <a:off x="896112" y="5605272"/>
            <a:ext cx="402336" cy="40233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9" name="Image 6" descr="/home/claude/icons/check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0719" y="5709879"/>
            <a:ext cx="193121" cy="193121"/>
          </a:xfrm>
          <a:prstGeom prst="rect">
            <a:avLst/>
          </a:prstGeom>
        </p:spPr>
      </p:pic>
      <p:sp>
        <p:nvSpPr>
          <p:cNvPr id="40" name="Text 31"/>
          <p:cNvSpPr/>
          <p:nvPr/>
        </p:nvSpPr>
        <p:spPr>
          <a:xfrm>
            <a:off x="1517904" y="5669280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MST 비용 16의 2배는 32 — 실제 투어 27은 그 안에 확실히 들어온다.</a:t>
            </a:r>
            <a:endParaRPr lang="en-US" sz="1220" dirty="0"/>
          </a:p>
        </p:txBody>
      </p:sp>
      <p:sp>
        <p:nvSpPr>
          <p:cNvPr id="41" name="Text 3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25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20640" y="274320"/>
            <a:ext cx="640080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5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10.4</a:t>
            </a:r>
            <a:endParaRPr lang="en-US" sz="165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4" name="Image 0" descr="/home/claude/icons/ey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10.4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정점 커버 문제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도로를 감시하면서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CCTV 대수는 최소로 줄이는 문제.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26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ey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§10.4  정점 커버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정점 커버 문제 정의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713232"/>
          </a:xfrm>
          <a:prstGeom prst="roundRect">
            <a:avLst>
              <a:gd name="adj" fmla="val 15385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28800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8" name="Image 1" descr="/home/claude/icons/ey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47672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977493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CCTV 감시 카메라 설치 문제로 비유하면 한눈에 들어온다.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58368" y="2578608"/>
            <a:ext cx="10872216" cy="676656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896112" y="2688336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2" name="Image 2" descr="/home/claude/icons/networ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2811780"/>
            <a:ext cx="210312" cy="21031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481328" y="2578608"/>
            <a:ext cx="11430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정점 (V)</a:t>
            </a:r>
            <a:endParaRPr lang="en-US" sz="1350" dirty="0"/>
          </a:p>
        </p:txBody>
      </p:sp>
      <p:sp>
        <p:nvSpPr>
          <p:cNvPr id="14" name="Text 9"/>
          <p:cNvSpPr/>
          <p:nvPr/>
        </p:nvSpPr>
        <p:spPr>
          <a:xfrm>
            <a:off x="2651760" y="2706624"/>
            <a:ext cx="8503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교차로 — CCTV를 설치할 수 있는 위치</a:t>
            </a:r>
            <a:endParaRPr lang="en-US" sz="1150" dirty="0"/>
          </a:p>
        </p:txBody>
      </p:sp>
      <p:sp>
        <p:nvSpPr>
          <p:cNvPr id="15" name="Shape 10"/>
          <p:cNvSpPr/>
          <p:nvPr/>
        </p:nvSpPr>
        <p:spPr>
          <a:xfrm>
            <a:off x="658368" y="3328416"/>
            <a:ext cx="10872216" cy="676656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896112" y="3438144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7" name="Image 3" descr="/home/claude/icons/road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3561588"/>
            <a:ext cx="210312" cy="210312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481328" y="3328416"/>
            <a:ext cx="11430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간선 (E)</a:t>
            </a:r>
            <a:endParaRPr lang="en-US" sz="1350" dirty="0"/>
          </a:p>
        </p:txBody>
      </p:sp>
      <p:sp>
        <p:nvSpPr>
          <p:cNvPr id="19" name="Text 13"/>
          <p:cNvSpPr/>
          <p:nvPr/>
        </p:nvSpPr>
        <p:spPr>
          <a:xfrm>
            <a:off x="2651760" y="3456432"/>
            <a:ext cx="8503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교차로를 잇는 도로 — 감시해야 할 대상</a:t>
            </a:r>
            <a:endParaRPr lang="en-US" sz="1150" dirty="0"/>
          </a:p>
        </p:txBody>
      </p:sp>
      <p:sp>
        <p:nvSpPr>
          <p:cNvPr id="20" name="Shape 14"/>
          <p:cNvSpPr/>
          <p:nvPr/>
        </p:nvSpPr>
        <p:spPr>
          <a:xfrm>
            <a:off x="658368" y="4078224"/>
            <a:ext cx="10872216" cy="676656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896112" y="4187952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2" name="Image 4" descr="/home/claude/icons/targe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" y="4311396"/>
            <a:ext cx="210312" cy="210312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481328" y="4078224"/>
            <a:ext cx="11430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목표</a:t>
            </a:r>
            <a:endParaRPr lang="en-US" sz="1350" dirty="0"/>
          </a:p>
        </p:txBody>
      </p:sp>
      <p:sp>
        <p:nvSpPr>
          <p:cNvPr id="24" name="Text 17"/>
          <p:cNvSpPr/>
          <p:nvPr/>
        </p:nvSpPr>
        <p:spPr>
          <a:xfrm>
            <a:off x="2651760" y="4206240"/>
            <a:ext cx="8503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도로를 감시하면서 CCTV 수를 최소화한다</a:t>
            </a:r>
            <a:endParaRPr lang="en-US" sz="1150" dirty="0"/>
          </a:p>
        </p:txBody>
      </p:sp>
      <p:sp>
        <p:nvSpPr>
          <p:cNvPr id="25" name="Shape 18"/>
          <p:cNvSpPr/>
          <p:nvPr/>
        </p:nvSpPr>
        <p:spPr>
          <a:xfrm>
            <a:off x="658368" y="4882896"/>
            <a:ext cx="10872216" cy="859536"/>
          </a:xfrm>
          <a:prstGeom prst="roundRect">
            <a:avLst>
              <a:gd name="adj" fmla="val 12766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19"/>
          <p:cNvSpPr/>
          <p:nvPr/>
        </p:nvSpPr>
        <p:spPr>
          <a:xfrm>
            <a:off x="896112" y="5084064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7" name="Image 5" descr="/home/claude/icons/calc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984" y="5202936"/>
            <a:ext cx="219456" cy="219456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1517904" y="4974336"/>
            <a:ext cx="977493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2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 = (V, E)에서 모든 간선 (u, v) ∈ E에 대해 u ∈ S 또는 v ∈ S를 만족하는 가장 작은 S ⊆ V를 찾아라.</a:t>
            </a:r>
            <a:endParaRPr lang="en-US" sz="1250" dirty="0"/>
          </a:p>
        </p:txBody>
      </p:sp>
      <p:sp>
        <p:nvSpPr>
          <p:cNvPr id="29" name="Shape 21"/>
          <p:cNvSpPr/>
          <p:nvPr/>
        </p:nvSpPr>
        <p:spPr>
          <a:xfrm>
            <a:off x="658368" y="5888736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2"/>
          <p:cNvSpPr/>
          <p:nvPr/>
        </p:nvSpPr>
        <p:spPr>
          <a:xfrm>
            <a:off x="896112" y="5916168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1" name="Image 6" descr="/home/claude/icons/layers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1210" y="6011266"/>
            <a:ext cx="175565" cy="175565"/>
          </a:xfrm>
          <a:prstGeom prst="rect">
            <a:avLst/>
          </a:prstGeom>
        </p:spPr>
      </p:pic>
      <p:sp>
        <p:nvSpPr>
          <p:cNvPr id="32" name="Text 23"/>
          <p:cNvSpPr/>
          <p:nvPr/>
        </p:nvSpPr>
        <p:spPr>
          <a:xfrm>
            <a:off x="1517904" y="5980176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결정 문제 버전이 NP-완전 → 최적화 버전은 NP-난해다.</a:t>
            </a:r>
            <a:endParaRPr lang="en-US" sz="1180" dirty="0"/>
          </a:p>
        </p:txBody>
      </p:sp>
      <p:sp>
        <p:nvSpPr>
          <p:cNvPr id="33" name="Text 24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27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ey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§10.4  정점 커버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정점 커버 — 구체적인 예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정점 {1, 2, 3, 4}, 간선 (1,2), (1,3), (2,4), (3,4) 인 그래프를 보자.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4663440" cy="2926080"/>
          </a:xfrm>
          <a:prstGeom prst="roundRect">
            <a:avLst>
              <a:gd name="adj" fmla="val 4375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1737360" y="2651760"/>
            <a:ext cx="1787652" cy="0"/>
          </a:xfrm>
          <a:prstGeom prst="line">
            <a:avLst/>
          </a:prstGeom>
          <a:noFill/>
          <a:ln w="29210">
            <a:solidFill>
              <a:srgbClr val="B9B7E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737360" y="2651760"/>
            <a:ext cx="0" cy="1419606"/>
          </a:xfrm>
          <a:prstGeom prst="line">
            <a:avLst/>
          </a:prstGeom>
          <a:noFill/>
          <a:ln w="29210">
            <a:solidFill>
              <a:srgbClr val="B9B7E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525012" y="2651760"/>
            <a:ext cx="0" cy="1419606"/>
          </a:xfrm>
          <a:prstGeom prst="line">
            <a:avLst/>
          </a:prstGeom>
          <a:noFill/>
          <a:ln w="29210">
            <a:solidFill>
              <a:srgbClr val="B9B7E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737360" y="4071366"/>
            <a:ext cx="1787652" cy="0"/>
          </a:xfrm>
          <a:prstGeom prst="line">
            <a:avLst/>
          </a:prstGeom>
          <a:noFill/>
          <a:ln w="29210">
            <a:solidFill>
              <a:srgbClr val="B9B7E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495501" y="2409901"/>
            <a:ext cx="483718" cy="483718"/>
          </a:xfrm>
          <a:prstGeom prst="ellipse">
            <a:avLst/>
          </a:prstGeom>
          <a:solidFill>
            <a:srgbClr val="10B981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404061" y="2409901"/>
            <a:ext cx="666598" cy="483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8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380" dirty="0"/>
          </a:p>
        </p:txBody>
      </p:sp>
      <p:sp>
        <p:nvSpPr>
          <p:cNvPr id="14" name="Shape 11"/>
          <p:cNvSpPr/>
          <p:nvPr/>
        </p:nvSpPr>
        <p:spPr>
          <a:xfrm>
            <a:off x="3283153" y="2409901"/>
            <a:ext cx="483718" cy="48371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B9B7E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191713" y="2409901"/>
            <a:ext cx="666598" cy="483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8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380" dirty="0"/>
          </a:p>
        </p:txBody>
      </p:sp>
      <p:sp>
        <p:nvSpPr>
          <p:cNvPr id="16" name="Shape 13"/>
          <p:cNvSpPr/>
          <p:nvPr/>
        </p:nvSpPr>
        <p:spPr>
          <a:xfrm>
            <a:off x="1495501" y="3829507"/>
            <a:ext cx="483718" cy="48371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B9B7E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404061" y="3829507"/>
            <a:ext cx="666598" cy="483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8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380" dirty="0"/>
          </a:p>
        </p:txBody>
      </p:sp>
      <p:sp>
        <p:nvSpPr>
          <p:cNvPr id="18" name="Shape 15"/>
          <p:cNvSpPr/>
          <p:nvPr/>
        </p:nvSpPr>
        <p:spPr>
          <a:xfrm>
            <a:off x="3283153" y="3829507"/>
            <a:ext cx="483718" cy="483718"/>
          </a:xfrm>
          <a:prstGeom prst="ellipse">
            <a:avLst/>
          </a:prstGeom>
          <a:solidFill>
            <a:srgbClr val="10B981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3191713" y="3829507"/>
            <a:ext cx="666598" cy="483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8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380" dirty="0"/>
          </a:p>
        </p:txBody>
      </p:sp>
      <p:sp>
        <p:nvSpPr>
          <p:cNvPr id="20" name="Text 17"/>
          <p:cNvSpPr/>
          <p:nvPr/>
        </p:nvSpPr>
        <p:spPr>
          <a:xfrm>
            <a:off x="841248" y="4626864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초록 = 선택한 정점 {1, 4}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5541264" y="2157984"/>
            <a:ext cx="5989320" cy="676656"/>
          </a:xfrm>
          <a:prstGeom prst="roundRect">
            <a:avLst>
              <a:gd name="adj" fmla="val 135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5705856" y="2276856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3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4362" y="2395362"/>
            <a:ext cx="201900" cy="201900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6217920" y="2157984"/>
            <a:ext cx="10515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{1, 4}</a:t>
            </a:r>
            <a:endParaRPr lang="en-US" sz="1200" dirty="0"/>
          </a:p>
        </p:txBody>
      </p:sp>
      <p:sp>
        <p:nvSpPr>
          <p:cNvPr id="25" name="Text 21"/>
          <p:cNvSpPr/>
          <p:nvPr/>
        </p:nvSpPr>
        <p:spPr>
          <a:xfrm>
            <a:off x="7324344" y="2157984"/>
            <a:ext cx="314553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간선을 커버한다</a:t>
            </a:r>
            <a:endParaRPr lang="en-US" sz="1080" dirty="0"/>
          </a:p>
        </p:txBody>
      </p:sp>
      <p:sp>
        <p:nvSpPr>
          <p:cNvPr id="26" name="Text 22"/>
          <p:cNvSpPr/>
          <p:nvPr/>
        </p:nvSpPr>
        <p:spPr>
          <a:xfrm>
            <a:off x="10524744" y="2157984"/>
            <a:ext cx="9144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크기 2</a:t>
            </a:r>
            <a:endParaRPr lang="en-US" sz="1100" dirty="0"/>
          </a:p>
        </p:txBody>
      </p:sp>
      <p:sp>
        <p:nvSpPr>
          <p:cNvPr id="27" name="Shape 23"/>
          <p:cNvSpPr/>
          <p:nvPr/>
        </p:nvSpPr>
        <p:spPr>
          <a:xfrm>
            <a:off x="5541264" y="2907792"/>
            <a:ext cx="5989320" cy="676656"/>
          </a:xfrm>
          <a:prstGeom prst="roundRect">
            <a:avLst>
              <a:gd name="adj" fmla="val 135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Shape 24"/>
          <p:cNvSpPr/>
          <p:nvPr/>
        </p:nvSpPr>
        <p:spPr>
          <a:xfrm>
            <a:off x="5705856" y="3026664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9" name="Image 2" descr="/home/claude/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4362" y="3145170"/>
            <a:ext cx="201900" cy="201900"/>
          </a:xfrm>
          <a:prstGeom prst="rect">
            <a:avLst/>
          </a:prstGeom>
        </p:spPr>
      </p:pic>
      <p:sp>
        <p:nvSpPr>
          <p:cNvPr id="30" name="Text 25"/>
          <p:cNvSpPr/>
          <p:nvPr/>
        </p:nvSpPr>
        <p:spPr>
          <a:xfrm>
            <a:off x="6217920" y="2907792"/>
            <a:ext cx="10515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{2, 3}</a:t>
            </a:r>
            <a:endParaRPr lang="en-US" sz="1200" dirty="0"/>
          </a:p>
        </p:txBody>
      </p:sp>
      <p:sp>
        <p:nvSpPr>
          <p:cNvPr id="31" name="Text 26"/>
          <p:cNvSpPr/>
          <p:nvPr/>
        </p:nvSpPr>
        <p:spPr>
          <a:xfrm>
            <a:off x="7324344" y="2907792"/>
            <a:ext cx="314553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역시 모든 간선을 커버한다</a:t>
            </a:r>
            <a:endParaRPr lang="en-US" sz="1080" dirty="0"/>
          </a:p>
        </p:txBody>
      </p:sp>
      <p:sp>
        <p:nvSpPr>
          <p:cNvPr id="32" name="Text 27"/>
          <p:cNvSpPr/>
          <p:nvPr/>
        </p:nvSpPr>
        <p:spPr>
          <a:xfrm>
            <a:off x="10524744" y="2907792"/>
            <a:ext cx="9144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크기 2</a:t>
            </a:r>
            <a:endParaRPr lang="en-US" sz="1100" dirty="0"/>
          </a:p>
        </p:txBody>
      </p:sp>
      <p:sp>
        <p:nvSpPr>
          <p:cNvPr id="33" name="Shape 28"/>
          <p:cNvSpPr/>
          <p:nvPr/>
        </p:nvSpPr>
        <p:spPr>
          <a:xfrm>
            <a:off x="5541264" y="3657600"/>
            <a:ext cx="5989320" cy="676656"/>
          </a:xfrm>
          <a:prstGeom prst="roundRect">
            <a:avLst>
              <a:gd name="adj" fmla="val 135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4" name="Shape 29"/>
          <p:cNvSpPr/>
          <p:nvPr/>
        </p:nvSpPr>
        <p:spPr>
          <a:xfrm>
            <a:off x="5705856" y="3776472"/>
            <a:ext cx="438912" cy="438912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5" name="Image 3" descr="/home/claude/icons/war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4362" y="3894978"/>
            <a:ext cx="201900" cy="201900"/>
          </a:xfrm>
          <a:prstGeom prst="rect">
            <a:avLst/>
          </a:prstGeom>
        </p:spPr>
      </p:pic>
      <p:sp>
        <p:nvSpPr>
          <p:cNvPr id="36" name="Text 30"/>
          <p:cNvSpPr/>
          <p:nvPr/>
        </p:nvSpPr>
        <p:spPr>
          <a:xfrm>
            <a:off x="6217920" y="3657600"/>
            <a:ext cx="10515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{1,2,3,4}</a:t>
            </a:r>
            <a:endParaRPr lang="en-US" sz="1200" dirty="0"/>
          </a:p>
        </p:txBody>
      </p:sp>
      <p:sp>
        <p:nvSpPr>
          <p:cNvPr id="37" name="Text 31"/>
          <p:cNvSpPr/>
          <p:nvPr/>
        </p:nvSpPr>
        <p:spPr>
          <a:xfrm>
            <a:off x="7324344" y="3657600"/>
            <a:ext cx="314553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커버하지만 지나치게 비효율적이다</a:t>
            </a:r>
            <a:endParaRPr lang="en-US" sz="1080" dirty="0"/>
          </a:p>
        </p:txBody>
      </p:sp>
      <p:sp>
        <p:nvSpPr>
          <p:cNvPr id="38" name="Text 32"/>
          <p:cNvSpPr/>
          <p:nvPr/>
        </p:nvSpPr>
        <p:spPr>
          <a:xfrm>
            <a:off x="10524744" y="3657600"/>
            <a:ext cx="9144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크기 4</a:t>
            </a:r>
            <a:endParaRPr lang="en-US" sz="1100" dirty="0"/>
          </a:p>
        </p:txBody>
      </p:sp>
      <p:sp>
        <p:nvSpPr>
          <p:cNvPr id="39" name="Shape 33"/>
          <p:cNvSpPr/>
          <p:nvPr/>
        </p:nvSpPr>
        <p:spPr>
          <a:xfrm>
            <a:off x="5541264" y="4407408"/>
            <a:ext cx="5989320" cy="676656"/>
          </a:xfrm>
          <a:prstGeom prst="roundRect">
            <a:avLst>
              <a:gd name="adj" fmla="val 135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0" name="Shape 34"/>
          <p:cNvSpPr/>
          <p:nvPr/>
        </p:nvSpPr>
        <p:spPr>
          <a:xfrm>
            <a:off x="5705856" y="4526280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41" name="Image 4" descr="/home/claude/icons/times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4362" y="4644786"/>
            <a:ext cx="201900" cy="201900"/>
          </a:xfrm>
          <a:prstGeom prst="rect">
            <a:avLst/>
          </a:prstGeom>
        </p:spPr>
      </p:pic>
      <p:sp>
        <p:nvSpPr>
          <p:cNvPr id="42" name="Text 35"/>
          <p:cNvSpPr/>
          <p:nvPr/>
        </p:nvSpPr>
        <p:spPr>
          <a:xfrm>
            <a:off x="6217920" y="4407408"/>
            <a:ext cx="10515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{1, 2}</a:t>
            </a:r>
            <a:endParaRPr lang="en-US" sz="1200" dirty="0"/>
          </a:p>
        </p:txBody>
      </p:sp>
      <p:sp>
        <p:nvSpPr>
          <p:cNvPr id="43" name="Text 36"/>
          <p:cNvSpPr/>
          <p:nvPr/>
        </p:nvSpPr>
        <p:spPr>
          <a:xfrm>
            <a:off x="7324344" y="4407408"/>
            <a:ext cx="314553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간선 (3,4)를 커버하지 못한다</a:t>
            </a:r>
            <a:endParaRPr lang="en-US" sz="1080" dirty="0"/>
          </a:p>
        </p:txBody>
      </p:sp>
      <p:sp>
        <p:nvSpPr>
          <p:cNvPr id="44" name="Text 37"/>
          <p:cNvSpPr/>
          <p:nvPr/>
        </p:nvSpPr>
        <p:spPr>
          <a:xfrm>
            <a:off x="10524744" y="4407408"/>
            <a:ext cx="9144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실패</a:t>
            </a:r>
            <a:endParaRPr lang="en-US" sz="1100" dirty="0"/>
          </a:p>
        </p:txBody>
      </p:sp>
      <p:sp>
        <p:nvSpPr>
          <p:cNvPr id="45" name="Shape 38"/>
          <p:cNvSpPr/>
          <p:nvPr/>
        </p:nvSpPr>
        <p:spPr>
          <a:xfrm>
            <a:off x="658368" y="5230368"/>
            <a:ext cx="10872216" cy="914400"/>
          </a:xfrm>
          <a:prstGeom prst="roundRect">
            <a:avLst>
              <a:gd name="adj" fmla="val 10000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6" name="Text 39"/>
          <p:cNvSpPr/>
          <p:nvPr/>
        </p:nvSpPr>
        <p:spPr>
          <a:xfrm>
            <a:off x="932688" y="5340096"/>
            <a:ext cx="103235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최소 정점 커버 크기 = 2</a:t>
            </a:r>
            <a:endParaRPr lang="en-US" sz="2200" dirty="0"/>
          </a:p>
        </p:txBody>
      </p:sp>
      <p:sp>
        <p:nvSpPr>
          <p:cNvPr id="47" name="Text 40"/>
          <p:cNvSpPr/>
          <p:nvPr/>
        </p:nvSpPr>
        <p:spPr>
          <a:xfrm>
            <a:off x="932688" y="5724144"/>
            <a:ext cx="103235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{1, 4} 또는 {2, 3}</a:t>
            </a:r>
            <a:endParaRPr lang="en-US" sz="1150" dirty="0"/>
          </a:p>
        </p:txBody>
      </p:sp>
      <p:sp>
        <p:nvSpPr>
          <p:cNvPr id="48" name="Text 4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28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ey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§10.4  정점 커버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단순 그리디 방법의 실패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676656"/>
          </a:xfrm>
          <a:prstGeom prst="roundRect">
            <a:avLst>
              <a:gd name="adj" fmla="val 16216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10512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8" name="Image 1" descr="/home/claude/icons/brai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29384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977493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직관적인 방법 — "차수가 가장 높은 정점부터 선택한다"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58368" y="2542032"/>
            <a:ext cx="5577840" cy="2377440"/>
          </a:xfrm>
          <a:prstGeom prst="roundRect">
            <a:avLst>
              <a:gd name="adj" fmla="val 5385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 flipH="1">
            <a:off x="1586484" y="2979115"/>
            <a:ext cx="1559052" cy="1277417"/>
          </a:xfrm>
          <a:prstGeom prst="line">
            <a:avLst/>
          </a:prstGeom>
          <a:noFill/>
          <a:ln w="16764">
            <a:solidFill>
              <a:srgbClr val="D3D1EA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 flipH="1">
            <a:off x="2210105" y="2979115"/>
            <a:ext cx="935431" cy="1277417"/>
          </a:xfrm>
          <a:prstGeom prst="line">
            <a:avLst/>
          </a:prstGeom>
          <a:noFill/>
          <a:ln w="16764">
            <a:solidFill>
              <a:srgbClr val="D3D1EA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 flipH="1">
            <a:off x="2833726" y="2979115"/>
            <a:ext cx="311810" cy="1277417"/>
          </a:xfrm>
          <a:prstGeom prst="line">
            <a:avLst/>
          </a:prstGeom>
          <a:noFill/>
          <a:ln w="16764">
            <a:solidFill>
              <a:srgbClr val="D3D1EA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3145536" y="2979115"/>
            <a:ext cx="311810" cy="1277417"/>
          </a:xfrm>
          <a:prstGeom prst="line">
            <a:avLst/>
          </a:prstGeom>
          <a:noFill/>
          <a:ln w="16764">
            <a:solidFill>
              <a:srgbClr val="D3D1EA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3145536" y="2979115"/>
            <a:ext cx="935431" cy="1277417"/>
          </a:xfrm>
          <a:prstGeom prst="line">
            <a:avLst/>
          </a:prstGeom>
          <a:noFill/>
          <a:ln w="16764">
            <a:solidFill>
              <a:srgbClr val="D3D1EA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3145536" y="2979115"/>
            <a:ext cx="1559052" cy="1277417"/>
          </a:xfrm>
          <a:prstGeom prst="line">
            <a:avLst/>
          </a:prstGeom>
          <a:noFill/>
          <a:ln w="16764">
            <a:solidFill>
              <a:srgbClr val="D3D1EA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1586484" y="4256532"/>
            <a:ext cx="623621" cy="0"/>
          </a:xfrm>
          <a:prstGeom prst="line">
            <a:avLst/>
          </a:prstGeom>
          <a:noFill/>
          <a:ln w="27940">
            <a:solidFill>
              <a:srgbClr val="FB7185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2833726" y="4256532"/>
            <a:ext cx="623621" cy="0"/>
          </a:xfrm>
          <a:prstGeom prst="line">
            <a:avLst/>
          </a:prstGeom>
          <a:noFill/>
          <a:ln w="27940">
            <a:solidFill>
              <a:srgbClr val="FB7185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4080967" y="4256532"/>
            <a:ext cx="623621" cy="0"/>
          </a:xfrm>
          <a:prstGeom prst="line">
            <a:avLst/>
          </a:prstGeom>
          <a:noFill/>
          <a:ln w="27940">
            <a:solidFill>
              <a:srgbClr val="FB7185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2894076" y="2727655"/>
            <a:ext cx="502920" cy="502920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2802636" y="2727655"/>
            <a:ext cx="685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2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</a:t>
            </a:r>
            <a:endParaRPr lang="en-US" sz="1320" dirty="0"/>
          </a:p>
        </p:txBody>
      </p:sp>
      <p:sp>
        <p:nvSpPr>
          <p:cNvPr id="22" name="Shape 18"/>
          <p:cNvSpPr/>
          <p:nvPr/>
        </p:nvSpPr>
        <p:spPr>
          <a:xfrm>
            <a:off x="1365199" y="4035247"/>
            <a:ext cx="442570" cy="44257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B9B7E0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1273759" y="4035247"/>
            <a:ext cx="625450" cy="4425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100" dirty="0"/>
          </a:p>
        </p:txBody>
      </p:sp>
      <p:sp>
        <p:nvSpPr>
          <p:cNvPr id="24" name="Shape 20"/>
          <p:cNvSpPr/>
          <p:nvPr/>
        </p:nvSpPr>
        <p:spPr>
          <a:xfrm>
            <a:off x="1988820" y="4035247"/>
            <a:ext cx="442570" cy="44257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B9B7E0"/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1897380" y="4035247"/>
            <a:ext cx="625450" cy="4425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100" dirty="0"/>
          </a:p>
        </p:txBody>
      </p:sp>
      <p:sp>
        <p:nvSpPr>
          <p:cNvPr id="26" name="Shape 22"/>
          <p:cNvSpPr/>
          <p:nvPr/>
        </p:nvSpPr>
        <p:spPr>
          <a:xfrm>
            <a:off x="2612441" y="4035247"/>
            <a:ext cx="442570" cy="44257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B9B7E0"/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2521001" y="4035247"/>
            <a:ext cx="625450" cy="4425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100" dirty="0"/>
          </a:p>
        </p:txBody>
      </p:sp>
      <p:sp>
        <p:nvSpPr>
          <p:cNvPr id="28" name="Shape 24"/>
          <p:cNvSpPr/>
          <p:nvPr/>
        </p:nvSpPr>
        <p:spPr>
          <a:xfrm>
            <a:off x="3236062" y="4035247"/>
            <a:ext cx="442570" cy="44257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B9B7E0"/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3144622" y="4035247"/>
            <a:ext cx="625450" cy="4425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100" dirty="0"/>
          </a:p>
        </p:txBody>
      </p:sp>
      <p:sp>
        <p:nvSpPr>
          <p:cNvPr id="30" name="Shape 26"/>
          <p:cNvSpPr/>
          <p:nvPr/>
        </p:nvSpPr>
        <p:spPr>
          <a:xfrm>
            <a:off x="3859682" y="4035247"/>
            <a:ext cx="442570" cy="44257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B9B7E0"/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3768242" y="4035247"/>
            <a:ext cx="625450" cy="4425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100" dirty="0"/>
          </a:p>
        </p:txBody>
      </p:sp>
      <p:sp>
        <p:nvSpPr>
          <p:cNvPr id="32" name="Shape 28"/>
          <p:cNvSpPr/>
          <p:nvPr/>
        </p:nvSpPr>
        <p:spPr>
          <a:xfrm>
            <a:off x="4483303" y="4035247"/>
            <a:ext cx="442570" cy="44257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B9B7E0"/>
            </a:solidFill>
            <a:prstDash val="solid"/>
          </a:ln>
        </p:spPr>
      </p:sp>
      <p:sp>
        <p:nvSpPr>
          <p:cNvPr id="33" name="Text 29"/>
          <p:cNvSpPr/>
          <p:nvPr/>
        </p:nvSpPr>
        <p:spPr>
          <a:xfrm>
            <a:off x="4391863" y="4035247"/>
            <a:ext cx="625450" cy="4425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100" dirty="0"/>
          </a:p>
        </p:txBody>
      </p:sp>
      <p:sp>
        <p:nvSpPr>
          <p:cNvPr id="34" name="Text 30"/>
          <p:cNvSpPr/>
          <p:nvPr/>
        </p:nvSpPr>
        <p:spPr>
          <a:xfrm>
            <a:off x="841248" y="457200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허브-말단 구조 · 빨간 간선 = 말단끼리의 연결</a:t>
            </a:r>
            <a:endParaRPr lang="en-US" sz="1050" dirty="0"/>
          </a:p>
        </p:txBody>
      </p:sp>
      <p:sp>
        <p:nvSpPr>
          <p:cNvPr id="35" name="Shape 31"/>
          <p:cNvSpPr/>
          <p:nvPr/>
        </p:nvSpPr>
        <p:spPr>
          <a:xfrm>
            <a:off x="6419088" y="2542032"/>
            <a:ext cx="5111496" cy="1115568"/>
          </a:xfrm>
          <a:prstGeom prst="roundRect">
            <a:avLst>
              <a:gd name="adj" fmla="val 819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6" name="Shape 32"/>
          <p:cNvSpPr/>
          <p:nvPr/>
        </p:nvSpPr>
        <p:spPr>
          <a:xfrm>
            <a:off x="6601968" y="2670048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7" name="Image 2" descr="/home/claude/icons/sitemap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0723" y="2768803"/>
            <a:ext cx="168250" cy="168250"/>
          </a:xfrm>
          <a:prstGeom prst="rect">
            <a:avLst/>
          </a:prstGeom>
        </p:spPr>
      </p:pic>
      <p:sp>
        <p:nvSpPr>
          <p:cNvPr id="38" name="Text 33"/>
          <p:cNvSpPr/>
          <p:nvPr/>
        </p:nvSpPr>
        <p:spPr>
          <a:xfrm>
            <a:off x="7077456" y="2633472"/>
            <a:ext cx="4288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최악의 경우 구조</a:t>
            </a:r>
            <a:endParaRPr lang="en-US" sz="1250" dirty="0"/>
          </a:p>
        </p:txBody>
      </p:sp>
      <p:sp>
        <p:nvSpPr>
          <p:cNvPr id="39" name="Text 34"/>
          <p:cNvSpPr/>
          <p:nvPr/>
        </p:nvSpPr>
        <p:spPr>
          <a:xfrm>
            <a:off x="7077456" y="2907792"/>
            <a:ext cx="428853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가운데 허브 H는 차수가 k로 가장 높고, 말단 L1~Lk가 H에 연결된다. 말단끼리도 짝을 지어 간선으로 이어져 있다.</a:t>
            </a:r>
            <a:endParaRPr lang="en-US" sz="1080" dirty="0"/>
          </a:p>
        </p:txBody>
      </p:sp>
      <p:sp>
        <p:nvSpPr>
          <p:cNvPr id="40" name="Shape 35"/>
          <p:cNvSpPr/>
          <p:nvPr/>
        </p:nvSpPr>
        <p:spPr>
          <a:xfrm>
            <a:off x="6419088" y="3767328"/>
            <a:ext cx="5111496" cy="1152144"/>
          </a:xfrm>
          <a:prstGeom prst="roundRect">
            <a:avLst>
              <a:gd name="adj" fmla="val 793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1" name="Shape 36"/>
          <p:cNvSpPr/>
          <p:nvPr/>
        </p:nvSpPr>
        <p:spPr>
          <a:xfrm>
            <a:off x="6601968" y="3895344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42" name="Image 3" descr="/home/claude/icons/time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0723" y="3994099"/>
            <a:ext cx="168250" cy="168250"/>
          </a:xfrm>
          <a:prstGeom prst="rect">
            <a:avLst/>
          </a:prstGeom>
        </p:spPr>
      </p:pic>
      <p:sp>
        <p:nvSpPr>
          <p:cNvPr id="43" name="Text 37"/>
          <p:cNvSpPr/>
          <p:nvPr/>
        </p:nvSpPr>
        <p:spPr>
          <a:xfrm>
            <a:off x="7077456" y="3858768"/>
            <a:ext cx="4288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무슨 일이 벌어지나</a:t>
            </a:r>
            <a:endParaRPr lang="en-US" sz="1250" dirty="0"/>
          </a:p>
        </p:txBody>
      </p:sp>
      <p:sp>
        <p:nvSpPr>
          <p:cNvPr id="44" name="Text 38"/>
          <p:cNvSpPr/>
          <p:nvPr/>
        </p:nvSpPr>
        <p:spPr>
          <a:xfrm>
            <a:off x="7077456" y="4133088"/>
            <a:ext cx="428853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단순 그리디는 차수가 가장 높은 H를 먼저 고른다. 그런데 말단끼리 이어진 간선은 여전히 커버되지 않아 정점을 더 골라야 한다.</a:t>
            </a:r>
            <a:endParaRPr lang="en-US" sz="1080" dirty="0"/>
          </a:p>
        </p:txBody>
      </p:sp>
      <p:sp>
        <p:nvSpPr>
          <p:cNvPr id="45" name="Shape 39"/>
          <p:cNvSpPr/>
          <p:nvPr/>
        </p:nvSpPr>
        <p:spPr>
          <a:xfrm>
            <a:off x="658368" y="5138928"/>
            <a:ext cx="10872216" cy="868680"/>
          </a:xfrm>
          <a:prstGeom prst="roundRect">
            <a:avLst>
              <a:gd name="adj" fmla="val 12632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6" name="Shape 40"/>
          <p:cNvSpPr/>
          <p:nvPr/>
        </p:nvSpPr>
        <p:spPr>
          <a:xfrm>
            <a:off x="896112" y="5344668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47" name="Image 4" descr="/home/claude/icons/war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463540"/>
            <a:ext cx="219456" cy="219456"/>
          </a:xfrm>
          <a:prstGeom prst="rect">
            <a:avLst/>
          </a:prstGeom>
        </p:spPr>
      </p:pic>
      <p:sp>
        <p:nvSpPr>
          <p:cNvPr id="48" name="Text 41"/>
          <p:cNvSpPr/>
          <p:nvPr/>
        </p:nvSpPr>
        <p:spPr>
          <a:xfrm>
            <a:off x="1517904" y="5285232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단순 탐욕법은 최악의 경우 최적해보다 log n 배나 많은 정점을 고를 수 있다</a:t>
            </a:r>
            <a:endParaRPr lang="en-US" sz="1320" dirty="0"/>
          </a:p>
        </p:txBody>
      </p:sp>
      <p:sp>
        <p:nvSpPr>
          <p:cNvPr id="49" name="Text 42"/>
          <p:cNvSpPr/>
          <p:nvPr/>
        </p:nvSpPr>
        <p:spPr>
          <a:xfrm>
            <a:off x="1517904" y="5596128"/>
            <a:ext cx="97566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즉 상수 배 근사 보장이 아니다. 직관적으로 그럴듯한 기준이 언제나 좋은 근사 비율로 이어지지는 않는다.</a:t>
            </a:r>
            <a:endParaRPr lang="en-US" sz="1230" dirty="0"/>
          </a:p>
        </p:txBody>
      </p:sp>
      <p:sp>
        <p:nvSpPr>
          <p:cNvPr id="50" name="Text 4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29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ey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§10.4  정점 커버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발상의 전환 — 매칭 기반 탐욕법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828800"/>
            <a:ext cx="10872216" cy="1234440"/>
          </a:xfrm>
          <a:prstGeom prst="roundRect">
            <a:avLst>
              <a:gd name="adj" fmla="val 7407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932688" y="1828800"/>
            <a:ext cx="1032357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"정점" 기준으로 욕심부리지 말고</a:t>
            </a:r>
            <a:endParaRPr lang="en-US" sz="2400" dirty="0"/>
          </a:p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"간선" 기준으로 선택하자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658368" y="3291840"/>
            <a:ext cx="3218688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920240" y="3520440"/>
            <a:ext cx="694944" cy="694944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0" name="Image 1" descr="/home/claude/icons/lin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875" y="3708075"/>
            <a:ext cx="319674" cy="31967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841248" y="434340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간선을 고른다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932688" y="4709160"/>
            <a:ext cx="26700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아무 간선이나 하나 집는다. 어떤 기준도 필요 없다.</a:t>
            </a:r>
            <a:endParaRPr lang="en-US" sz="1130" dirty="0"/>
          </a:p>
        </p:txBody>
      </p:sp>
      <p:sp>
        <p:nvSpPr>
          <p:cNvPr id="13" name="Shape 9"/>
          <p:cNvSpPr/>
          <p:nvPr/>
        </p:nvSpPr>
        <p:spPr>
          <a:xfrm>
            <a:off x="4453128" y="3291840"/>
            <a:ext cx="3218688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5715000" y="3520440"/>
            <a:ext cx="694944" cy="694944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5" name="Image 2" descr="/home/claude/icons/user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635" y="3708075"/>
            <a:ext cx="319674" cy="31967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4636008" y="434340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양 끝점을 둘 다</a:t>
            </a:r>
            <a:endParaRPr lang="en-US" sz="1500" dirty="0"/>
          </a:p>
        </p:txBody>
      </p:sp>
      <p:sp>
        <p:nvSpPr>
          <p:cNvPr id="17" name="Text 12"/>
          <p:cNvSpPr/>
          <p:nvPr/>
        </p:nvSpPr>
        <p:spPr>
          <a:xfrm>
            <a:off x="4727448" y="4709160"/>
            <a:ext cx="26700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고른 간선의 두 정점을 모두 답에 넣는다. 하나만 넣지 않는다.</a:t>
            </a:r>
            <a:endParaRPr lang="en-US" sz="1130" dirty="0"/>
          </a:p>
        </p:txBody>
      </p:sp>
      <p:sp>
        <p:nvSpPr>
          <p:cNvPr id="18" name="Shape 13"/>
          <p:cNvSpPr/>
          <p:nvPr/>
        </p:nvSpPr>
        <p:spPr>
          <a:xfrm>
            <a:off x="8247888" y="3291840"/>
            <a:ext cx="3218688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9509760" y="3520440"/>
            <a:ext cx="694944" cy="694944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0" name="Image 3" descr="/home/claude/icons/cu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7395" y="3708075"/>
            <a:ext cx="319674" cy="319674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8430768" y="434340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관련 간선을 지운다</a:t>
            </a:r>
            <a:endParaRPr lang="en-US" sz="1500" dirty="0"/>
          </a:p>
        </p:txBody>
      </p:sp>
      <p:sp>
        <p:nvSpPr>
          <p:cNvPr id="22" name="Text 16"/>
          <p:cNvSpPr/>
          <p:nvPr/>
        </p:nvSpPr>
        <p:spPr>
          <a:xfrm>
            <a:off x="8522208" y="4709160"/>
            <a:ext cx="26700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 두 정점에 붙은 간선을 전부 제거하고 다시 반복한다.</a:t>
            </a:r>
            <a:endParaRPr lang="en-US" sz="1130" dirty="0"/>
          </a:p>
        </p:txBody>
      </p:sp>
      <p:sp>
        <p:nvSpPr>
          <p:cNvPr id="23" name="Shape 17"/>
          <p:cNvSpPr/>
          <p:nvPr/>
        </p:nvSpPr>
        <p:spPr>
          <a:xfrm>
            <a:off x="658368" y="5449824"/>
            <a:ext cx="10872216" cy="82296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896112" y="5632704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5" name="Image 4" descr="/home/claude/icons/bulb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751576"/>
            <a:ext cx="219456" cy="219456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517904" y="5596128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매우 무식해 보이지만, 강력한 수학적 보장을 제공한다</a:t>
            </a:r>
            <a:endParaRPr lang="en-US" sz="1320" dirty="0"/>
          </a:p>
        </p:txBody>
      </p:sp>
      <p:sp>
        <p:nvSpPr>
          <p:cNvPr id="27" name="Text 20"/>
          <p:cNvSpPr/>
          <p:nvPr/>
        </p:nvSpPr>
        <p:spPr>
          <a:xfrm>
            <a:off x="1517904" y="5907024"/>
            <a:ext cx="9756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개를 한꺼번에 넣는 낭비처럼 보이는 이 행동이 오히려 2-근사를 증명해 준다.</a:t>
            </a:r>
            <a:endParaRPr lang="en-US" sz="1230" dirty="0"/>
          </a:p>
        </p:txBody>
      </p:sp>
      <p:sp>
        <p:nvSpPr>
          <p:cNvPr id="28" name="Text 2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30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ey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§10.4  정점 커버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매칭 기반 탐욕법 — 알고리즘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920240"/>
            <a:ext cx="10872216" cy="713232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2048256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8" name="Image 1" descr="/home/claude/icons/anchor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" y="2171700"/>
            <a:ext cx="210312" cy="21031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481328" y="1920240"/>
            <a:ext cx="1143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2651760" y="2048256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결과 정점 집합 C를 공집합으로 초기화한다.</a:t>
            </a:r>
            <a:endParaRPr lang="en-US" sz="1150" dirty="0"/>
          </a:p>
        </p:txBody>
      </p:sp>
      <p:sp>
        <p:nvSpPr>
          <p:cNvPr id="11" name="Shape 7"/>
          <p:cNvSpPr/>
          <p:nvPr/>
        </p:nvSpPr>
        <p:spPr>
          <a:xfrm>
            <a:off x="658368" y="2706624"/>
            <a:ext cx="10872216" cy="713232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896112" y="2834640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3" name="Image 2" descr="/home/claude/icons/lin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2958084"/>
            <a:ext cx="210312" cy="21031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81328" y="2706624"/>
            <a:ext cx="1143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-a</a:t>
            </a:r>
            <a:endParaRPr lang="en-US" sz="1350" dirty="0"/>
          </a:p>
        </p:txBody>
      </p:sp>
      <p:sp>
        <p:nvSpPr>
          <p:cNvPr id="15" name="Text 10"/>
          <p:cNvSpPr/>
          <p:nvPr/>
        </p:nvSpPr>
        <p:spPr>
          <a:xfrm>
            <a:off x="2651760" y="2834640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그래프에 간선이 남아 있는 동안, 아무 간선 (u, v)를 하나 고른다. 정말 아무거나 좋다.</a:t>
            </a:r>
            <a:endParaRPr lang="en-US" sz="1150" dirty="0"/>
          </a:p>
        </p:txBody>
      </p:sp>
      <p:sp>
        <p:nvSpPr>
          <p:cNvPr id="16" name="Shape 11"/>
          <p:cNvSpPr/>
          <p:nvPr/>
        </p:nvSpPr>
        <p:spPr>
          <a:xfrm>
            <a:off x="658368" y="3493008"/>
            <a:ext cx="10872216" cy="713232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896112" y="3621024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8" name="Image 3" descr="/home/claude/icons/user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3744468"/>
            <a:ext cx="210312" cy="210312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481328" y="3493008"/>
            <a:ext cx="1143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-b</a:t>
            </a:r>
            <a:endParaRPr lang="en-US" sz="1350" dirty="0"/>
          </a:p>
        </p:txBody>
      </p:sp>
      <p:sp>
        <p:nvSpPr>
          <p:cNvPr id="20" name="Text 14"/>
          <p:cNvSpPr/>
          <p:nvPr/>
        </p:nvSpPr>
        <p:spPr>
          <a:xfrm>
            <a:off x="2651760" y="3621024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양 끝점 u와 v를 모두 C에 추가한다. 두 개 다 넣는다.</a:t>
            </a:r>
            <a:endParaRPr lang="en-US" sz="1150" dirty="0"/>
          </a:p>
        </p:txBody>
      </p:sp>
      <p:sp>
        <p:nvSpPr>
          <p:cNvPr id="21" name="Shape 15"/>
          <p:cNvSpPr/>
          <p:nvPr/>
        </p:nvSpPr>
        <p:spPr>
          <a:xfrm>
            <a:off x="658368" y="4279392"/>
            <a:ext cx="10872216" cy="713232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896112" y="4407408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3" name="Image 4" descr="/home/claude/icons/cu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" y="4530852"/>
            <a:ext cx="210312" cy="210312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481328" y="4279392"/>
            <a:ext cx="1143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-c</a:t>
            </a:r>
            <a:endParaRPr lang="en-US" sz="1350" dirty="0"/>
          </a:p>
        </p:txBody>
      </p:sp>
      <p:sp>
        <p:nvSpPr>
          <p:cNvPr id="25" name="Text 18"/>
          <p:cNvSpPr/>
          <p:nvPr/>
        </p:nvSpPr>
        <p:spPr>
          <a:xfrm>
            <a:off x="2651760" y="4407408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 또는 v와 연결된 모든 간선을 그래프에서 제거한다.</a:t>
            </a:r>
            <a:endParaRPr lang="en-US" sz="1150" dirty="0"/>
          </a:p>
        </p:txBody>
      </p:sp>
      <p:sp>
        <p:nvSpPr>
          <p:cNvPr id="26" name="Shape 19"/>
          <p:cNvSpPr/>
          <p:nvPr/>
        </p:nvSpPr>
        <p:spPr>
          <a:xfrm>
            <a:off x="658368" y="5065776"/>
            <a:ext cx="10872216" cy="713232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7" name="Shape 20"/>
          <p:cNvSpPr/>
          <p:nvPr/>
        </p:nvSpPr>
        <p:spPr>
          <a:xfrm>
            <a:off x="896112" y="5193792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8" name="Image 5" descr="/home/claude/icons/flag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556" y="5317236"/>
            <a:ext cx="210312" cy="210312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1481328" y="5065776"/>
            <a:ext cx="1143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</a:t>
            </a:r>
            <a:endParaRPr lang="en-US" sz="1350" dirty="0"/>
          </a:p>
        </p:txBody>
      </p:sp>
      <p:sp>
        <p:nvSpPr>
          <p:cNvPr id="30" name="Text 22"/>
          <p:cNvSpPr/>
          <p:nvPr/>
        </p:nvSpPr>
        <p:spPr>
          <a:xfrm>
            <a:off x="2651760" y="5193792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더 이상 간선이 없으면 집합 C를 반환한다.</a:t>
            </a:r>
            <a:endParaRPr lang="en-US" sz="1150" dirty="0"/>
          </a:p>
        </p:txBody>
      </p:sp>
      <p:sp>
        <p:nvSpPr>
          <p:cNvPr id="31" name="Shape 23"/>
          <p:cNvSpPr/>
          <p:nvPr/>
        </p:nvSpPr>
        <p:spPr>
          <a:xfrm>
            <a:off x="658368" y="5888736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2" name="Shape 24"/>
          <p:cNvSpPr/>
          <p:nvPr/>
        </p:nvSpPr>
        <p:spPr>
          <a:xfrm>
            <a:off x="896112" y="5916168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3" name="Image 6" descr="/home/claude/icons/key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1210" y="6011266"/>
            <a:ext cx="175565" cy="175565"/>
          </a:xfrm>
          <a:prstGeom prst="rect">
            <a:avLst/>
          </a:prstGeom>
        </p:spPr>
      </p:pic>
      <p:sp>
        <p:nvSpPr>
          <p:cNvPr id="34" name="Text 25"/>
          <p:cNvSpPr/>
          <p:nvPr/>
        </p:nvSpPr>
        <p:spPr>
          <a:xfrm>
            <a:off x="1517904" y="5980176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핵심은 간선의 양 끝점을 욕심쟁이처럼 둘 다 가져가는 전략이다.</a:t>
            </a:r>
            <a:endParaRPr lang="en-US" sz="1220" dirty="0"/>
          </a:p>
        </p:txBody>
      </p:sp>
      <p:sp>
        <p:nvSpPr>
          <p:cNvPr id="35" name="Text 2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31</a:t>
            </a:r>
            <a:endParaRPr lang="en-US" sz="1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ey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§10.4  정점 커버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매칭 기반 탐욕법 — 단계별 실행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앞의 허브-말단 그래프에서 실제로 돌려 보자.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03120"/>
            <a:ext cx="3218688" cy="2651760"/>
          </a:xfrm>
          <a:prstGeom prst="roundRect">
            <a:avLst>
              <a:gd name="adj" fmla="val 482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658368" y="2212848"/>
            <a:ext cx="32186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Step 1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 flipH="1">
            <a:off x="1182319" y="2796601"/>
            <a:ext cx="1105510" cy="905805"/>
          </a:xfrm>
          <a:prstGeom prst="line">
            <a:avLst/>
          </a:prstGeom>
          <a:noFill/>
          <a:ln w="11887">
            <a:solidFill>
              <a:srgbClr val="D3D1EA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flipH="1">
            <a:off x="1624523" y="2796601"/>
            <a:ext cx="663306" cy="905805"/>
          </a:xfrm>
          <a:prstGeom prst="line">
            <a:avLst/>
          </a:prstGeom>
          <a:noFill/>
          <a:ln w="11887">
            <a:solidFill>
              <a:srgbClr val="D3D1E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 flipH="1">
            <a:off x="2066727" y="2796601"/>
            <a:ext cx="221102" cy="905805"/>
          </a:xfrm>
          <a:prstGeom prst="line">
            <a:avLst/>
          </a:prstGeom>
          <a:noFill/>
          <a:ln w="11887">
            <a:solidFill>
              <a:srgbClr val="D3D1EA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287829" y="2796601"/>
            <a:ext cx="221102" cy="905805"/>
          </a:xfrm>
          <a:prstGeom prst="line">
            <a:avLst/>
          </a:prstGeom>
          <a:noFill/>
          <a:ln w="11887">
            <a:solidFill>
              <a:srgbClr val="D3D1EA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2287829" y="2796601"/>
            <a:ext cx="663306" cy="905805"/>
          </a:xfrm>
          <a:prstGeom prst="line">
            <a:avLst/>
          </a:prstGeom>
          <a:noFill/>
          <a:ln w="11887">
            <a:solidFill>
              <a:srgbClr val="D3D1E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287829" y="2796601"/>
            <a:ext cx="1105510" cy="905805"/>
          </a:xfrm>
          <a:prstGeom prst="line">
            <a:avLst/>
          </a:prstGeom>
          <a:noFill/>
          <a:ln w="11887">
            <a:solidFill>
              <a:srgbClr val="D3D1E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1182319" y="3702406"/>
            <a:ext cx="442204" cy="0"/>
          </a:xfrm>
          <a:prstGeom prst="line">
            <a:avLst/>
          </a:prstGeom>
          <a:noFill/>
          <a:ln w="19812">
            <a:solidFill>
              <a:srgbClr val="FB7185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2066727" y="3702406"/>
            <a:ext cx="442204" cy="0"/>
          </a:xfrm>
          <a:prstGeom prst="line">
            <a:avLst/>
          </a:prstGeom>
          <a:noFill/>
          <a:ln w="19812">
            <a:solidFill>
              <a:srgbClr val="FB7185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2951135" y="3702406"/>
            <a:ext cx="442204" cy="0"/>
          </a:xfrm>
          <a:prstGeom prst="line">
            <a:avLst/>
          </a:prstGeom>
          <a:noFill/>
          <a:ln w="19812">
            <a:solidFill>
              <a:srgbClr val="FB718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2109521" y="2618293"/>
            <a:ext cx="356616" cy="356616"/>
          </a:xfrm>
          <a:prstGeom prst="ellipse">
            <a:avLst/>
          </a:prstGeom>
          <a:solidFill>
            <a:srgbClr val="10B981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2018081" y="2618293"/>
            <a:ext cx="539496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36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</a:t>
            </a:r>
            <a:endParaRPr lang="en-US" sz="936" dirty="0"/>
          </a:p>
        </p:txBody>
      </p:sp>
      <p:sp>
        <p:nvSpPr>
          <p:cNvPr id="20" name="Shape 17"/>
          <p:cNvSpPr/>
          <p:nvPr/>
        </p:nvSpPr>
        <p:spPr>
          <a:xfrm>
            <a:off x="1025408" y="3545495"/>
            <a:ext cx="313822" cy="313822"/>
          </a:xfrm>
          <a:prstGeom prst="ellipse">
            <a:avLst/>
          </a:prstGeom>
          <a:solidFill>
            <a:srgbClr val="10B981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933968" y="3545495"/>
            <a:ext cx="496702" cy="3138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780" dirty="0"/>
          </a:p>
        </p:txBody>
      </p:sp>
      <p:sp>
        <p:nvSpPr>
          <p:cNvPr id="22" name="Shape 19"/>
          <p:cNvSpPr/>
          <p:nvPr/>
        </p:nvSpPr>
        <p:spPr>
          <a:xfrm>
            <a:off x="1467612" y="3545495"/>
            <a:ext cx="313822" cy="31382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B9B7E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1376172" y="3545495"/>
            <a:ext cx="496702" cy="3138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780" dirty="0"/>
          </a:p>
        </p:txBody>
      </p:sp>
      <p:sp>
        <p:nvSpPr>
          <p:cNvPr id="24" name="Shape 21"/>
          <p:cNvSpPr/>
          <p:nvPr/>
        </p:nvSpPr>
        <p:spPr>
          <a:xfrm>
            <a:off x="1909816" y="3545495"/>
            <a:ext cx="313822" cy="31382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B9B7E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1818376" y="3545495"/>
            <a:ext cx="496702" cy="3138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780" dirty="0"/>
          </a:p>
        </p:txBody>
      </p:sp>
      <p:sp>
        <p:nvSpPr>
          <p:cNvPr id="26" name="Shape 23"/>
          <p:cNvSpPr/>
          <p:nvPr/>
        </p:nvSpPr>
        <p:spPr>
          <a:xfrm>
            <a:off x="2352020" y="3545495"/>
            <a:ext cx="313822" cy="31382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B9B7E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260580" y="3545495"/>
            <a:ext cx="496702" cy="3138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780" dirty="0"/>
          </a:p>
        </p:txBody>
      </p:sp>
      <p:sp>
        <p:nvSpPr>
          <p:cNvPr id="28" name="Shape 25"/>
          <p:cNvSpPr/>
          <p:nvPr/>
        </p:nvSpPr>
        <p:spPr>
          <a:xfrm>
            <a:off x="2794224" y="3545495"/>
            <a:ext cx="313822" cy="31382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B9B7E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2702784" y="3545495"/>
            <a:ext cx="496702" cy="3138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780" dirty="0"/>
          </a:p>
        </p:txBody>
      </p:sp>
      <p:sp>
        <p:nvSpPr>
          <p:cNvPr id="30" name="Shape 27"/>
          <p:cNvSpPr/>
          <p:nvPr/>
        </p:nvSpPr>
        <p:spPr>
          <a:xfrm>
            <a:off x="3236427" y="3545495"/>
            <a:ext cx="313822" cy="31382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B9B7E0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3144987" y="3545495"/>
            <a:ext cx="496702" cy="3138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780" dirty="0"/>
          </a:p>
        </p:txBody>
      </p:sp>
      <p:sp>
        <p:nvSpPr>
          <p:cNvPr id="32" name="Text 29"/>
          <p:cNvSpPr/>
          <p:nvPr/>
        </p:nvSpPr>
        <p:spPr>
          <a:xfrm>
            <a:off x="877824" y="3877056"/>
            <a:ext cx="277977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(H, L1) 선택</a:t>
            </a:r>
            <a:endParaRPr lang="en-US" sz="1030" dirty="0"/>
          </a:p>
          <a:p>
            <a:pPr algn="ctr"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 = {H, L1}</a:t>
            </a:r>
            <a:endParaRPr lang="en-US" sz="1030" dirty="0"/>
          </a:p>
          <a:p>
            <a:pPr algn="ctr"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H·L1 관련 간선 제거</a:t>
            </a:r>
            <a:endParaRPr lang="en-US" sz="1030" dirty="0"/>
          </a:p>
        </p:txBody>
      </p:sp>
      <p:sp>
        <p:nvSpPr>
          <p:cNvPr id="33" name="Shape 30"/>
          <p:cNvSpPr/>
          <p:nvPr/>
        </p:nvSpPr>
        <p:spPr>
          <a:xfrm>
            <a:off x="4453128" y="2103120"/>
            <a:ext cx="3218688" cy="2651760"/>
          </a:xfrm>
          <a:prstGeom prst="roundRect">
            <a:avLst>
              <a:gd name="adj" fmla="val 482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4" name="Text 31"/>
          <p:cNvSpPr/>
          <p:nvPr/>
        </p:nvSpPr>
        <p:spPr>
          <a:xfrm>
            <a:off x="4453128" y="2212848"/>
            <a:ext cx="32186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Step 2</a:t>
            </a:r>
            <a:endParaRPr lang="en-US" sz="1300" dirty="0"/>
          </a:p>
        </p:txBody>
      </p:sp>
      <p:sp>
        <p:nvSpPr>
          <p:cNvPr id="35" name="Shape 32"/>
          <p:cNvSpPr/>
          <p:nvPr/>
        </p:nvSpPr>
        <p:spPr>
          <a:xfrm flipH="1">
            <a:off x="4977079" y="2796601"/>
            <a:ext cx="1105510" cy="905805"/>
          </a:xfrm>
          <a:prstGeom prst="line">
            <a:avLst/>
          </a:prstGeom>
          <a:noFill/>
          <a:ln w="11887">
            <a:solidFill>
              <a:srgbClr val="D3D1EA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 flipH="1">
            <a:off x="5419283" y="2796601"/>
            <a:ext cx="663306" cy="905805"/>
          </a:xfrm>
          <a:prstGeom prst="line">
            <a:avLst/>
          </a:prstGeom>
          <a:noFill/>
          <a:ln w="11887">
            <a:solidFill>
              <a:srgbClr val="D3D1EA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 flipH="1">
            <a:off x="5861487" y="2796601"/>
            <a:ext cx="221102" cy="905805"/>
          </a:xfrm>
          <a:prstGeom prst="line">
            <a:avLst/>
          </a:prstGeom>
          <a:noFill/>
          <a:ln w="11887">
            <a:solidFill>
              <a:srgbClr val="D3D1EA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6082589" y="2796601"/>
            <a:ext cx="221102" cy="905805"/>
          </a:xfrm>
          <a:prstGeom prst="line">
            <a:avLst/>
          </a:prstGeom>
          <a:noFill/>
          <a:ln w="11887">
            <a:solidFill>
              <a:srgbClr val="D3D1EA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6082589" y="2796601"/>
            <a:ext cx="663306" cy="905805"/>
          </a:xfrm>
          <a:prstGeom prst="line">
            <a:avLst/>
          </a:prstGeom>
          <a:noFill/>
          <a:ln w="11887">
            <a:solidFill>
              <a:srgbClr val="D3D1EA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6082589" y="2796601"/>
            <a:ext cx="1105510" cy="905805"/>
          </a:xfrm>
          <a:prstGeom prst="line">
            <a:avLst/>
          </a:prstGeom>
          <a:noFill/>
          <a:ln w="11887">
            <a:solidFill>
              <a:srgbClr val="D3D1EA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4977079" y="3702406"/>
            <a:ext cx="442204" cy="0"/>
          </a:xfrm>
          <a:prstGeom prst="line">
            <a:avLst/>
          </a:prstGeom>
          <a:noFill/>
          <a:ln w="19812">
            <a:solidFill>
              <a:srgbClr val="FB7185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5861487" y="3702406"/>
            <a:ext cx="442204" cy="0"/>
          </a:xfrm>
          <a:prstGeom prst="line">
            <a:avLst/>
          </a:prstGeom>
          <a:noFill/>
          <a:ln w="19812">
            <a:solidFill>
              <a:srgbClr val="FB7185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6745895" y="3702406"/>
            <a:ext cx="442204" cy="0"/>
          </a:xfrm>
          <a:prstGeom prst="line">
            <a:avLst/>
          </a:prstGeom>
          <a:noFill/>
          <a:ln w="19812">
            <a:solidFill>
              <a:srgbClr val="FB7185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5904281" y="2618293"/>
            <a:ext cx="356616" cy="356616"/>
          </a:xfrm>
          <a:prstGeom prst="ellipse">
            <a:avLst/>
          </a:prstGeom>
          <a:solidFill>
            <a:srgbClr val="10B981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5812841" y="2618293"/>
            <a:ext cx="539496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36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</a:t>
            </a:r>
            <a:endParaRPr lang="en-US" sz="936" dirty="0"/>
          </a:p>
        </p:txBody>
      </p:sp>
      <p:sp>
        <p:nvSpPr>
          <p:cNvPr id="46" name="Shape 43"/>
          <p:cNvSpPr/>
          <p:nvPr/>
        </p:nvSpPr>
        <p:spPr>
          <a:xfrm>
            <a:off x="4820168" y="3545495"/>
            <a:ext cx="313822" cy="313822"/>
          </a:xfrm>
          <a:prstGeom prst="ellipse">
            <a:avLst/>
          </a:prstGeom>
          <a:solidFill>
            <a:srgbClr val="10B981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4728728" y="3545495"/>
            <a:ext cx="496702" cy="3138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780" dirty="0"/>
          </a:p>
        </p:txBody>
      </p:sp>
      <p:sp>
        <p:nvSpPr>
          <p:cNvPr id="48" name="Shape 45"/>
          <p:cNvSpPr/>
          <p:nvPr/>
        </p:nvSpPr>
        <p:spPr>
          <a:xfrm>
            <a:off x="5262372" y="3545495"/>
            <a:ext cx="313822" cy="31382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B9B7E0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5170932" y="3545495"/>
            <a:ext cx="496702" cy="3138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780" dirty="0"/>
          </a:p>
        </p:txBody>
      </p:sp>
      <p:sp>
        <p:nvSpPr>
          <p:cNvPr id="50" name="Shape 47"/>
          <p:cNvSpPr/>
          <p:nvPr/>
        </p:nvSpPr>
        <p:spPr>
          <a:xfrm>
            <a:off x="5704576" y="3545495"/>
            <a:ext cx="313822" cy="313822"/>
          </a:xfrm>
          <a:prstGeom prst="ellipse">
            <a:avLst/>
          </a:prstGeom>
          <a:solidFill>
            <a:srgbClr val="10B981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5613136" y="3545495"/>
            <a:ext cx="496702" cy="3138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780" dirty="0"/>
          </a:p>
        </p:txBody>
      </p:sp>
      <p:sp>
        <p:nvSpPr>
          <p:cNvPr id="52" name="Shape 49"/>
          <p:cNvSpPr/>
          <p:nvPr/>
        </p:nvSpPr>
        <p:spPr>
          <a:xfrm>
            <a:off x="6146780" y="3545495"/>
            <a:ext cx="313822" cy="313822"/>
          </a:xfrm>
          <a:prstGeom prst="ellipse">
            <a:avLst/>
          </a:prstGeom>
          <a:solidFill>
            <a:srgbClr val="10B981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6055340" y="3545495"/>
            <a:ext cx="496702" cy="3138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780" dirty="0"/>
          </a:p>
        </p:txBody>
      </p:sp>
      <p:sp>
        <p:nvSpPr>
          <p:cNvPr id="54" name="Shape 51"/>
          <p:cNvSpPr/>
          <p:nvPr/>
        </p:nvSpPr>
        <p:spPr>
          <a:xfrm>
            <a:off x="6588984" y="3545495"/>
            <a:ext cx="313822" cy="31382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B9B7E0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6497544" y="3545495"/>
            <a:ext cx="496702" cy="3138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780" dirty="0"/>
          </a:p>
        </p:txBody>
      </p:sp>
      <p:sp>
        <p:nvSpPr>
          <p:cNvPr id="56" name="Shape 53"/>
          <p:cNvSpPr/>
          <p:nvPr/>
        </p:nvSpPr>
        <p:spPr>
          <a:xfrm>
            <a:off x="7031187" y="3545495"/>
            <a:ext cx="313822" cy="31382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B9B7E0"/>
            </a:solidFill>
            <a:prstDash val="solid"/>
          </a:ln>
        </p:spPr>
      </p:sp>
      <p:sp>
        <p:nvSpPr>
          <p:cNvPr id="57" name="Text 54"/>
          <p:cNvSpPr/>
          <p:nvPr/>
        </p:nvSpPr>
        <p:spPr>
          <a:xfrm>
            <a:off x="6939747" y="3545495"/>
            <a:ext cx="496702" cy="3138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780" dirty="0"/>
          </a:p>
        </p:txBody>
      </p:sp>
      <p:sp>
        <p:nvSpPr>
          <p:cNvPr id="58" name="Text 55"/>
          <p:cNvSpPr/>
          <p:nvPr/>
        </p:nvSpPr>
        <p:spPr>
          <a:xfrm>
            <a:off x="4672584" y="3877056"/>
            <a:ext cx="277977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(L3, L4) 선택</a:t>
            </a:r>
            <a:endParaRPr lang="en-US" sz="1030" dirty="0"/>
          </a:p>
          <a:p>
            <a:pPr algn="ctr"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 = {H, L1, L3, L4}</a:t>
            </a:r>
            <a:endParaRPr lang="en-US" sz="1030" dirty="0"/>
          </a:p>
          <a:p>
            <a:pPr algn="ctr"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관련 간선 제거</a:t>
            </a:r>
            <a:endParaRPr lang="en-US" sz="1030" dirty="0"/>
          </a:p>
        </p:txBody>
      </p:sp>
      <p:sp>
        <p:nvSpPr>
          <p:cNvPr id="59" name="Shape 56"/>
          <p:cNvSpPr/>
          <p:nvPr/>
        </p:nvSpPr>
        <p:spPr>
          <a:xfrm>
            <a:off x="8247888" y="2103120"/>
            <a:ext cx="3218688" cy="2651760"/>
          </a:xfrm>
          <a:prstGeom prst="roundRect">
            <a:avLst>
              <a:gd name="adj" fmla="val 482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60" name="Text 57"/>
          <p:cNvSpPr/>
          <p:nvPr/>
        </p:nvSpPr>
        <p:spPr>
          <a:xfrm>
            <a:off x="8247888" y="2212848"/>
            <a:ext cx="32186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Step 3</a:t>
            </a:r>
            <a:endParaRPr lang="en-US" sz="1300" dirty="0"/>
          </a:p>
        </p:txBody>
      </p:sp>
      <p:sp>
        <p:nvSpPr>
          <p:cNvPr id="61" name="Shape 58"/>
          <p:cNvSpPr/>
          <p:nvPr/>
        </p:nvSpPr>
        <p:spPr>
          <a:xfrm flipH="1">
            <a:off x="8771839" y="2796601"/>
            <a:ext cx="1105510" cy="905805"/>
          </a:xfrm>
          <a:prstGeom prst="line">
            <a:avLst/>
          </a:prstGeom>
          <a:noFill/>
          <a:ln w="11887">
            <a:solidFill>
              <a:srgbClr val="D3D1EA"/>
            </a:solidFill>
            <a:prstDash val="solid"/>
          </a:ln>
        </p:spPr>
      </p:sp>
      <p:sp>
        <p:nvSpPr>
          <p:cNvPr id="62" name="Shape 59"/>
          <p:cNvSpPr/>
          <p:nvPr/>
        </p:nvSpPr>
        <p:spPr>
          <a:xfrm flipH="1">
            <a:off x="9214043" y="2796601"/>
            <a:ext cx="663306" cy="905805"/>
          </a:xfrm>
          <a:prstGeom prst="line">
            <a:avLst/>
          </a:prstGeom>
          <a:noFill/>
          <a:ln w="11887">
            <a:solidFill>
              <a:srgbClr val="D3D1EA"/>
            </a:solidFill>
            <a:prstDash val="solid"/>
          </a:ln>
        </p:spPr>
      </p:sp>
      <p:sp>
        <p:nvSpPr>
          <p:cNvPr id="63" name="Shape 60"/>
          <p:cNvSpPr/>
          <p:nvPr/>
        </p:nvSpPr>
        <p:spPr>
          <a:xfrm flipH="1">
            <a:off x="9656247" y="2796601"/>
            <a:ext cx="221102" cy="905805"/>
          </a:xfrm>
          <a:prstGeom prst="line">
            <a:avLst/>
          </a:prstGeom>
          <a:noFill/>
          <a:ln w="11887">
            <a:solidFill>
              <a:srgbClr val="D3D1EA"/>
            </a:solidFill>
            <a:prstDash val="solid"/>
          </a:ln>
        </p:spPr>
      </p:sp>
      <p:sp>
        <p:nvSpPr>
          <p:cNvPr id="64" name="Shape 61"/>
          <p:cNvSpPr/>
          <p:nvPr/>
        </p:nvSpPr>
        <p:spPr>
          <a:xfrm>
            <a:off x="9877349" y="2796601"/>
            <a:ext cx="221102" cy="905805"/>
          </a:xfrm>
          <a:prstGeom prst="line">
            <a:avLst/>
          </a:prstGeom>
          <a:noFill/>
          <a:ln w="11887">
            <a:solidFill>
              <a:srgbClr val="D3D1EA"/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9877349" y="2796601"/>
            <a:ext cx="663306" cy="905805"/>
          </a:xfrm>
          <a:prstGeom prst="line">
            <a:avLst/>
          </a:prstGeom>
          <a:noFill/>
          <a:ln w="11887">
            <a:solidFill>
              <a:srgbClr val="D3D1EA"/>
            </a:solidFill>
            <a:prstDash val="solid"/>
          </a:ln>
        </p:spPr>
      </p:sp>
      <p:sp>
        <p:nvSpPr>
          <p:cNvPr id="66" name="Shape 63"/>
          <p:cNvSpPr/>
          <p:nvPr/>
        </p:nvSpPr>
        <p:spPr>
          <a:xfrm>
            <a:off x="9877349" y="2796601"/>
            <a:ext cx="1105510" cy="905805"/>
          </a:xfrm>
          <a:prstGeom prst="line">
            <a:avLst/>
          </a:prstGeom>
          <a:noFill/>
          <a:ln w="11887">
            <a:solidFill>
              <a:srgbClr val="D3D1EA"/>
            </a:solidFill>
            <a:prstDash val="solid"/>
          </a:ln>
        </p:spPr>
      </p:sp>
      <p:sp>
        <p:nvSpPr>
          <p:cNvPr id="67" name="Shape 64"/>
          <p:cNvSpPr/>
          <p:nvPr/>
        </p:nvSpPr>
        <p:spPr>
          <a:xfrm>
            <a:off x="8771839" y="3702406"/>
            <a:ext cx="442204" cy="0"/>
          </a:xfrm>
          <a:prstGeom prst="line">
            <a:avLst/>
          </a:prstGeom>
          <a:noFill/>
          <a:ln w="19812">
            <a:solidFill>
              <a:srgbClr val="FB7185"/>
            </a:solidFill>
            <a:prstDash val="solid"/>
          </a:ln>
        </p:spPr>
      </p:sp>
      <p:sp>
        <p:nvSpPr>
          <p:cNvPr id="68" name="Shape 65"/>
          <p:cNvSpPr/>
          <p:nvPr/>
        </p:nvSpPr>
        <p:spPr>
          <a:xfrm>
            <a:off x="9656247" y="3702406"/>
            <a:ext cx="442204" cy="0"/>
          </a:xfrm>
          <a:prstGeom prst="line">
            <a:avLst/>
          </a:prstGeom>
          <a:noFill/>
          <a:ln w="19812">
            <a:solidFill>
              <a:srgbClr val="FB7185"/>
            </a:solidFill>
            <a:prstDash val="solid"/>
          </a:ln>
        </p:spPr>
      </p:sp>
      <p:sp>
        <p:nvSpPr>
          <p:cNvPr id="69" name="Shape 66"/>
          <p:cNvSpPr/>
          <p:nvPr/>
        </p:nvSpPr>
        <p:spPr>
          <a:xfrm>
            <a:off x="10540655" y="3702406"/>
            <a:ext cx="442204" cy="0"/>
          </a:xfrm>
          <a:prstGeom prst="line">
            <a:avLst/>
          </a:prstGeom>
          <a:noFill/>
          <a:ln w="19812">
            <a:solidFill>
              <a:srgbClr val="FB7185"/>
            </a:solidFill>
            <a:prstDash val="solid"/>
          </a:ln>
        </p:spPr>
      </p:sp>
      <p:sp>
        <p:nvSpPr>
          <p:cNvPr id="70" name="Shape 67"/>
          <p:cNvSpPr/>
          <p:nvPr/>
        </p:nvSpPr>
        <p:spPr>
          <a:xfrm>
            <a:off x="9699041" y="2618293"/>
            <a:ext cx="356616" cy="356616"/>
          </a:xfrm>
          <a:prstGeom prst="ellipse">
            <a:avLst/>
          </a:prstGeom>
          <a:solidFill>
            <a:srgbClr val="10B981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71" name="Text 68"/>
          <p:cNvSpPr/>
          <p:nvPr/>
        </p:nvSpPr>
        <p:spPr>
          <a:xfrm>
            <a:off x="9607601" y="2618293"/>
            <a:ext cx="539496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36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</a:t>
            </a:r>
            <a:endParaRPr lang="en-US" sz="936" dirty="0"/>
          </a:p>
        </p:txBody>
      </p:sp>
      <p:sp>
        <p:nvSpPr>
          <p:cNvPr id="72" name="Shape 69"/>
          <p:cNvSpPr/>
          <p:nvPr/>
        </p:nvSpPr>
        <p:spPr>
          <a:xfrm>
            <a:off x="8614928" y="3545495"/>
            <a:ext cx="313822" cy="313822"/>
          </a:xfrm>
          <a:prstGeom prst="ellipse">
            <a:avLst/>
          </a:prstGeom>
          <a:solidFill>
            <a:srgbClr val="10B981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73" name="Text 70"/>
          <p:cNvSpPr/>
          <p:nvPr/>
        </p:nvSpPr>
        <p:spPr>
          <a:xfrm>
            <a:off x="8523488" y="3545495"/>
            <a:ext cx="496702" cy="3138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780" dirty="0"/>
          </a:p>
        </p:txBody>
      </p:sp>
      <p:sp>
        <p:nvSpPr>
          <p:cNvPr id="74" name="Shape 71"/>
          <p:cNvSpPr/>
          <p:nvPr/>
        </p:nvSpPr>
        <p:spPr>
          <a:xfrm>
            <a:off x="9057132" y="3545495"/>
            <a:ext cx="313822" cy="31382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B9B7E0"/>
            </a:solidFill>
            <a:prstDash val="solid"/>
          </a:ln>
        </p:spPr>
      </p:sp>
      <p:sp>
        <p:nvSpPr>
          <p:cNvPr id="75" name="Text 72"/>
          <p:cNvSpPr/>
          <p:nvPr/>
        </p:nvSpPr>
        <p:spPr>
          <a:xfrm>
            <a:off x="8965692" y="3545495"/>
            <a:ext cx="496702" cy="3138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780" dirty="0"/>
          </a:p>
        </p:txBody>
      </p:sp>
      <p:sp>
        <p:nvSpPr>
          <p:cNvPr id="76" name="Shape 73"/>
          <p:cNvSpPr/>
          <p:nvPr/>
        </p:nvSpPr>
        <p:spPr>
          <a:xfrm>
            <a:off x="9499336" y="3545495"/>
            <a:ext cx="313822" cy="313822"/>
          </a:xfrm>
          <a:prstGeom prst="ellipse">
            <a:avLst/>
          </a:prstGeom>
          <a:solidFill>
            <a:srgbClr val="10B981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77" name="Text 74"/>
          <p:cNvSpPr/>
          <p:nvPr/>
        </p:nvSpPr>
        <p:spPr>
          <a:xfrm>
            <a:off x="9407896" y="3545495"/>
            <a:ext cx="496702" cy="3138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780" dirty="0"/>
          </a:p>
        </p:txBody>
      </p:sp>
      <p:sp>
        <p:nvSpPr>
          <p:cNvPr id="78" name="Shape 75"/>
          <p:cNvSpPr/>
          <p:nvPr/>
        </p:nvSpPr>
        <p:spPr>
          <a:xfrm>
            <a:off x="9941540" y="3545495"/>
            <a:ext cx="313822" cy="313822"/>
          </a:xfrm>
          <a:prstGeom prst="ellipse">
            <a:avLst/>
          </a:prstGeom>
          <a:solidFill>
            <a:srgbClr val="10B981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79" name="Text 76"/>
          <p:cNvSpPr/>
          <p:nvPr/>
        </p:nvSpPr>
        <p:spPr>
          <a:xfrm>
            <a:off x="9850100" y="3545495"/>
            <a:ext cx="496702" cy="3138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780" dirty="0"/>
          </a:p>
        </p:txBody>
      </p:sp>
      <p:sp>
        <p:nvSpPr>
          <p:cNvPr id="80" name="Shape 77"/>
          <p:cNvSpPr/>
          <p:nvPr/>
        </p:nvSpPr>
        <p:spPr>
          <a:xfrm>
            <a:off x="10383744" y="3545495"/>
            <a:ext cx="313822" cy="313822"/>
          </a:xfrm>
          <a:prstGeom prst="ellipse">
            <a:avLst/>
          </a:prstGeom>
          <a:solidFill>
            <a:srgbClr val="10B981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81" name="Text 78"/>
          <p:cNvSpPr/>
          <p:nvPr/>
        </p:nvSpPr>
        <p:spPr>
          <a:xfrm>
            <a:off x="10292304" y="3545495"/>
            <a:ext cx="496702" cy="3138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780" dirty="0"/>
          </a:p>
        </p:txBody>
      </p:sp>
      <p:sp>
        <p:nvSpPr>
          <p:cNvPr id="82" name="Shape 79"/>
          <p:cNvSpPr/>
          <p:nvPr/>
        </p:nvSpPr>
        <p:spPr>
          <a:xfrm>
            <a:off x="10825947" y="3545495"/>
            <a:ext cx="313822" cy="313822"/>
          </a:xfrm>
          <a:prstGeom prst="ellipse">
            <a:avLst/>
          </a:prstGeom>
          <a:solidFill>
            <a:srgbClr val="10B981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83" name="Text 80"/>
          <p:cNvSpPr/>
          <p:nvPr/>
        </p:nvSpPr>
        <p:spPr>
          <a:xfrm>
            <a:off x="10734507" y="3545495"/>
            <a:ext cx="496702" cy="3138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780" dirty="0"/>
          </a:p>
        </p:txBody>
      </p:sp>
      <p:sp>
        <p:nvSpPr>
          <p:cNvPr id="84" name="Text 81"/>
          <p:cNvSpPr/>
          <p:nvPr/>
        </p:nvSpPr>
        <p:spPr>
          <a:xfrm>
            <a:off x="8467344" y="3877056"/>
            <a:ext cx="277977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(L5, L6) 선택</a:t>
            </a:r>
            <a:endParaRPr lang="en-US" sz="1030" dirty="0"/>
          </a:p>
          <a:p>
            <a:pPr algn="ctr"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 = {H, L1, L3, L4, L5, L6}</a:t>
            </a:r>
            <a:endParaRPr lang="en-US" sz="1030" dirty="0"/>
          </a:p>
          <a:p>
            <a:pPr algn="ctr"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간선 커버 완료!</a:t>
            </a:r>
            <a:endParaRPr lang="en-US" sz="1030" dirty="0"/>
          </a:p>
        </p:txBody>
      </p:sp>
      <p:sp>
        <p:nvSpPr>
          <p:cNvPr id="85" name="Shape 82"/>
          <p:cNvSpPr/>
          <p:nvPr/>
        </p:nvSpPr>
        <p:spPr>
          <a:xfrm>
            <a:off x="658368" y="4937760"/>
            <a:ext cx="10872216" cy="914400"/>
          </a:xfrm>
          <a:prstGeom prst="roundRect">
            <a:avLst>
              <a:gd name="adj" fmla="val 10000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6" name="Text 83"/>
          <p:cNvSpPr/>
          <p:nvPr/>
        </p:nvSpPr>
        <p:spPr>
          <a:xfrm>
            <a:off x="932688" y="5047488"/>
            <a:ext cx="103235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|C| = 6 = 2 × 3 = 2 × OPT</a:t>
            </a:r>
            <a:endParaRPr lang="en-US" sz="2200" dirty="0"/>
          </a:p>
        </p:txBody>
      </p:sp>
      <p:sp>
        <p:nvSpPr>
          <p:cNvPr id="87" name="Text 84"/>
          <p:cNvSpPr/>
          <p:nvPr/>
        </p:nvSpPr>
        <p:spPr>
          <a:xfrm>
            <a:off x="932688" y="5431536"/>
            <a:ext cx="103235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최적해는 L1·L3·L5 중 각 짝에서 하나씩 → OPT = 3</a:t>
            </a:r>
            <a:endParaRPr lang="en-US" sz="1150" dirty="0"/>
          </a:p>
        </p:txBody>
      </p:sp>
      <p:sp>
        <p:nvSpPr>
          <p:cNvPr id="88" name="Shape 85"/>
          <p:cNvSpPr/>
          <p:nvPr/>
        </p:nvSpPr>
        <p:spPr>
          <a:xfrm>
            <a:off x="658368" y="5888736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9" name="Shape 86"/>
          <p:cNvSpPr/>
          <p:nvPr/>
        </p:nvSpPr>
        <p:spPr>
          <a:xfrm>
            <a:off x="896112" y="5916168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90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10" y="6011266"/>
            <a:ext cx="175565" cy="175565"/>
          </a:xfrm>
          <a:prstGeom prst="rect">
            <a:avLst/>
          </a:prstGeom>
        </p:spPr>
      </p:pic>
      <p:sp>
        <p:nvSpPr>
          <p:cNvPr id="91" name="Text 87"/>
          <p:cNvSpPr/>
          <p:nvPr/>
        </p:nvSpPr>
        <p:spPr>
          <a:xfrm>
            <a:off x="1517904" y="5980176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정확히 2배 — 2-근사 보장이 실제로 확인된다.</a:t>
            </a:r>
            <a:endParaRPr lang="en-US" sz="1180" dirty="0"/>
          </a:p>
        </p:txBody>
      </p:sp>
      <p:sp>
        <p:nvSpPr>
          <p:cNvPr id="92" name="Text 8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32</a:t>
            </a:r>
            <a:endParaRPr lang="en-US" sz="1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ey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§10.4  정점 커버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증명 — |C| ≤ 2 · OPT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920240"/>
            <a:ext cx="10872216" cy="896112"/>
          </a:xfrm>
          <a:prstGeom prst="roundRect">
            <a:avLst>
              <a:gd name="adj" fmla="val 1224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2139696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8" name="Image 1" descr="/home/claude/icons/lin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" y="2263140"/>
            <a:ext cx="210312" cy="21031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481328" y="1920240"/>
            <a:ext cx="11430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매칭 발견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2651760" y="2048256"/>
            <a:ext cx="8503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알고리즘이 고른 간선들의 집합 M은 서로 꼭짓점을 공유하지 않는다. 곧 매칭(matching)이다.</a:t>
            </a:r>
            <a:endParaRPr lang="en-US" sz="1150" dirty="0"/>
          </a:p>
        </p:txBody>
      </p:sp>
      <p:sp>
        <p:nvSpPr>
          <p:cNvPr id="11" name="Shape 7"/>
          <p:cNvSpPr/>
          <p:nvPr/>
        </p:nvSpPr>
        <p:spPr>
          <a:xfrm>
            <a:off x="658368" y="2907792"/>
            <a:ext cx="10872216" cy="896112"/>
          </a:xfrm>
          <a:prstGeom prst="roundRect">
            <a:avLst>
              <a:gd name="adj" fmla="val 1224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896112" y="3127248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3" name="Image 2" descr="/home/claude/icons/sor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3250692"/>
            <a:ext cx="210312" cy="21031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81328" y="2907792"/>
            <a:ext cx="11430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하한값</a:t>
            </a:r>
            <a:endParaRPr lang="en-US" sz="1350" dirty="0"/>
          </a:p>
        </p:txBody>
      </p:sp>
      <p:sp>
        <p:nvSpPr>
          <p:cNvPr id="15" name="Text 10"/>
          <p:cNvSpPr/>
          <p:nvPr/>
        </p:nvSpPr>
        <p:spPr>
          <a:xfrm>
            <a:off x="2651760" y="3035808"/>
            <a:ext cx="8503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M의 각 간선마다 최소 한 개의 정점이 OPT에 반드시 들어가야 한다. 따라서 |M| ≤ OPT 이다.</a:t>
            </a:r>
            <a:endParaRPr lang="en-US" sz="1150" dirty="0"/>
          </a:p>
        </p:txBody>
      </p:sp>
      <p:sp>
        <p:nvSpPr>
          <p:cNvPr id="16" name="Shape 11"/>
          <p:cNvSpPr/>
          <p:nvPr/>
        </p:nvSpPr>
        <p:spPr>
          <a:xfrm>
            <a:off x="658368" y="3895344"/>
            <a:ext cx="10872216" cy="896112"/>
          </a:xfrm>
          <a:prstGeom prst="roundRect">
            <a:avLst>
              <a:gd name="adj" fmla="val 1224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896112" y="4114800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8" name="Image 3" descr="/home/claude/icons/calc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4238244"/>
            <a:ext cx="210312" cy="210312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481328" y="3895344"/>
            <a:ext cx="11430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 결론</a:t>
            </a:r>
            <a:endParaRPr lang="en-US" sz="1350" dirty="0"/>
          </a:p>
        </p:txBody>
      </p:sp>
      <p:sp>
        <p:nvSpPr>
          <p:cNvPr id="20" name="Text 14"/>
          <p:cNvSpPr/>
          <p:nvPr/>
        </p:nvSpPr>
        <p:spPr>
          <a:xfrm>
            <a:off x="2651760" y="4023360"/>
            <a:ext cx="8503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우리 알고리즘은 간선마다 정점을 두 개씩 골랐다. 따라서 |C| = 2·|M| 이다.</a:t>
            </a:r>
            <a:endParaRPr lang="en-US" sz="1150" dirty="0"/>
          </a:p>
        </p:txBody>
      </p:sp>
      <p:sp>
        <p:nvSpPr>
          <p:cNvPr id="21" name="Shape 15"/>
          <p:cNvSpPr/>
          <p:nvPr/>
        </p:nvSpPr>
        <p:spPr>
          <a:xfrm>
            <a:off x="658368" y="4992624"/>
            <a:ext cx="10872216" cy="1097280"/>
          </a:xfrm>
          <a:prstGeom prst="roundRect">
            <a:avLst>
              <a:gd name="adj" fmla="val 8333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Text 16"/>
          <p:cNvSpPr/>
          <p:nvPr/>
        </p:nvSpPr>
        <p:spPr>
          <a:xfrm>
            <a:off x="932688" y="5102352"/>
            <a:ext cx="103235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|C| = 2 · |M|  ≤  2 · OPT</a:t>
            </a:r>
            <a:endParaRPr lang="en-US" sz="2600" dirty="0"/>
          </a:p>
        </p:txBody>
      </p:sp>
      <p:sp>
        <p:nvSpPr>
          <p:cNvPr id="23" name="Text 17"/>
          <p:cNvSpPr/>
          <p:nvPr/>
        </p:nvSpPr>
        <p:spPr>
          <a:xfrm>
            <a:off x="932688" y="5669280"/>
            <a:ext cx="103235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∴ 매칭 기반 탐욕법은 2-근사 알고리즘이다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33</a:t>
            </a:r>
            <a:endParaRPr lang="en-US" sz="1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ey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§10.4  정점 커버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알고리즘 의사코드 — 매칭 기반 정점 커버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2377440"/>
          </a:xfrm>
          <a:prstGeom prst="roundRect">
            <a:avLst>
              <a:gd name="adj" fmla="val 4615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vertex_cover.pseudo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1847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Matching-Greedy-Vertex-Cover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공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집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합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선택된 정점 집합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가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비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어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있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지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않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은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동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안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choose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any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edge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아무 간선이나 선택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양 끝점을 모두 추가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remove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all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edges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incident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040" dirty="0"/>
          </a:p>
        </p:txBody>
      </p:sp>
      <p:sp>
        <p:nvSpPr>
          <p:cNvPr id="14" name="Shape 11"/>
          <p:cNvSpPr/>
          <p:nvPr/>
        </p:nvSpPr>
        <p:spPr>
          <a:xfrm>
            <a:off x="7699248" y="1783080"/>
            <a:ext cx="3831336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882128" y="191109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6" name="Image 1" descr="/home/claude/icons/random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88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357616" y="187452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"아무 간선이나"가 맞다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8357616" y="2148840"/>
            <a:ext cx="30083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어떤 간선을 골라도 2-근사가 성립한다. 고르는 규칙이 필요 없다는 점이 이 알고리즘의 매력이다.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7699248" y="2697480"/>
            <a:ext cx="3831336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882128" y="2825496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1" name="Image 2" descr="/home/claude/icons/stopwatch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883" y="2924251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357616" y="278892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시간 복잡도 O(V + E)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8357616" y="3063240"/>
            <a:ext cx="30083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간선을 한 번씩만 훑고 지운다. 매우 효율적이다.</a:t>
            </a:r>
            <a:endParaRPr lang="en-US" sz="1000" dirty="0"/>
          </a:p>
        </p:txBody>
      </p:sp>
      <p:sp>
        <p:nvSpPr>
          <p:cNvPr id="24" name="Shape 19"/>
          <p:cNvSpPr/>
          <p:nvPr/>
        </p:nvSpPr>
        <p:spPr>
          <a:xfrm>
            <a:off x="7699248" y="3611880"/>
            <a:ext cx="3831336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7882128" y="3739896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6" name="Image 3" descr="/home/claude/icons/scal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0883" y="3838651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357616" y="370332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정점 커버의 현재 최선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8357616" y="3977640"/>
            <a:ext cx="30083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더 나은 상수 비율은 아직 발견되지 않았다. 2가 사실상 한계라는 것이 유력한 추측이다.</a:t>
            </a:r>
            <a:endParaRPr lang="en-US" sz="1000" dirty="0"/>
          </a:p>
        </p:txBody>
      </p:sp>
      <p:sp>
        <p:nvSpPr>
          <p:cNvPr id="29" name="Shape 23"/>
          <p:cNvSpPr/>
          <p:nvPr/>
        </p:nvSpPr>
        <p:spPr>
          <a:xfrm>
            <a:off x="658368" y="4553712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896112" y="4805172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1" name="Image 4" descr="/home/claude/icons/bulb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4924044"/>
            <a:ext cx="219456" cy="219456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1517904" y="4700016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"무식한 전략이 오히려 수학적 안전장치를 마련해 준다"</a:t>
            </a:r>
            <a:endParaRPr lang="en-US" sz="1320" dirty="0"/>
          </a:p>
        </p:txBody>
      </p:sp>
      <p:sp>
        <p:nvSpPr>
          <p:cNvPr id="33" name="Text 26"/>
          <p:cNvSpPr/>
          <p:nvPr/>
        </p:nvSpPr>
        <p:spPr>
          <a:xfrm>
            <a:off x="1517904" y="5010912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정점 하나만 골랐다면 매칭이라는 하한값과 연결할 방법이 없었을 것이다. 두 개를 다 가져가는 낭비가 곧 증명의 근거가 되었다.</a:t>
            </a:r>
            <a:endParaRPr lang="en-US" sz="1230" dirty="0"/>
          </a:p>
        </p:txBody>
      </p:sp>
      <p:sp>
        <p:nvSpPr>
          <p:cNvPr id="34" name="Shape 27"/>
          <p:cNvSpPr/>
          <p:nvPr/>
        </p:nvSpPr>
        <p:spPr>
          <a:xfrm>
            <a:off x="658368" y="5596128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5" name="Shape 28"/>
          <p:cNvSpPr/>
          <p:nvPr/>
        </p:nvSpPr>
        <p:spPr>
          <a:xfrm>
            <a:off x="896112" y="5623560"/>
            <a:ext cx="402336" cy="40233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6" name="Image 5" descr="/home/claude/icons/exchange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719" y="5728167"/>
            <a:ext cx="193121" cy="193121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1517904" y="5687568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좋은 근사 알고리즘은 대체로 "증명하기 좋은 구조"를 일부러 만들어 낸다.</a:t>
            </a:r>
            <a:endParaRPr lang="en-US" sz="1220" dirty="0"/>
          </a:p>
        </p:txBody>
      </p:sp>
      <p:sp>
        <p:nvSpPr>
          <p:cNvPr id="38" name="Text 3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34</a:t>
            </a:r>
            <a:endParaRPr lang="en-US" sz="1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20640" y="274320"/>
            <a:ext cx="640080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5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10.5</a:t>
            </a:r>
            <a:endParaRPr lang="en-US" sz="165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4" name="Image 0" descr="/home/claude/icons/lay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10.5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집합 커버 문제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상수 배가 아니라 로그 배 —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그리고 그것이 사실상 최선이다.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35</a:t>
            </a:r>
            <a:endParaRPr lang="en-US" sz="1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lay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§10.5  집합 커버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집합 커버 문제 정의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828800"/>
            <a:ext cx="10872216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975104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8" name="Image 1" descr="/home/claude/icons/layer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" y="2098548"/>
            <a:ext cx="210312" cy="21031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481328" y="1828800"/>
            <a:ext cx="11430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유니버스 U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2651760" y="1956816"/>
            <a:ext cx="8503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커버해야 할 전체 요소의 집합. 크기는 n개다.</a:t>
            </a:r>
            <a:endParaRPr lang="en-US" sz="1150" dirty="0"/>
          </a:p>
        </p:txBody>
      </p:sp>
      <p:sp>
        <p:nvSpPr>
          <p:cNvPr id="11" name="Shape 7"/>
          <p:cNvSpPr/>
          <p:nvPr/>
        </p:nvSpPr>
        <p:spPr>
          <a:xfrm>
            <a:off x="658368" y="2651760"/>
            <a:ext cx="10872216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896112" y="2798064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3" name="Image 2" descr="/home/claude/icons/listol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2921508"/>
            <a:ext cx="210312" cy="21031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81328" y="2651760"/>
            <a:ext cx="11430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부분집합 모임 S</a:t>
            </a:r>
            <a:endParaRPr lang="en-US" sz="1350" dirty="0"/>
          </a:p>
        </p:txBody>
      </p:sp>
      <p:sp>
        <p:nvSpPr>
          <p:cNvPr id="15" name="Text 10"/>
          <p:cNvSpPr/>
          <p:nvPr/>
        </p:nvSpPr>
        <p:spPr>
          <a:xfrm>
            <a:off x="2651760" y="2779776"/>
            <a:ext cx="8503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S₁, S₂, …, Sₘ — 각각 유니버스의 일부 요소로 이루어진다.</a:t>
            </a:r>
            <a:endParaRPr lang="en-US" sz="1150" dirty="0"/>
          </a:p>
        </p:txBody>
      </p:sp>
      <p:sp>
        <p:nvSpPr>
          <p:cNvPr id="16" name="Shape 11"/>
          <p:cNvSpPr/>
          <p:nvPr/>
        </p:nvSpPr>
        <p:spPr>
          <a:xfrm>
            <a:off x="658368" y="3474720"/>
            <a:ext cx="10872216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896112" y="3621024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8" name="Image 3" descr="/home/claude/icons/targe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3744468"/>
            <a:ext cx="210312" cy="210312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481328" y="3474720"/>
            <a:ext cx="11430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목표</a:t>
            </a:r>
            <a:endParaRPr lang="en-US" sz="1350" dirty="0"/>
          </a:p>
        </p:txBody>
      </p:sp>
      <p:sp>
        <p:nvSpPr>
          <p:cNvPr id="20" name="Text 14"/>
          <p:cNvSpPr/>
          <p:nvPr/>
        </p:nvSpPr>
        <p:spPr>
          <a:xfrm>
            <a:off x="2651760" y="3602736"/>
            <a:ext cx="8503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선택한 집합들의 합집합이 U가 되도록, 최소 개수의 부분집합을 고른다.</a:t>
            </a:r>
            <a:endParaRPr lang="en-US" sz="1150" dirty="0"/>
          </a:p>
        </p:txBody>
      </p:sp>
      <p:sp>
        <p:nvSpPr>
          <p:cNvPr id="21" name="Shape 15"/>
          <p:cNvSpPr/>
          <p:nvPr/>
        </p:nvSpPr>
        <p:spPr>
          <a:xfrm>
            <a:off x="658368" y="4443984"/>
            <a:ext cx="10872216" cy="137160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932688" y="4681728"/>
            <a:ext cx="438912" cy="438912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3" name="Image 4" descr="/home/claude/icons/calc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194" y="4800234"/>
            <a:ext cx="201900" cy="20190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645920" y="4663440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예시</a:t>
            </a:r>
            <a:endParaRPr lang="en-US" sz="1400" dirty="0"/>
          </a:p>
        </p:txBody>
      </p:sp>
      <p:sp>
        <p:nvSpPr>
          <p:cNvPr id="25" name="Text 18"/>
          <p:cNvSpPr/>
          <p:nvPr/>
        </p:nvSpPr>
        <p:spPr>
          <a:xfrm>
            <a:off x="932688" y="513527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 = {1, 2, 3, 4, 5, 6}   ·   S₁ = {1,2,3},  S₂ = {2,4},  S₃ = {3,4,5},  S₄ = {5,6}</a:t>
            </a:r>
            <a:endParaRPr lang="en-US" sz="1200" dirty="0"/>
          </a:p>
        </p:txBody>
      </p:sp>
      <p:sp>
        <p:nvSpPr>
          <p:cNvPr id="26" name="Text 19"/>
          <p:cNvSpPr/>
          <p:nvPr/>
        </p:nvSpPr>
        <p:spPr>
          <a:xfrm>
            <a:off x="932688" y="5413248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S₁ ∪ S₃ ∪ S₄ = {1,2,3,4,5,6} = U   →   세 개만 골라도 전체를 커버한다</a:t>
            </a:r>
            <a:endParaRPr lang="en-US" sz="1200" dirty="0"/>
          </a:p>
        </p:txBody>
      </p:sp>
      <p:sp>
        <p:nvSpPr>
          <p:cNvPr id="27" name="Shape 20"/>
          <p:cNvSpPr/>
          <p:nvPr/>
        </p:nvSpPr>
        <p:spPr>
          <a:xfrm>
            <a:off x="658368" y="5888736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Shape 21"/>
          <p:cNvSpPr/>
          <p:nvPr/>
        </p:nvSpPr>
        <p:spPr>
          <a:xfrm>
            <a:off x="896112" y="5916168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9" name="Image 5" descr="/home/claude/icons/link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1210" y="6011266"/>
            <a:ext cx="175565" cy="175565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1517904" y="5980176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정점 커버 문제를 일반화한 형태이기도 하다.</a:t>
            </a:r>
            <a:endParaRPr lang="en-US" sz="1200" dirty="0"/>
          </a:p>
        </p:txBody>
      </p:sp>
      <p:sp>
        <p:nvSpPr>
          <p:cNvPr id="31" name="Text 2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36</a:t>
            </a:r>
            <a:endParaRPr lang="en-US" sz="1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lay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§10.5  집합 커버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집합 커버 문제의 현실 응용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828800"/>
            <a:ext cx="5349240" cy="2743200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32688" y="2066544"/>
            <a:ext cx="438912" cy="438912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8" name="Image 1" descr="/home/claude/icons/phon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185050"/>
            <a:ext cx="201900" cy="201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204825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방송국 송신탑 설치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932688" y="2615184"/>
            <a:ext cx="4800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유니버스 = 전국의 도시</a:t>
            </a:r>
            <a:endParaRPr lang="en-US" sz="1180" dirty="0"/>
          </a:p>
        </p:txBody>
      </p:sp>
      <p:sp>
        <p:nvSpPr>
          <p:cNvPr id="11" name="Text 7"/>
          <p:cNvSpPr/>
          <p:nvPr/>
        </p:nvSpPr>
        <p:spPr>
          <a:xfrm>
            <a:off x="932688" y="3072384"/>
            <a:ext cx="4800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부분집합 = 각 송신탑이 커버하는 범위</a:t>
            </a:r>
            <a:endParaRPr lang="en-US" sz="1180" dirty="0"/>
          </a:p>
        </p:txBody>
      </p:sp>
      <p:sp>
        <p:nvSpPr>
          <p:cNvPr id="12" name="Text 8"/>
          <p:cNvSpPr/>
          <p:nvPr/>
        </p:nvSpPr>
        <p:spPr>
          <a:xfrm>
            <a:off x="932688" y="3529584"/>
            <a:ext cx="4800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목표 = 최소 송신탑으로 전국을 커버</a:t>
            </a:r>
            <a:endParaRPr lang="en-US" sz="1180" dirty="0"/>
          </a:p>
        </p:txBody>
      </p:sp>
      <p:sp>
        <p:nvSpPr>
          <p:cNvPr id="13" name="Shape 9"/>
          <p:cNvSpPr/>
          <p:nvPr/>
        </p:nvSpPr>
        <p:spPr>
          <a:xfrm>
            <a:off x="6181344" y="1828800"/>
            <a:ext cx="5349240" cy="2743200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6455664" y="2066544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5" name="Image 2" descr="/home/claude/icons/user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2185050"/>
            <a:ext cx="201900" cy="2019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168896" y="204825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학교 동아리 대표 선출</a:t>
            </a:r>
            <a:endParaRPr lang="en-US" sz="1500" dirty="0"/>
          </a:p>
        </p:txBody>
      </p:sp>
      <p:sp>
        <p:nvSpPr>
          <p:cNvPr id="17" name="Text 12"/>
          <p:cNvSpPr/>
          <p:nvPr/>
        </p:nvSpPr>
        <p:spPr>
          <a:xfrm>
            <a:off x="6455664" y="2615184"/>
            <a:ext cx="4800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유니버스 = 전교생 100명</a:t>
            </a:r>
            <a:endParaRPr lang="en-US" sz="1180" dirty="0"/>
          </a:p>
        </p:txBody>
      </p:sp>
      <p:sp>
        <p:nvSpPr>
          <p:cNvPr id="18" name="Text 13"/>
          <p:cNvSpPr/>
          <p:nvPr/>
        </p:nvSpPr>
        <p:spPr>
          <a:xfrm>
            <a:off x="6455664" y="3072384"/>
            <a:ext cx="4800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부분집합 = 각 동아리의 부원 명단</a:t>
            </a:r>
            <a:endParaRPr lang="en-US" sz="1180" dirty="0"/>
          </a:p>
        </p:txBody>
      </p:sp>
      <p:sp>
        <p:nvSpPr>
          <p:cNvPr id="19" name="Text 14"/>
          <p:cNvSpPr/>
          <p:nvPr/>
        </p:nvSpPr>
        <p:spPr>
          <a:xfrm>
            <a:off x="6455664" y="3529584"/>
            <a:ext cx="4800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목표 = 최소 동아리 대표로 전교생을 커버</a:t>
            </a:r>
            <a:endParaRPr lang="en-US" sz="1180" dirty="0"/>
          </a:p>
        </p:txBody>
      </p:sp>
      <p:sp>
        <p:nvSpPr>
          <p:cNvPr id="20" name="Shape 15"/>
          <p:cNvSpPr/>
          <p:nvPr/>
        </p:nvSpPr>
        <p:spPr>
          <a:xfrm>
            <a:off x="658368" y="4846320"/>
            <a:ext cx="10872216" cy="868680"/>
          </a:xfrm>
          <a:prstGeom prst="roundRect">
            <a:avLst>
              <a:gd name="adj" fmla="val 12632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896112" y="505206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2" name="Image 3" descr="/home/claude/icons/bulb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170932"/>
            <a:ext cx="219456" cy="21945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517904" y="499262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"최소한의 자원으로 전체를 덮는다"는 형태의 문제는 어디에나 있다</a:t>
            </a:r>
            <a:endParaRPr lang="en-US" sz="1320" dirty="0"/>
          </a:p>
        </p:txBody>
      </p:sp>
      <p:sp>
        <p:nvSpPr>
          <p:cNvPr id="24" name="Text 18"/>
          <p:cNvSpPr/>
          <p:nvPr/>
        </p:nvSpPr>
        <p:spPr>
          <a:xfrm>
            <a:off x="1517904" y="5303520"/>
            <a:ext cx="97566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재고 배치, 백신 접종 거점 선정, 소프트웨어 테스트 케이스 선택까지 — 이름만 다를 뿐 같은 구조다.</a:t>
            </a:r>
            <a:endParaRPr lang="en-US" sz="1230" dirty="0"/>
          </a:p>
        </p:txBody>
      </p:sp>
      <p:sp>
        <p:nvSpPr>
          <p:cNvPr id="25" name="Shape 19"/>
          <p:cNvSpPr/>
          <p:nvPr/>
        </p:nvSpPr>
        <p:spPr>
          <a:xfrm>
            <a:off x="658368" y="585216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896112" y="5879592"/>
            <a:ext cx="402336" cy="402336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7" name="Image 4" descr="/home/claude/icons/layers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719" y="5984199"/>
            <a:ext cx="193121" cy="193121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1517904" y="5943600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정점 커버는 "각 간선을 덮는" 특수한 집합 커버로 볼 수 있다.</a:t>
            </a:r>
            <a:endParaRPr lang="en-US" sz="1220" dirty="0"/>
          </a:p>
        </p:txBody>
      </p:sp>
      <p:sp>
        <p:nvSpPr>
          <p:cNvPr id="29" name="Text 2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37</a:t>
            </a:r>
            <a:endParaRPr lang="en-US" sz="1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lay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§10.5  집합 커버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 접근 알고리즘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694944"/>
          </a:xfrm>
          <a:prstGeom prst="roundRect">
            <a:avLst>
              <a:gd name="adj" fmla="val 15789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19656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8" name="Image 1" descr="/home/claude/icons/targe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38528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97749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 순간 가장 "가성비"가 좋은 선택을 하는 탐욕 알고리즘이다.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58368" y="2523744"/>
            <a:ext cx="10872216" cy="585216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896112" y="2587752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2" name="Image 2" descr="/home/claude/icons/search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2711196"/>
            <a:ext cx="210312" cy="21031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481328" y="2523744"/>
            <a:ext cx="1143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</a:t>
            </a:r>
            <a:endParaRPr lang="en-US" sz="1350" dirty="0"/>
          </a:p>
        </p:txBody>
      </p:sp>
      <p:sp>
        <p:nvSpPr>
          <p:cNvPr id="14" name="Text 9"/>
          <p:cNvSpPr/>
          <p:nvPr/>
        </p:nvSpPr>
        <p:spPr>
          <a:xfrm>
            <a:off x="2651760" y="2651760"/>
            <a:ext cx="8503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아직 선택하지 않은 부분집합들을 살펴본다.</a:t>
            </a:r>
            <a:endParaRPr lang="en-US" sz="1150" dirty="0"/>
          </a:p>
        </p:txBody>
      </p:sp>
      <p:sp>
        <p:nvSpPr>
          <p:cNvPr id="15" name="Shape 10"/>
          <p:cNvSpPr/>
          <p:nvPr/>
        </p:nvSpPr>
        <p:spPr>
          <a:xfrm>
            <a:off x="658368" y="3182112"/>
            <a:ext cx="10872216" cy="585216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896112" y="3246120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7" name="Image 3" descr="/home/claude/icons/calc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3369564"/>
            <a:ext cx="210312" cy="210312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481328" y="3182112"/>
            <a:ext cx="1143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</a:t>
            </a:r>
            <a:endParaRPr lang="en-US" sz="1350" dirty="0"/>
          </a:p>
        </p:txBody>
      </p:sp>
      <p:sp>
        <p:nvSpPr>
          <p:cNvPr id="19" name="Text 13"/>
          <p:cNvSpPr/>
          <p:nvPr/>
        </p:nvSpPr>
        <p:spPr>
          <a:xfrm>
            <a:off x="2651760" y="3310128"/>
            <a:ext cx="8503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집합이 새로 커버할 수 있는 원소의 수를 계산한다.</a:t>
            </a:r>
            <a:endParaRPr lang="en-US" sz="1150" dirty="0"/>
          </a:p>
        </p:txBody>
      </p:sp>
      <p:sp>
        <p:nvSpPr>
          <p:cNvPr id="20" name="Shape 14"/>
          <p:cNvSpPr/>
          <p:nvPr/>
        </p:nvSpPr>
        <p:spPr>
          <a:xfrm>
            <a:off x="658368" y="3840480"/>
            <a:ext cx="10872216" cy="585216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896112" y="3904488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2" name="Image 4" descr="/home/claude/icons/check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" y="4027932"/>
            <a:ext cx="210312" cy="210312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481328" y="3840480"/>
            <a:ext cx="1143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</a:t>
            </a:r>
            <a:endParaRPr lang="en-US" sz="1350" dirty="0"/>
          </a:p>
        </p:txBody>
      </p:sp>
      <p:sp>
        <p:nvSpPr>
          <p:cNvPr id="24" name="Text 17"/>
          <p:cNvSpPr/>
          <p:nvPr/>
        </p:nvSpPr>
        <p:spPr>
          <a:xfrm>
            <a:off x="2651760" y="3968496"/>
            <a:ext cx="8503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많이 커버하는 집합을 선택한다.</a:t>
            </a:r>
            <a:endParaRPr lang="en-US" sz="1150" dirty="0"/>
          </a:p>
        </p:txBody>
      </p:sp>
      <p:sp>
        <p:nvSpPr>
          <p:cNvPr id="25" name="Shape 18"/>
          <p:cNvSpPr/>
          <p:nvPr/>
        </p:nvSpPr>
        <p:spPr>
          <a:xfrm>
            <a:off x="658368" y="4498848"/>
            <a:ext cx="10872216" cy="585216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19"/>
          <p:cNvSpPr/>
          <p:nvPr/>
        </p:nvSpPr>
        <p:spPr>
          <a:xfrm>
            <a:off x="896112" y="4562856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7" name="Image 5" descr="/home/claude/icons/pen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556" y="4686300"/>
            <a:ext cx="210312" cy="210312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1481328" y="4498848"/>
            <a:ext cx="1143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</a:t>
            </a:r>
            <a:endParaRPr lang="en-US" sz="1350" dirty="0"/>
          </a:p>
        </p:txBody>
      </p:sp>
      <p:sp>
        <p:nvSpPr>
          <p:cNvPr id="29" name="Text 21"/>
          <p:cNvSpPr/>
          <p:nvPr/>
        </p:nvSpPr>
        <p:spPr>
          <a:xfrm>
            <a:off x="2651760" y="4626864"/>
            <a:ext cx="8503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선택한 집합의 원소들을 커버 완료로 표시한다.</a:t>
            </a:r>
            <a:endParaRPr lang="en-US" sz="1150" dirty="0"/>
          </a:p>
        </p:txBody>
      </p:sp>
      <p:sp>
        <p:nvSpPr>
          <p:cNvPr id="30" name="Shape 22"/>
          <p:cNvSpPr/>
          <p:nvPr/>
        </p:nvSpPr>
        <p:spPr>
          <a:xfrm>
            <a:off x="658368" y="5157216"/>
            <a:ext cx="10872216" cy="585216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1" name="Shape 23"/>
          <p:cNvSpPr/>
          <p:nvPr/>
        </p:nvSpPr>
        <p:spPr>
          <a:xfrm>
            <a:off x="896112" y="5221224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2" name="Image 6" descr="/home/claude/icons/history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556" y="5344668"/>
            <a:ext cx="210312" cy="210312"/>
          </a:xfrm>
          <a:prstGeom prst="rect">
            <a:avLst/>
          </a:prstGeom>
        </p:spPr>
      </p:pic>
      <p:sp>
        <p:nvSpPr>
          <p:cNvPr id="33" name="Text 24"/>
          <p:cNvSpPr/>
          <p:nvPr/>
        </p:nvSpPr>
        <p:spPr>
          <a:xfrm>
            <a:off x="1481328" y="5157216"/>
            <a:ext cx="1143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⑤</a:t>
            </a:r>
            <a:endParaRPr lang="en-US" sz="1350" dirty="0"/>
          </a:p>
        </p:txBody>
      </p:sp>
      <p:sp>
        <p:nvSpPr>
          <p:cNvPr id="34" name="Text 25"/>
          <p:cNvSpPr/>
          <p:nvPr/>
        </p:nvSpPr>
        <p:spPr>
          <a:xfrm>
            <a:off x="2651760" y="5285232"/>
            <a:ext cx="8503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전체가 커버될 때까지 ①~④를 반복한다.</a:t>
            </a:r>
            <a:endParaRPr lang="en-US" sz="1150" dirty="0"/>
          </a:p>
        </p:txBody>
      </p:sp>
      <p:sp>
        <p:nvSpPr>
          <p:cNvPr id="35" name="Shape 26"/>
          <p:cNvSpPr/>
          <p:nvPr/>
        </p:nvSpPr>
        <p:spPr>
          <a:xfrm>
            <a:off x="658368" y="5888736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6" name="Shape 27"/>
          <p:cNvSpPr/>
          <p:nvPr/>
        </p:nvSpPr>
        <p:spPr>
          <a:xfrm>
            <a:off x="896112" y="5916168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7" name="Image 7" descr="/home/claude/icons/key_whit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1210" y="6011266"/>
            <a:ext cx="175565" cy="175565"/>
          </a:xfrm>
          <a:prstGeom prst="rect">
            <a:avLst/>
          </a:prstGeom>
        </p:spPr>
      </p:pic>
      <p:sp>
        <p:nvSpPr>
          <p:cNvPr id="38" name="Text 28"/>
          <p:cNvSpPr/>
          <p:nvPr/>
        </p:nvSpPr>
        <p:spPr>
          <a:xfrm>
            <a:off x="1517904" y="5980176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가성비 = "아직 커버되지 않은 원소를 얼마나 많이 커버하는가"</a:t>
            </a:r>
            <a:endParaRPr lang="en-US" sz="1150" dirty="0"/>
          </a:p>
        </p:txBody>
      </p:sp>
      <p:sp>
        <p:nvSpPr>
          <p:cNvPr id="39" name="Text 2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38</a:t>
            </a:r>
            <a:endParaRPr lang="en-US" sz="1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lay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§10.5  집합 커버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 알고리즘 실행 예시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58368" y="1700784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01E4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 = {1,2,3,4,5}   ·   S₁={1,2,3},  S₂={1,4},  S₃={2,5},  S₄={3,4,5}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58368" y="2468880"/>
            <a:ext cx="3218688" cy="237744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658368" y="2615184"/>
            <a:ext cx="32186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라운드 1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14400" y="3054096"/>
            <a:ext cx="270662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6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S₁(3개), S₄(3개), S₂(2개), S₃(2개)</a:t>
            </a:r>
            <a:endParaRPr lang="en-US" sz="1120" dirty="0"/>
          </a:p>
          <a:p>
            <a:pPr indent="0" marL="0">
              <a:lnSpc>
                <a:spcPct val="126000"/>
              </a:lnSpc>
              <a:buNone/>
            </a:pPr>
            <a:endParaRPr lang="en-US" sz="1120" dirty="0"/>
          </a:p>
          <a:p>
            <a:pPr indent="0" marL="0">
              <a:lnSpc>
                <a:spcPct val="126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→ S₁ 선택 (동률이면 인덱스가 작은 것)</a:t>
            </a:r>
            <a:endParaRPr lang="en-US" sz="1120" dirty="0"/>
          </a:p>
          <a:p>
            <a:pPr indent="0" marL="0">
              <a:lnSpc>
                <a:spcPct val="126000"/>
              </a:lnSpc>
              <a:buNone/>
            </a:pPr>
            <a:endParaRPr lang="en-US" sz="1120" dirty="0"/>
          </a:p>
          <a:p>
            <a:pPr indent="0" marL="0">
              <a:lnSpc>
                <a:spcPct val="126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남은 원소: {4, 5}</a:t>
            </a:r>
            <a:endParaRPr lang="en-US" sz="1120" dirty="0"/>
          </a:p>
        </p:txBody>
      </p:sp>
      <p:sp>
        <p:nvSpPr>
          <p:cNvPr id="11" name="Shape 8"/>
          <p:cNvSpPr/>
          <p:nvPr/>
        </p:nvSpPr>
        <p:spPr>
          <a:xfrm>
            <a:off x="4453128" y="2468880"/>
            <a:ext cx="3218688" cy="237744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4453128" y="2615184"/>
            <a:ext cx="32186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라운드 2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709160" y="3054096"/>
            <a:ext cx="270662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6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S₄가 {4, 5}를 모두 커버한다 (2개)</a:t>
            </a:r>
            <a:endParaRPr lang="en-US" sz="1120" dirty="0"/>
          </a:p>
          <a:p>
            <a:pPr indent="0" marL="0">
              <a:lnSpc>
                <a:spcPct val="126000"/>
              </a:lnSpc>
              <a:buNone/>
            </a:pPr>
            <a:endParaRPr lang="en-US" sz="1120" dirty="0"/>
          </a:p>
          <a:p>
            <a:pPr indent="0" marL="0">
              <a:lnSpc>
                <a:spcPct val="126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→ S₄ 선택</a:t>
            </a:r>
            <a:endParaRPr lang="en-US" sz="1120" dirty="0"/>
          </a:p>
          <a:p>
            <a:pPr indent="0" marL="0">
              <a:lnSpc>
                <a:spcPct val="126000"/>
              </a:lnSpc>
              <a:buNone/>
            </a:pPr>
            <a:endParaRPr lang="en-US" sz="1120" dirty="0"/>
          </a:p>
          <a:p>
            <a:pPr indent="0" marL="0">
              <a:lnSpc>
                <a:spcPct val="126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남은 원소: 없음 (완료!)</a:t>
            </a:r>
            <a:endParaRPr lang="en-US" sz="1120" dirty="0"/>
          </a:p>
        </p:txBody>
      </p:sp>
      <p:sp>
        <p:nvSpPr>
          <p:cNvPr id="14" name="Shape 11"/>
          <p:cNvSpPr/>
          <p:nvPr/>
        </p:nvSpPr>
        <p:spPr>
          <a:xfrm>
            <a:off x="8247888" y="2468880"/>
            <a:ext cx="3218688" cy="237744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8247888" y="2615184"/>
            <a:ext cx="32186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결과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503920" y="3054096"/>
            <a:ext cx="270662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6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선택: {S₁, S₄}</a:t>
            </a:r>
            <a:endParaRPr lang="en-US" sz="1120" dirty="0"/>
          </a:p>
          <a:p>
            <a:pPr indent="0" marL="0">
              <a:lnSpc>
                <a:spcPct val="126000"/>
              </a:lnSpc>
              <a:buNone/>
            </a:pPr>
            <a:endParaRPr lang="en-US" sz="1120" dirty="0"/>
          </a:p>
          <a:p>
            <a:pPr indent="0" marL="0">
              <a:lnSpc>
                <a:spcPct val="126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총 두 개의 부분집합으로</a:t>
            </a:r>
            <a:endParaRPr lang="en-US" sz="1120" dirty="0"/>
          </a:p>
          <a:p>
            <a:pPr indent="0" marL="0">
              <a:lnSpc>
                <a:spcPct val="126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전체를 커버했다.</a:t>
            </a:r>
            <a:endParaRPr lang="en-US" sz="1120" dirty="0"/>
          </a:p>
        </p:txBody>
      </p:sp>
      <p:sp>
        <p:nvSpPr>
          <p:cNvPr id="17" name="Shape 14"/>
          <p:cNvSpPr/>
          <p:nvPr/>
        </p:nvSpPr>
        <p:spPr>
          <a:xfrm>
            <a:off x="658368" y="5029200"/>
            <a:ext cx="10872216" cy="868680"/>
          </a:xfrm>
          <a:prstGeom prst="roundRect">
            <a:avLst>
              <a:gd name="adj" fmla="val 12632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896112" y="523494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9" name="Image 1" descr="/home/claude/icons/search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5353812"/>
            <a:ext cx="219456" cy="219456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1517904" y="517550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 라운드마다 "지금 가장 많이 덮는 집합"을 다시 계산한다</a:t>
            </a:r>
            <a:endParaRPr lang="en-US" sz="1320" dirty="0"/>
          </a:p>
        </p:txBody>
      </p:sp>
      <p:sp>
        <p:nvSpPr>
          <p:cNvPr id="21" name="Text 17"/>
          <p:cNvSpPr/>
          <p:nvPr/>
        </p:nvSpPr>
        <p:spPr>
          <a:xfrm>
            <a:off x="1517904" y="5486400"/>
            <a:ext cx="97566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이미 커버된 원소는 이득으로 세지 않는다는 점이 핵심이다. 그래서 라운드가 갈수록 각 집합의 가성비가 떨어진다.</a:t>
            </a:r>
            <a:endParaRPr lang="en-US" sz="1230" dirty="0"/>
          </a:p>
        </p:txBody>
      </p:sp>
      <p:sp>
        <p:nvSpPr>
          <p:cNvPr id="22" name="Text 1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39</a:t>
            </a:r>
            <a:endParaRPr lang="en-US" sz="1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lay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§10.5  집합 커버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 집합 커버 — 의사코드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3383280"/>
          </a:xfrm>
          <a:prstGeom prst="roundRect">
            <a:avLst>
              <a:gd name="adj" fmla="val 3243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greedy_set_cover.pseudo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Greedy-Set-Cover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Sm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Covered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공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집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합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Selected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공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집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합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Covered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!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bestSet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NULL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bestGain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each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gain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|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Covered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|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새로 커버하는 원소 수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gain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bestGain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bestGain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gain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bestSet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Selected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Selected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bestSet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Covered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Covered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bestSet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Selected</a:t>
            </a:r>
            <a:endParaRPr lang="en-US" sz="980" dirty="0"/>
          </a:p>
        </p:txBody>
      </p:sp>
      <p:sp>
        <p:nvSpPr>
          <p:cNvPr id="14" name="Shape 11"/>
          <p:cNvSpPr/>
          <p:nvPr/>
        </p:nvSpPr>
        <p:spPr>
          <a:xfrm>
            <a:off x="7699248" y="1783080"/>
            <a:ext cx="3831336" cy="1060704"/>
          </a:xfrm>
          <a:prstGeom prst="roundRect">
            <a:avLst>
              <a:gd name="adj" fmla="val 86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882128" y="1911096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6" name="Image 1" descr="/home/claude/icons/calc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88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357616" y="187452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gain 계산이 핵심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8357616" y="2148840"/>
            <a:ext cx="300837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|X − Covered| — 이미 덮인 원소는 세지 않는다. 이 한 줄이 "가성비"의 정의다.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7699248" y="2953512"/>
            <a:ext cx="3831336" cy="1060704"/>
          </a:xfrm>
          <a:prstGeom prst="roundRect">
            <a:avLst>
              <a:gd name="adj" fmla="val 86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882128" y="3081528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1" name="Image 2" descr="/home/claude/icons/sor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883" y="3180283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357616" y="3044952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이중 반복문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8357616" y="3319272"/>
            <a:ext cx="300837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라운드마다 모든 집합을 훑는다. 시간 복잡도는 대략 O(n · m)이다.</a:t>
            </a:r>
            <a:endParaRPr lang="en-US" sz="1000" dirty="0"/>
          </a:p>
        </p:txBody>
      </p:sp>
      <p:sp>
        <p:nvSpPr>
          <p:cNvPr id="24" name="Shape 19"/>
          <p:cNvSpPr/>
          <p:nvPr/>
        </p:nvSpPr>
        <p:spPr>
          <a:xfrm>
            <a:off x="7699248" y="4123944"/>
            <a:ext cx="3831336" cy="1060704"/>
          </a:xfrm>
          <a:prstGeom prst="roundRect">
            <a:avLst>
              <a:gd name="adj" fmla="val 86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7882128" y="4251960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6" name="Image 3" descr="/home/claude/icons/random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0883" y="4350715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357616" y="4215384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동률 처리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8357616" y="4489704"/>
            <a:ext cx="300837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gain이 같으면 인덱스가 작은 것을 고른다. 어느 쪽을 골라도 보장은 그대로다.</a:t>
            </a:r>
            <a:endParaRPr lang="en-US" sz="1000" dirty="0"/>
          </a:p>
        </p:txBody>
      </p:sp>
      <p:sp>
        <p:nvSpPr>
          <p:cNvPr id="29" name="Shape 23"/>
          <p:cNvSpPr/>
          <p:nvPr/>
        </p:nvSpPr>
        <p:spPr>
          <a:xfrm>
            <a:off x="658368" y="539496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896112" y="5422392"/>
            <a:ext cx="402336" cy="40233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1" name="Image 4" descr="/home/claude/icons/war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719" y="5526999"/>
            <a:ext cx="193121" cy="193121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1517904" y="5486400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정점 커버와 달리, 이 알고리즘의 근사 비율은 상수가 아니다.</a:t>
            </a:r>
            <a:endParaRPr lang="en-US" sz="1230" dirty="0"/>
          </a:p>
        </p:txBody>
      </p:sp>
      <p:sp>
        <p:nvSpPr>
          <p:cNvPr id="33" name="Text 2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40</a:t>
            </a:r>
            <a:endParaRPr lang="en-US" sz="10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lay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§10.5  집합 커버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집합 커버 — 근사 비율 분석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1005840"/>
          </a:xfrm>
          <a:prstGeom prst="roundRect">
            <a:avLst>
              <a:gd name="adj" fmla="val 9091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932688" y="1847088"/>
            <a:ext cx="103235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 ln n + 1 ) - 근사 알고리즘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932688" y="2322576"/>
            <a:ext cx="103235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근사 비율이 상수가 아니라 입력 크기에 따라 커진다</a:t>
            </a:r>
            <a:endParaRPr lang="en-US" sz="1200" dirty="0"/>
          </a:p>
        </p:txBody>
      </p:sp>
      <p:graphicFrame>
        <p:nvGraphicFramePr>
          <p:cNvPr id="4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3017520"/>
          <a:ext cx="10872216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377440"/>
                <a:gridCol w="6117336"/>
              </a:tblGrid>
              <a:tr h="42062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ln n + 1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의미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10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≈ 3.3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최적해의 약 3.3배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100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59E0B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≈ 5.6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최적해의 약 5.6배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1,000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59E0B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≈ 7.9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최적해의 약 7.9배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1,000,000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B7185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≈ 14.8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최적해의 약 14.8배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</a:tbl>
          </a:graphicData>
        </a:graphic>
      </p:graphicFrame>
      <p:sp>
        <p:nvSpPr>
          <p:cNvPr id="10" name="Shape 6"/>
          <p:cNvSpPr/>
          <p:nvPr/>
        </p:nvSpPr>
        <p:spPr>
          <a:xfrm>
            <a:off x="658368" y="5230368"/>
            <a:ext cx="10872216" cy="868680"/>
          </a:xfrm>
          <a:prstGeom prst="roundRect">
            <a:avLst>
              <a:gd name="adj" fmla="val 12632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896112" y="5436108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2" name="Image 1" descr="/home/claude/icons/scal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5554980"/>
            <a:ext cx="219456" cy="219456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517904" y="5376672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나쁜 소식처럼 보이지만 실은 그렇지 않다</a:t>
            </a:r>
            <a:endParaRPr lang="en-US" sz="1320" dirty="0"/>
          </a:p>
        </p:txBody>
      </p:sp>
      <p:sp>
        <p:nvSpPr>
          <p:cNvPr id="14" name="Text 9"/>
          <p:cNvSpPr/>
          <p:nvPr/>
        </p:nvSpPr>
        <p:spPr>
          <a:xfrm>
            <a:off x="1517904" y="5687568"/>
            <a:ext cx="97566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원소가 백만 개여도 최적해의 15배 안쪽이다. 로그는 아주 천천히 자란다. 지수 시간을 기다리는 것과는 비교할 수 없다.</a:t>
            </a:r>
            <a:endParaRPr lang="en-US" sz="1230" dirty="0"/>
          </a:p>
        </p:txBody>
      </p:sp>
      <p:sp>
        <p:nvSpPr>
          <p:cNvPr id="15" name="Text 1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41</a:t>
            </a:r>
            <a:endParaRPr lang="en-US" sz="10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lay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§10.5  집합 커버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ln n 인가 — 비용 분담 아이디어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10872216" cy="84124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975104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8" name="Image 1" descr="/home/claude/icons/calc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" y="2098548"/>
            <a:ext cx="210312" cy="21031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481328" y="1783080"/>
            <a:ext cx="11430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비용 할당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2651760" y="1911096"/>
            <a:ext cx="8503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집합을 하나 선택할 때 비용 1원이 든다고 하자. 이 1원을 새로 커버된 N개의 원소가 1/N씩 나눠 낸다.</a:t>
            </a:r>
            <a:endParaRPr lang="en-US" sz="1130" dirty="0"/>
          </a:p>
        </p:txBody>
      </p:sp>
      <p:sp>
        <p:nvSpPr>
          <p:cNvPr id="11" name="Shape 7"/>
          <p:cNvSpPr/>
          <p:nvPr/>
        </p:nvSpPr>
        <p:spPr>
          <a:xfrm>
            <a:off x="658368" y="2715768"/>
            <a:ext cx="10872216" cy="84124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896112" y="2907792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3" name="Image 2" descr="/home/claude/icons/char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3031236"/>
            <a:ext cx="210312" cy="21031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81328" y="2715768"/>
            <a:ext cx="11430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효율성 감소</a:t>
            </a:r>
            <a:endParaRPr lang="en-US" sz="1350" dirty="0"/>
          </a:p>
        </p:txBody>
      </p:sp>
      <p:sp>
        <p:nvSpPr>
          <p:cNvPr id="15" name="Text 10"/>
          <p:cNvSpPr/>
          <p:nvPr/>
        </p:nvSpPr>
        <p:spPr>
          <a:xfrm>
            <a:off x="2651760" y="2843784"/>
            <a:ext cx="8503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초반에는 큰 집합을 고르므로 원소당 비용이 1/100, 1/50처럼 작다. 후반에는 작은 집합만 남아 1/1까지 커진다.</a:t>
            </a:r>
            <a:endParaRPr lang="en-US" sz="1130" dirty="0"/>
          </a:p>
        </p:txBody>
      </p:sp>
      <p:sp>
        <p:nvSpPr>
          <p:cNvPr id="16" name="Shape 11"/>
          <p:cNvSpPr/>
          <p:nvPr/>
        </p:nvSpPr>
        <p:spPr>
          <a:xfrm>
            <a:off x="658368" y="3648456"/>
            <a:ext cx="10872216" cy="84124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896112" y="3840480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8" name="Image 3" descr="/home/claude/icons/infinit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3963924"/>
            <a:ext cx="210312" cy="210312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481328" y="3648456"/>
            <a:ext cx="11430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 조화 급수</a:t>
            </a:r>
            <a:endParaRPr lang="en-US" sz="1350" dirty="0"/>
          </a:p>
        </p:txBody>
      </p:sp>
      <p:sp>
        <p:nvSpPr>
          <p:cNvPr id="20" name="Text 14"/>
          <p:cNvSpPr/>
          <p:nvPr/>
        </p:nvSpPr>
        <p:spPr>
          <a:xfrm>
            <a:off x="2651760" y="3776472"/>
            <a:ext cx="8503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원소별 비용을 모두 더하면 1 + 1/2 + 1/3 + … + 1/n = Hₙ 이 되고, 이 값은 대략 ln n 이다.</a:t>
            </a:r>
            <a:endParaRPr lang="en-US" sz="1130" dirty="0"/>
          </a:p>
        </p:txBody>
      </p:sp>
      <p:sp>
        <p:nvSpPr>
          <p:cNvPr id="21" name="Shape 15"/>
          <p:cNvSpPr/>
          <p:nvPr/>
        </p:nvSpPr>
        <p:spPr>
          <a:xfrm>
            <a:off x="658368" y="4581144"/>
            <a:ext cx="10872216" cy="84124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896112" y="4773168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3" name="Image 4" descr="/home/claude/icons/check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" y="4896612"/>
            <a:ext cx="210312" cy="210312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481328" y="4581144"/>
            <a:ext cx="11430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 최적해 비교</a:t>
            </a:r>
            <a:endParaRPr lang="en-US" sz="1350" dirty="0"/>
          </a:p>
        </p:txBody>
      </p:sp>
      <p:sp>
        <p:nvSpPr>
          <p:cNvPr id="25" name="Text 18"/>
          <p:cNvSpPr/>
          <p:nvPr/>
        </p:nvSpPr>
        <p:spPr>
          <a:xfrm>
            <a:off x="2651760" y="4709160"/>
            <a:ext cx="8503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따라서 그리디가 고른 집합의 수는 Hₙ × OPT 이하가 된다. 곧 약 ln n 배다.</a:t>
            </a:r>
            <a:endParaRPr lang="en-US" sz="1130" dirty="0"/>
          </a:p>
        </p:txBody>
      </p:sp>
      <p:sp>
        <p:nvSpPr>
          <p:cNvPr id="26" name="Shape 19"/>
          <p:cNvSpPr/>
          <p:nvPr/>
        </p:nvSpPr>
        <p:spPr>
          <a:xfrm>
            <a:off x="658368" y="5541264"/>
            <a:ext cx="10872216" cy="786384"/>
          </a:xfrm>
          <a:prstGeom prst="roundRect">
            <a:avLst>
              <a:gd name="adj" fmla="val 11628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7" name="Text 20"/>
          <p:cNvSpPr/>
          <p:nvPr/>
        </p:nvSpPr>
        <p:spPr>
          <a:xfrm>
            <a:off x="932688" y="5541264"/>
            <a:ext cx="1032357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Hₙ  =  1 + 1/2 + 1/3 + … + 1/n  ≈  ln n</a:t>
            </a:r>
            <a:endParaRPr lang="en-US" sz="2000" dirty="0"/>
          </a:p>
        </p:txBody>
      </p:sp>
      <p:sp>
        <p:nvSpPr>
          <p:cNvPr id="28" name="Text 2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42</a:t>
            </a:r>
            <a:endParaRPr lang="en-US" sz="10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lay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§10.5  집합 커버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놀라운 사실 — 이 탐욕 알고리즘이 현실적 최선이다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969264"/>
          </a:xfrm>
          <a:prstGeom prst="roundRect">
            <a:avLst>
              <a:gd name="adj" fmla="val 11321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993392"/>
            <a:ext cx="457200" cy="457200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8" name="Image 1" descr="/home/claude/icons/grad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2112264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828800"/>
            <a:ext cx="977493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 ≠ NP를 가정하면, 집합 커버 문제에 대해 이보다 본질적으로 더 나은 (상수 배) 근사 알고리즘을 만드는 것이 불가능하다는 사실이 증명되어 있다.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58368" y="2926080"/>
            <a:ext cx="3218688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1984248" y="3127248"/>
            <a:ext cx="566928" cy="566928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1984248" y="31272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2000" dirty="0"/>
          </a:p>
        </p:txBody>
      </p:sp>
      <p:sp>
        <p:nvSpPr>
          <p:cNvPr id="13" name="Text 9"/>
          <p:cNvSpPr/>
          <p:nvPr/>
        </p:nvSpPr>
        <p:spPr>
          <a:xfrm>
            <a:off x="804672" y="3840480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처음엔 효율적이다</a:t>
            </a:r>
            <a:endParaRPr lang="en-US" sz="1450" dirty="0"/>
          </a:p>
        </p:txBody>
      </p:sp>
      <p:sp>
        <p:nvSpPr>
          <p:cNvPr id="14" name="Text 10"/>
          <p:cNvSpPr/>
          <p:nvPr/>
        </p:nvSpPr>
        <p:spPr>
          <a:xfrm>
            <a:off x="932688" y="4242816"/>
            <a:ext cx="26700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큰 집합부터 고르므로 초반 몇 번의 선택으로 대부분이 덮인다.</a:t>
            </a:r>
            <a:endParaRPr lang="en-US" sz="1130" dirty="0"/>
          </a:p>
        </p:txBody>
      </p:sp>
      <p:sp>
        <p:nvSpPr>
          <p:cNvPr id="15" name="Shape 11"/>
          <p:cNvSpPr/>
          <p:nvPr/>
        </p:nvSpPr>
        <p:spPr>
          <a:xfrm>
            <a:off x="4453128" y="2926080"/>
            <a:ext cx="3218688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779008" y="3127248"/>
            <a:ext cx="566928" cy="56692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5779008" y="31272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2000" dirty="0"/>
          </a:p>
        </p:txBody>
      </p:sp>
      <p:sp>
        <p:nvSpPr>
          <p:cNvPr id="18" name="Text 14"/>
          <p:cNvSpPr/>
          <p:nvPr/>
        </p:nvSpPr>
        <p:spPr>
          <a:xfrm>
            <a:off x="4599432" y="3840480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갈수록 비효율적이다</a:t>
            </a:r>
            <a:endParaRPr lang="en-US" sz="1450" dirty="0"/>
          </a:p>
        </p:txBody>
      </p:sp>
      <p:sp>
        <p:nvSpPr>
          <p:cNvPr id="19" name="Text 15"/>
          <p:cNvSpPr/>
          <p:nvPr/>
        </p:nvSpPr>
        <p:spPr>
          <a:xfrm>
            <a:off x="4727448" y="4242816"/>
            <a:ext cx="26700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남은 원소가 흩어져 있어, 작은 집합을 여러 개 골라야 한다.</a:t>
            </a:r>
            <a:endParaRPr lang="en-US" sz="1130" dirty="0"/>
          </a:p>
        </p:txBody>
      </p:sp>
      <p:sp>
        <p:nvSpPr>
          <p:cNvPr id="20" name="Shape 16"/>
          <p:cNvSpPr/>
          <p:nvPr/>
        </p:nvSpPr>
        <p:spPr>
          <a:xfrm>
            <a:off x="8247888" y="2926080"/>
            <a:ext cx="3218688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9573768" y="3127248"/>
            <a:ext cx="566928" cy="566928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9573768" y="31272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2000" dirty="0"/>
          </a:p>
        </p:txBody>
      </p:sp>
      <p:sp>
        <p:nvSpPr>
          <p:cNvPr id="23" name="Text 19"/>
          <p:cNvSpPr/>
          <p:nvPr/>
        </p:nvSpPr>
        <p:spPr>
          <a:xfrm>
            <a:off x="8394192" y="3840480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오차가 누적된다</a:t>
            </a:r>
            <a:endParaRPr lang="en-US" sz="1450" dirty="0"/>
          </a:p>
        </p:txBody>
      </p:sp>
      <p:sp>
        <p:nvSpPr>
          <p:cNvPr id="24" name="Text 20"/>
          <p:cNvSpPr/>
          <p:nvPr/>
        </p:nvSpPr>
        <p:spPr>
          <a:xfrm>
            <a:off x="8522208" y="4242816"/>
            <a:ext cx="26700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 누적의 한계가 수학적으로 정확히 ln n 이다. 우연이 아니라 필연이다.</a:t>
            </a:r>
            <a:endParaRPr lang="en-US" sz="1130" dirty="0"/>
          </a:p>
        </p:txBody>
      </p:sp>
      <p:sp>
        <p:nvSpPr>
          <p:cNvPr id="25" name="Shape 21"/>
          <p:cNvSpPr/>
          <p:nvPr/>
        </p:nvSpPr>
        <p:spPr>
          <a:xfrm>
            <a:off x="658368" y="5358384"/>
            <a:ext cx="10872216" cy="82296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2"/>
          <p:cNvSpPr/>
          <p:nvPr/>
        </p:nvSpPr>
        <p:spPr>
          <a:xfrm>
            <a:off x="896112" y="5541264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7" name="Image 2" descr="/home/claude/icons/key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5660136"/>
            <a:ext cx="219456" cy="219456"/>
          </a:xfrm>
          <a:prstGeom prst="rect">
            <a:avLst/>
          </a:prstGeom>
        </p:spPr>
      </p:pic>
      <p:sp>
        <p:nvSpPr>
          <p:cNvPr id="28" name="Text 23"/>
          <p:cNvSpPr/>
          <p:nvPr/>
        </p:nvSpPr>
        <p:spPr>
          <a:xfrm>
            <a:off x="1517904" y="5504688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"더 좋은 알고리즘이 없다"는 것도 하나의 결과다</a:t>
            </a:r>
            <a:endParaRPr lang="en-US" sz="1320" dirty="0"/>
          </a:p>
        </p:txBody>
      </p:sp>
      <p:sp>
        <p:nvSpPr>
          <p:cNvPr id="29" name="Text 24"/>
          <p:cNvSpPr/>
          <p:nvPr/>
        </p:nvSpPr>
        <p:spPr>
          <a:xfrm>
            <a:off x="1517904" y="5815584"/>
            <a:ext cx="9756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사실을 알면 개선 시도에 시간을 쓰는 대신, 문제 자체의 조건을 바꿀 수 있는지를 먼저 검토하게 된다.</a:t>
            </a:r>
            <a:endParaRPr lang="en-US" sz="1230" dirty="0"/>
          </a:p>
        </p:txBody>
      </p:sp>
      <p:sp>
        <p:nvSpPr>
          <p:cNvPr id="30" name="Text 2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43</a:t>
            </a:r>
            <a:endParaRPr lang="en-US" sz="10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20640" y="274320"/>
            <a:ext cx="640080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5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10.6</a:t>
            </a:r>
            <a:endParaRPr lang="en-US" sz="165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4" name="Image 0" descr="/home/claude/icons/ba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10.6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근사조차 어려운 문제들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NP-난해 문제가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효율적으로 근사 가능한 것은 아니다.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44</a:t>
            </a:r>
            <a:endParaRPr lang="en-US" sz="1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0284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a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0051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§10.6  근사 불가능성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일반 TSP의 절망 — 근사 불가능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859536"/>
          </a:xfrm>
          <a:prstGeom prst="roundRect">
            <a:avLst>
              <a:gd name="adj" fmla="val 12766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938528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8" name="Image 1" descr="/home/claude/icons/ba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2057400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828800"/>
            <a:ext cx="977493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 ≠ NP를 가정하면, 일반 TSP에 대해서는 어떤 상수 k ≥ 1 에 대해서도 다항 시간 k-근사 알고리즘이 존재하지 않는다.</a:t>
            </a:r>
            <a:endParaRPr lang="en-US" sz="1300" dirty="0"/>
          </a:p>
        </p:txBody>
      </p:sp>
      <p:sp>
        <p:nvSpPr>
          <p:cNvPr id="10" name="Text 6"/>
          <p:cNvSpPr/>
          <p:nvPr/>
        </p:nvSpPr>
        <p:spPr>
          <a:xfrm>
            <a:off x="658368" y="2779776"/>
            <a:ext cx="108722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증명의 핵심 아이디어는 해밀턴 순환 문제(NP-완전)를 TSP로 변환하는 것이다.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658368" y="3200400"/>
            <a:ext cx="10872216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896112" y="3346704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3" name="Image 2" descr="/home/claude/icons/exchang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3470148"/>
            <a:ext cx="210312" cy="21031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81328" y="3200400"/>
            <a:ext cx="11430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변환</a:t>
            </a:r>
            <a:endParaRPr lang="en-US" sz="1350" dirty="0"/>
          </a:p>
        </p:txBody>
      </p:sp>
      <p:sp>
        <p:nvSpPr>
          <p:cNvPr id="15" name="Text 10"/>
          <p:cNvSpPr/>
          <p:nvPr/>
        </p:nvSpPr>
        <p:spPr>
          <a:xfrm>
            <a:off x="2651760" y="3328416"/>
            <a:ext cx="8503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간선이 있으면 비용 1, 간선이 없으면 비용 M(매우 큰 값)으로 설정한다.</a:t>
            </a:r>
            <a:endParaRPr lang="en-US" sz="1150" dirty="0"/>
          </a:p>
        </p:txBody>
      </p:sp>
      <p:sp>
        <p:nvSpPr>
          <p:cNvPr id="16" name="Shape 11"/>
          <p:cNvSpPr/>
          <p:nvPr/>
        </p:nvSpPr>
        <p:spPr>
          <a:xfrm>
            <a:off x="658368" y="4023360"/>
            <a:ext cx="10872216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896112" y="4169664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8" name="Image 3" descr="/home/claude/icons/check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4293108"/>
            <a:ext cx="210312" cy="210312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481328" y="4023360"/>
            <a:ext cx="11430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순환 있음</a:t>
            </a:r>
            <a:endParaRPr lang="en-US" sz="1350" dirty="0"/>
          </a:p>
        </p:txBody>
      </p:sp>
      <p:sp>
        <p:nvSpPr>
          <p:cNvPr id="20" name="Text 14"/>
          <p:cNvSpPr/>
          <p:nvPr/>
        </p:nvSpPr>
        <p:spPr>
          <a:xfrm>
            <a:off x="2651760" y="4151376"/>
            <a:ext cx="8503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OPT = n 이므로, k-근사 알고리즘의 결과는 n·k 이하가 된다.</a:t>
            </a:r>
            <a:endParaRPr lang="en-US" sz="1150" dirty="0"/>
          </a:p>
        </p:txBody>
      </p:sp>
      <p:sp>
        <p:nvSpPr>
          <p:cNvPr id="21" name="Shape 15"/>
          <p:cNvSpPr/>
          <p:nvPr/>
        </p:nvSpPr>
        <p:spPr>
          <a:xfrm>
            <a:off x="658368" y="4846320"/>
            <a:ext cx="10872216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896112" y="4992624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3" name="Image 4" descr="/home/claude/icons/times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" y="5116068"/>
            <a:ext cx="210312" cy="210312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481328" y="4846320"/>
            <a:ext cx="11430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순환 없음</a:t>
            </a:r>
            <a:endParaRPr lang="en-US" sz="1350" dirty="0"/>
          </a:p>
        </p:txBody>
      </p:sp>
      <p:sp>
        <p:nvSpPr>
          <p:cNvPr id="25" name="Text 18"/>
          <p:cNvSpPr/>
          <p:nvPr/>
        </p:nvSpPr>
        <p:spPr>
          <a:xfrm>
            <a:off x="2651760" y="4974336"/>
            <a:ext cx="8503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반드시 비용 M짜리 간선을 써야 하므로 OPT ≥ M, 결과도 M 이상이 된다.</a:t>
            </a:r>
            <a:endParaRPr lang="en-US" sz="1150" dirty="0"/>
          </a:p>
        </p:txBody>
      </p:sp>
      <p:sp>
        <p:nvSpPr>
          <p:cNvPr id="26" name="Shape 19"/>
          <p:cNvSpPr/>
          <p:nvPr/>
        </p:nvSpPr>
        <p:spPr>
          <a:xfrm>
            <a:off x="658368" y="5705856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7" name="Shape 20"/>
          <p:cNvSpPr/>
          <p:nvPr/>
        </p:nvSpPr>
        <p:spPr>
          <a:xfrm>
            <a:off x="896112" y="5733288"/>
            <a:ext cx="402336" cy="402336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28" name="Image 5" descr="/home/claude/icons/key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719" y="5837895"/>
            <a:ext cx="193121" cy="193121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1517904" y="5797296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 ≫ n·k 로 잡으면 두 구간이 완전히 분리된다 → 근사 결과만 보고 Yes/No를 판별할 수 있다.</a:t>
            </a:r>
            <a:endParaRPr lang="en-US" sz="1220" dirty="0"/>
          </a:p>
        </p:txBody>
      </p:sp>
      <p:sp>
        <p:nvSpPr>
          <p:cNvPr id="30" name="Text 2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45</a:t>
            </a:r>
            <a:endParaRPr lang="en-US" sz="1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0284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a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0051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§10.6  근사 불가능성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Gap을 이용한 근사 불가능성 증명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10872216" cy="2286000"/>
          </a:xfrm>
          <a:prstGeom prst="roundRect">
            <a:avLst>
              <a:gd name="adj" fmla="val 56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1188720" y="3017520"/>
            <a:ext cx="9784080" cy="0"/>
          </a:xfrm>
          <a:prstGeom prst="line">
            <a:avLst/>
          </a:prstGeom>
          <a:noFill/>
          <a:ln w="25400">
            <a:solidFill>
              <a:srgbClr val="A8A6CF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88720" y="2724912"/>
            <a:ext cx="2834640" cy="585216"/>
          </a:xfrm>
          <a:prstGeom prst="roundRect">
            <a:avLst>
              <a:gd name="adj" fmla="val 15625"/>
            </a:avLst>
          </a:prstGeom>
          <a:solidFill>
            <a:srgbClr val="DCF7E8"/>
          </a:solidFill>
          <a:ln w="20320">
            <a:solidFill>
              <a:srgbClr val="10B981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188720" y="2724912"/>
            <a:ext cx="28346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6B4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 n,  n·k ]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4297680" y="2798064"/>
            <a:ext cx="3566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← GAP →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138160" y="2724912"/>
            <a:ext cx="2834640" cy="585216"/>
          </a:xfrm>
          <a:prstGeom prst="roundRect">
            <a:avLst>
              <a:gd name="adj" fmla="val 15625"/>
            </a:avLst>
          </a:prstGeom>
          <a:solidFill>
            <a:srgbClr val="FDE4E8"/>
          </a:solidFill>
          <a:ln w="20320">
            <a:solidFill>
              <a:srgbClr val="FB718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138160" y="2724912"/>
            <a:ext cx="28346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B3455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 M,  k·M ]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1188720" y="3419856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해밀턴 순환 있음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4297680" y="3419856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누구의 영역도 아님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8138160" y="3419856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해밀턴 순환 없음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658368" y="4169664"/>
            <a:ext cx="10872216" cy="786384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96112" y="4334256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8" name="Image 1" descr="/home/claude/icons/search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" y="4457700"/>
            <a:ext cx="210312" cy="210312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481328" y="4169664"/>
            <a:ext cx="11430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결론 ①</a:t>
            </a:r>
            <a:endParaRPr lang="en-US" sz="1350" dirty="0"/>
          </a:p>
        </p:txBody>
      </p:sp>
      <p:sp>
        <p:nvSpPr>
          <p:cNvPr id="20" name="Text 16"/>
          <p:cNvSpPr/>
          <p:nvPr/>
        </p:nvSpPr>
        <p:spPr>
          <a:xfrm>
            <a:off x="2651760" y="4297680"/>
            <a:ext cx="8503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근사 알고리즘의 결과만 보고도 해밀턴 순환의 존재 여부(NP-완전 문제)를 판별할 수 있게 된다.</a:t>
            </a:r>
            <a:endParaRPr lang="en-US" sz="1180" dirty="0"/>
          </a:p>
        </p:txBody>
      </p:sp>
      <p:sp>
        <p:nvSpPr>
          <p:cNvPr id="21" name="Shape 17"/>
          <p:cNvSpPr/>
          <p:nvPr/>
        </p:nvSpPr>
        <p:spPr>
          <a:xfrm>
            <a:off x="658368" y="4992624"/>
            <a:ext cx="10872216" cy="786384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8"/>
          <p:cNvSpPr/>
          <p:nvPr/>
        </p:nvSpPr>
        <p:spPr>
          <a:xfrm>
            <a:off x="896112" y="5157216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3" name="Image 2" descr="/home/claude/icons/ba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5280660"/>
            <a:ext cx="210312" cy="210312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1481328" y="4992624"/>
            <a:ext cx="11430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결론 ②</a:t>
            </a:r>
            <a:endParaRPr lang="en-US" sz="1350" dirty="0"/>
          </a:p>
        </p:txBody>
      </p:sp>
      <p:sp>
        <p:nvSpPr>
          <p:cNvPr id="25" name="Text 20"/>
          <p:cNvSpPr/>
          <p:nvPr/>
        </p:nvSpPr>
        <p:spPr>
          <a:xfrm>
            <a:off x="2651760" y="5120640"/>
            <a:ext cx="8503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 ≠ NP 라면 이것은 모순이다. 따라서 그런 근사 알고리즘은 존재할 수 없다.</a:t>
            </a:r>
            <a:endParaRPr lang="en-US" sz="1180" dirty="0"/>
          </a:p>
        </p:txBody>
      </p:sp>
      <p:sp>
        <p:nvSpPr>
          <p:cNvPr id="26" name="Shape 21"/>
          <p:cNvSpPr/>
          <p:nvPr/>
        </p:nvSpPr>
        <p:spPr>
          <a:xfrm>
            <a:off x="658368" y="5888736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7" name="Shape 22"/>
          <p:cNvSpPr/>
          <p:nvPr/>
        </p:nvSpPr>
        <p:spPr>
          <a:xfrm>
            <a:off x="896112" y="5916168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8" name="Image 3" descr="/home/claude/icons/war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210" y="6011266"/>
            <a:ext cx="175565" cy="175565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1517904" y="5980176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일반 TSP는 "적당히 타협해서 풀기조차 불가능한 문제"다.</a:t>
            </a:r>
            <a:endParaRPr lang="en-US" sz="1180" dirty="0"/>
          </a:p>
        </p:txBody>
      </p:sp>
      <p:sp>
        <p:nvSpPr>
          <p:cNvPr id="30" name="Text 24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46</a:t>
            </a:r>
            <a:endParaRPr lang="en-US" sz="10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0284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a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0051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§10.6  근사 불가능성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근사의 한계 (inapproximability results)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NP-난해 문제가 효율적으로 근사 가능한 것은 아니다. 문제마다 도달 가능한 한계가 다르다.</a:t>
            </a:r>
            <a:endParaRPr lang="en-US" sz="1350" dirty="0"/>
          </a:p>
        </p:txBody>
      </p:sp>
      <p:graphicFrame>
        <p:nvGraphicFramePr>
          <p:cNvPr id="4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2194560"/>
          <a:ext cx="10872216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3017520"/>
                <a:gridCol w="5294376"/>
              </a:tblGrid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문제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근사 비율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상태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Metric TSP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α = 2 (또는 1.5)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상수 배 근사 가능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정점 커버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α = 2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상수 배 근사 가능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집합 커버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59E0B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α = ln n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로그 배 근사 가능 — 이것이 최선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일반 TSP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B7185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불가능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어떤 상수로도 근사 불가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최대 클리크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B7185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n^(1-ε) 불가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다항 시간 근사가 극도로 제한된다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658368" y="4663440"/>
            <a:ext cx="10872216" cy="868680"/>
          </a:xfrm>
          <a:prstGeom prst="roundRect">
            <a:avLst>
              <a:gd name="adj" fmla="val 12632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896112" y="4869180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0" name="Image 1" descr="/home/claude/icons/key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4988052"/>
            <a:ext cx="219456" cy="21945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517904" y="480974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 자체의 본질적 특성이 근사의 한계를 결정한다</a:t>
            </a:r>
            <a:endParaRPr lang="en-US" sz="1320" dirty="0"/>
          </a:p>
        </p:txBody>
      </p:sp>
      <p:sp>
        <p:nvSpPr>
          <p:cNvPr id="12" name="Text 7"/>
          <p:cNvSpPr/>
          <p:nvPr/>
        </p:nvSpPr>
        <p:spPr>
          <a:xfrm>
            <a:off x="1517904" y="5120640"/>
            <a:ext cx="97566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알고리즘 설계자의 실력 문제가 아니다. 어떤 문제는 태생적으로 타협의 여지가 있고, 어떤 문제는 없다.</a:t>
            </a:r>
            <a:endParaRPr lang="en-US" sz="1230" dirty="0"/>
          </a:p>
        </p:txBody>
      </p:sp>
      <p:sp>
        <p:nvSpPr>
          <p:cNvPr id="13" name="Shape 8"/>
          <p:cNvSpPr/>
          <p:nvPr/>
        </p:nvSpPr>
        <p:spPr>
          <a:xfrm>
            <a:off x="658368" y="566928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9"/>
          <p:cNvSpPr/>
          <p:nvPr/>
        </p:nvSpPr>
        <p:spPr>
          <a:xfrm>
            <a:off x="896112" y="5696712"/>
            <a:ext cx="402336" cy="40233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5" name="Image 2" descr="/home/claude/icons/scal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719" y="5801319"/>
            <a:ext cx="193121" cy="193121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517904" y="5760720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Metric TSP처럼 조건을 조금 좁히면 불가능이 가능으로 바뀌기도 한다 — 이것이 실무의 돌파구다.</a:t>
            </a:r>
            <a:endParaRPr lang="en-US" sz="1220" dirty="0"/>
          </a:p>
        </p:txBody>
      </p:sp>
      <p:sp>
        <p:nvSpPr>
          <p:cNvPr id="17" name="Text 1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47</a:t>
            </a:r>
            <a:endParaRPr lang="en-US" sz="10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SUMMARY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10장 정리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658368" y="1737360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14400" y="1975104"/>
            <a:ext cx="475488" cy="475488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6" name="Image 0" descr="/home/claude/icons/hourgl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2782" y="2103486"/>
            <a:ext cx="218724" cy="2187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17904" y="1920240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NP-난해 앞의 현실적 선택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1517904" y="2304288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지수 시간은 기다릴 수 없다. 최적해를 포기하되, 얼마나 손해인지는 숫자로 못 박는다.</a:t>
            </a:r>
            <a:endParaRPr lang="en-US" sz="1060" dirty="0"/>
          </a:p>
        </p:txBody>
      </p:sp>
      <p:sp>
        <p:nvSpPr>
          <p:cNvPr id="9" name="Shape 6"/>
          <p:cNvSpPr/>
          <p:nvPr/>
        </p:nvSpPr>
        <p:spPr>
          <a:xfrm>
            <a:off x="6300216" y="1737360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56248" y="1975104"/>
            <a:ext cx="475488" cy="475488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1" name="Image 1" descr="/home/claude/icons/scal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4630" y="2103486"/>
            <a:ext cx="218724" cy="21872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159752" y="1920240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휴리스틱 vs 근사 알고리즘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7159752" y="2304288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둘 다 다항 시간이지만, 근사 알고리즘만 "최악에도 α배 이내"라는 증명서를 준다.</a:t>
            </a:r>
            <a:endParaRPr lang="en-US" sz="1060" dirty="0"/>
          </a:p>
        </p:txBody>
      </p:sp>
      <p:sp>
        <p:nvSpPr>
          <p:cNvPr id="14" name="Shape 10"/>
          <p:cNvSpPr/>
          <p:nvPr/>
        </p:nvSpPr>
        <p:spPr>
          <a:xfrm>
            <a:off x="658368" y="3236976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914400" y="3474720"/>
            <a:ext cx="475488" cy="47548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6" name="Image 2" descr="/home/claude/icons/map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782" y="3603102"/>
            <a:ext cx="218724" cy="21872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517904" y="3419856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Metric TSP — 2-근사</a:t>
            </a:r>
            <a:endParaRPr lang="en-US" sz="1250" dirty="0"/>
          </a:p>
        </p:txBody>
      </p:sp>
      <p:sp>
        <p:nvSpPr>
          <p:cNvPr id="18" name="Text 13"/>
          <p:cNvSpPr/>
          <p:nvPr/>
        </p:nvSpPr>
        <p:spPr>
          <a:xfrm>
            <a:off x="1517904" y="3803904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MST를 하한값으로 삼고, 삼각 부등식으로 지름길을 만든다. 투어 ≤ 2 × OPT.</a:t>
            </a:r>
            <a:endParaRPr lang="en-US" sz="1060" dirty="0"/>
          </a:p>
        </p:txBody>
      </p:sp>
      <p:sp>
        <p:nvSpPr>
          <p:cNvPr id="19" name="Shape 14"/>
          <p:cNvSpPr/>
          <p:nvPr/>
        </p:nvSpPr>
        <p:spPr>
          <a:xfrm>
            <a:off x="6300216" y="3236976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556248" y="3474720"/>
            <a:ext cx="475488" cy="47548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1" name="Image 3" descr="/home/claude/icons/ey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4630" y="3603102"/>
            <a:ext cx="218724" cy="21872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159752" y="3419856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정점 커버 — 2-근사</a:t>
            </a:r>
            <a:endParaRPr lang="en-US" sz="1250" dirty="0"/>
          </a:p>
        </p:txBody>
      </p:sp>
      <p:sp>
        <p:nvSpPr>
          <p:cNvPr id="23" name="Text 17"/>
          <p:cNvSpPr/>
          <p:nvPr/>
        </p:nvSpPr>
        <p:spPr>
          <a:xfrm>
            <a:off x="7159752" y="3803904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아무 간선이나 골라 양 끝점을 다 넣는다. 매칭이 하한값이 되어 |C| = 2|M| ≤ 2·OPT.</a:t>
            </a:r>
            <a:endParaRPr lang="en-US" sz="1060" dirty="0"/>
          </a:p>
        </p:txBody>
      </p:sp>
      <p:sp>
        <p:nvSpPr>
          <p:cNvPr id="24" name="Shape 18"/>
          <p:cNvSpPr/>
          <p:nvPr/>
        </p:nvSpPr>
        <p:spPr>
          <a:xfrm>
            <a:off x="658368" y="4736592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914400" y="4974336"/>
            <a:ext cx="475488" cy="475488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6" name="Image 4" descr="/home/claude/icons/layers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782" y="5102718"/>
            <a:ext cx="218724" cy="21872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517904" y="4919472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집합 커버 — ln n 근사</a:t>
            </a:r>
            <a:endParaRPr lang="en-US" sz="1250" dirty="0"/>
          </a:p>
        </p:txBody>
      </p:sp>
      <p:sp>
        <p:nvSpPr>
          <p:cNvPr id="28" name="Text 21"/>
          <p:cNvSpPr/>
          <p:nvPr/>
        </p:nvSpPr>
        <p:spPr>
          <a:xfrm>
            <a:off x="1517904" y="5303520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가성비가 가장 좋은 집합부터 고른다. 조화 급수 때문에 ln n 배가 되고, 이것이 최선이다.</a:t>
            </a:r>
            <a:endParaRPr lang="en-US" sz="1060" dirty="0"/>
          </a:p>
        </p:txBody>
      </p:sp>
      <p:sp>
        <p:nvSpPr>
          <p:cNvPr id="29" name="Shape 22"/>
          <p:cNvSpPr/>
          <p:nvPr/>
        </p:nvSpPr>
        <p:spPr>
          <a:xfrm>
            <a:off x="6300216" y="4736592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6556248" y="4974336"/>
            <a:ext cx="475488" cy="475488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1" name="Image 5" descr="/home/claude/icons/ban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4630" y="5102718"/>
            <a:ext cx="218724" cy="218724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7159752" y="4919472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근사조차 불가능한 문제</a:t>
            </a:r>
            <a:endParaRPr lang="en-US" sz="1250" dirty="0"/>
          </a:p>
        </p:txBody>
      </p:sp>
      <p:sp>
        <p:nvSpPr>
          <p:cNvPr id="33" name="Text 25"/>
          <p:cNvSpPr/>
          <p:nvPr/>
        </p:nvSpPr>
        <p:spPr>
          <a:xfrm>
            <a:off x="7159752" y="5303520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일반 TSP와 최대 클리크는 상수 배 근사도 불가능하다. 한계는 문제의 본질이 정한다.</a:t>
            </a:r>
            <a:endParaRPr lang="en-US" sz="1060" dirty="0"/>
          </a:p>
        </p:txBody>
      </p:sp>
      <p:sp>
        <p:nvSpPr>
          <p:cNvPr id="34" name="Text 2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48</a:t>
            </a:r>
            <a:endParaRPr lang="en-US" sz="10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02920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76656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6656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76656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0392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50392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50392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24128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24128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24128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97864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97864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97864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828800"/>
            <a:ext cx="6035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CHAPTER 10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58368" y="2340864"/>
            <a:ext cx="6035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Q &amp; A</a:t>
            </a:r>
            <a:endParaRPr lang="en-US" sz="5600" dirty="0"/>
          </a:p>
        </p:txBody>
      </p:sp>
      <p:sp>
        <p:nvSpPr>
          <p:cNvPr id="19" name="Text 17"/>
          <p:cNvSpPr/>
          <p:nvPr/>
        </p:nvSpPr>
        <p:spPr>
          <a:xfrm>
            <a:off x="658368" y="3639312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완벽한 답이 아니어도 괜찮습니다.</a:t>
            </a:r>
            <a:endParaRPr lang="en-US" sz="15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얼마나 어긋났는지 알고 있다면 그것으로 충분합니다.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6967728" y="1691640"/>
            <a:ext cx="4562856" cy="3877056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21" name="Image 0" descr="/home/claude/ch10/assets/q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0608" y="2132180"/>
            <a:ext cx="4197096" cy="2995976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49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49</Slides>
  <Notes>49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10장 근사 알고리즘</dc:title>
  <dc:subject>PptxGenJS Presentation</dc:subject>
  <dc:creator>대전대학교</dc:creator>
  <cp:lastModifiedBy>대전대학교</cp:lastModifiedBy>
  <cp:revision>1</cp:revision>
  <dcterms:created xsi:type="dcterms:W3CDTF">2026-08-03T06:00:55Z</dcterms:created>
  <dcterms:modified xsi:type="dcterms:W3CDTF">2026-08-03T06:00:55Z</dcterms:modified>
</cp:coreProperties>
</file>