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1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1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1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1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1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image" Target="../media/image-3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1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1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6.png"/><Relationship Id="rId7" Type="http://schemas.openxmlformats.org/officeDocument/2006/relationships/image" Target="../media/image-37-7.png"/><Relationship Id="rId8" Type="http://schemas.openxmlformats.org/officeDocument/2006/relationships/image" Target="../media/image-37-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1.png"/><Relationship Id="rId6" Type="http://schemas.openxmlformats.org/officeDocument/2006/relationships/image" Target="../media/image-4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1.png"/><Relationship Id="rId3" Type="http://schemas.openxmlformats.org/officeDocument/2006/relationships/image" Target="../media/image-44-3.png"/><Relationship Id="rId4" Type="http://schemas.openxmlformats.org/officeDocument/2006/relationships/image" Target="../media/image-44-1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image" Target="../media/image-4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6.png"/><Relationship Id="rId7" Type="http://schemas.openxmlformats.org/officeDocument/2006/relationships/image" Target="../media/image-49-7.png"/><Relationship Id="rId8" Type="http://schemas.openxmlformats.org/officeDocument/2006/relationships/image" Target="../media/image-4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11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 알고리즘</a:t>
            </a:r>
            <a:endParaRPr lang="en-US" sz="50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Heuristic Algorithms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완벽한 지도가 없다면, 나침반과 직관을 믿고 나아가라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 flipH="1">
            <a:off x="7882128" y="3171975"/>
            <a:ext cx="55169" cy="10107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H="1">
            <a:off x="7937297" y="3077021"/>
            <a:ext cx="55169" cy="9495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H="1">
            <a:off x="7992466" y="2989106"/>
            <a:ext cx="55169" cy="8791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H="1">
            <a:off x="8047634" y="2909034"/>
            <a:ext cx="55169" cy="8007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H="1">
            <a:off x="8102803" y="2837487"/>
            <a:ext cx="55169" cy="7154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H="1">
            <a:off x="8157972" y="2775009"/>
            <a:ext cx="55169" cy="6247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H="1">
            <a:off x="8213141" y="2722004"/>
            <a:ext cx="55169" cy="5300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H="1">
            <a:off x="8268310" y="2678727"/>
            <a:ext cx="55169" cy="4327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H="1">
            <a:off x="8323478" y="2645283"/>
            <a:ext cx="55169" cy="3344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H="1">
            <a:off x="8378647" y="2621626"/>
            <a:ext cx="55169" cy="2365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H="1">
            <a:off x="8433816" y="2607558"/>
            <a:ext cx="55169" cy="1406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8488985" y="2602735"/>
            <a:ext cx="55169" cy="482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544154" y="2602735"/>
            <a:ext cx="55169" cy="393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599322" y="2606674"/>
            <a:ext cx="55169" cy="1208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654491" y="2618755"/>
            <a:ext cx="55169" cy="1948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709660" y="2638241"/>
            <a:ext cx="55169" cy="2603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64829" y="2664280"/>
            <a:ext cx="55169" cy="3164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819998" y="2695924"/>
            <a:ext cx="55169" cy="3621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875166" y="2732143"/>
            <a:ext cx="55169" cy="3970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930335" y="2771843"/>
            <a:ext cx="55169" cy="4203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85504" y="2813878"/>
            <a:ext cx="55169" cy="4319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040673" y="2857075"/>
            <a:ext cx="55169" cy="4317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095842" y="2900248"/>
            <a:ext cx="55169" cy="4196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151010" y="2942218"/>
            <a:ext cx="55169" cy="3961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206179" y="2981829"/>
            <a:ext cx="55169" cy="3614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261348" y="3017972"/>
            <a:ext cx="55169" cy="3162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316517" y="3049597"/>
            <a:ext cx="55169" cy="2613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371686" y="3075731"/>
            <a:ext cx="55169" cy="1976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426854" y="3095497"/>
            <a:ext cx="55169" cy="1262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82023" y="3108122"/>
            <a:ext cx="55169" cy="483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 flipH="1">
            <a:off x="9537192" y="3109466"/>
            <a:ext cx="55169" cy="348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 flipH="1">
            <a:off x="9592361" y="3097277"/>
            <a:ext cx="55169" cy="1218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 flipH="1">
            <a:off x="9647530" y="3076145"/>
            <a:ext cx="55169" cy="2113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 flipH="1">
            <a:off x="9702698" y="3045978"/>
            <a:ext cx="55169" cy="3016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 flipH="1">
            <a:off x="9757867" y="3006834"/>
            <a:ext cx="55169" cy="3914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flipH="1">
            <a:off x="9813036" y="2958924"/>
            <a:ext cx="55169" cy="4791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 flipH="1">
            <a:off x="9868205" y="2902603"/>
            <a:ext cx="55169" cy="5632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 flipH="1">
            <a:off x="9923374" y="2838370"/>
            <a:ext cx="55169" cy="6423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 flipH="1">
            <a:off x="9978542" y="2766861"/>
            <a:ext cx="55169" cy="7150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 flipH="1">
            <a:off x="10033711" y="2688835"/>
            <a:ext cx="55169" cy="7802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 flipH="1">
            <a:off x="10088880" y="2605170"/>
            <a:ext cx="55169" cy="8366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 flipH="1">
            <a:off x="10144049" y="2516841"/>
            <a:ext cx="55169" cy="8832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 flipH="1">
            <a:off x="10199218" y="2424916"/>
            <a:ext cx="55169" cy="9192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 flipH="1">
            <a:off x="10254386" y="2330531"/>
            <a:ext cx="55169" cy="9438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 flipH="1">
            <a:off x="10309555" y="2234879"/>
            <a:ext cx="55169" cy="9565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 flipH="1">
            <a:off x="10364724" y="2147011"/>
            <a:ext cx="55169" cy="8786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419893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475062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30230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585399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640568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695737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0750906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0806074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0861243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916412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0971581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026750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1081918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11137087" y="2147011"/>
            <a:ext cx="55169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8747150" y="2585839"/>
            <a:ext cx="256032" cy="256032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098938" y="2251180"/>
            <a:ext cx="310896" cy="310896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8189366" y="2256655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A1620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국소 최적</a:t>
            </a:r>
            <a:endParaRPr lang="en-US" sz="1000" dirty="0"/>
          </a:p>
        </p:txBody>
      </p:sp>
      <p:sp>
        <p:nvSpPr>
          <p:cNvPr id="86" name="Text 84"/>
          <p:cNvSpPr/>
          <p:nvPr/>
        </p:nvSpPr>
        <p:spPr>
          <a:xfrm>
            <a:off x="9568586" y="191285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6B4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전역 최적</a:t>
            </a:r>
            <a:endParaRPr lang="en-US" sz="1000" dirty="0"/>
          </a:p>
        </p:txBody>
      </p:sp>
      <p:sp>
        <p:nvSpPr>
          <p:cNvPr id="87" name="Text 85"/>
          <p:cNvSpPr/>
          <p:nvPr/>
        </p:nvSpPr>
        <p:spPr>
          <a:xfrm>
            <a:off x="7726680" y="4517136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언덕을 오르되, 갇히지 않는 법</a:t>
            </a:r>
            <a:endParaRPr lang="en-US" sz="1050" dirty="0"/>
          </a:p>
        </p:txBody>
      </p:sp>
      <p:sp>
        <p:nvSpPr>
          <p:cNvPr id="88" name="Shape 86"/>
          <p:cNvSpPr/>
          <p:nvPr/>
        </p:nvSpPr>
        <p:spPr>
          <a:xfrm>
            <a:off x="8001000" y="4846320"/>
            <a:ext cx="3072384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8001000" y="484632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보장은 없다, 대신 빠르다</a:t>
            </a:r>
            <a:endParaRPr lang="en-US" sz="1250" dirty="0"/>
          </a:p>
        </p:txBody>
      </p:sp>
      <p:sp>
        <p:nvSpPr>
          <p:cNvPr id="90" name="Text 8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1965960"/>
            <a:ext cx="420624" cy="42062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816" y="2079528"/>
            <a:ext cx="193487" cy="1934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53312" y="19659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841248" y="242316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다시 직관인가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41248" y="271576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근사의 한계와 휴리스틱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438144" y="178308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621024" y="1965960"/>
            <a:ext cx="420624" cy="420624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mount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592" y="2079528"/>
            <a:ext cx="193487" cy="19348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133088" y="19659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11.2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3621024" y="242316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3621024" y="271576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반복적 개선의 기본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17920" y="178308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400800" y="1965960"/>
            <a:ext cx="420624" cy="420624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8" name="Image 2" descr="/home/claude/icons/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368" y="2079528"/>
            <a:ext cx="193487" cy="19348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912864" y="19659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11.3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6400800" y="242316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언덕 오르기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400800" y="271576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swap으로 경로 다듬기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8997696" y="178308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180576" y="1965960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144" y="2079528"/>
            <a:ext cx="193487" cy="19348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692640" y="19659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11.4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9180576" y="242316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알고리즘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9180576" y="271576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 = g(n) + h(n)</a:t>
            </a:r>
            <a:endParaRPr lang="en-US" sz="950" dirty="0"/>
          </a:p>
        </p:txBody>
      </p:sp>
      <p:sp>
        <p:nvSpPr>
          <p:cNvPr id="28" name="Shape 22"/>
          <p:cNvSpPr/>
          <p:nvPr/>
        </p:nvSpPr>
        <p:spPr>
          <a:xfrm>
            <a:off x="658368" y="310896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41248" y="3291840"/>
            <a:ext cx="420624" cy="42062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brai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816" y="3405408"/>
            <a:ext cx="193487" cy="193487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353312" y="329184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11.5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841248" y="374904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 휴리스틱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841248" y="404164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탐색과 활용의 균형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3438144" y="310896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3621024" y="3291840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fir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4592" y="3405408"/>
            <a:ext cx="193487" cy="193487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4133088" y="329184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11.6</a:t>
            </a:r>
            <a:endParaRPr lang="en-US" sz="1050" dirty="0"/>
          </a:p>
        </p:txBody>
      </p:sp>
      <p:sp>
        <p:nvSpPr>
          <p:cNvPr id="38" name="Text 30"/>
          <p:cNvSpPr/>
          <p:nvPr/>
        </p:nvSpPr>
        <p:spPr>
          <a:xfrm>
            <a:off x="3621024" y="374904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3621024" y="404164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온도로 무작위성을 조절한다</a:t>
            </a:r>
            <a:endParaRPr lang="en-US" sz="950" dirty="0"/>
          </a:p>
        </p:txBody>
      </p:sp>
      <p:sp>
        <p:nvSpPr>
          <p:cNvPr id="40" name="Shape 32"/>
          <p:cNvSpPr/>
          <p:nvPr/>
        </p:nvSpPr>
        <p:spPr>
          <a:xfrm>
            <a:off x="6217920" y="310896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6400800" y="3291840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2" name="Image 6" descr="/home/claude/icons/random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4368" y="3405408"/>
            <a:ext cx="193487" cy="193487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6912864" y="329184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11.7</a:t>
            </a:r>
            <a:endParaRPr lang="en-US" sz="1050" dirty="0"/>
          </a:p>
        </p:txBody>
      </p:sp>
      <p:sp>
        <p:nvSpPr>
          <p:cNvPr id="44" name="Text 35"/>
          <p:cNvSpPr/>
          <p:nvPr/>
        </p:nvSpPr>
        <p:spPr>
          <a:xfrm>
            <a:off x="6400800" y="374904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모의 담금질</a:t>
            </a:r>
            <a:endParaRPr lang="en-US" sz="1200" dirty="0"/>
          </a:p>
        </p:txBody>
      </p:sp>
      <p:sp>
        <p:nvSpPr>
          <p:cNvPr id="45" name="Text 36"/>
          <p:cNvSpPr/>
          <p:nvPr/>
        </p:nvSpPr>
        <p:spPr>
          <a:xfrm>
            <a:off x="6400800" y="404164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2-opt 구간 뒤집기</a:t>
            </a:r>
            <a:endParaRPr lang="en-US" sz="950" dirty="0"/>
          </a:p>
        </p:txBody>
      </p:sp>
      <p:sp>
        <p:nvSpPr>
          <p:cNvPr id="46" name="Shape 37"/>
          <p:cNvSpPr/>
          <p:nvPr/>
        </p:nvSpPr>
        <p:spPr>
          <a:xfrm>
            <a:off x="8997696" y="310896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9180576" y="3291840"/>
            <a:ext cx="420624" cy="42062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8" name="Image 7" descr="/home/claude/icons/seedling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4144" y="3405408"/>
            <a:ext cx="193487" cy="193487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9692640" y="329184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11.8</a:t>
            </a:r>
            <a:endParaRPr lang="en-US" sz="1050" dirty="0"/>
          </a:p>
        </p:txBody>
      </p:sp>
      <p:sp>
        <p:nvSpPr>
          <p:cNvPr id="50" name="Text 40"/>
          <p:cNvSpPr/>
          <p:nvPr/>
        </p:nvSpPr>
        <p:spPr>
          <a:xfrm>
            <a:off x="9180576" y="374904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</a:t>
            </a:r>
            <a:endParaRPr lang="en-US" sz="1200" dirty="0"/>
          </a:p>
        </p:txBody>
      </p:sp>
      <p:sp>
        <p:nvSpPr>
          <p:cNvPr id="51" name="Text 41"/>
          <p:cNvSpPr/>
          <p:nvPr/>
        </p:nvSpPr>
        <p:spPr>
          <a:xfrm>
            <a:off x="9180576" y="404164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적자생존 · 교배 · 돌연변이</a:t>
            </a:r>
            <a:endParaRPr lang="en-US" sz="950" dirty="0"/>
          </a:p>
        </p:txBody>
      </p:sp>
      <p:sp>
        <p:nvSpPr>
          <p:cNvPr id="52" name="Shape 42"/>
          <p:cNvSpPr/>
          <p:nvPr/>
        </p:nvSpPr>
        <p:spPr>
          <a:xfrm>
            <a:off x="658368" y="443484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41248" y="4617720"/>
            <a:ext cx="420624" cy="42062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54" name="Image 8" descr="/home/claude/icons/exchange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816" y="4731288"/>
            <a:ext cx="193487" cy="193487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1353312" y="461772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11.9</a:t>
            </a:r>
            <a:endParaRPr lang="en-US" sz="1050" dirty="0"/>
          </a:p>
        </p:txBody>
      </p:sp>
      <p:sp>
        <p:nvSpPr>
          <p:cNvPr id="56" name="Text 45"/>
          <p:cNvSpPr/>
          <p:nvPr/>
        </p:nvSpPr>
        <p:spPr>
          <a:xfrm>
            <a:off x="841248" y="507492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유전 알고리즘</a:t>
            </a:r>
            <a:endParaRPr lang="en-US" sz="1200" dirty="0"/>
          </a:p>
        </p:txBody>
      </p:sp>
      <p:sp>
        <p:nvSpPr>
          <p:cNvPr id="57" name="Text 46"/>
          <p:cNvSpPr/>
          <p:nvPr/>
        </p:nvSpPr>
        <p:spPr>
          <a:xfrm>
            <a:off x="841248" y="536752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 교배(OX)가 핵심</a:t>
            </a:r>
            <a:endParaRPr lang="en-US" sz="950" dirty="0"/>
          </a:p>
        </p:txBody>
      </p:sp>
      <p:sp>
        <p:nvSpPr>
          <p:cNvPr id="58" name="Shape 47"/>
          <p:cNvSpPr/>
          <p:nvPr/>
        </p:nvSpPr>
        <p:spPr>
          <a:xfrm>
            <a:off x="3438144" y="443484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9" name="Shape 48"/>
          <p:cNvSpPr/>
          <p:nvPr/>
        </p:nvSpPr>
        <p:spPr>
          <a:xfrm>
            <a:off x="3621024" y="4617720"/>
            <a:ext cx="420624" cy="420624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60" name="Image 9" descr="/home/claude/icons/users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4592" y="4731288"/>
            <a:ext cx="193487" cy="193487"/>
          </a:xfrm>
          <a:prstGeom prst="rect">
            <a:avLst/>
          </a:prstGeom>
        </p:spPr>
      </p:pic>
      <p:sp>
        <p:nvSpPr>
          <p:cNvPr id="61" name="Text 49"/>
          <p:cNvSpPr/>
          <p:nvPr/>
        </p:nvSpPr>
        <p:spPr>
          <a:xfrm>
            <a:off x="4133088" y="461772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4B8A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11.10</a:t>
            </a:r>
            <a:endParaRPr lang="en-US" sz="1050" dirty="0"/>
          </a:p>
        </p:txBody>
      </p:sp>
      <p:sp>
        <p:nvSpPr>
          <p:cNvPr id="62" name="Text 50"/>
          <p:cNvSpPr/>
          <p:nvPr/>
        </p:nvSpPr>
        <p:spPr>
          <a:xfrm>
            <a:off x="3621024" y="507492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자연 영감 알고리즘</a:t>
            </a:r>
            <a:endParaRPr lang="en-US" sz="1200" dirty="0"/>
          </a:p>
        </p:txBody>
      </p:sp>
      <p:sp>
        <p:nvSpPr>
          <p:cNvPr id="63" name="Text 51"/>
          <p:cNvSpPr/>
          <p:nvPr/>
        </p:nvSpPr>
        <p:spPr>
          <a:xfrm>
            <a:off x="3621024" y="536752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PSO와 ACO</a:t>
            </a:r>
            <a:endParaRPr lang="en-US" sz="950" dirty="0"/>
          </a:p>
        </p:txBody>
      </p:sp>
      <p:sp>
        <p:nvSpPr>
          <p:cNvPr id="64" name="Shape 52"/>
          <p:cNvSpPr/>
          <p:nvPr/>
        </p:nvSpPr>
        <p:spPr>
          <a:xfrm>
            <a:off x="6217920" y="443484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5" name="Shape 53"/>
          <p:cNvSpPr/>
          <p:nvPr/>
        </p:nvSpPr>
        <p:spPr>
          <a:xfrm>
            <a:off x="6400800" y="4617720"/>
            <a:ext cx="420624" cy="420624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66" name="Image 10" descr="/home/claude/icons/flag_whit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4368" y="4731288"/>
            <a:ext cx="193487" cy="193487"/>
          </a:xfrm>
          <a:prstGeom prst="rect">
            <a:avLst/>
          </a:prstGeom>
        </p:spPr>
      </p:pic>
      <p:sp>
        <p:nvSpPr>
          <p:cNvPr id="67" name="Text 54"/>
          <p:cNvSpPr/>
          <p:nvPr/>
        </p:nvSpPr>
        <p:spPr>
          <a:xfrm>
            <a:off x="6912864" y="461772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11.11</a:t>
            </a:r>
            <a:endParaRPr lang="en-US" sz="1050" dirty="0"/>
          </a:p>
        </p:txBody>
      </p:sp>
      <p:sp>
        <p:nvSpPr>
          <p:cNvPr id="68" name="Text 55"/>
          <p:cNvSpPr/>
          <p:nvPr/>
        </p:nvSpPr>
        <p:spPr>
          <a:xfrm>
            <a:off x="6400800" y="5074920"/>
            <a:ext cx="2176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 및 비교</a:t>
            </a:r>
            <a:endParaRPr lang="en-US" sz="1200" dirty="0"/>
          </a:p>
        </p:txBody>
      </p:sp>
      <p:sp>
        <p:nvSpPr>
          <p:cNvPr id="69" name="Text 56"/>
          <p:cNvSpPr/>
          <p:nvPr/>
        </p:nvSpPr>
        <p:spPr>
          <a:xfrm>
            <a:off x="6400800" y="5367528"/>
            <a:ext cx="21762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가이드</a:t>
            </a:r>
            <a:endParaRPr lang="en-US" sz="950" dirty="0"/>
          </a:p>
        </p:txBody>
      </p:sp>
      <p:sp>
        <p:nvSpPr>
          <p:cNvPr id="70" name="Shape 57"/>
          <p:cNvSpPr/>
          <p:nvPr/>
        </p:nvSpPr>
        <p:spPr>
          <a:xfrm>
            <a:off x="8997696" y="4434840"/>
            <a:ext cx="2542032" cy="1207008"/>
          </a:xfrm>
          <a:prstGeom prst="roundRect">
            <a:avLst>
              <a:gd name="adj" fmla="val 909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1" name="Shape 58"/>
          <p:cNvSpPr/>
          <p:nvPr/>
        </p:nvSpPr>
        <p:spPr>
          <a:xfrm>
            <a:off x="9180576" y="4617720"/>
            <a:ext cx="420624" cy="420624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72" name="Image 11" descr="/home/claude/icons/quote_white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94144" y="4731288"/>
            <a:ext cx="193487" cy="193487"/>
          </a:xfrm>
          <a:prstGeom prst="rect">
            <a:avLst/>
          </a:prstGeom>
        </p:spPr>
      </p:pic>
      <p:sp>
        <p:nvSpPr>
          <p:cNvPr id="73" name="Text 59"/>
          <p:cNvSpPr/>
          <p:nvPr/>
        </p:nvSpPr>
        <p:spPr>
          <a:xfrm>
            <a:off x="9180576" y="5074920"/>
            <a:ext cx="21762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10장에서 내려놓은</a:t>
            </a:r>
            <a:endParaRPr lang="en-US" sz="100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수학적 보장 대신,</a:t>
            </a:r>
            <a:endParaRPr lang="en-US" sz="100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경험과 직관으로</a:t>
            </a:r>
            <a:endParaRPr lang="en-US" sz="100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실전을 돌파한다.</a:t>
            </a:r>
            <a:endParaRPr lang="en-US" sz="1000" dirty="0"/>
          </a:p>
        </p:txBody>
      </p:sp>
      <p:sp>
        <p:nvSpPr>
          <p:cNvPr id="74" name="Text 6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11.1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다시 직관인가?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이론이 멈추는 곳에서 산업 현장은 계속 돌아간다.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증명을 기다릴 시간이 없을 때 무엇을 쓸 것인가.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055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4822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  왜 다시 직관인가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알고리즘의 한계 — 이론이 멈추는 곳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 자체가 불가능하다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23744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현실의 복잡한 공학적 최적화 문제는 수학적으로 모델링하기조차 벅차다. 근사 비율 증명은 최고의 수학자들에게도 난제다.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181344" y="178308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보장된 비율이 너무 나쁘다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455664" y="2523744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"최악의 경우 정답의 100배 이내를 보장한다"는 수준이라면, 비용 절감이 절실한 기업에게는 사실상 아무 의미가 없다.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58368" y="429768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54914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stopwat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668012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17904" y="44439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산업 현장에는 수년간 증명에 매달릴 시간이 없다</a:t>
            </a:r>
            <a:endParaRPr lang="en-US" sz="1320" dirty="0"/>
          </a:p>
        </p:txBody>
      </p:sp>
      <p:sp>
        <p:nvSpPr>
          <p:cNvPr id="20" name="Text 14"/>
          <p:cNvSpPr/>
          <p:nvPr/>
        </p:nvSpPr>
        <p:spPr>
          <a:xfrm>
            <a:off x="1517904" y="475488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당장 돌아가는 솔루션이 필요하다. 10장에서 붙였던 수학적 보증서를 떼어 내는 대신, 실행 가능성과 속도를 얻는 선택이 남아 있다.</a:t>
            </a:r>
            <a:endParaRPr lang="en-US" sz="1230" dirty="0"/>
          </a:p>
        </p:txBody>
      </p:sp>
      <p:sp>
        <p:nvSpPr>
          <p:cNvPr id="21" name="Shape 15"/>
          <p:cNvSpPr/>
          <p:nvPr/>
        </p:nvSpPr>
        <p:spPr>
          <a:xfrm>
            <a:off x="658368" y="534924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5321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compas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50992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4955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다시 직관으로 돌아온다</a:t>
            </a:r>
            <a:endParaRPr lang="en-US" sz="1320" dirty="0"/>
          </a:p>
        </p:txBody>
      </p:sp>
      <p:sp>
        <p:nvSpPr>
          <p:cNvPr id="25" name="Text 18"/>
          <p:cNvSpPr/>
          <p:nvPr/>
        </p:nvSpPr>
        <p:spPr>
          <a:xfrm>
            <a:off x="1517904" y="580644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보장이 없다는 것은 약점이지만, 어떤 문제에도 붙일 수 있다는 것은 강점이다.</a:t>
            </a:r>
            <a:endParaRPr lang="en-US" sz="1230" dirty="0"/>
          </a:p>
        </p:txBody>
      </p:sp>
      <p:sp>
        <p:nvSpPr>
          <p:cNvPr id="26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055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4822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  왜 다시 직관인가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휴리스틱의 정의 — 경험과 직관의 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96112"/>
          </a:xfrm>
          <a:prstGeom prst="roundRect">
            <a:avLst>
              <a:gd name="adj" fmla="val 1224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5681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7568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Heuristics — 그리스어 heuriskein(발견하다)에서 왔다. 최적해를 보장하지는 않지만, 현실적인 시간 안에 "꽤 괜찮은" 해를 찾아내는 경험적이고 직관적인 방법이다.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889504"/>
            <a:ext cx="5349240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312724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2457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31089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32688" y="365760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"반드시 이 오차 범위 안에 든다"는</a:t>
            </a:r>
            <a:endParaRPr lang="en-US" sz="125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계약서를 쓰는 것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181344" y="2889504"/>
            <a:ext cx="5349240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3127248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3" descr="/home/claude/icons/comment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2457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31089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455664" y="365760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"써 보니까 대체로 잘 맞더라"는</a:t>
            </a:r>
            <a:endParaRPr lang="en-US" sz="125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입소문을 믿는 것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658368" y="517550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58368" y="5175504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VS</a:t>
            </a:r>
            <a:endParaRPr lang="en-US" sz="1600" dirty="0"/>
          </a:p>
        </p:txBody>
      </p:sp>
      <p:sp>
        <p:nvSpPr>
          <p:cNvPr id="22" name="Shape 16"/>
          <p:cNvSpPr/>
          <p:nvPr/>
        </p:nvSpPr>
        <p:spPr>
          <a:xfrm>
            <a:off x="658368" y="5870448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897880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5992978"/>
            <a:ext cx="175565" cy="17556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961888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계약서가 없다고 해서 쓸모없는 것은 아니다 — 계약서를 쓸 수 없는 문제가 훨씬 많다.</a:t>
            </a:r>
            <a:endParaRPr lang="en-US" sz="1220" dirty="0"/>
          </a:p>
        </p:txBody>
      </p:sp>
      <p:sp>
        <p:nvSpPr>
          <p:cNvPr id="26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055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4822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  왜 다시 직관인가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휴리스틱의 예 — 열쇠 찾기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8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(brute-force)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23744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 안의 모든 바닥을 1cm² 단위로 돋보기를 대고 확인한다. 시간은 엄청 걸리지만 반드시 찾아낸다.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32688" y="3310128"/>
            <a:ext cx="4800600" cy="384048"/>
          </a:xfrm>
          <a:prstGeom prst="roundRect">
            <a:avLst>
              <a:gd name="adj" fmla="val 2857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31012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 보장  ·  지수 시간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181344" y="1783080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 (heuristic)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6455664" y="2523744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현관 신발장, 거실 탁자, 침실 옷걸이처럼 유력한 곳만 빠르게 훑는다. 몇 분이면 끝난다.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6455664" y="3310128"/>
            <a:ext cx="4800600" cy="384048"/>
          </a:xfrm>
          <a:prstGeom prst="roundRect">
            <a:avLst>
              <a:gd name="adj" fmla="val 28571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455664" y="331012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 없음  ·  매우 빠름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658368" y="4041648"/>
            <a:ext cx="10872216" cy="1005840"/>
          </a:xfrm>
          <a:prstGeom prst="roundRect">
            <a:avLst>
              <a:gd name="adj" fmla="val 109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31596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434840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18795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"공짜 점심은 없다" (No Free Lunch) 정리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4498848"/>
            <a:ext cx="97566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종류의 문제에 대해 평균적으로 가장 좋은 성능을 내는 만능 알고리즘은 존재하지 않는다. 어떤 문제에서 뛰어난 방법은 다른 문제에서 반드시 그만큼 뒤처진다.</a:t>
            </a:r>
            <a:endParaRPr lang="en-US" sz="1230" dirty="0"/>
          </a:p>
        </p:txBody>
      </p:sp>
      <p:sp>
        <p:nvSpPr>
          <p:cNvPr id="25" name="Shape 19"/>
          <p:cNvSpPr/>
          <p:nvPr/>
        </p:nvSpPr>
        <p:spPr>
          <a:xfrm>
            <a:off x="658368" y="5193792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37667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4" descr="/home/claude/icons/targ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495544"/>
            <a:ext cx="219456" cy="21945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34009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"문제의 특성에 맞는 휴리스틱을 고르는 일" 자체가 실력이 된다</a:t>
            </a:r>
            <a:endParaRPr lang="en-US" sz="1320" dirty="0"/>
          </a:p>
        </p:txBody>
      </p:sp>
      <p:sp>
        <p:nvSpPr>
          <p:cNvPr id="29" name="Text 22"/>
          <p:cNvSpPr/>
          <p:nvPr/>
        </p:nvSpPr>
        <p:spPr>
          <a:xfrm>
            <a:off x="1517904" y="5650992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장에서 배우는 것은 만능 해법이 아니라, 고를 수 있는 도구의 목록과 각각의 성격이다.</a:t>
            </a:r>
            <a:endParaRPr lang="en-US" sz="1230" dirty="0"/>
          </a:p>
        </p:txBody>
      </p:sp>
      <p:sp>
        <p:nvSpPr>
          <p:cNvPr id="30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11.2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mount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탐색과 언덕 오르기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만들어진 해를 조금씩 고쳐 나간다.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단, 더 올라갈 곳이 없어 보일 때가 함정이다.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ount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§11.2 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욕심쟁이의 직관 (greedy heuristic)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sho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예시 — TSP의 "가장 가까운 이웃(nearest neighbor)". 5장에서 이미 만난 방법이다.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60320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670048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2" descr="/home/claude/icons/rou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793492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560320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방식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688336"/>
            <a:ext cx="8503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위치에서 가장 가까운, 아직 방문하지 않은 도시로 이동하기를 반복한다.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291840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340156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stopwat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525012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291840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속도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3419856"/>
            <a:ext cx="6355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O(N²)로 매우 빠르게 경로를 완성한다.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9162288" y="339242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9162288" y="339242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O(N²)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658368" y="4023360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41330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256532"/>
            <a:ext cx="210312" cy="210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81328" y="4023360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쓰임새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2651760" y="4151376"/>
            <a:ext cx="8503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구현이 간단하고, "그럭저럭 쓸 만한" 첫 번째 해를 얻는 데 유용하다.</a:t>
            </a:r>
            <a:endParaRPr lang="en-US" sz="1150" dirty="0"/>
          </a:p>
        </p:txBody>
      </p:sp>
      <p:sp>
        <p:nvSpPr>
          <p:cNvPr id="27" name="Shape 20"/>
          <p:cNvSpPr/>
          <p:nvPr/>
        </p:nvSpPr>
        <p:spPr>
          <a:xfrm>
            <a:off x="658368" y="490118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12978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9" name="Image 5" descr="/home/claude/icons/war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248656"/>
            <a:ext cx="219456" cy="219456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0474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근시안적 결정의 위험성</a:t>
            </a:r>
            <a:endParaRPr lang="en-US" sz="1320" dirty="0"/>
          </a:p>
        </p:txBody>
      </p:sp>
      <p:sp>
        <p:nvSpPr>
          <p:cNvPr id="31" name="Text 23"/>
          <p:cNvSpPr/>
          <p:nvPr/>
        </p:nvSpPr>
        <p:spPr>
          <a:xfrm>
            <a:off x="1517904" y="535838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당장 가까운 도시로만 이동하다 보면, 마지막에 남은 도시들이 서로 멀리 떨어져 있어 최종 경로가 엄청나게 길어질 수 있다.</a:t>
            </a:r>
            <a:endParaRPr lang="en-US" sz="1230" dirty="0"/>
          </a:p>
        </p:txBody>
      </p:sp>
      <p:sp>
        <p:nvSpPr>
          <p:cNvPr id="32" name="Shape 24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5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4" name="Image 6" descr="/home/claude/icons/arrow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"만들고 끝"이 아니라 "만든 뒤에 고치는" 전략이 필요해진다.</a:t>
            </a:r>
            <a:endParaRPr lang="en-US" sz="1150" dirty="0"/>
          </a:p>
        </p:txBody>
      </p:sp>
      <p:sp>
        <p:nvSpPr>
          <p:cNvPr id="36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ount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§11.2 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 (hill climbing)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mount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만들어진 해를 조금씩 수정하여 더 좋은 해로 나아가는 "반복적 개선" 기법이다.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15184"/>
            <a:ext cx="10872216" cy="109728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69264" y="2871216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quo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6" y="2999598"/>
            <a:ext cx="218724" cy="21872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92224" y="279806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안개 낀 산맥의 비유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1792224" y="3145536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"일단 내 발밑 주변을 더듬어 보고, 지금 위치보다 조금이라도 경사가 높은 쪽으로 한 발자국 내딛는다. 더 이상 올라갈 곳이 없을 때까지 반복한다."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58368" y="3931920"/>
            <a:ext cx="3218688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1984248" y="4133088"/>
            <a:ext cx="566928" cy="56692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1984248" y="41330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804672" y="484632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해 생성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932688" y="5248656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무작위 또는 그리디로 시작한다.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453128" y="3931920"/>
            <a:ext cx="3218688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5779008" y="4133088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5779008" y="41330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23" name="Text 18"/>
          <p:cNvSpPr/>
          <p:nvPr/>
        </p:nvSpPr>
        <p:spPr>
          <a:xfrm>
            <a:off x="4599432" y="484632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 해 탐색</a:t>
            </a:r>
            <a:endParaRPr lang="en-US" sz="1450" dirty="0"/>
          </a:p>
        </p:txBody>
      </p:sp>
      <p:sp>
        <p:nvSpPr>
          <p:cNvPr id="24" name="Text 19"/>
          <p:cNvSpPr/>
          <p:nvPr/>
        </p:nvSpPr>
        <p:spPr>
          <a:xfrm>
            <a:off x="4727448" y="5248656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해를 조금 수정해 후보를 만든다.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8247888" y="3931920"/>
            <a:ext cx="3218688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9573768" y="4133088"/>
            <a:ext cx="566928" cy="56692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9573768" y="41330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8" name="Text 23"/>
          <p:cNvSpPr/>
          <p:nvPr/>
        </p:nvSpPr>
        <p:spPr>
          <a:xfrm>
            <a:off x="8394192" y="484632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개선 여부 판단</a:t>
            </a:r>
            <a:endParaRPr lang="en-US" sz="1450" dirty="0"/>
          </a:p>
        </p:txBody>
      </p:sp>
      <p:sp>
        <p:nvSpPr>
          <p:cNvPr id="29" name="Text 24"/>
          <p:cNvSpPr/>
          <p:nvPr/>
        </p:nvSpPr>
        <p:spPr>
          <a:xfrm>
            <a:off x="8522208" y="5248656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좋으면 채택하고, 아니면 그대로 둔다.</a:t>
            </a:r>
            <a:endParaRPr lang="en-US" sz="1100" dirty="0"/>
          </a:p>
        </p:txBody>
      </p:sp>
      <p:sp>
        <p:nvSpPr>
          <p:cNvPr id="30" name="Shape 25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6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종료 조건 — 더 이상 개선이 없으면 멈춘다.</a:t>
            </a:r>
            <a:endParaRPr lang="en-US" sz="1220" dirty="0"/>
          </a:p>
        </p:txBody>
      </p:sp>
      <p:sp>
        <p:nvSpPr>
          <p:cNvPr id="34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ount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§11.2 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 유사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hill_climbing.pseudo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DISCRETE_HILL_CLIMBING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bestNeighbor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NIL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무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EVAL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bestNeighbor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EVAL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개선이 없으면 종료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bestNeighbor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6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NEIGHBORS(current)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해를 조금 바꿔 만든 후보들. 이 정의가 알고리즘의 성격을 결정한다.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699248" y="26974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8254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92425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7889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EVAL(x)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3063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해의 좋음을 점수로 매기는 함수. TSP라면 경로 길이의 부호를 뒤집은 값이다.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699248" y="36118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7398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troph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83865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7033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최선의 이웃만 채택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39776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 전부를 보고 가장 좋은 하나로 이동한다. 이것을 steepest-ascent라 한다.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699248" y="45262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882128" y="46542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753051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357616" y="46177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종료 조건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357616" y="48920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이웃도 현재보다 낫지 않으면 멈춘다 — 바로 이 지점이 국소 최적해다.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58368" y="550468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532120"/>
            <a:ext cx="402336" cy="40233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war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636727"/>
            <a:ext cx="193121" cy="193121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59612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"더 좋은 이웃이 없다"는 것과 "여기가 전역 최적이다"는 전혀 다른 말이다.</a:t>
            </a:r>
            <a:endParaRPr lang="en-US" sz="123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ount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§11.2 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치명적 약점 — 국소 최적해의 함정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열심히 언덕을 올라 정상에 도착했다. 사방이 내리막길이다. "여기가 가장 높은 곳이구나!" 하지만 안개가 걷히고 보니 그저 동네 뒷산이었다. 진짜 정상은 골짜기를 지나야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32304"/>
            <a:ext cx="10872216" cy="1828800"/>
          </a:xfrm>
          <a:prstGeom prst="roundRect">
            <a:avLst>
              <a:gd name="adj" fmla="val 7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 flipH="1">
            <a:off x="1097280" y="3319794"/>
            <a:ext cx="166116" cy="6317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H="1">
            <a:off x="1263396" y="3260448"/>
            <a:ext cx="166116" cy="5934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429512" y="3205501"/>
            <a:ext cx="166116" cy="5494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H="1">
            <a:off x="1595628" y="3155457"/>
            <a:ext cx="166116" cy="5004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1761744" y="3110739"/>
            <a:ext cx="166116" cy="4471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H="1">
            <a:off x="1927860" y="3071691"/>
            <a:ext cx="166116" cy="3904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H="1">
            <a:off x="2093976" y="3038562"/>
            <a:ext cx="166116" cy="3312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2260092" y="3011514"/>
            <a:ext cx="166116" cy="2704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H="1">
            <a:off x="2426208" y="2990612"/>
            <a:ext cx="166116" cy="2090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 flipH="1">
            <a:off x="2592324" y="2975826"/>
            <a:ext cx="166116" cy="1478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H="1">
            <a:off x="2758440" y="2967034"/>
            <a:ext cx="166116" cy="879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H="1">
            <a:off x="2924556" y="2964020"/>
            <a:ext cx="166116" cy="301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090672" y="2964020"/>
            <a:ext cx="166116" cy="246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256788" y="2966481"/>
            <a:ext cx="166116" cy="755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422904" y="2974032"/>
            <a:ext cx="166116" cy="1217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589020" y="2986211"/>
            <a:ext cx="166116" cy="1627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755136" y="3002485"/>
            <a:ext cx="166116" cy="1977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921252" y="3022262"/>
            <a:ext cx="166116" cy="2263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087368" y="3044899"/>
            <a:ext cx="166116" cy="2481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253484" y="3069712"/>
            <a:ext cx="166116" cy="26272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419600" y="3095984"/>
            <a:ext cx="166116" cy="2699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585716" y="3122982"/>
            <a:ext cx="166116" cy="2698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751832" y="3149965"/>
            <a:ext cx="166116" cy="2623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917948" y="3176196"/>
            <a:ext cx="166116" cy="2475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084064" y="3200953"/>
            <a:ext cx="166116" cy="2258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250180" y="3223542"/>
            <a:ext cx="166116" cy="1976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5416296" y="3243308"/>
            <a:ext cx="166116" cy="1633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582412" y="3259642"/>
            <a:ext cx="166116" cy="1235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48528" y="3271996"/>
            <a:ext cx="166116" cy="789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914644" y="3279886"/>
            <a:ext cx="166116" cy="301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 flipH="1">
            <a:off x="6080760" y="3280726"/>
            <a:ext cx="166116" cy="2179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 flipH="1">
            <a:off x="6246876" y="3273108"/>
            <a:ext cx="166116" cy="761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 flipH="1">
            <a:off x="6412992" y="3259901"/>
            <a:ext cx="166116" cy="13208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 flipH="1">
            <a:off x="6579108" y="3241046"/>
            <a:ext cx="166116" cy="1885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 flipH="1">
            <a:off x="6745224" y="3216581"/>
            <a:ext cx="166116" cy="2446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 flipH="1">
            <a:off x="6911340" y="3186637"/>
            <a:ext cx="166116" cy="29944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 flipH="1">
            <a:off x="7077456" y="3151437"/>
            <a:ext cx="166116" cy="3520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 flipH="1">
            <a:off x="7243572" y="3111291"/>
            <a:ext cx="166116" cy="4014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 flipH="1">
            <a:off x="7409688" y="3066598"/>
            <a:ext cx="166116" cy="4469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 flipH="1">
            <a:off x="7575804" y="3017832"/>
            <a:ext cx="166116" cy="48766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 flipH="1">
            <a:off x="7741920" y="2965541"/>
            <a:ext cx="166116" cy="5229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 flipH="1">
            <a:off x="7908036" y="2910336"/>
            <a:ext cx="166116" cy="55205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 flipH="1">
            <a:off x="8074152" y="2852883"/>
            <a:ext cx="166116" cy="5745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 flipH="1">
            <a:off x="8240268" y="2793892"/>
            <a:ext cx="166116" cy="58991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 flipH="1">
            <a:off x="8406384" y="2734109"/>
            <a:ext cx="166116" cy="59783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 flipH="1">
            <a:off x="8572500" y="2679192"/>
            <a:ext cx="166116" cy="54917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8738616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8904732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070848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9236964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9403080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9569196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9735312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9901428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10067544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0233660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10399776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0565892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10732008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10898124" y="2679192"/>
            <a:ext cx="166116" cy="0"/>
          </a:xfrm>
          <a:prstGeom prst="line">
            <a:avLst/>
          </a:prstGeom>
          <a:noFill/>
          <a:ln w="30480">
            <a:solidFill>
              <a:srgbClr val="B9B7E0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2648712" y="2847810"/>
            <a:ext cx="219456" cy="219456"/>
          </a:xfrm>
          <a:prstGeom prst="ellipse">
            <a:avLst/>
          </a:prstGeom>
          <a:solidFill>
            <a:srgbClr val="6B7185"/>
          </a:solidFill>
          <a:ln w="19050">
            <a:solidFill>
              <a:srgbClr val="6B7185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3950208" y="2889451"/>
            <a:ext cx="274320" cy="27432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8075676" y="2670003"/>
            <a:ext cx="329184" cy="329184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2209800" y="312213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</a:t>
            </a:r>
            <a:endParaRPr lang="en-US" sz="1000" dirty="0"/>
          </a:p>
        </p:txBody>
      </p:sp>
      <p:sp>
        <p:nvSpPr>
          <p:cNvPr id="72" name="Text 69"/>
          <p:cNvSpPr/>
          <p:nvPr/>
        </p:nvSpPr>
        <p:spPr>
          <a:xfrm>
            <a:off x="2898648" y="2587699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A1620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국소 최적 — 여기서 멈춘다</a:t>
            </a:r>
            <a:endParaRPr lang="en-US" sz="1050" dirty="0"/>
          </a:p>
        </p:txBody>
      </p:sp>
      <p:sp>
        <p:nvSpPr>
          <p:cNvPr id="73" name="Text 70"/>
          <p:cNvSpPr/>
          <p:nvPr/>
        </p:nvSpPr>
        <p:spPr>
          <a:xfrm>
            <a:off x="7325868" y="2377395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6B4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전역 최적</a:t>
            </a:r>
            <a:endParaRPr lang="en-US" sz="1050" dirty="0"/>
          </a:p>
        </p:txBody>
      </p:sp>
      <p:sp>
        <p:nvSpPr>
          <p:cNvPr id="74" name="Shape 71"/>
          <p:cNvSpPr/>
          <p:nvPr/>
        </p:nvSpPr>
        <p:spPr>
          <a:xfrm>
            <a:off x="658368" y="4443984"/>
            <a:ext cx="3218688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5" name="Shape 72"/>
          <p:cNvSpPr/>
          <p:nvPr/>
        </p:nvSpPr>
        <p:spPr>
          <a:xfrm>
            <a:off x="1920240" y="4672584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76" name="Image 1" descr="/home/claude/icons/mount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4860219"/>
            <a:ext cx="319674" cy="319674"/>
          </a:xfrm>
          <a:prstGeom prst="rect">
            <a:avLst/>
          </a:prstGeom>
        </p:spPr>
      </p:pic>
      <p:sp>
        <p:nvSpPr>
          <p:cNvPr id="77" name="Text 73"/>
          <p:cNvSpPr/>
          <p:nvPr/>
        </p:nvSpPr>
        <p:spPr>
          <a:xfrm>
            <a:off x="841248" y="5495544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국소 최적해</a:t>
            </a:r>
            <a:endParaRPr lang="en-US" sz="1400" dirty="0"/>
          </a:p>
        </p:txBody>
      </p:sp>
      <p:sp>
        <p:nvSpPr>
          <p:cNvPr id="78" name="Text 74"/>
          <p:cNvSpPr/>
          <p:nvPr/>
        </p:nvSpPr>
        <p:spPr>
          <a:xfrm>
            <a:off x="932688" y="5861304"/>
            <a:ext cx="2670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주변보다는 높지만 전체로 보면 낮은 봉우리에 갇힌다.</a:t>
            </a:r>
            <a:endParaRPr lang="en-US" sz="1080" dirty="0"/>
          </a:p>
        </p:txBody>
      </p:sp>
      <p:sp>
        <p:nvSpPr>
          <p:cNvPr id="79" name="Shape 75"/>
          <p:cNvSpPr/>
          <p:nvPr/>
        </p:nvSpPr>
        <p:spPr>
          <a:xfrm>
            <a:off x="4453128" y="4443984"/>
            <a:ext cx="3218688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0" name="Shape 76"/>
          <p:cNvSpPr/>
          <p:nvPr/>
        </p:nvSpPr>
        <p:spPr>
          <a:xfrm>
            <a:off x="5715000" y="4672584"/>
            <a:ext cx="694944" cy="694944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81" name="Image 2" descr="/home/claude/icons/minu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4860219"/>
            <a:ext cx="319674" cy="319674"/>
          </a:xfrm>
          <a:prstGeom prst="rect">
            <a:avLst/>
          </a:prstGeom>
        </p:spPr>
      </p:pic>
      <p:sp>
        <p:nvSpPr>
          <p:cNvPr id="82" name="Text 77"/>
          <p:cNvSpPr/>
          <p:nvPr/>
        </p:nvSpPr>
        <p:spPr>
          <a:xfrm>
            <a:off x="4636008" y="5495544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평원 (plateau)</a:t>
            </a:r>
            <a:endParaRPr lang="en-US" sz="1400" dirty="0"/>
          </a:p>
        </p:txBody>
      </p:sp>
      <p:sp>
        <p:nvSpPr>
          <p:cNvPr id="83" name="Text 78"/>
          <p:cNvSpPr/>
          <p:nvPr/>
        </p:nvSpPr>
        <p:spPr>
          <a:xfrm>
            <a:off x="4727448" y="5861304"/>
            <a:ext cx="2670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주위가 모두 평평해 어느 쪽으로 가야 할지 방향을 잡을 수 없다.</a:t>
            </a:r>
            <a:endParaRPr lang="en-US" sz="1080" dirty="0"/>
          </a:p>
        </p:txBody>
      </p:sp>
      <p:sp>
        <p:nvSpPr>
          <p:cNvPr id="84" name="Shape 79"/>
          <p:cNvSpPr/>
          <p:nvPr/>
        </p:nvSpPr>
        <p:spPr>
          <a:xfrm>
            <a:off x="8247888" y="4443984"/>
            <a:ext cx="3218688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5" name="Shape 80"/>
          <p:cNvSpPr/>
          <p:nvPr/>
        </p:nvSpPr>
        <p:spPr>
          <a:xfrm>
            <a:off x="9509760" y="4672584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6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4860219"/>
            <a:ext cx="319674" cy="319674"/>
          </a:xfrm>
          <a:prstGeom prst="rect">
            <a:avLst/>
          </a:prstGeom>
        </p:spPr>
      </p:pic>
      <p:sp>
        <p:nvSpPr>
          <p:cNvPr id="87" name="Text 81"/>
          <p:cNvSpPr/>
          <p:nvPr/>
        </p:nvSpPr>
        <p:spPr>
          <a:xfrm>
            <a:off x="8430768" y="5495544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능선 (ridge)</a:t>
            </a:r>
            <a:endParaRPr lang="en-US" sz="1400" dirty="0"/>
          </a:p>
        </p:txBody>
      </p:sp>
      <p:sp>
        <p:nvSpPr>
          <p:cNvPr id="88" name="Text 82"/>
          <p:cNvSpPr/>
          <p:nvPr/>
        </p:nvSpPr>
        <p:spPr>
          <a:xfrm>
            <a:off x="8522208" y="5861304"/>
            <a:ext cx="2670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좁고 가파른 길에서는 한 발만 헛디뎌도 급격히 낮은 곳으로 떨어진다.</a:t>
            </a:r>
            <a:endParaRPr lang="en-US" sz="1080" dirty="0"/>
          </a:p>
        </p:txBody>
      </p:sp>
      <p:sp>
        <p:nvSpPr>
          <p:cNvPr id="89" name="Text 8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ount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§11.2 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오르기와 딥러닝의 그라디언트 디센트</a:t>
            </a:r>
            <a:endParaRPr lang="en-US" sz="2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828800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114800"/>
                <a:gridCol w="4562856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언덕 오르기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그라디언트 디센트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공간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이산적 (discrete)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연속적 수학 공간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이동 방법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이웃 상태를 하나씩 비교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기울기(gradient)로 방향 계산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문제 유형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최대화 — 높은 곳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최소화 — 손실 함수 최소화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갇히는 곳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국소 최적해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국소 최솟값 · 안장점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206240"/>
            <a:ext cx="10872216" cy="1005840"/>
          </a:xfrm>
          <a:prstGeom prst="roundRect">
            <a:avLst>
              <a:gd name="adj" fmla="val 109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48056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59943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3525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 철학 — 현재 위치에서 얻을 수 있는 정보만으로 점진적으로 더 나은 상태로 이동한다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4663440"/>
            <a:ext cx="97566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이름과 분야는 달라도 구조가 같다. 딥러닝의 학습률 조절이나 모멘텀도, 결국 국소 최적을 벗어나기 위한 장치라는 점에서 이 장의 메타 휴리스틱과 문제의식을 공유한다.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31266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49554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4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14416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45896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딥러닝을 배운 사람에게 이 장은 낯설지 않다</a:t>
            </a:r>
            <a:endParaRPr lang="en-US" sz="1320" dirty="0"/>
          </a:p>
        </p:txBody>
      </p:sp>
      <p:sp>
        <p:nvSpPr>
          <p:cNvPr id="16" name="Text 10"/>
          <p:cNvSpPr/>
          <p:nvPr/>
        </p:nvSpPr>
        <p:spPr>
          <a:xfrm>
            <a:off x="1517904" y="576986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오르기는 이산 공간판 경사 하강법이라고 생각하면 된다.</a:t>
            </a:r>
            <a:endParaRPr lang="en-US" sz="123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11.3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언덕 오르기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무작위 경로에서 출발해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도시를 바꿔 가며 조금씩 줄인다.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§11.3  TSP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언덕 오르기 — 알고리즘 흐름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675120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91109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random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2009851"/>
            <a:ext cx="168250" cy="168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6736" y="187452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초기 해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1316736" y="2148840"/>
            <a:ext cx="5852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무작위 순서로 도시를 배열해 초기 경로를 만든다.</a:t>
            </a:r>
            <a:endParaRPr lang="en-US" sz="1080" dirty="0"/>
          </a:p>
        </p:txBody>
      </p:sp>
      <p:sp>
        <p:nvSpPr>
          <p:cNvPr id="11" name="Shape 7"/>
          <p:cNvSpPr/>
          <p:nvPr/>
        </p:nvSpPr>
        <p:spPr>
          <a:xfrm>
            <a:off x="658368" y="2752344"/>
            <a:ext cx="6675120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288036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297911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2843784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이웃 생성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3118104"/>
            <a:ext cx="5852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임의의 두 도시 위치를 swap해 새 경로를 만든다.</a:t>
            </a:r>
            <a:endParaRPr lang="en-US" sz="1080" dirty="0"/>
          </a:p>
        </p:txBody>
      </p:sp>
      <p:sp>
        <p:nvSpPr>
          <p:cNvPr id="16" name="Shape 11"/>
          <p:cNvSpPr/>
          <p:nvPr/>
        </p:nvSpPr>
        <p:spPr>
          <a:xfrm>
            <a:off x="658368" y="3721608"/>
            <a:ext cx="6675120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41248" y="384962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3948379"/>
            <a:ext cx="168250" cy="1682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16736" y="3813048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평가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1316736" y="4087368"/>
            <a:ext cx="5852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경로의 총 거리가 현재보다 짧은지 비교한다.</a:t>
            </a:r>
            <a:endParaRPr lang="en-US" sz="1080" dirty="0"/>
          </a:p>
        </p:txBody>
      </p:sp>
      <p:sp>
        <p:nvSpPr>
          <p:cNvPr id="21" name="Shape 15"/>
          <p:cNvSpPr/>
          <p:nvPr/>
        </p:nvSpPr>
        <p:spPr>
          <a:xfrm>
            <a:off x="658368" y="4690872"/>
            <a:ext cx="6675120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41248" y="481888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003" y="4917643"/>
            <a:ext cx="168250" cy="1682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316736" y="478231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선택</a:t>
            </a:r>
            <a:endParaRPr lang="en-US" sz="1250" dirty="0"/>
          </a:p>
        </p:txBody>
      </p:sp>
      <p:sp>
        <p:nvSpPr>
          <p:cNvPr id="25" name="Text 18"/>
          <p:cNvSpPr/>
          <p:nvPr/>
        </p:nvSpPr>
        <p:spPr>
          <a:xfrm>
            <a:off x="1316736" y="5056632"/>
            <a:ext cx="5852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좋으면 채택하고, 아니면 원상복구한다 (swap-back).</a:t>
            </a:r>
            <a:endParaRPr lang="en-US" sz="1080" dirty="0"/>
          </a:p>
        </p:txBody>
      </p:sp>
      <p:sp>
        <p:nvSpPr>
          <p:cNvPr id="26" name="Shape 19"/>
          <p:cNvSpPr/>
          <p:nvPr/>
        </p:nvSpPr>
        <p:spPr>
          <a:xfrm>
            <a:off x="7516368" y="1783080"/>
            <a:ext cx="4014216" cy="2468880"/>
          </a:xfrm>
          <a:prstGeom prst="roundRect">
            <a:avLst>
              <a:gd name="adj" fmla="val 3704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Text 20"/>
          <p:cNvSpPr/>
          <p:nvPr/>
        </p:nvSpPr>
        <p:spPr>
          <a:xfrm>
            <a:off x="773582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7735824" y="2203704"/>
            <a:ext cx="3575304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   : 522.03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Iter    4 : 489.93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Iter   25 : 428.15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Iter   32 : 376.57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Iter   47 : 326.91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Iter  277 : 313.56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516368" y="4389120"/>
            <a:ext cx="4014216" cy="1298448"/>
          </a:xfrm>
          <a:prstGeom prst="roundRect">
            <a:avLst>
              <a:gd name="adj" fmla="val 70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7699248" y="451713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5" descr="/home/claude/icons/fla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8003" y="4615891"/>
            <a:ext cx="168250" cy="16825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174736" y="4480560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3000회 동안 개선 없음 → 종료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8174736" y="4754880"/>
            <a:ext cx="3191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522에서 시작해 313까지 내려왔다. 그 뒤로는 어떤 swap도 더 나은 결과를 주지 못한다 — 국소 최적해에 도달한 것이다.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896112" y="587959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6" name="Image 6" descr="/home/claude/icons/search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719" y="5984199"/>
            <a:ext cx="193121" cy="193121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517904" y="59436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초반에는 빠르게 좋아지다가 점점 개선 폭이 줄어드는 것이 전형적인 패턴이다.</a:t>
            </a:r>
            <a:endParaRPr lang="en-US" sz="1220" dirty="0"/>
          </a:p>
        </p:txBody>
      </p:sp>
      <p:sp>
        <p:nvSpPr>
          <p:cNvPr id="38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§11.3  TSP 언덕 오르기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가까운 이웃 vs 언덕 오르기</a:t>
            </a:r>
            <a:endParaRPr lang="en-US" sz="29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206240"/>
                <a:gridCol w="4471416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가장 가까운 이웃 (greedy)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언덕 오르기 (hill climbing)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구성 (construction)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개선 (improvement)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빈 경로에서 시작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완성된 경로에서 시작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방식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가장 가까운 미방문 도시를 연결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도시 순서를 swap하며 개선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수정 가능성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 번 결정하면 변경 불가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계속 수정 가능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속도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매우 빠름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상대적으로 느림 (반복)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품질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초기 해보다 확실히 나음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956048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516178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280660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510235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둘은 경쟁 관계가 아니라 이어 붙이는 관계다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5413248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가까운 이웃으로 빠르게 초기 해를 만들고, 그 해를 언덕 오르기로 다듬는 조합이 실무에서 가장 흔하다.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4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다만 언덕 오르기만으로는 국소 최적해를 벗어날 수 없다 — 다음 절의 주제다.</a:t>
            </a:r>
            <a:endParaRPr lang="en-US" sz="118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11.4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지금까지 쓴 비용과 앞으로 들 비용을 더한다.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나침반 하나가 탐색량을 통째로 줄인다.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§11.4  A*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알고리즘 — 핵심 아이디어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737360"/>
            <a:ext cx="10323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f(n)  =  g(n)  +  h(n)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658368" y="301752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920240" y="324612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3433755"/>
            <a:ext cx="319674" cy="31967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41248" y="406908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 — 총 예상 비용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932688" y="4434840"/>
            <a:ext cx="26700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시작점에서 목표점까지의 총 예상 비용. 이 값이 작은 정점부터 꺼낸다.</a:t>
            </a:r>
            <a:endParaRPr lang="en-US" sz="1130" dirty="0"/>
          </a:p>
        </p:txBody>
      </p:sp>
      <p:sp>
        <p:nvSpPr>
          <p:cNvPr id="13" name="Shape 9"/>
          <p:cNvSpPr/>
          <p:nvPr/>
        </p:nvSpPr>
        <p:spPr>
          <a:xfrm>
            <a:off x="4453128" y="301752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715000" y="324612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3433755"/>
            <a:ext cx="319674" cy="31967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636008" y="406908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g(n) — 실제 비용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4727448" y="4434840"/>
            <a:ext cx="26700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시작점에서 현재 정점 n까지 실제로 소요된 비용. 이미 확정된 값이다.</a:t>
            </a:r>
            <a:endParaRPr lang="en-US" sz="1130" dirty="0"/>
          </a:p>
        </p:txBody>
      </p:sp>
      <p:sp>
        <p:nvSpPr>
          <p:cNvPr id="18" name="Shape 13"/>
          <p:cNvSpPr/>
          <p:nvPr/>
        </p:nvSpPr>
        <p:spPr>
          <a:xfrm>
            <a:off x="8247888" y="301752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509760" y="324612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0" name="Image 3" descr="/home/claude/icons/compas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3433755"/>
            <a:ext cx="319674" cy="31967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430768" y="406908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h(n) — 휴리스틱 비용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8522208" y="4434840"/>
            <a:ext cx="26700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정점 n에서 목표까지의 예상 비용. 추정치이며 정확할 필요는 없다.</a:t>
            </a:r>
            <a:endParaRPr lang="en-US" sz="1130" dirty="0"/>
          </a:p>
        </p:txBody>
      </p:sp>
      <p:sp>
        <p:nvSpPr>
          <p:cNvPr id="23" name="Shape 17"/>
          <p:cNvSpPr/>
          <p:nvPr/>
        </p:nvSpPr>
        <p:spPr>
          <a:xfrm>
            <a:off x="658368" y="539496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56007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19572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5541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A*는 f(n)이 가장 작은 정점을 우선 탐색한다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585216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 다익스트라가 g(n)만 보고 골랐다면, A*는 여기에 "앞으로 얼마나 남았을까"라는 추정을 더한다. 그만큼 목적지 방향으로 탐색이 쏠린다.</a:t>
            </a:r>
            <a:endParaRPr lang="en-US" sz="123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§11.4  A*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 vs A* — 탐색 방식 비교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920240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 — 맹목적 탐색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1600200" y="2395728"/>
            <a:ext cx="3108960" cy="1828800"/>
          </a:xfrm>
          <a:prstGeom prst="ellipse">
            <a:avLst/>
          </a:prstGeom>
          <a:solidFill>
            <a:srgbClr val="38BDF8">
              <a:alpha val="24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057400" y="2624328"/>
            <a:ext cx="2194560" cy="1371600"/>
          </a:xfrm>
          <a:prstGeom prst="ellipse">
            <a:avLst/>
          </a:prstGeom>
          <a:solidFill>
            <a:srgbClr val="38BDF8">
              <a:alpha val="34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514600" y="2852928"/>
            <a:ext cx="1280160" cy="914400"/>
          </a:xfrm>
          <a:prstGeom prst="ellipse">
            <a:avLst/>
          </a:prstGeom>
          <a:solidFill>
            <a:srgbClr val="38BDF8">
              <a:alpha val="44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999232" y="3154680"/>
            <a:ext cx="310896" cy="31089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907792" y="3154680"/>
            <a:ext cx="493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056632" y="3154680"/>
            <a:ext cx="310896" cy="310896"/>
          </a:xfrm>
          <a:prstGeom prst="ellipse">
            <a:avLst/>
          </a:prstGeom>
          <a:solidFill>
            <a:srgbClr val="FB7185"/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65192" y="3154680"/>
            <a:ext cx="493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32688" y="4315968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시작점을 중심으로 동그랗게 모든 방향으로 퍼져 나간다</a:t>
            </a:r>
            <a:endParaRPr lang="en-US" sz="1080" dirty="0"/>
          </a:p>
        </p:txBody>
      </p:sp>
      <p:sp>
        <p:nvSpPr>
          <p:cNvPr id="16" name="Shape 13"/>
          <p:cNvSpPr/>
          <p:nvPr/>
        </p:nvSpPr>
        <p:spPr>
          <a:xfrm>
            <a:off x="6181344" y="1783080"/>
            <a:ext cx="5349240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455664" y="1920240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— 휴리스틱 탐색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7223760" y="2761488"/>
            <a:ext cx="3840480" cy="1097280"/>
          </a:xfrm>
          <a:prstGeom prst="ellipse">
            <a:avLst/>
          </a:prstGeom>
          <a:solidFill>
            <a:srgbClr val="10B981">
              <a:alpha val="24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360920" y="2944368"/>
            <a:ext cx="3291840" cy="731520"/>
          </a:xfrm>
          <a:prstGeom prst="ellipse">
            <a:avLst/>
          </a:prstGeom>
          <a:solidFill>
            <a:srgbClr val="10B981">
              <a:alpha val="38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434072" y="3154680"/>
            <a:ext cx="310896" cy="31089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42632" y="3154680"/>
            <a:ext cx="493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10451592" y="3154680"/>
            <a:ext cx="310896" cy="310896"/>
          </a:xfrm>
          <a:prstGeom prst="ellipse">
            <a:avLst/>
          </a:prstGeom>
          <a:solidFill>
            <a:srgbClr val="FB7185"/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360152" y="3154680"/>
            <a:ext cx="493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455664" y="4315968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시작점에서 목적지 방향으로 타원형으로 길게 뻗어 나간다</a:t>
            </a:r>
            <a:endParaRPr lang="en-US" sz="1080" dirty="0"/>
          </a:p>
        </p:txBody>
      </p:sp>
      <p:sp>
        <p:nvSpPr>
          <p:cNvPr id="25" name="Shape 22"/>
          <p:cNvSpPr/>
          <p:nvPr/>
        </p:nvSpPr>
        <p:spPr>
          <a:xfrm>
            <a:off x="658368" y="4864608"/>
            <a:ext cx="5349240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58368" y="4864608"/>
            <a:ext cx="5349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비효율적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181344" y="4864608"/>
            <a:ext cx="5349240" cy="457200"/>
          </a:xfrm>
          <a:prstGeom prst="roundRect">
            <a:avLst>
              <a:gd name="adj" fmla="val 24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181344" y="4864608"/>
            <a:ext cx="5349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효율적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658368" y="5596128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96112" y="56235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1" descr="/home/claude/icons/compa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742432"/>
            <a:ext cx="219456" cy="219456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1517904" y="5687568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h(n)이 나침반 역할을 한다 — 불필요한 탐색을 줄이고 목표를 향해 직진한다.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§11.4  A*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나침반의 역할 — 휴리스틱 함수 h(n)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rou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유클리드 거리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1825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대각선 이동이 가능한 경우 — 직선거리를 추정치로 쓴다.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6181344" y="1737360"/>
            <a:ext cx="5349240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roa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맨해튼 거리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6455664" y="2518258"/>
            <a:ext cx="4800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직각으로만 이동하는 경우 — |x₁-x₂| + |y₁-y₂| 를 쓴다.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658368" y="3310128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Text 12"/>
          <p:cNvSpPr/>
          <p:nvPr/>
        </p:nvSpPr>
        <p:spPr>
          <a:xfrm>
            <a:off x="932688" y="3419856"/>
            <a:ext cx="10323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h(n)  ≤  실제 남은 거리</a:t>
            </a:r>
            <a:endParaRPr lang="en-US" sz="2600" dirty="0"/>
          </a:p>
        </p:txBody>
      </p:sp>
      <p:sp>
        <p:nvSpPr>
          <p:cNvPr id="18" name="Text 13"/>
          <p:cNvSpPr/>
          <p:nvPr/>
        </p:nvSpPr>
        <p:spPr>
          <a:xfrm>
            <a:off x="932688" y="3895344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허용성(admissibility) 조건 — 언제나 낙관적으로 추정해야 한다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58368" y="4517136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468172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805172"/>
            <a:ext cx="210312" cy="2103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81328" y="4517136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 만족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2651760" y="4645152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조건을 만족하면 A*는 반드시 최단 경로를 찾아낸다는 것이 보장된다.</a:t>
            </a:r>
            <a:endParaRPr lang="en-US" sz="1180" dirty="0"/>
          </a:p>
        </p:txBody>
      </p:sp>
      <p:sp>
        <p:nvSpPr>
          <p:cNvPr id="24" name="Shape 18"/>
          <p:cNvSpPr/>
          <p:nvPr/>
        </p:nvSpPr>
        <p:spPr>
          <a:xfrm>
            <a:off x="658368" y="5413248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557784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701284"/>
            <a:ext cx="210312" cy="21031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81328" y="5413248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 위반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2651760" y="5541264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h(n)이 실제보다 크면, 좋은 경로를 탐색 대상에서 빼 버릴 위험이 생긴다.</a:t>
            </a:r>
            <a:endParaRPr lang="en-US" sz="118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§11.4  A*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 — 미로 찾기 (grid pathfinding)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577840" cy="3749040"/>
          </a:xfrm>
          <a:prstGeom prst="roundRect">
            <a:avLst>
              <a:gd name="adj" fmla="val 341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572768" y="2103120"/>
            <a:ext cx="502920" cy="502920"/>
          </a:xfrm>
          <a:prstGeom prst="rect">
            <a:avLst/>
          </a:prstGeom>
          <a:solidFill>
            <a:srgbClr val="DCF7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72768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075688" y="210312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578608" y="210312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081528" y="210312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584448" y="210312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087368" y="210312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572768" y="260604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075688" y="260604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578608" y="260604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578608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081528" y="260604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584448" y="260604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087368" y="260604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572768" y="310896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075688" y="310896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578608" y="310896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2578608" y="3108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3081528" y="310896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584448" y="310896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087368" y="310896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087368" y="3108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1572768" y="361188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075688" y="361188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578608" y="361188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2578608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3081528" y="361188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584448" y="361188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087368" y="361188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087368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1572768" y="411480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2075688" y="411480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2578608" y="411480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2578608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3081528" y="411480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3584448" y="411480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087368" y="411480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4087368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45" name="Shape 42"/>
          <p:cNvSpPr/>
          <p:nvPr/>
        </p:nvSpPr>
        <p:spPr>
          <a:xfrm>
            <a:off x="1572768" y="461772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2075688" y="461772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2578608" y="4617720"/>
            <a:ext cx="50292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3081528" y="4617720"/>
            <a:ext cx="502920" cy="502920"/>
          </a:xfrm>
          <a:prstGeom prst="rect">
            <a:avLst/>
          </a:prstGeom>
          <a:solidFill>
            <a:srgbClr val="FDE4E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081528" y="4617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50" name="Shape 47"/>
          <p:cNvSpPr/>
          <p:nvPr/>
        </p:nvSpPr>
        <p:spPr>
          <a:xfrm>
            <a:off x="3584448" y="4617720"/>
            <a:ext cx="502920" cy="50292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087368" y="4617720"/>
            <a:ext cx="502920" cy="502920"/>
          </a:xfrm>
          <a:prstGeom prst="rect">
            <a:avLst/>
          </a:prstGeom>
          <a:solidFill>
            <a:srgbClr val="E1E0F0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4087368" y="4617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200" dirty="0"/>
          </a:p>
        </p:txBody>
      </p:sp>
      <p:sp>
        <p:nvSpPr>
          <p:cNvPr id="53" name="Text 50"/>
          <p:cNvSpPr/>
          <p:nvPr/>
        </p:nvSpPr>
        <p:spPr>
          <a:xfrm>
            <a:off x="841248" y="5138928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 출발 · E 도착 · ■ 벽 · 연보라 = A*가 찾은 경로</a:t>
            </a:r>
            <a:endParaRPr lang="en-US" sz="1050" dirty="0"/>
          </a:p>
        </p:txBody>
      </p:sp>
      <p:sp>
        <p:nvSpPr>
          <p:cNvPr id="54" name="Shape 51"/>
          <p:cNvSpPr/>
          <p:nvPr/>
        </p:nvSpPr>
        <p:spPr>
          <a:xfrm>
            <a:off x="6419088" y="1783080"/>
            <a:ext cx="511149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5" name="Shape 52"/>
          <p:cNvSpPr/>
          <p:nvPr/>
        </p:nvSpPr>
        <p:spPr>
          <a:xfrm>
            <a:off x="660196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56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723" y="2009851"/>
            <a:ext cx="168250" cy="168250"/>
          </a:xfrm>
          <a:prstGeom prst="rect">
            <a:avLst/>
          </a:prstGeom>
        </p:spPr>
      </p:pic>
      <p:sp>
        <p:nvSpPr>
          <p:cNvPr id="57" name="Text 53"/>
          <p:cNvSpPr/>
          <p:nvPr/>
        </p:nvSpPr>
        <p:spPr>
          <a:xfrm>
            <a:off x="7077456" y="187452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경로 발견</a:t>
            </a:r>
            <a:endParaRPr lang="en-US" sz="1250" dirty="0"/>
          </a:p>
        </p:txBody>
      </p:sp>
      <p:sp>
        <p:nvSpPr>
          <p:cNvPr id="58" name="Text 54"/>
          <p:cNvSpPr/>
          <p:nvPr/>
        </p:nvSpPr>
        <p:spPr>
          <a:xfrm>
            <a:off x="7077456" y="2148840"/>
            <a:ext cx="4288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벽을 피해 돌아가면서도 길이 8칸의 최단 경로를 찾아낸다.</a:t>
            </a:r>
            <a:endParaRPr lang="en-US" sz="1080" dirty="0"/>
          </a:p>
        </p:txBody>
      </p:sp>
      <p:sp>
        <p:nvSpPr>
          <p:cNvPr id="59" name="Shape 55"/>
          <p:cNvSpPr/>
          <p:nvPr/>
        </p:nvSpPr>
        <p:spPr>
          <a:xfrm>
            <a:off x="6419088" y="2752344"/>
            <a:ext cx="511149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0" name="Shape 56"/>
          <p:cNvSpPr/>
          <p:nvPr/>
        </p:nvSpPr>
        <p:spPr>
          <a:xfrm>
            <a:off x="6601968" y="288036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1" name="Image 2" descr="/home/claude/icons/compas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2979115"/>
            <a:ext cx="168250" cy="168250"/>
          </a:xfrm>
          <a:prstGeom prst="rect">
            <a:avLst/>
          </a:prstGeom>
        </p:spPr>
      </p:pic>
      <p:sp>
        <p:nvSpPr>
          <p:cNvPr id="62" name="Text 57"/>
          <p:cNvSpPr/>
          <p:nvPr/>
        </p:nvSpPr>
        <p:spPr>
          <a:xfrm>
            <a:off x="7077456" y="2843784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h(n)이 방향을 안내</a:t>
            </a:r>
            <a:endParaRPr lang="en-US" sz="1250" dirty="0"/>
          </a:p>
        </p:txBody>
      </p:sp>
      <p:sp>
        <p:nvSpPr>
          <p:cNvPr id="63" name="Text 58"/>
          <p:cNvSpPr/>
          <p:nvPr/>
        </p:nvSpPr>
        <p:spPr>
          <a:xfrm>
            <a:off x="7077456" y="3118104"/>
            <a:ext cx="4288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맨해튼 거리가 나침반 역할을 해 목적지 쪽 칸부터 먼저 열어 본다.</a:t>
            </a:r>
            <a:endParaRPr lang="en-US" sz="1080" dirty="0"/>
          </a:p>
        </p:txBody>
      </p:sp>
      <p:sp>
        <p:nvSpPr>
          <p:cNvPr id="64" name="Shape 59"/>
          <p:cNvSpPr/>
          <p:nvPr/>
        </p:nvSpPr>
        <p:spPr>
          <a:xfrm>
            <a:off x="6419088" y="3721608"/>
            <a:ext cx="511149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5" name="Shape 60"/>
          <p:cNvSpPr/>
          <p:nvPr/>
        </p:nvSpPr>
        <p:spPr>
          <a:xfrm>
            <a:off x="6601968" y="384962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66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3948379"/>
            <a:ext cx="168250" cy="168250"/>
          </a:xfrm>
          <a:prstGeom prst="rect">
            <a:avLst/>
          </a:prstGeom>
        </p:spPr>
      </p:pic>
      <p:sp>
        <p:nvSpPr>
          <p:cNvPr id="67" name="Text 61"/>
          <p:cNvSpPr/>
          <p:nvPr/>
        </p:nvSpPr>
        <p:spPr>
          <a:xfrm>
            <a:off x="7077456" y="3813048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다익스트라보다 효율적</a:t>
            </a:r>
            <a:endParaRPr lang="en-US" sz="1250" dirty="0"/>
          </a:p>
        </p:txBody>
      </p:sp>
      <p:sp>
        <p:nvSpPr>
          <p:cNvPr id="68" name="Text 62"/>
          <p:cNvSpPr/>
          <p:nvPr/>
        </p:nvSpPr>
        <p:spPr>
          <a:xfrm>
            <a:off x="7077456" y="4087368"/>
            <a:ext cx="42885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답을 찾되, 열어 보는 칸의 수가 훨씬 적다.</a:t>
            </a:r>
            <a:endParaRPr lang="en-US" sz="1080" dirty="0"/>
          </a:p>
        </p:txBody>
      </p:sp>
      <p:sp>
        <p:nvSpPr>
          <p:cNvPr id="69" name="Shape 63"/>
          <p:cNvSpPr/>
          <p:nvPr/>
        </p:nvSpPr>
        <p:spPr>
          <a:xfrm>
            <a:off x="6419088" y="4690872"/>
            <a:ext cx="511149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0" name="Shape 64"/>
          <p:cNvSpPr/>
          <p:nvPr/>
        </p:nvSpPr>
        <p:spPr>
          <a:xfrm>
            <a:off x="6601968" y="481888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71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0723" y="4917643"/>
            <a:ext cx="168250" cy="168250"/>
          </a:xfrm>
          <a:prstGeom prst="rect">
            <a:avLst/>
          </a:prstGeom>
        </p:spPr>
      </p:pic>
      <p:sp>
        <p:nvSpPr>
          <p:cNvPr id="72" name="Text 65"/>
          <p:cNvSpPr/>
          <p:nvPr/>
        </p:nvSpPr>
        <p:spPr>
          <a:xfrm>
            <a:off x="7077456" y="4782312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A*는 두 알고리즘의 일반화다</a:t>
            </a:r>
            <a:endParaRPr lang="en-US" sz="1250" dirty="0"/>
          </a:p>
        </p:txBody>
      </p:sp>
      <p:sp>
        <p:nvSpPr>
          <p:cNvPr id="73" name="Text 66"/>
          <p:cNvSpPr/>
          <p:nvPr/>
        </p:nvSpPr>
        <p:spPr>
          <a:xfrm>
            <a:off x="7077456" y="5056632"/>
            <a:ext cx="42885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h(n) = 0 이면 다익스트라와 같고, g(n) = 0 이면 순수 그리디 탐색과 같아진다.</a:t>
            </a:r>
            <a:endParaRPr lang="en-US" sz="1050" dirty="0"/>
          </a:p>
        </p:txBody>
      </p:sp>
      <p:sp>
        <p:nvSpPr>
          <p:cNvPr id="74" name="Text 6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§11.4  A*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알고리즘의 위상과 활용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내비게이션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길 찾기 시스템의 핵심 두뇌다. 도로망 규모에서도 실용적으로 동작한다.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dic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게임 AI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전략 게임 유닛의 경로 계획에 표준처럼 쓰인다.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micro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로봇 경로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자율 주행 로봇의 이동 경로 최적화에 사용된다.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4251960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932688" y="4251960"/>
            <a:ext cx="103235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A*  =  다익스트라의 정확성  +  그리디의 신속성</a:t>
            </a:r>
            <a:endParaRPr lang="en-US" sz="2200" dirty="0"/>
          </a:p>
        </p:txBody>
      </p:sp>
      <p:sp>
        <p:nvSpPr>
          <p:cNvPr id="23" name="Shape 17"/>
          <p:cNvSpPr/>
          <p:nvPr/>
        </p:nvSpPr>
        <p:spPr>
          <a:xfrm>
            <a:off x="658368" y="5431536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56144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4" descr="/home/claude/icons/troph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33288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557784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현대 컴퓨터 과학에서 가장 널리 쓰이는 길 찾기 도구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5888736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휴리스틱을 쓰면서도 조건만 지키면 최적성을 잃지 않는다는 점에서, 이 장의 다른 기법들과는 성격이 조금 다르다.</a:t>
            </a:r>
            <a:endParaRPr lang="en-US" sz="123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11.5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 휴리스틱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가끔은 나쁜 쪽으로도 움직여야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높은 봉우리에 닿을 수 있다.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§11.5  메타 휴리스틱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 휴리스틱이란?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745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br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9339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다양한 문제에 범용적으로 적용할 수 있는 상위 레벨의 탐색 전략 프레임워크</a:t>
            </a:r>
            <a:endParaRPr lang="en-US" sz="1320" dirty="0"/>
          </a:p>
        </p:txBody>
      </p:sp>
      <p:sp>
        <p:nvSpPr>
          <p:cNvPr id="10" name="Shape 6"/>
          <p:cNvSpPr/>
          <p:nvPr/>
        </p:nvSpPr>
        <p:spPr>
          <a:xfrm>
            <a:off x="658368" y="2743200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98094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sho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099450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9626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레벨 — 휴리스틱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47472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실제로 해를 수정하고 이동하는 구체적 행동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"두 도시의 순서를 바꿔 본다"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743200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98094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compas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099450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9626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 레벨 — 메타 휴리스틱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455664" y="347472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전체적인 탐색 방향과 규칙을 지휘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"국소 최적해 탈출을 위해 나쁜 해로의 이동을 허락한다"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4864608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1160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4" descr="/home/claude/icons/quot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234940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01091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등반가와 베이스캠프 대장의 관계</a:t>
            </a:r>
            <a:endParaRPr lang="en-US" sz="1320" dirty="0"/>
          </a:p>
        </p:txBody>
      </p:sp>
      <p:sp>
        <p:nvSpPr>
          <p:cNvPr id="24" name="Text 17"/>
          <p:cNvSpPr/>
          <p:nvPr/>
        </p:nvSpPr>
        <p:spPr>
          <a:xfrm>
            <a:off x="1517904" y="5321808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등반가(하위)가 발밑을 보며 한 발씩 옮길 때, 무전기로 전체 작전을 지시하는 베이스캠프 대장이 메타 휴리스틱이다. 대장은 지형을 직접 밟지 않지만 어디로 갈지를 정한다.</a:t>
            </a:r>
            <a:endParaRPr lang="en-US" sz="1230" dirty="0"/>
          </a:p>
        </p:txBody>
      </p:sp>
      <p:sp>
        <p:nvSpPr>
          <p:cNvPr id="25" name="Shape 18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5" descr="/home/claude/icons/layer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 휴리스틱은 문제에 독립적이다 — TSP든 스케줄링이든 같은 틀을 얹을 수 있다.</a:t>
            </a:r>
            <a:endParaRPr lang="en-US" sz="1180" dirty="0"/>
          </a:p>
        </p:txBody>
      </p:sp>
      <p:sp>
        <p:nvSpPr>
          <p:cNvPr id="29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§11.5  메타 휴리스틱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메커니즘 — 탐색과 활용의 균형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compa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(exploration)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미지의 새로운 영역을 넓게 훑어본다</a:t>
            </a:r>
            <a:endParaRPr lang="en-US" sz="1180" dirty="0"/>
          </a:p>
        </p:txBody>
      </p:sp>
      <p:sp>
        <p:nvSpPr>
          <p:cNvPr id="11" name="Text 7"/>
          <p:cNvSpPr/>
          <p:nvPr/>
        </p:nvSpPr>
        <p:spPr>
          <a:xfrm>
            <a:off x="932688" y="298094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나쁜 해로의 이동을 허용한다</a:t>
            </a:r>
            <a:endParaRPr lang="en-US" sz="1180" dirty="0"/>
          </a:p>
        </p:txBody>
      </p:sp>
      <p:sp>
        <p:nvSpPr>
          <p:cNvPr id="12" name="Text 8"/>
          <p:cNvSpPr/>
          <p:nvPr/>
        </p:nvSpPr>
        <p:spPr>
          <a:xfrm>
            <a:off x="932688" y="3401568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국소 최적해를 탈출할 기회를 준다</a:t>
            </a:r>
            <a:endParaRPr lang="en-US" sz="1180" dirty="0"/>
          </a:p>
        </p:txBody>
      </p:sp>
      <p:sp>
        <p:nvSpPr>
          <p:cNvPr id="13" name="Shape 9"/>
          <p:cNvSpPr/>
          <p:nvPr/>
        </p:nvSpPr>
        <p:spPr>
          <a:xfrm>
            <a:off x="932688" y="3986784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32688" y="398678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과도하면 → 무작위 탐색과 다를 바 없다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181344" y="1783080"/>
            <a:ext cx="534924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2" descr="/home/claude/icons/targ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활용 (exploitation)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6455664" y="25603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현재 좋은 해의 주변을 집중적으로 판다</a:t>
            </a:r>
            <a:endParaRPr lang="en-US" sz="1180" dirty="0"/>
          </a:p>
        </p:txBody>
      </p:sp>
      <p:sp>
        <p:nvSpPr>
          <p:cNvPr id="20" name="Text 15"/>
          <p:cNvSpPr/>
          <p:nvPr/>
        </p:nvSpPr>
        <p:spPr>
          <a:xfrm>
            <a:off x="6455664" y="298094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더 좋은 이웃 해로만 이동한다</a:t>
            </a:r>
            <a:endParaRPr lang="en-US" sz="1180" dirty="0"/>
          </a:p>
        </p:txBody>
      </p:sp>
      <p:sp>
        <p:nvSpPr>
          <p:cNvPr id="21" name="Text 16"/>
          <p:cNvSpPr/>
          <p:nvPr/>
        </p:nvSpPr>
        <p:spPr>
          <a:xfrm>
            <a:off x="6455664" y="3401568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빠르게 국소 최적해로 수렴한다</a:t>
            </a:r>
            <a:endParaRPr lang="en-US" sz="1180" dirty="0"/>
          </a:p>
        </p:txBody>
      </p:sp>
      <p:sp>
        <p:nvSpPr>
          <p:cNvPr id="22" name="Shape 17"/>
          <p:cNvSpPr/>
          <p:nvPr/>
        </p:nvSpPr>
        <p:spPr>
          <a:xfrm>
            <a:off x="6455664" y="3986784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6455664" y="398678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과도하면 → 조기 수렴 문제가 생긴다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658368" y="5175504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932688" y="5175504"/>
            <a:ext cx="10323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초반 : 넓은 탐색   →   후반 : 깊은 활용</a:t>
            </a:r>
            <a:endParaRPr lang="en-US" sz="2200" dirty="0"/>
          </a:p>
        </p:txBody>
      </p:sp>
      <p:sp>
        <p:nvSpPr>
          <p:cNvPr id="26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§11.5  메타 휴리스틱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자연에서 배우다 — 물리와 생물의 지혜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수십억 년 동안 최적화 과정을 거쳐 온 자연의 섭리야말로 가장 잘 검증된 메타 휴리스틱이다.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2542032" cy="2834640"/>
          </a:xfrm>
          <a:prstGeom prst="roundRect">
            <a:avLst>
              <a:gd name="adj" fmla="val 50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600200" y="2432304"/>
            <a:ext cx="658368" cy="65836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fir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959" y="2610063"/>
            <a:ext cx="302849" cy="30284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04672" y="320040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물리 현상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768096" y="3474720"/>
            <a:ext cx="2322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 (SA)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859536" y="3840480"/>
            <a:ext cx="21396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금속의 담금질 과정을 모방한다. 높은 온도에서는 탐색, 낮은 온도에서는 활용.</a:t>
            </a:r>
            <a:endParaRPr lang="en-US" sz="1030" dirty="0"/>
          </a:p>
        </p:txBody>
      </p:sp>
      <p:sp>
        <p:nvSpPr>
          <p:cNvPr id="13" name="Shape 9"/>
          <p:cNvSpPr/>
          <p:nvPr/>
        </p:nvSpPr>
        <p:spPr>
          <a:xfrm>
            <a:off x="3438144" y="2194560"/>
            <a:ext cx="2542032" cy="2834640"/>
          </a:xfrm>
          <a:prstGeom prst="roundRect">
            <a:avLst>
              <a:gd name="adj" fmla="val 50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379976" y="2432304"/>
            <a:ext cx="658368" cy="65836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5" name="Image 2" descr="/home/claude/icons/seedlin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735" y="2610063"/>
            <a:ext cx="302849" cy="302849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584448" y="320040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생물학적 진화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3547872" y="3474720"/>
            <a:ext cx="2322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 (GA)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3639312" y="3840480"/>
            <a:ext cx="21396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자연선택과 교배, 돌연변이로 해의 집단을 진화시킨다.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6217920" y="2194560"/>
            <a:ext cx="2542032" cy="2834640"/>
          </a:xfrm>
          <a:prstGeom prst="roundRect">
            <a:avLst>
              <a:gd name="adj" fmla="val 50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159752" y="2432304"/>
            <a:ext cx="658368" cy="65836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511" y="2610063"/>
            <a:ext cx="302849" cy="30284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64224" y="320040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곤충 행동</a:t>
            </a:r>
            <a:endParaRPr lang="en-US" sz="1000" dirty="0"/>
          </a:p>
        </p:txBody>
      </p:sp>
      <p:sp>
        <p:nvSpPr>
          <p:cNvPr id="23" name="Text 17"/>
          <p:cNvSpPr/>
          <p:nvPr/>
        </p:nvSpPr>
        <p:spPr>
          <a:xfrm>
            <a:off x="6327648" y="3474720"/>
            <a:ext cx="2322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개미 집단 (ACO)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6419088" y="3840480"/>
            <a:ext cx="21396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페로몬을 기반으로 경로를 최적화한다. 짧은 경로에 페로몬이 더 쌓인다.</a:t>
            </a:r>
            <a:endParaRPr lang="en-US" sz="1030" dirty="0"/>
          </a:p>
        </p:txBody>
      </p:sp>
      <p:sp>
        <p:nvSpPr>
          <p:cNvPr id="25" name="Shape 19"/>
          <p:cNvSpPr/>
          <p:nvPr/>
        </p:nvSpPr>
        <p:spPr>
          <a:xfrm>
            <a:off x="8997696" y="2194560"/>
            <a:ext cx="2542032" cy="2834640"/>
          </a:xfrm>
          <a:prstGeom prst="roundRect">
            <a:avLst>
              <a:gd name="adj" fmla="val 50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939528" y="2432304"/>
            <a:ext cx="658368" cy="65836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7" name="Image 4" descr="/home/claude/icons/us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7287" y="2610063"/>
            <a:ext cx="302849" cy="302849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144000" y="320040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떼 비행</a:t>
            </a:r>
            <a:endParaRPr lang="en-US" sz="1000" dirty="0"/>
          </a:p>
        </p:txBody>
      </p:sp>
      <p:sp>
        <p:nvSpPr>
          <p:cNvPr id="29" name="Text 22"/>
          <p:cNvSpPr/>
          <p:nvPr/>
        </p:nvSpPr>
        <p:spPr>
          <a:xfrm>
            <a:off x="9107424" y="3474720"/>
            <a:ext cx="2322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입자 군집 (PSO)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9198864" y="3840480"/>
            <a:ext cx="21396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개인의 경험과 집단의 정보를 합쳐 최적 위치를 향해 이동한다.</a:t>
            </a:r>
            <a:endParaRPr lang="en-US" sz="1030" dirty="0"/>
          </a:p>
        </p:txBody>
      </p:sp>
      <p:sp>
        <p:nvSpPr>
          <p:cNvPr id="31" name="Shape 24"/>
          <p:cNvSpPr/>
          <p:nvPr/>
        </p:nvSpPr>
        <p:spPr>
          <a:xfrm>
            <a:off x="658368" y="5230368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896112" y="541324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3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532120"/>
            <a:ext cx="219456" cy="21945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517904" y="537667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자연을 흉내 내는가</a:t>
            </a:r>
            <a:endParaRPr lang="en-US" sz="1320" dirty="0"/>
          </a:p>
        </p:txBody>
      </p:sp>
      <p:sp>
        <p:nvSpPr>
          <p:cNvPr id="35" name="Text 27"/>
          <p:cNvSpPr/>
          <p:nvPr/>
        </p:nvSpPr>
        <p:spPr>
          <a:xfrm>
            <a:off x="1517904" y="5687568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자연의 최적화 과정은 모두 "가끔 손해를 감수하면서 다양성을 유지한다"는 공통점을 가진다. 그것이 곧 국소 최적해를 벗어나는 방법이다.</a:t>
            </a:r>
            <a:endParaRPr lang="en-US" sz="1230" dirty="0"/>
          </a:p>
        </p:txBody>
      </p:sp>
      <p:sp>
        <p:nvSpPr>
          <p:cNvPr id="36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11.6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fir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금속을 천천히 식히면 가장 안정된 결정이 된다.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알고리즘도 천천히 식히면 더 좋은 해에 닿는다.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ir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§11.6  모의 담금질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아이디어 — 담금질 과정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84248" y="1984248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8424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0467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가열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32688" y="3099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금속을 높은 온도로 가열한다. 원자들이 무질서하게 움직인다.</a:t>
            </a:r>
            <a:endParaRPr lang="en-US" sz="1130" dirty="0"/>
          </a:p>
        </p:txBody>
      </p:sp>
      <p:sp>
        <p:nvSpPr>
          <p:cNvPr id="11" name="Shape 8"/>
          <p:cNvSpPr/>
          <p:nvPr/>
        </p:nvSpPr>
        <p:spPr>
          <a:xfrm>
            <a:off x="4453128" y="1783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79008" y="1984248"/>
            <a:ext cx="566928" cy="566928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77900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943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급랭 (나쁜 예)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727448" y="3099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찬물에 확 식히면 불안정한 상태 그대로 굳어 버린다.</a:t>
            </a:r>
            <a:endParaRPr lang="en-US" sz="1130" dirty="0"/>
          </a:p>
        </p:txBody>
      </p:sp>
      <p:sp>
        <p:nvSpPr>
          <p:cNvPr id="16" name="Shape 13"/>
          <p:cNvSpPr/>
          <p:nvPr/>
        </p:nvSpPr>
        <p:spPr>
          <a:xfrm>
            <a:off x="8247888" y="1783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573768" y="1984248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57376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39419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서냉 (좋은 예)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8522208" y="3099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천천히 온도를 낮추면 가장 안정적인 결정 구조로 배열된다.</a:t>
            </a:r>
            <a:endParaRPr lang="en-US" sz="113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4078224"/>
          <a:ext cx="10872216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031736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물리적 개념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 대응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금속의 상태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문제의 해 (solution)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 에너지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비용 함수의 값 — 최소화 대상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온도 (T)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탐색의 무작위성을 제어하는 파라미터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Shape 18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온도 하나로 "탐색 ↔ 활용"의 비중을 연속적으로 조절한다는 것이 이 기법의 핵심이다.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ir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§11.6  모의 담금질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확률적 수용 규칙 — 볼츠만 분포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737360"/>
            <a:ext cx="10323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P(accept)  =  e^( −ΔE / T )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58368" y="3017520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932688" y="325526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3373770"/>
            <a:ext cx="201900" cy="2019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323697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이웃이 더 좋으면 (ΔE &lt; 0)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932688" y="3749040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무조건 이동한다 (P = 1). 좋은 쪽으로 가는 것을 망설일 이유가 없다.</a:t>
            </a:r>
            <a:endParaRPr lang="en-US" sz="1180" dirty="0"/>
          </a:p>
        </p:txBody>
      </p:sp>
      <p:sp>
        <p:nvSpPr>
          <p:cNvPr id="13" name="Shape 9"/>
          <p:cNvSpPr/>
          <p:nvPr/>
        </p:nvSpPr>
        <p:spPr>
          <a:xfrm>
            <a:off x="6181344" y="3017520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325526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337377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323697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이웃이 더 나쁘면 (ΔE &gt; 0)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6455664" y="3749040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확률 P로 이동을 허용한다. 이 한 줄이 국소 최적해를 탈출하는 유일한 통로다.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658368" y="4882896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96112" y="498348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3" descr="/home/claude/icons/fir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5106924"/>
            <a:ext cx="210312" cy="21031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81328" y="4882896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T가 높으면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2651760" y="5010912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초반 — 나쁜 해도 높은 확률로 수용한다. 곧 탐색(exploration)이다.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658368" y="563270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57332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4" descr="/home/claude/icons/anchor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856732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481328" y="5632704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T가 낮으면</a:t>
            </a:r>
            <a:endParaRPr lang="en-US" sz="1350" dirty="0"/>
          </a:p>
        </p:txBody>
      </p:sp>
      <p:sp>
        <p:nvSpPr>
          <p:cNvPr id="27" name="Text 20"/>
          <p:cNvSpPr/>
          <p:nvPr/>
        </p:nvSpPr>
        <p:spPr>
          <a:xfrm>
            <a:off x="2651760" y="5760720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후반 — 나쁜 해는 거의 거부한다. 곧 활용(exploitation)이다.</a:t>
            </a:r>
            <a:endParaRPr lang="en-US" sz="115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ir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§11.6  모의 담금질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"초반엔 과감하게, 후반엔 신중하게"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188720" y="3200400"/>
            <a:ext cx="9784080" cy="0"/>
          </a:xfrm>
          <a:prstGeom prst="line">
            <a:avLst/>
          </a:prstGeom>
          <a:noFill/>
          <a:ln w="17780">
            <a:solidFill>
              <a:srgbClr val="A8A6C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88720" y="2011680"/>
            <a:ext cx="0" cy="1188720"/>
          </a:xfrm>
          <a:prstGeom prst="line">
            <a:avLst/>
          </a:prstGeom>
          <a:noFill/>
          <a:ln w="17780">
            <a:solidFill>
              <a:srgbClr val="A8A6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88720" y="2011680"/>
            <a:ext cx="407670" cy="78252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596390" y="2089932"/>
            <a:ext cx="407670" cy="76236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004060" y="2166168"/>
            <a:ext cx="407670" cy="74185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11730" y="2240353"/>
            <a:ext cx="407670" cy="72095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819400" y="2312448"/>
            <a:ext cx="407670" cy="69963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27070" y="2382411"/>
            <a:ext cx="407670" cy="67788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34740" y="2450199"/>
            <a:ext cx="407670" cy="65565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042410" y="2515764"/>
            <a:ext cx="407670" cy="63290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450080" y="2579054"/>
            <a:ext cx="407670" cy="60960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857750" y="2640014"/>
            <a:ext cx="407670" cy="58568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265420" y="2698582"/>
            <a:ext cx="407670" cy="56110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673090" y="2754691"/>
            <a:ext cx="407670" cy="53577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080760" y="2808269"/>
            <a:ext cx="407670" cy="50962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88430" y="2859231"/>
            <a:ext cx="407670" cy="48254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96100" y="2907485"/>
            <a:ext cx="407670" cy="45441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303770" y="2952926"/>
            <a:ext cx="407670" cy="42506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711440" y="2995432"/>
            <a:ext cx="407670" cy="39429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119110" y="3034862"/>
            <a:ext cx="407670" cy="36183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526780" y="3071045"/>
            <a:ext cx="407670" cy="32729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8934450" y="3103774"/>
            <a:ext cx="407670" cy="29012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42120" y="3132786"/>
            <a:ext cx="407670" cy="24943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9749790" y="3157729"/>
            <a:ext cx="407670" cy="20367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10157460" y="3178096"/>
            <a:ext cx="407670" cy="14947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0565130" y="3193042"/>
            <a:ext cx="407670" cy="7358"/>
          </a:xfrm>
          <a:prstGeom prst="line">
            <a:avLst/>
          </a:prstGeom>
          <a:noFill/>
          <a:ln w="33020">
            <a:solidFill>
              <a:srgbClr val="FB718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22960" y="1737360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 (온도)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9601200" y="32735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 횟수 →</a:t>
            </a:r>
            <a:endParaRPr lang="en-US" sz="950" dirty="0"/>
          </a:p>
        </p:txBody>
      </p:sp>
      <p:sp>
        <p:nvSpPr>
          <p:cNvPr id="35" name="Shape 32"/>
          <p:cNvSpPr/>
          <p:nvPr/>
        </p:nvSpPr>
        <p:spPr>
          <a:xfrm>
            <a:off x="658368" y="3675888"/>
            <a:ext cx="3218688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768096" y="3803904"/>
            <a:ext cx="2999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초반 — 고온 상태 (탐색)</a:t>
            </a:r>
            <a:endParaRPr lang="en-US" sz="1250" dirty="0"/>
          </a:p>
        </p:txBody>
      </p:sp>
      <p:sp>
        <p:nvSpPr>
          <p:cNvPr id="37" name="Text 34"/>
          <p:cNvSpPr/>
          <p:nvPr/>
        </p:nvSpPr>
        <p:spPr>
          <a:xfrm>
            <a:off x="877824" y="4187952"/>
            <a:ext cx="2779776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해가 좋아졌다 나빠졌다를 반복한다.</a:t>
            </a:r>
            <a:endParaRPr lang="en-US" sz="103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공간을 활발히 돌아다닌다.</a:t>
            </a:r>
            <a:endParaRPr lang="en-US" sz="103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깊은 국소 최적해도 탈출할 수 있다.</a:t>
            </a:r>
            <a:endParaRPr lang="en-US" sz="1030" dirty="0"/>
          </a:p>
        </p:txBody>
      </p:sp>
      <p:sp>
        <p:nvSpPr>
          <p:cNvPr id="38" name="Shape 35"/>
          <p:cNvSpPr/>
          <p:nvPr/>
        </p:nvSpPr>
        <p:spPr>
          <a:xfrm>
            <a:off x="4453128" y="3675888"/>
            <a:ext cx="3218688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4562856" y="3803904"/>
            <a:ext cx="2999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중반 — 서냉 중 (균형)</a:t>
            </a:r>
            <a:endParaRPr lang="en-US" sz="1250" dirty="0"/>
          </a:p>
        </p:txBody>
      </p:sp>
      <p:sp>
        <p:nvSpPr>
          <p:cNvPr id="40" name="Text 37"/>
          <p:cNvSpPr/>
          <p:nvPr/>
        </p:nvSpPr>
        <p:spPr>
          <a:xfrm>
            <a:off x="4672584" y="4187952"/>
            <a:ext cx="2779776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쪽으로 움직이려 하지만,</a:t>
            </a:r>
            <a:endParaRPr lang="en-US" sz="103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국소 최적해에 빠지더라도</a:t>
            </a:r>
            <a:endParaRPr lang="en-US" sz="103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탈출할 가능성이 아직 남아 있다.</a:t>
            </a:r>
            <a:endParaRPr lang="en-US" sz="1030" dirty="0"/>
          </a:p>
        </p:txBody>
      </p:sp>
      <p:sp>
        <p:nvSpPr>
          <p:cNvPr id="41" name="Shape 38"/>
          <p:cNvSpPr/>
          <p:nvPr/>
        </p:nvSpPr>
        <p:spPr>
          <a:xfrm>
            <a:off x="8247888" y="3675888"/>
            <a:ext cx="3218688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8357616" y="3803904"/>
            <a:ext cx="2999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후반 — 저온 상태 (수렴)</a:t>
            </a:r>
            <a:endParaRPr lang="en-US" sz="1250" dirty="0"/>
          </a:p>
        </p:txBody>
      </p:sp>
      <p:sp>
        <p:nvSpPr>
          <p:cNvPr id="43" name="Text 40"/>
          <p:cNvSpPr/>
          <p:nvPr/>
        </p:nvSpPr>
        <p:spPr>
          <a:xfrm>
            <a:off x="8467344" y="4187952"/>
            <a:ext cx="2779776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나쁜 해로는 거의 이동하지 않는다.</a:t>
            </a:r>
            <a:endParaRPr lang="en-US" sz="103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좋은 지역에서</a:t>
            </a:r>
            <a:endParaRPr lang="en-US" sz="103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미세 조정하며 수렴한다.</a:t>
            </a:r>
            <a:endParaRPr lang="en-US" sz="1030" dirty="0"/>
          </a:p>
        </p:txBody>
      </p:sp>
      <p:sp>
        <p:nvSpPr>
          <p:cNvPr id="44" name="Shape 41"/>
          <p:cNvSpPr/>
          <p:nvPr/>
        </p:nvSpPr>
        <p:spPr>
          <a:xfrm>
            <a:off x="658368" y="554126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5" name="Shape 42"/>
          <p:cNvSpPr/>
          <p:nvPr/>
        </p:nvSpPr>
        <p:spPr>
          <a:xfrm>
            <a:off x="896112" y="5568696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6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719" y="5673303"/>
            <a:ext cx="193121" cy="193121"/>
          </a:xfrm>
          <a:prstGeom prst="rect">
            <a:avLst/>
          </a:prstGeom>
        </p:spPr>
      </p:pic>
      <p:sp>
        <p:nvSpPr>
          <p:cNvPr id="47" name="Text 43"/>
          <p:cNvSpPr/>
          <p:nvPr/>
        </p:nvSpPr>
        <p:spPr>
          <a:xfrm>
            <a:off x="1517904" y="5632704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"처음에는 술 취한 사람처럼 비틀거리며 헤매다가, 술이 깰수록 목적지를 향해 똑바로 걸어가는 전략"</a:t>
            </a:r>
            <a:endParaRPr lang="en-US" sz="1220" dirty="0"/>
          </a:p>
        </p:txBody>
      </p:sp>
      <p:sp>
        <p:nvSpPr>
          <p:cNvPr id="48" name="Text 4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ir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§11.6  모의 담금질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 유사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3291840"/>
          </a:xfrm>
          <a:prstGeom prst="roundRect">
            <a:avLst>
              <a:gd name="adj" fmla="val 333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simulated_annealing.pseudo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SIMULATED_ANNEALING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s0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온도 감소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RANDOM_CHOICE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이웃 하나 선택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더 좋으면 무조건 수용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수용 확률 계산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확률적 수용!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15644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fir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31936" y="18745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온도 스케줄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631936" y="2148840"/>
            <a:ext cx="27340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T를 어떻게 낮추느냐가 성능을 좌우한다. 선형·지수 감소가 흔히 쓰인다.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973568" y="2642616"/>
            <a:ext cx="3557016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156448" y="277063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286938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631936" y="2734056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 하나만 뽑는다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631936" y="3008376"/>
            <a:ext cx="27340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오르기와 달리 모든 이웃을 비교하지 않는다. 무작위로 하나만 본다.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973568" y="3502152"/>
            <a:ext cx="3557016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156448" y="363016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6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3" y="372892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631936" y="3593592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exp(-ΔE / T)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631936" y="3867912"/>
            <a:ext cx="27340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ΔE가 클수록, T가 작을수록 수용 확률이 급격히 떨어진다.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973568" y="4361688"/>
            <a:ext cx="3557016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156448" y="448970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203" y="4588459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631936" y="4453128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 횟수 종료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631936" y="4727448"/>
            <a:ext cx="27340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kmax번 반복하면 끝난다. 개선 여부와 무관하게 예산이 정해진다.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58368" y="516636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3492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6" name="Image 5" descr="/home/claude/icons/war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468112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3126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해가 아니라 "지금까지 본 최선"을 따로 기억해 두는 것이 실무의 요령이다</a:t>
            </a:r>
            <a:endParaRPr lang="en-US" sz="1320" dirty="0"/>
          </a:p>
        </p:txBody>
      </p:sp>
      <p:sp>
        <p:nvSpPr>
          <p:cNvPr id="38" name="Text 30"/>
          <p:cNvSpPr/>
          <p:nvPr/>
        </p:nvSpPr>
        <p:spPr>
          <a:xfrm>
            <a:off x="1517904" y="562356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온도가 남아 있는 동안에는 마지막 s가 최선이 아닐 수 있기 때문이다.</a:t>
            </a:r>
            <a:endParaRPr lang="en-US" sz="1230" dirty="0"/>
          </a:p>
        </p:txBody>
      </p:sp>
      <p:sp>
        <p:nvSpPr>
          <p:cNvPr id="39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ir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§11.6  모의 담금질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 적용 분야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micr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반도체 회로 배치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VLSI layout — 수백만 개의 트랜지스터를 배치하며 배선 길이를 최소화한다.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calend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공정 스케줄링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job-shop 문제 — 공장의 작업 순서를 정해 전체 완료 시간을 줄인다.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꼬인 경로를 천천히 풀어내며 깔끔한 순회 경로로 수렴시킨다.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425196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4805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599432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4398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냉각 속도(cooling rate) 조절이 성패를 가른다</a:t>
            </a:r>
            <a:endParaRPr lang="en-US" sz="1320" dirty="0"/>
          </a:p>
        </p:txBody>
      </p:sp>
      <p:sp>
        <p:nvSpPr>
          <p:cNvPr id="25" name="Text 18"/>
          <p:cNvSpPr/>
          <p:nvPr/>
        </p:nvSpPr>
        <p:spPr>
          <a:xfrm>
            <a:off x="1517904" y="470916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너무 빠르면(예: 0.9) 꼬인 선을 다 풀지 못한 채 멈추고, 너무 느리면(예: 0.9999) 시간이 감당할 수 없이 늘어난다.</a:t>
            </a:r>
            <a:endParaRPr lang="en-US" sz="1230" dirty="0"/>
          </a:p>
        </p:txBody>
      </p:sp>
      <p:sp>
        <p:nvSpPr>
          <p:cNvPr id="26" name="Shape 19"/>
          <p:cNvSpPr/>
          <p:nvPr/>
        </p:nvSpPr>
        <p:spPr>
          <a:xfrm>
            <a:off x="658368" y="530352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48640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8" name="Image 5" descr="/home/claude/icons/scal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605272"/>
            <a:ext cx="219456" cy="21945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4498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파라미터 하나에 결과가 크게 흔들린다는 점이 메타 휴리스틱의 공통된 약점이다</a:t>
            </a:r>
            <a:endParaRPr lang="en-US" sz="1320" dirty="0"/>
          </a:p>
        </p:txBody>
      </p:sp>
      <p:sp>
        <p:nvSpPr>
          <p:cNvPr id="30" name="Text 22"/>
          <p:cNvSpPr/>
          <p:nvPr/>
        </p:nvSpPr>
        <p:spPr>
          <a:xfrm>
            <a:off x="1517904" y="576072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때문에 실무에서는 여러 설정으로 여러 번 돌려 보고 가장 좋은 것을 고르는 방식을 쓴다.</a:t>
            </a:r>
            <a:endParaRPr lang="en-US" sz="123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11.7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random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TSP와 모의 담금질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엉킨 실타래 같은 경로가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서서히 풀려 깔끔한 다각형이 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andom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§11.7  TSP 모의 담금질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+ 모의 담금질 — 핵심 기법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구간 뒤집기 (2-opt)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18258"/>
            <a:ext cx="4800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임의의 두 지점 i, j를 잡아 path[i:j+1]을 통째로 뒤집는다. 꼬인 선을 한 번에 풀어 주므로 단순 swap보다 훨씬 효과적이다.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6181344" y="1737360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확률적 점프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6455664" y="2518258"/>
            <a:ext cx="4800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초반에는 T가 높아 P ≈ 1 로 거의 무조건 수용하고, 후반에는 T가 낮아 P ≈ 0 이 되어 좋은 것만 남는다.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658368" y="3749040"/>
            <a:ext cx="6949440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8368" y="374904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58368" y="391363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95528" y="385419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60120" y="385419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1124712" y="385419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1316736" y="376732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tsp_sa.py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841248" y="4133088"/>
            <a:ext cx="663854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2-opt: 구간을 통째로 뒤집는다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sorted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sample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확률적 수용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diff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diff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random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diff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temp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new_path</a:t>
            </a:r>
            <a:endParaRPr lang="en-US" sz="960" dirty="0"/>
          </a:p>
        </p:txBody>
      </p:sp>
      <p:sp>
        <p:nvSpPr>
          <p:cNvPr id="24" name="Shape 19"/>
          <p:cNvSpPr/>
          <p:nvPr/>
        </p:nvSpPr>
        <p:spPr>
          <a:xfrm>
            <a:off x="7699248" y="3749040"/>
            <a:ext cx="383133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87705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97581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8404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뒤집기인가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357616" y="411480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도시를 바꾸면 네 개의 간선이 흔들리지만, 구간을 뒤집으면 딱 두 개만 바뀐다.</a:t>
            </a:r>
            <a:endParaRPr lang="en-US" sz="1020" dirty="0"/>
          </a:p>
        </p:txBody>
      </p:sp>
      <p:sp>
        <p:nvSpPr>
          <p:cNvPr id="29" name="Shape 23"/>
          <p:cNvSpPr/>
          <p:nvPr/>
        </p:nvSpPr>
        <p:spPr>
          <a:xfrm>
            <a:off x="7699248" y="4754880"/>
            <a:ext cx="383133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882128" y="48828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troph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981651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357616" y="48463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수렴하는 모습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8357616" y="512064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뒤죽박죽 엉킨 실타래 같던 경로가 서서히 풀려, 외곽을 도는 깔끔한 다각형이 된다.</a:t>
            </a:r>
            <a:endParaRPr lang="en-US" sz="1020" dirty="0"/>
          </a:p>
        </p:txBody>
      </p:sp>
      <p:sp>
        <p:nvSpPr>
          <p:cNvPr id="34" name="Shape 27"/>
          <p:cNvSpPr/>
          <p:nvPr/>
        </p:nvSpPr>
        <p:spPr>
          <a:xfrm>
            <a:off x="658368" y="5870448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897880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6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10" y="5992978"/>
            <a:ext cx="175565" cy="175565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961888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이웃(neighbor)을 어떻게 정의하느냐가 메타 휴리스틱 성능의 절반을 결정한다.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11.8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해를 고치는 대신,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해의 집단을 세대에 걸쳐 진화시킨다.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§11.8 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다윈의 진화론과 적자생존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5740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troph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24503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8036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적자생존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4612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우월한 개체가 다음 세대의 부모가 될 확률이 높다.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453128" y="182880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5740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24503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8036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교배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4612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우수한 부모의 유전자를 섞으면 더 뛰어난 자식이 나올 수 있다.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247888" y="182880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5740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random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24503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8036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돌연변이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4612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유전자에 무작위 변화를 준다. 다양성을 유지하고 새로운 가능성을 연다.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4480560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932688" y="4480560"/>
            <a:ext cx="10323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교배 = 활용(exploitation)   ·   돌연변이 = 탐색(exploration)</a:t>
            </a:r>
            <a:endParaRPr lang="en-US" sz="2000" dirty="0"/>
          </a:p>
        </p:txBody>
      </p:sp>
      <p:sp>
        <p:nvSpPr>
          <p:cNvPr id="23" name="Shape 17"/>
          <p:cNvSpPr/>
          <p:nvPr/>
        </p:nvSpPr>
        <p:spPr>
          <a:xfrm>
            <a:off x="658368" y="549554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567842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5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97296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564184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 절의 "탐색과 활용의 균형"이 여기서는 두 연산으로 분리되어 나타난다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595274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담금질이 온도 하나로 균형을 잡았다면, 유전 알고리즘은 교배율과 돌연변이율이라는 두 손잡이로 조절한다.</a:t>
            </a:r>
            <a:endParaRPr lang="en-US" sz="123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§11.8 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구성 요소 — 유전자와 적합도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co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유전자 &amp; 염색체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96896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해(solution)가 곧 염색체이고,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안의 각 비트나 값이 유전자다.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932688" y="3383280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38328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[ 1, 0, 1, 1, 0 ]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932688" y="3895344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문제의 한 해 — 1번·3번·4번 물건을 담는다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181344" y="1828800"/>
            <a:ext cx="5349240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적합도 함수 (fitness)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596896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해가 "얼마나 좋은지"를 점수로 평가한다.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문제라면 담은 물건 가치의 총합이다.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455664" y="3383280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55664" y="338328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점수 ↑   →   생존 확률 ↑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6455664" y="3895344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TSP라면 경로 길이의 역수를 쓴다 — 짧을수록 적합하다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658368" y="4626864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487832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4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997196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17904" y="477316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해를 어떤 모양으로 표현할 것인가가 첫 번째 설계 결정이다</a:t>
            </a:r>
            <a:endParaRPr lang="en-US" sz="1320" dirty="0"/>
          </a:p>
        </p:txBody>
      </p:sp>
      <p:sp>
        <p:nvSpPr>
          <p:cNvPr id="26" name="Text 20"/>
          <p:cNvSpPr/>
          <p:nvPr/>
        </p:nvSpPr>
        <p:spPr>
          <a:xfrm>
            <a:off x="1517904" y="5084064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표현이 정해져야 교배와 돌연변이를 어떻게 할지가 따라 나온다. TSP처럼 순열이 해가 되는 경우에는 표현 방식 자체가 문제가 되는데, 그것이 §11.9의 주제다.</a:t>
            </a:r>
            <a:endParaRPr lang="en-US" sz="1230" dirty="0"/>
          </a:p>
        </p:txBody>
      </p:sp>
      <p:sp>
        <p:nvSpPr>
          <p:cNvPr id="27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§11.8 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진화의 과정 — 알고리즘 사이클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40080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seedlin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2009851"/>
            <a:ext cx="168250" cy="168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6736" y="1874520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초기 집단 생성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316736" y="21488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무작위 해를 수십에서 수백 개 만든다.</a:t>
            </a:r>
            <a:endParaRPr lang="en-US" sz="1030" dirty="0"/>
          </a:p>
        </p:txBody>
      </p:sp>
      <p:sp>
        <p:nvSpPr>
          <p:cNvPr id="11" name="Shape 7"/>
          <p:cNvSpPr/>
          <p:nvPr/>
        </p:nvSpPr>
        <p:spPr>
          <a:xfrm>
            <a:off x="658368" y="2587752"/>
            <a:ext cx="640080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271576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2814523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2679192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적합도 평가 &amp; 선택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316736" y="2953512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점수를 매기고 룰렛 휠 등으로 부모를 고른다.</a:t>
            </a:r>
            <a:endParaRPr lang="en-US" sz="1030" dirty="0"/>
          </a:p>
        </p:txBody>
      </p:sp>
      <p:sp>
        <p:nvSpPr>
          <p:cNvPr id="16" name="Shape 11"/>
          <p:cNvSpPr/>
          <p:nvPr/>
        </p:nvSpPr>
        <p:spPr>
          <a:xfrm>
            <a:off x="658368" y="3392424"/>
            <a:ext cx="640080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41248" y="352044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3619195"/>
            <a:ext cx="168250" cy="1682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16736" y="3483864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교배 (crossover)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1316736" y="3758184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부모의 유전자를 조합해 자식을 만든다.</a:t>
            </a:r>
            <a:endParaRPr lang="en-US" sz="1030" dirty="0"/>
          </a:p>
        </p:txBody>
      </p:sp>
      <p:sp>
        <p:nvSpPr>
          <p:cNvPr id="21" name="Shape 15"/>
          <p:cNvSpPr/>
          <p:nvPr/>
        </p:nvSpPr>
        <p:spPr>
          <a:xfrm>
            <a:off x="658368" y="4197096"/>
            <a:ext cx="640080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41248" y="432511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4" descr="/home/claude/icons/random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003" y="4423867"/>
            <a:ext cx="168250" cy="1682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316736" y="4288536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돌연변이 (mutation)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1316736" y="4562856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극히 일부 유전자를 무작위로 바꾼다.</a:t>
            </a:r>
            <a:endParaRPr lang="en-US" sz="1030" dirty="0"/>
          </a:p>
        </p:txBody>
      </p:sp>
      <p:sp>
        <p:nvSpPr>
          <p:cNvPr id="26" name="Shape 19"/>
          <p:cNvSpPr/>
          <p:nvPr/>
        </p:nvSpPr>
        <p:spPr>
          <a:xfrm>
            <a:off x="658368" y="5001768"/>
            <a:ext cx="640080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41248" y="512978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histor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003" y="5228539"/>
            <a:ext cx="168250" cy="16825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316736" y="5093208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 세대교체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1316736" y="5367528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자식들이 새로운 부모가 되어 ②부터 반복한다.</a:t>
            </a:r>
            <a:endParaRPr lang="en-US" sz="1030" dirty="0"/>
          </a:p>
        </p:txBody>
      </p:sp>
      <p:sp>
        <p:nvSpPr>
          <p:cNvPr id="31" name="Shape 23"/>
          <p:cNvSpPr/>
          <p:nvPr/>
        </p:nvSpPr>
        <p:spPr>
          <a:xfrm>
            <a:off x="7242048" y="1783080"/>
            <a:ext cx="4288536" cy="1463040"/>
          </a:xfrm>
          <a:prstGeom prst="roundRect">
            <a:avLst>
              <a:gd name="adj" fmla="val 75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7242048" y="1783080"/>
            <a:ext cx="428853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3" name="Shape 25"/>
          <p:cNvSpPr/>
          <p:nvPr/>
        </p:nvSpPr>
        <p:spPr>
          <a:xfrm>
            <a:off x="7242048" y="1947672"/>
            <a:ext cx="428853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737920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35" name="Shape 27"/>
          <p:cNvSpPr/>
          <p:nvPr/>
        </p:nvSpPr>
        <p:spPr>
          <a:xfrm>
            <a:off x="754380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6" name="Shape 28"/>
          <p:cNvSpPr/>
          <p:nvPr/>
        </p:nvSpPr>
        <p:spPr>
          <a:xfrm>
            <a:off x="770839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7" name="Text 29"/>
          <p:cNvSpPr/>
          <p:nvPr/>
        </p:nvSpPr>
        <p:spPr>
          <a:xfrm>
            <a:off x="7900416" y="1801368"/>
            <a:ext cx="3502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crossover.txt</a:t>
            </a:r>
            <a:endParaRPr lang="en-US" sz="900" dirty="0"/>
          </a:p>
        </p:txBody>
      </p:sp>
      <p:sp>
        <p:nvSpPr>
          <p:cNvPr id="38" name="Text 30"/>
          <p:cNvSpPr/>
          <p:nvPr/>
        </p:nvSpPr>
        <p:spPr>
          <a:xfrm>
            <a:off x="7424928" y="2167128"/>
            <a:ext cx="39776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교배 예시 (단일 지점)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식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퍼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endParaRPr lang="en-US" sz="960" dirty="0"/>
          </a:p>
        </p:txBody>
      </p:sp>
      <p:sp>
        <p:nvSpPr>
          <p:cNvPr id="39" name="Shape 31"/>
          <p:cNvSpPr/>
          <p:nvPr/>
        </p:nvSpPr>
        <p:spPr>
          <a:xfrm>
            <a:off x="7242048" y="3383280"/>
            <a:ext cx="4288536" cy="1280160"/>
          </a:xfrm>
          <a:prstGeom prst="roundRect">
            <a:avLst>
              <a:gd name="adj" fmla="val 857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2"/>
          <p:cNvSpPr/>
          <p:nvPr/>
        </p:nvSpPr>
        <p:spPr>
          <a:xfrm>
            <a:off x="7242048" y="3383280"/>
            <a:ext cx="428853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7242048" y="3547872"/>
            <a:ext cx="428853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7379208" y="34884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7543800" y="34884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44" name="Shape 36"/>
          <p:cNvSpPr/>
          <p:nvPr/>
        </p:nvSpPr>
        <p:spPr>
          <a:xfrm>
            <a:off x="7708392" y="34884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45" name="Text 37"/>
          <p:cNvSpPr/>
          <p:nvPr/>
        </p:nvSpPr>
        <p:spPr>
          <a:xfrm>
            <a:off x="7900416" y="3401568"/>
            <a:ext cx="3502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mutation.txt</a:t>
            </a:r>
            <a:endParaRPr lang="en-US" sz="900" dirty="0"/>
          </a:p>
        </p:txBody>
      </p:sp>
      <p:sp>
        <p:nvSpPr>
          <p:cNvPr id="46" name="Text 38"/>
          <p:cNvSpPr/>
          <p:nvPr/>
        </p:nvSpPr>
        <p:spPr>
          <a:xfrm>
            <a:off x="7424928" y="3767328"/>
            <a:ext cx="3977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돌연변이 예시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작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경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됨</a:t>
            </a:r>
            <a:endParaRPr lang="en-US" sz="960" dirty="0"/>
          </a:p>
        </p:txBody>
      </p:sp>
      <p:sp>
        <p:nvSpPr>
          <p:cNvPr id="47" name="Shape 39"/>
          <p:cNvSpPr/>
          <p:nvPr/>
        </p:nvSpPr>
        <p:spPr>
          <a:xfrm>
            <a:off x="7242048" y="4800600"/>
            <a:ext cx="428853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8" name="Shape 40"/>
          <p:cNvSpPr/>
          <p:nvPr/>
        </p:nvSpPr>
        <p:spPr>
          <a:xfrm>
            <a:off x="7424928" y="492861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9" name="Image 6" descr="/home/claude/icons/warn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3683" y="5027371"/>
            <a:ext cx="168250" cy="168250"/>
          </a:xfrm>
          <a:prstGeom prst="rect">
            <a:avLst/>
          </a:prstGeom>
        </p:spPr>
      </p:pic>
      <p:sp>
        <p:nvSpPr>
          <p:cNvPr id="50" name="Text 41"/>
          <p:cNvSpPr/>
          <p:nvPr/>
        </p:nvSpPr>
        <p:spPr>
          <a:xfrm>
            <a:off x="7900416" y="4892040"/>
            <a:ext cx="3465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돌연변이가 필요한가</a:t>
            </a:r>
            <a:endParaRPr lang="en-US" sz="1200" dirty="0"/>
          </a:p>
        </p:txBody>
      </p:sp>
      <p:sp>
        <p:nvSpPr>
          <p:cNvPr id="51" name="Text 42"/>
          <p:cNvSpPr/>
          <p:nvPr/>
        </p:nvSpPr>
        <p:spPr>
          <a:xfrm>
            <a:off x="7900416" y="5166360"/>
            <a:ext cx="34655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집단이 비슷해지면 교배만으로는 새로운 해가 나오지 않는다. 무작위 변화가 정체를 깬다.</a:t>
            </a:r>
            <a:endParaRPr lang="en-US" sz="1020" dirty="0"/>
          </a:p>
        </p:txBody>
      </p:sp>
      <p:sp>
        <p:nvSpPr>
          <p:cNvPr id="52" name="Shape 43"/>
          <p:cNvSpPr/>
          <p:nvPr/>
        </p:nvSpPr>
        <p:spPr>
          <a:xfrm>
            <a:off x="658368" y="5870448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4"/>
          <p:cNvSpPr/>
          <p:nvPr/>
        </p:nvSpPr>
        <p:spPr>
          <a:xfrm>
            <a:off x="896112" y="58978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54" name="Image 7" descr="/home/claude/icons/history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1210" y="5992978"/>
            <a:ext cx="175565" cy="175565"/>
          </a:xfrm>
          <a:prstGeom prst="rect">
            <a:avLst/>
          </a:prstGeom>
        </p:spPr>
      </p:pic>
      <p:sp>
        <p:nvSpPr>
          <p:cNvPr id="55" name="Text 45"/>
          <p:cNvSpPr/>
          <p:nvPr/>
        </p:nvSpPr>
        <p:spPr>
          <a:xfrm>
            <a:off x="1517904" y="5961888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세대가 아니라 수백 세대를 돌린다 — 집단 전체가 조금씩 좋아진다.</a:t>
            </a:r>
            <a:endParaRPr lang="en-US" sz="1200" dirty="0"/>
          </a:p>
        </p:txBody>
      </p:sp>
      <p:sp>
        <p:nvSpPr>
          <p:cNvPr id="56" name="Text 4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§11.8 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 유사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genetic_algorithm.pseudo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GENETIC_ALGORITHM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INITIALIZE_POPULATION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pop_size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BEST_IN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max_generations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FITNESS_EVALUATE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적합도 평가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TOP_K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elite_count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엘리트 보존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pop_size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부모 선택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CROSSOVER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교배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MUTATE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돌연변이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P_new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세대 교체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15644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1" descr="/home/claude/icons/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31936" y="18745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pop_size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631936" y="214884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집단의 크기. 크면 다양성이 늘지만 세대당 계산량도 늘어난다.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973568" y="269748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156448" y="28254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2" descr="/home/claude/icons/crow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292425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631936" y="27889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elite_count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631936" y="306324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무조건 살아남는 상위 개체 수. 퇴보를 막는 안전장치다.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973568" y="361188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156448" y="37398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6" name="Image 3" descr="/home/claude/icons/dic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3" y="383865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631936" y="37033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SELECT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631936" y="397764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적합도에 비례해 확률적으로 부모를 뽑는다 (룰렛 휠).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973568" y="452628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156448" y="46542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4" descr="/home/claude/icons/percen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203" y="4753051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631936" y="46177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rate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631936" y="489204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돌연변이 확률. 너무 크면 무작위 탐색이 되고, 너무 작으면 정체된다.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58368" y="548640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513832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6" name="Image 5" descr="/home/claude/icons/scal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618439"/>
            <a:ext cx="193121" cy="193121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57784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 개의 파라미터가 서로 얽혀 있다 — 튜닝이 곧 실력이 되는 이유다.</a:t>
            </a:r>
            <a:endParaRPr lang="en-US" sz="122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§11.8 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 실전 응용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dic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게임 AI 행동 진화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다양한 AI를 서로 싸우게 하고 승리한 AI의 행동을 진화시켜, 사람이 생각하지 못한 전략을 얻는다.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rock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NASA 안테나 설계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GA로 설계를 진화시킨 결과물은 기괴하게 생겼지만 성능이 가장 좋았고, 실제 우주선에 탑재되었다.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복잡한 함수 최적화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자동차 공기역학 설계나 금융 모델 파라미터 튜닝처럼 변수가 수없이 많은 문제에 쓰인다.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44348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68630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805172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45811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GA는 인간의 고정관념을 뛰어넘는 창의적인 해를 찾아낼 수 있다</a:t>
            </a:r>
            <a:endParaRPr lang="en-US" sz="1320" dirty="0"/>
          </a:p>
        </p:txBody>
      </p:sp>
      <p:sp>
        <p:nvSpPr>
          <p:cNvPr id="25" name="Text 18"/>
          <p:cNvSpPr/>
          <p:nvPr/>
        </p:nvSpPr>
        <p:spPr>
          <a:xfrm>
            <a:off x="1517904" y="48920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사람은 "이렇게 생겨야 안테나답다"는 선입견에서 벗어나기 어렵지만, 알고리즘에는 그런 편견이 없다. 평가 함수만 정확하면 형태는 아무래도 좋다.</a:t>
            </a:r>
            <a:endParaRPr lang="en-US" sz="1230" dirty="0"/>
          </a:p>
        </p:txBody>
      </p:sp>
      <p:sp>
        <p:nvSpPr>
          <p:cNvPr id="26" name="Shape 19"/>
          <p:cNvSpPr/>
          <p:nvPr/>
        </p:nvSpPr>
        <p:spPr>
          <a:xfrm>
            <a:off x="658368" y="549554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67842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8" name="Image 5" descr="/home/claude/icons/war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797296"/>
            <a:ext cx="219456" cy="21945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64184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뒤집어 말하면, 평가 함수가 잘못되면 엉뚱한 방향으로 진화한다</a:t>
            </a:r>
            <a:endParaRPr lang="en-US" sz="1320" dirty="0"/>
          </a:p>
        </p:txBody>
      </p:sp>
      <p:sp>
        <p:nvSpPr>
          <p:cNvPr id="30" name="Text 22"/>
          <p:cNvSpPr/>
          <p:nvPr/>
        </p:nvSpPr>
        <p:spPr>
          <a:xfrm>
            <a:off x="1517904" y="595274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좋다고 정의했는지가 결과의 전부를 결정한다.</a:t>
            </a:r>
            <a:endParaRPr lang="en-US" sz="123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11.9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11.9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TSP와 유전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순열을 유전자로 쓰면 교배가 까다로워진다.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도시가 중복되거나 빠지기 때문이다.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42160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0192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§11.9  TSP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유전 알고리즘 — 순서 교배 (OX)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965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3852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일반적인 단일 지점 교배를 쓰면 도시가 중복되거나 누락된다 — 순서 교배(ordered crossover)가 필요하다.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15184"/>
            <a:ext cx="7315200" cy="2651760"/>
          </a:xfrm>
          <a:prstGeom prst="roundRect">
            <a:avLst>
              <a:gd name="adj" fmla="val 4138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658368" y="2615184"/>
            <a:ext cx="73152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58368" y="2779776"/>
            <a:ext cx="73152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95528" y="272034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0120" y="272034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24712" y="272034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316736" y="2633472"/>
            <a:ext cx="6528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ordered_crossover.txt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41248" y="2999232"/>
            <a:ext cx="7004304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구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②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의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구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식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복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사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③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의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중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복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음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음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빈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</p:txBody>
      </p:sp>
      <p:sp>
        <p:nvSpPr>
          <p:cNvPr id="18" name="Shape 14"/>
          <p:cNvSpPr/>
          <p:nvPr/>
        </p:nvSpPr>
        <p:spPr>
          <a:xfrm>
            <a:off x="8247888" y="2615184"/>
            <a:ext cx="32826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430768" y="274320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523" y="2841955"/>
            <a:ext cx="168250" cy="1682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906256" y="2706624"/>
            <a:ext cx="2459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중복도 누락도 없다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8906256" y="2980944"/>
            <a:ext cx="2459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도시가 정확히 한 번씩만 등장한다.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8247888" y="3529584"/>
            <a:ext cx="32826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8430768" y="36576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5" name="Image 3" descr="/home/claude/icons/lin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523" y="3756355"/>
            <a:ext cx="168250" cy="16825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906256" y="3621024"/>
            <a:ext cx="2459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 정보 보존</a:t>
            </a:r>
            <a:endParaRPr lang="en-US" sz="1150" dirty="0"/>
          </a:p>
        </p:txBody>
      </p:sp>
      <p:sp>
        <p:nvSpPr>
          <p:cNvPr id="27" name="Text 21"/>
          <p:cNvSpPr/>
          <p:nvPr/>
        </p:nvSpPr>
        <p:spPr>
          <a:xfrm>
            <a:off x="8906256" y="3895344"/>
            <a:ext cx="2459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부모1의 구간 순서와 부모2의 상대 순서를 함께 물려받는다.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8247888" y="4443984"/>
            <a:ext cx="32826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430768" y="457200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9523" y="4670755"/>
            <a:ext cx="168250" cy="16825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906256" y="4535424"/>
            <a:ext cx="2459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문제의 표준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8906256" y="4809744"/>
            <a:ext cx="2459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스케줄링처럼 순서가 해가 되는 문제 전반에 그대로 쓰인다.</a:t>
            </a:r>
            <a:endParaRPr lang="en-US" sz="1000" dirty="0"/>
          </a:p>
        </p:txBody>
      </p:sp>
      <p:sp>
        <p:nvSpPr>
          <p:cNvPr id="33" name="Shape 26"/>
          <p:cNvSpPr/>
          <p:nvPr/>
        </p:nvSpPr>
        <p:spPr>
          <a:xfrm>
            <a:off x="658368" y="550468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896112" y="5532120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5" name="Image 5" descr="/home/claude/icons/ke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636727"/>
            <a:ext cx="193121" cy="193121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517904" y="559612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해의 표현이 순열이면 교배 연산자부터 새로 설계해야 한다.</a:t>
            </a:r>
            <a:endParaRPr lang="en-US" sz="1220" dirty="0"/>
          </a:p>
        </p:txBody>
      </p:sp>
      <p:sp>
        <p:nvSpPr>
          <p:cNvPr id="37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42160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0192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§11.9  TSP 유전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GA — 엘리트 보존과 돌연변이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crow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엘리트 보존 (elitism)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63347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상위 20% 개체는 교배 없이 다음 세대로 넘긴다</a:t>
            </a:r>
            <a:endParaRPr lang="en-US" sz="1130" dirty="0"/>
          </a:p>
        </p:txBody>
      </p:sp>
      <p:sp>
        <p:nvSpPr>
          <p:cNvPr id="11" name="Text 7"/>
          <p:cNvSpPr/>
          <p:nvPr/>
        </p:nvSpPr>
        <p:spPr>
          <a:xfrm>
            <a:off x="932688" y="309067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우연히 찾은 좋은 경로가 파괴되는 것을 막는다</a:t>
            </a:r>
            <a:endParaRPr lang="en-US" sz="1130" dirty="0"/>
          </a:p>
        </p:txBody>
      </p:sp>
      <p:sp>
        <p:nvSpPr>
          <p:cNvPr id="12" name="Text 8"/>
          <p:cNvSpPr/>
          <p:nvPr/>
        </p:nvSpPr>
        <p:spPr>
          <a:xfrm>
            <a:off x="932688" y="354787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세대가 지날수록 최선이 나빠지지 않도록 하는 안전장치</a:t>
            </a:r>
            <a:endParaRPr lang="en-US" sz="1130" dirty="0"/>
          </a:p>
        </p:txBody>
      </p:sp>
      <p:sp>
        <p:nvSpPr>
          <p:cNvPr id="13" name="Shape 9"/>
          <p:cNvSpPr/>
          <p:nvPr/>
        </p:nvSpPr>
        <p:spPr>
          <a:xfrm>
            <a:off x="6181344" y="1828800"/>
            <a:ext cx="5349240" cy="246888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돌연변이 (mutation)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455664" y="263347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도시 순서를 강제로 swap한다</a:t>
            </a:r>
            <a:endParaRPr lang="en-US" sz="1130" dirty="0"/>
          </a:p>
        </p:txBody>
      </p:sp>
      <p:sp>
        <p:nvSpPr>
          <p:cNvPr id="18" name="Text 13"/>
          <p:cNvSpPr/>
          <p:nvPr/>
        </p:nvSpPr>
        <p:spPr>
          <a:xfrm>
            <a:off x="6455664" y="309067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비슷한 경로끼리만 교배하는 정체 상태를 깬다</a:t>
            </a:r>
            <a:endParaRPr lang="en-US" sz="1130" dirty="0"/>
          </a:p>
        </p:txBody>
      </p:sp>
      <p:sp>
        <p:nvSpPr>
          <p:cNvPr id="19" name="Text 14"/>
          <p:cNvSpPr/>
          <p:nvPr/>
        </p:nvSpPr>
        <p:spPr>
          <a:xfrm>
            <a:off x="6455664" y="3547872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엉뚱한 곳에서 획기적인 지름길이 발견되기도 한다</a:t>
            </a:r>
            <a:endParaRPr lang="en-US" sz="1130" dirty="0"/>
          </a:p>
        </p:txBody>
      </p:sp>
      <p:sp>
        <p:nvSpPr>
          <p:cNvPr id="20" name="Shape 15"/>
          <p:cNvSpPr/>
          <p:nvPr/>
        </p:nvSpPr>
        <p:spPr>
          <a:xfrm>
            <a:off x="658368" y="4626864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87832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3" descr="/home/claude/icons/quo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997196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77316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"끼리끼리만 결혼하면 유전병이 생기듯, 알고리즘도 비슷한 경로끼리만 교배하면 발전이 멈춘다"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084064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엘리트 보존은 활용(exploitation)을, 돌연변이는 탐색(exploration)을 담당한다. 둘 중 하나만 세게 밀면 반드시 실패한다.</a:t>
            </a:r>
            <a:endParaRPr lang="en-US" sz="1230" dirty="0"/>
          </a:p>
        </p:txBody>
      </p:sp>
      <p:sp>
        <p:nvSpPr>
          <p:cNvPr id="25" name="Shape 19"/>
          <p:cNvSpPr/>
          <p:nvPr/>
        </p:nvSpPr>
        <p:spPr>
          <a:xfrm>
            <a:off x="658368" y="570585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733288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37895"/>
            <a:ext cx="193121" cy="193121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79729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엘리트 비율과 돌연변이율은 서로 반대 방향으로 작용한다 — 함께 조절해야 한다.</a:t>
            </a:r>
            <a:endParaRPr lang="en-US" sz="12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11.10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11.10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자연 영감 알고리즘들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지휘자 없는 무리가 최적을 찾아낸다.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PSO와 ACO.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59826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1959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§11.10  자연 영감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입자 군집 최적화 (PSO)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영감 — 새 떼나 물고기 떼의 움직임. 지휘자가 없는데도 무리 전체가 하나처럼 움직인다.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15184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852928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297143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834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pBest — 개인 경험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364992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"내가 지금까지 날아다닌 곳 중 가장 좋았던 위치" 쪽으로 끌린다. 인지적 요소라고 부른다.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615184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852928"/>
            <a:ext cx="438912" cy="43891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7" name="Image 3" descr="/home/claude/icons/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97143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834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gBest — 집단 정보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455664" y="3364992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"무리 전체가 발견한 곳 중 가장 좋은 위치" 쪽으로 끌린다. 사회적 요소라고 부른다.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484632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98348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106924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84632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특징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974336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교배나 돌연변이 없이 간단한 속도 벡터 연산만으로 구현된다. 계산 효율이 매우 높다.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5669280"/>
            <a:ext cx="10872216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7607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5" descr="/home/claude/icons/char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884164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566928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응용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5797296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연속적인 파라미터 최적화, 신경망 학습 등에 널리 쓰인다.</a:t>
            </a:r>
            <a:endParaRPr lang="en-US" sz="115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59826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1959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§11.10  자연 영감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개미 집단 알고리즘 (ACO)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rou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영감 — 개미들의 최단 경로 탐색. 페로몬(pheromone)을 통한 간접적인 정보 공유가 핵심이다.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151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7432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866644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615184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초기 탐색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74320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아무 정보가 없으므로 개미들이 무작위로 경로를 돌아다닌다.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401568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3529584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7" name="Image 3" descr="/home/claude/icons/pe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653028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401568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페로몬 축적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3529584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짧은 경로일수록 왕복이 빨라 같은 시간에 페로몬이 더 많이 쌓인다.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187952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31596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439412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187952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경로 강화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315968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페로몬이 진한 길을 고를 확률이 올라간다. 양성 피드백이 일어난다.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4974336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10235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5" descr="/home/claude/icons/histor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225796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4974336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페로몬 증발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510235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오래된 정보는 서서히 사라져, 새로운 경로를 탐색할 여지를 남긴다.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658368" y="577900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896112" y="5806440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2" name="Image 6" descr="/home/claude/icons/trophy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719" y="5911047"/>
            <a:ext cx="193121" cy="193121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517904" y="587044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강점 — TSP, 네트워크 라우팅, 물류 배차처럼 그래프 기반 경로 최적화에서 뛰어나다</a:t>
            </a:r>
            <a:endParaRPr lang="en-US" sz="1220" dirty="0"/>
          </a:p>
        </p:txBody>
      </p:sp>
      <p:sp>
        <p:nvSpPr>
          <p:cNvPr id="34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11.11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11.11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11장을 마치며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가지 접근을 나란히 놓고,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 무엇을 쓸지 정리한다.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420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86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§11.11  정리 및 비교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 vs 휴리스틱 vs 메타휴리스틱</a:t>
            </a:r>
            <a:endParaRPr lang="en-US" sz="29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37360"/>
          <a:ext cx="10872216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017520"/>
                <a:gridCol w="3017520"/>
                <a:gridCol w="3099816"/>
              </a:tblGrid>
              <a:tr h="4480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근사 알고리즘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휴리스틱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메타휴리스틱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핵심 목적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이론적 보장 + 빠른 해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빠른 시간에 괜찮은 해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범용 탐색 프레임워크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최적해 보장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근사 비율만 보장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보장 없음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보장 없음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수학적 분석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가능 (증명)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거의 불가능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거의 불가능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문제 의존성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비교적 낮음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매우 높음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(범용)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결과 안정성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안정적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실행마다 다름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실행마다 다름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기법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2-근사, Greedy SC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최근접 이웃, 언덕 오르기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SA, GA, ACO, PSO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장점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"얼마나 나쁜지"를 안다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빠르고 구현이 단순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복잡한 문제에도 적용 가능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단점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품질이 제한적일 수 있음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국소 최적해 위험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파라미터 튜닝이 필요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접근은 대체재가 아니라, 문제의 성격에 따라 고르는 선택지다.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420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86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§11.11  정리 및 비교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 무엇을 써야 하는가?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 — Safety First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651760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최악의 상황에 대한 보장이 필수인 경우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932688" y="3127248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금융 리스크, 구조물 안전, 의료 분야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932688" y="3602736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문제 구조가 수학적으로 명확할 때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181344" y="1828800"/>
            <a:ext cx="5349240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rock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2048256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 휴리스틱 — Performance First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6455664" y="2651760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최악보다 평균적 성능이 중요할 때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6455664" y="3127248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문제가 너무 복잡하거나 제약 조건이 많을 때</a:t>
            </a:r>
            <a:endParaRPr lang="en-US" sz="1150" dirty="0"/>
          </a:p>
        </p:txBody>
      </p:sp>
      <p:sp>
        <p:nvSpPr>
          <p:cNvPr id="19" name="Text 14"/>
          <p:cNvSpPr/>
          <p:nvPr/>
        </p:nvSpPr>
        <p:spPr>
          <a:xfrm>
            <a:off x="6455664" y="3602736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내부 구조를 모르는 블랙박스 최적화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658368" y="484632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509778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21665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9926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파라미터 튜닝 = 과학 + 예술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30352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온도 스케줄, 돌연변이율, 집단 크기에는 정답 공식이 없다. 훌륭한 엔지니어는 파라미터들이 서로 얽혀 춤추는 리듬을 이해하고 지휘할 수 있는 사람이다.</a:t>
            </a:r>
            <a:endParaRPr lang="en-US" sz="1230" dirty="0"/>
          </a:p>
        </p:txBody>
      </p:sp>
      <p:sp>
        <p:nvSpPr>
          <p:cNvPr id="25" name="Shape 19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고르든, 결과를 실측으로 검증하는 절차만큼은 빼놓을 수 없다.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911096"/>
            <a:ext cx="420624" cy="42062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680" y="2024664"/>
            <a:ext cx="193487" cy="1934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186537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444752" y="2157984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 보장 없이 빠르게 괜찮은 해를 찾는 경험적 방법. 보장을 내려놓는 대신 적용 범위를 얻는다.</a:t>
            </a:r>
            <a:endParaRPr lang="en-US" sz="98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1911096"/>
            <a:ext cx="420624" cy="420624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mount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528" y="2024664"/>
            <a:ext cx="193487" cy="19348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86600" y="186537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언덕 오르기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086600" y="2157984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이웃 해 중 더 좋은 것으로만 이동한다. 빠르지만 국소 최적해에 갇힐 위험이 있다.</a:t>
            </a:r>
            <a:endParaRPr lang="en-US" sz="980" dirty="0"/>
          </a:p>
        </p:txBody>
      </p:sp>
      <p:sp>
        <p:nvSpPr>
          <p:cNvPr id="14" name="Shape 10"/>
          <p:cNvSpPr/>
          <p:nvPr/>
        </p:nvSpPr>
        <p:spPr>
          <a:xfrm>
            <a:off x="658368" y="2871216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044952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rou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80" y="3158520"/>
            <a:ext cx="193487" cy="19348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44752" y="29992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알고리즘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1444752" y="3291840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 = g(n) + h(n) — 과거 비용과 미래 예측을 결합한다. h가 낙관적이면 최적성도 지킨다.</a:t>
            </a:r>
            <a:endParaRPr lang="en-US" sz="980" dirty="0"/>
          </a:p>
        </p:txBody>
      </p:sp>
      <p:sp>
        <p:nvSpPr>
          <p:cNvPr id="19" name="Shape 14"/>
          <p:cNvSpPr/>
          <p:nvPr/>
        </p:nvSpPr>
        <p:spPr>
          <a:xfrm>
            <a:off x="6300216" y="2871216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37960" y="3044952"/>
            <a:ext cx="420624" cy="42062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528" y="3158520"/>
            <a:ext cx="193487" cy="19348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86600" y="29992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 휴리스틱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7086600" y="3291840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탐색(exploration)과 활용(exploitation)의 균형을 지휘하는 상위 전략이다.</a:t>
            </a:r>
            <a:endParaRPr lang="en-US" sz="980" dirty="0"/>
          </a:p>
        </p:txBody>
      </p:sp>
      <p:sp>
        <p:nvSpPr>
          <p:cNvPr id="24" name="Shape 18"/>
          <p:cNvSpPr/>
          <p:nvPr/>
        </p:nvSpPr>
        <p:spPr>
          <a:xfrm>
            <a:off x="658368" y="4005072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4178808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fir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80" y="4292376"/>
            <a:ext cx="193487" cy="193487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44752" y="413308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모의 담금질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1444752" y="4425696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온도 기반 확률적 수용. 초반에는 과감하게, 후반에는 신중하게 움직인다.</a:t>
            </a:r>
            <a:endParaRPr lang="en-US" sz="980" dirty="0"/>
          </a:p>
        </p:txBody>
      </p:sp>
      <p:sp>
        <p:nvSpPr>
          <p:cNvPr id="29" name="Shape 22"/>
          <p:cNvSpPr/>
          <p:nvPr/>
        </p:nvSpPr>
        <p:spPr>
          <a:xfrm>
            <a:off x="6300216" y="4005072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37960" y="4178808"/>
            <a:ext cx="420624" cy="42062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5" descr="/home/claude/icons/seedlin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1528" y="4292376"/>
            <a:ext cx="193487" cy="193487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086600" y="413308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 알고리즘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7086600" y="4425696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적자생존 · 교배 · 돌연변이로 해의 집단을 세대에 걸쳐 진화시킨다.</a:t>
            </a:r>
            <a:endParaRPr lang="en-US" sz="980" dirty="0"/>
          </a:p>
        </p:txBody>
      </p:sp>
      <p:sp>
        <p:nvSpPr>
          <p:cNvPr id="34" name="Shape 26"/>
          <p:cNvSpPr/>
          <p:nvPr/>
        </p:nvSpPr>
        <p:spPr>
          <a:xfrm>
            <a:off x="658368" y="5138928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896112" y="5312664"/>
            <a:ext cx="420624" cy="420624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36" name="Image 6" descr="/home/claude/icons/users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680" y="5426232"/>
            <a:ext cx="193487" cy="193487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444752" y="526694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PSO / ACO</a:t>
            </a:r>
            <a:endParaRPr lang="en-US" sz="1200" dirty="0"/>
          </a:p>
        </p:txBody>
      </p:sp>
      <p:sp>
        <p:nvSpPr>
          <p:cNvPr id="38" name="Text 29"/>
          <p:cNvSpPr/>
          <p:nvPr/>
        </p:nvSpPr>
        <p:spPr>
          <a:xfrm>
            <a:off x="1444752" y="5559552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무리 지능 기반. 개체가 정보를 공유하며 함께 최적해를 찾아 나간다.</a:t>
            </a:r>
            <a:endParaRPr lang="en-US" sz="980" dirty="0"/>
          </a:p>
        </p:txBody>
      </p:sp>
      <p:sp>
        <p:nvSpPr>
          <p:cNvPr id="39" name="Shape 30"/>
          <p:cNvSpPr/>
          <p:nvPr/>
        </p:nvSpPr>
        <p:spPr>
          <a:xfrm>
            <a:off x="6300216" y="5138928"/>
            <a:ext cx="5230368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1"/>
          <p:cNvSpPr/>
          <p:nvPr/>
        </p:nvSpPr>
        <p:spPr>
          <a:xfrm>
            <a:off x="6537960" y="5312664"/>
            <a:ext cx="420624" cy="420624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41" name="Image 7" descr="/home/claude/icons/ban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1528" y="5426232"/>
            <a:ext cx="193487" cy="193487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7086600" y="526694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NFL 정리</a:t>
            </a:r>
            <a:endParaRPr lang="en-US" sz="1200" dirty="0"/>
          </a:p>
        </p:txBody>
      </p:sp>
      <p:sp>
        <p:nvSpPr>
          <p:cNvPr id="43" name="Text 33"/>
          <p:cNvSpPr/>
          <p:nvPr/>
        </p:nvSpPr>
        <p:spPr>
          <a:xfrm>
            <a:off x="7086600" y="5559552"/>
            <a:ext cx="4206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만능 알고리즘은 없다. 문제 특성에 맞는 선택이 결국 실력이 된다.</a:t>
            </a:r>
            <a:endParaRPr lang="en-US" sz="980" dirty="0"/>
          </a:p>
        </p:txBody>
      </p:sp>
      <p:sp>
        <p:nvSpPr>
          <p:cNvPr id="44" name="Text 3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11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정답이 아니어도 괜찮습니다.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지금보다 조금 더 나은 쪽으로 한 걸음이면 충분합니다.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11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11장 휴리스틱 알고리즘</dc:title>
  <dc:subject>PptxGenJS Presentation</dc:subject>
  <dc:creator>대전대학교</dc:creator>
  <cp:lastModifiedBy>대전대학교</cp:lastModifiedBy>
  <cp:revision>1</cp:revision>
  <dcterms:created xsi:type="dcterms:W3CDTF">2026-08-03T06:01:07Z</dcterms:created>
  <dcterms:modified xsi:type="dcterms:W3CDTF">2026-08-03T06:01:07Z</dcterms:modified>
</cp:coreProperties>
</file>