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notesMasterIdLst>
    <p:notesMasterId r:id="rId5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1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1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1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2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1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1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1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1.png"/><Relationship Id="rId5" Type="http://schemas.openxmlformats.org/officeDocument/2006/relationships/image" Target="../media/image-37-5.png"/><Relationship Id="rId6" Type="http://schemas.openxmlformats.org/officeDocument/2006/relationships/image" Target="../media/image-37-6.png"/><Relationship Id="rId7" Type="http://schemas.openxmlformats.org/officeDocument/2006/relationships/image" Target="../media/image-3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image" Target="../media/image-4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1.png"/><Relationship Id="rId5" Type="http://schemas.openxmlformats.org/officeDocument/2006/relationships/image" Target="../media/image-49-1.png"/><Relationship Id="rId6" Type="http://schemas.openxmlformats.org/officeDocument/2006/relationships/image" Target="../media/image-49-1.png"/><Relationship Id="rId7" Type="http://schemas.openxmlformats.org/officeDocument/2006/relationships/image" Target="../media/image-4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image" Target="../media/image-51-5.png"/><Relationship Id="rId6" Type="http://schemas.openxmlformats.org/officeDocument/2006/relationships/image" Target="../media/image-5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12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알고리즘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Text Algorithms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문자열은 길이와 패턴을 함께 가진다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863840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863840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266176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66176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668512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668512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9070848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70848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9473184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473184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9875520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875520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10277856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77856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10680192" y="2103120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680192" y="2103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7863840" y="259689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Text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7863840" y="3072384"/>
            <a:ext cx="402336" cy="402336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863840" y="3072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8266176" y="3072384"/>
            <a:ext cx="402336" cy="402336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266176" y="3072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44" name="Shape 42"/>
          <p:cNvSpPr/>
          <p:nvPr/>
        </p:nvSpPr>
        <p:spPr>
          <a:xfrm>
            <a:off x="8668512" y="3072384"/>
            <a:ext cx="402336" cy="402336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668512" y="307238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46" name="Shape 44"/>
          <p:cNvSpPr/>
          <p:nvPr/>
        </p:nvSpPr>
        <p:spPr>
          <a:xfrm>
            <a:off x="8266176" y="3602736"/>
            <a:ext cx="402336" cy="402336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266176" y="36027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8668512" y="360273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668512" y="36027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50" name="Shape 48"/>
          <p:cNvSpPr/>
          <p:nvPr/>
        </p:nvSpPr>
        <p:spPr>
          <a:xfrm>
            <a:off x="9070848" y="360273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9070848" y="36027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52" name="Shape 50"/>
          <p:cNvSpPr/>
          <p:nvPr/>
        </p:nvSpPr>
        <p:spPr>
          <a:xfrm>
            <a:off x="8668512" y="4133088"/>
            <a:ext cx="402336" cy="402336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668512" y="4133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54" name="Shape 52"/>
          <p:cNvSpPr/>
          <p:nvPr/>
        </p:nvSpPr>
        <p:spPr>
          <a:xfrm>
            <a:off x="9070848" y="4133088"/>
            <a:ext cx="402336" cy="402336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070848" y="4133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56" name="Shape 54"/>
          <p:cNvSpPr/>
          <p:nvPr/>
        </p:nvSpPr>
        <p:spPr>
          <a:xfrm>
            <a:off x="9473184" y="4133088"/>
            <a:ext cx="402336" cy="402336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9473184" y="4133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58" name="Text 56"/>
          <p:cNvSpPr/>
          <p:nvPr/>
        </p:nvSpPr>
        <p:spPr>
          <a:xfrm>
            <a:off x="9191549" y="3072384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= 0  ✕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9593885" y="3602736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= 1  ✕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9996221" y="4133088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= 2  ✓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7726680" y="4718304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패턴을 한 칸씩 밀며 맞춰 본다</a:t>
            </a:r>
            <a:endParaRPr lang="en-US" sz="1050" dirty="0"/>
          </a:p>
        </p:txBody>
      </p:sp>
      <p:sp>
        <p:nvSpPr>
          <p:cNvPr id="62" name="Text 6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2688" y="20116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" y="2135124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202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2139696" y="192024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54480" y="225856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단순한 문자열 검색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300216" y="178308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74536" y="201168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7980" y="2135124"/>
            <a:ext cx="210312" cy="210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96328" y="192024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12.2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781544" y="192024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알고리즘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196328" y="225856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접두사의 정보를 활용하라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58368" y="278892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" y="30175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" y="3140964"/>
            <a:ext cx="210312" cy="210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292608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2139696" y="292608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554480" y="326440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뒤에서부터 비교하는 역발상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300216" y="278892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74536" y="301752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980" y="3140964"/>
            <a:ext cx="210312" cy="21031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96328" y="292608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12.4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781544" y="292608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라빈-카프</a:t>
            </a:r>
            <a:endParaRPr lang="en-US" sz="1450" dirty="0"/>
          </a:p>
        </p:txBody>
      </p:sp>
      <p:sp>
        <p:nvSpPr>
          <p:cNvPr id="27" name="Text 21"/>
          <p:cNvSpPr/>
          <p:nvPr/>
        </p:nvSpPr>
        <p:spPr>
          <a:xfrm>
            <a:off x="7196328" y="326440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문자열을 숫자로 바꾸다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58368" y="379476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40233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sitemap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132" y="4146804"/>
            <a:ext cx="210312" cy="210312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54480" y="39319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12.5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2139696" y="393192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 (Trie)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1554480" y="427024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접두사 트리 자료구조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6300216" y="3794760"/>
            <a:ext cx="5230368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74536" y="40233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layer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980" y="4146804"/>
            <a:ext cx="210312" cy="21031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196328" y="393192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12.6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7781544" y="393192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압축</a:t>
            </a:r>
            <a:endParaRPr lang="en-US" sz="1450" dirty="0"/>
          </a:p>
        </p:txBody>
      </p:sp>
      <p:sp>
        <p:nvSpPr>
          <p:cNvPr id="39" name="Text 31"/>
          <p:cNvSpPr/>
          <p:nvPr/>
        </p:nvSpPr>
        <p:spPr>
          <a:xfrm>
            <a:off x="7196328" y="4270248"/>
            <a:ext cx="4041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코딩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" y="48006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932688" y="5029200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2" name="Image 6" descr="/home/claude/icons/cod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132" y="5152644"/>
            <a:ext cx="210312" cy="210312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54480" y="4937760"/>
            <a:ext cx="658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12.7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2139696" y="4937760"/>
            <a:ext cx="91348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 전략</a:t>
            </a:r>
            <a:endParaRPr lang="en-US" sz="1450" dirty="0"/>
          </a:p>
        </p:txBody>
      </p:sp>
      <p:sp>
        <p:nvSpPr>
          <p:cNvPr id="45" name="Text 36"/>
          <p:cNvSpPr/>
          <p:nvPr/>
        </p:nvSpPr>
        <p:spPr>
          <a:xfrm>
            <a:off x="1554480" y="5276088"/>
            <a:ext cx="9683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활용과 언어별 특성</a:t>
            </a:r>
            <a:endParaRPr lang="en-US" sz="1150" dirty="0"/>
          </a:p>
        </p:txBody>
      </p:sp>
      <p:sp>
        <p:nvSpPr>
          <p:cNvPr id="46" name="Shape 37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Text 38"/>
          <p:cNvSpPr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문자열은 배열과 달리 "길이"와 "패턴"을 가진다 — 그 구조를 활용해 검색과 처리를 최적화한다.</a:t>
            </a:r>
            <a:endParaRPr lang="en-US" sz="1200" dirty="0"/>
          </a:p>
        </p:txBody>
      </p:sp>
      <p:sp>
        <p:nvSpPr>
          <p:cNvPr id="48" name="Text 3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PROBLEM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검색 문제 정의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92938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boo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" y="2052828"/>
            <a:ext cx="210312" cy="2103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81328" y="178308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(T)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2651760" y="191109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대상이 되는 긴 문자열. 길이 N, 인덱스 T[0 … N-1]</a:t>
            </a:r>
            <a:endParaRPr lang="en-US" sz="1180" dirty="0"/>
          </a:p>
        </p:txBody>
      </p:sp>
      <p:sp>
        <p:nvSpPr>
          <p:cNvPr id="9" name="Shape 6"/>
          <p:cNvSpPr/>
          <p:nvPr/>
        </p:nvSpPr>
        <p:spPr>
          <a:xfrm>
            <a:off x="658368" y="260604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96112" y="275234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1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875788"/>
            <a:ext cx="210312" cy="2103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81328" y="260604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(P)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2651760" y="273405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안에서 찾고자 하는 짧은 문자열. 길이 M, 인덱스 P[0 … M-1]  (M ≤ N)</a:t>
            </a:r>
            <a:endParaRPr lang="en-US" sz="1180" dirty="0"/>
          </a:p>
        </p:txBody>
      </p:sp>
      <p:sp>
        <p:nvSpPr>
          <p:cNvPr id="14" name="Shape 10"/>
          <p:cNvSpPr/>
          <p:nvPr/>
        </p:nvSpPr>
        <p:spPr>
          <a:xfrm>
            <a:off x="658368" y="342900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57530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targ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698748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42900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55701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 안에서 P가 출현하는 모든 시작 인덱스를 찾거나, 존재 여부를 판단한다.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658368" y="4315968"/>
            <a:ext cx="10872216" cy="1737360"/>
          </a:xfrm>
          <a:prstGeom prst="roundRect">
            <a:avLst>
              <a:gd name="adj" fmla="val 736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914400" y="4443984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= "ABABCDEF",   P = "ABC"   →   발견 인덱스: [2]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914400" y="4882896"/>
            <a:ext cx="91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1920240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1920240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2322576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2322576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2724912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2724912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3127248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3127248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3529584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3529584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32" name="Shape 27"/>
          <p:cNvSpPr/>
          <p:nvPr/>
        </p:nvSpPr>
        <p:spPr>
          <a:xfrm>
            <a:off x="3931920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3931920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34" name="Shape 29"/>
          <p:cNvSpPr/>
          <p:nvPr/>
        </p:nvSpPr>
        <p:spPr>
          <a:xfrm>
            <a:off x="4334256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4334256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36" name="Shape 31"/>
          <p:cNvSpPr/>
          <p:nvPr/>
        </p:nvSpPr>
        <p:spPr>
          <a:xfrm>
            <a:off x="4736592" y="4882896"/>
            <a:ext cx="402336" cy="402336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7" name="Text 32"/>
          <p:cNvSpPr/>
          <p:nvPr/>
        </p:nvSpPr>
        <p:spPr>
          <a:xfrm>
            <a:off x="4736592" y="4882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endParaRPr lang="en-US" sz="1200" dirty="0"/>
          </a:p>
        </p:txBody>
      </p:sp>
      <p:sp>
        <p:nvSpPr>
          <p:cNvPr id="38" name="Text 33"/>
          <p:cNvSpPr/>
          <p:nvPr/>
        </p:nvSpPr>
        <p:spPr>
          <a:xfrm>
            <a:off x="914400" y="5413248"/>
            <a:ext cx="914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</a:t>
            </a:r>
            <a:endParaRPr lang="en-US" sz="1100" dirty="0"/>
          </a:p>
        </p:txBody>
      </p:sp>
      <p:sp>
        <p:nvSpPr>
          <p:cNvPr id="39" name="Shape 34"/>
          <p:cNvSpPr/>
          <p:nvPr/>
        </p:nvSpPr>
        <p:spPr>
          <a:xfrm>
            <a:off x="2724912" y="5413248"/>
            <a:ext cx="402336" cy="402336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0" name="Text 35"/>
          <p:cNvSpPr/>
          <p:nvPr/>
        </p:nvSpPr>
        <p:spPr>
          <a:xfrm>
            <a:off x="2724912" y="5413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41" name="Shape 36"/>
          <p:cNvSpPr/>
          <p:nvPr/>
        </p:nvSpPr>
        <p:spPr>
          <a:xfrm>
            <a:off x="3127248" y="5413248"/>
            <a:ext cx="402336" cy="402336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2" name="Text 37"/>
          <p:cNvSpPr/>
          <p:nvPr/>
        </p:nvSpPr>
        <p:spPr>
          <a:xfrm>
            <a:off x="3127248" y="5413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43" name="Shape 38"/>
          <p:cNvSpPr/>
          <p:nvPr/>
        </p:nvSpPr>
        <p:spPr>
          <a:xfrm>
            <a:off x="3529584" y="5413248"/>
            <a:ext cx="402336" cy="402336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4" name="Text 39"/>
          <p:cNvSpPr/>
          <p:nvPr/>
        </p:nvSpPr>
        <p:spPr>
          <a:xfrm>
            <a:off x="3529584" y="54132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45" name="Text 40"/>
          <p:cNvSpPr/>
          <p:nvPr/>
        </p:nvSpPr>
        <p:spPr>
          <a:xfrm>
            <a:off x="5852160" y="5413248"/>
            <a:ext cx="45720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인덱스 2에서 정확히 겹친다</a:t>
            </a:r>
            <a:endParaRPr lang="en-US" sz="1150" dirty="0"/>
          </a:p>
        </p:txBody>
      </p:sp>
      <p:sp>
        <p:nvSpPr>
          <p:cNvPr id="46" name="Text 4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12.1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줄부터 한 글자씩 읽어 가며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찾는 단어와 맞는지 확인하는 방법.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§12.1  완전 탐색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탐색(brute-force)이란?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7452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boo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9339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책 첫 페이지 첫 줄부터 한 글자씩 읽어 가며, 내가 찾는 단어와 일치하는지 확인하는 방법이다.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743200"/>
            <a:ext cx="53492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98094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listo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099450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9626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 방식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32688" y="3511296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텍스트 처음부터 패턴 크기의 윈도우를 한 칸씩 옮긴다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932688" y="393192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각 위치에서 패턴과 문자를 하나씩 비교한다</a:t>
            </a:r>
            <a:endParaRPr lang="en-US" sz="1150" dirty="0"/>
          </a:p>
        </p:txBody>
      </p:sp>
      <p:sp>
        <p:nvSpPr>
          <p:cNvPr id="16" name="Text 11"/>
          <p:cNvSpPr/>
          <p:nvPr/>
        </p:nvSpPr>
        <p:spPr>
          <a:xfrm>
            <a:off x="932688" y="4352544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불일치가 나면 즉시 다음 위치로 이동한다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181344" y="2743200"/>
            <a:ext cx="53492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6455664" y="298094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099450"/>
            <a:ext cx="201900" cy="2019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168896" y="29626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특징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6455664" y="3511296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특별한 기교 없이 있는 그대로 비교한다</a:t>
            </a:r>
            <a:endParaRPr lang="en-US" sz="1150" dirty="0"/>
          </a:p>
        </p:txBody>
      </p:sp>
      <p:sp>
        <p:nvSpPr>
          <p:cNvPr id="22" name="Text 16"/>
          <p:cNvSpPr/>
          <p:nvPr/>
        </p:nvSpPr>
        <p:spPr>
          <a:xfrm>
            <a:off x="6455664" y="3877056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나이브(naïve) 알고리즘이라고도 부른다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6455664" y="4242816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구현이 가장 간단하다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6455664" y="4608576"/>
            <a:ext cx="4800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비교 정보를 전혀 재활용하지 않는다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658368" y="517550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20293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321808"/>
            <a:ext cx="219456" cy="21945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26694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— "성공하든 실패하든 무조건 한 칸씩만 이동한다"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§12.1  완전 탐색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윈도우 슬라이딩 동작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 = "ABABCDEF", P = "ABC" 를 실제로 맞춰 보자. 초록은 일치, 빨강은 불일치가 난 자리다.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21408"/>
            <a:ext cx="6400800" cy="3657600"/>
          </a:xfrm>
          <a:prstGeom prst="roundRect">
            <a:avLst>
              <a:gd name="adj" fmla="val 35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371600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600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792224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92224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212848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212848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633472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633472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054096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054096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474720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474720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3895344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895344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315968" y="2286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315968" y="2286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914400" y="2286000"/>
            <a:ext cx="365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14400" y="2926080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i=0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371600" y="2926080"/>
            <a:ext cx="420624" cy="420624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371600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1792224" y="2926080"/>
            <a:ext cx="420624" cy="420624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792224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2212848" y="2926080"/>
            <a:ext cx="420624" cy="420624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212848" y="29260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2759659" y="2926080"/>
            <a:ext cx="24323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A=A ✓  B=B ✓  A≠C ✕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914400" y="3474720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i=1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1792224" y="3474720"/>
            <a:ext cx="420624" cy="420624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792224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2212848" y="347472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2212848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38" name="Shape 35"/>
          <p:cNvSpPr/>
          <p:nvPr/>
        </p:nvSpPr>
        <p:spPr>
          <a:xfrm>
            <a:off x="2633472" y="347472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63347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40" name="Text 37"/>
          <p:cNvSpPr/>
          <p:nvPr/>
        </p:nvSpPr>
        <p:spPr>
          <a:xfrm>
            <a:off x="3180283" y="3474720"/>
            <a:ext cx="24323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B≠A ✕</a:t>
            </a:r>
            <a:endParaRPr lang="en-US" sz="950" dirty="0"/>
          </a:p>
        </p:txBody>
      </p:sp>
      <p:sp>
        <p:nvSpPr>
          <p:cNvPr id="41" name="Text 38"/>
          <p:cNvSpPr/>
          <p:nvPr/>
        </p:nvSpPr>
        <p:spPr>
          <a:xfrm>
            <a:off x="914400" y="4023360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i=2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2212848" y="4023360"/>
            <a:ext cx="420624" cy="420624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2212848" y="40233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44" name="Shape 41"/>
          <p:cNvSpPr/>
          <p:nvPr/>
        </p:nvSpPr>
        <p:spPr>
          <a:xfrm>
            <a:off x="2633472" y="4023360"/>
            <a:ext cx="420624" cy="420624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633472" y="40233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46" name="Shape 43"/>
          <p:cNvSpPr/>
          <p:nvPr/>
        </p:nvSpPr>
        <p:spPr>
          <a:xfrm>
            <a:off x="3054096" y="4023360"/>
            <a:ext cx="420624" cy="420624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3054096" y="40233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48" name="Text 45"/>
          <p:cNvSpPr/>
          <p:nvPr/>
        </p:nvSpPr>
        <p:spPr>
          <a:xfrm>
            <a:off x="3600907" y="4023360"/>
            <a:ext cx="24323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A=A ✓  B=B ✓  C=C ✓  → 발견!</a:t>
            </a:r>
            <a:endParaRPr lang="en-US" sz="950" dirty="0"/>
          </a:p>
        </p:txBody>
      </p:sp>
      <p:sp>
        <p:nvSpPr>
          <p:cNvPr id="49" name="Text 46"/>
          <p:cNvSpPr/>
          <p:nvPr/>
        </p:nvSpPr>
        <p:spPr>
          <a:xfrm>
            <a:off x="914400" y="4572000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i=3</a:t>
            </a:r>
            <a:endParaRPr lang="en-US" sz="1050" dirty="0"/>
          </a:p>
        </p:txBody>
      </p:sp>
      <p:sp>
        <p:nvSpPr>
          <p:cNvPr id="50" name="Shape 47"/>
          <p:cNvSpPr/>
          <p:nvPr/>
        </p:nvSpPr>
        <p:spPr>
          <a:xfrm>
            <a:off x="2633472" y="4572000"/>
            <a:ext cx="420624" cy="420624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633472" y="4572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52" name="Shape 49"/>
          <p:cNvSpPr/>
          <p:nvPr/>
        </p:nvSpPr>
        <p:spPr>
          <a:xfrm>
            <a:off x="3054096" y="4572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3054096" y="4572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54" name="Shape 51"/>
          <p:cNvSpPr/>
          <p:nvPr/>
        </p:nvSpPr>
        <p:spPr>
          <a:xfrm>
            <a:off x="3474720" y="457200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3474720" y="4572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56" name="Text 53"/>
          <p:cNvSpPr/>
          <p:nvPr/>
        </p:nvSpPr>
        <p:spPr>
          <a:xfrm>
            <a:off x="4021531" y="4572000"/>
            <a:ext cx="24323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B≠A ✕</a:t>
            </a:r>
            <a:endParaRPr lang="en-US" sz="950" dirty="0"/>
          </a:p>
        </p:txBody>
      </p:sp>
      <p:sp>
        <p:nvSpPr>
          <p:cNvPr id="57" name="Text 54"/>
          <p:cNvSpPr/>
          <p:nvPr/>
        </p:nvSpPr>
        <p:spPr>
          <a:xfrm>
            <a:off x="914400" y="5120640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i=4</a:t>
            </a:r>
            <a:endParaRPr lang="en-US" sz="1050" dirty="0"/>
          </a:p>
        </p:txBody>
      </p:sp>
      <p:sp>
        <p:nvSpPr>
          <p:cNvPr id="58" name="Shape 55"/>
          <p:cNvSpPr/>
          <p:nvPr/>
        </p:nvSpPr>
        <p:spPr>
          <a:xfrm>
            <a:off x="3054096" y="5120640"/>
            <a:ext cx="420624" cy="420624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3054096" y="5120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150" dirty="0"/>
          </a:p>
        </p:txBody>
      </p:sp>
      <p:sp>
        <p:nvSpPr>
          <p:cNvPr id="60" name="Shape 57"/>
          <p:cNvSpPr/>
          <p:nvPr/>
        </p:nvSpPr>
        <p:spPr>
          <a:xfrm>
            <a:off x="3474720" y="512064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3474720" y="5120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150" dirty="0"/>
          </a:p>
        </p:txBody>
      </p:sp>
      <p:sp>
        <p:nvSpPr>
          <p:cNvPr id="62" name="Shape 59"/>
          <p:cNvSpPr/>
          <p:nvPr/>
        </p:nvSpPr>
        <p:spPr>
          <a:xfrm>
            <a:off x="3895344" y="5120640"/>
            <a:ext cx="420624" cy="420624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3895344" y="5120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150" dirty="0"/>
          </a:p>
        </p:txBody>
      </p:sp>
      <p:sp>
        <p:nvSpPr>
          <p:cNvPr id="64" name="Text 61"/>
          <p:cNvSpPr/>
          <p:nvPr/>
        </p:nvSpPr>
        <p:spPr>
          <a:xfrm>
            <a:off x="4442155" y="5120640"/>
            <a:ext cx="24323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C≠A ✕</a:t>
            </a:r>
            <a:endParaRPr lang="en-US" sz="950" dirty="0"/>
          </a:p>
        </p:txBody>
      </p:sp>
      <p:sp>
        <p:nvSpPr>
          <p:cNvPr id="65" name="Text 62"/>
          <p:cNvSpPr/>
          <p:nvPr/>
        </p:nvSpPr>
        <p:spPr>
          <a:xfrm>
            <a:off x="914400" y="566928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i=5 : 남은 길이가 부족하여 종료</a:t>
            </a:r>
            <a:endParaRPr lang="en-US" sz="1050" dirty="0"/>
          </a:p>
        </p:txBody>
      </p:sp>
      <p:sp>
        <p:nvSpPr>
          <p:cNvPr id="66" name="Shape 63"/>
          <p:cNvSpPr/>
          <p:nvPr/>
        </p:nvSpPr>
        <p:spPr>
          <a:xfrm>
            <a:off x="7242048" y="2121408"/>
            <a:ext cx="428853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7" name="Shape 64"/>
          <p:cNvSpPr/>
          <p:nvPr/>
        </p:nvSpPr>
        <p:spPr>
          <a:xfrm>
            <a:off x="7424928" y="22494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8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683" y="2348179"/>
            <a:ext cx="168250" cy="168250"/>
          </a:xfrm>
          <a:prstGeom prst="rect">
            <a:avLst/>
          </a:prstGeom>
        </p:spPr>
      </p:pic>
      <p:sp>
        <p:nvSpPr>
          <p:cNvPr id="69" name="Text 65"/>
          <p:cNvSpPr/>
          <p:nvPr/>
        </p:nvSpPr>
        <p:spPr>
          <a:xfrm>
            <a:off x="7900416" y="2212848"/>
            <a:ext cx="3465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외부 루프 i</a:t>
            </a:r>
            <a:endParaRPr lang="en-US" sz="1200" dirty="0"/>
          </a:p>
        </p:txBody>
      </p:sp>
      <p:sp>
        <p:nvSpPr>
          <p:cNvPr id="70" name="Text 66"/>
          <p:cNvSpPr/>
          <p:nvPr/>
        </p:nvSpPr>
        <p:spPr>
          <a:xfrm>
            <a:off x="7900416" y="2487168"/>
            <a:ext cx="34655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0부터 N-M까지 — 가능한 모든 시작 위치를 훑는다.</a:t>
            </a:r>
            <a:endParaRPr lang="en-US" sz="1030" dirty="0"/>
          </a:p>
        </p:txBody>
      </p:sp>
      <p:sp>
        <p:nvSpPr>
          <p:cNvPr id="71" name="Shape 67"/>
          <p:cNvSpPr/>
          <p:nvPr/>
        </p:nvSpPr>
        <p:spPr>
          <a:xfrm>
            <a:off x="7242048" y="3054096"/>
            <a:ext cx="428853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2" name="Shape 68"/>
          <p:cNvSpPr/>
          <p:nvPr/>
        </p:nvSpPr>
        <p:spPr>
          <a:xfrm>
            <a:off x="7424928" y="318211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73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683" y="3280867"/>
            <a:ext cx="168250" cy="168250"/>
          </a:xfrm>
          <a:prstGeom prst="rect">
            <a:avLst/>
          </a:prstGeom>
        </p:spPr>
      </p:pic>
      <p:sp>
        <p:nvSpPr>
          <p:cNvPr id="74" name="Text 69"/>
          <p:cNvSpPr/>
          <p:nvPr/>
        </p:nvSpPr>
        <p:spPr>
          <a:xfrm>
            <a:off x="7900416" y="3145536"/>
            <a:ext cx="3465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내부 루프 j</a:t>
            </a:r>
            <a:endParaRPr lang="en-US" sz="1200" dirty="0"/>
          </a:p>
        </p:txBody>
      </p:sp>
      <p:sp>
        <p:nvSpPr>
          <p:cNvPr id="75" name="Text 70"/>
          <p:cNvSpPr/>
          <p:nvPr/>
        </p:nvSpPr>
        <p:spPr>
          <a:xfrm>
            <a:off x="7900416" y="3419856"/>
            <a:ext cx="34655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0부터 M-1까지 — 패턴의 각 문자와 비교한다.</a:t>
            </a:r>
            <a:endParaRPr lang="en-US" sz="1030" dirty="0"/>
          </a:p>
        </p:txBody>
      </p:sp>
      <p:sp>
        <p:nvSpPr>
          <p:cNvPr id="76" name="Shape 71"/>
          <p:cNvSpPr/>
          <p:nvPr/>
        </p:nvSpPr>
        <p:spPr>
          <a:xfrm>
            <a:off x="7242048" y="3986784"/>
            <a:ext cx="428853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7" name="Shape 72"/>
          <p:cNvSpPr/>
          <p:nvPr/>
        </p:nvSpPr>
        <p:spPr>
          <a:xfrm>
            <a:off x="7424928" y="411480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78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683" y="4213555"/>
            <a:ext cx="168250" cy="168250"/>
          </a:xfrm>
          <a:prstGeom prst="rect">
            <a:avLst/>
          </a:prstGeom>
        </p:spPr>
      </p:pic>
      <p:sp>
        <p:nvSpPr>
          <p:cNvPr id="79" name="Text 73"/>
          <p:cNvSpPr/>
          <p:nvPr/>
        </p:nvSpPr>
        <p:spPr>
          <a:xfrm>
            <a:off x="7900416" y="4078224"/>
            <a:ext cx="3465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 시 즉시 탈출</a:t>
            </a:r>
            <a:endParaRPr lang="en-US" sz="1200" dirty="0"/>
          </a:p>
        </p:txBody>
      </p:sp>
      <p:sp>
        <p:nvSpPr>
          <p:cNvPr id="80" name="Text 74"/>
          <p:cNvSpPr/>
          <p:nvPr/>
        </p:nvSpPr>
        <p:spPr>
          <a:xfrm>
            <a:off x="7900416" y="4352544"/>
            <a:ext cx="34655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내부 루프를 빠져나와 다음 시작 위치로 넘어간다.</a:t>
            </a:r>
            <a:endParaRPr lang="en-US" sz="1030" dirty="0"/>
          </a:p>
        </p:txBody>
      </p:sp>
      <p:sp>
        <p:nvSpPr>
          <p:cNvPr id="81" name="Shape 75"/>
          <p:cNvSpPr/>
          <p:nvPr/>
        </p:nvSpPr>
        <p:spPr>
          <a:xfrm>
            <a:off x="7242048" y="4919472"/>
            <a:ext cx="4288536" cy="859536"/>
          </a:xfrm>
          <a:prstGeom prst="roundRect">
            <a:avLst>
              <a:gd name="adj" fmla="val 106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2" name="Shape 76"/>
          <p:cNvSpPr/>
          <p:nvPr/>
        </p:nvSpPr>
        <p:spPr>
          <a:xfrm>
            <a:off x="7424928" y="504748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3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3683" y="5146243"/>
            <a:ext cx="168250" cy="168250"/>
          </a:xfrm>
          <a:prstGeom prst="rect">
            <a:avLst/>
          </a:prstGeom>
        </p:spPr>
      </p:pic>
      <p:sp>
        <p:nvSpPr>
          <p:cNvPr id="84" name="Text 77"/>
          <p:cNvSpPr/>
          <p:nvPr/>
        </p:nvSpPr>
        <p:spPr>
          <a:xfrm>
            <a:off x="7900416" y="5010912"/>
            <a:ext cx="3465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한 칸씩만?</a:t>
            </a:r>
            <a:endParaRPr lang="en-US" sz="1200" dirty="0"/>
          </a:p>
        </p:txBody>
      </p:sp>
      <p:sp>
        <p:nvSpPr>
          <p:cNvPr id="85" name="Text 78"/>
          <p:cNvSpPr/>
          <p:nvPr/>
        </p:nvSpPr>
        <p:spPr>
          <a:xfrm>
            <a:off x="7900416" y="5285232"/>
            <a:ext cx="34655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겹쳐 있는 패턴을 놓치지 않기 위해서다. 두 칸씩 뛰면 답을 지나칠 수 있다.</a:t>
            </a:r>
            <a:endParaRPr lang="en-US" sz="1030" dirty="0"/>
          </a:p>
        </p:txBody>
      </p:sp>
      <p:sp>
        <p:nvSpPr>
          <p:cNvPr id="86" name="Text 7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§12.1  완전 탐색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유사코드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834640"/>
          </a:xfrm>
          <a:prstGeom prst="roundRect">
            <a:avLst>
              <a:gd name="adj" fmla="val 387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brute_force.pseudo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BruteForceSearch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match_found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match_found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match_found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"패턴 발견! 시작 인덱스: "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외부 루프 (i)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텍스트에서 가능한 모든 시작 위치를 순회한다. 0부터 N-M까지다.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699248" y="2752344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88036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97911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84378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내부 루프 (j)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357616" y="3118104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위치에서 패턴과 한 글자씩 비교한다.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699248" y="3721608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84962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94837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81304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 시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357616" y="4087368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즉시 break하고 다음 시작 위치로 이동한다.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4846320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0520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170932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49926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이중 루프가 그대로 시간 복잡도가 된다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303520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외부 N-M+1번, 내부 최대 M번 — 곱하면 O(N × M)이다. 코드는 짧지만 대가는 크다.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§12.1  완전 탐색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— brute_force_search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383280"/>
          </a:xfrm>
          <a:prstGeom prst="roundRect">
            <a:avLst>
              <a:gd name="adj" fmla="val 324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brute_force.py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brute_force_search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found_indexes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match_found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match_found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match_found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found_indexes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found_indexes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960120"/>
          </a:xfrm>
          <a:prstGeom prst="roundRect">
            <a:avLst>
              <a:gd name="adj" fmla="val 1142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99248" y="1783080"/>
            <a:ext cx="383133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699248" y="1947672"/>
            <a:ext cx="383133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83640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0100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16559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57616" y="1801368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882128" y="2167128"/>
            <a:ext cx="35204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brute_force_search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"ABABCDEF"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"ABC"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</p:txBody>
      </p:sp>
      <p:sp>
        <p:nvSpPr>
          <p:cNvPr id="22" name="Shape 19"/>
          <p:cNvSpPr/>
          <p:nvPr/>
        </p:nvSpPr>
        <p:spPr>
          <a:xfrm>
            <a:off x="7699248" y="2926080"/>
            <a:ext cx="383133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918704" y="3035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918704" y="3346704"/>
            <a:ext cx="339242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[2]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699248" y="3977640"/>
            <a:ext cx="383133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882128" y="410565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420441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357616" y="40690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위치를 반환한다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357616" y="434340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번째만 찾고 멈추지 않고 리스트로 모아 돌려준다.</a:t>
            </a:r>
            <a:endParaRPr lang="en-US" sz="1030" dirty="0"/>
          </a:p>
        </p:txBody>
      </p:sp>
      <p:sp>
        <p:nvSpPr>
          <p:cNvPr id="30" name="Shape 26"/>
          <p:cNvSpPr/>
          <p:nvPr/>
        </p:nvSpPr>
        <p:spPr>
          <a:xfrm>
            <a:off x="7699248" y="4983480"/>
            <a:ext cx="383133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7882128" y="51114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2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5210251"/>
            <a:ext cx="168250" cy="16825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8357616" y="50749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예외 처리</a:t>
            </a:r>
            <a:endParaRPr lang="en-US" sz="1200" dirty="0"/>
          </a:p>
        </p:txBody>
      </p:sp>
      <p:sp>
        <p:nvSpPr>
          <p:cNvPr id="34" name="Text 29"/>
          <p:cNvSpPr/>
          <p:nvPr/>
        </p:nvSpPr>
        <p:spPr>
          <a:xfrm>
            <a:off x="8357616" y="5349240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패턴이 텍스트보다 길거나 빈 문자열이면 곧바로 빈 리스트를 반환한다.</a:t>
            </a:r>
            <a:endParaRPr lang="en-US" sz="1030" dirty="0"/>
          </a:p>
        </p:txBody>
      </p:sp>
      <p:sp>
        <p:nvSpPr>
          <p:cNvPr id="35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§12.1  완전 탐색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58368" y="1920240"/>
            <a:ext cx="3218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O(N×M)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749808" y="257860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시간 복잡도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453128" y="1783080"/>
            <a:ext cx="3218688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453128" y="1920240"/>
            <a:ext cx="3218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O(1)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544568" y="257860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공간 복잡도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8247888" y="1783080"/>
            <a:ext cx="3218688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247888" y="1920240"/>
            <a:ext cx="3218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10억 번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8339328" y="2578608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N=100만, M=1000 일 때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58368" y="3255264"/>
            <a:ext cx="10872216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969264" y="3529584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646" y="3657966"/>
            <a:ext cx="218724" cy="218724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792224" y="3511296"/>
            <a:ext cx="7315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시나리오 — 패턴 뒷부분에서 불일치가 계속 발생할 때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969264" y="4027018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T : A가 100만 개 이어지고 마지막에 B  ( AAAA…AB )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 P : A가 다섯 개에 마지막이 B  ( AAAAB )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매번 M번을 비교한 뒤 마지막 글자에서 실패하고, 이를 약 N번 되풀이한다.</a:t>
            </a:r>
            <a:endParaRPr lang="en-US" sz="1180" dirty="0"/>
          </a:p>
        </p:txBody>
      </p:sp>
      <p:sp>
        <p:nvSpPr>
          <p:cNvPr id="20" name="Shape 16"/>
          <p:cNvSpPr/>
          <p:nvPr/>
        </p:nvSpPr>
        <p:spPr>
          <a:xfrm>
            <a:off x="658368" y="5175504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896112" y="535838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477256"/>
            <a:ext cx="219456" cy="219456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517904" y="532180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근본 원인 — "이미 알고 있는 정보를 버리고 처음부터 다시 확인하기 때문"</a:t>
            </a:r>
            <a:endParaRPr lang="en-US" sz="1320" dirty="0"/>
          </a:p>
        </p:txBody>
      </p:sp>
      <p:sp>
        <p:nvSpPr>
          <p:cNvPr id="24" name="Text 19"/>
          <p:cNvSpPr/>
          <p:nvPr/>
        </p:nvSpPr>
        <p:spPr>
          <a:xfrm>
            <a:off x="1517904" y="5632704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A인 줄 아는 구간을 굳이 패턴 앞부분의 A와 다시 비교할 필요가 있을까?</a:t>
            </a:r>
            <a:endParaRPr lang="en-US" sz="1230" dirty="0"/>
          </a:p>
        </p:txBody>
      </p:sp>
      <p:sp>
        <p:nvSpPr>
          <p:cNvPr id="25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§12.1  완전 탐색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한계와 다음 단계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문제점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96896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✕  비교했던 정보를 전혀 재활용하지 않는다</a:t>
            </a:r>
            <a:endParaRPr lang="en-US" sz="1180" dirty="0"/>
          </a:p>
        </p:txBody>
      </p:sp>
      <p:sp>
        <p:nvSpPr>
          <p:cNvPr id="11" name="Text 7"/>
          <p:cNvSpPr/>
          <p:nvPr/>
        </p:nvSpPr>
        <p:spPr>
          <a:xfrm>
            <a:off x="932688" y="310896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✕  성공·실패와 무관하게 언제나 1칸만 이동한다</a:t>
            </a:r>
            <a:endParaRPr lang="en-US" sz="1180" dirty="0"/>
          </a:p>
        </p:txBody>
      </p:sp>
      <p:sp>
        <p:nvSpPr>
          <p:cNvPr id="12" name="Text 8"/>
          <p:cNvSpPr/>
          <p:nvPr/>
        </p:nvSpPr>
        <p:spPr>
          <a:xfrm>
            <a:off x="932688" y="362102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✕  텍스트 인덱스가 뒤로 후퇴한다</a:t>
            </a:r>
            <a:endParaRPr lang="en-US" sz="1180" dirty="0"/>
          </a:p>
        </p:txBody>
      </p:sp>
      <p:sp>
        <p:nvSpPr>
          <p:cNvPr id="13" name="Text 9"/>
          <p:cNvSpPr/>
          <p:nvPr/>
        </p:nvSpPr>
        <p:spPr>
          <a:xfrm>
            <a:off x="932688" y="413308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✕  실시간 시스템에서는 허용되기 어렵다</a:t>
            </a:r>
            <a:endParaRPr lang="en-US" sz="1180" dirty="0"/>
          </a:p>
        </p:txBody>
      </p:sp>
      <p:sp>
        <p:nvSpPr>
          <p:cNvPr id="14" name="Shape 10"/>
          <p:cNvSpPr/>
          <p:nvPr/>
        </p:nvSpPr>
        <p:spPr>
          <a:xfrm>
            <a:off x="6181344" y="1783080"/>
            <a:ext cx="5349240" cy="3108960"/>
          </a:xfrm>
          <a:prstGeom prst="roundRect">
            <a:avLst>
              <a:gd name="adj" fmla="val 411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 방향 → KMP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596896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  실패 정보를 다음 점프에 활용한다</a:t>
            </a:r>
            <a:endParaRPr lang="en-US" sz="1180" dirty="0"/>
          </a:p>
        </p:txBody>
      </p:sp>
      <p:sp>
        <p:nvSpPr>
          <p:cNvPr id="19" name="Text 14"/>
          <p:cNvSpPr/>
          <p:nvPr/>
        </p:nvSpPr>
        <p:spPr>
          <a:xfrm>
            <a:off x="6455664" y="310896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  텍스트 인덱스는 절대 후퇴하지 않는다</a:t>
            </a:r>
            <a:endParaRPr lang="en-US" sz="1180" dirty="0"/>
          </a:p>
        </p:txBody>
      </p:sp>
      <p:sp>
        <p:nvSpPr>
          <p:cNvPr id="20" name="Text 15"/>
          <p:cNvSpPr/>
          <p:nvPr/>
        </p:nvSpPr>
        <p:spPr>
          <a:xfrm>
            <a:off x="6455664" y="362102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  O(N×M)에서 O(N+M)으로 끌어내린다</a:t>
            </a:r>
            <a:endParaRPr lang="en-US" sz="1180" dirty="0"/>
          </a:p>
        </p:txBody>
      </p:sp>
      <p:sp>
        <p:nvSpPr>
          <p:cNvPr id="21" name="Text 16"/>
          <p:cNvSpPr/>
          <p:nvPr/>
        </p:nvSpPr>
        <p:spPr>
          <a:xfrm>
            <a:off x="6455664" y="413308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✓  패턴 내부의 반복 구조를 활용한다</a:t>
            </a:r>
            <a:endParaRPr lang="en-US" sz="1180" dirty="0"/>
          </a:p>
        </p:txBody>
      </p:sp>
      <p:sp>
        <p:nvSpPr>
          <p:cNvPr id="22" name="Shape 17"/>
          <p:cNvSpPr/>
          <p:nvPr/>
        </p:nvSpPr>
        <p:spPr>
          <a:xfrm>
            <a:off x="658368" y="5120640"/>
            <a:ext cx="10872216" cy="1005840"/>
          </a:xfrm>
          <a:prstGeom prst="roundRect">
            <a:avLst>
              <a:gd name="adj" fmla="val 909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932688" y="5120640"/>
            <a:ext cx="103235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"이미 A인 줄 아는 구간을 다시 비교할 필요가 있을까?"</a:t>
            </a:r>
            <a:endParaRPr lang="en-US" sz="2000" dirty="0"/>
          </a:p>
        </p:txBody>
      </p:sp>
      <p:sp>
        <p:nvSpPr>
          <p:cNvPr id="24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12.2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읽은 정보는 다시 읽지 않는다.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실패조차 다음 점프의 재료가 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— 핵심 아이디어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0195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2082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"이미 읽은 정보는 다시 읽지 않는다" — 1977년 Knuth · Morris · Pratt 세 사람이 제안했다.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658368" y="2743200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불일치가 발생했다는 사실 그 자체가 유용한 정보라는 것이 출발점이다.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" y="316382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3282696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3" name="Image 2" descr="/home/claude/icons/arrow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406140"/>
            <a:ext cx="210312" cy="21031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81328" y="3163824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후퇴 없음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2651760" y="3291840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인덱스를 절대 뒤로 돌리지 않는 획기적인 알고리즘이다.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3931920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05079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site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174236"/>
            <a:ext cx="210312" cy="21031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481328" y="3931920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자기 유사성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2651760" y="4059936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내부의 반복 구조(self-similarity)를 미리 분석해 활용한다.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58368" y="4700016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48188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942332"/>
            <a:ext cx="210312" cy="21031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481328" y="4700016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실패의 재활용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2651760" y="482803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실패를 단순한 실패로 끝내지 않고, 다음 점프를 위한 정보로 쓴다.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58368" y="5541264"/>
            <a:ext cx="3218688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Text 20"/>
          <p:cNvSpPr/>
          <p:nvPr/>
        </p:nvSpPr>
        <p:spPr>
          <a:xfrm>
            <a:off x="786384" y="5541264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O(N+M)</a:t>
            </a:r>
            <a:endParaRPr lang="en-US" sz="2000" dirty="0"/>
          </a:p>
        </p:txBody>
      </p:sp>
      <p:sp>
        <p:nvSpPr>
          <p:cNvPr id="28" name="Text 21"/>
          <p:cNvSpPr/>
          <p:nvPr/>
        </p:nvSpPr>
        <p:spPr>
          <a:xfrm>
            <a:off x="2212848" y="5541264"/>
            <a:ext cx="1554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4453128" y="5541264"/>
            <a:ext cx="3218688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4581144" y="5541264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F46E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O(M)</a:t>
            </a:r>
            <a:endParaRPr lang="en-US" sz="2000" dirty="0"/>
          </a:p>
        </p:txBody>
      </p:sp>
      <p:sp>
        <p:nvSpPr>
          <p:cNvPr id="31" name="Text 24"/>
          <p:cNvSpPr/>
          <p:nvPr/>
        </p:nvSpPr>
        <p:spPr>
          <a:xfrm>
            <a:off x="6007608" y="5541264"/>
            <a:ext cx="1554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 시간</a:t>
            </a:r>
            <a:endParaRPr lang="en-US" sz="1150" dirty="0"/>
          </a:p>
        </p:txBody>
      </p:sp>
      <p:sp>
        <p:nvSpPr>
          <p:cNvPr id="32" name="Shape 25"/>
          <p:cNvSpPr/>
          <p:nvPr/>
        </p:nvSpPr>
        <p:spPr>
          <a:xfrm>
            <a:off x="8247888" y="5541264"/>
            <a:ext cx="3218688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Text 26"/>
          <p:cNvSpPr/>
          <p:nvPr/>
        </p:nvSpPr>
        <p:spPr>
          <a:xfrm>
            <a:off x="8375904" y="5541264"/>
            <a:ext cx="13716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≤ 2N</a:t>
            </a:r>
            <a:endParaRPr lang="en-US" sz="2000" dirty="0"/>
          </a:p>
        </p:txBody>
      </p:sp>
      <p:sp>
        <p:nvSpPr>
          <p:cNvPr id="34" name="Text 27"/>
          <p:cNvSpPr/>
          <p:nvPr/>
        </p:nvSpPr>
        <p:spPr>
          <a:xfrm>
            <a:off x="9802368" y="5541264"/>
            <a:ext cx="1554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비교 횟수</a:t>
            </a:r>
            <a:endParaRPr lang="en-US" sz="1150" dirty="0"/>
          </a:p>
        </p:txBody>
      </p:sp>
      <p:sp>
        <p:nvSpPr>
          <p:cNvPr id="35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비효율적인 뒷걸음질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P = "ABCDABD" 로 검색하다가 6글자(ABCDAB)를 맞춘 뒤 7번째에서 불일치가 났다고 하자.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21408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359152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477658"/>
            <a:ext cx="201900" cy="2019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45920" y="234086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반응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2907792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"에이, 틀렸네. 무조건 한 칸 이동!"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6글자(ABCDAB)에 대한 정보를 싹 잊어버린다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B부터 다시 비교를 시작한다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32688" y="4315968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32688" y="431596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극도로 비효율적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181344" y="2121408"/>
            <a:ext cx="5349240" cy="283464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359152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477658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34086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KMP의 반응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907792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"잠깐! 방금 지나온 길을 봐!"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ABCDAB에서 접두사 AB = 접미사 AB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이미 맞춘 뒤쪽 AB를 패턴 앞쪽 AB에 맞추면 된다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6455664" y="4315968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55664" y="431596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번에 4칸 점프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58368" y="517550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520293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21808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526694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KMP는 "실패는 성공의 어머니" — 실패 정보를 적극적으로 활용한다.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동작 과정 시각화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68680" y="197510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1463040" y="197510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630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920240" y="197510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202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377440" y="197510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3774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2834640" y="197510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8346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3291840" y="197510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2918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3749040" y="197510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490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206240" y="1975104"/>
            <a:ext cx="457200" cy="457200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2062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663440" y="1975104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6634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120640" y="1975104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1206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577840" y="1975104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5778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035040" y="1975104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0350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492240" y="1975104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49224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868680" y="261518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1463040" y="261518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4630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1920240" y="261518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9202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2377440" y="261518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23774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2834640" y="261518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28346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41" name="Shape 38"/>
          <p:cNvSpPr/>
          <p:nvPr/>
        </p:nvSpPr>
        <p:spPr>
          <a:xfrm>
            <a:off x="3291840" y="261518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32918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43" name="Shape 40"/>
          <p:cNvSpPr/>
          <p:nvPr/>
        </p:nvSpPr>
        <p:spPr>
          <a:xfrm>
            <a:off x="3749040" y="2615184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37490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45" name="Shape 42"/>
          <p:cNvSpPr/>
          <p:nvPr/>
        </p:nvSpPr>
        <p:spPr>
          <a:xfrm>
            <a:off x="4206240" y="2615184"/>
            <a:ext cx="457200" cy="457200"/>
          </a:xfrm>
          <a:prstGeom prst="rect">
            <a:avLst/>
          </a:prstGeom>
          <a:solidFill>
            <a:srgbClr val="FDE4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42062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47" name="Text 44"/>
          <p:cNvSpPr/>
          <p:nvPr/>
        </p:nvSpPr>
        <p:spPr>
          <a:xfrm>
            <a:off x="4846320" y="2615184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6글자 매칭 후 7번째(D vs C)에서 불일치</a:t>
            </a:r>
            <a:endParaRPr lang="en-US" sz="1050" dirty="0"/>
          </a:p>
        </p:txBody>
      </p:sp>
      <p:sp>
        <p:nvSpPr>
          <p:cNvPr id="48" name="Text 45"/>
          <p:cNvSpPr/>
          <p:nvPr/>
        </p:nvSpPr>
        <p:spPr>
          <a:xfrm>
            <a:off x="868680" y="32918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4칸 점프 후</a:t>
            </a:r>
            <a:endParaRPr lang="en-US" sz="850" dirty="0"/>
          </a:p>
        </p:txBody>
      </p:sp>
      <p:sp>
        <p:nvSpPr>
          <p:cNvPr id="49" name="Shape 46"/>
          <p:cNvSpPr/>
          <p:nvPr/>
        </p:nvSpPr>
        <p:spPr>
          <a:xfrm>
            <a:off x="3291840" y="3291840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32918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51" name="Shape 48"/>
          <p:cNvSpPr/>
          <p:nvPr/>
        </p:nvSpPr>
        <p:spPr>
          <a:xfrm>
            <a:off x="3749040" y="3291840"/>
            <a:ext cx="457200" cy="457200"/>
          </a:xfrm>
          <a:prstGeom prst="rect">
            <a:avLst/>
          </a:prstGeom>
          <a:solidFill>
            <a:srgbClr val="DCF7E8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37490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53" name="Shape 50"/>
          <p:cNvSpPr/>
          <p:nvPr/>
        </p:nvSpPr>
        <p:spPr>
          <a:xfrm>
            <a:off x="4206240" y="3291840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42062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200" dirty="0"/>
          </a:p>
        </p:txBody>
      </p:sp>
      <p:sp>
        <p:nvSpPr>
          <p:cNvPr id="55" name="Shape 52"/>
          <p:cNvSpPr/>
          <p:nvPr/>
        </p:nvSpPr>
        <p:spPr>
          <a:xfrm>
            <a:off x="4663440" y="3291840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46634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57" name="Shape 54"/>
          <p:cNvSpPr/>
          <p:nvPr/>
        </p:nvSpPr>
        <p:spPr>
          <a:xfrm>
            <a:off x="5120640" y="3291840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51206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200" dirty="0"/>
          </a:p>
        </p:txBody>
      </p:sp>
      <p:sp>
        <p:nvSpPr>
          <p:cNvPr id="59" name="Shape 56"/>
          <p:cNvSpPr/>
          <p:nvPr/>
        </p:nvSpPr>
        <p:spPr>
          <a:xfrm>
            <a:off x="5577840" y="3291840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55778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61" name="Shape 58"/>
          <p:cNvSpPr/>
          <p:nvPr/>
        </p:nvSpPr>
        <p:spPr>
          <a:xfrm>
            <a:off x="6035040" y="3291840"/>
            <a:ext cx="457200" cy="457200"/>
          </a:xfrm>
          <a:prstGeom prst="rect">
            <a:avLst/>
          </a:prstGeom>
          <a:solidFill>
            <a:srgbClr val="FFFFFF"/>
          </a:solidFill>
          <a:ln w="11430">
            <a:solidFill>
              <a:srgbClr val="C9C7E8"/>
            </a:solidFill>
            <a:prstDash val="solid"/>
          </a:ln>
        </p:spPr>
      </p:sp>
      <p:sp>
        <p:nvSpPr>
          <p:cNvPr id="62" name="Text 59"/>
          <p:cNvSpPr/>
          <p:nvPr/>
        </p:nvSpPr>
        <p:spPr>
          <a:xfrm>
            <a:off x="60350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200" dirty="0"/>
          </a:p>
        </p:txBody>
      </p:sp>
      <p:sp>
        <p:nvSpPr>
          <p:cNvPr id="63" name="Text 60"/>
          <p:cNvSpPr/>
          <p:nvPr/>
        </p:nvSpPr>
        <p:spPr>
          <a:xfrm>
            <a:off x="6675120" y="3291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 = 2(C)부터 비교 재개</a:t>
            </a:r>
            <a:endParaRPr lang="en-US" sz="1050" dirty="0"/>
          </a:p>
        </p:txBody>
      </p:sp>
      <p:sp>
        <p:nvSpPr>
          <p:cNvPr id="64" name="Shape 61"/>
          <p:cNvSpPr/>
          <p:nvPr/>
        </p:nvSpPr>
        <p:spPr>
          <a:xfrm>
            <a:off x="658368" y="4224528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5" name="Shape 62"/>
          <p:cNvSpPr/>
          <p:nvPr/>
        </p:nvSpPr>
        <p:spPr>
          <a:xfrm>
            <a:off x="896112" y="437083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66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4494276"/>
            <a:ext cx="210312" cy="210312"/>
          </a:xfrm>
          <a:prstGeom prst="rect">
            <a:avLst/>
          </a:prstGeom>
        </p:spPr>
      </p:pic>
      <p:sp>
        <p:nvSpPr>
          <p:cNvPr id="67" name="Text 63"/>
          <p:cNvSpPr/>
          <p:nvPr/>
        </p:nvSpPr>
        <p:spPr>
          <a:xfrm>
            <a:off x="1481328" y="4224528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점프 논리</a:t>
            </a:r>
            <a:endParaRPr lang="en-US" sz="1350" dirty="0"/>
          </a:p>
        </p:txBody>
      </p:sp>
      <p:sp>
        <p:nvSpPr>
          <p:cNvPr id="68" name="Text 64"/>
          <p:cNvSpPr/>
          <p:nvPr/>
        </p:nvSpPr>
        <p:spPr>
          <a:xfrm>
            <a:off x="2651760" y="4352544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 구간 ABCDAB에서 접두사 "AB"와 접미사 "AB"가 같다(길이 2). 그래서 패턴을 4칸 밀어 j=2부터 다시 본다.</a:t>
            </a:r>
            <a:endParaRPr lang="en-US" sz="1180" dirty="0"/>
          </a:p>
        </p:txBody>
      </p:sp>
      <p:sp>
        <p:nvSpPr>
          <p:cNvPr id="69" name="Shape 65"/>
          <p:cNvSpPr/>
          <p:nvPr/>
        </p:nvSpPr>
        <p:spPr>
          <a:xfrm>
            <a:off x="658368" y="5029200"/>
            <a:ext cx="10872216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0" name="Shape 66"/>
          <p:cNvSpPr/>
          <p:nvPr/>
        </p:nvSpPr>
        <p:spPr>
          <a:xfrm>
            <a:off x="896112" y="517550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71" name="Image 2" descr="/home/claude/icons/arrow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5298948"/>
            <a:ext cx="210312" cy="210312"/>
          </a:xfrm>
          <a:prstGeom prst="rect">
            <a:avLst/>
          </a:prstGeom>
        </p:spPr>
      </p:pic>
      <p:sp>
        <p:nvSpPr>
          <p:cNvPr id="72" name="Text 67"/>
          <p:cNvSpPr/>
          <p:nvPr/>
        </p:nvSpPr>
        <p:spPr>
          <a:xfrm>
            <a:off x="1481328" y="5029200"/>
            <a:ext cx="1143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인덱스</a:t>
            </a:r>
            <a:endParaRPr lang="en-US" sz="1350" dirty="0"/>
          </a:p>
        </p:txBody>
      </p:sp>
      <p:sp>
        <p:nvSpPr>
          <p:cNvPr id="73" name="Text 68"/>
          <p:cNvSpPr/>
          <p:nvPr/>
        </p:nvSpPr>
        <p:spPr>
          <a:xfrm>
            <a:off x="2651760" y="5157216"/>
            <a:ext cx="8503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i는 절대 후퇴하지 않는다. 움직이는 것은 패턴 인덱스 j뿐이다.</a:t>
            </a:r>
            <a:endParaRPr lang="en-US" sz="1180" dirty="0"/>
          </a:p>
        </p:txBody>
      </p:sp>
      <p:sp>
        <p:nvSpPr>
          <p:cNvPr id="74" name="Shape 69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5" name="Shape 70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76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77" name="Text 71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인덱스 i는 0에서 N까지 전진만, 패턴 인덱스 j는 LPS를 따라 점프한다.</a:t>
            </a:r>
            <a:endParaRPr lang="en-US" sz="1150" dirty="0"/>
          </a:p>
        </p:txBody>
      </p:sp>
      <p:sp>
        <p:nvSpPr>
          <p:cNvPr id="78" name="Text 7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LPS 배열이란?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877824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947672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boo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066544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LPS = Longest Proper Prefix which is also Suffix — 패턴 P[0..i]에서 "접두사이면서 동시에 접미사가 되는 가장 긴 부분 문자열의 길이"</a:t>
            </a:r>
            <a:endParaRPr lang="en-US" sz="1280" dirty="0"/>
          </a:p>
        </p:txBody>
      </p:sp>
      <p:sp>
        <p:nvSpPr>
          <p:cNvPr id="10" name="Shape 6"/>
          <p:cNvSpPr/>
          <p:nvPr/>
        </p:nvSpPr>
        <p:spPr>
          <a:xfrm>
            <a:off x="658368" y="2889504"/>
            <a:ext cx="5349240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3127248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compas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2457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31089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역할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932688" y="3657600"/>
            <a:ext cx="4800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불일치가 났을 때 패턴 인덱스를 어디로 옮겨야 하는지 알려 주는 내비게이션이다.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인덱스가 아니라 패턴 인덱스를 바꾼다는 점이 핵심이다.</a:t>
            </a:r>
            <a:endParaRPr lang="en-US" sz="1180" dirty="0"/>
          </a:p>
        </p:txBody>
      </p:sp>
      <p:sp>
        <p:nvSpPr>
          <p:cNvPr id="15" name="Shape 10"/>
          <p:cNvSpPr/>
          <p:nvPr/>
        </p:nvSpPr>
        <p:spPr>
          <a:xfrm>
            <a:off x="6181344" y="2889504"/>
            <a:ext cx="5349240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3127248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clo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2457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31089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계산 시점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455664" y="3657600"/>
            <a:ext cx="4800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텍스트를 훑기 전에 패턴 P 자체만 분석하는 전처리(preprocessing) 과정이다.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텍스트와 무관하므로 한 번만 계산해 두면 된다. 시간 복잡도는 O(M).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58368" y="5230368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2578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targ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376672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321808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값이 곧 점프 거리의 기준이 된다.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LPS 배열 예제 — P = "ABCDABD"</a:t>
            </a:r>
            <a:endParaRPr lang="en-US" sz="2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828800"/>
          <a:ext cx="10872216" cy="914400"/>
        </p:xfrm>
        <a:graphic>
          <a:graphicData uri="http://schemas.openxmlformats.org/drawingml/2006/table">
            <a:tbl>
              <a:tblPr/>
              <a:tblGrid>
                <a:gridCol w="1874520"/>
                <a:gridCol w="1280160"/>
                <a:gridCol w="1280160"/>
                <a:gridCol w="1280160"/>
                <a:gridCol w="1280160"/>
                <a:gridCol w="1280160"/>
                <a:gridCol w="1280160"/>
                <a:gridCol w="1316736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인덱스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패턴 문자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LPS 값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3566160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932688" y="380390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3922410"/>
            <a:ext cx="201900" cy="2019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45920" y="37856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인덱스 4 (A)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932688" y="4315968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문자열: ABCDA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접두사 A = 접미사 A  →  LPS[4] = 1 (길이 1만큼 겹침)</a:t>
            </a:r>
            <a:endParaRPr lang="en-US" sz="1180" dirty="0"/>
          </a:p>
        </p:txBody>
      </p:sp>
      <p:sp>
        <p:nvSpPr>
          <p:cNvPr id="12" name="Shape 7"/>
          <p:cNvSpPr/>
          <p:nvPr/>
        </p:nvSpPr>
        <p:spPr>
          <a:xfrm>
            <a:off x="6181344" y="3566160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6455664" y="380390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3922410"/>
            <a:ext cx="201900" cy="20190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168896" y="37856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인덱스 5 (B)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6455664" y="4315968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문자열: ABCDAB</a:t>
            </a:r>
            <a:endParaRPr lang="en-US" sz="118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접두사 AB = 접미사 AB  →  LPS[5] = 2 (길이 2만큼 겹침)</a:t>
            </a:r>
            <a:endParaRPr lang="en-US" sz="1180" dirty="0"/>
          </a:p>
        </p:txBody>
      </p:sp>
      <p:sp>
        <p:nvSpPr>
          <p:cNvPr id="17" name="Shape 11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9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"인덱스 5까지 맞춘 뒤 실패하면, LPS[5]=2 이므로 인덱스 2(C)로 돌아가 검사를 이어 간다."</a:t>
            </a:r>
            <a:endParaRPr lang="en-US" sz="1230" dirty="0"/>
          </a:p>
        </p:txBody>
      </p:sp>
      <p:sp>
        <p:nvSpPr>
          <p:cNvPr id="21" name="Text 1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LPS 배열 생성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749040"/>
          </a:xfrm>
          <a:prstGeom prst="roundRect">
            <a:avLst>
              <a:gd name="adj" fmla="val 29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build_lps.pseudo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현재까지 일치한 접두사=접미사 길이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더 짧은 후보로 점프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6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P[i] 와 P[len] 을 비교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패턴을 자기 자신과 맞춰 보는 셈이다. 이것이 자기 유사성 분석이다.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699248" y="2752344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88036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97911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84378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일치하면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3118104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len을 늘리고 LPS[i]에 기록한 뒤 다음 글자로 넘어간다.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699248" y="3721608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84962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94837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81304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불일치하면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4087368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len을 LPS[len-1]로 되돌려 더 짧은 후보를 시도한다. i는 그대로다.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699248" y="4690872"/>
            <a:ext cx="3831336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882128" y="481888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917643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357616" y="478231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O(M)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357616" y="5056632"/>
            <a:ext cx="300837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i는 전진만 하고 len은 줄어들기만 하므로 전체 연산이 패턴 길이에 비례한다.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검색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kmp_search.pseudo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KMP_SEARCH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T의 인덱스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P의 인덱스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패턴 발견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다음 탐색을 위해 점프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패턴만 이동, i는 그대로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일치할 때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i와 j를 모두 전진시킨다. j가 m에 도달하면 매칭이 완성된 것이므로 위치를 보고하고, LPS로 다음 탐색을 준비한다.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7699248" y="3465576"/>
            <a:ext cx="3831336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359359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69234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3557016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불일치할 때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357616" y="3831336"/>
            <a:ext cx="300837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j가 0이 아니면 LPS를 따라 j만 점프시킨다. i는 그대로 둔다. j가 0이면 더 물러날 곳이 없으므로 i를 한 칸 전진시킨다.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658368" y="548640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96112" y="551383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19" y="5618439"/>
            <a:ext cx="193121" cy="193121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517904" y="557784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코드 어디에도 i를 줄이는 문장이 없다 — 그것이 O(N+M)의 근거다.</a:t>
            </a:r>
            <a:endParaRPr lang="en-US" sz="1230" dirty="0"/>
          </a:p>
        </p:txBody>
      </p:sp>
      <p:sp>
        <p:nvSpPr>
          <p:cNvPr id="28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4206240"/>
          </a:xfrm>
          <a:prstGeom prst="roundRect">
            <a:avLst>
              <a:gd name="adj" fmla="val 260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kmp.py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kmp_search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lps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88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097280"/>
          </a:xfrm>
          <a:prstGeom prst="roundRect">
            <a:avLst>
              <a:gd name="adj" fmla="val 10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783080"/>
            <a:ext cx="35570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73568" y="1947672"/>
            <a:ext cx="35570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107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753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399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31936" y="1801368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156448" y="216712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kmp_search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"ABCDABCDABDE"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"ABCDABD"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22" name="Shape 19"/>
          <p:cNvSpPr/>
          <p:nvPr/>
        </p:nvSpPr>
        <p:spPr>
          <a:xfrm>
            <a:off x="7973568" y="3017520"/>
            <a:ext cx="355701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193024" y="31272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193024" y="3438144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[4]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973568" y="4069080"/>
            <a:ext cx="355701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156448" y="4197096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7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429585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1605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함수로 나뉜다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631936" y="4434840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build_lps는 패턴만 보고, kmp_search는 그 결과를 받아 텍스트를 한 번 훑는다.</a:t>
            </a:r>
            <a:endParaRPr lang="en-US" sz="1020" dirty="0"/>
          </a:p>
        </p:txBody>
      </p:sp>
      <p:sp>
        <p:nvSpPr>
          <p:cNvPr id="30" name="Shape 26"/>
          <p:cNvSpPr/>
          <p:nvPr/>
        </p:nvSpPr>
        <p:spPr>
          <a:xfrm>
            <a:off x="7973568" y="5166360"/>
            <a:ext cx="355701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156448" y="52943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5393131"/>
            <a:ext cx="168250" cy="168250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8631936" y="525780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찾은 뒤에도 계속</a:t>
            </a:r>
            <a:endParaRPr lang="en-US" sz="1200" dirty="0"/>
          </a:p>
        </p:txBody>
      </p:sp>
      <p:sp>
        <p:nvSpPr>
          <p:cNvPr id="34" name="Text 29"/>
          <p:cNvSpPr/>
          <p:nvPr/>
        </p:nvSpPr>
        <p:spPr>
          <a:xfrm>
            <a:off x="8631936" y="5532120"/>
            <a:ext cx="2734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 = lps[j-1]로 되돌려 겹치는 다음 매칭도 놓치지 않는다.</a:t>
            </a:r>
            <a:endParaRPr lang="en-US" sz="1020" dirty="0"/>
          </a:p>
        </p:txBody>
      </p:sp>
      <p:sp>
        <p:nvSpPr>
          <p:cNvPr id="35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 시간 복잡도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58368" y="1901952"/>
            <a:ext cx="3218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4F46E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O(M)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49808" y="2487168"/>
            <a:ext cx="3035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 단계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49808" y="2779776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LPS 테이블 생성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453128" y="1783080"/>
            <a:ext cx="3218688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4453128" y="1901952"/>
            <a:ext cx="3218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O(N)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4544568" y="2487168"/>
            <a:ext cx="3035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단계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544568" y="2779776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한 번 훑기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8247888" y="1783080"/>
            <a:ext cx="3218688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247888" y="1901952"/>
            <a:ext cx="3218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O(N+M)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8339328" y="2487168"/>
            <a:ext cx="3035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시간 복잡도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339328" y="2779776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단계의 합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58368" y="334670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96112" y="346557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1" descr="/home/claude/icons/arrow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3589020"/>
            <a:ext cx="210312" cy="210312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481328" y="3346704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인덱스 i</a:t>
            </a:r>
            <a:endParaRPr lang="en-US" sz="1350" dirty="0"/>
          </a:p>
        </p:txBody>
      </p:sp>
      <p:sp>
        <p:nvSpPr>
          <p:cNvPr id="22" name="Text 18"/>
          <p:cNvSpPr/>
          <p:nvPr/>
        </p:nvSpPr>
        <p:spPr>
          <a:xfrm>
            <a:off x="2651760" y="3474720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0부터 N까지 전진만 한다. 절대 뒤로 돌아가지 않으므로 최대 N번 이동한다.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658368" y="4114800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896112" y="423367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5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4357116"/>
            <a:ext cx="210312" cy="210312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481328" y="4114800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인덱스 j</a:t>
            </a:r>
            <a:endParaRPr lang="en-US" sz="1350" dirty="0"/>
          </a:p>
        </p:txBody>
      </p:sp>
      <p:sp>
        <p:nvSpPr>
          <p:cNvPr id="27" name="Text 22"/>
          <p:cNvSpPr/>
          <p:nvPr/>
        </p:nvSpPr>
        <p:spPr>
          <a:xfrm>
            <a:off x="2651760" y="4242816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LPS를 따라 오르내리지만, 분할 상환 분석을 하면 비교 횟수는 2N 이하다.</a:t>
            </a:r>
            <a:endParaRPr lang="en-US" sz="1150" dirty="0"/>
          </a:p>
        </p:txBody>
      </p:sp>
      <p:sp>
        <p:nvSpPr>
          <p:cNvPr id="28" name="Shape 23"/>
          <p:cNvSpPr/>
          <p:nvPr/>
        </p:nvSpPr>
        <p:spPr>
          <a:xfrm>
            <a:off x="658368" y="4882896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896112" y="500176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3" descr="/home/claude/icons/clo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5125212"/>
            <a:ext cx="210312" cy="210312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1481328" y="4882896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전처리</a:t>
            </a:r>
            <a:endParaRPr lang="en-US" sz="1350" dirty="0"/>
          </a:p>
        </p:txBody>
      </p:sp>
      <p:sp>
        <p:nvSpPr>
          <p:cNvPr id="32" name="Text 26"/>
          <p:cNvSpPr/>
          <p:nvPr/>
        </p:nvSpPr>
        <p:spPr>
          <a:xfrm>
            <a:off x="2651760" y="501091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길이만큼만 걸린다 → O(M).</a:t>
            </a:r>
            <a:endParaRPr lang="en-US" sz="1150" dirty="0"/>
          </a:p>
        </p:txBody>
      </p:sp>
      <p:sp>
        <p:nvSpPr>
          <p:cNvPr id="33" name="Shape 27"/>
          <p:cNvSpPr/>
          <p:nvPr/>
        </p:nvSpPr>
        <p:spPr>
          <a:xfrm>
            <a:off x="658368" y="570585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8"/>
          <p:cNvSpPr/>
          <p:nvPr/>
        </p:nvSpPr>
        <p:spPr>
          <a:xfrm>
            <a:off x="896112" y="573328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5" name="Image 4" descr="/home/claude/icons/cha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37895"/>
            <a:ext cx="193121" cy="193121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1517904" y="579729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N=100만, M=1000 일 때 — 완전 탐색 약 10억 번 → KMP 약 100만 번 (1000배 향상)</a:t>
            </a:r>
            <a:endParaRPr lang="en-US" sz="1220" dirty="0"/>
          </a:p>
        </p:txBody>
      </p:sp>
      <p:sp>
        <p:nvSpPr>
          <p:cNvPr id="37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0587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03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§12.2  KMP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 vs KMP</a:t>
            </a:r>
            <a:endParaRPr lang="en-US" sz="2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828800"/>
          <a:ext cx="10872216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023360"/>
                <a:gridCol w="4105656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완전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KMP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최악 시간 복잡도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× 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+ 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텍스트 인덱스 후퇴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Yes — 1칸씩 되돌아감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 — 절대 후퇴하지 않음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전처리 필요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LPS 테이블 O(M)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비교 정보 재활용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하지 않음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LPS로 점프 거리 결정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N=100만, M=1000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 10억 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 100만 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93776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516636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9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28523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50840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KMP가 문자열 검색의 "교과서"로 불리는 이유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539496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이론적으로 최적인 O(N+M)을 어떤 입력에서도 보장한다. 뒤에 나올 보이어-무어가 평균적으로 더 빠르더라도, 최악을 보장하는 쪽은 KMP다.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4" name="Image 2" descr="/home/claude/icons/sca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"평균이 빠른 것"과 "최악이 보장되는 것"은 다른 미덕이다.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12.3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패턴의 뒤에서부터 비교한다.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글자 하나로 윈도우를 통째로 건너뛴다.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 — 역발상의 미학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1977년 Boyer &amp; Moore — KMP와 같은 해에 나왔지만, 통계적으로는 훨씬 빠른 알고리즘이다.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15184"/>
            <a:ext cx="10872216" cy="1143000"/>
          </a:xfrm>
          <a:prstGeom prst="roundRect">
            <a:avLst>
              <a:gd name="adj" fmla="val 9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95808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2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3076956"/>
            <a:ext cx="219456" cy="2194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17904" y="27614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— "패턴의 뒤에서부터 비교하자"</a:t>
            </a:r>
            <a:endParaRPr lang="en-US" sz="1320" dirty="0"/>
          </a:p>
        </p:txBody>
      </p:sp>
      <p:sp>
        <p:nvSpPr>
          <p:cNvPr id="14" name="Text 9"/>
          <p:cNvSpPr/>
          <p:nvPr/>
        </p:nvSpPr>
        <p:spPr>
          <a:xfrm>
            <a:off x="1517904" y="3072384"/>
            <a:ext cx="9756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보통은 왼쪽에서 오른쪽으로 비교하지만, 보이어-무어는 오른쪽에서 왼쪽으로 비교한다. 패턴의 마지막 글자가 텍스트와 아예 다르면 앞의 글자들은 볼 필요조차 없이 윈도우 전체를 크게 이동시킬 수 있다.</a:t>
            </a:r>
            <a:endParaRPr lang="en-US" sz="1230" dirty="0"/>
          </a:p>
        </p:txBody>
      </p:sp>
      <p:sp>
        <p:nvSpPr>
          <p:cNvPr id="15" name="Shape 10"/>
          <p:cNvSpPr/>
          <p:nvPr/>
        </p:nvSpPr>
        <p:spPr>
          <a:xfrm>
            <a:off x="658368" y="3950208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32688" y="4187952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194" y="4306458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45920" y="416966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나쁜 문자 규칙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932688" y="4700016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Bad Character Rule — 불일치한 텍스트 문자를 기준으로 점프 거리를 결정한다.</a:t>
            </a:r>
            <a:endParaRPr lang="en-US" sz="1180" dirty="0"/>
          </a:p>
        </p:txBody>
      </p:sp>
      <p:sp>
        <p:nvSpPr>
          <p:cNvPr id="20" name="Shape 14"/>
          <p:cNvSpPr/>
          <p:nvPr/>
        </p:nvSpPr>
        <p:spPr>
          <a:xfrm>
            <a:off x="6181344" y="3950208"/>
            <a:ext cx="5349240" cy="173736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6455664" y="4187952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170" y="4306458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168896" y="416966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착한 접미사 규칙</a:t>
            </a:r>
            <a:endParaRPr lang="en-US" sz="1500" dirty="0"/>
          </a:p>
        </p:txBody>
      </p:sp>
      <p:sp>
        <p:nvSpPr>
          <p:cNvPr id="24" name="Text 17"/>
          <p:cNvSpPr/>
          <p:nvPr/>
        </p:nvSpPr>
        <p:spPr>
          <a:xfrm>
            <a:off x="6455664" y="4700016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Good Suffix Rule — 이미 일치한 접미사를 패턴의 다른 곳에서 찾아 정렬한다.</a:t>
            </a:r>
            <a:endParaRPr lang="en-US" sz="118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나쁜 문자 규칙 (bad character rule)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Case A — 패턴에 존재함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불일치한 문자가 패턴 안에 있을 때는, 패턴 안에서 그 문자가 나오는 가장 오른쪽 위치를 찾아 텍스트의 해당 문자와 자리가 맞도록 패턴을 옮긴다.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32688" y="3712464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71246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정렬(align) 점프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181344" y="1783080"/>
            <a:ext cx="5349240" cy="2651760"/>
          </a:xfrm>
          <a:prstGeom prst="roundRect">
            <a:avLst>
              <a:gd name="adj" fmla="val 48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Case B — 패턴에 없음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6455664" y="256032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불일치한 문자가 패턴에 아예 없다면, 현재 구간에는 정답이 있을 리가 없다. 패턴 길이 M만큼 윈도우를 통째로 건너뛴다.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6455664" y="3712464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455664" y="371246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큰 점프 — 속도의 핵심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658368" y="46634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9149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2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03377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Case B가 보이어-무어의 속도가 비약적으로 빠른 이유다</a:t>
            </a:r>
            <a:endParaRPr lang="en-US" sz="1320" dirty="0"/>
          </a:p>
        </p:txBody>
      </p:sp>
      <p:sp>
        <p:nvSpPr>
          <p:cNvPr id="24" name="Text 18"/>
          <p:cNvSpPr/>
          <p:nvPr/>
        </p:nvSpPr>
        <p:spPr>
          <a:xfrm>
            <a:off x="1517904" y="51206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예를 들어 텍스트가 "AAAA…A"이고 패턴이 "BCDE"라면, 패턴에 A가 없으므로 매번 4칸씩 통째로 건너뛴다. 텍스트의 대부분을 아예 읽지도 않는다.</a:t>
            </a:r>
            <a:endParaRPr lang="en-US" sz="1230" dirty="0"/>
          </a:p>
        </p:txBody>
      </p:sp>
      <p:sp>
        <p:nvSpPr>
          <p:cNvPr id="25" name="Shape 19"/>
          <p:cNvSpPr/>
          <p:nvPr/>
        </p:nvSpPr>
        <p:spPr>
          <a:xfrm>
            <a:off x="658368" y="576072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896112" y="578815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4" descr="/home/claude/icons/char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92759"/>
            <a:ext cx="193121" cy="193121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517904" y="585216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텍스트를 전부 읽지 않고도 정답을 놓치지 않는다 — 이것이 O(N/M)의 근거다.</a:t>
            </a:r>
            <a:endParaRPr lang="en-US" sz="122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착한 접미사 규칙 (good suffix rule)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713232"/>
          </a:xfrm>
          <a:prstGeom prst="roundRect">
            <a:avLst>
              <a:gd name="adj" fmla="val 1538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6537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8424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나쁜 문자 규칙만으로 부족할 때 함께 쓰는 보조 규칙이다. 원리는 KMP의 LPS와 닮아 있다.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77063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2894076"/>
            <a:ext cx="210312" cy="2103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81328" y="2651760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2651760" y="2779776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패턴의 뒤에서부터 몇 글자가 일치했다 — 이것을 "착한 접미사"라고 부른다.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3419856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35387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3662172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481328" y="3419856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2651760" y="3547872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앞부분에서 불일치가 발생한다.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187952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30682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4" descr="/home/claude/icons/sear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430268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187952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315968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일치한 접미사가 패턴의 앞부분에도 등장하는지 찾아본다.</a:t>
            </a:r>
            <a:endParaRPr lang="en-US" sz="1150" dirty="0"/>
          </a:p>
        </p:txBody>
      </p:sp>
      <p:sp>
        <p:nvSpPr>
          <p:cNvPr id="25" name="Shape 18"/>
          <p:cNvSpPr/>
          <p:nvPr/>
        </p:nvSpPr>
        <p:spPr>
          <a:xfrm>
            <a:off x="658368" y="4956048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0749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5" descr="/home/claude/icons/exchang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198364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4956048"/>
            <a:ext cx="11430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5084064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등장한다면 그 위치가 겹치도록 패턴을 옮긴다.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658368" y="5760720"/>
            <a:ext cx="10872216" cy="548640"/>
          </a:xfrm>
          <a:prstGeom prst="roundRect">
            <a:avLst>
              <a:gd name="adj" fmla="val 1666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Text 23"/>
          <p:cNvSpPr/>
          <p:nvPr/>
        </p:nvSpPr>
        <p:spPr>
          <a:xfrm>
            <a:off x="932688" y="5760720"/>
            <a:ext cx="10323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shift  =  max( bad_character_shift,  good_suffix_shift )</a:t>
            </a:r>
            <a:endParaRPr lang="en-US" sz="1700" dirty="0"/>
          </a:p>
        </p:txBody>
      </p:sp>
      <p:sp>
        <p:nvSpPr>
          <p:cNvPr id="32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BUILD_LAST — 나쁜 문자 테이블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400800" cy="2194560"/>
          </a:xfrm>
          <a:prstGeom prst="roundRect">
            <a:avLst>
              <a:gd name="adj" fmla="val 5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4008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4008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6144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build_last.pseudo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089904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BUILD_LAST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character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ALPHABET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m-1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나중 값이 앞 값을 덮어씀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endParaRPr lang="en-US" sz="1040" dirty="0"/>
          </a:p>
        </p:txBody>
      </p:sp>
      <p:sp>
        <p:nvSpPr>
          <p:cNvPr id="14" name="Text 11"/>
          <p:cNvSpPr/>
          <p:nvPr/>
        </p:nvSpPr>
        <p:spPr>
          <a:xfrm>
            <a:off x="658368" y="4114800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 : P = "EXAMPLE"</a:t>
            </a:r>
            <a:endParaRPr lang="en-US" sz="13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4498848"/>
          <a:ext cx="640080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868680"/>
                <a:gridCol w="868680"/>
                <a:gridCol w="868680"/>
                <a:gridCol w="868680"/>
                <a:gridCol w="868680"/>
                <a:gridCol w="86868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X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last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Shape 12"/>
          <p:cNvSpPr/>
          <p:nvPr/>
        </p:nvSpPr>
        <p:spPr>
          <a:xfrm>
            <a:off x="7424928" y="1783080"/>
            <a:ext cx="410565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60780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1" descr="/home/claude/icons/histor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563" y="2009851"/>
            <a:ext cx="168250" cy="16825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083296" y="1874520"/>
            <a:ext cx="3282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위치만 저장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8083296" y="2148840"/>
            <a:ext cx="3282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문자가 여러 번 나오면 가장 오른쪽 위치만 남긴다.</a:t>
            </a:r>
            <a:endParaRPr lang="en-US" sz="1020" dirty="0"/>
          </a:p>
        </p:txBody>
      </p:sp>
      <p:sp>
        <p:nvSpPr>
          <p:cNvPr id="21" name="Shape 16"/>
          <p:cNvSpPr/>
          <p:nvPr/>
        </p:nvSpPr>
        <p:spPr>
          <a:xfrm>
            <a:off x="7424928" y="2697480"/>
            <a:ext cx="410565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607808" y="28254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3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563" y="2924251"/>
            <a:ext cx="168250" cy="16825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083296" y="2788920"/>
            <a:ext cx="3282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E는 0과 6에 등장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8083296" y="3063240"/>
            <a:ext cx="3282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뒤쪽 값이 덮어쓰므로 last[E] = 6 이 된다.</a:t>
            </a:r>
            <a:endParaRPr lang="en-US" sz="1020" dirty="0"/>
          </a:p>
        </p:txBody>
      </p:sp>
      <p:sp>
        <p:nvSpPr>
          <p:cNvPr id="26" name="Shape 20"/>
          <p:cNvSpPr/>
          <p:nvPr/>
        </p:nvSpPr>
        <p:spPr>
          <a:xfrm>
            <a:off x="7424928" y="3611880"/>
            <a:ext cx="410565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7607808" y="37398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8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563" y="3838651"/>
            <a:ext cx="168250" cy="16825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083296" y="3703320"/>
            <a:ext cx="3282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패턴에 없는 문자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8083296" y="3977640"/>
            <a:ext cx="3282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-1로 남는다. 이 경우 점프 거리가 최대가 된다.</a:t>
            </a:r>
            <a:endParaRPr lang="en-US" sz="1020" dirty="0"/>
          </a:p>
        </p:txBody>
      </p:sp>
      <p:sp>
        <p:nvSpPr>
          <p:cNvPr id="31" name="Shape 24"/>
          <p:cNvSpPr/>
          <p:nvPr/>
        </p:nvSpPr>
        <p:spPr>
          <a:xfrm>
            <a:off x="7424928" y="4526280"/>
            <a:ext cx="4105656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7607808" y="46542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3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6563" y="4753051"/>
            <a:ext cx="168250" cy="16825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083296" y="4617720"/>
            <a:ext cx="3282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150" dirty="0"/>
          </a:p>
        </p:txBody>
      </p:sp>
      <p:sp>
        <p:nvSpPr>
          <p:cNvPr id="35" name="Text 27"/>
          <p:cNvSpPr/>
          <p:nvPr/>
        </p:nvSpPr>
        <p:spPr>
          <a:xfrm>
            <a:off x="8083296" y="4892040"/>
            <a:ext cx="32826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O(M + |Σ|) — 패턴 길이와 문자 집합 크기의 합이다.</a:t>
            </a:r>
            <a:endParaRPr lang="en-US" sz="1020" dirty="0"/>
          </a:p>
        </p:txBody>
      </p:sp>
      <p:sp>
        <p:nvSpPr>
          <p:cNvPr id="36" name="Shape 28"/>
          <p:cNvSpPr/>
          <p:nvPr/>
        </p:nvSpPr>
        <p:spPr>
          <a:xfrm>
            <a:off x="658368" y="554126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7" name="Shape 29"/>
          <p:cNvSpPr/>
          <p:nvPr/>
        </p:nvSpPr>
        <p:spPr>
          <a:xfrm>
            <a:off x="896112" y="5568696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8" name="Image 5" descr="/home/claude/icons/ke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673303"/>
            <a:ext cx="193121" cy="193121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1517904" y="5632704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오른쪽 위치를 쓰는 이유 — 패턴을 지나치게 많이 밀어 정답을 건너뛰지 않기 위해서다.</a:t>
            </a:r>
            <a:endParaRPr lang="en-US" sz="1220" dirty="0"/>
          </a:p>
        </p:txBody>
      </p:sp>
      <p:sp>
        <p:nvSpPr>
          <p:cNvPr id="40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 검색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boyer_moore.pseudo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BOYER_MOORE_SEARCH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BUILD_LAST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패턴 끝부터 비교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매칭 발견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bc_shift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bc_shift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bc_shift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bc_shift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비교 방향 — 오른쪽에서 왼쪽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 = m-1부터 0까지 내려간다. KMP와 정반대다.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7699248" y="3264408"/>
            <a:ext cx="3831336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33924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4911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335584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이동 계산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357616" y="3630168"/>
            <a:ext cx="3008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bc_shift = j − last[나쁜문자]. 패턴에 없으면 last가 -1이므로 j+1만큼 이동한다.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7699248" y="4745736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487375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9725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4837176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1칸 보장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8357616" y="5111496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bc_shift가 0 이하로 나올 수 있어 1로 보정한다. 없으면 무한 루프에 빠진다.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글자 하나만 보고도 윈도우를 M칸 옮길 수 있다는 점이 이 코드의 전부다.</a:t>
            </a:r>
            <a:endParaRPr lang="en-US" sz="1220" dirty="0"/>
          </a:p>
        </p:txBody>
      </p:sp>
      <p:sp>
        <p:nvSpPr>
          <p:cNvPr id="33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boyer_moore.py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build_last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나중 위치가 덮어씀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boyer_moore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build_last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bad_char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shift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bad_char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shift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shift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shift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371600"/>
          </a:xfrm>
          <a:prstGeom prst="roundRect">
            <a:avLst>
              <a:gd name="adj" fmla="val 8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783080"/>
            <a:ext cx="35570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73568" y="1947672"/>
            <a:ext cx="35570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107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753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399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31936" y="1801368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156448" y="2167128"/>
            <a:ext cx="3246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boyer_moore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"HERE IS A SIMPLE EXAMPLE"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"EXAMPLE"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</p:txBody>
      </p:sp>
      <p:sp>
        <p:nvSpPr>
          <p:cNvPr id="22" name="Shape 19"/>
          <p:cNvSpPr/>
          <p:nvPr/>
        </p:nvSpPr>
        <p:spPr>
          <a:xfrm>
            <a:off x="7973568" y="3291840"/>
            <a:ext cx="355701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193024" y="34015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193024" y="3712464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[17]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973568" y="4343400"/>
            <a:ext cx="3557016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156448" y="447141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7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457017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43484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dict.get(c, -1)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631936" y="4709160"/>
            <a:ext cx="27340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패턴에 없는 문자는 -1을 반환하게 해서, Case B의 최대 점프가 자연스럽게 계산되도록 했다.</a:t>
            </a:r>
            <a:endParaRPr lang="en-US" sz="1020" dirty="0"/>
          </a:p>
        </p:txBody>
      </p:sp>
      <p:sp>
        <p:nvSpPr>
          <p:cNvPr id="30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 성능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109728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58368" y="1883664"/>
            <a:ext cx="3218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O(N/M)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749808" y="2468880"/>
            <a:ext cx="3035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최선 · 평균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453128" y="1783080"/>
            <a:ext cx="3218688" cy="109728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4453128" y="1883664"/>
            <a:ext cx="3218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O(NM)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544568" y="2468880"/>
            <a:ext cx="3035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8247888" y="1783080"/>
            <a:ext cx="3218688" cy="109728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247888" y="1883664"/>
            <a:ext cx="3218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Ctrl+F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8339328" y="2468880"/>
            <a:ext cx="3035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사용처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58368" y="307238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96112" y="31729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7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291840"/>
            <a:ext cx="219456" cy="21945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517904" y="3163824"/>
            <a:ext cx="9774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패턴이 길수록 검색이 빨라지는 기이한 특성 — 한 번에 M칸씩 건너뛰기 때문이다.</a:t>
            </a:r>
            <a:endParaRPr lang="en-US" sz="13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3931920"/>
          <a:ext cx="10872216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651760"/>
                <a:gridCol w="2651760"/>
                <a:gridCol w="2825496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평균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최악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완전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KMP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O(N+M)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O(N+M)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O(N+M)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보이어-무어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O(N/M)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O(NM)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Shape 15"/>
          <p:cNvSpPr/>
          <p:nvPr/>
        </p:nvSpPr>
        <p:spPr>
          <a:xfrm>
            <a:off x="658368" y="585216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5879592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984199"/>
            <a:ext cx="193121" cy="193121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594360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최악은 극단적으로 반복적인 입력에서만 나타나며, 현실 데이터에서는 매우 드물다 — 그래서 대부분의 에디터와 grep이 이것을 쓴다.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§12.3  보이어-무어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그렇게 과감하게 점프해도 되는가?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패턴에 없는 문자가 나올 때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텍스트 : …  [ Z ]  …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패턴   : A B C D E   ( Z 없음 )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932688" y="3310128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1칸 이동 → D와 Z 비교 → 실패</a:t>
            </a:r>
            <a:endParaRPr lang="en-US" sz="113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2칸 이동 → C와 Z 비교 → 실패</a:t>
            </a:r>
            <a:endParaRPr lang="en-US" sz="113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… 어떻게 밀어도 Z 자리에서 반드시 실패한다</a:t>
            </a:r>
            <a:endParaRPr lang="en-US" sz="1130" dirty="0"/>
          </a:p>
        </p:txBody>
      </p:sp>
      <p:sp>
        <p:nvSpPr>
          <p:cNvPr id="12" name="Shape 8"/>
          <p:cNvSpPr/>
          <p:nvPr/>
        </p:nvSpPr>
        <p:spPr>
          <a:xfrm>
            <a:off x="932688" y="4315968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32688" y="431596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전체를 통째로 옮겨도 안전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181344" y="1783080"/>
            <a:ext cx="5349240" cy="3200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targ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200253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패턴에 있는 문자가 나올 때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455664" y="2560320"/>
            <a:ext cx="4800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텍스트 : …  [ B ]  …</a:t>
            </a:r>
            <a:endParaRPr lang="en-US" sz="11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패턴   : A B C D E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455664" y="3310128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텍스트의 B 자리는 고정되어 있다.</a:t>
            </a:r>
            <a:endParaRPr lang="en-US" sz="113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안의 B를 그 위치에 맞춰(align) 주는 것만이</a:t>
            </a:r>
            <a:endParaRPr lang="en-US" sz="113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정답이 될 수 있는 유일한 가능성이다.</a:t>
            </a:r>
            <a:endParaRPr lang="en-US" sz="1130" dirty="0"/>
          </a:p>
        </p:txBody>
      </p:sp>
      <p:sp>
        <p:nvSpPr>
          <p:cNvPr id="20" name="Shape 15"/>
          <p:cNvSpPr/>
          <p:nvPr/>
        </p:nvSpPr>
        <p:spPr>
          <a:xfrm>
            <a:off x="6455664" y="4315968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455664" y="431596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점프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658368" y="521208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523951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358384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17904" y="530352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"점프한 구간 사이에는 절대 정답이 있을 수 없다" — 수학적으로 보장된다.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12.4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라빈-카프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문자열을 숫자로 바꾸면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비교가 한 번의 연산으로 끝난다.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§12.4  라빈-카프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라빈-카프 — 해시값 비교 아이디어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0136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2024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비교를 숫자 비교로 바꾼다.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23744"/>
            <a:ext cx="254203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41248" y="2706624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16" y="2820192"/>
            <a:ext cx="193487" cy="19348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53312" y="270662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계산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41248" y="3182112"/>
            <a:ext cx="21762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패턴 P의 해시값을 미리 구해 둔다.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3438144" y="2523744"/>
            <a:ext cx="254203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3621024" y="2706624"/>
            <a:ext cx="420624" cy="42062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592" y="2820192"/>
            <a:ext cx="193487" cy="19348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133088" y="270662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비교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3621024" y="3182112"/>
            <a:ext cx="21762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텍스트 윈도우의 해시값과 견준다.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6217920" y="2523744"/>
            <a:ext cx="254203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6400800" y="2706624"/>
            <a:ext cx="420624" cy="42062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4368" y="2820192"/>
            <a:ext cx="193487" cy="193487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912864" y="270662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같으면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6400800" y="3182112"/>
            <a:ext cx="21762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문자열도 같은지 한 번 더 확인한다.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8997696" y="2523744"/>
            <a:ext cx="2542032" cy="1371600"/>
          </a:xfrm>
          <a:prstGeom prst="roundRect">
            <a:avLst>
              <a:gd name="adj" fmla="val 9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9180576" y="2706624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5" descr="/home/claude/icons/time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4144" y="2820192"/>
            <a:ext cx="193487" cy="193487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692640" y="2706624"/>
            <a:ext cx="17190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다르면</a:t>
            </a:r>
            <a:endParaRPr lang="en-US" sz="1300" dirty="0"/>
          </a:p>
        </p:txBody>
      </p:sp>
      <p:sp>
        <p:nvSpPr>
          <p:cNvPr id="29" name="Text 21"/>
          <p:cNvSpPr/>
          <p:nvPr/>
        </p:nvSpPr>
        <p:spPr>
          <a:xfrm>
            <a:off x="9180576" y="3182112"/>
            <a:ext cx="21762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 다르다. 바로 다음 칸으로 넘어간다.</a:t>
            </a:r>
            <a:endParaRPr lang="en-US" sz="1050" dirty="0"/>
          </a:p>
        </p:txBody>
      </p:sp>
      <p:sp>
        <p:nvSpPr>
          <p:cNvPr id="30" name="Shape 22"/>
          <p:cNvSpPr/>
          <p:nvPr/>
        </p:nvSpPr>
        <p:spPr>
          <a:xfrm>
            <a:off x="658368" y="4078224"/>
            <a:ext cx="10872216" cy="1143000"/>
          </a:xfrm>
          <a:prstGeom prst="roundRect">
            <a:avLst>
              <a:gd name="adj" fmla="val 9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896112" y="442112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6" descr="/home/claude/icons/history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984" y="4539996"/>
            <a:ext cx="219456" cy="219456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517904" y="422452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롤링 해시 (rolling hash)</a:t>
            </a:r>
            <a:endParaRPr lang="en-US" sz="1320" dirty="0"/>
          </a:p>
        </p:txBody>
      </p:sp>
      <p:sp>
        <p:nvSpPr>
          <p:cNvPr id="34" name="Text 25"/>
          <p:cNvSpPr/>
          <p:nvPr/>
        </p:nvSpPr>
        <p:spPr>
          <a:xfrm>
            <a:off x="1517904" y="4535424"/>
            <a:ext cx="9756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윈도우가 한 칸 이동할 때마다 해시를 처음부터 다시 계산하면 O(M)이라 의미가 없다. "맨 앞 글자는 빼고, 맨 뒤 글자는 더하는" 방식으로 O(1)에 갱신한다.  예: 12345 → (12345 − 1×10000) × 10 + 6 = 23456</a:t>
            </a:r>
            <a:endParaRPr lang="en-US" sz="1230" dirty="0"/>
          </a:p>
        </p:txBody>
      </p:sp>
      <p:sp>
        <p:nvSpPr>
          <p:cNvPr id="35" name="Shape 26"/>
          <p:cNvSpPr/>
          <p:nvPr/>
        </p:nvSpPr>
        <p:spPr>
          <a:xfrm>
            <a:off x="658368" y="5431536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27"/>
          <p:cNvSpPr/>
          <p:nvPr/>
        </p:nvSpPr>
        <p:spPr>
          <a:xfrm>
            <a:off x="896112" y="563727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7" name="Image 7" descr="/home/claude/icons/users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984" y="5756148"/>
            <a:ext cx="219456" cy="219456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1517904" y="557784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강점 — 다중 패턴 검색</a:t>
            </a:r>
            <a:endParaRPr lang="en-US" sz="1320" dirty="0"/>
          </a:p>
        </p:txBody>
      </p:sp>
      <p:sp>
        <p:nvSpPr>
          <p:cNvPr id="39" name="Text 29"/>
          <p:cNvSpPr/>
          <p:nvPr/>
        </p:nvSpPr>
        <p:spPr>
          <a:xfrm>
            <a:off x="1517904" y="5888736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금지어 100개의 해시값을 해시 테이블에 넣어 두면, 텍스트를 단 한 번만 훑어도 전부 찾아낼 수 있다. 표절 검사와 바이러스 탐지가 이 원리로 동작한다.</a:t>
            </a:r>
            <a:endParaRPr lang="en-US" sz="1230" dirty="0"/>
          </a:p>
        </p:txBody>
      </p:sp>
      <p:sp>
        <p:nvSpPr>
          <p:cNvPr id="40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§12.4  라빈-카프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롤링 해시 (rolling hash) 상세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2103120"/>
          </a:xfrm>
          <a:prstGeom prst="roundRect">
            <a:avLst>
              <a:gd name="adj" fmla="val 521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108722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108722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10085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rolling_hash.py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1056132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다항식 해싱 (polynomial rolling hash)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H = Σ ( char[i] × base^(m-1-i) )  mod q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롤링 업데이트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new_hash = (old_hash - leftChar × base^(m-1)) × base + rightChar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10진수로 이해하기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현재 : 12345          (길이 5)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다음 : 23456          (앞의 1이 빠지고 뒤에 6이 붙음)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공식 : (12345 - 1×10000) × 10 + 6 = 23456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658368" y="4114800"/>
            <a:ext cx="5349240" cy="164592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932688" y="435254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4471050"/>
            <a:ext cx="201900" cy="2019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645920" y="4334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해시 충돌</a:t>
            </a:r>
            <a:endParaRPr lang="en-US" sz="1450" dirty="0"/>
          </a:p>
        </p:txBody>
      </p:sp>
      <p:sp>
        <p:nvSpPr>
          <p:cNvPr id="18" name="Text 14"/>
          <p:cNvSpPr/>
          <p:nvPr/>
        </p:nvSpPr>
        <p:spPr>
          <a:xfrm>
            <a:off x="932688" y="4864608"/>
            <a:ext cx="4800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 다른 문자열이 우연히 같은 해시값을 가질 수 있다.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해시가 일치하면 반드시 실제 문자열을 비교해야 한다.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6181344" y="4114800"/>
            <a:ext cx="5349240" cy="164592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455664" y="435254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stopwat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4471050"/>
            <a:ext cx="201900" cy="2019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7168896" y="433425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450" dirty="0"/>
          </a:p>
        </p:txBody>
      </p:sp>
      <p:sp>
        <p:nvSpPr>
          <p:cNvPr id="23" name="Text 18"/>
          <p:cNvSpPr/>
          <p:nvPr/>
        </p:nvSpPr>
        <p:spPr>
          <a:xfrm>
            <a:off x="6455664" y="4864608"/>
            <a:ext cx="4800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 O(N + M),  최악 O(N × M) — 해시 충돌이 잦을 때다.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mod에 큰 소수를 쓰면 충돌 확률이 크게 줄어든다.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§12.4  라빈-카프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라빈-카프 유사코드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863840" cy="3749040"/>
          </a:xfrm>
          <a:prstGeom prst="roundRect">
            <a:avLst>
              <a:gd name="adj" fmla="val 29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8638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8638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70774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rabin_karp.pseudo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7552944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RABIN_KARP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문자 집합 크기 (예: 256)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큰 소수 (충돌 완화)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^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m-1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패턴 해시와 첫 윈도우 해시를 함께 계산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m-1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×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×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윈도우를 한 칸씩 이동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m-1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report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실제 비교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롤링 해시 갱신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×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×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code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8613648" y="1783080"/>
            <a:ext cx="2916936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79652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52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272016" y="1874520"/>
            <a:ext cx="2093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base와 mod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9272016" y="2148840"/>
            <a:ext cx="20939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 집합 크기와 큰 소수. 이 두 값의 선택이 충돌 확률을 좌우한다.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8613648" y="2825496"/>
            <a:ext cx="2916936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796528" y="2953512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283" y="305226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9272016" y="2916936"/>
            <a:ext cx="2093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해시가 같아도 확인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9272016" y="3191256"/>
            <a:ext cx="20939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충돌 가능성이 있으므로 실제 문자열을 반드시 대조한다.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8613648" y="3867912"/>
            <a:ext cx="2916936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796528" y="399592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283" y="409468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272016" y="3959352"/>
            <a:ext cx="2093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롤링 갱신 한 줄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9272016" y="4233672"/>
            <a:ext cx="20939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 글자를 빼고 뒤 글자를 더한다. 이 한 줄이 O(1)을 만든다.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6680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644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§12.4  라빈-카프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라빈-카프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3749040"/>
          </a:xfrm>
          <a:prstGeom prst="roundRect">
            <a:avLst>
              <a:gd name="adj" fmla="val 29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rabin_karp.py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218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rabin_karp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256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1000003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pattern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t_hash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097280"/>
          </a:xfrm>
          <a:prstGeom prst="roundRect">
            <a:avLst>
              <a:gd name="adj" fmla="val 10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783080"/>
            <a:ext cx="35570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73568" y="1947672"/>
            <a:ext cx="35570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107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753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399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31936" y="1801368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156448" y="216712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rabin_karp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"AAAAABAAAAAB"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"AAAAB"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22" name="Shape 19"/>
          <p:cNvSpPr/>
          <p:nvPr/>
        </p:nvSpPr>
        <p:spPr>
          <a:xfrm>
            <a:off x="7973568" y="3017520"/>
            <a:ext cx="355701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193024" y="31272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193024" y="3438144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[1, 7]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973568" y="4069080"/>
            <a:ext cx="3557016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156448" y="4197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429585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1605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pow(base, m-1, mod)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631936" y="4434840"/>
            <a:ext cx="27340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파이썬의 세 인자 pow는 거듭제곱을 모듈러 연산과 함께 빠르게 계산한다. 롤링 해시의 계수 h를 여기서 얻는다.</a:t>
            </a:r>
            <a:endParaRPr lang="en-US" sz="1020" dirty="0"/>
          </a:p>
        </p:txBody>
      </p:sp>
      <p:sp>
        <p:nvSpPr>
          <p:cNvPr id="30" name="Shape 26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겹치는 매칭(1번과 7번)도 모두 찾아낸다.</a:t>
            </a:r>
            <a:endParaRPr lang="en-US" sz="1220" dirty="0"/>
          </a:p>
        </p:txBody>
      </p:sp>
      <p:sp>
        <p:nvSpPr>
          <p:cNvPr id="34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12.5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 (Trie)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공통된 접두사를 한 번만 저장한다.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속도가 단어 수와 무관해진다.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7692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745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§12.5  트라이 (Trie)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트라이(Trie)란?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0136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boo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20240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이름은 retrieval(검색)에서 왔다. 접두사 트리(prefix tree)라고도 부른다.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23744"/>
            <a:ext cx="534924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932688" y="2761488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2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287999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27432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동기 — 자동완성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32688" y="329184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검색창에 "appl"만 쳐도 apple, application이 추천된다. 수백만 단어에서 어떻게 찰나에 찾아낼까? 배열이나 해시로는 접두사 검색이 비효율적이다.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181344" y="2523744"/>
            <a:ext cx="534924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2761488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site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87999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68896" y="274320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아이디어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455664" y="329184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공통된 접두사를 공유해서 저장한다.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TEA, TED, TEN →  T → E → A / D / N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T와 E는 한 번만 저장하고 마지막 글자에서 분기한다.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58368" y="466344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469087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4" descr="/home/claude/icons/anchor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814316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81328" y="4663440"/>
            <a:ext cx="1143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 노드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2651760" y="4791456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문자가 없는 빈 노드에서 시작한다.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58368" y="5230368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896112" y="52578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7" name="Image 5" descr="/home/claude/icons/lin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381244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481328" y="5230368"/>
            <a:ext cx="1143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2651760" y="5358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하나가 문자 하나를 나타낸다. 경로가 곧 문자열이 된다.</a:t>
            </a:r>
            <a:endParaRPr lang="en-US" sz="1100" dirty="0"/>
          </a:p>
        </p:txBody>
      </p:sp>
      <p:sp>
        <p:nvSpPr>
          <p:cNvPr id="30" name="Shape 22"/>
          <p:cNvSpPr/>
          <p:nvPr/>
        </p:nvSpPr>
        <p:spPr>
          <a:xfrm>
            <a:off x="658368" y="5797296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3"/>
          <p:cNvSpPr/>
          <p:nvPr/>
        </p:nvSpPr>
        <p:spPr>
          <a:xfrm>
            <a:off x="896112" y="582472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6" descr="/home/claude/icons/flag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556" y="5948172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481328" y="5797296"/>
            <a:ext cx="1143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단어의 끝</a:t>
            </a:r>
            <a:endParaRPr lang="en-US" sz="1350" dirty="0"/>
          </a:p>
        </p:txBody>
      </p:sp>
      <p:sp>
        <p:nvSpPr>
          <p:cNvPr id="34" name="Text 25"/>
          <p:cNvSpPr/>
          <p:nvPr/>
        </p:nvSpPr>
        <p:spPr>
          <a:xfrm>
            <a:off x="2651760" y="592531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is_end_of_word 플래그로 표시한다. 경로 도중에도 단어가 끝날 수 있기 때문이다.</a:t>
            </a:r>
            <a:endParaRPr lang="en-US" sz="1100" dirty="0"/>
          </a:p>
        </p:txBody>
      </p:sp>
      <p:sp>
        <p:nvSpPr>
          <p:cNvPr id="35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7692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745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§12.5  트라이 (Trie)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 구조 예시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00784"/>
            <a:ext cx="108722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저장 단어 :  "to",  "tea",  "ted",  "ten",  "A",  "i",  "in",  "inn"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58368" y="2340864"/>
            <a:ext cx="7223760" cy="3474720"/>
          </a:xfrm>
          <a:prstGeom prst="roundRect">
            <a:avLst>
              <a:gd name="adj" fmla="val 3684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 flipH="1">
            <a:off x="2286000" y="2953512"/>
            <a:ext cx="1737360" cy="256032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023360" y="2953512"/>
            <a:ext cx="0" cy="256032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023360" y="2953512"/>
            <a:ext cx="1737360" cy="256032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1371600" y="3666744"/>
            <a:ext cx="91440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286000" y="3666744"/>
            <a:ext cx="73152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60720" y="3666744"/>
            <a:ext cx="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2103120" y="4434840"/>
            <a:ext cx="91440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017520" y="4434840"/>
            <a:ext cx="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017520" y="4434840"/>
            <a:ext cx="91440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60720" y="4434840"/>
            <a:ext cx="0" cy="31089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3739896" y="2441448"/>
            <a:ext cx="566928" cy="566928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48456" y="2441448"/>
            <a:ext cx="7498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Root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2057400" y="3209544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965960" y="3209544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3794760" y="3209544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703320" y="3209544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A*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532120" y="3209544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440680" y="3209544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i*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1143000" y="3977640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1051560" y="39776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o*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2788920" y="397764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2697480" y="39776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5532120" y="3977640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440680" y="39776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n*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1874520" y="4745736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1783080" y="474573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a*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2788920" y="4745736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2697480" y="474573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d*</a:t>
            </a:r>
            <a:endParaRPr lang="en-US" sz="1200" dirty="0"/>
          </a:p>
        </p:txBody>
      </p:sp>
      <p:sp>
        <p:nvSpPr>
          <p:cNvPr id="37" name="Shape 34"/>
          <p:cNvSpPr/>
          <p:nvPr/>
        </p:nvSpPr>
        <p:spPr>
          <a:xfrm>
            <a:off x="3703320" y="4745736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611880" y="474573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n*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5532120" y="4745736"/>
            <a:ext cx="457200" cy="45720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440680" y="4745736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n*</a:t>
            </a:r>
            <a:endParaRPr lang="en-US" sz="1200" dirty="0"/>
          </a:p>
        </p:txBody>
      </p:sp>
      <p:sp>
        <p:nvSpPr>
          <p:cNvPr id="41" name="Text 38"/>
          <p:cNvSpPr/>
          <p:nvPr/>
        </p:nvSpPr>
        <p:spPr>
          <a:xfrm>
            <a:off x="841248" y="541324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* = 단어의 끝 (is_end_of_word = True)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8065008" y="2340864"/>
            <a:ext cx="346557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3" name="Shape 40"/>
          <p:cNvSpPr/>
          <p:nvPr/>
        </p:nvSpPr>
        <p:spPr>
          <a:xfrm>
            <a:off x="8247888" y="246888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4" name="Image 1" descr="/home/claude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643" y="2567635"/>
            <a:ext cx="168250" cy="168250"/>
          </a:xfrm>
          <a:prstGeom prst="rect">
            <a:avLst/>
          </a:prstGeom>
        </p:spPr>
      </p:pic>
      <p:sp>
        <p:nvSpPr>
          <p:cNvPr id="45" name="Text 41"/>
          <p:cNvSpPr/>
          <p:nvPr/>
        </p:nvSpPr>
        <p:spPr>
          <a:xfrm>
            <a:off x="8723376" y="2432304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접두사를 공유한다</a:t>
            </a:r>
            <a:endParaRPr lang="en-US" sz="1200" dirty="0"/>
          </a:p>
        </p:txBody>
      </p:sp>
      <p:sp>
        <p:nvSpPr>
          <p:cNvPr id="46" name="Text 42"/>
          <p:cNvSpPr/>
          <p:nvPr/>
        </p:nvSpPr>
        <p:spPr>
          <a:xfrm>
            <a:off x="8723376" y="2706624"/>
            <a:ext cx="2642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to·tea·ted·ten이 t를 함께 쓰고, tea·ted·ten은 te까지 함께 쓴다.</a:t>
            </a:r>
            <a:endParaRPr lang="en-US" sz="1030" dirty="0"/>
          </a:p>
        </p:txBody>
      </p:sp>
      <p:sp>
        <p:nvSpPr>
          <p:cNvPr id="47" name="Shape 43"/>
          <p:cNvSpPr/>
          <p:nvPr/>
        </p:nvSpPr>
        <p:spPr>
          <a:xfrm>
            <a:off x="8065008" y="3529584"/>
            <a:ext cx="346557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8" name="Shape 44"/>
          <p:cNvSpPr/>
          <p:nvPr/>
        </p:nvSpPr>
        <p:spPr>
          <a:xfrm>
            <a:off x="8247888" y="365760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9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643" y="3756355"/>
            <a:ext cx="168250" cy="168250"/>
          </a:xfrm>
          <a:prstGeom prst="rect">
            <a:avLst/>
          </a:prstGeom>
        </p:spPr>
      </p:pic>
      <p:sp>
        <p:nvSpPr>
          <p:cNvPr id="50" name="Text 45"/>
          <p:cNvSpPr/>
          <p:nvPr/>
        </p:nvSpPr>
        <p:spPr>
          <a:xfrm>
            <a:off x="8723376" y="3621024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중간에서도 끝난다</a:t>
            </a:r>
            <a:endParaRPr lang="en-US" sz="1200" dirty="0"/>
          </a:p>
        </p:txBody>
      </p:sp>
      <p:sp>
        <p:nvSpPr>
          <p:cNvPr id="51" name="Text 46"/>
          <p:cNvSpPr/>
          <p:nvPr/>
        </p:nvSpPr>
        <p:spPr>
          <a:xfrm>
            <a:off x="8723376" y="3895344"/>
            <a:ext cx="2642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i는 그 자체로 단어이면서 in·inn의 접두사이기도 하다.</a:t>
            </a:r>
            <a:endParaRPr lang="en-US" sz="1030" dirty="0"/>
          </a:p>
        </p:txBody>
      </p:sp>
      <p:sp>
        <p:nvSpPr>
          <p:cNvPr id="52" name="Shape 47"/>
          <p:cNvSpPr/>
          <p:nvPr/>
        </p:nvSpPr>
        <p:spPr>
          <a:xfrm>
            <a:off x="8065008" y="4718304"/>
            <a:ext cx="346557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8"/>
          <p:cNvSpPr/>
          <p:nvPr/>
        </p:nvSpPr>
        <p:spPr>
          <a:xfrm>
            <a:off x="8247888" y="484632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54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643" y="4945075"/>
            <a:ext cx="168250" cy="168250"/>
          </a:xfrm>
          <a:prstGeom prst="rect">
            <a:avLst/>
          </a:prstGeom>
        </p:spPr>
      </p:pic>
      <p:sp>
        <p:nvSpPr>
          <p:cNvPr id="55" name="Text 49"/>
          <p:cNvSpPr/>
          <p:nvPr/>
        </p:nvSpPr>
        <p:spPr>
          <a:xfrm>
            <a:off x="8723376" y="4809744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경로가 곧 문자열</a:t>
            </a:r>
            <a:endParaRPr lang="en-US" sz="1200" dirty="0"/>
          </a:p>
        </p:txBody>
      </p:sp>
      <p:sp>
        <p:nvSpPr>
          <p:cNvPr id="56" name="Text 50"/>
          <p:cNvSpPr/>
          <p:nvPr/>
        </p:nvSpPr>
        <p:spPr>
          <a:xfrm>
            <a:off x="8723376" y="5084064"/>
            <a:ext cx="2642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루트에서 특정 노드까지의 문자들을 이으면 그것이 접두사다.</a:t>
            </a:r>
            <a:endParaRPr lang="en-US" sz="1030" dirty="0"/>
          </a:p>
        </p:txBody>
      </p:sp>
      <p:sp>
        <p:nvSpPr>
          <p:cNvPr id="57" name="Text 5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7692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745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§12.5  트라이 (Trie)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 자료구조와 검색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651760"/>
          </a:xfrm>
          <a:prstGeom prst="roundRect">
            <a:avLst>
              <a:gd name="adj" fmla="val 4138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trie_find.pseudo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structure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Alphabet-Size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Data-Type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structure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Trie-Find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nil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nil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루트에서 시작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endParaRPr lang="en-US" sz="980" dirty="0"/>
          </a:p>
        </p:txBody>
      </p:sp>
      <p:sp>
        <p:nvSpPr>
          <p:cNvPr id="19" name="Shape 15"/>
          <p:cNvSpPr/>
          <p:nvPr/>
        </p:nvSpPr>
        <p:spPr>
          <a:xfrm>
            <a:off x="7699248" y="2496312"/>
            <a:ext cx="3831336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62432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chevr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723083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58775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각 문자를 따라 이동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2862072"/>
            <a:ext cx="30083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 노드로 한 칸씩 내려간다.</a:t>
            </a:r>
            <a:endParaRPr lang="en-US" sz="980" dirty="0"/>
          </a:p>
        </p:txBody>
      </p:sp>
      <p:sp>
        <p:nvSpPr>
          <p:cNvPr id="24" name="Shape 19"/>
          <p:cNvSpPr/>
          <p:nvPr/>
        </p:nvSpPr>
        <p:spPr>
          <a:xfrm>
            <a:off x="7699248" y="3209544"/>
            <a:ext cx="3831336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33756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436315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30098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경로가 없으면 nil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3575304"/>
            <a:ext cx="30083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해당 문자열은 저장되어 있지 않다.</a:t>
            </a:r>
            <a:endParaRPr lang="en-US" sz="980" dirty="0"/>
          </a:p>
        </p:txBody>
      </p:sp>
      <p:sp>
        <p:nvSpPr>
          <p:cNvPr id="29" name="Shape 23"/>
          <p:cNvSpPr/>
          <p:nvPr/>
        </p:nvSpPr>
        <p:spPr>
          <a:xfrm>
            <a:off x="7699248" y="3922776"/>
            <a:ext cx="3831336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882128" y="4050792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149547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357616" y="4014216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끝까지 도달하면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357616" y="4288536"/>
            <a:ext cx="300837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9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노드의 Value를 반환한다.</a:t>
            </a:r>
            <a:endParaRPr lang="en-US" sz="980" dirty="0"/>
          </a:p>
        </p:txBody>
      </p:sp>
      <p:sp>
        <p:nvSpPr>
          <p:cNvPr id="34" name="Shape 27"/>
          <p:cNvSpPr/>
          <p:nvPr/>
        </p:nvSpPr>
        <p:spPr>
          <a:xfrm>
            <a:off x="658368" y="4663440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Text 28"/>
          <p:cNvSpPr/>
          <p:nvPr/>
        </p:nvSpPr>
        <p:spPr>
          <a:xfrm>
            <a:off x="932688" y="4773168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시간 복잡도  =  O(L)</a:t>
            </a:r>
            <a:endParaRPr lang="en-US" sz="2600" dirty="0"/>
          </a:p>
        </p:txBody>
      </p:sp>
      <p:sp>
        <p:nvSpPr>
          <p:cNvPr id="36" name="Text 29"/>
          <p:cNvSpPr/>
          <p:nvPr/>
        </p:nvSpPr>
        <p:spPr>
          <a:xfrm>
            <a:off x="932688" y="515721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 = 찾으려는 문자열의 길이</a:t>
            </a:r>
            <a:endParaRPr lang="en-US" sz="1200" dirty="0"/>
          </a:p>
        </p:txBody>
      </p:sp>
      <p:sp>
        <p:nvSpPr>
          <p:cNvPr id="37" name="Shape 30"/>
          <p:cNvSpPr/>
          <p:nvPr/>
        </p:nvSpPr>
        <p:spPr>
          <a:xfrm>
            <a:off x="658368" y="5724144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8" name="Shape 31"/>
          <p:cNvSpPr/>
          <p:nvPr/>
        </p:nvSpPr>
        <p:spPr>
          <a:xfrm>
            <a:off x="896112" y="5751576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9" name="Image 5" descr="/home/claude/icons/bol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56183"/>
            <a:ext cx="193121" cy="193121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1517904" y="5815584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속도가 저장된 문자열 수(N)와 무관하다 — 오직 문자열 길이(L)에만 비례한다.</a:t>
            </a:r>
            <a:endParaRPr lang="en-US" sz="1230" dirty="0"/>
          </a:p>
        </p:txBody>
      </p:sp>
      <p:sp>
        <p:nvSpPr>
          <p:cNvPr id="41" name="Text 3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7692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745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§12.5  트라이 (Trie)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 삽입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194560"/>
          </a:xfrm>
          <a:prstGeom prst="roundRect">
            <a:avLst>
              <a:gd name="adj" fmla="val 5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trie_insert.pseudo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Trie-Insert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nil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Create-New-Node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1" descr="/home/claude/icons/chevr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문자를 따라 이동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검색과 같은 경로를 밟는다.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699248" y="2569464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69748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plu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79623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66090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자식이 없으면 생성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293522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없는 갈래를 만나면 새 노드를 만들어 잇는다.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699248" y="3355848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48386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58261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44728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노드에 값 저장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372160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자리에 단어의 끝 표시와 값을 남긴다.</a:t>
            </a:r>
            <a:endParaRPr lang="en-US" sz="10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4261104"/>
          <a:ext cx="10872216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840480"/>
                <a:gridCol w="3922776"/>
              </a:tblGrid>
              <a:tr h="37490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트라이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이진 탐색 트리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삽입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O(L)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O(L × log 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O(L)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O(L × log 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단어 수 N의 영향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받지 않는다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log N 만큼 늘어난다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Shape 23"/>
          <p:cNvSpPr/>
          <p:nvPr/>
        </p:nvSpPr>
        <p:spPr>
          <a:xfrm>
            <a:off x="658368" y="5852160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96112" y="5879592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2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210" y="5974690"/>
            <a:ext cx="175565" cy="175565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517904" y="5943600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사전에 100만 개가 들어 있든 1억 개가 들어 있든 검색 속도는 일정하다.</a:t>
            </a:r>
            <a:endParaRPr lang="en-US" sz="122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7692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745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§12.5  트라이 (Trie)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트라이의 공간 복잡도 트레이드오프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28800"/>
            <a:ext cx="977493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"공짜 점심은 없다" — 속도를 얻는 대신 메모리를 희생한다.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60320"/>
            <a:ext cx="10872216" cy="1005840"/>
          </a:xfrm>
          <a:prstGeom prst="roundRect">
            <a:avLst>
              <a:gd name="adj" fmla="val 109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896112" y="283464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2" descr="/home/claude/icons/databas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2953512"/>
            <a:ext cx="219456" cy="2194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17904" y="27066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메모리 문제</a:t>
            </a:r>
            <a:endParaRPr lang="en-US" sz="1320" dirty="0"/>
          </a:p>
        </p:txBody>
      </p:sp>
      <p:sp>
        <p:nvSpPr>
          <p:cNvPr id="14" name="Text 9"/>
          <p:cNvSpPr/>
          <p:nvPr/>
        </p:nvSpPr>
        <p:spPr>
          <a:xfrm>
            <a:off x="1517904" y="3017520"/>
            <a:ext cx="97566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노드마다 알파벳 크기만큼 포인터 배열이 필요하다(영어 소문자면 26개). 단어들이 겹치지 않으면 대부분의 포인터가 NULL로 남아 심각한 낭비가 생긴다.</a:t>
            </a:r>
            <a:endParaRPr lang="en-US" sz="1230" dirty="0"/>
          </a:p>
        </p:txBody>
      </p:sp>
      <p:sp>
        <p:nvSpPr>
          <p:cNvPr id="15" name="Shape 10"/>
          <p:cNvSpPr/>
          <p:nvPr/>
        </p:nvSpPr>
        <p:spPr>
          <a:xfrm>
            <a:off x="658368" y="3803904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32688" y="4041648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listo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194" y="416015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645920" y="40233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해결책 1 — Map / Dict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932688" y="457200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 대신 동적 자료구조를 써서 실제로 필요한 자식 노드만 저장한다.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장점: 메모리 절약  ·  단점: 속도가 약간 느려진다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6181344" y="3803904"/>
            <a:ext cx="5349240" cy="1828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6455664" y="404164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170" y="4160154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168896" y="402336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해결책 2 — 압축 트라이 (Radix Tree)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6455664" y="457200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자식이 하나뿐인 경로를 하나의 노드로 합친다.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T → E → A 를 "TEA" 하나로 압축한다.</a:t>
            </a:r>
            <a:endParaRPr lang="en-US" sz="115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7692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7458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§12.5  트라이 (Trie)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4206240"/>
          </a:xfrm>
          <a:prstGeom prst="roundRect">
            <a:avLst>
              <a:gd name="adj" fmla="val 260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char -&gt; TrieNode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is_end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is_end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children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is_end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endParaRPr lang="en-US" sz="88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280160"/>
          </a:xfrm>
          <a:prstGeom prst="roundRect">
            <a:avLst>
              <a:gd name="adj" fmla="val 857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783080"/>
            <a:ext cx="35570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973568" y="1947672"/>
            <a:ext cx="35570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1107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753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4399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31936" y="1801368"/>
            <a:ext cx="2770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156448" y="2167128"/>
            <a:ext cx="32461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"cat"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"고양이"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"cat"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22" name="Shape 19"/>
          <p:cNvSpPr/>
          <p:nvPr/>
        </p:nvSpPr>
        <p:spPr>
          <a:xfrm>
            <a:off x="7973568" y="3200400"/>
            <a:ext cx="355701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193024" y="3310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193024" y="3621024"/>
            <a:ext cx="311810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"고양이"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7973568" y="4251960"/>
            <a:ext cx="3557016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156448" y="437997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447873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34340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dict를 자식으로 쓴 이유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631936" y="4617720"/>
            <a:ext cx="273405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알파벳 크기만 한 배열 대신 딕셔너리를 쓰면, 실제 등장한 문자에 대해서만 메모리를 쓴다. 한글처럼 문자 종류가 많은 경우에는 사실상 필수다.</a:t>
            </a:r>
            <a:endParaRPr lang="en-US" sz="1020" dirty="0"/>
          </a:p>
        </p:txBody>
      </p:sp>
      <p:sp>
        <p:nvSpPr>
          <p:cNvPr id="30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12.6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압축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나오는 글자는 짧게, 드문 글자는 길게.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코딩이 그 최적을 보장한다.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§12.6  데이터 압축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 길이 vs 가변 길이 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8" name="Image 1" descr="/home/claude/icons/equal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 길이 코드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56032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ASCII — 모든 문자에 똑같이 8비트를 준다.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장점: 구현이 간단하고 인덱싱이 빠르다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단점: 자주 쓰는 문자와 특수문자가 같은 공간을 차지해 비효율적이다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181344" y="178308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가변 길이 코드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455664" y="256032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나오는 문자는 짧게, 어쩌다 나오는 문자는 길게 준다.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모스 부호 — E = ·(가장 짧음),  Q = --·-(길다)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문제: 해독할 때 모호성이 생긴다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658368" y="4297680"/>
            <a:ext cx="10872216" cy="1005840"/>
          </a:xfrm>
          <a:prstGeom prst="roundRect">
            <a:avLst>
              <a:gd name="adj" fmla="val 109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57200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690872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17904" y="44439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모호성 문제와 접두어 코드</a:t>
            </a:r>
            <a:endParaRPr lang="en-US" sz="1320" dirty="0"/>
          </a:p>
        </p:txBody>
      </p:sp>
      <p:sp>
        <p:nvSpPr>
          <p:cNvPr id="20" name="Text 14"/>
          <p:cNvSpPr/>
          <p:nvPr/>
        </p:nvSpPr>
        <p:spPr>
          <a:xfrm>
            <a:off x="1517904" y="4754880"/>
            <a:ext cx="97566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'A'=0, 'B'=1, 'C'=01 이라면 01은 "AB"(0,1)인가 "C"(01)인가? → 해결책은 접두어 코드(prefix code) — 어떤 코드도 다른 코드의 접두사가 되어서는 안 된다.</a:t>
            </a:r>
            <a:endParaRPr lang="en-US" sz="1230" dirty="0"/>
          </a:p>
        </p:txBody>
      </p:sp>
      <p:sp>
        <p:nvSpPr>
          <p:cNvPr id="21" name="Shape 15"/>
          <p:cNvSpPr/>
          <p:nvPr/>
        </p:nvSpPr>
        <p:spPr>
          <a:xfrm>
            <a:off x="658368" y="544982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47725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96128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54126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코딩은 이 조건을 저절로 보장한다 — 모든 문자가 트리의 잎에만 놓이기 때문이다.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§12.6  데이터 압축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코딩 절차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21792"/>
          </a:xfrm>
          <a:prstGeom prst="roundRect">
            <a:avLst>
              <a:gd name="adj" fmla="val 1764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78308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gra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0195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1952년 데이비드 허프만(David Huffman) — 전형적인 그리디 알고리즘이다.</a:t>
            </a:r>
            <a:endParaRPr lang="en-US" sz="128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468880"/>
          <a:ext cx="69494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097280"/>
                <a:gridCol w="1097280"/>
                <a:gridCol w="1097280"/>
                <a:gridCol w="1097280"/>
                <a:gridCol w="1097280"/>
              </a:tblGrid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글자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빈도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6"/>
          <p:cNvSpPr/>
          <p:nvPr/>
        </p:nvSpPr>
        <p:spPr>
          <a:xfrm>
            <a:off x="658368" y="3401568"/>
            <a:ext cx="10872216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896112" y="345643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579876"/>
            <a:ext cx="210312" cy="21031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81328" y="3401568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2651760" y="3529584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빈도순으로 정렬한다 — s(4), i(6), n(8), t(12), e(15)</a:t>
            </a:r>
            <a:endParaRPr lang="en-US" sz="1130" dirty="0"/>
          </a:p>
        </p:txBody>
      </p:sp>
      <p:sp>
        <p:nvSpPr>
          <p:cNvPr id="16" name="Shape 10"/>
          <p:cNvSpPr/>
          <p:nvPr/>
        </p:nvSpPr>
        <p:spPr>
          <a:xfrm>
            <a:off x="658368" y="4023360"/>
            <a:ext cx="10872216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1"/>
          <p:cNvSpPr/>
          <p:nvPr/>
        </p:nvSpPr>
        <p:spPr>
          <a:xfrm>
            <a:off x="896112" y="407822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plu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201668"/>
            <a:ext cx="210312" cy="21031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481328" y="4023360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2651760" y="415137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작은 둘을 합친다 — s(4) + i(6) → 내부노드(10),  남은 것 [n(8), (10), t(12), e(15)]</a:t>
            </a:r>
            <a:endParaRPr lang="en-US" sz="1130" dirty="0"/>
          </a:p>
        </p:txBody>
      </p:sp>
      <p:sp>
        <p:nvSpPr>
          <p:cNvPr id="21" name="Shape 14"/>
          <p:cNvSpPr/>
          <p:nvPr/>
        </p:nvSpPr>
        <p:spPr>
          <a:xfrm>
            <a:off x="658368" y="4645152"/>
            <a:ext cx="10872216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5"/>
          <p:cNvSpPr/>
          <p:nvPr/>
        </p:nvSpPr>
        <p:spPr>
          <a:xfrm>
            <a:off x="896112" y="470001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823460"/>
            <a:ext cx="210312" cy="210312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481328" y="4645152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350" dirty="0"/>
          </a:p>
        </p:txBody>
      </p:sp>
      <p:sp>
        <p:nvSpPr>
          <p:cNvPr id="25" name="Text 17"/>
          <p:cNvSpPr/>
          <p:nvPr/>
        </p:nvSpPr>
        <p:spPr>
          <a:xfrm>
            <a:off x="2651760" y="4773168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n(8)+(10)→(18),  t(12)+e(15)→(27),  (18)+(27)→(45) 루트 완성</a:t>
            </a:r>
            <a:endParaRPr lang="en-US" sz="1130" dirty="0"/>
          </a:p>
        </p:txBody>
      </p:sp>
      <p:sp>
        <p:nvSpPr>
          <p:cNvPr id="26" name="Shape 18"/>
          <p:cNvSpPr/>
          <p:nvPr/>
        </p:nvSpPr>
        <p:spPr>
          <a:xfrm>
            <a:off x="658368" y="5266944"/>
            <a:ext cx="10872216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896112" y="532180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cod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445252"/>
            <a:ext cx="210312" cy="210312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1481328" y="5266944"/>
            <a:ext cx="1143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350" dirty="0"/>
          </a:p>
        </p:txBody>
      </p:sp>
      <p:sp>
        <p:nvSpPr>
          <p:cNvPr id="30" name="Text 21"/>
          <p:cNvSpPr/>
          <p:nvPr/>
        </p:nvSpPr>
        <p:spPr>
          <a:xfrm>
            <a:off x="2651760" y="5394960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간선에 0, 오른쪽 간선에 1을 붙인다.</a:t>
            </a:r>
            <a:endParaRPr lang="en-US" sz="1130" dirty="0"/>
          </a:p>
        </p:txBody>
      </p:sp>
      <p:sp>
        <p:nvSpPr>
          <p:cNvPr id="31" name="Shape 22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3" name="Image 6" descr="/home/claude/icons/key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언제나 "가장 작은 둘"을 합친다 — 최소 힙 하나면 충분하다.</a:t>
            </a:r>
            <a:endParaRPr lang="en-US" sz="1200" dirty="0"/>
          </a:p>
        </p:txBody>
      </p:sp>
      <p:sp>
        <p:nvSpPr>
          <p:cNvPr id="35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§12.6  데이터 압축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코드 결과</a:t>
            </a:r>
            <a:endParaRPr lang="en-US" sz="290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621792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371600"/>
                <a:gridCol w="210312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빈도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허프만 코드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비트 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8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59E0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011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59E0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010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7004304" y="1783080"/>
            <a:ext cx="45262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7187184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39" y="2009851"/>
            <a:ext cx="168250" cy="1682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662672" y="187452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접두사 코드가 보장된다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7662672" y="2148840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e(11)는 t(10), n(00), i(011), s(010) 어느 것의 접두사도 아니다 → 모호성 없이 해독할 수 있다.</a:t>
            </a:r>
            <a:endParaRPr lang="en-US" sz="1080" dirty="0"/>
          </a:p>
        </p:txBody>
      </p:sp>
      <p:sp>
        <p:nvSpPr>
          <p:cNvPr id="12" name="Shape 7"/>
          <p:cNvSpPr/>
          <p:nvPr/>
        </p:nvSpPr>
        <p:spPr>
          <a:xfrm>
            <a:off x="7004304" y="3264408"/>
            <a:ext cx="452628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7187184" y="339242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39" y="3491179"/>
            <a:ext cx="168250" cy="1682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662672" y="3355848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빈도가 높을수록 짧다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7662672" y="3630168"/>
            <a:ext cx="3703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e(15)와 t(12)는 2비트, s(4)는 3비트다. 자주 나오는 글자에 짧은 코드가 자동으로 배정된다.</a:t>
            </a:r>
            <a:endParaRPr lang="en-US" sz="1080" dirty="0"/>
          </a:p>
        </p:txBody>
      </p:sp>
      <p:sp>
        <p:nvSpPr>
          <p:cNvPr id="17" name="Shape 11"/>
          <p:cNvSpPr/>
          <p:nvPr/>
        </p:nvSpPr>
        <p:spPr>
          <a:xfrm>
            <a:off x="658368" y="466344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896112" y="48920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9" name="Image 3" descr="/home/claude/icons/cha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010912"/>
            <a:ext cx="219456" cy="219456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517904" y="48097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압축 효과</a:t>
            </a:r>
            <a:endParaRPr lang="en-US" sz="1320" dirty="0"/>
          </a:p>
        </p:txBody>
      </p:sp>
      <p:sp>
        <p:nvSpPr>
          <p:cNvPr id="21" name="Text 14"/>
          <p:cNvSpPr/>
          <p:nvPr/>
        </p:nvSpPr>
        <p:spPr>
          <a:xfrm>
            <a:off x="1517904" y="512064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 길이(3비트/문자)라면 45 × 3 = 135비트.  허프만이라면 15×2 + 12×2 + 8×2 + 6×3 + 4×3 = 100비트 → 약 26% 절약된다.</a:t>
            </a:r>
            <a:endParaRPr lang="en-US" sz="1230" dirty="0"/>
          </a:p>
        </p:txBody>
      </p:sp>
      <p:sp>
        <p:nvSpPr>
          <p:cNvPr id="22" name="Shape 15"/>
          <p:cNvSpPr/>
          <p:nvPr/>
        </p:nvSpPr>
        <p:spPr>
          <a:xfrm>
            <a:off x="658368" y="570585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6"/>
          <p:cNvSpPr/>
          <p:nvPr/>
        </p:nvSpPr>
        <p:spPr>
          <a:xfrm>
            <a:off x="896112" y="5733288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37895"/>
            <a:ext cx="193121" cy="193121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1517904" y="579729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빈도 차이가 클수록 압축률이 높아진다 — 모든 문자가 균등하면 이득이 없다.</a:t>
            </a:r>
            <a:endParaRPr lang="en-US" sz="1220" dirty="0"/>
          </a:p>
        </p:txBody>
      </p:sp>
      <p:sp>
        <p:nvSpPr>
          <p:cNvPr id="26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3482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3248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§12.6  데이터 압축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코딩 핵심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68096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6809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6809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894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huffman.py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737006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build_huffman_tree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freq_map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freq_map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freq_map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freq_map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가장 작은 것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그다음 작은 것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8430768" y="1783080"/>
            <a:ext cx="309981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61364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4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089136" y="1874520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힙이 전부다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9089136" y="2148840"/>
            <a:ext cx="22768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작은 빈도의 노드 둘을 반복해서 합친다. 그리디 전략이 그대로 코드가 된다.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8430768" y="2843784"/>
            <a:ext cx="309981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613648" y="29718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403" y="307055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9089136" y="2935224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uid를 넣은 이유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9089136" y="3209544"/>
            <a:ext cx="22768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빈도가 같을 때 Node끼리 비교를 시도하다 오류가 난다. 그 사이에 유일한 정수를 끼워 막는다.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8430768" y="3904488"/>
            <a:ext cx="3099816" cy="969264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613648" y="403250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403" y="413125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089136" y="3995928"/>
            <a:ext cx="2276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힙에 하나만 남으면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9089136" y="4270248"/>
            <a:ext cx="22768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그것이 루트다. 여기서부터 왼쪽 0, 오른쪽 1을 붙이며 내려가면 코드가 완성된다.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274320"/>
            <a:ext cx="640080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5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12.7</a:t>
            </a:r>
            <a:endParaRPr lang="en-US" sz="165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92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 전략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라이브러리를 1순위로,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알고리즘을 보험으로.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055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4822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§12.7  코딩 테스트 전략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테스트에서의 텍스트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2020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13933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유형 (1~2번 문제)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542032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문자열 자르기(split)와 특정 문자 치환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932688" y="2889504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팰린드롬(회문) 확인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932688" y="3236976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진법 변환, 괄호 짝 맞추기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932688" y="3602736"/>
            <a:ext cx="4800600" cy="402336"/>
          </a:xfrm>
          <a:prstGeom prst="roundRect">
            <a:avLst>
              <a:gd name="adj" fmla="val 27273"/>
            </a:avLst>
          </a:prstGeom>
          <a:solidFill>
            <a:srgbClr val="DCF7E8"/>
          </a:solidFill>
          <a:ln w="12700">
            <a:solidFill>
              <a:srgbClr val="DCF7E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32688" y="3602736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언어 라이브러리 숙달이 핵심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181344" y="178308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455664" y="202082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2" descr="/home/claude/icons/troph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139330"/>
            <a:ext cx="201900" cy="2019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168896" y="20025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고급 유형 (변별력 문제)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6455664" y="2542032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트라이 — 자동완성, 가사 검색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6455664" y="2889504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KMP — 패턴 매칭 최적화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6455664" y="3236976"/>
            <a:ext cx="4800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모르면 시간 초과로 절대 못 푼다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455664" y="3602736"/>
            <a:ext cx="4800600" cy="402336"/>
          </a:xfrm>
          <a:prstGeom prst="roundRect">
            <a:avLst>
              <a:gd name="adj" fmla="val 27273"/>
            </a:avLst>
          </a:prstGeom>
          <a:solidFill>
            <a:srgbClr val="FDE4E8"/>
          </a:solidFill>
          <a:ln w="12700">
            <a:solidFill>
              <a:srgbClr val="FDE4E8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6455664" y="3602736"/>
            <a:ext cx="4800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많은 지원자가 포기하는 영역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658368" y="41696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96112" y="4197096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26" name="Image 3" descr="/home/claude/icons/cod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320540"/>
            <a:ext cx="210312" cy="210312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481328" y="4169664"/>
            <a:ext cx="1143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2651760" y="429768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in, find() — 내부적으로 보이어-무어와 호스풀을 섞어 쓴다. C로 최적화되어 있어 직접 짠 KMP보다 빠르다.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658368" y="4736592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476402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cod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887468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481328" y="4736592"/>
            <a:ext cx="1143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C++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2651760" y="486460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std::string::find() — 대부분 naive 방식이다. 최악 입력에서는 KMP가 필요할 수 있다.</a:t>
            </a:r>
            <a:endParaRPr lang="en-US" sz="1050" dirty="0"/>
          </a:p>
        </p:txBody>
      </p:sp>
      <p:sp>
        <p:nvSpPr>
          <p:cNvPr id="34" name="Shape 27"/>
          <p:cNvSpPr/>
          <p:nvPr/>
        </p:nvSpPr>
        <p:spPr>
          <a:xfrm>
            <a:off x="658368" y="530352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33095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6" name="Image 5" descr="/home/claude/icons/cod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56" y="5454396"/>
            <a:ext cx="210312" cy="21031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481328" y="5303520"/>
            <a:ext cx="1143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Java</a:t>
            </a:r>
            <a:endParaRPr lang="en-US" sz="1350" dirty="0"/>
          </a:p>
        </p:txBody>
      </p:sp>
      <p:sp>
        <p:nvSpPr>
          <p:cNvPr id="38" name="Text 30"/>
          <p:cNvSpPr/>
          <p:nvPr/>
        </p:nvSpPr>
        <p:spPr>
          <a:xfrm>
            <a:off x="2651760" y="5431536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indexOf() — brute-force 이중 루프다. 긴 문자열에서는 KMP 직접 구현을 고려한다.</a:t>
            </a:r>
            <a:endParaRPr lang="en-US" sz="1050" dirty="0"/>
          </a:p>
        </p:txBody>
      </p:sp>
      <p:sp>
        <p:nvSpPr>
          <p:cNvPr id="39" name="Shape 31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2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1" name="Image 6" descr="/home/claude/icons/key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전략 — 라이브러리를 1순위로, 알고리즘을 보험으로!</a:t>
            </a:r>
            <a:endParaRPr lang="en-US" sz="1200" dirty="0"/>
          </a:p>
        </p:txBody>
      </p:sp>
      <p:sp>
        <p:nvSpPr>
          <p:cNvPr id="43" name="Text 3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50993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exchang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10760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12.1  가장 긴 팰린드롬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문제 — 가장 긴 팰린드롬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40080"/>
          </a:xfrm>
          <a:prstGeom prst="roundRect">
            <a:avLst>
              <a:gd name="adj" fmla="val 1714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792224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1109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문자열 s에서 가장 긴 팰린드롬(회문) 부분 문자열을 찾아라.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8368" y="2523744"/>
            <a:ext cx="6949440" cy="3291840"/>
          </a:xfrm>
          <a:prstGeom prst="roundRect">
            <a:avLst>
              <a:gd name="adj" fmla="val 333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658368" y="2523744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58368" y="2688336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95528" y="262890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0120" y="262890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24712" y="262890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316736" y="2542032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palindrome.py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41248" y="2907792"/>
            <a:ext cx="6638544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longestPalindrome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expand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expand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짝수 길이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expand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홀수 길이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960" dirty="0"/>
          </a:p>
        </p:txBody>
      </p:sp>
      <p:sp>
        <p:nvSpPr>
          <p:cNvPr id="18" name="Shape 14"/>
          <p:cNvSpPr/>
          <p:nvPr/>
        </p:nvSpPr>
        <p:spPr>
          <a:xfrm>
            <a:off x="7699248" y="2523744"/>
            <a:ext cx="3831336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2651760"/>
            <a:ext cx="365760" cy="3657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20" name="Image 2" descr="/home/claude/icons/compas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750515"/>
            <a:ext cx="168250" cy="1682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57616" y="261518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중심 확장 기법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8357616" y="2889504"/>
            <a:ext cx="30083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위치에서 "내가 중심이라면 어디까지 뻗을 수 있나"를 물어 좌우로 넓혀 나간다.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7699248" y="4005072"/>
            <a:ext cx="3831336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7882128" y="413308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5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231843"/>
            <a:ext cx="168250" cy="16825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357616" y="409651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짝수와 홀수를 모두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8357616" y="4370832"/>
            <a:ext cx="30083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"bb"처럼 짝수 길이와 "bab"처럼 홀수 길이를 각각 확인해야 빠뜨리지 않는다.</a:t>
            </a:r>
            <a:endParaRPr lang="en-US" sz="1050" dirty="0"/>
          </a:p>
        </p:txBody>
      </p:sp>
      <p:sp>
        <p:nvSpPr>
          <p:cNvPr id="28" name="Shape 22"/>
          <p:cNvSpPr/>
          <p:nvPr/>
        </p:nvSpPr>
        <p:spPr>
          <a:xfrm>
            <a:off x="7699248" y="5303520"/>
            <a:ext cx="3831336" cy="512064"/>
          </a:xfrm>
          <a:prstGeom prst="roundRect">
            <a:avLst>
              <a:gd name="adj" fmla="val 1785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7973568" y="5303520"/>
            <a:ext cx="32826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O(n²) 시간 · O(1) 공간</a:t>
            </a:r>
            <a:endParaRPr lang="en-US" sz="1400" dirty="0"/>
          </a:p>
        </p:txBody>
      </p:sp>
      <p:sp>
        <p:nvSpPr>
          <p:cNvPr id="30" name="Shape 24"/>
          <p:cNvSpPr/>
          <p:nvPr/>
        </p:nvSpPr>
        <p:spPr>
          <a:xfrm>
            <a:off x="658368" y="5943600"/>
            <a:ext cx="6949440" cy="310896"/>
          </a:xfrm>
          <a:prstGeom prst="roundRect">
            <a:avLst>
              <a:gd name="adj" fmla="val 2941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Text 25"/>
          <p:cNvSpPr/>
          <p:nvPr/>
        </p:nvSpPr>
        <p:spPr>
          <a:xfrm>
            <a:off x="877824" y="60533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32" name="Text 26"/>
          <p:cNvSpPr/>
          <p:nvPr/>
        </p:nvSpPr>
        <p:spPr>
          <a:xfrm>
            <a:off x="877824" y="6364224"/>
            <a:ext cx="651052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longestPalindrome("babad")  →  "bab"</a:t>
            </a:r>
            <a:endParaRPr lang="en-US" sz="1000" dirty="0"/>
          </a:p>
        </p:txBody>
      </p:sp>
      <p:sp>
        <p:nvSpPr>
          <p:cNvPr id="33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 × M) — 한 칸씩 밀며 그대로 비교한다. 비교 정보를 전혀 재활용하지 않는다.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KMP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 + M) — LPS 배열로 점프한다. 텍스트 인덱스가 절대 후퇴하지 않는다.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보이어-무어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 O(N/M) — 뒤에서부터 비교하고 나쁜 문자로 크게 건너뛴다. 에디터의 Ctrl+F가 이것이다.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라빈-카프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 O(N + M) — 문자열을 해시로 바꾼다. 다중 패턴 검색에서 특히 강하다.</a:t>
            </a:r>
            <a:endParaRPr lang="en-US" sz="106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4" descr="/home/claude/icons/sitemap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트라이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O(L) — 접두사를 공유해 저장한다. 검색 속도가 저장된 단어 수와 무관하다.</a:t>
            </a:r>
            <a:endParaRPr lang="en-US" sz="106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5" descr="/home/claude/icons/layer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허프만 코딩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그리디로 가변 길이 접두어 코드를 만든다. 빈도 차이가 클수록 압축률이 높다.</a:t>
            </a:r>
            <a:endParaRPr lang="en-US" sz="106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700784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12  ·  마지막 장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212848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400" dirty="0"/>
          </a:p>
        </p:txBody>
      </p:sp>
      <p:sp>
        <p:nvSpPr>
          <p:cNvPr id="19" name="Text 17"/>
          <p:cNvSpPr/>
          <p:nvPr/>
        </p:nvSpPr>
        <p:spPr>
          <a:xfrm>
            <a:off x="658368" y="3419856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책은 여기서 끝나지만,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여러분의 코딩은 이제부터가 진짜 시작이다"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58368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371600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084832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798064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511296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24528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937760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50992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64224" y="4663440"/>
            <a:ext cx="658368" cy="310896"/>
          </a:xfrm>
          <a:prstGeom prst="roundRect">
            <a:avLst>
              <a:gd name="adj" fmla="val 23529"/>
            </a:avLst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506577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1장부터 12장까지 — 정렬에서 텍스트 알고리즘까지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31" name="Image 0" descr="/home/claude/ch12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12장 텍스트 알고리즘</dc:title>
  <dc:subject>PptxGenJS Presentation</dc:subject>
  <dc:creator>대전대학교</dc:creator>
  <cp:lastModifiedBy>대전대학교</cp:lastModifiedBy>
  <cp:revision>1</cp:revision>
  <dcterms:created xsi:type="dcterms:W3CDTF">2026-08-03T06:01:17Z</dcterms:created>
  <dcterms:modified xsi:type="dcterms:W3CDTF">2026-08-03T06:01:17Z</dcterms:modified>
</cp:coreProperties>
</file>