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Lst>
  <p:notesMasterIdLst>
    <p:notesMasterId r:id="rId10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notesMaster" Target="notesMasters/notesMaster1.xml"/><Relationship Id="rId103" Type="http://schemas.openxmlformats.org/officeDocument/2006/relationships/presProps" Target="presProps.xml"/><Relationship Id="rId104" Type="http://schemas.openxmlformats.org/officeDocument/2006/relationships/viewProps" Target="viewProps.xml"/><Relationship Id="rId105" Type="http://schemas.openxmlformats.org/officeDocument/2006/relationships/theme" Target="theme/theme1.xml"/><Relationship Id="rId10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자, 1번부터 갑니다.
문제 읽어드릴게요. "알고리즘이 갖추어야 할 다섯 가지 조건 중 입력에 대한 설명으로 옳은 것은?"
다섯 가지 조건 기억나세요? 입력, 출력, 명백성, 유한성, 유효성이요.
그중에 입력 얘기예요.
보기 다섯 개 중에 하나만 옳습니다.
자, 이런 문제는 이렇게 푸세요.
보기를 하나 읽을 때마다 "그 반대되는 예를 하나 떠올릴 수 있나?"를 물어보는 겁니다.
예를 들어 "입력이 적어도 1개는 있어야 한다"는 보기를 봤어요.
그러면 입력이 하나도 없는 알고리즘을 떠올려 보세요. 있나요?
떠오르면 그 보기는 무너집니다. 반례 하나면 끝나요.
이게 수학에서 쓰는 방법이에요. 명제가 틀렸다는 걸 보이려면 반례 하나면 충분하잖아요.
30초 드릴게요. 입력이 없는 알고리즘을 하나 떠올려 보시고, 그걸로 보기를 하나씩 검사해 보세요.
이 문제에서 반례를 찾는 연습을 해보세요.
"입력이 없는 알고리즘이 존재하는가?"
이 질문 하나에 답하면 보기 네 개가 한꺼번에 정리됩니다.
떠올려 보실 예를 하나 드리면요. 구구단을 출력하는 프로그램이요.
뭘 받나요? 안 받죠. 그냥 이중 반복문 돌면서 출력만 합니다.
근데 이게 알고리즘이 아닌가요? 아니죠. 알고리즘 맞습니다.
이런 걸 반례라고 합니다.
어떤 주장이 맞는지 확인할 때, 백 개의 사례를 모으는 것보다 반례 하나를 찾는 게 빠릅니다.
"모든 알고리즘은 입력이 있다"는 주장을 무너뜨리는 데는 입력 없는 알고리즘 하나면 충분해요.
이번 학기에 개념 문제를 만나면 항상 이렇게 하세요. 주장을 읽고, 그게 깨지는 경우를 하나 찾아보는 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⑤번이에요. "0개 이상이면 되므로 반드시 있어야 하는 것은 아니다."
반례가 뭐였을까요?
"1부터 100까지 다 더해서 출력해라." 이 알고리즘이 뭘 받나요? 아무것도 안 받죠.
그런데 이건 알고리즘이 맞습니다. 순서 있고, 애매하지 않고, 끝나고, 결과가 나오니까요.
이 반례 하나로 ①②③④가 전부 무너집니다. 하나씩 확인해 볼게요.
①번 "적어도 1개는 주어져야 한다." 방금 반례가 0개짜리였죠. 무너집니다.
②번 "입력이 없는 절차는 절대 알고리즘이 될 수 없다." 같은 반례로 무너져요.
③번 "출력의 개수와 같은 수만큼 주어져야 한다." 이런 규칙이 있으면 입력 2개에 답 1개인 최대공약수 알고리즘이 알고리즘이 아니게 되죠. 무너집니다.
④번 "사용자가 키보드로 직접 입력한 값이어야 한다." 파일에서 읽거나 다른 함수한테 받는 경우가 반례예요.
반례 하나가 보기 네 개를 정리한 겁니다.
이 방법을 이번 학기 내내 쓰세요. 어떤 주장이 의심스러우면 "그게 안 되는 경우가 하나라도 있나"를 찾는 겁니다.
그리고 결론은 이겁니다. 입력은 0개 이상, 출력은 1개 이상.
이 둘은 조건이 반대라서 짝으로 기억하시면 안 헷갈립니다.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2번입니다.
"다음 중 알고리즘이라고 볼 수 없는 것은?"
보기 다섯 개 중에 넷은 알고리즘이고 하나만 아니에요.
푸는 방법은 하나뿐입니다. 다섯 조건을 하나씩 대보는 거예요.
보기 하나를 읽고 이렇게 다섯 번 물어보세요.
입력 조건 만족하나? 0개 이상이면 되니까 웬만하면 통과.
출력 있나? 결과를 내놓나?
명령이 애매한가?
언젠가 끝나나?
각 명령이 실행 가능한가?
다섯 번 다 통과하면 알고리즘이고, 하나라도 걸리면 아닙니다.
지금은 느려 보여도 익숙해지면 몇 초 안 걸려요.
그리고 ⑤번을 특히 잘 보세요. 방금 1번에서 배운 게 여기서 바로 쓰입니다.
자, 검사해 보세요.
이 문제를 푸는 순서를 정리해드릴게요.
보기 하나를 읽고 다섯 조건을 차례로 대보는 겁니다.
입력 조건 만족하나? 0개 이상이면 되니까 웬만하면 통과.
출력 있나? 결과를 내놓나?
명령이 애매한가?
언젠가 끝나나?
각 명령이 실행 가능한가?
다섯 번 다 통과하면 알고리즘이고 하나라도 걸리면 아닙니다.
이걸 다섯 개 보기에 다 해보시면 됩니다.
시간이 오래 걸릴 것 같죠? 익숙해지면 몇 초입니다.
그리고 이 방식은 어떤 절차가 와도 통해요. 처음 보는 절차가 나와도 조건만 알면 판단이 됩니다.
조건 다섯 개를 정확히 아는 것. 그게 이 유형의 유일한 준비입니다.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①번입니다. "종료 조건 없이 같은 명령을 계속 반복하는 절차."
유한성 위반이에요.
알고리즘은 유한한 명령을 실행한 다음에 반드시 끝나야 합니다. 계속 도는 건 알고리즘이 아니에요.
여러분 while True 돌려놓고 프로그램이 안 끝나는 거 만들어보셨죠? 그건 알고리즘을 만든 게 아니라 사고를 친 겁니다.
자, ⑤번을 보겠습니다. "입력 없이 Hello를 한 번 출력하는 절차."
여기서 "입력이 없으니까 알고리즘이 아니다"라고 판단하셨으면 1번을 다시 보셔야 해요.
입력은 0개여도 됩니다. 그리고 출력이 하나 있죠. Hello를 내놓잖아요.
명령이 애매한가요? 아니죠. 끝나나요? 한 번 출력하고 끝납니다. 실행 가능한가요? 네.
다섯 조건을 다 만족합니다. 알고리즘 맞아요.
②③④번도 마찬가지로 다섯 조건을 다 통과합니다. 직접 대보세요.
여기서 얻어가실 게 있어요.
이 문제는 다섯 조건을 정확히 알고 있으면 무조건 풀립니다. 몰라도 풀리는 방법 같은 건 없어요.
그러니까 조건 다섯 개를 확실히 외우고 각각이 무슨 뜻인지 설명할 수 있게 해두세요. 그게 유일한 준비입니다.
그리고 하나 재밌는 얘기를 덧붙일게요.
여러분 윈도우나 맥 같은 운영체제는 알고리즘일까요?
컴퓨터 켜져 있는 동안 계속 돌잖아요. 안 끝나요. 유한성 위반이죠.
그래서 엄밀히 따지면 운영체제 전체는 알고리즘이 아닙니다.
그 안에 들어 있는 개별 기능들, 예를 들어 파일을 찾는 절차나 프로세스를 고르는 절차, 그런 것들이 알고리즘인 거예요.
서버 프로그램도 마찬가지고요. while True로 요청을 기다리잖아요.
이런 걸 생각해보는 게 재밌는 겁니다. 정의를 정확히 알면 이런 질문을 스스로 던질 수 있게 돼요.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3번이에요. 이건 좀 쉬운 문제입니다.
"요리 절차에 소금을 적당히 넣는다라고 적혀 있다. 이 명령이 위반하는 알고리즘의 조건은?"
자, 라면 봉지 뒤에 이렇게 적혀 있다고 생각해보세요. "소금 적당히."
여러분 그거 보고 정확히 얼마 넣으실 수 있어요? 못 하죠.
사람마다 다 다르게 넣을 거예요. 짜게 먹는 사람은 많이 넣고, 싱겁게 먹는 사람은 적게 넣고요.
이게 왜 문제냐. 알고리즘은 누가 따라 해도 같은 결과가 나와야 되거든요.
보기에 다섯 조건이 다 나와 있어요. 그중에 뭘 어겼는지 고르시면 됩니다.
한 5초면 되죠? 자, 넘어갑니다.
이 문제는 3초면 풀립니다. 그런데 왜 냈냐면요.
바로 다음 4번하고 짝을 이루기 때문이에요.
3번은 명백성, 4번은 유효성입니다. 이 둘을 구분하는 게 진짜 목적이에요.
그러니까 3번 답을 고르실 때 "왜 유효성이 아니지?"를 같이 생각해보세요.
"적당히 넣는다"가 실행이 불가능한가요? 아니죠. 넣을 수는 있어요. 얼마나 넣을지가 애매할 뿐이지.
실행은 되는데 애매한 것. 그게 명백성 위반입니다.
이 감각을 지금 잡아두시면 4번이 그냥 풀려요.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⑤번, 명백성입니다. 영어로는 clarity예요.
명백성이 뭐냐면요. 각 명령이 모호하면 안 된다는 거예요.
"적당히"는 사람마다 다르게 해석되잖아요. 그러니까 모호한 거고, 명백성 위반이에요.
어떻게 고쳐야 될까요? "소금 3그램을 넣는다." 이렇게요.
이러면 누가 읽어도 똑같이 합니다. 해석의 여지가 없어요.
자, 여기서 다음 문제하고 헷갈리지 않게 미리 정리해드릴게요.
명백성은 "무슨 말인지 모르겠는" 거예요. 뜻이 애매한 거요.
바로 다음 4번에 나오는 유효성은 "무슨 말인지는 알겠는데 못 하는" 거예요.
이 둘의 차이가 시험에 나옵니다. 진짜로 나와요.
예를 들어볼게요.
"물을 적당히 붓는다" → 무슨 말인지 애매함 → 명백성 위반
"물을 마이너스 3리터 붓는다" → 무슨 말인지는 알겠는데 못 함 → 유효성 위반
차이 느껴지세요?
시험에서는 "적당히" 대신 "알아서", "충분히", "빠르게" 이런 단어로 바꿔서 나올 겁니다. 다 같은 거예요. 애매하면 명백성이에요.
일상에서 명백성 위반의 예를 더 들어볼게요. 이게 은근히 많아요.
요리 레시피에 "중불에서 적당히 볶는다." 이거 명백성 위반이죠.
"소금 간을 맞춘다." 이것도요.
"반죽이 될 때까지 치댄다." 이건 그나마 나은데 여전히 애매해요.
그래서 제대로 된 레시피는 이렇게 씁니다. "중불에서 3분간 볶는다", "소금 5g", "반죽 온도가 26도가 될 때까지".
이렇게 쓰면 누가 해도 같은 결과가 나오죠.
여러분이 나중에 코드를 짤 때도 마찬가지예요.
변수 이름을 a, b, temp1 이렇게 지으면 그것도 일종의 명백성 문제입니다. 읽는 사람이 뭔지 모르잖아요.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4번입니다. 방금 3번하고 짝인 문제예요.
"어떤 절차에 x를 0으로 나눈 값을 y에 저장한다라는 명령이 있다. 이 명령이 위반하는 조건은?"
자, x 나누기 0. 이거 계산되나요?
안 되죠. 수학에서도 안 되고 컴퓨터에서도 안 돼요. 파이썬에서 돌리면 에러 납니다.
근데 여기서 잘 생각해보셔야 돼요.
이 명령이 애매한가요? 아니에요. 무슨 말인지 정확히 알겠어요. x를 0으로 나눠라. 명확하죠.
그러니까 명백성은 만족해요. 애매하지 않아요.
문제는 뭐냐면, 명확한데 실행이 안 된다는 거예요.
이제 답이 보이시죠? 자, 고르세요.
자, 이 문제를 풀 때 이렇게 물어보세요.
첫 번째 질문. "이 명령이 무슨 뜻인지 알겠나?"
알겠죠. x를 0으로 나눠라. 명확합니다.
그러면 명백성은 통과예요.
두 번째 질문. "그 뜻대로 실행할 수 있나?"
못 하죠. 0으로 나누기는 안 됩니다.
그러면 유효성 위반이에요.
이 두 질문을 순서대로 던지시면 절대 안 헷갈립니다.
뜻이 애매하면 명백성, 뜻은 알겠는데 못 하면 유효성. 이 순서예요.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 유효성입니다. effectiveness요.
유효성이 뭐냐면요. 각 명령이 실제로 수행 가능한 기본 연산이어야 한다는 거예요.
0으로 나누기는 수행이 안 되죠. 그래서 위반입니다.
자, 여기가 진짜 중요해요.
③번 명백성 고르신 분 계실 거예요. 많으실 거예요. 근데 아닙니다.
왜냐면요. 이 명령은 하나도 안 애매해요. "x를 0으로 나눠라." 뜻이 완벽하게 명확하잖아요.
애매한 게 아니라, 명확한데 못 하는 거예요.
정리해드릴게요.
명백성 위반은 "뭘 하라는 건지 모르겠다"입니다.
유효성 위반은 "뭘 하라는 건지는 알겠는데 그게 안 된다"입니다.
이 구분 확실히 하세요. 3번하고 4번을 나란히 붙여놓은 이유가 이겁니다.
유효성 위반의 다른 예도 알려드릴게요.
"모든 소수를 전부 구한 다음에 그중 가장 큰 것을 고른다." 이것도 유효성 위반이에요. 소수가 무한히 많은데 어떻게 다 구해요.
"음수의 제곱근을 실수로 구한다." 이것도요.
시험에서는 이 두 개를 나란히 놓고 "각각 어떤 조건을 위반하는가"로 물어볼 겁니다.
유효성 위반의 예를 몇 개 더 들어볼게요. 시험에 나올 만한 것들입니다.
"1부터 무한대까지 모두 더한다." 끝이 없어서 못 합니다. 이건 유한성으로 볼 수도 있는데, 무한한 걸 다루라는 점에서 유효성 위반으로도 봅니다.
"모든 소수를 구한 다음 그중 가장 큰 것을 고른다." 소수는 무한히 많아요. 못 합니다.
"음수의 제곱근을 실수로 구한다." 실수 범위에서는 안 되죠.
"리스트가 비어 있을 때 첫 번째 원소를 꺼낸다." 없는 걸 어떻게 꺼내요.
공통점이 뭐죠? 다 말은 명확한데 실행이 안 되는 겁니다.
명백성은 통과하고 유효성에서 걸리는 거예요. 이 패턴을 익혀두세요.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5번입니다. 여기부터 코드가 나와요.
화면 왼쪽에 순차 탐색 코드가 있죠. 우리가 수업에서 본 그거예요.
한 줄씩 같이 볼게요.
for i in range(len(S)). 처음부터 끝까지 돕니다.
if S[i] == target. 찾는 값이랑 같냐?
같으면 return i. i를 돌려줘요.
다 돌았는데 없으면 return -1.
자, 문제는요. S가 9, 3, 2, 8, 10, 1이고 찾는 값이 8이에요.
8이 어디 있죠? 세어보세요. 9, 3, 2, 8. 네 번째죠.
자 여기서 잠깐. 답이 4일까요?
아니에요. 잘 보세요. 코드가 뭘 돌려주고 있죠? return i예요.
i가 뭐예요? for i in range(len(S))에서 온 거잖아요.
range는 몇부터 시작하죠?
거기까지만 말씀드릴게요. 골라보세요.
아 그리고요. 여러분이 이 문제를 풀 때 종이에 표를 그리면 실수가 확 줄어요.
이렇게요.
i는 0, S[i]는 9, target 8이랑 같나? 아니오.
i는 1, S[i]는 3, 같나? 아니오.
i는 2, S[i]는 2, 같나? 아니오.
i는 3, S[i]는 8, 같나? 예. 여기서 return.
이렇게 한 줄씩 적어 내려가는 거예요.
머리로만 하면 중간에 하나 빠뜨립니다. 진짜예요. 시험장에서 긴장하면 더 그래요.
손으로 쓰는 게 느린 것 같아도 결과적으로 더 빠릅니다. 다시 안 세도 되니까요.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 3입니다.
4 고르신 분 많으시죠? 네, 매년 그래요. 제일 많이 틀리는 문제예요.
왜 3이냐면요.
range(len(S))는 0부터 시작해요. 0, 1, 2, 3, 4, 5 이렇게 돌아요.
그러니까 i가 0일 때 S[0]인 9를 보고요. i가 1일 때 3, i가 2일 때 2, i가 3일 때 8을 봅니다.
여기서 걸리죠. 그래서 return 3.
사람이 세면 네 번째지만 컴퓨터가 세면 3번이에요.
코드가 돌려주는 게 '몇 번째'가 아니라 '인덱스'라는 거. 이거 꼭 기억하세요.
그리고 비교는 몇 번 했을까요? 네 번이에요. 9, 3, 2, 8. 네 번 비교하고 찾았어요.
그러니까 "비교 횟수 4회, 반환값 3"이 정확한 답입니다. 이 둘이 다르다는 게 포인트예요.
나머지 보기 볼게요.
③번 8. 이건 값이죠. 코드는 값이 아니라 위치를 돌려줍니다.
④번 -1. 못 찾았을 때 나오는 값인데 8은 있잖아요.
⑤번 0. 첫 번째 위치인데 9가 8이 아니죠.
시험에서는 리스트나 찾는 값만 바꿔서 나옵니다.
예를 들어 target이 1이면요? 마지막에 있으니까 인덱스 5, 비교 6회예요.
target이 7이면요? 없죠. 그러면 -1이고 비교는 6회입니다. 없다는 걸 확인하려면 다 봐야 되니까요.
이렇게 세 가지 경우를 다 연습해두세요.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6번은 좀 쉬어가는 문제예요. 알고리즘의 역사입니다.
"알고리즘의 역사에 대한 설명으로 옳지 않은 것은?"
네 개는 맞고 하나만 틀린 겁니다.
수업 때 말씀드린 것들이에요. 기억나시는 대로 골라보세요.
유클리드 나왔었고요. 에라토스테네스 나왔고요. 알콰리즈미라는 사람 이름도 나왔죠.
하나만 힌트를 드리면요.
이 절에서 제가 제일 강조했던 게 뭐였죠? "알고리즘은 컴퓨터보다 훨씬 오래됐다"였어요.
그 얘기를 뒤집어놓은 보기가 있는지 찾아보세요.
자, 갑니다.
이런 상식 문제는 시험에서 점수 주는 문제예요. 절대 놓치면 안 됩니다.
외우실 건 딱 세 개입니다.
유클리드, 기원전 300년경, 최대공약수.
에라토스테네스, 기원전 200년경, 소수 찾기.
알콰리즈미, 9세기, algorithm이라는 단어의 어원.
이 세 줄이 다예요.
그리고 이 절에서 제일 중요한 메시지는 "알고리즘이 컴퓨터보다 훨씬 오래됐다"는 겁니다.
그 메시지를 뒤집은 보기가 나오면 그게 답이에요.
자, 골라보세요.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③번입니다. "알고리즘은 컴퓨터가 발명된 이후에 등장한 개념이다."
이게 틀렸어요. 반대죠.
컴퓨터는 1940년대에 나왔어요. 근데 유클리드 알고리즘은 기원전 300년경입니다.
2300년쯤 먼저 있었던 거예요.
순서를 정리하면 이래요.
사람이 문제 푸는 방법을 먼저 만들었어요. 종이랑 연필로요.
그러고 나서 한참 뒤에 컴퓨터가 나왔어요.
컴퓨터는 그 방법을 대신 빨리 실행해주는 기계인 거고요.
그러니까 알고리즘이 컴퓨터를 위해 생긴 게 아니라, 컴퓨터가 알고리즘을 위해 생긴 거에 가까워요.
나머지 보기 확인할게요.
①번 유클리드, 기원전 300년경, 최대공약수. 맞아요.
②번 에라토스테네스의 체, 소수 찾기. 맞습니다. 2의 배수 지우고 3의 배수 지우고 하는 그거요.
④번 algorithm이 알콰리즈미 이름에서 왔다. 맞아요. 9세기 페르시아 수학자입니다. 참고로 대수학 algebra도 이 사람 책 제목에서 나왔어요.
⑤번 유클리드 알고리즘을 지금도 그대로 쓴다. 맞습니다. 파이썬 안에 들어 있는 것도 사실상 이거예요.
이 문제는 상식 문제라 시험에 나와도 어렵지 않아요. 다만 "누가 뭘 했는지" 짝은 정확히 알아두셔야 합니다.
유클리드는 최대공약수, 에라토스테네스는 소수. 이거 바꿔서 내면 틀리시는 분 꼭 나와요.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7번입니다. 유사코드 얘기예요.
"유사코드의 특징으로 옳지 않은 것은?"
유사코드가 뭐였죠? 코드처럼 생겼는데 진짜 코드는 아닌 거요.
반은 말이고 반은 코드인 거예요.
자, 여기서 핵심 질문 하나 던질게요.
유사코드는 컴퓨터에서 돌아갈까요?
이 질문에 답하시면 이 문제는 끝납니다.
보기 중에 그 답과 어긋나는 게 하나 있어요.
30초 드릴게요. 찾아보세요.
자, 유사코드의 정체를 한 문장으로 정리하고 갈게요.
"실행은 안 되지만 그 대신 어떤 언어에도 묶이지 않는다."
이 한 문장이 유사코드의 모든 특징을 설명합니다.
실행이 안 되니까 문법을 지킬 필요가 없죠. 그래서 자유롭습니다.
자유로우니까 파이썬 쓰는 사람도 자바 쓰는 사람도 다 읽을 수 있어요.
그래서 논문에서 씁니다. 독자가 무슨 언어 쓰는지 모르니까요.
이제 보기를 보세요.
이 문장과 정면으로 충돌하는 보기가 하나 있을 겁니다.
찾으셨어요? 그게 답입니다.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①번입니다. "작성한 그대로 컴파일하여 실행한다."
이게 틀렸어요. 유사코드는 실행되지 않습니다.
애초에 실행하려고 만든 게 아니에요. 사람한테 보여주려고 만든 겁니다.
그리고 실행할 게 아니기 때문에 오히려 자유롭습니다.
세미콜론을 넣지 않아도 되고, 자료형을 적지 않아도 되고, import를 하지 않아도 돼요. 문법 오류라는 개념 자체가 없습니다.
그 덕분에 파이썬을 쓰는 사람이든 자바를 쓰는 사람이든 다 읽을 수 있는 거예요.
나머지 보기는 다 맞는 설명입니다.
②번 자연어에 비해 논리의 흐름이 명확하게 드러난다. 맞아요. "하나씩 조사한다" 같은 애매한 표현이 없죠.
③번 특정 언어의 문법에 구애받지 않는다. 이게 유사코드의 존재 이유입니다.
④번 대입에 ← 기호를 쓰기도 한다. 맞아요. 그 이유는 주관식 36번에서 물어봅니다.
⑤번 논문에서 널리 쓰인다. 맞습니다. 읽는 사람이 무슨 언어를 쓰는지 모르니까요.
한 문장으로 정리하면 이렇습니다.
유사코드는 실행되지 않는 대신 어떤 언어에도 묶이지 않는다.
이 한 문장에서 나머지 특징이 전부 따라 나옵니다.
자, 여기서 네 가지 기술 방법의 성격을 한 번 더 정리하고 갈게요.
자연어는 누구나 읽지만 애매합니다.
순서도는 흐름이 한눈에 보이지만 커지면 못 씁니다.
유사코드는 정확하면서도 언어에 안 묶입니다.
프로그래밍 언어는 실제로 돌아가지만 언어를 알아야 하고 잡다한 게 붙습니다.
각각 장점과 단점이 짝을 이루죠.
그래서 실무에서는 이렇게 씁니다.
기획 단계에서 자연어로 아이디어를 적고, 설계 회의에서 순서도로 흐름을 그리고, 문서에 유사코드로 알고리즘을 남기고, 마지막에 코드로 구현합니다.
한 번에 코드부터 짜면 중간에 길을 잃어요.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8번, 순서도 도형입니다.
"순서도에서 조건 판단을 나타내는 도형은?"
순서도 그려보신 적 있죠? 고등학교 정보 시간에 배우신 분도 계실 거예요.
도형이 종류별로 뜻이 다릅니다.
자, 이렇게 생각해보세요.
조건 판단이라는 게 뭐예요? "이거 맞아? 틀려?" 하고 물어보는 거잖아요.
그리고 답에 따라 길이 갈라지죠. 예면 이쪽, 아니오면 저쪽.
그러면 도형도 길이 갈라지게 생겨야겠죠?
보기 다섯 개 중에 갈라지게 생긴 게 뭐가 있나 보세요.
바로 가겠습니다.
이건 5초 문제인데요. 그냥 넘기지 마시고 나머지 도형도 같이 떠올려 보세요.
주관식 35번에서 나머지 세 개를 물어봅니다. 미리 정리해두시면 그때 편해요.
시작과 끝은 뭐죠?
처리는 뭐죠?
입출력은 뭐죠?
세 개 다 떠오르셨으면 이 문제는 덤으로 맞는 겁니다.
안 떠오르시면 지금 교재 펴서 순서도 그림 한 번 보고 오세요. 30초면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⑤번, 마름모입니다.
마름모가 조건 판단이에요. 여기서만 흐름이 둘로 갈라집니다.
모양을 보면 이해가 돼요. 마름모는 네 방향으로 뾰족하잖아요. 위에서 들어와서 좌우로 나갈 수 있게 생겼어요.
나머지 도형도 같이 정리하고 갈게요. 이거 통째로 외우시는 게 좋습니다.
타원은 시작과 끝이에요. 동그랗게 생겨서 여기서 시작하고 여기서 끝난다는 느낌이죠.
직사각형은 처리예요. 계산하거나 값을 넣거나 하는 거요. 제일 많이 나오는 도형입니다.
평행사변형은 입출력이에요. 삐딱하게 생긴 거요. 데이터가 들어오고 나가는 겁니다.
화살표는 흐름의 방향이고요.
이 네 개만 알면 순서도는 다 읽을 수 있어요.
시험에서는 이걸 뒤집어서 낼 겁니다.
"입출력을 나타내는 도형은?" → 평행사변형
"처리를 나타내는 도형은?" → 직사각형
이렇게요. 실제로 주관식 35번에서 이걸 다시 물어봅니다. 지금 확실히 외워두세요.
순서도를 실제로 그려보면 왜 도형이 이렇게 생겼는지 이해가 됩니다.
타원은 위아래로만 화살표가 붙어요. 시작이니까 나가기만 하고, 끝이니까 들어오기만 하죠.
직사각형도 위에서 들어와서 아래로 나갑니다. 한 줄기예요.
마름모는 위에서 들어와서 좌우 두 갈래로 나갑니다. 그래서 옆이 뾰족한 거예요.
평행사변형은 삐딱하죠. 데이터가 밖에서 들어오거나 밖으로 나간다는 느낌을 준 겁니다.
모양에 다 이유가 있어요.
그래서 억지로 외우지 마시고 그림을 한 번 그려보세요. 그리면 그냥 기억납니다.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9번입니다.
"자연어로 알고리즘을 기술할 때의 가장 큰 단점은?"
자연어가 뭐죠? 그냥 우리가 쓰는 말이에요. 한국어, 영어요.
장점은 다들 아실 거예요. 쓰기 쉽고 누구나 읽죠.
근데 단점이 있어요. 그게 뭘까요.
수업 때 제가 예를 들었어요. 기억나세요?
"남아있는 숫자들을 하나씩 조사한다."
이 문장에서 제가 트집을 잡았죠. 뭐라고 했었죠?
어느 방향으로 조사하냐고 했어요. 앞에서부터인지 뒤에서부터인지 안 적혀 있잖아요.
그게 바로 자연어의 문제입니다.
자, 보기에서 그 얘기를 찾아보세요.
자, 여기서 자연어의 장점도 같이 생각해보세요. 그래야 단점이 뭔지 정확히 보입니다.
장점이 뭐죠? 쓰기 쉽고, 빠르고, 누구나 읽습니다.
그러면 보기 중에 이 장점을 단점이라고 써놓은 게 있으면 그건 답이 아니에요.
예를 들어 "시간이 오래 걸린다"거나 "비전공자가 이해 못 한다"거나요.
이건 오히려 자연어의 장점을 뒤집어놓은 거죠. 명백히 틀린 말입니다.
이렇게 장점을 먼저 확인하고 나면 오답이 두 개는 바로 지워집니다.
남은 것 중에서 고르면 훨씬 쉬워요.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③번입니다. "표현이 모호하여 읽는 사람마다 다르게 해석한다는 점이 문제다."
이게 자연어의 근본 문제예요.
사람은 알아서 좋게 해석해 줍니다. "하나씩 조사한다" 하면 "앞에서부터겠지" 하고 넘어가죠.
그런데 컴퓨터는 그러지 않아요. 시킨 것만 합니다.
그리고 사실 사람도 잘못 해석합니다. 서로 다르게 이해한 채로 일을 진행하다가 나중에 어긋나는 일이 진짜 많아요.
나머지 보기가 왜 틀렸는지 하나씩 볼게요.
①번 시간이 오래 걸린다. 반대입니다. 자연어는 네 가지 방법 중에 제일 빨리 쓸 수 있어요.
②번 비전공자가 이해 못 한다. 이것도 반대죠. 자연어는 누구나 읽습니다. 그게 장점이에요.
④번 반복이나 조건을 절대 표현할 수 없다. 아니에요. "~할 때까지 반복한다"라고 표현되잖아요. 표현은 되는데 애매한 게 문제인 거죠.
⑤번 종이에 적을 수 없다. 이건 사실이 아니고요.
정리하면 ①②는 자연어의 장점을 단점이라고 뒤집어 놓은 것이고, ④⑤는 그냥 사실이 아닙니다.
자연어는 쉽고 빠르지만 애매하다. 이 한 줄이 답이에요.
여기서 실무 얘기를 하나 덧붙일게요.
여러분 나중에 회사 가면 요구사항 문서라는 걸 받습니다. 기획자가 쓴 거요.
그게 전부 자연어예요.
"사용자가 로그인하면 최근 활동을 보여준다."
이 한 줄에 애매한 게 몇 개나 있는지 세볼까요.
최근이 언제부터죠? 하루? 일주일?
활동이 뭐죠? 글쓰기? 댓글? 좋아요도 포함?
몇 개나 보여주죠?
이걸 안 정하고 개발하면 나중에 "이게 아닌데요" 소리 듣습니다.
그래서 개발자가 하는 중요한 일 중 하나가 자연어의 애매함을 찾아내서 질문하는 거예요.
지금 배우는 게 그 훈련이기도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10번입니다. 나열 문제예요.
"다음 알고리즘 기술 방법을 표현이 엄밀해지고 실제 구현에 가까워지는 순서로 바르게 나열한 것은?"
네 개가 있죠. 순서도, 자연어, 프로그래밍 언어, 유사코드.
이걸 순서대로 줄 세우는 겁니다.
자, 이렇게 생각하시면 쉬워요.
제일 사람 말에 가까운 게 뭐예요? 그게 맨 앞입니다.
제일 기계에 가까운 게 뭐예요? 그게 맨 뒤고요.
맨 앞하고 맨 뒤는 금방 정하실 수 있을 거예요.
문제는 가운데 두 개죠. 순서도랑 유사코드 중에 뭐가 더 엄밀한가.
이렇게 판단해보세요. 어느 쪽이 코드에 더 가깝게 생겼나요?
자, 골라보세요.
이 문제는 양 끝부터 정하시면 정리가 빠릅니다.
맨 앞이 뭘까요? 사람이 쓰는 말 그대로인 것, 자연어입니다.
맨 뒤는요? 기계가 바로 실행하는 것, 프로그래밍 언어고요.
그러면 가운데 두 개, 순서도와 유사코드의 순서만 정하면 됩니다.
기준은 "어느 쪽이 코드에 더 가까운가"예요.
순서도는 도형입니다. 변수도 없고 반복문도 없어요. 그림이죠.
유사코드는 변수가 있고 반복문이 있고 조건문이 있습니다. 실행만 안 될 뿐 코드의 형태예요.
그러면 어느 쪽이 더 기계에 가깝죠?
이렇게 기준을 세우고 판단하시면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②번입니다. ㄴ - ㄱ - ㄹ - ㄷ.
자연어 → 순서도 → 유사코드 → 프로그래밍 언어 순이에요.
하나씩 왜 그 자리인지 볼게요.
자연어가 맨 앞. 그냥 우리 말이니까요. 제일 읽기 쉽고 제일 애매합니다.
순서도가 두 번째. 도형으로 그리니까 말보다는 정확해졌어요. 흐름이 눈에 보이잖아요. 근데 아직 코드는 아니죠.
유사코드가 세 번째. 이제 코드처럼 생겼어요. 변수 있고 반복문 있고 조건문 있고요. 근데 실행은 안 됩니다.
프로그래밍 언어가 마지막. 진짜 코드고 실제로 돌아갑니다.
여기서 중요한 건 방향성이에요.
아래로 갈수록 엄밀해지고 기계에 가까워집니다. 대신 읽기는 불편해지고 특정 언어에 묶여요.
위로 갈수록 읽기 편하고 자유로운데 애매해지고요.
트레이드오프가 있는 거죠. 뭐가 제일 좋다고 정해진 게 없어요.
아이디어 잡을 때는 자연어, 흐름 설계할 때는 순서도, 알고리즘을 정확히 전달할 때는 유사코드, 실제로 돌릴 때는 프로그래밍 언어.
목적에 따라 골라 쓰시면 됩니다.
시험에서는 순서를 거꾸로 물어볼 수도 있어요. "읽기 쉬운 순서"로 물으면 답이 뒤집힙니다. 문제를 끝까지 읽으세요.
자, 여기서 이 네 가지를 언제 쓰는지 실전 시나리오로 정리해드릴게요.
여러분이 팀에서 새 기능을 만든다고 쳐요.
첫날, 회의실에서 아이디어를 냅니다. 이때는 말로 하죠. 자연어입니다.
둘째 날, 화이트보드에 흐름을 그립니다. 사용자가 여기서 이렇게 하면 이쪽으로 가고. 순서도죠.
셋째 날, 설계 문서에 알고리즘을 적습니다. 이때 유사코드를 씁니다. 팀원이 무슨 언어를 쓰든 읽을 수 있어야 하니까요.
넷째 날, 코드를 짭니다.
이 순서를 건너뛰고 첫날부터 코드를 짜면요? 짜다가 지우고 짜다가 지우고를 반복합니다.
이 과목에서 배우는 게 그냥 이론이 아니에요. 일하는 방식입니다.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11번입니다. 이제 1.3절, 최대공약수 얘기로 넘어갑니다.
화면에 완전 탐색 코드가 있죠. brute force요.
같이 읽어볼게요.
t = min(a, b). 두 수 중 작은 걸 t에 넣어요.
while t &gt; 0. t가 0보다 크면 계속 돌고요.
if a % t == 0 and b % t == 0. 둘 다 t로 나눠떨어지면?
return t. 그게 답이에요.
아니면 t -= 1. 하나 줄이고 다시 봐요.
자, 문제는요. a가 백만, b가 999,999일 때 while이 몇 번 도느냐입니다.
여기서 먼저 생각하셔야 할 게 있어요.
백만하고 999,999의 최대공약수가 뭘까요?
이 두 수가 어떤 관계죠? 연속한 두 수예요. 딱 1 차이 나잖아요.
연속한 두 자연수가 공통으로 나눠지는 수가 있을까요?
거기서부터 생각해보세요.
자, 이 문제는 두 단계로 풀어야 돼요. 그냥 코드만 보면 안 됩니다.
1단계. 백만과 999,999의 최대공약수가 뭔지 먼저 구합니다.
2단계. 그 답에 도달하려면 t가 몇 번 줄어야 하는지 셉니다.
1단계를 건너뛰면 답이 안 나와요.
그리고 1단계가 수학 문제예요. 코드 문제가 아니라요.
연속한 두 자연수의 관계를 생각해보세요.
이 둘의 차이가 몇이죠? 1이에요.
만약 둘을 동시에 나누는 수가 있다면, 그 수는 차이인 1도 나눌 수 있어야 합니다.
1을 나눌 수 있는 수가 뭐가 있죠?
거기까지 오시면 답이 나옵니다.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 999,999회입니다.
먼저 최대공약수부터 보죠. 답이 1이에요.
왜냐면 연속한 두 자연수는 항상 서로소거든요. 공약수가 1밖에 없어요.
간단히 증명해볼게요. 만약 둘을 동시에 나누는 수 d가 있다고 쳐요. 그러면 둘의 차이인 1도 d로 나눠져야 돼요. 1을 나눌 수 있는 건 1뿐이죠. 그래서 d는 1입니다.
자, 그럼 이 코드가 어떻게 되냐.
t가 999,999부터 시작해요. 안 되네. 999,998. 안 되네. 999,997. 안 되네.
이러다가 결국 1까지 내려와요. 그제서야 답을 찾습니다.
몇 번 돌았어요? 999,999번이요.
여기가 완전 탐색의 슬픈 지점이에요.
답이 1이라는 제일 시시한 답 하나 얻으려고 백만 번 가까이 돌았어요.
그리고 이게 아이러니한 게 뭐냐면요. 답이 작을수록 더 오래 걸려요.
만약 최대공약수가 크면요? 예를 들어 gcd(1000000, 500000) = 500000이면 첫 번째 검사에서 바로 걸립니다. 한 번에 끝나요.
그러니까 이 알고리즘은 "운"에 완전히 좌우돼요.
시험에서는 숫자만 바꿔 나옵니다.
"gcd_brute_force(999999, 999998)의 반복 횟수는?" 이러면 답이 999,998이에요. 작은 쪽에서 시작하니까요.
원리만 알면 어떤 숫자가 와도 풀립니다.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12번입니다. 유클리드 알고리즘의 핵심 관계식을 고르는 문제예요.
이게 이 장에서 제일 중요한 식 중 하나입니다.
수업 때 말로 설명드렸죠. 다시 한번 읽어드릴게요.
"큰 수를 작은 수로 나눈 나머지와, 작은 수의 최대공약수는, 원래 두 수의 최대공약수와 같다."
이걸 기호로 옮긴 게 보기 중에 하나 있어요.
자, 천천히 뜯어보세요.
"작은 수"가 뭐예요? b죠.
"큰 수를 작은 수로 나눈 나머지"가 뭐예요? a를 b로 나눈 나머지, 그러니까 a mod b입니다.
그러면 gcd 괄호 안에 그 두 개가 들어가야겠죠.
보기 다섯 개 중에 하나만 그렇게 생겼어요. 찾아보세요.
참고로 mod가 나머지 연산이라는 건 문제에 적혀 있습니다.
식이 기억나지 않으면 숫자를 넣어서 확인하세요. 이건 수학에서 늘 쓰는 방법입니다.
gcd(12, 18)로 확인해볼게요. 답이 6인 건 아시죠.
⑤번을 검사해봅시다. gcd(12, 18) = gcd(18, 12 mod 18)이라고 주장하고 있어요.
12 mod 18은 12입니다. 12가 18보다 작으니 나머지가 그대로 12예요.
그러면 gcd(18, 12)가 되죠. 계속하면 gcd(12, 6), gcd(6, 0)이 되고 답은 6.
원래 답과 같네요. 성립합니다.
다른 보기도 같은 식으로 12와 18을 넣어보세요. 답이 6이 안 나오면 그 식은 틀린 겁니다.
숫자를 넣어 확인하는 것. 식이 헷갈릴 때 쓰는 가장 확실한 방법입니다.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⑤번입니다. gcd(a, b) = gcd(b, a mod b).
이 식을 꼭 외우세요. 이 장에서 제일 자주 쓰이는 식입니다.
말로 다시 하면요. "두 수의 최대공약수는, 작은 수와 나머지의 최대공약수와 같다"예요.
왜 이게 성립하는지 느낌만 드릴게요.
a랑 b를 동시에 나누는 수를 d라고 해볼게요.
a도 d의 배수, b도 d의 배수예요.
그러면 a에서 b를 몇 번 빼도 여전히 d의 배수죠? 배수끼리 빼면 배수니까요.
그런데 a mod b가 뭐예요? a에서 b를 뺄 수 있을 만큼 뺀 나머지잖아요.
그러니까 a mod b도 d의 배수예요.
결국 공약수 집합이 그대로 유지되는 겁니다. 그래서 답이 안 바뀌어요.
나머지 보기들은 다 말이 안 되는 식이에요.
②번은 나누기를 썼는데 몫으로는 이 성질이 안 생겨요.
③번 ④번 ⑤번... 아 ①번은 곱하기, ③번은 순서가 이상하고, ④번은 합과 차를 썼죠. 전부 성립 안 합니다.
여기서 핵심 하나 짚고 갈게요.
완전 탐색은 답을 찾아 헤매요. 하나씩 다 해보죠.
유클리드는 답을 찾지 않아요. 문제를 계속 더 작은 문제로 바꿉니다.
이 발상이 나중에 배울 분할 정복의 씨앗이에요. 4장에서 다시 만납니다.
여기서 유클리드 알고리즘의 진짜 대단한 점을 하나 짚고 갈게요.
이 알고리즘이 만들어진 게 기원전 300년경입니다. 2300년 전이에요.
그런데 우리가 지금도 그대로 씁니다. 개선한 버전이 아니라 그 자체를요.
파이썬의 math.gcd 안에 들어 있는 것도 사실상 이겁니다.
여러분이 짠 코드는 2년만 버텨도 성공인데, 이건 2300년을 버텼어요.
왜 이렇게 오래 살아남았을까요?
아이디어가 단순하면서도 본질을 찔렀기 때문이에요.
"답을 찾지 말고 문제를 줄여라." 이 발상이요.
이게 나중에 분할 정복, 동적 계획법으로 이어집니다. 4장, 6장에서 다시 만나실 거예요.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13번은 직접 계산하는 문제입니다.
"유클리드 알고리즘으로 gcd(48, 18)을 구할 때, 수행되는 나머지 연산의 횟수와 최종 결과를 바르게 짝지은 것은?"
방금 12번에서 배운 식을 실제로 써보는 거예요.
gcd(a, b) = gcd(b, a mod b). 이걸 나머지가 0이 될 때까지 반복하면 됩니다.
자, 같이 첫 단계만 해볼게요.
48을 18로 나누면 몫이 2고 나머지가 몇이죠? 48 빼기 36이니까 12예요.
그러면 이제 gcd(18, 12)를 보면 됩니다.
여기까지 하셨으면 나머지는 혼자 하실 수 있어요.
그리고 나머지 연산을 몇 번 했는지도 같이 세셔야 돼요. 방금 한 번 했죠.
계산 다 하시고 답 고르세요. 시간 좀 드릴게요.
자, 계산할 때 표를 그리세요. 이거 진짜 중요합니다.
이렇게요.
a는 48, b는 18, 나머지는 12.
a는 18, b는 12, 나머지는 6.
a는 12, b는 6, 나머지는 0.
세 줄이죠. 나머지 연산을 세 번 했다는 게 눈에 보입니다.
그리고 마지막 줄에서 나머지가 0이 됐을 때, 나누는 쪽 숫자가 답이에요. 6이죠.
머리로만 하면 몇 번 했는지 세다가 틀립니다.
특히 마지막에 0이 나온 연산을 셀지 말지에서 헷갈려요. 세야 합니다. 그것도 나머지 연산이니까요.
표를 그리면 이런 실수가 없어져요.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 3회에 답은 6입니다.
과정 같이 볼게요.
첫 번째. 48 mod 18 = 12. 이제 gcd(18, 12)입니다.
두 번째. 18 mod 12 = 6. 이제 gcd(12, 6)이고요.
세 번째. 12 mod 6 = 0. 나머지가 0이 됐죠.
나머지가 0이 되면 끝이에요. 그때 나누는 쪽 숫자인 6이 답입니다.
나머지 연산을 몇 번 했죠? 세 번이요. 그래서 3회, 6이에요.
검산해볼까요. 48의 약수가 1, 2, 3, 4, 6, 8, 12, 16, 24, 48이고요. 18의 약수가 1, 2, 3, 6, 9, 18이에요. 공통 중에 제일 큰 게 6. 맞네요.
여기서 완전 탐색이랑 비교해볼게요.
완전 탐색이면요? t가 18부터 시작해서 18, 17, 16, 15, 14, 13, 12... 이렇게 내려오다가 6에서 걸립니다. 13번 검사해야 돼요.
유클리드는 3번이고요.
숫자가 작아서 4배 정도 차이지만, 숫자가 커지면 이 차이가 폭발합니다. 11번에서 봤듯이 백만 배까지 벌어져요.
시험에서는 숫자만 바꿔서 나옵니다. gcd(1071, 462) 같은 걸로요.
그건 1071 mod 462 = 147, 462 mod 147 = 21, 147 mod 21 = 0이라서 역시 3회에 답 21이에요.
한 가지 주의점. 나머지 연산 횟수를 셀 때 마지막에 0이 나온 연산도 포함합니다. 그걸 빼면 2회가 되는데 그건 틀린 답이에요.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14번입니다. 완전 탐색이랑 유클리드를 비교하는 문제예요.
"완전 탐색 방식과 유클리드 알고리즘의 비교로 옳지 않은 것은?"
네 개는 맞는 말이고 하나만 틀린 겁니다.
자, 이 절에서 제가 제일 강조한 게 뭐였죠?
"컴퓨터를 바꿔서 해결할 수 있는 문제가 아니다"였어요.
백만 배 차이인데 컴퓨터를 열 배 빠른 걸로 바꿔봐야 10만 배 남습니다. 의미가 없어요.
보기 중에 그 얘기를 뒤집어놓은 게 있는지 보세요.
그리고 하나 더요. 코드 길이 얘기가 나오는데, 두 코드 다 열 줄 안팎이었죠. 길이는 비슷했어요.
자, 골라보세요.
자, 이 문제를 풀기 전에 1.3절에서 배운 걸 한 번 정리하고 가겠습니다.
같은 문제를 푸는 방법이 두 개 있었어요.
완전 탐색. 가능한 답을 큰 것부터 하나씩 다 검사합니다. 정확해요. 근데 답이 작으면 오래 걸립니다.
유클리드. 나머지를 반복해서 구하며 문제 자체를 줄입니다. 정확하고 빠릅니다.
차이가 얼마였죠? 백만 배였어요.
그리고 이 차이는 아이디어에서 나온 거지 코딩 기술에서 나온 게 아닙니다.
이 정리를 머리에 넣고 보기를 읽으세요. 어긋나는 게 바로 보일 거예요.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①번입니다. "컴퓨터 성능을 10배 올리면 두 방법의 속도는 비슷해진다."
이게 틀렸어요.
계산해 볼까요. 차이가 약 100만 배입니다. 컴퓨터를 10배 빠르게 하면 100만을 10으로 나눠서 10만 배가 남아요.
시간으로 보면 완전 탐색이 11일 걸리던 일이 1.1일이 되는 겁니다. 유클리드는 1초인데요.
여기가 이 절의 핵심이에요.
하드웨어 개선은 상수배 효과입니다. 곱하기로 좋아져요.
알고리즘 개선은 차수를 바꿉니다. 증가하는 방식 자체가 달라져요.
곱하기가 차수를 이길 수 없습니다.
나머지 보기는 다 맞는 말이에요.
②번 두 코드의 길이가 크게 다르지 않다. 맞습니다. 짧게 짰다고 빠른 게 아니에요.
③번 완전 탐색은 최대공약수가 작을수록 오래 걸린다. 맞아요. 11번에서 봤죠.
④번 유클리드는 문제를 더 작은 문제로 바꾼다. 맞습니다.
⑤번 두 방법 모두 항상 정확한 최대공약수를 낸다. 이것도 맞아요. 그리고 이게 진짜 중요한 포인트입니다.
완전 탐색은 버그가 없어요. 답도 정확합니다. 그런데 못 씁니다. 너무 느려서요.
버그가 없는데도 쓸 수 없는 코드가 있다는 것. 지금까지는 돌아가면 끝이었는데 이제부터는 아닙니다.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15번입니다. 1.4절로 넘어갑니다.
"이진 탐색을 사용하기 위한 전제 조건은?"
이진 탐색이 뭐였죠? 가운데를 보고 절반을 버리는 거예요.
업다운 게임 같은 거요. 1부터 100 중에 숫자 맞출 때 50부터 부르잖아요.
자, 여기서 질문입니다.
가운데를 봤는데 찾는 값보다 작아요. 그러면 왼쪽 절반을 다 버리죠.
버려도 되는 근거가 뭘까요?
왼쪽에는 절대 없다는 걸 어떻게 알죠?
거기서 답이 나옵니다. 골라보세요.
전제 조건인지 아닌지를 판단하는 방법을 알려드릴게요.
각 보기를 읽고 이렇게 물어보는 겁니다.
"이 조건이 깨지면 이진 탐색이 실제로 고장 나는가?"
고장 나면 전제 조건이고, 안 나면 전제 조건이 아닙니다.
예를 들어 "값이 모두 양의 정수여야 한다"를 봅시다.
리스트에 음수가 섞여 있어요. 이진 탐색이 고장 나나요?
안 납니다. 정렬만 되어 있으면 음수든 소수든 잘 찾아요.
그러면 전제 조건이 아닌 거죠.
이렇게 다섯 개를 다 검사해보세요. 딱 하나만 고장 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④번입니다. "데이터가 오름차순이나 내림차순으로 반드시 정렬되어 있어야 한다."
정렬이 전제 조건이에요.
가운데 값이 찾는 값보다 작을 때, 정렬돼 있으면 왼쪽에는 그보다 더 작은 값만 있으니까 확실히 없죠. 그래서 버릴 수 있습니다.
뒤죽박죽이면 왼쪽에 큰 값이 있을 수도 있어요. 아무것도 못 버립니다.
나머지 보기를 검사하는 방법을 알려드릴게요.
각 조건이 깨졌을 때 이진 탐색이 실제로 고장 나는지를 확인해 보는 겁니다.
①번 값이 모두 양의 정수. 음수가 섞여 있으면 이진 탐색이 고장 나나요? 안 납니다. 크기 비교만 되면 돼요. 전제 조건이 아닙니다.
②번 개수가 반드시 2의 거듭제곱. 7개짜리 리스트에서 이진 탐색이 안 되나요? 잘 됩니다. 반으로 안 나눠지면 몫만 취하면 되니까요.
③번 중복이 없어야 한다. 중복이 있으면 고장 나나요? 안 납니다. 다만 같은 값 여러 개 중 어느 걸 찾을지가 정해지지 않을 뿐이에요.
⑤번 연결 리스트. 이건 오히려 반대입니다. 연결 리스트면 가운데로 한 번에 갈 수가 없어서 처음부터 따라가야 해요. 그러면 이진 탐색의 장점이 사라집니다. 배열이어야 해요.
이렇게 "이게 깨지면 정말 안 되나"를 물어보면 전제 조건인지 아닌지가 갈립니다.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16번입니다.
"정렬된 데이터 1,000,000개에서 이진 탐색이 수행하는 최대 비교 횟수에 가장 가까운 것은?"
이건 그냥 계산 문제예요.
이진 탐색은 한 번 볼 때마다 절반씩 줄죠. 백만을 반으로 몇 번 자르면 1이 될까요?
그게 log₂를 백만에 씌운 값이에요.
계산기 없이 어떻게 하냐고요? 이렇게 하세요.
2의 10승이 대략 천이에요. 1024죠.
그러면 2의 20승은 천 곱하기 천이니까 백만쯤 됩니다.
그러니까 백만은 2의 20승 근처예요.
답 나왔죠? 골라보세요.
계산기 없이 로그 계산하는 법을 하나 더 알려드릴게요. 시험장에서 유용합니다.
2를 계속 곱해 나가는 겁니다.
2, 4, 8, 16, 32, 64, 128, 256, 512, 1024.
여기까지 열 번이죠. 그래서 2의 10승이 1024, 대략 천입니다.
이걸 기준으로 삼으세요.
2의 20승은 천 곱하기 천이니까 백만.
2의 30승은 백만 곱하기 천이니까 십억.
이 세 개만 외워두시면 웬만한 계산은 다 됩니다.
만 개면요? 천이랑 백만 사이니까 10과 20 사이죠. 실제로는 약 13.3이라 14회입니다.
이렇게 범위로 좁혀도 객관식은 풀려요.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 20회입니다.
정확히는 log₂(1,000,000) ≈ 19.93이에요. 그러니까 최대 20회입니다.
방금 말씀드린 계산법 다시 정리할게요.
2의 10승 = 1024 ≈ 천
2의 20승 = 약 백만
2의 30승 = 약 십억
이 세 개만 외워두시면 웬만한 건 다 계산됩니다.
그래서 여러분이 꼭 기억하실 두 수치가 있어요.
데이터 백만 개면 이진 탐색 20회.
데이터 십억 개면 이진 탐색 30회.
이 두 개예요.
십억 개인데 30번이라는 게 진짜 대단한 겁니다. 데이터가 천 배 늘었는데 작업은 10번만 늘었어요.
순차 탐색이랑 비교해보면요. 백만 개면 순차는 백만 번, 이진은 20번. 5만 배 차이예요.
이게 다음 17번 문제로 이어집니다.
나머지 보기 왜 아닌지 짧게 볼게요.
①번 10회는 천 개일 때고요. ③번 30회는 십억 개일 때예요. ④번 천 회, ⑤번 백만 회는 순차 탐색 쪽 숫자죠.
시험에서는 개수만 바꿔서 나옵니다.
"10,000개면?" 하면 2의 13승이 8192, 2의 14승이 16384니까 14회예요.
계산 못 하겠으면 2의 거듭제곱을 손으로 써 내려가면서 세면 됩니다. 시간은 걸려도 답은 나와요.
여기서 데이터 규모별로 이진 탐색 횟수를 표로 정리해드릴게요. 외워두시면 좋습니다.
100개면 7회.
1,000개면 10회.
10,000개면 14회.
100,000개면 17회.
1,000,000개면 20회.
1,000,000,000개면 30회.
여기서 흥미로운 걸 하나 보세요.
100개에서 10억 개로 갔어요. 천만 배 늘었죠.
그런데 횟수는 7회에서 30회로, 4배가 조금 넘게 늘었을 뿐입니다.
천만 배 대 4배예요.
이런 알고리즘을 만나면 여러분은 "아, 얘는 데이터가 아무리 커져도 안 무너지겠구나" 하고 안심하셔도 됩니다.
반대로 O(n²)을 만나면 "얘는 데이터 커지면 죽겠구나" 하셔야 하고요.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17번입니다.
문제에 조건이 다 나와 있어요. 순차 탐색은 최대 n회, 이진 탐색은 약 log₂n회.
그 비율이 약 50,000배가 되는 n을 찾으라는 겁니다.
자, 방금 16번에서 뭘 했죠? 백만 개면 이진 탐색이 20회라고 했어요.
그러면 순차 탐색은 백만 회잖아요.
백만을 20으로 나누면 얼마죠?
암산해보세요. 오만이에요.
어? 답이 벌써 나왔네요.
그래도 다른 보기들도 확인해보세요. 어느 정도 차이가 나는지 감을 잡으시라고요.
32개면 몇 배일까요? 이진 탐색은 2의 5승이 32니까 5회. 32 나누기 5면 약 6배 정도예요.
이렇게 하나씩 대보시면 됩니다.
자, 이 문제는 사실 16번을 풀었으면 그냥 따라옵니다.
16번에서 백만 개면 이진 탐색이 20회라고 했죠.
순차 탐색은 백만 회고요.
백만 나누기 20이 뭐죠? 오만입니다.
바로 답이 나오죠.
그런데 시간이 있으면 다른 보기들도 한번 계산해보세요. 감을 잡는 데 도움이 됩니다.
32개면요? 이진은 5회니까 32 나누기 5, 약 6배.
천 개면요? 이진은 10회니까 100배.
만 개면요? 이진은 14회니까 약 714배.
십억 개면요? 이진은 30회니까 약 3,300만 배.
이 숫자들이 어떻게 벌어지는지 보시면 이 절이 왜 중요한지 알게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 1,000,000입니다.
백만 나누기 20 = 50,000. 딱 맞죠.
자, 다른 경우도 같이 보면서 감을 잡으시죠. 이 표가 이 절의 핵심입니다.
32개일 때. 순차 32회, 이진 6회. 약 5배.
1,000개일 때. 순차 1,000회, 이진 10회. 약 100배.
10,000개일 때. 순차 10,000회, 이진 14회. 약 714배.
1,000,000개일 때. 순차 백만 회, 이진 20회. 약 5만 배.
10억 개일 때. 순차 10억 회, 이진 30회. 약 3,300만 배.
이 숫자들을 세로로 훑어보세요.
5배, 100배, 714배, 5만 배, 3,300만 배.
차이가 점점 더 빨리 벌어지고 있죠? 차이가 커지는 속도 자체가 커져요.
여기서 진짜 중요한 교훈이 나옵니다.
작은 데이터에서는 알고리즘 차이가 안 보여요.
32개일 때 5배 차이는 사람 눈에 안 보입니다. 둘 다 순식간에 끝나거든요.
그래서 뭐가 문제냐면요. 여러분이 개발할 때는 테스트 데이터가 작아요. 그때는 뭘 써도 잘 돌아갑니다.
그러다가 서비스에 사용자가 백만 명 되면 그때 터져요. 새벽에 전화 옵니다.
그러니까 개발 단계에서 미리 판단해야 되는 거예요. "데이터가 백만이 되면 어떻게 될까?" 이 질문을 던질 줄 알아야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18번입니다. 화면에 이진 탐색 코드가 통째로 있어요.
이거 우리가 수업에서 본 코드예요. 한 줄씩 다시 볼게요.
low는 0, high는 마지막 인덱스. 이게 탐색 범위의 양 끝이에요.
while low &lt;= high. 범위가 살아 있는 동안 돕니다.
mid = (low + high) // 2. 가운데를 계산해요.
찾는 값이면 return mid.
가운데가 작으면 low = mid + 1. 오른쪽으로 갑니다.
가운데가 크면 high = mid - 1. 왼쪽으로 가고요.
자, 문제는요.
여기서 low = mid + 1 대신 low = mid로 쓰면 무슨 일이 벌어지느냐입니다.
한번 상상해보세요.
low가 6이고 high가 7이라고 쳐요. 그러면 mid는 (6+7)//2 = 6이죠.
S[6]이 찾는 값보다 작아요. 그러면 low = mid니까 low가 다시 6이 됩니다.
그다음 바퀴에서 mid는 또 몇이죠?
거기까지만 생각해보세요.
자, 이런 버그 문제는 머리로 상상하지 마시고 손으로 돌려보세요.
작은 예로 해보는 겁니다.
리스트가 [1, 3]이라고 쳐요. 두 개짜리요. 찾는 값은 3이고요.
low는 0, high는 1이죠.
mid는 (0+1)//2 = 0이에요.
S[0]이 1인데 3보다 작죠. 그러면 원래 코드는 low = mid + 1 = 1로 갑니다.
그런데 버그 있는 코드는 low = mid = 0이에요. 안 움직였죠.
다음 바퀴에서 low는 여전히 0, high는 1. mid는 또 0.
또 같은 자리를 봅니다. 영원히요.
이렇게 두 개짜리 리스트로 돌려보면 3초 만에 답이 나와요.
작은 예로 확인하는 습관, 진짜 중요합니다.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②번입니다. "탐색 범위가 줄지 않아 무한 루프에 빠질 수 있다."
왜 그런지 작은 예로 확인해 볼게요.
low가 6이고 high가 7이라고 합시다. mid는 (6+7)//2 = 6이죠.
S[6]이 찾는 값보다 작아서 low를 옮겨야 하는데, low = mid로 두면 low가 다시 6이 됩니다.
다음 바퀴에서 mid는 또 (6+7)//2 = 6이에요. 같은 자리를 또 봅니다.
영원히 끝나지 않아요.
mid는 이미 확인해서 답이 아니라는 걸 아는 자리입니다. 그러니까 반드시 건너뛰어야 해요. 그래서 mid + 1이고 mid − 1인 겁니다.
나머지 보기가 왜 아닌지 볼게요.
①번 구문 오류. low = mid는 문법적으로 완벽하게 맞는 코드입니다. 실행은 됩니다. 안 끝날 뿐이에요.
③번 값이 있어도 −1을 반환. 아닙니다. 못 찾으면 −1인데 이건 아예 반복을 못 빠져나와요. 반환 자체를 안 합니다.
④번 정렬 상태가 깨진다. 이 코드는 리스트를 읽기만 하고 수정하지 않습니다.
⑤번 재귀 호출. 이 코드에는 재귀가 없어요. while 반복문입니다.
여기서 얻어가실 게 있습니다.
문법 오류는 컴퓨터가 잡아줍니다. 빨간 줄이 뜨죠.
논리 오류는 안 잡아줘요. 잘 도는 것처럼 보이다가 특정 조건에서 터집니다.
그래서 논리 오류가 훨씬 무섭습니다.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19번입니다.
"컴퓨터가 빨라졌으니 어떤 알고리즘을 쓰든 상관없다는 주장에 대한 반박으로 적절하지 않은 것은?"
문제를 잘 읽으세요. "적절하지 않은" 반박을 고르는 겁니다.
그러니까 네 개는 제대로 된 반박이고, 하나는 반박이 아니거나 틀린 말이에요.
수업 때 반박 이유를 두 개 말씀드렸죠.
첫째, 데이터도 같이 커졌다.
둘째, 하드웨어는 곱하기로 좋아지는데 나쁜 알고리즘은 제곱으로 나빠진다.
이 얘기들이 보기에 들어 있을 거예요.
그중에 틀린 얘기를 하나 심어놨습니다.
특히 복잡도가 "바뀐다"고 주장하는 보기가 있으면 잘 보세요. 복잡도가 하드웨어로 바뀔 수 있나요?
자, 골라보세요.
자, 이 문제 풀기 전에 반박 논리를 정리하고 갈게요.
"컴퓨터 빨라졌으니 알고리즘 상관없다"는 주장에 대한 반박은 두 가지입니다.
첫째, 데이터도 같이 커졌다.
컴퓨터가 백만 배 빨라지는 동안 우리가 다루는 데이터도 백만 배 커졌어요. 예전엔 학생 명단 300명이었는데 지금은 사용자 천만 명이잖아요.
둘째, 개선의 방식이 다르다.
하드웨어는 곱하기로 좋아져요. 두 배, 열 배 이런 식으로요.
알고리즘은 차수를 바꿉니다. n²을 n log n으로 만드는 거죠.
곱하기가 차수를 못 이깁니다.
이 두 논리에 안 맞는 보기를 찾으세요.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③번입니다. "하드웨어를 10배 빠르게 하면 O(n²)이 O(n)으로 바뀐다."
이게 틀린 말이에요.
복잡도는 하드웨어로 안 바뀝니다.
O(n²)은 컴퓨터를 아무리 좋은 걸 써도 O(n²)이에요. 상수만 작아질 뿐이죠.
무슨 말이냐면요. 원래 1억 번 걸리던 게 여전히 1억 번 걸립니다. 다만 한 번 하는 데 걸리는 시간이 10분의 1이 되는 거예요.
횟수는 그대로고 속도만 빨라지는 거죠.
그래서 데이터가 커지면 결국 똑같이 터집니다.
나머지 보기는 다 정당한 반박이에요.
①번 데이터 크기도 같이 커졌다. 맞아요. 컴퓨터가 백만 배 빨라지는 동안 데이터도 백만 배 커졌어요.
②번 하드웨어는 상수배, 알고리즘은 차수를 바꾼다. 이게 핵심 반박입니다.
④번 비효율은 n이 커질수록 급격히 벌어진다. 맞습니다.
⑤번 데이터가 클수록 차이가 더 크게 드러난다. 맞아요. 17번 표에서 봤죠.
여기서 좀 역설적인 결론이 나옵니다.
컴퓨터가 빨라질수록 알고리즘이 더 중요해져요.
왜냐면 다룰 수 있는 데이터가 커지니까 알고리즘 차이가 더 크게 드러나거든요.
시험에서는 "적절하지 않은"을 "적절한"으로 바꿔서 낼 수도 있어요. 문제 첫 줄을 꼭 두 번 읽으세요.
여기서 요즘 상황을 하나 덧붙일게요.
무어의 법칙이라고 들어보셨죠? 반도체 성능이 2년마다 두 배가 된다는 거요.
그런데 이게 요즘 거의 끝났다는 얘기가 나옵니다. 물리적 한계에 부딪혔거든요. 트랜지스터를 원자보다 작게 만들 수는 없잖아요.
그래서 요즘 하드웨어는 코어를 늘리는 쪽으로 갑니다. 8코어, 12코어 이런 식으로요.
그런데 코어를 늘려도 알고리즘이 나쁘면 소용이 없어요.
코어가 열 개면 잘해봐야 열 배 빨라집니다. 근데 O(n²)을 O(n log n)으로 바꾸면 백만 개 데이터에서 5만 배가 빨라져요.
그러니까 하드웨어의 시대가 저물수록 알고리즘의 가치가 올라가는 거예요.
여러분이 이걸 지금 배우는 게 타이밍이 좋은 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20번입니다. 1.5절, 알고리즘 분석으로 들어갑니다.
"시간 복잡도 분석에서 실제 실행 시간을 측정하지 않는 이유로 가장 적절한 것은?"
이상하죠? 시간 복잡도인데 시간을 안 재요.
수업 때 이 얘기 했었죠.
여러분이 노트북에서 코드를 돌렸어요. 0.5초 나왔어요.
옆 사람은 좋은 데스크탑이에요. 0.1초 나왔어요.
그럼 이 알고리즘은 몇 초짜리예요?
말할 수가 없죠.
거기서 답이 나옵니다.
보기 중에 그 얘기가 있어요. 나머지는 다 그럴듯하게 써놨는데 틀린 이유들이고요.
특히 ④번 같은 건 명백히 틀린 소리예요. 실행 시간이 항상 일정하다고요? 아니잖아요.
자, 고르세요.
자, 여기서 시간 복잡도 분석의 전체 흐름을 다시 정리하고 갈게요. 네 단계입니다.
1단계. 우리는 알고리즘이 얼마나 빠른지 알고 싶다.
2단계. 그런데 초시계로 재면 안 된다. 환경마다 다르니까.
3단계. 그래서 시간 대신 기본 연산의 횟수를 센다.
4단계. 그 횟수를 입력 크기 n에 대한 함수로 쓴다. 그게 T(n)이다.
이 흐름을 통째로 기억하세요.
이 문제는 2단계를 묻는 거예요. "왜 초시계로 안 재는가."
그리고 주관식 41번, 42번이 3단계를 묻습니다.
지금 흐름을 잡아두시면 뒤 문제들이 다 쉬워져요.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①번입니다. "컴퓨터와 언어에 따라 달라져 알고리즘 고유의 성질이 아니기 때문이다."
핵심이 "알고리즘 고유의 성질이 아니다"예요.
실제 시간은 환경에 딸린 값입니다. 컴퓨터가 다르면 다르고, 언어가 다르면 다르고, 그때 백그라운드에서 뭐가 돌고 있었느냐에 따라서도 다릅니다.
우리가 알고 싶은 건 알고리즘 그 자체의 성능이잖아요. 그래야 비교가 되니까요.
그래서 시간 대신 기본 연산의 횟수를 셉니다. 이건 어디서 돌려도 같아요.
"시간을 재는 게 아니라 횟수를 센다." 이 한 문장이 이 절의 결론입니다.
나머지 보기 볼게요.
②번 측정 도구가 없다. 사실이 아닙니다. time 모듈만 써도 잽니다.
③번 자릿수가 커서 비교하기 어렵다. 초는 오히려 작은 숫자죠. 이유가 안 됩니다.
④번 실행 시간이 환경과 무관하게 항상 일정하다. 완전히 틀린 말입니다. 일정하지 않으니까 문제인 거예요. 이 보기가 참이라면 애초에 시간을 재도 아무 문제가 없겠죠.
⑤번 메모리가 더 중요하다. 아닙니다. 오히려 시간을 더 많이 봅니다.
④번을 잘 보세요. 이 보기는 정답 ①번과 정면으로 반대되는 주장입니다. 둘 중 어느 쪽이 사실인지를 아는 게 이 문제의 전부예요.
실제로 얼마나 차이가 나는지 숫자로 보여드릴게요.
같은 알고리즘을 파이썬으로 짜는 거랑 C로 짜는 거랑 비교하면요. 보통 30배에서 100배 차이가 납니다.
파이썬이 느린 이유는 한 줄씩 해석하면서 실행하기 때문이에요.
그러면 이런 일이 생깁니다.
C로 짠 O(n²) 코드가 파이썬으로 짠 O(n log n) 코드보다 빠를 수 있어요. 데이터가 작으면요.
그런데 데이터가 커지면? 결국 O(n log n)이 이깁니다. 차수가 이기니까요.
그래서 이렇게 정리하시면 됩니다.
언어 차이는 상수배입니다. 알고리즘 차이는 차수입니다.
상수배는 데이터가 커져도 그대로지만, 차수 차이는 데이터가 커질수록 벌어져요.
그래서 우리는 차수를 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21번입니다. 기본 연산 얘기예요.
"기본 연산에 대한 설명으로 옳지 않은 것은?"
기본 연산이 뭐였죠? 알고리즘이 하는 일 중에서 제일 핵심적인 명령 하나를 대표로 뽑은 거예요.
왜 하나만 뽑냐면, 명령들이 대체로 같이 늘어나기 때문이죠. 하나만 세도 전체 경향을 알 수 있어요.
자, 이 문제의 핵심은 이거예요.
기본 연산이 딱 하나로 정해져 있을까요?
수업 때 뭐라고 했죠? "정답은 없다"고 했어요.
정렬에서 비교를 셀 수도 있고 교환을 셀 수도 있다고요. 둘 다 맞다고요.
그 얘기랑 어긋나는 보기가 하나 있습니다.
"반드시", "유일하게" 같은 단어가 들어간 걸 찾아보세요.
기본 연산을 실제로 고르는 기준을 다시 짚고 갈게요. 이걸 알면 보기 판단이 됩니다.
첫째, 알고리즘이 하는 일의 본질이 뭐냐를 봅니다.
탐색은 비교하는 게 본질이죠. 그래서 비교 연산입니다.
합 구하기는 더하는 게 본질이고요.
행렬 곱셈은 곱하는 게 본질입니다.
둘째, 흐름 제어는 뺍니다.
for문을 돌리는 것 자체나 i를 1 증가시키는 건 일이 아니에요. 그 안에서 뭘 하느냐가 일이죠.
셋째, 선택이 하나로 정해지지 않습니다.
정렬에서 비교를 셀 수도 있고 교환을 셀 수도 있어요. 근거만 대면 둘 다 맞습니다.
이 세 가지를 기준으로 보기를 읽어보세요.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③번입니다. "유일하게 정해지므로 다르게 고르면 틀린 답이 된다."
이게 틀렸어요.
기본 연산의 선택에는 정답이 하나로 정해져 있지 않습니다.
정렬 알고리즘을 예로 들면요. 비교를 셀 수도 있고, 교환을 셀 수도 있고, 대입을 셀 수도 있어요. 각각 나름의 근거가 있습니다.
그래서 시험에서 제가 무엇을 보느냐면요.
무엇을 골랐는지가 아니라 왜 그것을 골랐는지를 봅니다. 근거가 타당하면 맞습니다.
나머지 보기는 다 맞는 설명이에요.
①번 핵심 동작 중 하나를 대표로 고른다. 정의 그대로입니다.
②번 보통 가장 안쪽 반복문에서 자주 실행되는 명령을 고른다. 실제로 그렇게 고릅니다. 제일 깊은 곳에 있는 게 제일 많이 도니까요.
④번 정렬에서는 비교와 교환 중 어느 쪽을 골라도 근거만 있으면 된다. 맞습니다. ③번이 왜 틀렸는지를 보여주는 구체적인 예이기도 하고요.
⑤번 탐색에서는 보통 비교 연산을 삼는다. 맞아요. 탐색이 하는 일의 본질이 비교니까요.
그러면 왜 하나만 세도 되는 걸까요?
명령들이 대체로 함께 증가하기 때문입니다. 비교가 n번이면 대입도 대략 n에 비례해요.
그래서 대표 하나만 세도 전체가 어떻게 커지는지 알 수 있습니다. 이게 주관식 42번에서 다시 나옵니다.
기본 연산을 실제로 어떻게 고르는지 예를 몇 개 들어드릴게요.
탐색 알고리즘. 하는 일이 "찾는 값이랑 같나?" 비교하는 거죠. 그래서 비교 연산입니다.
정렬 알고리즘. 비교도 하고 자리도 바꾸죠. 그래서 비교를 셀 수도 있고 교환을 셀 수도 있어요. 둘 다 맞습니다.
행렬 곱셈. 하는 일이 곱하고 더하는 거죠. 그래서 곱셈을 셉니다.
합 구하기. 덧셈이고요.
공통점이 보이시죠? "이 알고리즘이 하는 일의 본질이 뭐냐"를 물으면 답이 나옵니다.
그리고 흐름 제어는 빼세요. for문 돌리는 것 자체나 i를 1 증가시키는 건 일이 아닙니다. 그 안에서 뭘 하느냐가 일이에요.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22번입니다. 화면에 최대값 찾기 코드가 있어요.
같이 볼게요.
largest = A[0]. 첫 번째 값을 일단 1등으로 놓고요.
for i in range(1, len(A)). 두 번째부터 끝까지 봅니다.
if A[i] &gt; largest. 비교하고요.
크면 largest = A[i]. 갱신합니다.
자, 문제는 비교 연산을 몇 번 하느냐예요.
여기서 함정이 있어요.
리스트가 n개니까 n번 아니냐고 하실 수 있는데, 잘 보세요.
range가 어디서부터 시작하죠? 1부터죠. 0이 아니라요.
왜 1부터 시작할까요?
0번은 이미 largest에 넣었잖아요. 자기랑 자기를 비교할 필요가 없어요.
그러면 i는 1부터 몇까지 갈까요? 거기까지 세보시면 답이 나옵니다.
자, 이 문제는 반복 범위를 정확히 읽는 게 전부입니다.
range(1, len(A))를 보세요.
파이썬의 range는 시작값은 포함하고 끝값은 포함하지 않습니다.
그러니까 range(1, 5)면 1, 2, 3, 4예요. 5는 안 들어갑니다.
len(A)가 n이면 range(1, n)이니까 1, 2, ..., n−1까지죠.
몇 개예요? n−1개입니다.
이 계산에서 실수하시는 분이 많아요.
시험장에서 헷갈리면 작은 수로 확인하세요.
n이 3이라고 쳐요. range(1, 3)이면 1, 2죠. 두 개예요. n−1 = 2. 맞네요.
이렇게 작은 수로 검산하는 습관을 들이시면 실수가 없어집니다.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 n − 1입니다.
i가 1, 2, 3, ... 이렇게 n−1까지 갑니다. 그러니까 n−1번이에요.
0번은 안 봐요. 이미 largest에 들어갔으니까요.
n 고르신 분 많으실 거예요. 리스트 개수가 n이니까 n번일 것 같잖아요. 근데 한 번을 빼야 합니다.
자, 여기서 하나 더 중요한 얘기를 할게요.
이 알고리즘은 운이 좋든 나쁘든 항상 n−1번이에요.
최선이나 최악이나 똑같습니다.
왜냐면요. 최대값을 찾으려면 모든 원소를 반드시 한 번씩은 봐야 하거든요.
안 본 원소가 최대값일 수도 있잖아요. 그래서 건너뛸 수가 없어요.
순차 탐색이랑 비교해보세요. 순차 탐색은 찾으면 바로 끝나죠. 그래서 최선이 1회고 최악이 n회예요.
근데 최대값 찾기는 조기 종료가 안 됩니다. 그래서 항상 같아요.
이런 걸 뭐라고 하냐면 "최선 = 평균 = 최악"인 알고리즘이라고 해요. 분석하기는 제일 편합니다.
이 얘기가 24번에서 다시 나옵니다. 기억해두세요.
나머지 보기 볼게요.
①번 n. 0번까지 세면 이렇게 되죠. 제일 흔한 오답입니다.
②번 n/2. 이건 순차 탐색 평균이에요.
③번 n+1. 어디서도 안 나오는 숫자고요.
⑤번 n(n−1)/2. 이건 이중 루프일 때 나오는 값이에요. 버블 정렬 같은 거요.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23번입니다. 계산 문제예요.
"target이 리스트에 반드시 존재하고 각 위치에 있을 확률이 모두 1/n로 같을 때, 순차 탐색의 평균 비교 횟수는?"
가정이 두 개 있죠. 반드시 존재한다, 그리고 어디 있을 확률이 다 같다.
자, 같이 생각해봅시다.
찾는 값이 1번째에 있으면 비교 몇 번 해요? 한 번이죠.
2번째에 있으면? 두 번.
3번째면 세 번.
n번째면 n번이고요.
그리고 각각의 확률이 다 n분의 1이에요.
평균 내는 방법 아시죠? 시험 점수 평균 내는 거랑 똑같아요.
각각의 값에 확률을 곱해서 다 더하면 됩니다.
1 곱하기 1/n 더하기 2 곱하기 1/n 더하기... 이렇게요.
여기서 1/n을 밖으로 빼면 뭐가 남죠?
1부터 n까지 다 더한 걸 n으로 나눈 거예요.
1부터 n까지의 합 공식 기억나세요? 그거 쓰시면 됩니다.
자, 이 문제는 확률이 나와서 어려워 보이는데요. 사실 평균 내는 거랑 똑같습니다.
여러분 시험 점수 평균 어떻게 내죠?
점수를 다 더해서 개수로 나누잖아요.
이것도 같아요. 각 경우의 비교 횟수를 다 더해서 경우의 수로 나누는 겁니다.
경우가 몇 개죠? 찾는 값이 1번째에 있는 경우부터 n번째에 있는 경우까지, n개예요.
비교 횟수는 각각 1, 2, 3, ..., n이고요.
그러니까 (1 + 2 + ... + n) 나누기 n입니다.
확률 1/n을 곱하는 거나 n으로 나누는 거나 똑같은 얘기예요.
여기까지 오시면 1부터 n까지의 합 공식만 쓰면 끝납니다.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 (n + 1) / 2입니다.
계산 과정 같이 볼게요.
각 위치에 있을 확률이 1/n이니까요.
(1 × 1/n) + (2 × 1/n) + ... + (n × 1/n)
1/n으로 묶으면 (1 + 2 + ... + n) / n이 됩니다.
1부터 n까지의 합이 뭐죠? n(n+1)/2예요. 가우스가 초등학생 때 발견했다는 그거요.
그걸 n으로 나누면 n이 하나 없어지죠. (n+1)/2가 남습니다.
자, 여기서 ①번 n/2 고르신 분 많으실 거예요.
왜냐면 수업 때 제가 "대략 n/2"라고 말했거든요. 직관으로는 중간쯤이니까요.
근데 정확한 값은 (n+1)/2입니다.
이 차이를 구분하실 줄 알아야 돼요.
직관으로 말할 때는 n/2, 계산해서 말할 때는 (n+1)/2.
물론 n이 크면 둘이 거의 같아요. n이 백만이면 500,000이랑 500,000.5거든요. 사실상 같죠.
그리고 빅오로 쓰면 둘 다 O(n)입니다.
그래도 시험에서 "평균 비교 횟수를 구하시오"라고 하면 정확한 값을 써야 해요. 근사값 쓰면 감점입니다.
나머지 보기 볼게요.
③번 (n−1)/2. 계산 실수하면 나오는 값이에요.
④번 n. 이건 최악의 경우고요.
⑤번 log₂n. 이건 이진 탐색이죠.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24번입니다.
"최선, 평균, 최악의 경우에 대한 설명으로 옳지 않은 것은?"
네 개는 맞고 하나만 틀립니다.
자, 이 개념들 다시 짚고 갈게요.
최선은 제일 운 좋을 때, 최악은 제일 운 나쁠 때, 평균은 여러 경우를 고려한 거요.
그리고 실무에서는 최악을 제일 많이 씁니다. 보장이 되니까요.
여기서 특히 주의 깊게 보실 보기가 있어요.
⑤번을 보세요. "순차 탐색에서 target이 없는 경우"에 대한 얘기입니다.
찾는 값이 리스트에 아예 없어요. 그러면 몇 번 봐야 될까요?
없다는 걸 확인하려면 어디까지 봐야 되죠?
거기서 판단하시면 됩니다.
이 문제는 다섯 보기가 전부 정리 노트예요.
네 개는 맞는 설명이니까, 이 문제 하나만 제대로 보면 1.5절이 정리됩니다.
그러니까 답을 고르고 끝내지 마시고, 나머지 네 개도 왜 맞는 말인지 확인하세요.
그게 이 문제를 낸 진짜 이유입니다.
특히 ③번 "평균 분석에는 입력 분포 가정이 필요하다"를 잘 보세요.
바로 앞 23번에서 뭐라고 했죠? "각 위치에 있을 확률이 모두 1/n"이라고 가정했잖아요.
그게 바로 입력 분포 가정입니다.
문제들이 이렇게 연결돼 있어요. 따로 노는 게 아닙니다.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⑤번입니다. "순차 탐색에서 target이 없는 경우는 최선의 경우에 해당한다."
이게 틀렸어요. 최악입니다.
"없다"는 결론을 내리려면 끝까지 다 확인해야 하거든요. 하나라도 안 보면 거기 있을지 모르잖아요.
그래서 비교 횟수가 n회입니다. 값이 맨 뒤에 있는 경우와 똑같아요.
"없으면 빨리 끝나지 않나" 하고 생각하기 쉬운데, 반대입니다. 없으면 제일 오래 걸려요.
나머지 보기는 다 맞는 설명입니다. 이 넷이 사실상 1.5절 요약이에요.
①번 최악의 경우는 성능의 상한을 보장하기 위해 주로 쓰인다. 맞습니다. "이것보다 오래 걸리지 않습니다"라는 약속이죠.
②번 최선의 경우는 실무에서 거의 안 쓰인다. 맞아요. "운이 좋으면 한 번에 끝납니다"가 무슨 정보가 되겠어요.
③번 평균 분석에는 입력 분포 가정이 반드시 필요하다. 맞습니다. 23번에서 "각 위치에 있을 확률이 모두 1/n"이라고 가정했죠. 그게 입력 분포 가정이에요.
④번 최대값 찾기는 최선과 최악이 항상 n−1로 같다. 맞습니다. 22번에서 봤죠. 모든 원소를 반드시 봐야 해서 조기 종료가 안 되니까요.
이 네 개를 다시 읽어보시면 1.5절이 정리됩니다.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25번입니다. 코드가 있어요.
배열의 원소를 전부 더하는 함수예요.
total = 0으로 통을 비워놓고요.
for x in A. 하나씩 꺼냅니다.
total = total + x. 통에 넣고요.
return total.
문제는요. 기본 연산을 덧셈으로 잡을 때 T(n)이 뭐냐는 겁니다.
T(n)이 뭐죠? 데이터가 n개일 때 기본 연산을 몇 번 하냐는 거예요.
자, for x in A가 몇 번 도나요?
리스트에 원소가 n개면 n번 돌죠. 하나도 안 건너뛰어요.
그리고 그때마다 덧셈을 한 번씩 합니다.
그러면 답이 나왔죠?
한 가지만 조심하세요. 22번에서 n−1이었다고 여기도 n−1일 거라고 생각하시면 안 됩니다. 코드가 다르잖아요.
자, 이 문제에서 조심하실 게 하나 있습니다.
바로 앞 22번에서 답이 n−1이었죠.
그래서 여기도 n−1일 것 같은 느낌이 들 수 있어요. 그런 걸 관성이라고 하죠.
그런데 코드가 다릅니다.
22번은 range(1, len(A))였어요. 1부터 시작해서 첫 원소를 건너뛰었죠.
이건 for x in A예요. 전부 다 돕니다. 건너뛰는 게 없어요.
왜 다르냐면요. 22번은 첫 값을 largest에 미리 넣어놨거든요. 그래서 다시 볼 필요가 없었죠.
이건 total을 0으로 시작합니다. 그러니까 첫 값도 더해야 돼요.
앞 문제 답에 끌려가지 마시고 코드를 새로 읽으세요. 시험에서 이런 함정 자주 나옵니다.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 T(n) = n입니다.
for x in A는 원소 하나당 한 번씩 정확히 n번 돕니다. 건너뛰는 게 없어요.
그때마다 덧셈을 한 번씩 하니까 T(n) = n이에요.
깔끔하죠. 우리가 만든 시간 복잡도 함수입니다.
자, 여기서 22번이랑 비교해볼게요.
최대값 찾기는 T(n) = n−1이었어요. range(1, len(A))로 시작해서 0번을 건너뛰었으니까요.
이건 T(n) = n이고요. 하나도 안 건너뛰죠.
왜 다를까요? 최대값 찾기는 첫 값을 미리 챙겨놨기 때문이에요. 합 구하기는 통을 0으로 시작하니까 첫 값도 더해야 하고요.
이렇게 코드에 따라 정확한 값이 달라집니다.
근데요. 빅오로 표기하면 둘 다 O(n)이 됩니다. 똑같아져요.
−1이 n이 커지면 아무 의미가 없거든요. 백만이랑 999,999는 사실상 같잖아요.
그래서 이렇게 정리하세요.
정확한 횟수를 물으면 n과 n−1을 구분해야 하고,
빅오를 물으면 둘 다 O(n)입니다.
시험에서 어느 쪽을 묻는지 문제를 잘 읽으세요.
나머지 보기 볼게요. ①번 1은 상수 시간인데 반복문이 있죠. ②번 log n은 절반씩 줄 때고요. ④번 n−1은 22번 답이에요. ⑤번 n²은 이중 루프일 때입니다.
여기서 파이썬 얘기를 하나 덧붙일게요.
이 코드 대신 그냥 sum(A) 쓰면 되잖아요? 맞습니다. 실무에서는 그렇게 씁니다.
그러면 sum(A)의 시간 복잡도는 얼마일까요?
똑같이 O(n)입니다.
왜냐면 sum도 결국 원소를 하나씩 다 봐야 하거든요. 건너뛸 방법이 없어요.
그런데 실제 실행 속도는 어떨까요? sum이 훨씬 빠릅니다. 한 열 배, 스무 배요.
왜냐면 sum은 C로 구현돼 있거든요.
여기서 중요한 교훈이 나옵니다.
빅오가 같아도 실제 속도는 다를 수 있어요. 상수가 다르니까요.
그래서 실무 원칙이 이겁니다. "빅오가 같으면 내장 함수를 써라."
어차피 차수가 같으면 구현이 좋은 쪽이 이기니까요.
빅오는 큰 방향을 잡아주는 나침반이지 초 단위 성능을 예측하는 도구가 아닙니다.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26번입니다. 1.6절, 드디어 빅오예요.
"T(n) = 3n² + 5n + 100 을 빅오 표기법으로 나타내면?"
빅오로 바꾸는 규칙 두 개만 기억하세요.
첫째, 최고차항만 남긴다.
둘째, 계수는 버린다.
자, 여기서 최고차항이 뭐죠? 제일 차수가 높은 거요. n²이죠.
그러면 5n하고 100은 버립니다.
그리고 3n²에서 3도 버려요.
그러면 뭐가 남죠?
너무 쉽죠? 근데 보기를 잘 보세요. 함정이 두 개 심어져 있습니다.
O(3n²)이라고 쓴 것도 있고 O(n² + n)이라고 쓴 것도 있어요.
계수를 남기거나 낮은 항을 남긴 것들이죠. 그렇게 안 쓰는 게 관례입니다.
자, 빅오로 바꾸는 절차를 다시 정리하고 갈게요. 세 단계입니다.
1단계. 식을 항별로 쪼갠다. 3n², 5n, 100. 세 개죠.
2단계. 그중 차수가 제일 높은 걸 고른다. n²이 제일 높죠.
3단계. 계수를 뗀다. 3n²에서 3을 뗍니다.
끝이에요. O(n²)입니다.
이 세 단계만 기계적으로 하시면 어떤 식이 와도 풀립니다.
n³ + 100n² + 5000n + 1이면요? 최고차항이 n³이고 계수는 1이니까 O(n³)이죠.
0.001n² + 1000n이면요? 계수가 아무리 작아도 최고차항은 n²이에요. O(n²)입니다.
계수에 속지 마세요. 차수만 보시면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①번, O(n²)입니다.
최고차항 n²만 남기고 나머지는 다 버려요.
왜 버리는지 숫자로 확인해볼까요. n에 1000을 넣어보세요.
3n² = 3,000,000
5n = 5,000
100 = 100
다 더하면 3,005,100이에요.
여기서 3n²이 차지하는 비율이 얼마죠? 99.8% 정도입니다.
나머지 둘은 합쳐서 0.2%예요. 무시해도 되죠.
그리고 계수 3을 버리는 이유도 볼게요.
n²하고 n³을 비교해보세요. n이 백만이면 n³이 n²보다 백만 배 큽니다.
3배는 백만 배 앞에서 아무것도 아니잖아요.
차수가 다르면 계수는 게임이 안 됩니다. 그래서 버리는 거예요.
나머지 보기 확인할게요.
②번 O(n). 최고차항이 n²인데 n이라고 하면 틀렸죠.
③번 O(1). 상수 시간인데 아니고요.
④번 O(3n²). 계수를 남겼어요. 틀린 표기입니다.
⑤번 O(n² + n). 낮은 차수를 남겼어요. 이것도 틀린 표기예요.
④번하고 ⑤번이 좋은 함정입니다. 수학적으로는 틀린 말이 아닌데 표기 관례상 안 씁니다.
시험에서는 식만 바꿔서 나옵니다. 100n + n³ + 5 같은 거요. 그럼 답은 O(n³)이겠죠.
왜 계수를 버려도 되는지 극단적인 예로 확인해볼게요.
알고리즘 A가 1000n번 걸리고, 알고리즘 B가 n²번 걸린다고 쳐요.
n이 100일 때. A는 10만 번, B는 만 번이에요. B가 열 배 빠르죠.
n이 1000일 때. A는 백만 번, B도 백만 번이에요. 같아졌네요.
n이 10000일 때. A는 천만 번, B는 1억 번이에요. 이제 A가 열 배 빠릅니다.
n이 백만일 때. A는 10억 번, B는 1조 번이에요. A가 천 배 빠릅니다.
보이시죠?
처음엔 계수 1000 때문에 A가 불리했는데, n이 커지니까 차수가 이겨버립니다.
계수가 아무리 커도 차수를 못 이겨요.
그래서 우리는 차수만 봅니다. 이게 점근 분석의 핵심이에요.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27번입니다. 빅오의 정의를 쓰는 문제예요.
"2n + 1 = O(n) 임을 보이기 위한 (c, n₀)의 쌍으로 적절하지 않은 것은?"
정의부터 다시 볼게요.
모든 n이 n₀보다 크거나 같을 때, f(n)이 c 곱하기 g(n)보다 작거나 같으면, f(n) = O(g(n))입니다.
여기서 f(n)은 2n + 1이고 g(n)은 n이에요.
그러니까 이걸 확인하면 됩니다.
2n + 1 ≤ c 곱하기 n
이 부등식이 n₀ 이상에서 성립하느냐.
자, 보기가 다섯 개 있어요. 네 개는 성립하고 하나만 성립 안 합니다.
하나씩 대입해보세요. n에 n₀ 값을 넣고, 그다음에 좀 더 큰 값도 넣어보시고요.
특히 c가 작은 걸 유심히 보세요. c가 너무 작으면 왼쪽을 못 넘습니다.
자, 부등식을 정리해서 확인해봅시다.
부등식 2n + 1 ≤ cn을 정리해보는 겁니다.
양변을 n으로 나누면요. 2 + 1/n ≤ c가 됩니다.
여기서 1/n은 n이 커질수록 0에 가까워지죠. 아무리 커도 n이 1일 때 1이고요.
그러니까 좌변은 최대 3이에요. n이 1일 때 2 + 1 = 3이죠.
그러면 c가 3 이상이면 n₀ = 1로도 성립합니다.
c가 2면요? 2 + 1/n ≤ 2가 되려면 1/n이 0 이하여야 하는데 불가능하죠.
그래서 c는 2보다 커야 합니다.
이렇게 부등식을 정리해두면 보기를 하나씩 대입 안 해도 바로 걸러집니다.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②번입니다. c = 2, n₀ = 1.
왜 안 되는지 볼게요.
c = 2면 부등식이 이렇게 됩니다. 2n + 1 ≤ 2n.
양변에서 2n을 빼면요? 1 ≤ 0이 됩니다.
말이 안 되죠. 어떤 n에서도 성립 안 해요.
당연합니다. 왼쪽에 +1이 붙어 있는데 오른쪽은 딱 2n이잖아요. 절대 못 넘어요.
나머지 보기는 다 성립합니다. 확인해볼게요.
①번 c=3, n₀=1. n=1일 때 3 ≤ 3. 성립. n=10일 때 21 ≤ 30. 성립.
③번 c=5, n₀=1. n=1일 때 3 ≤ 5. 성립.
④번 c=10, n₀=5. n=5일 때 11 ≤ 50. 성립.
⑤번 c=4, n₀=2. n=2일 때 5 ≤ 8. 성립.
자, 여기서 중요한 개념 하나 짚고 갈게요.
c랑 n₀는 아무거나 잡아도 됩니다. 존재하기만 하면 돼요.
그래서 정답이 여러 개입니다. c=3도 되고 c=5도 되고 c=100도 돼요.
이게 점근 표기법의 특징이에요. 되게 느슨합니다.
왜 이렇게 느슨하냐면요. 우리가 궁금한 게 정확한 값이 아니라 "큰 n에서의 경향"이거든요.
c를 곱한다는 건 그래프를 세로로 잡아 늘리는 거예요. 모양은 안 변하고 높이만 변합니다. 우리가 보는 건 모양이니까 높이는 봐줘도 되는 거죠.
시험에서는 함수를 바꿔서 낼 겁니다. 5n + 3 = O(n)이면 c=6, n₀=3 같은 게 답이 되겠죠.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28번입니다. 성장률 순서를 나열하는 문제예요.
"다음 복잡도를 증가 속도가 느린 것부터 빠른 순으로 바르게 나열한 것은?"
이건 외우셔야 하는 순서입니다. 시험에 무조건 나와요.
전체 순서를 다시 읊어드릴게요.
O(1) 다음 O(log n), 그다음 O(n), 그다음 O(n log n), 그다음 O(n²), O(n³), O(2ⁿ), 마지막이 O(n!)입니다.
여기서 사람들이 제일 헷갈리는 두 군데가 있어요.
첫째, log n하고 n 중에 뭐가 느린가.
둘째, n log n이 n하고 n² 중 어디에 있는가.
이 두 개만 정하면 답이 나옵니다.
log n은 n을 반으로 몇 번 자르냐는 거니까 n보다 훨씬 작죠.
n log n은 n에 log n을 곱한 거니까 n보다는 크고, n²보다는 작습니다.
자, 골라보세요.
이 순서를 외우는 방법을 하나 알려드릴게요.
n을 백만이라고 놓고 각각의 값을 떠올리는 겁니다.
O(1)은 1이에요. 데이터가 얼마든 1.
O(log n)은 20이고요.
O(n)은 백만.
O(n log n)은 2천만.
O(n²)은 1조.
O(n³)은 10의 18승.
O(2ⁿ)은 숫자를 읽을 수도 없어요.
이렇게 구체적인 숫자로 떠올리면 순서가 헷갈릴 수가 없습니다.
특히 log n이 20이라는 걸 기억하시면 n log n이 n의 20배라는 게 바로 보이죠.
그러면 n log n이 n과 n² 사이라는 것도 자연스럽게 나옵니다.
n의 20배지 n의 백만 배는 아니니까요.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⑤번입니다. O(1) &lt; O(log n) &lt; O(n) &lt; O(n log n) &lt; O(n²).
하나씩 왜 그 자리인지 볼게요.
O(1)은 데이터가 얼마든 똑같아요. 제일 좋습니다.
O(log n)은 데이터가 두 배 되면 1만 늘어요. 거의 안 늘죠.
O(n)은 두 배 되면 두 배 늘고요.
O(n log n)은 n에 log n을 곱한 거니까 n보다 조금 더 큽니다.
O(n²)은 두 배 되면 네 배 늘어요.
숫자로 감을 드릴게요. n이 백만일 때요.
log n은 약 20
n은 백만
n log n은 2천만
n²은 1조
차이가 보이시죠?
나머지 보기들은 순서가 하나씩 어긋나 있어요.
①번은 n하고 log n이 뒤바뀌었고요.
②번은 n log n이 log n보다 앞에 왔죠.
③번은 log n이 1보다 앞이라 틀렸고요.
④번은 n log n이 n보다 앞이라 틀렸습니다.
시험에서는 O(n³)이나 O(2ⁿ), O(n!)까지 섞어서 낼 수 있어요.
전체 순서를 그냥 통으로 외우시는 게 편합니다.
1, log n, n, n log n, n², n³, 2의 n승, n 팩토리얼.
입으로 여러 번 읊어보세요. 그게 제일 빨라요.
여기서 각 복잡도가 실제로 어떤 알고리즘인지 짝지어드릴게요. 이걸 알아두시면 훨씬 기억이 잘 납니다.
O(1)은 배열 원소 접근이에요. arr[5] 하면 바로 나오죠.
O(log n)은 이진 탐색입니다.
O(n)은 순차 탐색이나 배열 합 구하기고요.
O(n log n)은 퀵 정렬, 병합 정렬입니다. 정렬의 표준 성능이에요.
O(n²)은 버블 정렬, 삽입 정렬, 선택 정렬이고요.
O(2ⁿ)은 재귀로 짠 피보나치입니다.
O(n!)은 순열을 전부 생성하는 거예요.
이렇게 대표 알고리즘이랑 묶어서 외우세요.
"이진 탐색은 로그, 정렬은 n log n, 버블은 n제곱" 이렇게요.
앞으로 배울 알고리즘도 여기에 하나씩 채워 넣으시면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29번입니다. 화면에 버블 정렬 코드가 있어요.
같이 볼게요.
for i in range(n - 1). 바깥 루프가 n−1번 돕니다.
for j in range(n - i - 1). 안쪽이 n−i−1번 돌고요.
if arr[j] &gt; arr[j + 1]. 여기가 비교예요.
크면 자리를 바꿉니다.
버블 정렬이 뭐냐면요. 옆에 있는 두 개를 비교해서 순서가 틀렸으면 바꾸는 걸 계속 반복하는 거예요.
그러면 큰 값이 거품처럼 뒤로 밀려 올라가서 버블 정렬입니다.
자, 총 비교 횟수를 세보셔야 돼요.
i가 0일 때 안쪽이 몇 번 돌죠? n−1번이요.
i가 1일 때는요? n−2번.
i가 2일 때는 n−3번.
이렇게 하나씩 줄어들다가 마지막엔 1번이에요.
다 더하면 뭐가 되죠?
1부터 n−1까지의 합입니다. 공식 아시죠?
자, 이중 루프의 총 실행 횟수를 세는 법을 정리해드릴게요.
바깥 루프의 각 회차마다 안쪽이 몇 번 도는지를 적고, 그걸 다 더하는 겁니다.
이 코드는요.
i가 0일 때 range(n−0−1)이니까 n−1번.
i가 1일 때 range(n−1−1)이니까 n−2번.
i가 2일 때 n−3번.
...
i가 n−2일 때 range(1)이니까 1번.
이걸 다 더하면 (n−1) + (n−2) + ... + 1이죠.
이게 1부터 n−1까지의 합이에요. 공식으로 n(n−1)/2입니다.
가우스 공식 쓰시면 됩니다. 1부터 k까지의 합이 k(k+1)/2인데, 여기서 k가 n−1이니까 (n−1)n/2예요.
같은 식입니다.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③번입니다. n(n−1)/2, O(n²).
계산 과정 볼게요.
(n−1) + (n−2) + ... + 2 + 1
이건 1부터 n−1까지의 합이에요. 공식으로 n(n−1)/2입니다.
전개하면 (n² − n)/2가 되고요.
여기서 빅오를 구합니다. 최고차항이 n²이죠. 계수 1/2 버리고, −n/2도 버려요.
그래서 O(n²)입니다.
자, 여기서 중요한 감각을 하나 드릴게요.
반복문이 두 겹으로 겹쳐 있으면 일단 O(n²)을 의심하세요. 대부분 맞습니다.
근데 조심할 게 있어요. 안쪽 반복이 n에 비례할 때만 O(n²)이에요.
만약 안쪽이 항상 10번만 돌면요? 그러면 10n이니까 O(n)입니다. 이중 루프인데도 n²이 아니에요.
이 얘기가 주관식 44번에 그대로 나옵니다. 미리 마음의 준비를 해두세요.
나머지 보기 볼게요.
①번 n, O(n). 단일 루프일 때 나오는 값이죠.
②번 n², O(n²). 빅오는 맞는데 정확한 횟수가 틀렸어요. n²이 아니라 n(n−1)/2입니다.
④번 n(n+1)/2, O(n). 횟수도 살짝 다르고 빅오도 틀렸어요.
⑤번 log₂n, O(log n). 절반씩 줄 때 나오는 거고요.
②번이 좋은 함정이에요. 빅오만 보면 맞거든요. 근데 문제가 "총 비교 횟수와 빅오"를 둘 다 물었죠. 둘 다 맞아야 정답입니다.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30번, 객관식 마지막 문제입니다.
"빅오와 최악의 경우에 대한 설명으로 옳은 것은?"
이번엔 반대예요. 네 개가 틀리고 하나만 맞습니다.
이 문제가 1.6절에서 제일 중요한 개념을 묻고 있어요.
수업 때 제가 강조했던 거 기억나세요?
"빅오는 최악의 경우가 아니다"라고 했죠.
최선, 평균, 최악은 뭐예요? 어떤 입력을 볼 거냐는 시나리오예요.
O, Ω, Θ는 뭐예요? 증가율을 어떻게 표기할 거냐는 도구고요.
이 둘은 완전히 다른 축입니다. 서로 곱해지는 거예요.
그러니까 최악의 경우에도 빅오를 쓸 수 있고, 평균의 경우에도 빅오를 쓸 수 있어요.
이 관점으로 보기를 하나씩 보세요.
자, 이 문제가 이 장에서 제일 중요한 개념을 묻고 있어요. 헷갈리는 분들 많으니까 다시 정리하고 갑니다.
축이 두 개예요.
첫 번째 축은 시나리오입니다. 어떤 입력을 볼 거냐. 최선, 평균, 최악이요.
두 번째 축은 표기법입니다. 증가율을 어떻게 적을 거냐. O, Ω, Θ요.
이 둘은 서로 곱해집니다. 따로 노는 게 아니라 조합해서 씁니다.
"최악의 경우 O(n²)", "평균의 경우 O(n log n)" 이런 식으로요.
그러니까 "빅오는 최악의 경우다"라는 말은 틀린 겁니다. 축이 다른 걸 같다고 하는 거니까요.
이 관점으로 보기를 하나씩 검사해보세요. 축을 섞어놓은 게 여러 개 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 ④번입니다. "평균의 경우에도 빅오 표기를 쓴다."
축이 두 개라는 게 핵심이에요.
최선·평균·최악은 어떤 입력을 볼 것이냐는 시나리오입니다.
O·Ω·Θ는 증가율을 어떻게 표기할 것이냐는 도구고요.
이 둘은 서로 곱해집니다. 조합해서 써요.
대표적인 예가 퀵 정렬입니다. 평균의 경우 O(n log n), 최악의 경우 O(n²)이죠. 둘 다 빅오를 썼지만 시나리오가 다릅니다.
나머지 보기가 왜 틀렸는지 볼게요.
①번 빅오는 언제나 최악의 경우를 가리킨다. 이게 제일 흔한 오해입니다. 빅오는 수학적 표기법이지 시나리오가 아니에요.
②번 Ω는 최선의 경우와 같은 뜻으로 쓸 수 있다. 같은 종류의 오해입니다. Ω는 하한을 나타내는 표기법이고, 최선의 경우는 입력 시나리오예요. 최악의 경우에 대한 Ω도 얼마든지 쓸 수 있습니다.
③번 최악의 경우는 Θ로 표기하는 것이 원칙이다. 그런 원칙이 없습니다. 보통 O로 씁니다.
⑤번 Θ가 성립하면 O는 성립하지 않는다. 반대예요. Θ는 위아래를 다 묶은 것이므로 Θ가 성립하면 O와 Ω가 자동으로 성립합니다.
정리하면요. 시나리오와 표기법은 다른 축입니다. 이것만 확실히 하면 이 유형은 다 맞습니다.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자, 여기부터 주관식입니다. 31번이에요.
"A컵에는 물이, B컵에는 주스가 들어 있다. 두 컵의 내용물을 서로 바꾸려고 할 때 빈 컵이 하나 더 필요한 이유를 한 문장으로 쓰시오."
수업 맨 처음에 나왔던 예제죠.
자, 한번 상상해보세요.
빈 컵 없이 그냥 바꾸려고 해요. A를 B에 부어요. 그러면 어떻게 되죠?
섞이죠. 물 탄 주스가 됩니다. 원래 있던 주스가 망가진 거예요.
이걸 변수로 바꿔서 생각해보세요.
a = b 이렇게 하면요? a에 b가 들어가죠. 그런데 a에 원래 있던 값은 어디로 갔죠?
사라졌어요. 덮어써진 거예요.
그러면 나중에 b에 넣을 값이 없어집니다.
이제 답을 한 문장으로 정리해보세요. 답란에 쓰시면 됩니다.
자, 이 문제를 풀기 전에 실제로 상상을 해보세요.
책상에 컵 두 개가 있어요. A에 물, B에 주스.
빈 컵 없이 바꾸려면 어떻게 해야 될까요?
A를 B에 부어요. 그러면 B가 물 탄 주스가 됩니다. 원래 주스가 망가졌죠.
이제 B를 A에 부으면요? 물 탄 주스가 A로 갑니다. 바뀐 게 아니에요.
망했죠.
이걸 변수로 옮기면요. a = b를 먼저 하면 a에 있던 값이 사라지고, 나중에 b에 넣을 게 없어집니다.
핵심 단어가 뭐죠? "사라진다", "덮어써진다"예요.
이 단어가 답에 들어가야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이겁니다. "한쪽을 먼저 옮기면 원래 들어 있던 값이 덮어써져 사라지기 때문이다."
핵심 단어가 "덮어써진다"예요. 이 말이 들어가면 맞는 걸로 봅니다.
코드로 보면 명확해요.
a = b를 먼저 하면요. a의 원래 값이 날아갑니다. 그러면 b = a를 해도 b에는 b 자기 값이 들어가요. 아무것도 안 바뀝니다.
그래서 순서가 이렇게 되는 거죠.
temp = a. 잃기 전에 보관하고요.
a = b. 이제 덮어써도 괜찮아요.
b = temp. 보관해둔 걸 꺼냅니다.
세 줄이죠. 이게 알고리즘의 원형이에요.
순서가 있고, 애매하지 않고, 세 번 하면 끝납니다.
여기서 하나 덧붙일게요.
파이썬에서는 a, b = b, a 이렇게 한 줄로 되죠. 아시는 분 많을 거예요.
근데 temp가 없어진 게 아닙니다. 파이썬이 내부에서 대신 만들어주는 거예요. 여러분한테 안 보여줄 뿐이죠.
그리고 C나 자바에서는 이게 안 됩니다. temp를 직접 써야 해요.
그래서 원리를 알아두셔야 하는 겁니다.
시험에서는 코드를 세 줄 쓰라고 할 수도 있어요. temp = a, a = b, b = temp. 순서까지 정확히 쓰셔야 합니다.
여기서 실무 얘기를 하나 덧붙일게요.
이 "덮어쓰기 전에 보관한다"는 패턴이 진짜 자주 나옵니다.
정렬 알고리즘에서 원소 두 개를 바꿀 때 씁니다.
연결 리스트에서 노드 순서를 바꿀 때도 쓰고요.
트리를 회전시킬 때도 씁니다.
그리고 이름이 붙어 있어요. 스왑이라고 하죠.
유클리드 알고리즘 코드에서도 나왔죠. temp = a, a = b, b = temp % b.
똑같은 패턴이에요.
기초 개념이 이렇게 계속 돌아옵니다.
그래서 기초를 대충 넘기면 안 되는 거예요. 나중에 계속 발목을 잡아요.
반대로 지금 확실히 잡아두시면 뒤에 나오는 게 "아 이거 그거네" 하고 연결됩니다.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32번입니다.
"알고리즘이 갖추어야 할 다섯 가지 조건을 모두 쓰시오."
이건 그냥 암기 문제예요. 나열하시면 됩니다.
앞에서 1번부터 4번까지 이 조건들을 하나씩 물어봤죠.
1번이 입력, 2번이 유한성, 3번이 명백성, 4번이 유효성이었어요.
그러면 하나가 더 남았죠? 뭘까요.
출력입니다.
자, 다섯 개를 순서대로 써보세요.
한 줄에 다 들어갑니다. 쉼표로 나열하시면 돼요.
혹시 기억이 안 나시면 이렇게 생각해보세요.
데이터가 들어오고, 나가고, 명령이 명확해야 하고, 끝나야 하고, 실행 가능해야 하고.
이 흐름으로 떠올리시면 나옵니다.
자, 다섯 개를 빠뜨리지 않고 떠올리는 방법입니다.
순서대로 이야기를 만드는 겁니다.
먼저 데이터가 들어오고 (입력)
결과가 나가야 하고 (출력)
가는 길에 명령이 명확해야 하고 (명백성)
언젠가는 끝나야 하고 (유한성)
각 명령이 실행 가능해야 한다 (유효성)
이렇게 흐름으로 외우면 하나씩 빠뜨리지 않습니다.
그냥 다섯 단어를 나열해서 외우면 시험장에서 네 개만 생각나요. 진짜예요.
흐름으로 외우세요. 훨씬 오래갑니다.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입력, 출력, 명백성, 유한성, 유효성.
다섯 개예요. 하나씩 짧게 정리하고 갈게요.
입력. 외부에서 들어오는 데이터가 0개 이상.
출력. 결과가 최소 1개 이상.
명백성. 각 명령이 모호하지 않을 것.
유한성. 유한한 명령을 실행한 뒤 반드시 종료될 것.
유효성. 각 명령이 실제로 수행 가능할 것.
이걸 어떻게 외우면 좋으냐.
두 개씩 묶으세요.
먼저 입력과 출력. 이 둘은 짝이고 조건이 서로 반대예요. 입력은 0개 가능, 출력은 1개 이상.
그다음 명백성과 유효성. 이 둘도 짝이에요. 명백성은 "무슨 말인지 모르겠다", 유효성은 "알겠는데 못 한다".
마지막에 유한성 하나 남죠. 끝나야 된다는 거요.
2 + 2 + 1로 외우면 안 빠뜨립니다.
시험에서 이 문제는 거의 확실히 나옵니다. 배점도 있을 거고요.
다섯 개를 다 못 쓰면 부분점수도 애매해요. 그냥 통으로 외우세요.
그리고 각각을 한 문장으로 설명하라고 할 수도 있습니다. 위에 정리해드린 문장을 그대로 쓰시면 돼요.
이 다섯 조건이 왜 이렇게 정해졌는지 생각해보면 재밌습니다.
전부 "남한테 시킬 수 있느냐"를 따지는 조건이에요.
입력과 출력은 뭘 주고 뭘 받을지가 정해져야 시킬 수 있죠.
명백성은 시켰을 때 딴 소리 안 나오게 하는 거고요.
유한성은 언제 끝나는지 알아야 기다릴 수 있죠.
유효성은 애초에 할 수 있는 일이어야 하고요.
그러니까 알고리즘의 조건이란 결국 "기계한테 시킬 수 있는 절차의 조건"인 겁니다.
사람은 애매해도 알아서 합니다. 기계는 안 그래요.
그래서 이렇게 깐깐한 조건이 필요한 거예요.
이렇게 이해하고 나면 다섯 개가 그냥 외워집니다.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33번입니다.
"정렬 문제를 증가 순서가 아니라 비감소 순서라고 표현하는 이유를 한 문장으로 쓰시오."
수업 때 이 얘기 했었죠. 좀 깐깐한 용어라고요.
자, 생각해보세요.
리스트를 정렬했어요. 결과가 1, 2, 3, 3, 5예요.
여기 3이 두 번 나오죠.
앞의 3에서 뒤의 3으로 갈 때, 값이 커졌나요?
아니죠. 그대로예요.
그런데 우리가 "증가 순서"라고 하면 어떻게 되죠? 커져야 되잖아요. 근데 안 커졌어요.
그러면 이 결과가 규칙을 어긴 게 됩니다.
근데 이건 정상적인 정렬 결과잖아요. 문제가 없어요.
그러니까 표현을 바꿔야 하는 거죠.
이제 한 문장으로 정리해보세요.
자, 실제 예로 확인해보세요.
리스트가 [3, 1, 4, 1, 5]예요. 1이 두 번 나오죠.
정렬하면 [1, 1, 3, 4, 5]가 됩니다.
여기서 첫 번째 1에서 두 번째 1로 갈 때, 커졌나요?
안 커졌죠. 그대로예요.
그런데 "증가 순서로 정렬하라"고 했으면 이 결과가 규칙 위반이 됩니다. 커져야 하는데 안 커졌으니까요.
근데 이건 명백히 올바른 정렬 결과잖아요.
그러니까 문제 정의가 잘못된 거죠. 표현을 고쳐야 합니다.
"작아지지 않는 순서" 즉 비감소로요.
이제 답을 쓰실 수 있죠?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"같은 값이 이어질 수 있어 증가라고 하면 그 경우가 규칙에 어긋나기 때문이다."
핵심은 "중복" 또는 "같은 값"이에요. 이 말이 들어가야 맞습니다.
정리하면 이래요.
증가는 반드시 커져야 한다는 뜻이에요. 3 다음에 3이 오면 위반이죠.
비감소는 작아지지만 않으면 된다는 뜻이에요. 같아도 됩니다.
그래서 중복이 있는 리스트에서도 성립하려면 비감소라고 해야 정확한 거예요.
한자로 보면 더 명확해요. 非減少. 아닐 비, 덜 감, 적을 소. "줄어들지 않는다"는 뜻입니다.
영어로는 nondecreasing이고요. 마찬가지죠.
자, 여기서 이 과목의 특징을 하나 말씀드릴게요.
이 과목은 말을 되게 깐깐하게 씁니다.
처음엔 짜증 나실 거예요. "아 그냥 오름차순이라고 하면 되지" 싶죠.
근데 나중에 도움이 됩니다. 애매하게 말하면 사고가 나거든요.
특히 논문을 보거나 표준 문서를 볼 때, 이런 깐깐함이 여러분을 살립니다.
시험에서는 "비감소의 뜻을 쓰시오"로 나올 수도 있어요. "작아지지 않는다, 즉 같거나 커진다"라고 쓰시면 됩니다.
여기서 관련 용어를 몇 개 더 정리하고 갈게요. 시험에 나올 수 있습니다.
비감소(nondecreasing). 작아지지 않는다. 같아도 됨. 오름차순에 해당합니다.
비증가(nonincreasing). 커지지 않는다. 같아도 됨. 내림차순에 해당하고요.
증가(increasing) 또는 강증가. 반드시 커진다. 같으면 안 됨.
감소(decreasing). 반드시 작아진다.
그러니까 정렬 문제에서는 보통 비감소나 비증가를 씁니다. 중복을 허용해야 하니까요.
증가나 감소를 쓰면 중복이 없다는 전제가 붙는 셈이에요.
시험에서 "비증가 순서로 정렬하라"가 나오면 내림차순이라는 뜻입니다. 헷갈리지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34번입니다.
"순차 탐색이 값을 찾지 못했을 때 −1을 반환하도록 만든 이유를 한 문장으로 쓰시오."
자, 코드를 떠올려 보세요.
값을 찾으면 return i를 하죠. i는 위치예요.
못 찾으면 return -1을 합니다.
여기서 질문. 왜 하필 −1일까요? 0도 있고 100도 있는데요.
힌트를 드릴게요.
위치는 어떤 값들이 될 수 있죠? 0, 1, 2, 3 ... 이렇게 가잖아요.
음수가 나올 수 있나요? 없죠.
그러면 −1이라는 값은 절대로 정상적인 위치일 수가 없어요.
그러니까 −1이 나오면 뭐라는 뜻이 되죠?
거기까지 오시면 답이 나옵니다.
자, 이 문제를 반대로 생각해보면 쉽습니다.
만약 못 찾았을 때 0을 반환하도록 만들면 어떻게 될까요?
호출한 쪽에서 0을 받았어요. 이게 무슨 뜻이죠?
"첫 번째 자리에서 찾았다"일 수도 있고 "못 찾았다"일 수도 있어요. 구분이 안 됩니다.
그러면 100을 반환하게 하면요? 리스트가 200개짜리면 100번 자리가 진짜 있잖아요. 또 겹칩니다.
그러면 겹치지 않는 값이 뭐가 있을까요?
인덱스가 절대로 될 수 없는 값이어야 합니다.
인덱스는 0, 1, 2, ... 이렇게만 나오죠.
그러니까 음수면 절대 안 겹칩니다. 그중에 −1을 쓰는 거예요.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"인덱스는 0 이상이므로 −1은 정상적인 위치 값과 겹치지 않아 없음을 나타낼 수 있기 때문이다."
핵심은 "겹치지 않는다"예요.
인덱스는 0, 1, 2, ... 이렇게만 나옵니다. 음수는 절대 안 나와요.
그러니까 −1을 보면 "아, 이건 위치가 아니구나. 못 찾았구나" 하고 확실하게 알 수 있는 거죠.
만약 0을 반환하도록 만들면 어떻게 될까요?
0은 첫 번째 위치잖아요. 그러면 "첫 번째에서 찾았다"인지 "못 찾았다"인지 구분이 안 됩니다.
이렇게 정상 값과 겹치지 않는 특별한 값을 쓰는 걸 센티널 값이라고도 불러요. 지금은 용어까지 외우실 필요는 없습니다.
참고로 파이썬에서는 None을 반환하기도 해요. None도 정상적인 인덱스랑 겹치지 않으니까요.
우리 교재는 −1로 통일합니다.
여기서 실무 얘기 하나 덧붙일게요.
이런 걸 "약속"이라고 해요. 함수를 만든 사람과 쓰는 사람 사이의 약속이죠.
이 약속을 문서에 안 적어놓으면 쓰는 사람이 −1을 위치로 착각해서 사고가 납니다.
그래서 함수를 만들면 주석에 "찾지 못하면 −1"이라고 반드시 적으셔야 해요. 우리 코드 맨 위 주석에 출력 설명이 있는 이유가 그겁니다.
이런 설계를 실무에서 어떻게 다루는지 알려드릴게요.
방법이 세 가지 있습니다.
첫째, 특별한 값을 반환한다. 지금 우리가 하는 −1 방식이에요. 간단하지만 문서에 꼭 적어야 합니다.
둘째, None이나 null을 반환한다. 파이썬에서 자주 쓰죠. 값이 아예 없다는 게 명확합니다.
셋째, 예외를 던진다. 파이썬 리스트의 index() 메서드가 이렇게 해요. 없으면 ValueError가 납니다.
각각 장단점이 있어요.
−1은 빠른데 실수하기 쉽고, 예외는 확실한데 처리 코드가 늘어납니다.
우리 교재는 −1로 통일합니다. 알고리즘 자체에 집중하려고요.
여러분이 나중에 함수를 만들 때는 이 선택을 직접 하셔야 합니다. 그리고 뭘 선택했든 문서에 적으셔야 하고요.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35번입니다. 순서도 도형 문제예요.
"순서도에서 ① 시작과 끝, ② 처리, ③ 입출력을 나타내는 도형을 각각 쓰시오."
세 개를 순서대로 쓰시면 됩니다.
앞에 8번에서 조건 판단은 마름모라고 했죠. 그건 이미 나왔으니까 여기선 안 물어봅니다.
나머지 세 개예요.
자, 모양을 떠올려 보세요.
시작하고 끝나는 자리. 둥글둥글하게 생긴 게 뭐가 있죠?
뭔가를 처리하는 자리. 제일 평범하게 생긴 거요.
데이터가 들어오고 나가는 자리. 좀 삐딱하게 생긴 거요.
세 개 다 쓰셨으면 넘어갑니다.
순서도 도형 문제는 그림을 떠올리면서 푸세요.
머릿속에 순서도 하나를 그려보는 겁니다.
맨 위에 뭐가 있죠? 시작이라고 적힌 둥근 게 있죠. 그게 타원이에요.
그다음에 값을 넣는 네모가 나오고요.
중간에 물어보는 마름모가 있고요.
결과를 출력하는 삐딱한 게 있고요.
맨 아래에 다시 둥근 게 있죠.
이렇게 그림으로 떠올리면 답이 그냥 나옵니다.
단어로만 외우려고 하면 헷갈려요. 그림으로 외우세요.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① 타원, ② 직사각형, ③ 평행사변형.
하나씩 볼게요.
타원은 시작과 끝. 순서도의 맨 위와 맨 아래에 있습니다.
직사각형은 처리. 계산하거나 값을 넣는 일이에요. 제일 많이 나오는 도형입니다.
평행사변형은 입출력. 데이터가 들어오고 나가는 자리예요.
여기에 8번에서 배운 마름모를 더하면 네 개가 완성됩니다. 마름모는 조건 판단이고, 여기서만 흐름이 둘로 갈라져요.
이 도형들은 억지로 외우기보다 왜 그렇게 생겼는지를 보시면 그냥 기억됩니다.
타원은 위아래로만 화살표가 붙어요. 시작이니까 나가기만 하고, 끝이니까 들어오기만 하죠.
직사각형도 위에서 들어와 아래로 나갑니다. 한 줄기예요.
마름모는 옆이 뾰족하죠. 좌우로 갈라져 나갈 수 있게 생긴 겁니다.
평행사변형은 삐딱하게 기울어져 있어요. 데이터가 밖에서 들어오거나 밖으로 나간다는 느낌을 준 거고요.
모양에 다 이유가 있습니다. 한 번 직접 그려보시면 그 뒤로는 안 잊어버려요.
순서도가 요즘 어디에 쓰이는지도 말씀드릴게요.
예전에는 프로그램 설계용으로 많이 썼어요. 그런데 요즘은 잘 안 씁니다.
왜냐면 프로그램이 커지면 순서도가 감당이 안 되거든요. 백 줄짜리를 그리면 벽지가 됩니다.
그리고 고치기가 너무 귀찮아요. 코드는 한 줄 넣으면 되는데 순서도는 다시 그려야 하죠.
그러면 지금은 어디에 쓰냐.
업무 흐름을 설명할 때 씁니다. 결재 프로세스 같은 거요.
사용자 시나리오를 그릴 때도 쓰고요.
비전공자한테 시스템을 설명할 때도 씁니다.
용도가 바뀐 거예요. 없어진 게 아니라요.
여러분도 나중에 회의에서 화이트보드에 이런 거 그리실 일이 많을 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36번입니다.
"유사코드에서 대입을 나타낼 때 = 대신 ← 기호를 쓰는 이유를 한 문장으로 쓰시오."
자, 이건 좀 생각해보셔야 돼요.
수학 시간에 = 기호는 무슨 뜻이었죠?
"같다"였어요. 2 + 3 = 5. 좌변과 우변이 같다는 뜻이죠.
그런데 프로그래밍에서 x = 5는 무슨 뜻이에요?
"x에 5를 넣어라"입니다. 같다가 아니에요.
같은 기호인데 뜻이 두 개인 거죠.
그래서 어떤 문제가 생기냐면요.
x = x + 1 이런 걸 보세요. 수학적으로는 말이 안 되잖아요. x가 x+1하고 같을 수는 없죠.
근데 프로그래밍에서는 정상입니다. x에 x+1을 넣으라는 뜻이니까요.
처음 배우는 사람은 여기서 무조건 헷갈려요.
그래서 유사코드에서는 어떻게 했을까요?
답을 한 문장으로 써보세요.
자, 이 문제의 답을 찾기 전에 이런 상황을 상상해보세요.
프로그래밍을 처음 배우는 사람이 이 코드를 봅니다.
x = x + 1
이 사람이 뭐라고 할까요?
"어? x가 x 더하기 1이랑 같다고? 그게 어떻게 같아요?"
이렇게 반응합니다. 실제로요.
왜냐면 학교에서 배운 =는 "같다"였으니까요.
여기서 문제가 뭔지 보이시죠. 기호 하나가 두 가지 뜻으로 쓰이고 있어요.
유사코드는 이 혼란을 없애려고 다른 기호를 쓴 겁니다.
이제 답을 한 문장으로 쓰세요.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"=는 같다와 넣는다 두 가지로 읽혀 혼동되므로, 대입임을 분명히 하기 위해서다."
핵심은 "혼동을 피하려고"예요.
화살표를 쓰면 방향이 딱 보이잖아요. largest ← arr[0]. 오른쪽 값이 왼쪽으로 들어간다는 게 눈에 보입니다.
의심의 여지가 없죠.
그리고 유사코드는 실행할 게 아니니까 기호를 마음대로 정해도 됩니다. 파이썬 문법에 맞출 필요가 없어요.
그래서 제일 명확한 기호를 고른 거예요.
참고로 언어 중에도 이걸 구분하는 게 있어요.
파스칼이라는 언어는 대입에 := 를 씁니다. 콜론 이퀄이요. 그리고 = 는 비교에만 써요.
R이라는 언어는 실제로 &lt;- 를 대입에 씁니다. 화살표를 그대로 쓰는 거죠.
파이썬은 대입에 =, 비교에 == 를 쓰죠. 등호 두 개요.
그래서 파이썬에서 if x = 5라고 쓰면 에러가 납니다. if x == 5라고 해야 해요.
이 실수 진짜 많이 합니다. C에서는 심지어 에러도 안 나고 그냥 돌아가버려서 더 위험해요.
여러분도 조심하세요. = 하나랑 = 두 개는 완전히 다른 겁니다.
언어마다 이걸 어떻게 처리하는지 비교해드릴게요. 재밌습니다.
파이썬, C, 자바는 대입에 =, 비교에 == 를 씁니다. 등호 개수로 구분하죠.
파스칼은 대입에 := 를 쓰고 비교에 = 를 씁니다. 수학 관습을 지킨 거예요.
R은 대입에 &lt;- 를 씁니다. 유사코드처럼요.
수학은 = 하나만 씁니다. 대입 개념이 없으니까요.
여기서 조심하실 게 있어요.
C 언어에서는 if (x = 5) 라고 써도 에러가 안 납니다. 그냥 돌아가요. 대입이 되고 그 값이 참으로 평가되죠.
그래서 항상 참이 되는 버그가 생깁니다. 찾기도 어려워요.
파이썬은 다행히 에러를 냅니다. if x = 5 하면 문법 오류가 나요.
이런 걸 미리 알아두시면 나중에 고생을 덜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37번입니다.
문제를 읽어드릴게요. "두 수의 최대공약수를 구할 때, 두 수 중 작은 값부터 1씩 줄여 가며 두 수를 모두 나누어떨어지게 하는 수를 찾는 방법이 있다. 이때 가장 먼저 발견되는 수가 곧 최대공약수인 이유를 한 문장으로 쓰시오."
완전 탐색 얘기예요. 11번에서 봤던 코드죠.
자, 이 방법이 어떻게 돌아가는지 다시 그려볼게요.
12랑 18의 최대공약수를 구한다고 쳐요.
작은 값이 12죠. 12부터 시작합니다.
12로 나눠지나? 18이 12로 안 나눠지죠. 다음.
11? 안 되고요. 10? 안 되고. 9? 12가 안 되죠. 8, 7도 안 되고요.
6? 어, 12도 되고 18도 되네요. 찾았습니다.
여기서 멈추고 6을 답으로 내놓아요.
자, 왜 여기서 멈춰도 되는 걸까요?
더 아래에 5, 4, 3, 2, 1이 남아 있는데 안 봐도 되는 이유가 뭐죠?
방향을 생각해보세요.
자, 이 문제는 방향에 대한 문제입니다.
간단한 예로 확인해보세요.
12랑 18의 최대공약수를 구한다고 쳐요. 답이 6인 건 아시죠.
공약수를 전부 나열하면 1, 2, 3, 6입니다.
이제 12부터 1까지 내려가면서 검사한다고 생각해보세요.
12, 11, 10, 9, 8, 7 다 안 되고 6에서 걸립니다.
6에서 멈춰도 되나요? 아래에 3, 2, 1이 남아 있는데요?
네, 됩니다. 왜냐면 그것들은 다 6보다 작으니까요.
우리가 원하는 건 가장 큰 공약수잖아요. 이미 찾았죠.
이제 이유를 한 문장으로 쓰세요.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"큰 값부터 내려오며 검사하므로 가장 먼저 발견되는 공약수가 가장 큰 공약수이기 때문이다."
핵심은 "큰 값부터 내려온다"예요. 이 말이 들어가야 맞습니다.
방향이 전부예요.
큰 쪽에서 작은 쪽으로 내려오고 있잖아요. 그러니까 처음 만나는 게 제일 큰 겁니다.
아래에 있는 5, 4, 3, 2, 1도 공약수일 수 있어요. 실제로 3, 2, 1은 12와 18의 공약수 맞습니다.
근데 볼 필요가 없죠. 6보다 작으니까요.
자, 반대로 생각해볼까요.
만약 1부터 올라가면서 검사하면 어떻게 될까요?
1 되고, 2 되고, 3 되고, 6 되고... 이렇게 계속 나옵니다.
그러면 언제 멈춰야 할지를 몰라요. 끝까지 다 봐야 최대값을 알 수 있습니다.
그러니까 큰 쪽에서 내려오는 게 훨씬 유리한 거예요. 찾자마자 멈출 수 있으니까요.
그런데 이게 항상 유리한 건 아니에요.
11번에서 봤죠. 답이 1이면 어떻게 되나요? 끝까지 내려와야 합니다. 999,999번 돌았잖아요.
답이 클수록 빨리 끝나고, 답이 작을수록 오래 걸려요.
그래서 이 알고리즘은 운에 좌우됩니다. 최선은 1번, 최악은 거의 n번이에요.
여기서 이 방식의 최선과 최악을 따져볼게요. 좋은 연습이 됩니다.
최선의 경우가 뭘까요?
작은 수가 곧 최대공약수일 때예요. 예를 들어 gcd(6, 12)면 t가 6부터 시작하는데 6이 바로 답이죠. 한 번에 끝납니다.
최악의 경우는요?
최대공약수가 1일 때예요. t가 작은 수부터 1까지 다 내려와야 합니다.
그러면 몇 번이죠? 작은 수만큼이에요.
11번에서 999,999번이었던 게 이 경우입니다.
그래서 이 알고리즘의 시간 복잡도는 최악의 경우 O(min(a, b))입니다.
숫자 자체가 커지면 그대로 느려지는 거죠.
유클리드는 O(log(min(a,b)))입니다. 비교가 안 되죠.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38번입니다. 화면에 유클리드 알고리즘 코드가 있어요.
같이 읽어볼게요.
def gcd(a, b). 두 수를 받고요.
while b != 0. b가 0이 아닌 동안 돕니다.
temp = a. a를 잠깐 보관하고요.
a = b. a 자리에 b를 넣어요.
b = temp % b. b 자리에 원래 a를 b로 나눈 나머지를 넣습니다.
그리고 return a.
자, 문제는 두 가지예요.
첫째, while이 언제 멈추느냐.
둘째, 그때 뭐가 반환되느냐.
첫 번째는 코드에 그대로 적혀 있어요. while 조건을 보세요. b != 0인 동안 도는 거니까, 반대로 b가 어떻게 되면 멈추죠?
두 번째도 코드에 있어요. return 뒤에 뭐가 있는지 보세요.
너무 쉽죠? 근데 이게 왜 답인지도 알아두셔야 합니다. 다음 슬라이드에서 설명드릴게요.
이런 코드 읽기 문제는 실제로 숫자를 넣어서 돌려보는 게 제일 확실합니다.
gcd(24, 18)로 해볼게요. 종이에 표를 그리세요.
시작. a는 24, b는 18. b가 0이 아니니까 들어갑니다.
temp에 24를 저장하고, a에 18을 넣고, b에 24 % 18 = 6을 넣어요.
두 번째. a는 18, b는 6. b가 0이 아니니까 또 들어갑니다.
temp에 18, a에 6, b에 18 % 6 = 0.
세 번째. a는 6, b는 0. b가 0이니까 while을 빠져나옵니다.
return a. a가 6이죠.
이렇게 세 줄만 적어보면 답이 눈에 보입니다.
머리로만 하면 temp 때문에 헷갈려요. 손으로 쓰세요.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"b가 0이 될 때 멈추며, 그때의 a가 반환된다."
코드를 그대로 읽으면 나오는 답이에요.
근데 왜 그때 a가 최대공약수가 되는지, 그 이유를 알아야 진짜 아는 겁니다.
이렇게 생각해보세요.
gcd(a, 0)이 얼마일까요? a와 0의 최대공약수요.
0은 모든 수로 나누어떨어집니다. 0 나누기 5는 나머지가 0이잖아요. 0 나누기 100도 나머지 0이고요.
그러니까 0의 약수는 모든 수예요.
그러면 a와 0의 공약수는 a의 약수들이 되겠죠. 그중에 제일 큰 게 a 자신이고요.
그래서 gcd(a, 0) = a입니다.
이게 유클리드 알고리즘의 종료 지점이에요.
숫자로 확인해볼게요. gcd(24, 18)이요.
첫 바퀴. b가 18이라 0이 아니죠. a는 18이 되고 b는 24 % 18 = 6이 됩니다.
두 번째 바퀴. b가 6이라 0이 아니죠. a는 6이 되고 b는 18 % 6 = 0이 됩니다.
세 번째. b가 0이니까 멈춰요. a가 6이죠. 답은 6입니다.
맞나요? 24와 18의 최대공약수는 6. 맞습니다.
시험에서는 코드를 조금 바꿔서 낼 수도 있어요.
예를 들어 while a != 0으로 바꿔놓고 return b를 하는 버전도 있습니다. 논리는 같아요.
그래서 코드를 외우지 마시고 "나머지가 0이 되면 끝, 그때 나누는 쪽이 답"이라는 원리를 기억하세요.
여기서 이 코드의 재귀 버전도 보여드릴게요. 훨씬 짧습니다.
def gcd(a, b): return a if b == 0 else gcd(b, a % b)
한 줄이에요.
b가 0이면 a를 돌려주고, 아니면 gcd(b, a % b)를 다시 부르는 겁니다.
우리가 지금까지 말로 설명한 게 그대로 코드가 됐죠.
이게 재귀의 매력이에요. 정의를 그대로 옮기면 코드가 됩니다.
재귀는 3장, 4장에서 제대로 다룹니다. 지금은 "이렇게도 되는구나" 정도만 하고 넘어가세요.
한 가지만 짚으면요. 재귀 버전도 while 버전도 종료 조건은 똑같습니다. b가 0이 될 때죠.
재귀에서는 이 종료 조건을 기저 사례라고 부릅니다. 이 단어 3장에서 나올 거예요. 미리 들어두세요.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39번입니다. 이진 탐색을 손으로 추적하는 문제예요.
화면에 코드가 있고요. 리스트는 1, 3, 5, 7, 9, 11, 13, 15입니다. 여덟 개예요.
찾는 값은 13이고요.
문제는 두 개예요. 처음 계산되는 mid 값, 그리고 최종 반환값.
자, 첫 단계만 같이 해볼게요.
low가 0이고 high가 len(S) − 1이니까 7이에요.
mid = (low + high) // 2 = (0 + 7) // 2 = ?
7 나누기 2는 3.5인데 슬래시 두 개는 몫만 취하죠. 그래서 3입니다.
첫 번째 답 나왔네요. mid는 3이에요.
이제 S[3]이 뭐죠? 1, 3, 5, 7 이렇게 세면 네 번째, 인덱스 3은 7이에요.
7하고 13을 비교하면 7이 작죠. 그러면 low = mid + 1로 갑니다.
여기서부터는 혼자 해보세요. 종이에 low, high, mid를 표로 그리면서 따라가세요.
그게 시험장에서 실수 안 하는 방법입니다.
이런 추적 문제는 반드시 표를 그리세요. 이게 시험 점수를 만듭니다.
이렇게 세 칸짜리 표를 그리는 겁니다.
low, high, mid.
그리고 한 줄씩 채워 나가요.
0, 7, 3 → S[3]이 7인데 13보다 작으니까 low를 4로.
4, 7, 5 → S[5]가 11인데 13보다 작으니까 low를 6으로.
6, 7, 6 → S[6]이 13. 찾았다.
이렇게 세 줄이면 끝납니다.
머리로 하면 low랑 high가 헷갈려서 반드시 한 번은 틀려요.
그리고 표를 그려놓으면 부분점수도 받습니다. 답이 틀려도 과정이 맞으면 점수가 나와요.
시험장에서 표 그리는 습관, 꼭 들이세요.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처음 mid = 3, 반환값은 6이에요.
전체 과정 같이 볼게요. 세 바퀴 돕니다.
첫 번째 바퀴. low=0, high=7이니까 mid = 3. S[3] = 7. 7 &lt; 13이니까 low = 4로 갑니다.
두 번째 바퀴. low=4, high=7이니까 mid = (4+7)//2 = 5. S[5] = 11. 11 &lt; 13이니까 low = 6으로 갑니다.
세 번째 바퀴. low=6, high=7이니까 mid = (6+7)//2 = 6. S[6] = 13. 찾았습니다. return 6.
그래서 반환값 6이에요.
여기서 확인하실 게 몇 가지 있습니다.
첫째, 반복을 세 번 했어요. n이 8이니까 log₂8 = 3이죠. 딱 최악의 경우 횟수만큼 걸린 겁니다.
둘째, 순차 탐색이었다면 몇 번이었을까요? 13이 일곱 번째니까 7번이에요. 이진 탐색이 3번이니 두 배 이상 빠르죠.
셋째, 반환값 6은 인덱스입니다. 값 13이 아니에요. 그리고 "일곱 번째"도 아니고요. 인덱스 6입니다.
이 세 가지가 다 시험 포인트예요.
시험에서는 찾는 값만 바꿔서 나옵니다.
x = 1이면요? mid=3에서 7이 크니까 high=2, mid=1에서 3이 크니까 high=0, mid=0에서 1을 찾아요. 반환값 0, 세 바퀴입니다.
x = 4처럼 없는 값이면요? 계속 좁히다가 low가 high를 넘어서 −1을 반환합니다.
세 가지 경우 다 손으로 한 번씩 돌려보세요.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40번입니다.
"이진 탐색에서 데이터의 개수가 2배로 늘어나면 최대 비교 횟수는 몇 회 늘어나는지 쓰시오."
이거 되게 짧은 문제인데, 로그의 핵심을 정확히 찌르는 문제예요.
자, 이진 탐색이 뭘 하죠? 한 번 볼 때마다 범위를 절반으로 자릅니다.
그러면 이렇게 생각해보세요.
데이터가 8개예요. 8을 반으로 자르면 4, 또 자르면 2, 또 자르면 1. 세 번이죠.
데이터가 16개면요? 16을 반으로 자르면 8이 되죠. 그다음부터는 방금이랑 똑같잖아요.
그러니까 8개일 때보다 몇 번 더 하면 되죠?
숫자로 확인해보세요.
1,000개면 10회, 2,000개면 11회.
백만 개면 20회, 2백만 개면 21회.
패턴이 보이시죠?
답 쓰시고 넘어갑니다.
자, 이 문제는 짧지만 로그를 진짜로 이해했는지 확인하는 문제예요.
이렇게 생각해보세요.
여러분이 지금 8개짜리 리스트에서 이진 탐색을 합니다. 세 번이면 끝나죠.
그런데 누가 데이터를 16개로 늘렸어요. 두 배가 됐습니다.
이제 몇 번 걸릴까요?
첫 번째 비교를 하면 범위가 8개로 줄어요. 두 배였던 게 원래 크기가 된 거죠.
그다음부터는 아까랑 똑같습니다. 세 번 더 하면 되죠.
그러면 총 몇 번이에요? 네 번입니다.
세 번에서 네 번. 몇 번 늘었죠?
답 나왔네요.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1회입니다.
딱 한 번만 늘어나요.
왜냐면 데이터가 두 배가 되면, 그 두 배를 한 번 자르는 순간 원래 크기가 되거든요.
그다음부터는 원래 하던 거랑 똑같습니다.
그래서 한 번만 더 하면 돼요.
숫자로 다시 볼게요.
8개면 3회. 16개면 4회. 32개면 5회. 64개면 6회.
데이터는 두 배씩 뛰는데 횟수는 1씩 늘어나죠.
이게 로그의 마법이에요.
곱하기가 더하기가 됩니다.
이 성질 때문에 이진 탐색이 그렇게 강한 거예요.
생각해보세요. 데이터가 백만에서 십억으로 늘어요. 천 배가 늘었죠.
그런데 비교 횟수는 20회에서 30회로, 10회만 늘어납니다.
천 배 대 10회예요. 말이 안 되게 좋은 거죠.
순차 탐색이랑 비교하면요. 순차는 백만에서 십억이 되면 그대로 천 배 늘어납니다. 정직하게요.
정직한 게 여기서는 나쁜 거예요.
시험에서는 이렇게도 물어볼 수 있어요.
"데이터가 4배가 되면 몇 회 늘어나는가?" 답은 2회입니다. 4는 2를 두 번 곱한 거니까요.
"8배가 되면?" 3회고요. "1024배가 되면?" 10회입니다.
몇 번 곱했는지를 세면 됩니다. 그게 로그예요.
이 성질이 실무에서 어떤 의미인지 말씀드릴게요.
여러분이 서비스를 만들었어요. 사용자가 만 명입니다. 이진 탐색으로 검색하면 14번이면 되죠.
그런데 서비스가 대박이 나서 사용자가 천만 명이 됐어요. 천 배 늘었습니다.
이제 몇 번 걸릴까요? 24번입니다. 10번 늘었어요.
사용자가 천 배 늘었는데 검색 시간은 거의 그대로예요.
이게 로그 알고리즘의 힘입니다.
만약 순차 탐색을 쓰고 있었다면요? 만 번에서 천만 번으로 늘어납니다. 서버가 죽어요.
그래서 실무에서 인덱스라는 걸 만드는 겁니다. 데이터베이스에서 인덱스를 걸면 검색이 O(log n)이 돼요.
인덱스 안 걸면 O(n)이고요. 이게 데이터베이스 성능의 핵심입니다.
여러분이 나중에 이걸 만나실 거예요. 오늘 배운 게 그대로 쓰입니다.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41번입니다. 1.5절 개념 문제예요.
"시간 복잡도와 공간 복잡도가 각각 무엇을 평가하는 척도인지 쓰시오."
두 개를 각각 쓰시면 됩니다.
이름에 힌트가 다 들어 있어요.
시간 복잡도. 시간이니까 뭘 재겠어요?
공간 복잡도. 공간이니까 뭘 재겠어요?
너무 쉽죠? 그런데 이게 왜 문제로 나오냐면요.
이 둘을 구분해서 말할 줄 아는 게 생각보다 중요하거든요.
여러분이 나중에 "이 알고리즘 어때요?"라는 질문을 받으면 두 축으로 답할 수 있어야 돼요.
"시간은 O(n log n)인데 공간을 O(n) 씁니다" 이렇게요.
자, 한 줄로 정리해서 쓰세요.
자, 이 문제는 쉬운데 하나만 더 생각해보시면 좋겠어요.
시간과 공간, 둘 중에 뭐가 더 중요할까요?
정답은 "상황에 따라 다르다"입니다.
웹 서비스라면 시간이 더 중요해요. 사용자가 기다리기 싫어하니까요. 메모리는 서버 늘리면 되고요.
임베디드 기기라면 공간이 더 중요합니다. 메모리가 몇 킬로바이트밖에 없거든요.
모바일 앱도 공간을 신경 씁니다. 배터리랑도 연결되고요.
우리 과목에서는 주로 시간을 봅니다. 그게 더 자주 문제가 되니까요.
답을 쓰시면서 이 배경도 같이 떠올려 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"시간 복잡도는 실행 시간, 공간 복잡도는 메모리 사용량."
간단하죠.
시간 복잡도는 얼마나 빠르냐를 봅니다. 정확히는 기본 연산을 몇 번 하냐를 세죠.
공간 복잡도는 얼마나 많은 메모리를 쓰냐를 봅니다.
자, 여기서 중요한 얘기를 하나 할게요.
이 둘은 보통 서로 싸웁니다. 하나를 얻으면 하나를 잃어요. 트레이드오프라고 하죠.
예를 들어볼게요.
어떤 계산을 반복해서 해야 돼요.
방법 하나. 필요할 때마다 계산합니다. 느려요. 대신 메모리는 안 써요.
방법 둘. 한 번 계산해놓고 저장해둡니다. 빨라요. 대신 메모리를 써요.
이걸 캐싱이라고 하고, 알고리즘에서는 메모이제이션이라고 부릅니다. 6장 동적 계획법에서 제대로 나와요.
시간을 사려고 공간을 파는 거예요.
그럼 우리는 주로 뭘 볼까요? 시간입니다.
왜냐면 요즘 메모리가 싸요. 램 16기가, 32기가 그냥 씁니다.
근데 시간은 못 사요. 아무리 돈 써도 1초를 0.1초로 못 만들어요.
그리고 사용자는 메모리 많이 쓰는 건 몰라도 느린 건 바로 압니다.
물론 임베디드나 모바일처럼 메모리가 빠듯한 환경에서는 얘기가 달라져요. 그런 데 가시면 공간 복잡도를 엄청 신경 쓰시게 될 겁니다.
시간과 공간의 트레이드오프를 보여주는 유명한 예를 하나 들어드릴게요.
피보나치 수열이요. 6장에서 제대로 다룹니다.
정의 그대로 재귀로 짜면 시간이 O(2ⁿ)입니다. n이 50이면 천조 번이에요. 못 돌립니다.
그런데 한 번 계산한 값을 배열에 저장해두면요? 시간이 O(n)이 됩니다. n이 50이면 50번이에요.
무슨 일이 일어난 거죠?
메모리를 n개만큼 더 썼습니다. 대신 시간이 천조 번에서 50번이 됐어요.
이게 트레이드오프입니다. 공간을 팔아서 시간을 산 거죠.
그리고 이 거래는 명백히 이득이에요. 메모리 몇 백 바이트로 천조 번을 아꼈으니까요.
이런 거래를 잘 하는 게 알고리즘 설계입니다.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42번입니다.
"알고리즘 안에는 대입, 비교, 산술 등 여러 종류의 명령이 있는데도 기본 연산 하나만 세어도 되는 이유를 한 문장으로 쓰시오."
자, 생각해보세요.
코드 안에 명령이 진짜 많잖아요.
값 넣는 것도 있고, 비교하는 것도 있고, 더하는 것도 있고, 반복문 조건 확인하는 것도 있고, 인덱스 계산하는 것도 있고요.
이걸 다 세면 정확하겠죠. 근데 우리는 안 셉니다. 하나만 세요.
왜 그래도 될까요?
힌트를 드릴게요.
비교가 n번 일어나는 알고리즘에서 대입은 몇 번쯤 일어날까요?
정확히는 몰라도, 대충 n에 비례하겠죠? n의 제곱은 아닐 거고요.
그러니까 명령들이 어떤 관계에 있는 거죠?
거기서 답이 나옵니다.
자, 이 문제는 반대로 생각해보면 이해가 쉽습니다.
만약 모든 명령을 다 세면 어떻게 될까요?
대입 3n번, 비교 n번, 덧셈 2n번, 인덱스 계산 4n번... 이런 식으로 나오겠죠.
다 더하면 10n번쯤 될 겁니다.
그런데 이게 우리한테 유용한 정보인가요?
별로예요. 왜냐면 10n이나 n이나 빅오로 가면 둘 다 O(n)이거든요.
정확한 숫자를 알아봤자 결론이 같습니다.
그러면 힘들게 다 셀 이유가 없죠. 하나만 세면 됩니다.
이제 답을 쓰실 수 있죠. 핵심은 "함께 증가한다"입니다.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"명령들이 대체로 함께 증가하므로 대표 하나만 세어도 전체의 증가 경향을 알 수 있기 때문이다."
핵심은 "함께 증가한다"예요.
비교가 n번이면 대입도 대략 n에 비례해요. 반복문 조건 검사도 n에 비례하고요.
그러니까 하나만 세도 전체가 어떻게 커지는지 알 수 있습니다.
비유를 하나 들어볼게요.
반장 한 명만 보면 그 반 분위기를 대충 알잖아요. 서른 명을 다 인터뷰할 필요가 없어요.
기본 연산도 그런 겁니다. 대표 하나만 봅니다.
그리고 더 중요한 이유가 있어요.
우리가 알고 싶은 게 정확한 실행 횟수가 아니거든요.
입력이 커질 때 어떻게 증가하는지, 그 경향만 알면 됩니다.
정확히 3n번인지 5n번인지는 어차피 빅오로 가면 다 O(n)이에요. 구분할 필요가 없죠.
그러니까 대표 하나 세는 걸로 충분한 겁니다.
여기서 실전 팁 하나 드릴게요.
기본 연산을 뭘로 고를지 모르겠으면요.
가장 안쪽 반복문 안에 있는 명령을 고르세요. 제일 깊은 데 있는 게 제일 많이 돕니다.
그리고 흐름 제어 명령은 빼세요. for문 돌리는 것 자체는 일이 아니에요. 그 안에서 뭘 하느냐가 일이죠.
시험에서 기본 연산 선택 문제가 나오면, 뭘 골랐는지보다 왜 골랐는지를 쓰셔야 점수가 나옵니다.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43번입니다. 코드가 있어요.
같이 읽어볼게요.
def f(A). 리스트를 받고요.
n = len(A). 길이를 재고요.
total = 0. 통을 비웁니다.
for i in range(n). 바깥 반복문이 n번 돌아요.
for j in range(n). 안쪽 반복문도 n번 돌고요.
total = total + A[i] * A[j]. 여기서 곱하고 더합니다.
자, T(n)을 구하는 겁니다.
기본 연산은 안쪽에 있는 곱셈으로 잡으시면 돼요.
그러면 이 곱셈이 몇 번 실행되죠?
바깥이 n번 도는데, 그 한 바퀴마다 안쪽이 n번 돌아요.
그러면 총 몇 번이죠?
곱하기입니다. 더하기가 아니라요.
이거 헷갈리시는 분들 있어요. n + n이 아니라 n × n입니다.
계산하고 답 쓰세요.
자, 이중 루프의 횟수를 세는 확실한 방법을 알려드릴게요.
작은 수를 넣어보는 겁니다.
n이 3이라고 쳐볼게요.
i가 0일 때 j가 0, 1, 2. 세 번이죠.
i가 1일 때 j가 0, 1, 2. 또 세 번.
i가 2일 때 j가 0, 1, 2. 또 세 번.
총 아홉 번이에요.
n이 3인데 9번. 9는 3의 제곱이죠.
그러면 일반화하면 n²입니다.
이렇게 작은 수로 확인하고 일반화하는 방법, 시험장에서 진짜 유용합니다.
식이 헷갈릴 때 n에 2나 3을 넣어보세요. 답이 바로 나옵니다.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T(n) = n². 빅오로는 O(n²)이고요.
바깥 n번 곱하기 안쪽 n번이니까 n²입니다.
왜 곱하기냐면요. 이렇게 생각해보세요.
i가 0일 때 j가 0부터 n−1까지 돕니다. n번이죠.
i가 1일 때 또 j가 0부터 n−1까지. 또 n번.
i가 2일 때 또 n번.
이걸 n번 반복하니까 n × n = n²이에요.
표로 그리면 더 명확해요. n행 n열짜리 표를 다 채우는 거잖아요. 칸이 n²개죠.
자, 여기서 29번 버블 정렬이랑 비교해볼까요.
버블 정렬은 안쪽이 n−i−1번이었어요. 점점 줄어들죠. 그래서 n(n−1)/2였습니다.
이건 안쪽이 항상 n번이에요. 안 줄어들어요. 그래서 n²이고요.
정확한 값은 다르죠. 하나는 n(n−1)/2, 하나는 n².
근데 빅오는 둘 다 O(n²)입니다.
그래서 문제를 잘 읽으셔야 해요.
"T(n)을 쓰시오"면 정확한 값을 써야 하고, "빅오를 쓰시오"면 O(n²)이라고 쓰면 됩니다.
이 문제는 T(n)을 물었으니까 n²이라고 쓰셔야 정확해요.
시험에서는 안쪽 반복 범위를 바꿔서 낼 겁니다.
range(i) 이렇게 바꾸면 어떻게 될까요? 0 + 1 + 2 + ... + (n−1) = n(n−1)/2가 됩니다. 빅오는 여전히 O(n²)이고요.
이 코드처럼 이중 루프가 완전히 겹치는 경우를 실제 알고리즘에서 어디서 만나는지 알려드릴게요.
두 리스트의 모든 쌍을 비교할 때 나옵니다. 예를 들어 "중복된 값이 있는지 확인하라" 같은 문제요.
그리고 행렬 곱셈에서도 나옵니다. 사실 행렬 곱셈은 삼중 루프라서 O(n³)이고요.
또 "모든 두 점 사이의 거리를 구하라" 같은 문제도 O(n²)입니다.
이런 문제들의 공통점이 뭐냐면요. "모든 쌍"을 봐야 한다는 겁니다.
n개에서 두 개를 고르는 경우의 수가 n(n−1)/2니까 O(n²)이 되는 거죠.
그래서 문제에서 "모든 쌍", "모든 조합" 이런 말이 나오면 O(n²)을 의심하세요.
그리고 그게 너무 느리면 다른 방법을 찾아야 합니다. 보통 정렬을 먼저 하거나 해시를 쓰면 줄어들어요.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44번입니다. 이게 함정 문제예요. 진짜로요.
코드를 보세요.
def h(A). 리스트를 받고요.
n = len(A).
for i in range(n). 바깥이 n번 돕니다.
for j in range(10). 안쪽이 몇 번 돌죠?
여기를 잘 보세요. range(10)이에요. range(n)이 아니라요.
열 번입니다. 무조건 열 번이에요.
리스트가 백 개든 백만 개든 안쪽은 항상 열 번 돕니다.
자, 그러면 총 몇 번 돌까요?
바깥 n번 곱하기 안쪽 10번이니까 10n이죠.
그럼 빅오는 뭐가 될까요?
여기서 빅오 규칙을 떠올려 보세요. 상수를 어떻게 하죠?
버리죠.
그러면 답이 나옵니다.
이중 반복문이라고 반사적으로 n²이라고 쓰지 마세요. 그게 이 문제의 함정입니다.
자, 이 문제에서 여러분이 실수하지 않으려면 반복문의 범위를 소리 내서 읽어보세요.
"for i in range(n)" → "i는 0부터 n−1까지"
"for j in range(10)" → "j는 0부터 9까지"
두 번째 걸 읽으면서 뭔가 이상한 걸 느끼셔야 해요.
j의 범위에 n이 안 들어가죠?
n하고 아무 상관이 없어요. 리스트가 백 개든 백만 개든 j는 0부터 9까지입니다.
이게 핵심이에요.
그러면 안쪽 반복이 n에 비례하나요? 안 하죠. 고정입니다.
그러면 이건 상수예요. 상수는 빅오에서 어떻게 하죠?
버립니다.
이제 답이 나왔죠.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O(n)입니다. n²이 아니에요.
왜냐면 안쪽 반복문이 n과 아무 상관이 없거든요. 항상 10번입니다.
그러니까 총 실행 횟수는 10n이고, 상수 10을 버리면 O(n)이에요.
n² 쓰신 분? 네, 많으실 거예요. 그게 정상이에요.
여러분 머릿속에 "이중 루프 = n제곱"이 박혀 있거든요. 그게 대부분 맞으니까요.
근데 그건 안쪽이 n에 비례할 때 얘기입니다.
정리해드릴게요. 반복문을 볼 때 세셔야 할 건 이거예요.
반복문이 몇 겹인가? 이게 아니에요.
각 반복문이 n에 대해 몇 번 도는가? 이겁니다.
케이스별로 정리해볼게요.
바깥 n번, 안쪽 n번이면 O(n²)이에요. 43번이 그랬죠.
바깥 n번, 안쪽 상수번이면 O(n)입니다. 지금 이거고요.
바깥 n번, 안쪽이 절반씩 줄면 O(n log n)이에요.
반복문이 하나인데 절반씩 줄면 O(log n)이고요. 45번에서 나옵니다.
반복문 개수를 세지 마시고 각각이 몇 번 도는지를 보세요.
이게 이 장에서 배운 것 중에 실무에서 제일 많이 쓰이는 감각입니다.
코드 리뷰 받을 때 "여기 이중 루프인데 괜찮아요?"라는 질문에 "안쪽이 상수라서 O(n)입니다"라고 답할 수 있으면 그게 실력이에요.
시험에서는 range(10)을 range(100)이나 range(3)으로 바꿔서 낼 겁니다. 답은 여전히 O(n)이에요.
이 유형이 시험에 왜 자주 나오는지 말씀드릴게요.
여러분의 사고가 자동화됐는지, 아니면 진짜 이해했는지를 가르는 문제거든요.
"이중 루프면 n제곱"이라고 외운 사람은 여기서 틀립니다.
"각 루프가 몇 번 도는지 본다"고 이해한 사람은 맞고요.
그래서 이런 변형이 나옵니다. 반드시요.
시험에서 나올 만한 변형을 몇 개 미리 보여드릴게요.
안쪽이 range(100)이면? 여전히 O(n)입니다. 100n이니까요.
안쪽이 range(i)면? 0+1+2+...+(n−1) = n(n−1)/2니까 O(n²)입니다.
안쪽이 range(n) 대신 while j &lt; n: j *= 2면? O(n log n)이 됩니다.
바깥이 range(n)인데 안쪽이 range(n²)이면? O(n³)이고요.
이런 식으로 조합이 무한합니다.
그러니까 외우지 마시고 세는 법을 익히세요.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45번입니다. 이것도 함정이 있어요.
코드 보세요.
def g(n).
count = 0.
i = 1.
while i &lt; n. 반복문이 하나죠. 딱 하나예요.
count = count + 1.
i = i * 2. 여기가 핵심입니다.
자, 보통 반복문이 하나면 O(n)이라고 생각하시죠?
근데 잘 보세요. i가 어떻게 변하죠?
i = i + 1이 아니에요. i = i * 2입니다. 두 배씩 커져요.
그러면 i가 어떻게 되겠어요?
1, 2, 4, 8, 16, 32, 64...
이렇게 폭발적으로 커집니다.
그러면 n에 도달하는 데 몇 번 걸릴까요?
한 번씩 더할 때는 n번 걸리는데, 두 배씩 곱하면 훨씬 빨리 도달하죠.
몇 번 곱해야 n이 되는지, 그걸 나타내는 게 뭐죠?
거기서 답이 나옵니다.
자, 이 코드를 손으로 돌려보세요. n을 100이라고 놓고요.
i가 1. 100보다 작으니까 들어갑니다. count는 1, i는 2.
i가 2. 들어갑니다. count는 2, i는 4.
i가 4. count는 3, i는 8.
i가 8. count는 4, i는 16.
i가 16. count는 5, i는 32.
i가 32. count는 6, i는 64.
i가 64. count는 7, i는 128.
i가 128. 100보다 크죠. 멈춥니다.
몇 번 돌았어요? 일곱 번이에요.
n이 100인데 일곱 번입니다. 100번이 아니라요.
이게 로그예요.
만약 i = i + 1이었으면 몇 번 돌았을까요? 99번이죠.
차이가 어마어마하죠.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O(log n)입니다.
i가 1, 2, 4, 8, 16 이렇게 두 배씩 커지죠.
k번 반복하면 i가 2의 k승이 됩니다.
2의 k승이 n을 넘는 순간 멈추니까, k는 대략 log₂n이에요.
그래서 O(log n)입니다.
숫자로 확인해볼까요. n이 1000이라고 쳐요.
i가 1, 2, 4, 8, 16, 32, 64, 128, 256, 512, 1024. 여기서 1000을 넘죠.
몇 번 돌았어요? 열 번입니다.
n이 1000인데 열 번이에요. n번이 아니라요.
로그를 다시 설명드릴게요. 어려운 거 아닙니다.
log₂n은 "n을 2로 몇 번 나눠야 1이 되냐"예요. 또는 "2를 몇 번 곱해야 n이 되냐"고요.
이 코드는 두 번째 형태죠. 2를 계속 곱하고 있으니까요.
자, 44번이랑 45번을 나란히 놓고 정리하겠습니다.
44번은 반복문이 두 겹인데 O(n)이었어요.
45번은 반복문이 하나인데 O(log n)입니다.
둘 다 반사적인 예상을 깨죠.
그래서 결론이 뭐냐면, 반복문의 개수는 아무것도 말해주지 않는다는 거예요.
봐야 할 건 반복 변수가 어떻게 변하느냐입니다.
+1 씩 늘면 n에 비례하고, ×2 씩 늘면 log n에 비례해요.
시험에서는 i = i * 3으로 바꿔서 낼 수도 있어요. 그러면 밑이 3인 로그인데, 빅오로는 여전히 O(log n)입니다. 밑은 무시하니까요. 그 이유는 49번에서 물어봅니다.
여기서 반복 변수의 변화 패턴별로 복잡도를 정리해드릴게요. 이 표가 진짜 유용합니다.
i가 1씩 늘어난다. i += 1 → n번 → O(n)
i가 2씩 늘어난다. i += 2 → n/2번 → 역시 O(n)입니다. 상수배니까요.
i가 2배씩 커진다. i *= 2 → log n번 → O(log n)
i가 절반씩 줄어든다. i //= 2 → log n번 → O(log n)
i가 제곱된다. i = i*i → log log n번 → 엄청 빠릅니다.
핵심은 이거예요.
더하기로 변하면 n에 비례합니다.
곱하기로 변하면 log n에 비례하고요.
더하기냐 곱하기냐. 이것만 보시면 됩니다.
그리고 곱하는 수가 2든 3든 10이든 다 O(log n)이에요. 밑만 달라지는데 빅오는 밑을 무시하니까요.
그 이유는 49번에서 물어봅니다.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46번입니다.
"정렬 문제와 행렬 곱셈 문제에서 입력 크기 n이 각각 무엇을 가리키는지 쓰시오."
자, T(n)에서 n이 뭐죠? 입력 크기예요.
그런데 이 n이 문제마다 다릅니다. 이게 포인트예요.
정렬 문제부터 생각해보세요.
리스트를 정렬해요. 여기서 크기라고 하면 뭘까요? 당연히 원소가 몇 개냐죠. 쉽습니다.
이제 행렬 곱셈이요.
n 곱하기 n 행렬이 있어요. 여기서 n이 뭐죠?
조심하세요. 여기 함정이 있습니다.
n × n 행렬에 원소가 몇 개예요? n²개죠.
그런데 우리가 n이라고 부르는 건 원소 개수일까요, 아니면 다른 걸까요?
문제에 답이 살짝 들어 있어요. "n × n 행렬"이라고 쓰잖아요. 그 n이 뭘 가리키는지 보세요.
자, 이 문제에서 함정을 미리 짚어드릴게요.
행렬 곱셈에서 "입력 크기"라고 하면 뭐가 떠오르세요?
"데이터가 몇 개냐"가 떠오르시죠. 그러면 n²이라고 답하고 싶어집니다.
그런데 관례가 달라요.
우리가 n × n 행렬이라고 부를 때, 그 n을 그대로 입력 크기로 씁니다.
그래서 행렬 곱셈의 복잡도가 O(n³)인 거예요.
만약 n을 원소 개수로 잡았다면 O(n의 1.5제곱)이라고 써야 하는데, 아무도 그렇게 안 씁니다.
그러니까 이건 "정의의 문제"예요. 논리의 문제가 아니라요.
관례를 알고 있느냐를 묻는 겁니다.
정렬은 쉽죠. 원소 개수입니다.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"정렬은 리스트의 원소 개수, 행렬 곱셈은 행렬의 차원, 즉 한 변의 길이."
행렬 쪽이 함정이에요.
n × n 행렬에서 n은 한 변의 길이입니다. 원소 개수가 아니에요.
원소는 n²개죠.
이게 왜 중요하냐면요.
행렬 곱셈의 시간 복잡도가 보통 O(n³)이라고 합니다.
만약 n이 원소 개수라면 이 말이 이상해지죠. 원소 개수의 세제곱이라니 너무 크잖아요.
n이 한 변의 길이라서 O(n³)인 겁니다. 원소 개수 기준으로 보면 O(원소수의 1.5제곱)인 셈이죠.
그러니까 n이 뭔지를 정하지 않으면 복잡도 얘기 자체가 성립을 안 합니다.
다른 예도 볼게요.
문자열 처리에서 n은 글자 수예요.
그래프 문제에서는 보통 정점 수를 V, 간선 수를 E로 따로 씁니다. n 하나로 안 되거든요.
다항식 계산에서는 다항식의 차수가 n이고요.
그래서 분석을 시작할 때 제일 먼저 해야 할 일이 뭐냐면요.
"여기서 n이 뭐지?"를 정하는 겁니다.
이거 안 정하고 시작하면 나중에 답이 산으로 가요.
시험에서 복잡도를 구하라고 하면, 답 쓰기 전에 "여기서 n은 리스트의 길이다" 같은 한 줄을 먼저 쓰세요. 그것만으로도 채점자한테 신뢰를 줍니다.
n을 정하는 게 왜 중요한지 극단적인 예를 하나 보여드릴게요.
어떤 수 N이 소수인지 판별하는 알고리즘이 있어요. 2부터 루트 N까지 나눠보는 방식이요.
반복이 루트 N번 돕니다.
여기서 n이 뭘까요? 입력은 숫자 하나뿐인데요.
이런 경우엔 "그 수를 표현하는 데 필요한 비트 수"를 입력 크기로 봅니다. N을 이진수로 쓰면 약 log N개의 비트가 필요하죠.
그러면 루트 N은 비트 수 기준으로 지수 시간이 됩니다.
되게 놀랍죠? 그냥 보면 빨라 보이는데 이론적으로는 지수 알고리즘이에요.
이 얘기를 왜 하냐면요. n을 뭐로 잡느냐에 따라 결론이 완전히 달라진다는 걸 보여드리려고요.
그래서 분석을 시작할 때 "여기서 n은 무엇이다"를 먼저 적으셔야 하는 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47번입니다. 계산 문제예요.
"T(n) = n² + n + 1 에서 n = 1,000일 때 최고차항 n²이 전체에서 차지하는 비율을 대략 쓰시오."
자, 왜 빅오에서 낮은 차수를 버리는지, 그 근거를 숫자로 확인하는 문제입니다.
계산해봅시다.
n이 1000이니까요.
n²은 얼마죠? 1000 곱하기 1000이니까 백만이에요. 1,000,000.
n은 그냥 1000이고요.
1은 1이죠.
다 더하면 얼마예요? 1,001,001입니다.
이 중에서 백만이 차지하는 비율을 구하면 됩니다.
백만 나누기 백만천일이요.
암산으로도 대충 나오죠? 거의 1이잖아요.
퍼센트로 바꿔서 쓰세요.
자, 계산할 때 이렇게 하세요.
n = 1000을 넣습니다.
n² = 1000 × 1000 = 1,000,000
n = 1,000
1 = 1
총합 = 1,001,001
비율 = 1,000,000 ÷ 1,001,001
이거 계산기 없이 어떻게 하죠?
분모가 분자보다 아주 조금 큽니다. 1001만큼요.
1001은 백만의 0.1% 정도죠.
그러니까 비율은 100%에서 0.1%를 뺀 99.9%입니다.
이렇게 어림하시면 됩니다. 정확한 소수점까지 안 구해도 돼요.
문제도 "대략"이라고 했잖아요.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약 99.9%입니다.
계산하면 1,000,000 나누기 1,001,001 = 0.999 정도예요. 퍼센트로 99.9%입니다.
그러면 나머지 두 항, n하고 1은 합쳐서 0.1%예요.
이거 무시해도 되겠죠? 0.1% 오차를 누가 신경 써요.
이게 빅오에서 낮은 차수를 버리는 근거입니다.
그리고 여기서 더 중요한 게 있어요.
n을 더 키우면 이 비율이 어떻게 될까요?
n이 백만이라고 쳐볼게요.
n² = 1조
n = 백만
1 = 1
비율이 몇이죠? 사실상 100%입니다. 백만은 1조 앞에서 백만분의 1이에요.
그러니까 n이 커질수록 최고차항이 전부를 잡아먹습니다.
나머지는 점점 더 무의미해져요.
이게 "점근"이라는 개념이에요. n이 무한대로 갈 때의 행동을 본다는 거죠.
계수를 버리는 이유도 같은 맥락입니다.
3n²하고 n³을 비교해보세요. n이 백만이면 n³이 3n²보다 33만 배 큽니다.
계수 3은 아무것도 아니에요. 차수가 다르면 계수는 게임이 안 됩니다.
시험에서는 n 값이나 식을 바꿔서 낼 겁니다.
n³ + n² + n에서 n=100이면요? n³은 백만, n²은 만, n은 백. 비율이 99% 정도 나옵니다. 원리는 같아요.
이 비율이 n에 따라 어떻게 변하는지 표로 보여드릴게요.
n = 10일 때. n²은 100, 전체는 111. 비율은 90%.
n = 100일 때. n²은 10,000, 전체는 10,101. 비율은 99%.
n = 1,000일 때. 99.9%.
n = 10,000일 때. 99.99%.
n이 커질수록 100%에 가까워지죠.
여기서 두 가지를 보셔야 합니다.
첫째, n이 작을 때는 비율이 그렇게 압도적이지 않아요. n이 10이면 90%죠. 나머지 10%가 무시할 만한 건 아닙니다.
둘째, 그래서 빅오는 "n이 클 때"를 전제로 한 개념이에요.
n이 작으면 낮은 차수 항도 영향이 있습니다. 그래서 데이터가 작을 때는 빅오만 보고 판단하면 안 돼요.
실제로 파이썬 정렬도 데이터가 작으면 삽입 정렬을 씁니다. O(n²)인데도요. 작을 때는 상수가 작은 게 이기거든요.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48번입니다.
"빅오(O), 빅오메가(Ω), 빅세타(Θ)가 각각 나타내는 것을 순서대로 쓰시오."
세 개를 각각 쓰시면 됩니다.
수업 때 쉬운 말로 바꿔드렸죠. 기억나세요?
빅오는 천장이라고 했어요. 이거보다 위로는 안 간다.
빅오메가는 바닥이라고 했고요. 이거보다 아래로는 안 내려간다.
빅세타는 위아래를 다 묶은 거요. 샌드위치처럼요.
배달 비유도 했었죠.
"최대 3일 이내 도착"이 빅오.
"최소 30분 걸립니다"가 오메가.
"딱 40분 걸립니다"가 세타.
이제 정식 용어로 바꿔서 써보세요.
천장은 한자로 뭐라고 하죠? 상한이에요. 위 상, 한계 한.
바닥은요? 하한이고요.
자, 써보세요.
자, 이 세 기호를 쉽게 외우는 방법을 알려드릴게요.
배달 앱을 떠올려 보세요.
"최대 60분 이내 도착"이라고 적혀 있으면 그게 빅오입니다. 위쪽 약속이죠.
"최소 30분 소요"라고 적혀 있으면 그게 오메가고요. 아래쪽 약속입니다.
"딱 45분 걸립니다"라고 하면 그게 세타예요. 위아래를 다 못 박은 거죠.
이렇게 기억하시면 안 헷갈립니다.
그리고 우리가 실무에서 뭘 제일 신경 쓰죠?
"최대 얼마나 걸리나"입니다. 늦으면 큰일이니까요.
빨리 오는 건 좋은 거잖아요. 걱정 안 해도 됩니다.
그래서 빅오를 제일 많이 쓰는 거예요.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"상한(천장), 하한(바닥), 상한이자 하한(정확한 차수)."
하나씩 정리할게요.
빅오는 상한입니다. Upper Bound예요. "이 함수보다 빠르게 증가하지 않는다"는 뜻이죠.
빅오메가는 하한입니다. Lower Bound고요. "이 함수보다 느리게 증가하지 않는다"는 뜻이에요.
빅세타는 상한이면서 동시에 하한입니다. Tight Bound라고 해요. 정확한 차수를 나타냅니다.
세 개의 관계를 정리하면요.
세타가 제일 센 주장이에요. 위아래를 다 말하니까요.
그리고 세타가 성립하면 빅오와 오메가는 자동으로 성립합니다. 이미 위아래를 다 묶었으니까요.
반대는 성립 안 해요. 빅오만 안다고 세타를 아는 게 아닙니다.
자, 그럼 질문 하나.
세타가 제일 정확한데 왜 실무에서는 빅오를 제일 많이 쓸까요?
세 가지 이유가 있어요.
첫째, 우리가 걱정하는 건 느려지는 쪽이지 빨라지는 쪽이 아니거든요. 빨라지면 좋은 거잖아요.
둘째, 상한을 증명하는 게 하한을 증명하는 것보다 훨씬 쉽습니다.
셋째, 그냥 관습이에요. 다들 빅오라고 하니까 빅오라고 합니다.
사실 "퀵 정렬은 평균 O(n log n)"이라고 할 때 엄밀히는 Θ가 맞아요. 근데 그냥 O라고 씁니다.
시험에서는 정확하게 구분해서 쓰세요.
여기서 오메가가 실제로 어디에 쓰이는지 알려드릴게요. 실무에서는 거의 안 쓰지만 이론에서는 중요합니다.
"이 문제는 아무리 잘 풀어도 이것보다 빠를 수 없다"를 말할 때 씁니다.
제일 유명한 게 정렬이에요.
비교를 해서 정렬하는 방식은 아무리 천재가 와도 n log n보다 빠르게 못 만듭니다. 증명이 돼 있어요.
그러니까 비교 기반 정렬의 하한이 Ω(n log n)입니다.
이게 왜 중요하냐면요.
여러분이 정렬 알고리즘을 더 빠르게 만들려고 밤새 고민한다고 쳐요.
그런데 이미 n log n짜리를 쓰고 있어요. 그러면 더 개선할 수가 없습니다. 이론적 한계니까요.
그럼 시간 낭비 안 하고 다른 방향을 찾으면 되잖아요.
하한을 안다는 건 "여기가 끝이다"를 안다는 겁니다. 그것만으로도 가치가 있어요.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49번입니다.
"알고리즘에서 로그의 밑을 적지 않고 그냥 log n으로 쓰는 이유를 한 문장으로 쓰시오."
자, 여러분 45번 문제 기억나세요? i = i * 2 하는 코드요.
그거 O(log n)이라고 했죠. 정확히는 밑이 2인 로그예요.
그런데 만약 i = i * 3이면요? 밑이 3인 로그가 됩니다.
그래도 우리는 둘 다 O(log n)이라고 써요. 밑을 안 적어요.
왜 그럴까요?
힌트를 드릴게요. 고등학교 때 배운 로그 밑 변환 공식 기억나세요?
log₂n을 log₁₀n으로 바꾸려면 어떻게 하죠?
log₁₀n을 log₁₀2로 나누면 됩니다.
여기서 log₁₀2가 뭐예요? 그냥 숫자예요. 상수입니다. 0.301 정도죠.
그러니까 밑이 다르면 뭐가 다른 거죠?
그리고 빅오는 그걸 어떻게 하죠?
거기서 답이 나옵니다.
자, 이 문제를 풀기 전에 실제로 계산해보시면 이해가 확 됩니다.
n = 1024라고 놓고요.
log₂1024는 얼마죠? 2를 열 번 곱하면 1024니까 10입니다.
log₁₀1024는 얼마죠? 10의 3승이 1000이니까 약 3입니다.
10이랑 3이죠. 차이가 나네요.
그런데 이 둘의 비율을 보세요. 10 나누기 3은 약 3.3입니다.
이제 n을 백만으로 바꿔볼게요.
log₂(백만)은 20, log₁₀(백만)은 6이죠.
비율은 20 나누기 6, 약 3.3입니다.
어? 똑같네요.
n을 뭘로 바꿔도 비율이 3.3으로 고정입니다.
이게 무슨 뜻이죠? 상수배 관계라는 뜻이에요.
거기서 답이 나옵니다.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"밑이 달라도 상수배 차이일 뿐이고 빅오는 상수배를 무시하기 때문이다."
핵심은 "상수배"예요. 이 말이 들어가야 맞습니다.
정리하면 이래요.
밑 변환 공식에 의해 log₂n = log₁₀n ÷ log₁₀2 입니다.
여기서 log₁₀2는 고정된 숫자예요. 약 0.301이죠.
그러니까 log₂n은 log₁₀n에 약 3.32를 곱한 겁니다. 그냥 상수배 관계예요.
그리고 빅오는 상수배를 버리잖아요. 3n²도 O(n²), 100n²도 O(n²)이었죠.
그러니까 밑이 뭐든 다 O(log n)입니다.
그래서 알고리즘에서는 밑을 안 적어요.
물론 컴퓨터에서는 대부분 밑이 2예요. 절반씩 나누는 게 많으니까요.
그래서 정확한 횟수를 계산할 때는 log₂를 씁니다. 백만이면 20, 십억이면 30 이런 식으로요.
정리하면 이렇습니다.
정확한 횟수를 셀 때는 밑을 밝힙니다. log₂(1,000,000) ≈ 20.
빅오로 표기할 때는 밑을 생략합니다. O(log n).
이 구분만 하시면 됩니다.
시험에서는 "log₂n과 log₁₀n의 빅오가 같은 이유는?"으로 나올 수도 있어요. 답은 똑같이 상수배 차이라서입니다.
그러면 언제 밑을 밝혀야 하고 언제 생략해도 되는지 정리해드릴게요.
밑을 밝혀야 할 때는 정확한 횟수를 계산할 때입니다.
"백만 개 데이터에서 이진 탐색은 몇 번 비교하는가?" 이런 문제요. 여기서는 log₂(백만) = 20이라고 정확히 써야 합니다. log₁₀을 쓰면 6이 나와서 틀려요.
밑을 생략해도 될 때는 빅오로 표기할 때입니다.
"이진 탐색의 시간 복잡도는?" 이러면 O(log n)이라고 쓰면 됩니다. 밑을 안 적어요.
이 구분만 하시면 됩니다.
그리고 컴퓨터에서는 대부분 밑이 2예요. 절반씩 나누는 게 많으니까요.
그래서 문제에 밑이 안 적혀 있으면 2라고 생각하고 계산하시면 대체로 맞습니다.
이건 관례예요. 시험에서는 보통 log₂라고 명시해줄 거고요.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50번, 마지막 문제입니다.
"n = 1,000,000일 때 O(n²) 알고리즘과 O(n log n) 알고리즘의 대략적인 연산 횟수를 각각 쓰시오."
자, 이 장에서 배운 걸 실전에 쓰는 문제예요.
계산해봅시다.
n이 백만이죠. 10의 6승입니다.
먼저 O(n²)이요. n의 제곱이니까 10의 6승을 제곱하면 되죠.
지수는 더하면 됩니다. 6 더하기 6은 12예요. 그러니까 10의 12승입니다.
10의 12승이 몇이죠? 1조예요.
이제 O(n log n)이요.
log₂(백만)이 얼마죠? 앞에서 계속 나왔죠. 20입니다.
그러니까 백만 곱하기 20이에요.
계산하면 2천만이죠. 10의 7승 곱하기 2입니다.
두 값을 다 쓰시면 됩니다.
그리고 이 두 숫자를 비교해보세요. 몇 배 차이죠?
자, 큰 수를 계산하는 방법을 하나 정리하고 갑니다.
큰 수를 다룰 때는 10의 거듭제곱으로 바꿔서 계산하세요.
백만은 10의 6승이에요.
n²이면요? 지수를 두 배로 하면 됩니다. 6 곱하기 2는 12. 10의 12승이죠.
10의 12승이 뭐죠? 조입니다. 1조요.
억이 10의 8승, 조가 10의 12승, 경이 10의 16승입니다. 이거 알아두시면 편해요.
n log n이면요? 10의 6승 곱하기 20이니까 2 곱하기 10의 7승. 2천만입니다.
이렇게 지수로 계산하면 0을 세다가 틀릴 일이 없습니다.
큰 수 계산할 때 항상 이렇게 하세요.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정답입니다. O(n²)은 약 10의 12승, 그러니까 1조 회고요. O(n log n)은 약 2 곱하기 10의 7승, 2천만 회입니다.
차이가 몇 배죠? 1조 나누기 2천만이면 5만 배예요.
자, 이게 실무에서 어떤 의미인지 감을 드릴게요.
요즘 컴퓨터가 초당 1억 번 정도 기본 연산을 처리한다고 잡아볼게요. 넉넉하게 잡은 겁니다.
O(n log n)은 2천만 번이니까 0.2초예요. 순식간이죠.
O(n²)은 1조 번이니까 1만 초입니다. 계산하면 약 세 시간이에요.
같은 문제인데 하나는 0.2초, 하나는 세 시간입니다.
그러니까 데이터가 백만 개인 문제에서 O(n²)은 사실상 쓸 수 없어요.
여기서 여러분이 가져가실 실무 기준선을 정리해드릴게요.
데이터가 백만 개 정도 되는 문제에서요.
O(1), O(log n)은 당연히 되고요.
O(n), O(n log n)이면 돌아갑니다.
O(n²)이면 못 돌려요.
이게 경계선이에요.
그래서 여러분이 문제를 받으면 제일 먼저 물어보실 게 있습니다.
"데이터가 최대 몇 개까지 들어오나요?"
천 개면 O(n²)도 괜찮아요. 백만 개 이상이면 O(n log n) 안으로 들어가야 되고요.
이 판단을 할 수 있으면 1장은 다 배우신 겁니다.
자, 50문제 끝났습니다. 수고하셨어요.
다음 시간에는 2장 완전 탐색으로 들어갑니다. 오늘 배운 Big-O를 실제 알고리즘에 적용해보는 첫 시간이 될 거예요.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slideLayout" Target="../slideLayouts/slideLayout1.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1.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1.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slideLayout" Target="../slideLayouts/slideLayout1.xml"/><Relationship Id="rId5"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slideLayout" Target="../slideLayouts/slideLayout1.xml"/><Relationship Id="rId5"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slideLayout" Target="../slideLayouts/slideLayout1.xml"/><Relationship Id="rId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image" Target="../media/image-44-3.png"/><Relationship Id="rId4" Type="http://schemas.openxmlformats.org/officeDocument/2006/relationships/slideLayout" Target="../slideLayouts/slideLayout1.xml"/><Relationship Id="rId5"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slideLayout" Target="../slideLayouts/slideLayout1.xml"/><Relationship Id="rId5"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3.png"/><Relationship Id="rId4" Type="http://schemas.openxmlformats.org/officeDocument/2006/relationships/slideLayout" Target="../slideLayouts/slideLayout1.xml"/><Relationship Id="rId5"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image" Target="../media/image-50-3.png"/><Relationship Id="rId4" Type="http://schemas.openxmlformats.org/officeDocument/2006/relationships/slideLayout" Target="../slideLayouts/slideLayout1.xml"/><Relationship Id="rId5"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image" Target="../media/image-52-3.png"/><Relationship Id="rId4" Type="http://schemas.openxmlformats.org/officeDocument/2006/relationships/slideLayout" Target="../slideLayouts/slideLayout1.xml"/><Relationship Id="rId5"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2.png"/><Relationship Id="rId3" Type="http://schemas.openxmlformats.org/officeDocument/2006/relationships/image" Target="../media/image-54-3.png"/><Relationship Id="rId4" Type="http://schemas.openxmlformats.org/officeDocument/2006/relationships/slideLayout" Target="../slideLayouts/slideLayout1.xml"/><Relationship Id="rId5"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image" Target="../media/image-56-3.png"/><Relationship Id="rId4" Type="http://schemas.openxmlformats.org/officeDocument/2006/relationships/slideLayout" Target="../slideLayouts/slideLayout1.xml"/><Relationship Id="rId5"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2.png"/><Relationship Id="rId3" Type="http://schemas.openxmlformats.org/officeDocument/2006/relationships/image" Target="../media/image-58-3.png"/><Relationship Id="rId4" Type="http://schemas.openxmlformats.org/officeDocument/2006/relationships/slideLayout" Target="../slideLayouts/slideLayout1.xml"/><Relationship Id="rId5"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png"/><Relationship Id="rId3" Type="http://schemas.openxmlformats.org/officeDocument/2006/relationships/image" Target="../media/image-60-3.png"/><Relationship Id="rId4" Type="http://schemas.openxmlformats.org/officeDocument/2006/relationships/slideLayout" Target="../slideLayouts/slideLayout1.xml"/><Relationship Id="rId5"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image" Target="../media/image-61-2.png"/><Relationship Id="rId3" Type="http://schemas.openxmlformats.org/officeDocument/2006/relationships/slideLayout" Target="../slideLayouts/slideLayout1.xml"/><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2.png"/><Relationship Id="rId3" Type="http://schemas.openxmlformats.org/officeDocument/2006/relationships/image" Target="../media/image-62-3.png"/><Relationship Id="rId4" Type="http://schemas.openxmlformats.org/officeDocument/2006/relationships/slideLayout" Target="../slideLayouts/slideLayout1.xml"/><Relationship Id="rId5"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image" Target="../media/image-63-2.png"/><Relationship Id="rId3" Type="http://schemas.openxmlformats.org/officeDocument/2006/relationships/slideLayout" Target="../slideLayouts/slideLayout1.xml"/><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image" Target="../media/image-64-2.png"/><Relationship Id="rId3" Type="http://schemas.openxmlformats.org/officeDocument/2006/relationships/image" Target="../media/image-64-3.png"/><Relationship Id="rId4" Type="http://schemas.openxmlformats.org/officeDocument/2006/relationships/slideLayout" Target="../slideLayouts/slideLayout1.xml"/><Relationship Id="rId5"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image" Target="../media/image-65-2.png"/><Relationship Id="rId3" Type="http://schemas.openxmlformats.org/officeDocument/2006/relationships/slideLayout" Target="../slideLayouts/slideLayout1.xml"/><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image" Target="../media/image-66-2.png"/><Relationship Id="rId3" Type="http://schemas.openxmlformats.org/officeDocument/2006/relationships/image" Target="../media/image-66-3.png"/><Relationship Id="rId4" Type="http://schemas.openxmlformats.org/officeDocument/2006/relationships/slideLayout" Target="../slideLayouts/slideLayout1.xml"/><Relationship Id="rId5"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image" Target="../media/image-67-2.png"/><Relationship Id="rId3" Type="http://schemas.openxmlformats.org/officeDocument/2006/relationships/slideLayout" Target="../slideLayouts/slideLayout1.xml"/><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image" Target="../media/image-68-2.png"/><Relationship Id="rId3" Type="http://schemas.openxmlformats.org/officeDocument/2006/relationships/slideLayout" Target="../slideLayouts/slideLayout1.xml"/><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image" Target="../media/image-69-1.png"/><Relationship Id="rId3" Type="http://schemas.openxmlformats.org/officeDocument/2006/relationships/slideLayout" Target="../slideLayouts/slideLayout1.xml"/><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image" Target="../media/image-70-2.png"/><Relationship Id="rId3" Type="http://schemas.openxmlformats.org/officeDocument/2006/relationships/image" Target="../media/image-70-3.png"/><Relationship Id="rId4" Type="http://schemas.openxmlformats.org/officeDocument/2006/relationships/slideLayout" Target="../slideLayouts/slideLayout1.xml"/><Relationship Id="rId5"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1.png"/><Relationship Id="rId3" Type="http://schemas.openxmlformats.org/officeDocument/2006/relationships/slideLayout" Target="../slideLayouts/slideLayout1.xml"/><Relationship Id="rId4"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image" Target="../media/image-72-2.png"/><Relationship Id="rId3" Type="http://schemas.openxmlformats.org/officeDocument/2006/relationships/slideLayout" Target="../slideLayouts/slideLayout1.xml"/><Relationship Id="rId4"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image" Target="../media/image-73-2.png"/><Relationship Id="rId3" Type="http://schemas.openxmlformats.org/officeDocument/2006/relationships/slideLayout" Target="../slideLayouts/slideLayout1.xml"/><Relationship Id="rId4"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image-74-1.png"/><Relationship Id="rId2" Type="http://schemas.openxmlformats.org/officeDocument/2006/relationships/image" Target="../media/image-74-2.png"/><Relationship Id="rId3" Type="http://schemas.openxmlformats.org/officeDocument/2006/relationships/image" Target="../media/image-74-3.png"/><Relationship Id="rId4" Type="http://schemas.openxmlformats.org/officeDocument/2006/relationships/slideLayout" Target="../slideLayouts/slideLayout1.xml"/><Relationship Id="rId5"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png"/><Relationship Id="rId2" Type="http://schemas.openxmlformats.org/officeDocument/2006/relationships/image" Target="../media/image-75-2.png"/><Relationship Id="rId3" Type="http://schemas.openxmlformats.org/officeDocument/2006/relationships/slideLayout" Target="../slideLayouts/slideLayout1.xml"/><Relationship Id="rId4"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image" Target="../media/image-76-2.png"/><Relationship Id="rId3" Type="http://schemas.openxmlformats.org/officeDocument/2006/relationships/image" Target="../media/image-76-3.png"/><Relationship Id="rId4" Type="http://schemas.openxmlformats.org/officeDocument/2006/relationships/slideLayout" Target="../slideLayouts/slideLayout1.xml"/><Relationship Id="rId5"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image" Target="../media/image-77-2.png"/><Relationship Id="rId3" Type="http://schemas.openxmlformats.org/officeDocument/2006/relationships/slideLayout" Target="../slideLayouts/slideLayout1.xml"/><Relationship Id="rId4"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image" Target="../media/image-78-2.png"/><Relationship Id="rId3" Type="http://schemas.openxmlformats.org/officeDocument/2006/relationships/image" Target="../media/image-78-3.png"/><Relationship Id="rId4" Type="http://schemas.openxmlformats.org/officeDocument/2006/relationships/slideLayout" Target="../slideLayouts/slideLayout1.xml"/><Relationship Id="rId5"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png"/><Relationship Id="rId2" Type="http://schemas.openxmlformats.org/officeDocument/2006/relationships/image" Target="../media/image-79-2.png"/><Relationship Id="rId3" Type="http://schemas.openxmlformats.org/officeDocument/2006/relationships/slideLayout" Target="../slideLayouts/slideLayout1.xml"/><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image" Target="../media/image-80-2.png"/><Relationship Id="rId3" Type="http://schemas.openxmlformats.org/officeDocument/2006/relationships/image" Target="../media/image-80-3.png"/><Relationship Id="rId4" Type="http://schemas.openxmlformats.org/officeDocument/2006/relationships/slideLayout" Target="../slideLayouts/slideLayout1.xml"/><Relationship Id="rId5"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png"/><Relationship Id="rId2" Type="http://schemas.openxmlformats.org/officeDocument/2006/relationships/image" Target="../media/image-81-2.png"/><Relationship Id="rId3" Type="http://schemas.openxmlformats.org/officeDocument/2006/relationships/slideLayout" Target="../slideLayouts/slideLayout1.xml"/><Relationship Id="rId4"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image" Target="../media/image-82-2.png"/><Relationship Id="rId3" Type="http://schemas.openxmlformats.org/officeDocument/2006/relationships/image" Target="../media/image-82-3.png"/><Relationship Id="rId4" Type="http://schemas.openxmlformats.org/officeDocument/2006/relationships/slideLayout" Target="../slideLayouts/slideLayout1.xml"/><Relationship Id="rId5"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image" Target="../media/image-83-2.png"/><Relationship Id="rId3" Type="http://schemas.openxmlformats.org/officeDocument/2006/relationships/slideLayout" Target="../slideLayouts/slideLayout1.xml"/><Relationship Id="rId4"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image" Target="../media/image-84-1.png"/><Relationship Id="rId2" Type="http://schemas.openxmlformats.org/officeDocument/2006/relationships/image" Target="../media/image-84-2.png"/><Relationship Id="rId3" Type="http://schemas.openxmlformats.org/officeDocument/2006/relationships/image" Target="../media/image-84-3.png"/><Relationship Id="rId4" Type="http://schemas.openxmlformats.org/officeDocument/2006/relationships/slideLayout" Target="../slideLayouts/slideLayout1.xml"/><Relationship Id="rId5"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image" Target="../media/image-85-1.png"/><Relationship Id="rId2" Type="http://schemas.openxmlformats.org/officeDocument/2006/relationships/image" Target="../media/image-85-2.png"/><Relationship Id="rId3" Type="http://schemas.openxmlformats.org/officeDocument/2006/relationships/slideLayout" Target="../slideLayouts/slideLayout1.xml"/><Relationship Id="rId4"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image" Target="../media/image-86-1.png"/><Relationship Id="rId2" Type="http://schemas.openxmlformats.org/officeDocument/2006/relationships/image" Target="../media/image-86-2.png"/><Relationship Id="rId3" Type="http://schemas.openxmlformats.org/officeDocument/2006/relationships/image" Target="../media/image-86-3.png"/><Relationship Id="rId4" Type="http://schemas.openxmlformats.org/officeDocument/2006/relationships/slideLayout" Target="../slideLayouts/slideLayout1.xml"/><Relationship Id="rId5"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image-87-1.png"/><Relationship Id="rId2" Type="http://schemas.openxmlformats.org/officeDocument/2006/relationships/image" Target="../media/image-87-2.png"/><Relationship Id="rId3" Type="http://schemas.openxmlformats.org/officeDocument/2006/relationships/slideLayout" Target="../slideLayouts/slideLayout1.xml"/><Relationship Id="rId4"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image" Target="../media/image-88-2.png"/><Relationship Id="rId3" Type="http://schemas.openxmlformats.org/officeDocument/2006/relationships/image" Target="../media/image-88-3.png"/><Relationship Id="rId4" Type="http://schemas.openxmlformats.org/officeDocument/2006/relationships/slideLayout" Target="../slideLayouts/slideLayout1.xml"/><Relationship Id="rId5"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image" Target="../media/image-89-1.png"/><Relationship Id="rId2" Type="http://schemas.openxmlformats.org/officeDocument/2006/relationships/image" Target="../media/image-89-2.png"/><Relationship Id="rId3" Type="http://schemas.openxmlformats.org/officeDocument/2006/relationships/slideLayout" Target="../slideLayouts/slideLayout1.xml"/><Relationship Id="rId4"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image" Target="../media/image-90-1.png"/><Relationship Id="rId2" Type="http://schemas.openxmlformats.org/officeDocument/2006/relationships/image" Target="../media/image-90-2.png"/><Relationship Id="rId3" Type="http://schemas.openxmlformats.org/officeDocument/2006/relationships/image" Target="../media/image-90-3.png"/><Relationship Id="rId4" Type="http://schemas.openxmlformats.org/officeDocument/2006/relationships/slideLayout" Target="../slideLayouts/slideLayout1.xml"/><Relationship Id="rId5"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image" Target="../media/image-91-1.png"/><Relationship Id="rId2" Type="http://schemas.openxmlformats.org/officeDocument/2006/relationships/image" Target="../media/image-91-2.png"/><Relationship Id="rId3" Type="http://schemas.openxmlformats.org/officeDocument/2006/relationships/slideLayout" Target="../slideLayouts/slideLayout1.xml"/><Relationship Id="rId4"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image" Target="../media/image-92-2.png"/><Relationship Id="rId3" Type="http://schemas.openxmlformats.org/officeDocument/2006/relationships/image" Target="../media/image-92-3.png"/><Relationship Id="rId4" Type="http://schemas.openxmlformats.org/officeDocument/2006/relationships/slideLayout" Target="../slideLayouts/slideLayout1.xml"/><Relationship Id="rId5"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image" Target="../media/image-93-2.png"/><Relationship Id="rId3" Type="http://schemas.openxmlformats.org/officeDocument/2006/relationships/slideLayout" Target="../slideLayouts/slideLayout1.xml"/><Relationship Id="rId4"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image" Target="../media/image-94-1.png"/><Relationship Id="rId2" Type="http://schemas.openxmlformats.org/officeDocument/2006/relationships/image" Target="../media/image-94-2.png"/><Relationship Id="rId3" Type="http://schemas.openxmlformats.org/officeDocument/2006/relationships/image" Target="../media/image-94-3.png"/><Relationship Id="rId4" Type="http://schemas.openxmlformats.org/officeDocument/2006/relationships/slideLayout" Target="../slideLayouts/slideLayout1.xml"/><Relationship Id="rId5"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image" Target="../media/image-95-1.png"/><Relationship Id="rId2" Type="http://schemas.openxmlformats.org/officeDocument/2006/relationships/image" Target="../media/image-95-2.png"/><Relationship Id="rId3" Type="http://schemas.openxmlformats.org/officeDocument/2006/relationships/slideLayout" Target="../slideLayouts/slideLayout1.xml"/><Relationship Id="rId4"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png"/><Relationship Id="rId2" Type="http://schemas.openxmlformats.org/officeDocument/2006/relationships/image" Target="../media/image-96-2.png"/><Relationship Id="rId3" Type="http://schemas.openxmlformats.org/officeDocument/2006/relationships/image" Target="../media/image-96-3.png"/><Relationship Id="rId4" Type="http://schemas.openxmlformats.org/officeDocument/2006/relationships/slideLayout" Target="../slideLayouts/slideLayout1.xml"/><Relationship Id="rId5"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image" Target="../media/image-97-2.png"/><Relationship Id="rId3" Type="http://schemas.openxmlformats.org/officeDocument/2006/relationships/slideLayout" Target="../slideLayouts/slideLayout1.xml"/><Relationship Id="rId4"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image" Target="../media/image-98-1.png"/><Relationship Id="rId2" Type="http://schemas.openxmlformats.org/officeDocument/2006/relationships/image" Target="../media/image-98-2.png"/><Relationship Id="rId3" Type="http://schemas.openxmlformats.org/officeDocument/2006/relationships/image" Target="../media/image-98-3.png"/><Relationship Id="rId4" Type="http://schemas.openxmlformats.org/officeDocument/2006/relationships/slideLayout" Target="../slideLayouts/slideLayout1.xml"/><Relationship Id="rId5"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image" Target="../media/image-99-1.png"/><Relationship Id="rId2" Type="http://schemas.openxmlformats.org/officeDocument/2006/relationships/image" Target="../media/image-99-2.png"/><Relationship Id="rId3" Type="http://schemas.openxmlformats.org/officeDocument/2006/relationships/slideLayout" Target="../slideLayouts/slideLayout1.xml"/><Relationship Id="rId4"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image" Target="../media/image-100-1.png"/><Relationship Id="rId2" Type="http://schemas.openxmlformats.org/officeDocument/2006/relationships/image" Target="../media/image-100-2.png"/><Relationship Id="rId3" Type="http://schemas.openxmlformats.org/officeDocument/2006/relationships/image" Target="../media/image-100-3.png"/><Relationship Id="rId4" Type="http://schemas.openxmlformats.org/officeDocument/2006/relationships/slideLayout" Target="../slideLayouts/slideLayout1.xml"/><Relationship Id="rId5" Type="http://schemas.openxmlformats.org/officeDocument/2006/relationships/notesSlide" Target="../notesSlides/notesSlide10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01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알고리즘이 갖추어야 할 다섯 가지 조건 중 '입력(input)'에 대한 설명으로 옳은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적어도 1개는 주어져야 한다.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입력이 없는 절차는 절대 알고리즘이 될 수 없다.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출력의 개수와 같은 수만큼 주어져야 한다.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사용자가 키보드로 직접 입력한 값이어야 한다.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0개 이상이면 되므로 반드시 있어야 하는 것은 아니다.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01</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알고리즘이 갖추어야 할 다섯 가지 조건 중 '입력(input)'에 대한 설명으로 옳은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0개 이상이면 되므로 반드시 있어야 하는 것은 아니다.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입력은 0개 이상, 출력은 1개 이상이다. "1부터 100까지 더해서 출력하라"처럼 외부 입력이 전혀 없는 알고리즘을 하나라도 떠올릴 수 있으면 ①②③④는 모두 무너진다. 입력과 출력의 조건이 서로 반대라는 점을 묶어서 기억하면 헷갈리지 않는다.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02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중 알고리즘이라고 볼 수 없는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종료 조건 없이 같은 명령을 계속 반복하는 절차</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1부터 100까지 더한 값을 출력하는 절차</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두 수의 최대공약수를 구해 반환하는 절차</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리스트에서 최대값을 찾아 반환하는 절차</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입력 없이 "Hello"를 한 번 출력하는 절차</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02</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중 알고리즘이라고 볼 수 없는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종료 조건 없이 같은 명령을 계속 반복하는 절차</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유한성 위반이다. 알고리즘은 유한한 명령을 실행한 뒤 반드시 종료되어야 한다. 참고로 "입력 없이 Hello를 한 번 출력하는 절차"는 입력이 0개지만 출력이 1개 있으므로 알고리즘의 조건을 모두 만족한다.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03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요리 절차에 "소금을 적당히 넣는다"라고 적혀 있다. 이 명령이 위반하는 알고리즘의 조건은?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입력</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출력</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유효성</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유한성</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명백성</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03</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요리 절차에 "소금을 적당히 넣는다"라고 적혀 있다. 이 명령이 위반하는 알고리즘의 조건은?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명백성</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명백성(clarity) 위반이다. '적당히'는 사람마다 다르게 해석되므로 모호하다. "소금 3g을 넣는다"처럼 해석의 여지가 없어야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04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어떤 절차에 "x를 0으로 나눈 값을 y에 저장한다"라는 명령이 있다. 이 명령이 위반하는 조건은?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입력</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유효성</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명백성</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유한성</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출력</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04</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어떤 절차에 "x를 0으로 나눈 값을 y에 저장한다"라는 명령이 있다. 이 명령이 위반하는 조건은?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②   유효성</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유효성(effectiveness) 위반이다. 각 명령은 실제로 수행 가능한 기본 연산이어야 하는데, 0으로 나누기는 수행할 수 없다. 명령이 모호한 것이 아니라(명백성은 만족) 아예 실행이 불가능하다는 점에서 명백성과 구별된다.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05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S = [9, 3, 2, 8, 10, 1] 에 대해 linear_search(S, 8)로 실행했을 때 반환되는 값은?</a:t>
            </a:r>
            <a:endParaRPr lang="en-US" sz="2300" dirty="0"/>
          </a:p>
        </p:txBody>
      </p:sp>
      <p:sp>
        <p:nvSpPr>
          <p:cNvPr id="9" name="Shape 6"/>
          <p:cNvSpPr/>
          <p:nvPr/>
        </p:nvSpPr>
        <p:spPr>
          <a:xfrm>
            <a:off x="658368" y="2508250"/>
            <a:ext cx="4023360" cy="1668780"/>
          </a:xfrm>
          <a:prstGeom prst="roundRect">
            <a:avLst>
              <a:gd name="adj" fmla="val 438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02336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linear_search</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target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34614"/>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58642"/>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target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endParaRPr lang="en-US" sz="1300" dirty="0"/>
          </a:p>
        </p:txBody>
      </p:sp>
      <p:sp>
        <p:nvSpPr>
          <p:cNvPr id="20" name="Text 17"/>
          <p:cNvSpPr/>
          <p:nvPr/>
        </p:nvSpPr>
        <p:spPr>
          <a:xfrm>
            <a:off x="859536" y="3806698"/>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1" name="Shape 18"/>
          <p:cNvSpPr/>
          <p:nvPr/>
        </p:nvSpPr>
        <p:spPr>
          <a:xfrm>
            <a:off x="5010912" y="250825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2" name="Text 19"/>
          <p:cNvSpPr/>
          <p:nvPr/>
        </p:nvSpPr>
        <p:spPr>
          <a:xfrm>
            <a:off x="5248656" y="2508250"/>
            <a:ext cx="6153912" cy="548640"/>
          </a:xfrm>
          <a:prstGeom prst="rect">
            <a:avLst/>
          </a:prstGeom>
          <a:noFill/>
          <a:ln/>
        </p:spPr>
        <p:txBody>
          <a:bodyPr wrap="square" lIns="0" tIns="0" rIns="0" bIns="0" rtlCol="0" anchor="ctr"/>
          <a:lstStyle/>
          <a:p>
            <a:pPr indent="0" marL="0">
              <a:buNone/>
            </a:pPr>
            <a:r>
              <a:rPr lang="en-US" sz="1600" b="1" dirty="0">
                <a:solidFill>
                  <a:srgbClr val="4F46E5"/>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3</a:t>
            </a:r>
            <a:endParaRPr lang="en-US" sz="1600" dirty="0"/>
          </a:p>
        </p:txBody>
      </p:sp>
      <p:sp>
        <p:nvSpPr>
          <p:cNvPr id="23" name="Shape 20"/>
          <p:cNvSpPr/>
          <p:nvPr/>
        </p:nvSpPr>
        <p:spPr>
          <a:xfrm>
            <a:off x="5010912" y="314833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4" name="Text 21"/>
          <p:cNvSpPr/>
          <p:nvPr/>
        </p:nvSpPr>
        <p:spPr>
          <a:xfrm>
            <a:off x="5248656" y="3148330"/>
            <a:ext cx="6153912" cy="548640"/>
          </a:xfrm>
          <a:prstGeom prst="rect">
            <a:avLst/>
          </a:prstGeom>
          <a:noFill/>
          <a:ln/>
        </p:spPr>
        <p:txBody>
          <a:bodyPr wrap="square" lIns="0" tIns="0" rIns="0" bIns="0" rtlCol="0" anchor="ctr"/>
          <a:lstStyle/>
          <a:p>
            <a:pPr indent="0" marL="0">
              <a:buNone/>
            </a:pPr>
            <a:r>
              <a:rPr lang="en-US" sz="1600" b="1" dirty="0">
                <a:solidFill>
                  <a:srgbClr val="4F46E5"/>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4</a:t>
            </a:r>
            <a:endParaRPr lang="en-US" sz="1600" dirty="0"/>
          </a:p>
        </p:txBody>
      </p:sp>
      <p:sp>
        <p:nvSpPr>
          <p:cNvPr id="25" name="Shape 22"/>
          <p:cNvSpPr/>
          <p:nvPr/>
        </p:nvSpPr>
        <p:spPr>
          <a:xfrm>
            <a:off x="5010912" y="378841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Text 23"/>
          <p:cNvSpPr/>
          <p:nvPr/>
        </p:nvSpPr>
        <p:spPr>
          <a:xfrm>
            <a:off x="5248656" y="3788410"/>
            <a:ext cx="6153912" cy="548640"/>
          </a:xfrm>
          <a:prstGeom prst="rect">
            <a:avLst/>
          </a:prstGeom>
          <a:noFill/>
          <a:ln/>
        </p:spPr>
        <p:txBody>
          <a:bodyPr wrap="square" lIns="0" tIns="0" rIns="0" bIns="0" rtlCol="0" anchor="ctr"/>
          <a:lstStyle/>
          <a:p>
            <a:pPr indent="0" marL="0">
              <a:buNone/>
            </a:pPr>
            <a:r>
              <a:rPr lang="en-US" sz="1600" b="1" dirty="0">
                <a:solidFill>
                  <a:srgbClr val="4F46E5"/>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8</a:t>
            </a:r>
            <a:endParaRPr lang="en-US" sz="1600" dirty="0"/>
          </a:p>
        </p:txBody>
      </p:sp>
      <p:sp>
        <p:nvSpPr>
          <p:cNvPr id="27" name="Shape 24"/>
          <p:cNvSpPr/>
          <p:nvPr/>
        </p:nvSpPr>
        <p:spPr>
          <a:xfrm>
            <a:off x="5010912" y="442849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Text 25"/>
          <p:cNvSpPr/>
          <p:nvPr/>
        </p:nvSpPr>
        <p:spPr>
          <a:xfrm>
            <a:off x="5248656" y="4428490"/>
            <a:ext cx="6153912" cy="548640"/>
          </a:xfrm>
          <a:prstGeom prst="rect">
            <a:avLst/>
          </a:prstGeom>
          <a:noFill/>
          <a:ln/>
        </p:spPr>
        <p:txBody>
          <a:bodyPr wrap="square" lIns="0" tIns="0" rIns="0" bIns="0" rtlCol="0" anchor="ctr"/>
          <a:lstStyle/>
          <a:p>
            <a:pPr indent="0" marL="0">
              <a:buNone/>
            </a:pPr>
            <a:r>
              <a:rPr lang="en-US" sz="1600" b="1" dirty="0">
                <a:solidFill>
                  <a:srgbClr val="4F46E5"/>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-1</a:t>
            </a:r>
            <a:endParaRPr lang="en-US" sz="1600" dirty="0"/>
          </a:p>
        </p:txBody>
      </p:sp>
      <p:sp>
        <p:nvSpPr>
          <p:cNvPr id="29" name="Shape 26"/>
          <p:cNvSpPr/>
          <p:nvPr/>
        </p:nvSpPr>
        <p:spPr>
          <a:xfrm>
            <a:off x="5010912" y="506857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0" name="Text 27"/>
          <p:cNvSpPr/>
          <p:nvPr/>
        </p:nvSpPr>
        <p:spPr>
          <a:xfrm>
            <a:off x="5248656" y="5068570"/>
            <a:ext cx="6153912" cy="548640"/>
          </a:xfrm>
          <a:prstGeom prst="rect">
            <a:avLst/>
          </a:prstGeom>
          <a:noFill/>
          <a:ln/>
        </p:spPr>
        <p:txBody>
          <a:bodyPr wrap="square" lIns="0" tIns="0" rIns="0" bIns="0" rtlCol="0" anchor="ctr"/>
          <a:lstStyle/>
          <a:p>
            <a:pPr indent="0" marL="0">
              <a:buNone/>
            </a:pPr>
            <a:r>
              <a:rPr lang="en-US" sz="1600" b="1" dirty="0">
                <a:solidFill>
                  <a:srgbClr val="4F46E5"/>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0</a:t>
            </a:r>
            <a:endParaRPr lang="en-US" sz="1600" dirty="0"/>
          </a:p>
        </p:txBody>
      </p:sp>
      <p:sp>
        <p:nvSpPr>
          <p:cNvPr id="32" name="Text 28"/>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05</a:t>
            </a:r>
            <a:endParaRPr lang="en-US" sz="1200" dirty="0"/>
          </a:p>
        </p:txBody>
      </p:sp>
      <p:sp>
        <p:nvSpPr>
          <p:cNvPr id="8" name="Text 5"/>
          <p:cNvSpPr/>
          <p:nvPr/>
        </p:nvSpPr>
        <p:spPr>
          <a:xfrm>
            <a:off x="658368" y="194652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S = [9, 3, 2, 8, 10, 1] 에 대해 linear_search(S, 8)로 실행했을 때 반환되는 값은?</a:t>
            </a:r>
            <a:endParaRPr lang="en-US" sz="1500" dirty="0"/>
          </a:p>
        </p:txBody>
      </p:sp>
      <p:sp>
        <p:nvSpPr>
          <p:cNvPr id="9" name="Shape 6"/>
          <p:cNvSpPr/>
          <p:nvPr/>
        </p:nvSpPr>
        <p:spPr>
          <a:xfrm>
            <a:off x="658368" y="2486787"/>
            <a:ext cx="4023360" cy="1668780"/>
          </a:xfrm>
          <a:prstGeom prst="roundRect">
            <a:avLst>
              <a:gd name="adj" fmla="val 438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486787"/>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linear_search</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target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1315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37179"/>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target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endParaRPr lang="en-US" sz="1300" dirty="0"/>
          </a:p>
        </p:txBody>
      </p:sp>
      <p:sp>
        <p:nvSpPr>
          <p:cNvPr id="20" name="Text 17"/>
          <p:cNvSpPr/>
          <p:nvPr/>
        </p:nvSpPr>
        <p:spPr>
          <a:xfrm>
            <a:off x="859536" y="378523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1" name="Shape 18"/>
          <p:cNvSpPr/>
          <p:nvPr/>
        </p:nvSpPr>
        <p:spPr>
          <a:xfrm>
            <a:off x="5010912" y="2486787"/>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2" name="Shape 19"/>
          <p:cNvSpPr/>
          <p:nvPr/>
        </p:nvSpPr>
        <p:spPr>
          <a:xfrm>
            <a:off x="5266944" y="268795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3" name="Image 1" descr="/home/claude/icons/check_white.png">    </p:cNvPr>
          <p:cNvPicPr>
            <a:picLocks noChangeAspect="1"/>
          </p:cNvPicPr>
          <p:nvPr/>
        </p:nvPicPr>
        <p:blipFill>
          <a:blip r:embed="rId2"/>
          <a:stretch>
            <a:fillRect/>
          </a:stretch>
        </p:blipFill>
        <p:spPr>
          <a:xfrm>
            <a:off x="5400081" y="2821092"/>
            <a:ext cx="245791" cy="245791"/>
          </a:xfrm>
          <a:prstGeom prst="rect">
            <a:avLst/>
          </a:prstGeom>
        </p:spPr>
      </p:pic>
      <p:sp>
        <p:nvSpPr>
          <p:cNvPr id="24" name="Text 20"/>
          <p:cNvSpPr/>
          <p:nvPr/>
        </p:nvSpPr>
        <p:spPr>
          <a:xfrm>
            <a:off x="5943600" y="2486787"/>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①   3</a:t>
            </a:r>
            <a:endParaRPr lang="en-US" sz="1350" dirty="0"/>
          </a:p>
        </p:txBody>
      </p:sp>
      <p:sp>
        <p:nvSpPr>
          <p:cNvPr id="25" name="Shape 21"/>
          <p:cNvSpPr/>
          <p:nvPr/>
        </p:nvSpPr>
        <p:spPr>
          <a:xfrm>
            <a:off x="5010912" y="3638931"/>
            <a:ext cx="6556248" cy="1427988"/>
          </a:xfrm>
          <a:prstGeom prst="roundRect">
            <a:avLst>
              <a:gd name="adj" fmla="val 768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Shape 22"/>
          <p:cNvSpPr/>
          <p:nvPr/>
        </p:nvSpPr>
        <p:spPr>
          <a:xfrm>
            <a:off x="5266944" y="3876675"/>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7" name="Image 2" descr="/home/claude/icons/bulb_white.png">    </p:cNvPr>
          <p:cNvPicPr>
            <a:picLocks noChangeAspect="1"/>
          </p:cNvPicPr>
          <p:nvPr/>
        </p:nvPicPr>
        <p:blipFill>
          <a:blip r:embed="rId3"/>
          <a:stretch>
            <a:fillRect/>
          </a:stretch>
        </p:blipFill>
        <p:spPr>
          <a:xfrm>
            <a:off x="5390571" y="4000302"/>
            <a:ext cx="228234" cy="228234"/>
          </a:xfrm>
          <a:prstGeom prst="rect">
            <a:avLst/>
          </a:prstGeom>
        </p:spPr>
      </p:pic>
      <p:sp>
        <p:nvSpPr>
          <p:cNvPr id="28" name="Text 23"/>
          <p:cNvSpPr/>
          <p:nvPr/>
        </p:nvSpPr>
        <p:spPr>
          <a:xfrm>
            <a:off x="5925312" y="3785235"/>
            <a:ext cx="5367528" cy="1135380"/>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8은 사람이 세면 네 번째지만 인덱스는 0부터 시작하므로 3이다. 코드가 반환하는 것은 '몇 번째'가 아니라 '인덱스'라는 점에 주의해야 한다. 시험에서 가장 많이 나오는 실수 유형이다.</a:t>
            </a:r>
            <a:endParaRPr lang="en-US" sz="1300" dirty="0"/>
          </a:p>
        </p:txBody>
      </p:sp>
      <p:sp>
        <p:nvSpPr>
          <p:cNvPr id="30" name="Text 24"/>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06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알고리즘의 역사에 대한 설명으로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유클리드는 기원전 300년경 최대공약수를 구하는 방법을 고안했다.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에라토스테네스의 체는 소수를 찾는 방법이다.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알고리즘은 컴퓨터가 발명된 이후에 등장한 개념이다.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algorithm이라는 단어는 수학자 알콰리즈미의 이름에서 유래했다.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4F46E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유클리드 알고리즘은 오늘날에도 그대로 사용된다.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06</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알고리즘의 역사에 대한 설명으로 옳지 않은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③   알고리즘은 컴퓨터가 발명된 이후에 등장한 개념이다.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알고리즘은 컴퓨터보다 훨씬 오래되었다. 컴퓨터는 1940년대에 등장했지만 유클리드 알고리즘은 기원전 300년경의 것이다. 문제 해결 절차가 먼저 있었고, 컴퓨터는 그것을 대신 실행해 주는 도구로 나중에 등장했다.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07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유사코드(pseudocode)의 특징으로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작성한 그대로 컴파일하여 실행한다.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자연어에 비해 논리의 흐름이 명확하게 드러난다.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특정 프로그래밍 언어의 문법에 구애받지 않는다.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대입을 나타낼 때 ← 기호를 쓰기도 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논문에서 알고리즘을 설명할 때 널리 쓰인다.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07</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유사코드(pseudocode)의 특징으로 옳지 않은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작성한 그대로 컴파일하여 실행한다.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유사코드는 실행을 목적으로 하지 않는다. 실행되지 않기 때문에 문법의 제약에서 자유롭고, 그 덕분에 어떤 언어를 쓰는 독자에게도 논리를 전달할 수 있다. 대입에 =가 아니라 ←를 쓰는 것도 '같다'와 '넣는다'의 혼동을 피하기 위해서다.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08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순서도(flowchart)에서 조건 판단을 나타내는 도형은?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타원</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직사각형</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원</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평행사변형</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마름모</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08</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순서도(flowchart)에서 조건 판단을 나타내는 도형은?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마름모</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타원은 시작/끝, 직사각형은 처리, 마름모는 조건 판단, 평행사변형은 입출력이다. 마름모에서만 흐름이 둘로 갈라진다.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09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자연어로 알고리즘을 기술할 때의 가장 큰 단점은?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작성하는 데 시간이 오래 걸린다는 점이 가장 큰 문제다.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비전공자는 내용을 전혀 이해할 수 없다는 점이 문제다.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표현이 모호하여 읽는 사람마다 다르게 해석한다는 점이 문제다.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반복이나 조건 같은 논리 구조를 절대 표현할 수 없다는 점이 문제다.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종이에 옮겨 적을 수 없다는 점이 가장 큰 문제다.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09</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자연어로 알고리즘을 기술할 때의 가장 큰 단점은?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③   표현이 모호하여 읽는 사람마다 다르게 해석한다는 점이 문제다.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자연어는 쓰기 쉽고 누구나 읽을 수 있다는 장점이 있지만, "하나씩 조사한다"가 앞에서부터인지 뒤에서부터인지 알 수 없는 것처럼 해석이 갈린다. 사람은 알아서 좋게 해석하지만 컴퓨터는 그러지 못한다. 나머지 넷은 자연어의 장점을 단점으로 뒤집어 놓은 것이거나 사실이 아니다.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10 · 객관식</a:t>
            </a:r>
            <a:endParaRPr lang="en-US" sz="1200" dirty="0"/>
          </a:p>
        </p:txBody>
      </p:sp>
      <p:sp>
        <p:nvSpPr>
          <p:cNvPr id="8" name="Text 5"/>
          <p:cNvSpPr/>
          <p:nvPr/>
        </p:nvSpPr>
        <p:spPr>
          <a:xfrm>
            <a:off x="658368" y="960120"/>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알고리즘 기술 방법을 '표현이 엄밀해지고 실제 구현에 가까워지는 순서'로 바르게 나열한 것은?</a:t>
            </a:r>
            <a:endParaRPr lang="en-US" sz="2300" dirty="0"/>
          </a:p>
        </p:txBody>
      </p:sp>
      <p:sp>
        <p:nvSpPr>
          <p:cNvPr id="9" name="Text 6"/>
          <p:cNvSpPr/>
          <p:nvPr/>
        </p:nvSpPr>
        <p:spPr>
          <a:xfrm>
            <a:off x="658368" y="2017268"/>
            <a:ext cx="10908792" cy="402336"/>
          </a:xfrm>
          <a:prstGeom prst="rect">
            <a:avLst/>
          </a:prstGeom>
          <a:noFill/>
          <a:ln/>
        </p:spPr>
        <p:txBody>
          <a:bodyPr wrap="square" lIns="0" tIns="0" rIns="0" bIns="0" rtlCol="0" anchor="ctr"/>
          <a:lstStyle/>
          <a:p>
            <a:pPr indent="0" marL="0">
              <a:buNone/>
            </a:pPr>
            <a:r>
              <a:rPr lang="en-US" sz="1700" dirty="0">
                <a:solidFill>
                  <a:srgbClr val="3C3B57"/>
                </a:solidFill>
                <a:latin typeface="Malgun Gothic" pitchFamily="34" charset="0"/>
                <a:ea typeface="Malgun Gothic" pitchFamily="34" charset="-122"/>
                <a:cs typeface="Malgun Gothic" pitchFamily="34" charset="-120"/>
              </a:rPr>
              <a:t>ㄱ. 순서도        ㄴ. 자연어        ㄷ. 프로그래밍 언어        ㄹ. 유사코드</a:t>
            </a:r>
            <a:endParaRPr lang="en-US" sz="1700" dirty="0"/>
          </a:p>
        </p:txBody>
      </p:sp>
      <p:sp>
        <p:nvSpPr>
          <p:cNvPr id="10" name="Shape 7"/>
          <p:cNvSpPr/>
          <p:nvPr/>
        </p:nvSpPr>
        <p:spPr>
          <a:xfrm>
            <a:off x="658368" y="252933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1" name="Text 8"/>
          <p:cNvSpPr/>
          <p:nvPr/>
        </p:nvSpPr>
        <p:spPr>
          <a:xfrm>
            <a:off x="950976" y="2529332"/>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ㄱ - ㄴ - ㄹ - ㄷ</a:t>
            </a:r>
            <a:endParaRPr lang="en-US" sz="1900" dirty="0"/>
          </a:p>
        </p:txBody>
      </p:sp>
      <p:sp>
        <p:nvSpPr>
          <p:cNvPr id="12" name="Shape 9"/>
          <p:cNvSpPr/>
          <p:nvPr/>
        </p:nvSpPr>
        <p:spPr>
          <a:xfrm>
            <a:off x="658368" y="333400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3" name="Text 10"/>
          <p:cNvSpPr/>
          <p:nvPr/>
        </p:nvSpPr>
        <p:spPr>
          <a:xfrm>
            <a:off x="950976" y="3334004"/>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ㄴ - ㄱ - ㄹ - ㄷ</a:t>
            </a:r>
            <a:endParaRPr lang="en-US" sz="1900" dirty="0"/>
          </a:p>
        </p:txBody>
      </p:sp>
      <p:sp>
        <p:nvSpPr>
          <p:cNvPr id="14" name="Shape 11"/>
          <p:cNvSpPr/>
          <p:nvPr/>
        </p:nvSpPr>
        <p:spPr>
          <a:xfrm>
            <a:off x="658368" y="413867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5" name="Text 12"/>
          <p:cNvSpPr/>
          <p:nvPr/>
        </p:nvSpPr>
        <p:spPr>
          <a:xfrm>
            <a:off x="950976" y="4138676"/>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ㄴ - ㄹ - ㄱ - ㄷ</a:t>
            </a:r>
            <a:endParaRPr lang="en-US" sz="1900" dirty="0"/>
          </a:p>
        </p:txBody>
      </p:sp>
      <p:sp>
        <p:nvSpPr>
          <p:cNvPr id="16" name="Shape 13"/>
          <p:cNvSpPr/>
          <p:nvPr/>
        </p:nvSpPr>
        <p:spPr>
          <a:xfrm>
            <a:off x="658368" y="494334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7" name="Text 14"/>
          <p:cNvSpPr/>
          <p:nvPr/>
        </p:nvSpPr>
        <p:spPr>
          <a:xfrm>
            <a:off x="950976" y="4943348"/>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ㄹ - ㄴ - ㄱ - ㄷ</a:t>
            </a:r>
            <a:endParaRPr lang="en-US" sz="1900" dirty="0"/>
          </a:p>
        </p:txBody>
      </p:sp>
      <p:sp>
        <p:nvSpPr>
          <p:cNvPr id="18" name="Shape 15"/>
          <p:cNvSpPr/>
          <p:nvPr/>
        </p:nvSpPr>
        <p:spPr>
          <a:xfrm>
            <a:off x="658368" y="574802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9" name="Text 16"/>
          <p:cNvSpPr/>
          <p:nvPr/>
        </p:nvSpPr>
        <p:spPr>
          <a:xfrm>
            <a:off x="950976" y="5748020"/>
            <a:ext cx="10396728" cy="676656"/>
          </a:xfrm>
          <a:prstGeom prst="rect">
            <a:avLst/>
          </a:prstGeom>
          <a:noFill/>
          <a:ln/>
        </p:spPr>
        <p:txBody>
          <a:bodyPr wrap="square" lIns="0" tIns="0" rIns="0" bIns="0" rtlCol="0" anchor="ctr"/>
          <a:lstStyle/>
          <a:p>
            <a:pPr indent="0" marL="0">
              <a:buNone/>
            </a:pPr>
            <a:r>
              <a:rPr lang="en-US" sz="1900" b="1" dirty="0">
                <a:solidFill>
                  <a:srgbClr val="7C3AED"/>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ㄴ - ㄱ - ㄷ - ㄹ</a:t>
            </a:r>
            <a:endParaRPr lang="en-US" sz="1900" dirty="0"/>
          </a:p>
        </p:txBody>
      </p:sp>
      <p:sp>
        <p:nvSpPr>
          <p:cNvPr id="21" name="Text 17"/>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10</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알고리즘 기술 방법을 '표현이 엄밀해지고 실제 구현에 가까워지는 순서'로 바르게 나열한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②   ㄴ - ㄱ - ㄹ - ㄷ</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자연어 → 순서도 → 유사코드 → 프로그래밍 언어 순이다. 아래로 갈수록 엄밀해지고 기계에 가까워지지만, 대신 읽기는 불편해지고 언어에 종속된다. 어느 하나가 항상 옳은 것이 아니라 목적에 따라 골라 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11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gcd_brute_force(1000000, 999999)로 실행할 때 while 반복 횟수에 가장 가까운 것은?</a:t>
            </a:r>
            <a:endParaRPr lang="en-US" sz="2300" dirty="0"/>
          </a:p>
        </p:txBody>
      </p:sp>
      <p:sp>
        <p:nvSpPr>
          <p:cNvPr id="9" name="Shape 6"/>
          <p:cNvSpPr/>
          <p:nvPr/>
        </p:nvSpPr>
        <p:spPr>
          <a:xfrm>
            <a:off x="658368" y="2508250"/>
            <a:ext cx="4400824" cy="2116836"/>
          </a:xfrm>
          <a:prstGeom prst="roundRect">
            <a:avLst>
              <a:gd name="adj" fmla="val 3456"/>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400824"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577864"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4035064"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gcd_brute_force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34614"/>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min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58642"/>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while</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and</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806698"/>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endParaRPr lang="en-US" sz="1300" dirty="0"/>
          </a:p>
        </p:txBody>
      </p:sp>
      <p:sp>
        <p:nvSpPr>
          <p:cNvPr id="21" name="Text 18"/>
          <p:cNvSpPr/>
          <p:nvPr/>
        </p:nvSpPr>
        <p:spPr>
          <a:xfrm>
            <a:off x="859536" y="4030726"/>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2" name="Text 19"/>
          <p:cNvSpPr/>
          <p:nvPr/>
        </p:nvSpPr>
        <p:spPr>
          <a:xfrm>
            <a:off x="859536" y="4254754"/>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3" name="Shape 20"/>
          <p:cNvSpPr/>
          <p:nvPr/>
        </p:nvSpPr>
        <p:spPr>
          <a:xfrm>
            <a:off x="5388376" y="2508250"/>
            <a:ext cx="6178784"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4" name="Text 21"/>
          <p:cNvSpPr/>
          <p:nvPr/>
        </p:nvSpPr>
        <p:spPr>
          <a:xfrm>
            <a:off x="5626120" y="2508250"/>
            <a:ext cx="5776448" cy="548640"/>
          </a:xfrm>
          <a:prstGeom prst="rect">
            <a:avLst/>
          </a:prstGeom>
          <a:noFill/>
          <a:ln/>
        </p:spPr>
        <p:txBody>
          <a:bodyPr wrap="square" lIns="0" tIns="0" rIns="0" bIns="0" rtlCol="0" anchor="ctr"/>
          <a:lstStyle/>
          <a:p>
            <a:pPr indent="0" marL="0">
              <a:buNone/>
            </a:pPr>
            <a:r>
              <a:rPr lang="en-US" sz="1600" b="1" dirty="0">
                <a:solidFill>
                  <a:srgbClr val="38BDF8"/>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2회</a:t>
            </a:r>
            <a:endParaRPr lang="en-US" sz="1600" dirty="0"/>
          </a:p>
        </p:txBody>
      </p:sp>
      <p:sp>
        <p:nvSpPr>
          <p:cNvPr id="25" name="Shape 22"/>
          <p:cNvSpPr/>
          <p:nvPr/>
        </p:nvSpPr>
        <p:spPr>
          <a:xfrm>
            <a:off x="5388376" y="3148330"/>
            <a:ext cx="6178784"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Text 23"/>
          <p:cNvSpPr/>
          <p:nvPr/>
        </p:nvSpPr>
        <p:spPr>
          <a:xfrm>
            <a:off x="5626120" y="3148330"/>
            <a:ext cx="5776448" cy="548640"/>
          </a:xfrm>
          <a:prstGeom prst="rect">
            <a:avLst/>
          </a:prstGeom>
          <a:noFill/>
          <a:ln/>
        </p:spPr>
        <p:txBody>
          <a:bodyPr wrap="square" lIns="0" tIns="0" rIns="0" bIns="0" rtlCol="0" anchor="ctr"/>
          <a:lstStyle/>
          <a:p>
            <a:pPr indent="0" marL="0">
              <a:buNone/>
            </a:pPr>
            <a:r>
              <a:rPr lang="en-US" sz="1600" b="1" dirty="0">
                <a:solidFill>
                  <a:srgbClr val="38BDF8"/>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20회</a:t>
            </a:r>
            <a:endParaRPr lang="en-US" sz="1600" dirty="0"/>
          </a:p>
        </p:txBody>
      </p:sp>
      <p:sp>
        <p:nvSpPr>
          <p:cNvPr id="27" name="Shape 24"/>
          <p:cNvSpPr/>
          <p:nvPr/>
        </p:nvSpPr>
        <p:spPr>
          <a:xfrm>
            <a:off x="5388376" y="3788410"/>
            <a:ext cx="6178784"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Text 25"/>
          <p:cNvSpPr/>
          <p:nvPr/>
        </p:nvSpPr>
        <p:spPr>
          <a:xfrm>
            <a:off x="5626120" y="3788410"/>
            <a:ext cx="5776448" cy="548640"/>
          </a:xfrm>
          <a:prstGeom prst="rect">
            <a:avLst/>
          </a:prstGeom>
          <a:noFill/>
          <a:ln/>
        </p:spPr>
        <p:txBody>
          <a:bodyPr wrap="square" lIns="0" tIns="0" rIns="0" bIns="0" rtlCol="0" anchor="ctr"/>
          <a:lstStyle/>
          <a:p>
            <a:pPr indent="0" marL="0">
              <a:buNone/>
            </a:pPr>
            <a:r>
              <a:rPr lang="en-US" sz="1600" b="1" dirty="0">
                <a:solidFill>
                  <a:srgbClr val="38BDF8"/>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1,000회</a:t>
            </a:r>
            <a:endParaRPr lang="en-US" sz="1600" dirty="0"/>
          </a:p>
        </p:txBody>
      </p:sp>
      <p:sp>
        <p:nvSpPr>
          <p:cNvPr id="29" name="Shape 26"/>
          <p:cNvSpPr/>
          <p:nvPr/>
        </p:nvSpPr>
        <p:spPr>
          <a:xfrm>
            <a:off x="5388376" y="4428490"/>
            <a:ext cx="6178784"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0" name="Text 27"/>
          <p:cNvSpPr/>
          <p:nvPr/>
        </p:nvSpPr>
        <p:spPr>
          <a:xfrm>
            <a:off x="5626120" y="4428490"/>
            <a:ext cx="5776448" cy="548640"/>
          </a:xfrm>
          <a:prstGeom prst="rect">
            <a:avLst/>
          </a:prstGeom>
          <a:noFill/>
          <a:ln/>
        </p:spPr>
        <p:txBody>
          <a:bodyPr wrap="square" lIns="0" tIns="0" rIns="0" bIns="0" rtlCol="0" anchor="ctr"/>
          <a:lstStyle/>
          <a:p>
            <a:pPr indent="0" marL="0">
              <a:buNone/>
            </a:pPr>
            <a:r>
              <a:rPr lang="en-US" sz="1600" b="1" dirty="0">
                <a:solidFill>
                  <a:srgbClr val="38BDF8"/>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999,999회</a:t>
            </a:r>
            <a:endParaRPr lang="en-US" sz="1600" dirty="0"/>
          </a:p>
        </p:txBody>
      </p:sp>
      <p:sp>
        <p:nvSpPr>
          <p:cNvPr id="31" name="Shape 28"/>
          <p:cNvSpPr/>
          <p:nvPr/>
        </p:nvSpPr>
        <p:spPr>
          <a:xfrm>
            <a:off x="5388376" y="5068570"/>
            <a:ext cx="6178784"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2" name="Text 29"/>
          <p:cNvSpPr/>
          <p:nvPr/>
        </p:nvSpPr>
        <p:spPr>
          <a:xfrm>
            <a:off x="5626120" y="5068570"/>
            <a:ext cx="5776448" cy="548640"/>
          </a:xfrm>
          <a:prstGeom prst="rect">
            <a:avLst/>
          </a:prstGeom>
          <a:noFill/>
          <a:ln/>
        </p:spPr>
        <p:txBody>
          <a:bodyPr wrap="square" lIns="0" tIns="0" rIns="0" bIns="0" rtlCol="0" anchor="ctr"/>
          <a:lstStyle/>
          <a:p>
            <a:pPr indent="0" marL="0">
              <a:buNone/>
            </a:pPr>
            <a:r>
              <a:rPr lang="en-US" sz="1600" b="1" dirty="0">
                <a:solidFill>
                  <a:srgbClr val="38BDF8"/>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10억 회</a:t>
            </a:r>
            <a:endParaRPr lang="en-US" sz="1600" dirty="0"/>
          </a:p>
        </p:txBody>
      </p:sp>
      <p:sp>
        <p:nvSpPr>
          <p:cNvPr id="34" name="Text 30"/>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11</a:t>
            </a:r>
            <a:endParaRPr lang="en-US" sz="1200" dirty="0"/>
          </a:p>
        </p:txBody>
      </p:sp>
      <p:sp>
        <p:nvSpPr>
          <p:cNvPr id="8" name="Text 5"/>
          <p:cNvSpPr/>
          <p:nvPr/>
        </p:nvSpPr>
        <p:spPr>
          <a:xfrm>
            <a:off x="658368" y="1827403"/>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gcd_brute_force(1000000, 999999)로 실행할 때 while 반복 횟수에 가장 가까운 것은?</a:t>
            </a:r>
            <a:endParaRPr lang="en-US" sz="1500" dirty="0"/>
          </a:p>
        </p:txBody>
      </p:sp>
      <p:sp>
        <p:nvSpPr>
          <p:cNvPr id="9" name="Shape 6"/>
          <p:cNvSpPr/>
          <p:nvPr/>
        </p:nvSpPr>
        <p:spPr>
          <a:xfrm>
            <a:off x="658368" y="2367661"/>
            <a:ext cx="4400824" cy="2116836"/>
          </a:xfrm>
          <a:prstGeom prst="roundRect">
            <a:avLst>
              <a:gd name="adj" fmla="val 3456"/>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367661"/>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68829"/>
            <a:ext cx="4400824" cy="109728"/>
          </a:xfrm>
          <a:prstGeom prst="rect">
            <a:avLst/>
          </a:prstGeom>
          <a:solidFill>
            <a:srgbClr val="2A2856"/>
          </a:solidFill>
          <a:ln w="12700">
            <a:solidFill>
              <a:srgbClr val="2A2856"/>
            </a:solidFill>
            <a:prstDash val="solid"/>
          </a:ln>
        </p:spPr>
      </p:sp>
      <p:sp>
        <p:nvSpPr>
          <p:cNvPr id="12" name="Shape 9"/>
          <p:cNvSpPr/>
          <p:nvPr/>
        </p:nvSpPr>
        <p:spPr>
          <a:xfrm>
            <a:off x="786384" y="2472817"/>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72817"/>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72817"/>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85949"/>
            <a:ext cx="3577864"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69997"/>
            <a:ext cx="4035064"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gcd_brute_force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2994025"/>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min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218053"/>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while</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442081"/>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and</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66109"/>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endParaRPr lang="en-US" sz="1300" dirty="0"/>
          </a:p>
        </p:txBody>
      </p:sp>
      <p:sp>
        <p:nvSpPr>
          <p:cNvPr id="21" name="Text 18"/>
          <p:cNvSpPr/>
          <p:nvPr/>
        </p:nvSpPr>
        <p:spPr>
          <a:xfrm>
            <a:off x="859536" y="3890137"/>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2" name="Text 19"/>
          <p:cNvSpPr/>
          <p:nvPr/>
        </p:nvSpPr>
        <p:spPr>
          <a:xfrm>
            <a:off x="859536" y="4114165"/>
            <a:ext cx="4035064"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3" name="Shape 20"/>
          <p:cNvSpPr/>
          <p:nvPr/>
        </p:nvSpPr>
        <p:spPr>
          <a:xfrm>
            <a:off x="5388376" y="2367661"/>
            <a:ext cx="6178784"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4" name="Shape 21"/>
          <p:cNvSpPr/>
          <p:nvPr/>
        </p:nvSpPr>
        <p:spPr>
          <a:xfrm>
            <a:off x="5644408" y="2568829"/>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5" name="Image 1" descr="/home/claude/icons/check_white.png">    </p:cNvPr>
          <p:cNvPicPr>
            <a:picLocks noChangeAspect="1"/>
          </p:cNvPicPr>
          <p:nvPr/>
        </p:nvPicPr>
        <p:blipFill>
          <a:blip r:embed="rId2"/>
          <a:stretch>
            <a:fillRect/>
          </a:stretch>
        </p:blipFill>
        <p:spPr>
          <a:xfrm>
            <a:off x="5777545" y="2701966"/>
            <a:ext cx="245791" cy="245791"/>
          </a:xfrm>
          <a:prstGeom prst="rect">
            <a:avLst/>
          </a:prstGeom>
        </p:spPr>
      </p:pic>
      <p:sp>
        <p:nvSpPr>
          <p:cNvPr id="26" name="Text 22"/>
          <p:cNvSpPr/>
          <p:nvPr/>
        </p:nvSpPr>
        <p:spPr>
          <a:xfrm>
            <a:off x="6321064" y="2367661"/>
            <a:ext cx="4953488"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④   999,999회</a:t>
            </a:r>
            <a:endParaRPr lang="en-US" sz="1350" dirty="0"/>
          </a:p>
        </p:txBody>
      </p:sp>
      <p:sp>
        <p:nvSpPr>
          <p:cNvPr id="27" name="Shape 23"/>
          <p:cNvSpPr/>
          <p:nvPr/>
        </p:nvSpPr>
        <p:spPr>
          <a:xfrm>
            <a:off x="5388376" y="3519805"/>
            <a:ext cx="6178784" cy="1666240"/>
          </a:xfrm>
          <a:prstGeom prst="roundRect">
            <a:avLst>
              <a:gd name="adj" fmla="val 6585"/>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Shape 24"/>
          <p:cNvSpPr/>
          <p:nvPr/>
        </p:nvSpPr>
        <p:spPr>
          <a:xfrm>
            <a:off x="5644408" y="3757549"/>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9" name="Image 2" descr="/home/claude/icons/bulb_white.png">    </p:cNvPr>
          <p:cNvPicPr>
            <a:picLocks noChangeAspect="1"/>
          </p:cNvPicPr>
          <p:nvPr/>
        </p:nvPicPr>
        <p:blipFill>
          <a:blip r:embed="rId3"/>
          <a:stretch>
            <a:fillRect/>
          </a:stretch>
        </p:blipFill>
        <p:spPr>
          <a:xfrm>
            <a:off x="5768035" y="3881176"/>
            <a:ext cx="228234" cy="228234"/>
          </a:xfrm>
          <a:prstGeom prst="rect">
            <a:avLst/>
          </a:prstGeom>
        </p:spPr>
      </p:pic>
      <p:sp>
        <p:nvSpPr>
          <p:cNvPr id="30" name="Text 25"/>
          <p:cNvSpPr/>
          <p:nvPr/>
        </p:nvSpPr>
        <p:spPr>
          <a:xfrm>
            <a:off x="6302776" y="3666109"/>
            <a:ext cx="4990064" cy="1373632"/>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연속한 두 자연수는 항상 서로소여서 최대공약수가 1이다. 따라서 t를 999,999부터 1까지 하나씩 줄여가며 전부 검사한 뒤에야 답을 찾는다. 답이 작을수록 오래 걸린다는 점이 완전 탐색의 특징이다.</a:t>
            </a:r>
            <a:endParaRPr lang="en-US" sz="1300" dirty="0"/>
          </a:p>
        </p:txBody>
      </p:sp>
      <p:sp>
        <p:nvSpPr>
          <p:cNvPr id="32" name="Text 2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12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유클리드 알고리즘의 핵심 관계식으로 옳은 것은? (단, mod는 나머지 연산)</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gcd(a, b) = gcd(a × b, b)</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gcd(a, b) = gcd(b, a ÷ b)</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gcd(a, b) = gcd(a mod b, a + b)</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gcd(a, b) = gcd(a + b, a − b)</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gcd(a, b) = gcd(b, a mod b)</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12</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유클리드 알고리즘의 핵심 관계식으로 옳은 것은? (단, mod는 나머지 연산)</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gcd(a, b) = gcd(b, a mod b)</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큰 수를 작은 수로 나눈 나머지와 작은 수의 최대공약수는 원래 두 수의 최대공약수와 같다. a와 b가 모두 d의 배수이면 a mod b도 d의 배수가 되므로 공약수의 집합이 그대로 보존되기 때문이다.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13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유클리드 알고리즘으로 gcd(48, 18)을 구할 때, 수행되는 나머지 연산의 횟수와 최종 결과를 바르게 짝지은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2회, 6</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4회, 6</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3회, 12</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3회, 6</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2회, 12</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13</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유클리드 알고리즘으로 gcd(48, 18)을 구할 때, 수행되는 나머지 연산의 횟수와 최종 결과를 바르게 짝지은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④   3회, 6</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48 mod 18 = 12 → 18 mod 12 = 6 → 12 mod 6 = 0 이므로 나머지 연산 3회 후 종료되고, 나머지가 0이 되는 순간의 나누는 수인 6이 답이다. 완전 탐색이었다면 18부터 6까지 13번을 검사해야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14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 방식과 유클리드 알고리즘의 비교로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컴퓨터 성능을 10배 올리면 두 방법의 속도는 비슷해진다.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두 코드의 길이는 열 줄 안팎으로 크게 다르지 않다.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완전 탐색은 최대공약수가 작을수록 오래 걸린다.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유클리드는 문제를 더 작은 문제로 계속 바꾸어 나간다.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38BDF8"/>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두 방법 모두 항상 정확한 최대공약수를 낸다.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14</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 방식과 유클리드 알고리즘의 비교로 옳지 않은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컴퓨터 성능을 10배 올리면 두 방법의 속도는 비슷해진다.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약 100만 배 차이를 하드웨어 10배로 메울 수 없다. 하드웨어 개선은 상수배 효과에 그치지만 알고리즘 개선은 증가의 '차수' 자체를 바꾼다. 코드가 짧다고 빠른 것이 아니며, 두 코드 모두 정확하다는 점(버그가 없는데도 쓸 수 없는 코드)도 중요한 포인트다.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15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이진 탐색을 사용하기 위한 전제 조건은?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리스트에 저장된 값이 모두 양의 정수여야 한다.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데이터의 개수가 반드시 2의 거듭제곱이어야 한다.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데이터에 같은 값이 두 번 이상 나타나지 않아야 한다.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데이터가 오름차순이나 내림차순으로 반드시 정렬되어 있어야 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데이터가 배열이 아닌 연결 리스트로 저장되어 있어야 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15</a:t>
            </a:r>
            <a:endParaRPr lang="en-US" sz="1200" dirty="0"/>
          </a:p>
        </p:txBody>
      </p:sp>
      <p:sp>
        <p:nvSpPr>
          <p:cNvPr id="8" name="Text 5"/>
          <p:cNvSpPr/>
          <p:nvPr/>
        </p:nvSpPr>
        <p:spPr>
          <a:xfrm>
            <a:off x="658368" y="1882712"/>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이진 탐색을 사용하기 위한 전제 조건은?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④   데이터가 오름차순이나 내림차순으로 반드시 정렬되어 있어야 한다.</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가운데 값을 보고 절반을 버릴 수 있는 근거가 바로 정렬이다. 정렬되어 있지 않으면 가운데보다 큰 값이 반드시 오른쪽에 있다는 보장이 없어 아무것도 버릴 수 없다. 나머지 넷은 그 조건이 깨져도 이진 탐색이 정상 동작하므로 전제 조건이 아니다.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16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정렬된 데이터 1,000,000개에서 이진 탐색이 수행하는 최대 비교 횟수에 가장 가까운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10회</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20회</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30회</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1,000회</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1,000,000회</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16</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정렬된 데이터 1,000,000개에서 이진 탐색이 수행하는 최대 비교 횟수에 가장 가까운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②   20회</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약 log₂(1,000,000) ≈ 19.9이므로 최대 20회다. 십억 개여도 30회다. 백만이면 20, 십억이면 30이라는 두 수치는 외워 두면 감을 잡기 좋다.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17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정렬된 데이터에서 순차 탐색의 최대 비교 횟수는 n회, 이진 탐색은 약 log₂n회다. 두 값의 비율이 약 50,000배가 되는 데이터 개수 n은?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32</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1,000</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10,000</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1,000,000</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1,000,000,000</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33</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17</a:t>
            </a:r>
            <a:endParaRPr lang="en-US" sz="1200" dirty="0"/>
          </a:p>
        </p:txBody>
      </p:sp>
      <p:sp>
        <p:nvSpPr>
          <p:cNvPr id="8" name="Text 5"/>
          <p:cNvSpPr/>
          <p:nvPr/>
        </p:nvSpPr>
        <p:spPr>
          <a:xfrm>
            <a:off x="658368" y="1899285"/>
            <a:ext cx="10908792" cy="55016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정렬된 데이터에서 순차 탐색의 최대 비교 횟수는 n회, 이진 탐색은 약 log₂n회다. 두 값의 비율이 약 50,000배가 되는 데이터 개수 n은?</a:t>
            </a:r>
            <a:endParaRPr lang="en-US" sz="1500" dirty="0"/>
          </a:p>
        </p:txBody>
      </p:sp>
      <p:sp>
        <p:nvSpPr>
          <p:cNvPr id="9" name="Shape 6"/>
          <p:cNvSpPr/>
          <p:nvPr/>
        </p:nvSpPr>
        <p:spPr>
          <a:xfrm>
            <a:off x="658368" y="2687193"/>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88836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21498"/>
            <a:ext cx="245791" cy="245791"/>
          </a:xfrm>
          <a:prstGeom prst="rect">
            <a:avLst/>
          </a:prstGeom>
        </p:spPr>
      </p:pic>
      <p:sp>
        <p:nvSpPr>
          <p:cNvPr id="12" name="Text 8"/>
          <p:cNvSpPr/>
          <p:nvPr/>
        </p:nvSpPr>
        <p:spPr>
          <a:xfrm>
            <a:off x="1591056" y="2687193"/>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④   1,000,000</a:t>
            </a:r>
            <a:endParaRPr lang="en-US" sz="1350" dirty="0"/>
          </a:p>
        </p:txBody>
      </p:sp>
      <p:sp>
        <p:nvSpPr>
          <p:cNvPr id="13" name="Shape 9"/>
          <p:cNvSpPr/>
          <p:nvPr/>
        </p:nvSpPr>
        <p:spPr>
          <a:xfrm>
            <a:off x="658368" y="3839337"/>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77081"/>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00708"/>
            <a:ext cx="228234" cy="228234"/>
          </a:xfrm>
          <a:prstGeom prst="rect">
            <a:avLst/>
          </a:prstGeom>
        </p:spPr>
      </p:pic>
      <p:sp>
        <p:nvSpPr>
          <p:cNvPr id="16" name="Text 11"/>
          <p:cNvSpPr/>
          <p:nvPr/>
        </p:nvSpPr>
        <p:spPr>
          <a:xfrm>
            <a:off x="1572768" y="3985641"/>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1,000,000 ÷ 20 = 50,000이다. n = 32일 때는 약 5배에 불과했지만 n이 커질수록 비율 자체가 폭발적으로 증가한다. 작은 데이터에서는 알고리즘의 차이가 드러나지 않는다는 것이 핵심이다.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34</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18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이진 탐색 코드에서 low = mid + 1 대신 low = mid로 작성했을 때 발생할 수 있는 문제는?</a:t>
            </a:r>
            <a:endParaRPr lang="en-US" sz="2300" dirty="0"/>
          </a:p>
        </p:txBody>
      </p:sp>
      <p:sp>
        <p:nvSpPr>
          <p:cNvPr id="9" name="Shape 6"/>
          <p:cNvSpPr/>
          <p:nvPr/>
        </p:nvSpPr>
        <p:spPr>
          <a:xfrm>
            <a:off x="658368" y="2508250"/>
            <a:ext cx="4023360" cy="3017520"/>
          </a:xfrm>
          <a:prstGeom prst="roundRect">
            <a:avLst>
              <a:gd name="adj" fmla="val 242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02336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3657600" cy="205740"/>
          </a:xfrm>
          <a:prstGeom prst="rect">
            <a:avLst/>
          </a:prstGeom>
          <a:noFill/>
          <a:ln/>
        </p:spPr>
        <p:txBody>
          <a:bodyPr wrap="square" lIns="0" tIns="0" rIns="0" bIns="0" rtlCol="0" anchor="ctr"/>
          <a:lstStyle/>
          <a:p>
            <a:pPr indent="0" marL="0">
              <a:buNone/>
            </a:pPr>
            <a:r>
              <a:rPr lang="en-US" sz="1200" dirty="0">
                <a:solidFill>
                  <a:srgbClr val="C7A8F7"/>
                </a:solidFill>
                <a:latin typeface="Consolas" pitchFamily="34" charset="0"/>
                <a:ea typeface="Consolas" pitchFamily="34" charset="-122"/>
                <a:cs typeface="Consolas" pitchFamily="34" charset="-120"/>
              </a:rPr>
              <a:t>def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binary_search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7" name="Text 14"/>
          <p:cNvSpPr/>
          <p:nvPr/>
        </p:nvSpPr>
        <p:spPr>
          <a:xfrm>
            <a:off x="859536" y="311632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0</a:t>
            </a:r>
            <a:endParaRPr lang="en-US" sz="1200" dirty="0"/>
          </a:p>
        </p:txBody>
      </p:sp>
      <p:sp>
        <p:nvSpPr>
          <p:cNvPr id="18" name="Text 15"/>
          <p:cNvSpPr/>
          <p:nvPr/>
        </p:nvSpPr>
        <p:spPr>
          <a:xfrm>
            <a:off x="859536" y="332206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9CC4FF"/>
                </a:solidFill>
                <a:latin typeface="Consolas" pitchFamily="34" charset="0"/>
                <a:ea typeface="Consolas" pitchFamily="34" charset="-122"/>
                <a:cs typeface="Consolas" pitchFamily="34" charset="-120"/>
              </a:rPr>
              <a:t>len</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19" name="Text 16"/>
          <p:cNvSpPr/>
          <p:nvPr/>
        </p:nvSpPr>
        <p:spPr>
          <a:xfrm>
            <a:off x="859536" y="352780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while</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73354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2</a:t>
            </a:r>
            <a:endParaRPr lang="en-US" sz="1200" dirty="0"/>
          </a:p>
        </p:txBody>
      </p:sp>
      <p:sp>
        <p:nvSpPr>
          <p:cNvPr id="21" name="Text 18"/>
          <p:cNvSpPr/>
          <p:nvPr/>
        </p:nvSpPr>
        <p:spPr>
          <a:xfrm>
            <a:off x="859536" y="393928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2" name="Text 19"/>
          <p:cNvSpPr/>
          <p:nvPr/>
        </p:nvSpPr>
        <p:spPr>
          <a:xfrm>
            <a:off x="859536" y="414502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endParaRPr lang="en-US" sz="1200" dirty="0"/>
          </a:p>
        </p:txBody>
      </p:sp>
      <p:sp>
        <p:nvSpPr>
          <p:cNvPr id="23" name="Text 20"/>
          <p:cNvSpPr/>
          <p:nvPr/>
        </p:nvSpPr>
        <p:spPr>
          <a:xfrm>
            <a:off x="859536" y="435076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4" name="Text 21"/>
          <p:cNvSpPr/>
          <p:nvPr/>
        </p:nvSpPr>
        <p:spPr>
          <a:xfrm>
            <a:off x="859536" y="455650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5" name="Text 22"/>
          <p:cNvSpPr/>
          <p:nvPr/>
        </p:nvSpPr>
        <p:spPr>
          <a:xfrm>
            <a:off x="859536" y="476224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else</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6" name="Text 23"/>
          <p:cNvSpPr/>
          <p:nvPr/>
        </p:nvSpPr>
        <p:spPr>
          <a:xfrm>
            <a:off x="859536" y="496798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7" name="Text 24"/>
          <p:cNvSpPr/>
          <p:nvPr/>
        </p:nvSpPr>
        <p:spPr>
          <a:xfrm>
            <a:off x="859536" y="5173726"/>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8" name="Shape 25"/>
          <p:cNvSpPr/>
          <p:nvPr/>
        </p:nvSpPr>
        <p:spPr>
          <a:xfrm>
            <a:off x="5010912" y="250825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9" name="Text 26"/>
          <p:cNvSpPr/>
          <p:nvPr/>
        </p:nvSpPr>
        <p:spPr>
          <a:xfrm>
            <a:off x="5248656" y="2508250"/>
            <a:ext cx="6153912" cy="548640"/>
          </a:xfrm>
          <a:prstGeom prst="rect">
            <a:avLst/>
          </a:prstGeom>
          <a:noFill/>
          <a:ln/>
        </p:spPr>
        <p:txBody>
          <a:bodyPr wrap="square" lIns="0" tIns="0" rIns="0" bIns="0" rtlCol="0" anchor="ctr"/>
          <a:lstStyle/>
          <a:p>
            <a:pPr indent="0" marL="0">
              <a:buNone/>
            </a:pPr>
            <a:r>
              <a:rPr lang="en-US" sz="1600" b="1" dirty="0">
                <a:solidFill>
                  <a:srgbClr val="F59E0B"/>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구문 오류가 발생하여 컴파일 단계에서 실패할 수 있다.</a:t>
            </a:r>
            <a:endParaRPr lang="en-US" sz="1600" dirty="0"/>
          </a:p>
        </p:txBody>
      </p:sp>
      <p:sp>
        <p:nvSpPr>
          <p:cNvPr id="30" name="Shape 27"/>
          <p:cNvSpPr/>
          <p:nvPr/>
        </p:nvSpPr>
        <p:spPr>
          <a:xfrm>
            <a:off x="5010912" y="314833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1" name="Text 28"/>
          <p:cNvSpPr/>
          <p:nvPr/>
        </p:nvSpPr>
        <p:spPr>
          <a:xfrm>
            <a:off x="5248656" y="3148330"/>
            <a:ext cx="6153912" cy="548640"/>
          </a:xfrm>
          <a:prstGeom prst="rect">
            <a:avLst/>
          </a:prstGeom>
          <a:noFill/>
          <a:ln/>
        </p:spPr>
        <p:txBody>
          <a:bodyPr wrap="square" lIns="0" tIns="0" rIns="0" bIns="0" rtlCol="0" anchor="ctr"/>
          <a:lstStyle/>
          <a:p>
            <a:pPr indent="0" marL="0">
              <a:buNone/>
            </a:pPr>
            <a:r>
              <a:rPr lang="en-US" sz="1600" b="1" dirty="0">
                <a:solidFill>
                  <a:srgbClr val="F59E0B"/>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탐색 범위가 줄지 않아 무한 루프에 빠질 수 있다.</a:t>
            </a:r>
            <a:endParaRPr lang="en-US" sz="1600" dirty="0"/>
          </a:p>
        </p:txBody>
      </p:sp>
      <p:sp>
        <p:nvSpPr>
          <p:cNvPr id="32" name="Shape 29"/>
          <p:cNvSpPr/>
          <p:nvPr/>
        </p:nvSpPr>
        <p:spPr>
          <a:xfrm>
            <a:off x="5010912" y="378841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3" name="Text 30"/>
          <p:cNvSpPr/>
          <p:nvPr/>
        </p:nvSpPr>
        <p:spPr>
          <a:xfrm>
            <a:off x="5248656" y="3788410"/>
            <a:ext cx="6153912" cy="548640"/>
          </a:xfrm>
          <a:prstGeom prst="rect">
            <a:avLst/>
          </a:prstGeom>
          <a:noFill/>
          <a:ln/>
        </p:spPr>
        <p:txBody>
          <a:bodyPr wrap="square" lIns="0" tIns="0" rIns="0" bIns="0" rtlCol="0" anchor="ctr"/>
          <a:lstStyle/>
          <a:p>
            <a:pPr indent="0" marL="0">
              <a:buNone/>
            </a:pPr>
            <a:r>
              <a:rPr lang="en-US" sz="1600" b="1" dirty="0">
                <a:solidFill>
                  <a:srgbClr val="F59E0B"/>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값이 리스트에 있어도 -1을 반환할 수 있다.</a:t>
            </a:r>
            <a:endParaRPr lang="en-US" sz="1600" dirty="0"/>
          </a:p>
        </p:txBody>
      </p:sp>
      <p:sp>
        <p:nvSpPr>
          <p:cNvPr id="34" name="Shape 31"/>
          <p:cNvSpPr/>
          <p:nvPr/>
        </p:nvSpPr>
        <p:spPr>
          <a:xfrm>
            <a:off x="5010912" y="442849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5" name="Text 32"/>
          <p:cNvSpPr/>
          <p:nvPr/>
        </p:nvSpPr>
        <p:spPr>
          <a:xfrm>
            <a:off x="5248656" y="4428490"/>
            <a:ext cx="6153912" cy="548640"/>
          </a:xfrm>
          <a:prstGeom prst="rect">
            <a:avLst/>
          </a:prstGeom>
          <a:noFill/>
          <a:ln/>
        </p:spPr>
        <p:txBody>
          <a:bodyPr wrap="square" lIns="0" tIns="0" rIns="0" bIns="0" rtlCol="0" anchor="ctr"/>
          <a:lstStyle/>
          <a:p>
            <a:pPr indent="0" marL="0">
              <a:buNone/>
            </a:pPr>
            <a:r>
              <a:rPr lang="en-US" sz="1600" b="1" dirty="0">
                <a:solidFill>
                  <a:srgbClr val="F59E0B"/>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리스트의 정렬 상태가 깨져 결과가 달라질 수 있다.</a:t>
            </a:r>
            <a:endParaRPr lang="en-US" sz="1600" dirty="0"/>
          </a:p>
        </p:txBody>
      </p:sp>
      <p:sp>
        <p:nvSpPr>
          <p:cNvPr id="36" name="Shape 33"/>
          <p:cNvSpPr/>
          <p:nvPr/>
        </p:nvSpPr>
        <p:spPr>
          <a:xfrm>
            <a:off x="5010912" y="506857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7" name="Text 34"/>
          <p:cNvSpPr/>
          <p:nvPr/>
        </p:nvSpPr>
        <p:spPr>
          <a:xfrm>
            <a:off x="5248656" y="5068570"/>
            <a:ext cx="6153912" cy="548640"/>
          </a:xfrm>
          <a:prstGeom prst="rect">
            <a:avLst/>
          </a:prstGeom>
          <a:noFill/>
          <a:ln/>
        </p:spPr>
        <p:txBody>
          <a:bodyPr wrap="square" lIns="0" tIns="0" rIns="0" bIns="0" rtlCol="0" anchor="ctr"/>
          <a:lstStyle/>
          <a:p>
            <a:pPr indent="0" marL="0">
              <a:buNone/>
            </a:pPr>
            <a:r>
              <a:rPr lang="en-US" sz="1600" b="1" dirty="0">
                <a:solidFill>
                  <a:srgbClr val="F59E0B"/>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재귀 호출이 늘어나 메모리 사용량이 두 배가 될 수 있다.</a:t>
            </a:r>
            <a:endParaRPr lang="en-US" sz="1600" dirty="0"/>
          </a:p>
        </p:txBody>
      </p:sp>
      <p:sp>
        <p:nvSpPr>
          <p:cNvPr id="39" name="Text 35"/>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18</a:t>
            </a:r>
            <a:endParaRPr lang="en-US" sz="1200" dirty="0"/>
          </a:p>
        </p:txBody>
      </p:sp>
      <p:sp>
        <p:nvSpPr>
          <p:cNvPr id="8" name="Text 5"/>
          <p:cNvSpPr/>
          <p:nvPr/>
        </p:nvSpPr>
        <p:spPr>
          <a:xfrm>
            <a:off x="658368" y="1727835"/>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이진 탐색 코드에서 low = mid + 1 대신 low = mid로 작성했을 때 발생할 수 있는 문제는?</a:t>
            </a:r>
            <a:endParaRPr lang="en-US" sz="1500" dirty="0"/>
          </a:p>
        </p:txBody>
      </p:sp>
      <p:sp>
        <p:nvSpPr>
          <p:cNvPr id="9" name="Shape 6"/>
          <p:cNvSpPr/>
          <p:nvPr/>
        </p:nvSpPr>
        <p:spPr>
          <a:xfrm>
            <a:off x="658368" y="2268093"/>
            <a:ext cx="4023360" cy="3017520"/>
          </a:xfrm>
          <a:prstGeom prst="roundRect">
            <a:avLst>
              <a:gd name="adj" fmla="val 242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26809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46926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37324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37324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37324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286381"/>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670429"/>
            <a:ext cx="3657600" cy="205740"/>
          </a:xfrm>
          <a:prstGeom prst="rect">
            <a:avLst/>
          </a:prstGeom>
          <a:noFill/>
          <a:ln/>
        </p:spPr>
        <p:txBody>
          <a:bodyPr wrap="square" lIns="0" tIns="0" rIns="0" bIns="0" rtlCol="0" anchor="ctr"/>
          <a:lstStyle/>
          <a:p>
            <a:pPr indent="0" marL="0">
              <a:buNone/>
            </a:pPr>
            <a:r>
              <a:rPr lang="en-US" sz="1200" dirty="0">
                <a:solidFill>
                  <a:srgbClr val="C7A8F7"/>
                </a:solidFill>
                <a:latin typeface="Consolas" pitchFamily="34" charset="0"/>
                <a:ea typeface="Consolas" pitchFamily="34" charset="-122"/>
                <a:cs typeface="Consolas" pitchFamily="34" charset="-120"/>
              </a:rPr>
              <a:t>def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binary_search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7" name="Text 14"/>
          <p:cNvSpPr/>
          <p:nvPr/>
        </p:nvSpPr>
        <p:spPr>
          <a:xfrm>
            <a:off x="859536" y="287616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0</a:t>
            </a:r>
            <a:endParaRPr lang="en-US" sz="1200" dirty="0"/>
          </a:p>
        </p:txBody>
      </p:sp>
      <p:sp>
        <p:nvSpPr>
          <p:cNvPr id="18" name="Text 15"/>
          <p:cNvSpPr/>
          <p:nvPr/>
        </p:nvSpPr>
        <p:spPr>
          <a:xfrm>
            <a:off x="859536" y="308190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9CC4FF"/>
                </a:solidFill>
                <a:latin typeface="Consolas" pitchFamily="34" charset="0"/>
                <a:ea typeface="Consolas" pitchFamily="34" charset="-122"/>
                <a:cs typeface="Consolas" pitchFamily="34" charset="-120"/>
              </a:rPr>
              <a:t>len</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19" name="Text 16"/>
          <p:cNvSpPr/>
          <p:nvPr/>
        </p:nvSpPr>
        <p:spPr>
          <a:xfrm>
            <a:off x="859536" y="328764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while</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49338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2</a:t>
            </a:r>
            <a:endParaRPr lang="en-US" sz="1200" dirty="0"/>
          </a:p>
        </p:txBody>
      </p:sp>
      <p:sp>
        <p:nvSpPr>
          <p:cNvPr id="21" name="Text 18"/>
          <p:cNvSpPr/>
          <p:nvPr/>
        </p:nvSpPr>
        <p:spPr>
          <a:xfrm>
            <a:off x="859536" y="369912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2" name="Text 19"/>
          <p:cNvSpPr/>
          <p:nvPr/>
        </p:nvSpPr>
        <p:spPr>
          <a:xfrm>
            <a:off x="859536" y="390486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endParaRPr lang="en-US" sz="1200" dirty="0"/>
          </a:p>
        </p:txBody>
      </p:sp>
      <p:sp>
        <p:nvSpPr>
          <p:cNvPr id="23" name="Text 20"/>
          <p:cNvSpPr/>
          <p:nvPr/>
        </p:nvSpPr>
        <p:spPr>
          <a:xfrm>
            <a:off x="859536" y="411060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4" name="Text 21"/>
          <p:cNvSpPr/>
          <p:nvPr/>
        </p:nvSpPr>
        <p:spPr>
          <a:xfrm>
            <a:off x="859536" y="431634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5" name="Text 22"/>
          <p:cNvSpPr/>
          <p:nvPr/>
        </p:nvSpPr>
        <p:spPr>
          <a:xfrm>
            <a:off x="859536" y="452208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else</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6" name="Text 23"/>
          <p:cNvSpPr/>
          <p:nvPr/>
        </p:nvSpPr>
        <p:spPr>
          <a:xfrm>
            <a:off x="859536" y="472782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7" name="Text 24"/>
          <p:cNvSpPr/>
          <p:nvPr/>
        </p:nvSpPr>
        <p:spPr>
          <a:xfrm>
            <a:off x="859536" y="4933569"/>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8" name="Shape 25"/>
          <p:cNvSpPr/>
          <p:nvPr/>
        </p:nvSpPr>
        <p:spPr>
          <a:xfrm>
            <a:off x="5010912" y="2268093"/>
            <a:ext cx="6556248" cy="1036828"/>
          </a:xfrm>
          <a:prstGeom prst="roundRect">
            <a:avLst>
              <a:gd name="adj" fmla="val 10583"/>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9" name="Shape 26"/>
          <p:cNvSpPr/>
          <p:nvPr/>
        </p:nvSpPr>
        <p:spPr>
          <a:xfrm>
            <a:off x="5266944" y="253047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30" name="Image 1" descr="/home/claude/icons/check_white.png">    </p:cNvPr>
          <p:cNvPicPr>
            <a:picLocks noChangeAspect="1"/>
          </p:cNvPicPr>
          <p:nvPr/>
        </p:nvPicPr>
        <p:blipFill>
          <a:blip r:embed="rId2"/>
          <a:stretch>
            <a:fillRect/>
          </a:stretch>
        </p:blipFill>
        <p:spPr>
          <a:xfrm>
            <a:off x="5400081" y="2663612"/>
            <a:ext cx="245791" cy="245791"/>
          </a:xfrm>
          <a:prstGeom prst="rect">
            <a:avLst/>
          </a:prstGeom>
        </p:spPr>
      </p:pic>
      <p:sp>
        <p:nvSpPr>
          <p:cNvPr id="31" name="Text 27"/>
          <p:cNvSpPr/>
          <p:nvPr/>
        </p:nvSpPr>
        <p:spPr>
          <a:xfrm>
            <a:off x="5943600" y="2268093"/>
            <a:ext cx="5330952" cy="103682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②   탐색 범위가 줄지 않아 무한 루프에 빠질 수 있다.</a:t>
            </a:r>
            <a:endParaRPr lang="en-US" sz="1350" dirty="0"/>
          </a:p>
        </p:txBody>
      </p:sp>
      <p:sp>
        <p:nvSpPr>
          <p:cNvPr id="32" name="Shape 28"/>
          <p:cNvSpPr/>
          <p:nvPr/>
        </p:nvSpPr>
        <p:spPr>
          <a:xfrm>
            <a:off x="5010912" y="3542665"/>
            <a:ext cx="6556248" cy="1427988"/>
          </a:xfrm>
          <a:prstGeom prst="roundRect">
            <a:avLst>
              <a:gd name="adj" fmla="val 768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3" name="Shape 29"/>
          <p:cNvSpPr/>
          <p:nvPr/>
        </p:nvSpPr>
        <p:spPr>
          <a:xfrm>
            <a:off x="5266944" y="3780409"/>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34" name="Image 2" descr="/home/claude/icons/bulb_white.png">    </p:cNvPr>
          <p:cNvPicPr>
            <a:picLocks noChangeAspect="1"/>
          </p:cNvPicPr>
          <p:nvPr/>
        </p:nvPicPr>
        <p:blipFill>
          <a:blip r:embed="rId3"/>
          <a:stretch>
            <a:fillRect/>
          </a:stretch>
        </p:blipFill>
        <p:spPr>
          <a:xfrm>
            <a:off x="5390571" y="3904036"/>
            <a:ext cx="228234" cy="228234"/>
          </a:xfrm>
          <a:prstGeom prst="rect">
            <a:avLst/>
          </a:prstGeom>
        </p:spPr>
      </p:pic>
      <p:sp>
        <p:nvSpPr>
          <p:cNvPr id="35" name="Text 30"/>
          <p:cNvSpPr/>
          <p:nvPr/>
        </p:nvSpPr>
        <p:spPr>
          <a:xfrm>
            <a:off x="5925312" y="3688969"/>
            <a:ext cx="5367528" cy="1135380"/>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mid는 이미 확인해서 답이 아님을 알고 있으므로 반드시 건너뛰어야 한다. low = mid로 두면 low와 high가 인접했을 때 mid가 계속 같은 값으로 계산되어 범위가 줄지 않는다.</a:t>
            </a:r>
            <a:endParaRPr lang="en-US" sz="1300" dirty="0"/>
          </a:p>
        </p:txBody>
      </p:sp>
      <p:sp>
        <p:nvSpPr>
          <p:cNvPr id="37" name="Text 3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19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"컴퓨터가 빨라졌으니 어떤 알고리즘을 쓰든 상관없다"는 주장에 대한 반박으로 적절하지 않은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다루어야 할 데이터의 크기도 함께 커졌기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하드웨어 개선은 상수배 효과지만 알고리즘은 차수를 바꾼다.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하드웨어를 10배 빠르게 하면 O(n²)이 O(n)으로 바뀐다.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비효율은 n이 커질수록 급격하게 벌어지기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F59E0B"/>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데이터가 클수록 알고리즘의 차이가 더 크게 드러난다.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19</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"컴퓨터가 빨라졌으니 어떤 알고리즘을 쓰든 상관없다"는 주장에 대한 반박으로 적절하지 않은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③   하드웨어를 10배 빠르게 하면 O(n²)이 O(n)으로 바뀐다.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하드웨어를 아무리 빠르게 해도 복잡도의 차수는 바뀌지 않는다. O(n²)은 여전히 O(n²)이고 상수만 작아질 뿐이다. 나머지는 모두 타당한 반박이다.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38</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20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시간 복잡도 분석에서 실제 실행 시간(초)을 측정하지 않는 이유로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컴퓨터와 언어에 따라 달라져 알고리즘 고유의 성질이 아니기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실행 시간을 정확히 측정할 도구가 존재하지 않기 때문이다.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초 단위 값은 자릿수가 너무 커서 서로 비교하기 어렵기 때문이다.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같은 알고리즘의 실행 시간은 환경과 무관하게 항상 일정하기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실행 시간보다 메모리 사용량이 훨씬 더 중요한 지표이기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39</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20</a:t>
            </a:r>
            <a:endParaRPr lang="en-US" sz="1200" dirty="0"/>
          </a:p>
        </p:txBody>
      </p:sp>
      <p:sp>
        <p:nvSpPr>
          <p:cNvPr id="8" name="Text 5"/>
          <p:cNvSpPr/>
          <p:nvPr/>
        </p:nvSpPr>
        <p:spPr>
          <a:xfrm>
            <a:off x="658368" y="1755458"/>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시간 복잡도 분석에서 실제 실행 시간(초)을 측정하지 않는 이유로 가장 적절한 것은?</a:t>
            </a:r>
            <a:endParaRPr lang="en-US" sz="1500" dirty="0"/>
          </a:p>
        </p:txBody>
      </p:sp>
      <p:sp>
        <p:nvSpPr>
          <p:cNvPr id="9" name="Shape 6"/>
          <p:cNvSpPr/>
          <p:nvPr/>
        </p:nvSpPr>
        <p:spPr>
          <a:xfrm>
            <a:off x="658368" y="2295716"/>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757274"/>
            <a:ext cx="245791" cy="245791"/>
          </a:xfrm>
          <a:prstGeom prst="rect">
            <a:avLst/>
          </a:prstGeom>
        </p:spPr>
      </p:pic>
      <p:sp>
        <p:nvSpPr>
          <p:cNvPr id="12" name="Text 8"/>
          <p:cNvSpPr/>
          <p:nvPr/>
        </p:nvSpPr>
        <p:spPr>
          <a:xfrm>
            <a:off x="1591056" y="2295716"/>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컴퓨터와 언어에 따라 달라져 알고리즘 고유의 성질이 아니기 때문이다.</a:t>
            </a:r>
            <a:endParaRPr lang="en-US" sz="1350" dirty="0"/>
          </a:p>
        </p:txBody>
      </p:sp>
      <p:sp>
        <p:nvSpPr>
          <p:cNvPr id="13" name="Shape 9"/>
          <p:cNvSpPr/>
          <p:nvPr/>
        </p:nvSpPr>
        <p:spPr>
          <a:xfrm>
            <a:off x="658368" y="3702368"/>
            <a:ext cx="10908792" cy="1555623"/>
          </a:xfrm>
          <a:prstGeom prst="roundRect">
            <a:avLst>
              <a:gd name="adj" fmla="val 705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40111"/>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63738"/>
            <a:ext cx="228234" cy="228234"/>
          </a:xfrm>
          <a:prstGeom prst="rect">
            <a:avLst/>
          </a:prstGeom>
        </p:spPr>
      </p:pic>
      <p:sp>
        <p:nvSpPr>
          <p:cNvPr id="16" name="Text 11"/>
          <p:cNvSpPr/>
          <p:nvPr/>
        </p:nvSpPr>
        <p:spPr>
          <a:xfrm>
            <a:off x="1572768" y="3848672"/>
            <a:ext cx="9720072" cy="1263015"/>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같은 알고리즘도 노트북과 데스크탑에서 다르고 파이썬과 C에서 다르다. 반면 기본 연산의 '횟수'는 어디서 돌려도 같으므로 알고리즘 자체를 비교할 수 있는 기준이 된다. "시간을 재지 않고 횟수를 센다"가 핵심이다.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40</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21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기본 연산(basic operation)에 대한 설명으로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알고리즘의 핵심 동작 중 반드시 하나를 대표로 고른다.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보통 가장 안쪽 반복문에서 자주 실행되는 명령을 고른다.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유일하게 정해지므로 다르게 고르면 틀린 답이 된다.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정렬에서는 비교와 교환 중 어느 쪽을 골라도 근거만 있으면 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탐색 알고리즘에서는 보통 비교 연산을 기본 연산으로 삼는다.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41</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21</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기본 연산(basic operation)에 대한 설명으로 옳지 않은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③   유일하게 정해지므로 다르게 고르면 틀린 답이 된다.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정렬에서 비교를 셀 수도 있고 교환을 셀 수도 있듯이 기본 연산의 선택에는 정답이 하나로 정해져 있지 않다. 중요한 것은 무엇을 골랐는지가 아니라 왜 그것을 골랐는지에 대한 근거다.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42</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22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길이가 n인 리스트에 대해 실행할 때 수행되는 비교 연산의 횟수는?</a:t>
            </a:r>
            <a:endParaRPr lang="en-US" sz="2300" dirty="0"/>
          </a:p>
        </p:txBody>
      </p:sp>
      <p:sp>
        <p:nvSpPr>
          <p:cNvPr id="9" name="Shape 6"/>
          <p:cNvSpPr/>
          <p:nvPr/>
        </p:nvSpPr>
        <p:spPr>
          <a:xfrm>
            <a:off x="658368" y="2508250"/>
            <a:ext cx="4023360" cy="1892808"/>
          </a:xfrm>
          <a:prstGeom prst="roundRect">
            <a:avLst>
              <a:gd name="adj" fmla="val 3865"/>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02336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get_largest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34614"/>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58642"/>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806698"/>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4030726"/>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endParaRPr lang="en-US" sz="1300" dirty="0"/>
          </a:p>
        </p:txBody>
      </p:sp>
      <p:sp>
        <p:nvSpPr>
          <p:cNvPr id="22" name="Shape 19"/>
          <p:cNvSpPr/>
          <p:nvPr/>
        </p:nvSpPr>
        <p:spPr>
          <a:xfrm>
            <a:off x="5010912" y="250825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3" name="Text 20"/>
          <p:cNvSpPr/>
          <p:nvPr/>
        </p:nvSpPr>
        <p:spPr>
          <a:xfrm>
            <a:off x="5248656" y="250825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n</a:t>
            </a:r>
            <a:endParaRPr lang="en-US" sz="1600" dirty="0"/>
          </a:p>
        </p:txBody>
      </p:sp>
      <p:sp>
        <p:nvSpPr>
          <p:cNvPr id="24" name="Shape 21"/>
          <p:cNvSpPr/>
          <p:nvPr/>
        </p:nvSpPr>
        <p:spPr>
          <a:xfrm>
            <a:off x="5010912" y="314833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5" name="Text 22"/>
          <p:cNvSpPr/>
          <p:nvPr/>
        </p:nvSpPr>
        <p:spPr>
          <a:xfrm>
            <a:off x="5248656" y="314833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n / 2</a:t>
            </a:r>
            <a:endParaRPr lang="en-US" sz="1600" dirty="0"/>
          </a:p>
        </p:txBody>
      </p:sp>
      <p:sp>
        <p:nvSpPr>
          <p:cNvPr id="26" name="Shape 23"/>
          <p:cNvSpPr/>
          <p:nvPr/>
        </p:nvSpPr>
        <p:spPr>
          <a:xfrm>
            <a:off x="5010912" y="378841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7" name="Text 24"/>
          <p:cNvSpPr/>
          <p:nvPr/>
        </p:nvSpPr>
        <p:spPr>
          <a:xfrm>
            <a:off x="5248656" y="378841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n + 1</a:t>
            </a:r>
            <a:endParaRPr lang="en-US" sz="1600" dirty="0"/>
          </a:p>
        </p:txBody>
      </p:sp>
      <p:sp>
        <p:nvSpPr>
          <p:cNvPr id="28" name="Shape 25"/>
          <p:cNvSpPr/>
          <p:nvPr/>
        </p:nvSpPr>
        <p:spPr>
          <a:xfrm>
            <a:off x="5010912" y="442849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9" name="Text 26"/>
          <p:cNvSpPr/>
          <p:nvPr/>
        </p:nvSpPr>
        <p:spPr>
          <a:xfrm>
            <a:off x="5248656" y="442849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n − 1</a:t>
            </a:r>
            <a:endParaRPr lang="en-US" sz="1600" dirty="0"/>
          </a:p>
        </p:txBody>
      </p:sp>
      <p:sp>
        <p:nvSpPr>
          <p:cNvPr id="30" name="Shape 27"/>
          <p:cNvSpPr/>
          <p:nvPr/>
        </p:nvSpPr>
        <p:spPr>
          <a:xfrm>
            <a:off x="5010912" y="506857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1" name="Text 28"/>
          <p:cNvSpPr/>
          <p:nvPr/>
        </p:nvSpPr>
        <p:spPr>
          <a:xfrm>
            <a:off x="5248656" y="506857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n(n−1)/2</a:t>
            </a:r>
            <a:endParaRPr lang="en-US" sz="1600" dirty="0"/>
          </a:p>
        </p:txBody>
      </p:sp>
      <p:sp>
        <p:nvSpPr>
          <p:cNvPr id="33" name="Text 29"/>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43</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22</a:t>
            </a:r>
            <a:endParaRPr lang="en-US" sz="1200" dirty="0"/>
          </a:p>
        </p:txBody>
      </p:sp>
      <p:sp>
        <p:nvSpPr>
          <p:cNvPr id="8" name="Text 5"/>
          <p:cNvSpPr/>
          <p:nvPr/>
        </p:nvSpPr>
        <p:spPr>
          <a:xfrm>
            <a:off x="658368" y="1708277"/>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길이가 n인 리스트에 대해 실행할 때 수행되는 비교 연산의 횟수는?</a:t>
            </a:r>
            <a:endParaRPr lang="en-US" sz="1500" dirty="0"/>
          </a:p>
        </p:txBody>
      </p:sp>
      <p:sp>
        <p:nvSpPr>
          <p:cNvPr id="9" name="Shape 6"/>
          <p:cNvSpPr/>
          <p:nvPr/>
        </p:nvSpPr>
        <p:spPr>
          <a:xfrm>
            <a:off x="658368" y="2248535"/>
            <a:ext cx="4023360" cy="1892808"/>
          </a:xfrm>
          <a:prstGeom prst="roundRect">
            <a:avLst>
              <a:gd name="adj" fmla="val 3865"/>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248535"/>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449703"/>
            <a:ext cx="4023360" cy="109728"/>
          </a:xfrm>
          <a:prstGeom prst="rect">
            <a:avLst/>
          </a:prstGeom>
          <a:solidFill>
            <a:srgbClr val="2A2856"/>
          </a:solidFill>
          <a:ln w="12700">
            <a:solidFill>
              <a:srgbClr val="2A2856"/>
            </a:solidFill>
            <a:prstDash val="solid"/>
          </a:ln>
        </p:spPr>
      </p:sp>
      <p:sp>
        <p:nvSpPr>
          <p:cNvPr id="12" name="Shape 9"/>
          <p:cNvSpPr/>
          <p:nvPr/>
        </p:nvSpPr>
        <p:spPr>
          <a:xfrm>
            <a:off x="786384" y="2353691"/>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353691"/>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353691"/>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266823"/>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650871"/>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get_largest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2874899"/>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09892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2295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546983"/>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77101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largest</a:t>
            </a:r>
            <a:endParaRPr lang="en-US" sz="1300" dirty="0"/>
          </a:p>
        </p:txBody>
      </p:sp>
      <p:sp>
        <p:nvSpPr>
          <p:cNvPr id="22" name="Shape 19"/>
          <p:cNvSpPr/>
          <p:nvPr/>
        </p:nvSpPr>
        <p:spPr>
          <a:xfrm>
            <a:off x="5010912" y="2248535"/>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3" name="Shape 20"/>
          <p:cNvSpPr/>
          <p:nvPr/>
        </p:nvSpPr>
        <p:spPr>
          <a:xfrm>
            <a:off x="5266944" y="2449703"/>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4" name="Image 1" descr="/home/claude/icons/check_white.png">    </p:cNvPr>
          <p:cNvPicPr>
            <a:picLocks noChangeAspect="1"/>
          </p:cNvPicPr>
          <p:nvPr/>
        </p:nvPicPr>
        <p:blipFill>
          <a:blip r:embed="rId2"/>
          <a:stretch>
            <a:fillRect/>
          </a:stretch>
        </p:blipFill>
        <p:spPr>
          <a:xfrm>
            <a:off x="5400081" y="2582840"/>
            <a:ext cx="245791" cy="245791"/>
          </a:xfrm>
          <a:prstGeom prst="rect">
            <a:avLst/>
          </a:prstGeom>
        </p:spPr>
      </p:pic>
      <p:sp>
        <p:nvSpPr>
          <p:cNvPr id="25" name="Text 21"/>
          <p:cNvSpPr/>
          <p:nvPr/>
        </p:nvSpPr>
        <p:spPr>
          <a:xfrm>
            <a:off x="5943600" y="2248535"/>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④   n − 1</a:t>
            </a:r>
            <a:endParaRPr lang="en-US" sz="1350" dirty="0"/>
          </a:p>
        </p:txBody>
      </p:sp>
      <p:sp>
        <p:nvSpPr>
          <p:cNvPr id="26" name="Shape 22"/>
          <p:cNvSpPr/>
          <p:nvPr/>
        </p:nvSpPr>
        <p:spPr>
          <a:xfrm>
            <a:off x="5010912" y="3400679"/>
            <a:ext cx="6556248" cy="1904492"/>
          </a:xfrm>
          <a:prstGeom prst="roundRect">
            <a:avLst>
              <a:gd name="adj" fmla="val 57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7" name="Shape 23"/>
          <p:cNvSpPr/>
          <p:nvPr/>
        </p:nvSpPr>
        <p:spPr>
          <a:xfrm>
            <a:off x="5266944" y="3638423"/>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8" name="Image 2" descr="/home/claude/icons/bulb_white.png">    </p:cNvPr>
          <p:cNvPicPr>
            <a:picLocks noChangeAspect="1"/>
          </p:cNvPicPr>
          <p:nvPr/>
        </p:nvPicPr>
        <p:blipFill>
          <a:blip r:embed="rId3"/>
          <a:stretch>
            <a:fillRect/>
          </a:stretch>
        </p:blipFill>
        <p:spPr>
          <a:xfrm>
            <a:off x="5390571" y="3762050"/>
            <a:ext cx="228234" cy="228234"/>
          </a:xfrm>
          <a:prstGeom prst="rect">
            <a:avLst/>
          </a:prstGeom>
        </p:spPr>
      </p:pic>
      <p:sp>
        <p:nvSpPr>
          <p:cNvPr id="29" name="Text 24"/>
          <p:cNvSpPr/>
          <p:nvPr/>
        </p:nvSpPr>
        <p:spPr>
          <a:xfrm>
            <a:off x="5925312" y="3546983"/>
            <a:ext cx="5367528" cy="1611884"/>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0번 원소는 이미 largest에 넣었으므로 다시 비교하지 않는다. i는 1부터 n−1까지 돌아 총 n−1회다. 또한 이 알고리즘은 최선·평균·최악이 모두 n−1로 같은데, 최대값을 찾으려면 모든 원소를 반드시 한 번씩 봐야 하므로 조기 종료가 불가능하기 때문이다.</a:t>
            </a:r>
            <a:endParaRPr lang="en-US" sz="1300" dirty="0"/>
          </a:p>
        </p:txBody>
      </p:sp>
      <p:sp>
        <p:nvSpPr>
          <p:cNvPr id="31" name="Text 25"/>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44</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23 · 객관식</a:t>
            </a:r>
            <a:endParaRPr lang="en-US" sz="1200" dirty="0"/>
          </a:p>
        </p:txBody>
      </p:sp>
      <p:sp>
        <p:nvSpPr>
          <p:cNvPr id="8" name="Text 5"/>
          <p:cNvSpPr/>
          <p:nvPr/>
        </p:nvSpPr>
        <p:spPr>
          <a:xfrm>
            <a:off x="658368" y="1003046"/>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target이 리스트에 반드시 존재하고 각 위치에 있을 확률이 모두 1/n로 같을 때, 순차 탐색의 평균 비교 횟수는?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n / 2</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(n + 1) / 2</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(n − 1) / 2</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n</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log₂ 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45</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23</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target이 리스트에 반드시 존재하고 각 위치에 있을 확률이 모두 1/n로 같을 때, 순차 탐색의 평균 비교 횟수는?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②   (n + 1) / 2</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(1 + 2 + … + n)/n = {n(n+1)/2}/n = (n+1)/2 이다. n이 충분히 크면 대략 n/2이지만 정확한 값은 (n+1)/2다. 직관으로 말한 n/2와 계산으로 얻은 (n+1)/2의 차이를 구분할 수 있어야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46</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24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최선·평균·최악의 경우에 대한 설명으로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최악의 경우는 성능의 상한을 보장하기 위해 주로 쓰인다.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최선의 경우는 실무에서 거의 사용되지 않는 기준이다.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평균의 경우를 분석하려면 입력 분포에 대한 가정이 반드시 필요하다.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최대값 찾기는 최선과 최악의 비교 횟수가 항상 n−1로 같다.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FB7185"/>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순차 탐색에서 target이 없는 경우는 최선의 경우에 해당한다.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47</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24</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최선·평균·최악의 경우에 대한 설명으로 옳지 않은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순차 탐색에서 target이 없는 경우는 최선의 경우에 해당한다.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존재하지 않으면 끝까지 다 확인해야 하므로 최악의 경우다. '없다'는 결론도 n번 비교해야 나오는 결론이다. 값이 맨 뒤에 있는 경우와 아예 없는 경우는 비교 횟수가 n으로 같다.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48</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25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기본 연산을 덧셈으로 잡을 때 시간 복잡도 함수 T(n)은? (n = len(A))</a:t>
            </a:r>
            <a:endParaRPr lang="en-US" sz="2300" dirty="0"/>
          </a:p>
        </p:txBody>
      </p:sp>
      <p:sp>
        <p:nvSpPr>
          <p:cNvPr id="9" name="Shape 6"/>
          <p:cNvSpPr/>
          <p:nvPr/>
        </p:nvSpPr>
        <p:spPr>
          <a:xfrm>
            <a:off x="658368" y="2508250"/>
            <a:ext cx="4023360" cy="1668780"/>
          </a:xfrm>
          <a:prstGeom prst="roundRect">
            <a:avLst>
              <a:gd name="adj" fmla="val 438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02336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add_array_members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34614"/>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8" name="Text 15"/>
          <p:cNvSpPr/>
          <p:nvPr/>
        </p:nvSpPr>
        <p:spPr>
          <a:xfrm>
            <a:off x="859536" y="3358642"/>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x</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x</a:t>
            </a:r>
            <a:endParaRPr lang="en-US" sz="1300" dirty="0"/>
          </a:p>
        </p:txBody>
      </p:sp>
      <p:sp>
        <p:nvSpPr>
          <p:cNvPr id="20" name="Text 17"/>
          <p:cNvSpPr/>
          <p:nvPr/>
        </p:nvSpPr>
        <p:spPr>
          <a:xfrm>
            <a:off x="859536" y="3806698"/>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endParaRPr lang="en-US" sz="1300" dirty="0"/>
          </a:p>
        </p:txBody>
      </p:sp>
      <p:sp>
        <p:nvSpPr>
          <p:cNvPr id="21" name="Shape 18"/>
          <p:cNvSpPr/>
          <p:nvPr/>
        </p:nvSpPr>
        <p:spPr>
          <a:xfrm>
            <a:off x="5010912" y="250825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2" name="Text 19"/>
          <p:cNvSpPr/>
          <p:nvPr/>
        </p:nvSpPr>
        <p:spPr>
          <a:xfrm>
            <a:off x="5248656" y="250825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T(n) = 1</a:t>
            </a:r>
            <a:endParaRPr lang="en-US" sz="1600" dirty="0"/>
          </a:p>
        </p:txBody>
      </p:sp>
      <p:sp>
        <p:nvSpPr>
          <p:cNvPr id="23" name="Shape 20"/>
          <p:cNvSpPr/>
          <p:nvPr/>
        </p:nvSpPr>
        <p:spPr>
          <a:xfrm>
            <a:off x="5010912" y="314833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4" name="Text 21"/>
          <p:cNvSpPr/>
          <p:nvPr/>
        </p:nvSpPr>
        <p:spPr>
          <a:xfrm>
            <a:off x="5248656" y="314833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T(n) = log n</a:t>
            </a:r>
            <a:endParaRPr lang="en-US" sz="1600" dirty="0"/>
          </a:p>
        </p:txBody>
      </p:sp>
      <p:sp>
        <p:nvSpPr>
          <p:cNvPr id="25" name="Shape 22"/>
          <p:cNvSpPr/>
          <p:nvPr/>
        </p:nvSpPr>
        <p:spPr>
          <a:xfrm>
            <a:off x="5010912" y="378841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Text 23"/>
          <p:cNvSpPr/>
          <p:nvPr/>
        </p:nvSpPr>
        <p:spPr>
          <a:xfrm>
            <a:off x="5248656" y="378841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T(n) = n</a:t>
            </a:r>
            <a:endParaRPr lang="en-US" sz="1600" dirty="0"/>
          </a:p>
        </p:txBody>
      </p:sp>
      <p:sp>
        <p:nvSpPr>
          <p:cNvPr id="27" name="Shape 24"/>
          <p:cNvSpPr/>
          <p:nvPr/>
        </p:nvSpPr>
        <p:spPr>
          <a:xfrm>
            <a:off x="5010912" y="442849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Text 25"/>
          <p:cNvSpPr/>
          <p:nvPr/>
        </p:nvSpPr>
        <p:spPr>
          <a:xfrm>
            <a:off x="5248656" y="442849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T(n) = n − 1</a:t>
            </a:r>
            <a:endParaRPr lang="en-US" sz="1600" dirty="0"/>
          </a:p>
        </p:txBody>
      </p:sp>
      <p:sp>
        <p:nvSpPr>
          <p:cNvPr id="29" name="Shape 26"/>
          <p:cNvSpPr/>
          <p:nvPr/>
        </p:nvSpPr>
        <p:spPr>
          <a:xfrm>
            <a:off x="5010912" y="5068570"/>
            <a:ext cx="655624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0" name="Text 27"/>
          <p:cNvSpPr/>
          <p:nvPr/>
        </p:nvSpPr>
        <p:spPr>
          <a:xfrm>
            <a:off x="5248656" y="5068570"/>
            <a:ext cx="6153912" cy="548640"/>
          </a:xfrm>
          <a:prstGeom prst="rect">
            <a:avLst/>
          </a:prstGeom>
          <a:noFill/>
          <a:ln/>
        </p:spPr>
        <p:txBody>
          <a:bodyPr wrap="square" lIns="0" tIns="0" rIns="0" bIns="0" rtlCol="0" anchor="ctr"/>
          <a:lstStyle/>
          <a:p>
            <a:pPr indent="0" marL="0">
              <a:buNone/>
            </a:pPr>
            <a:r>
              <a:rPr lang="en-US" sz="1600" b="1" dirty="0">
                <a:solidFill>
                  <a:srgbClr val="FB7185"/>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T(n) = n²</a:t>
            </a:r>
            <a:endParaRPr lang="en-US" sz="1600" dirty="0"/>
          </a:p>
        </p:txBody>
      </p:sp>
      <p:sp>
        <p:nvSpPr>
          <p:cNvPr id="32" name="Text 28"/>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49</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25</a:t>
            </a:r>
            <a:endParaRPr lang="en-US" sz="1200" dirty="0"/>
          </a:p>
        </p:txBody>
      </p:sp>
      <p:sp>
        <p:nvSpPr>
          <p:cNvPr id="8" name="Text 5"/>
          <p:cNvSpPr/>
          <p:nvPr/>
        </p:nvSpPr>
        <p:spPr>
          <a:xfrm>
            <a:off x="658368" y="194652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기본 연산을 덧셈으로 잡을 때 시간 복잡도 함수 T(n)은? (n = len(A))</a:t>
            </a:r>
            <a:endParaRPr lang="en-US" sz="1500" dirty="0"/>
          </a:p>
        </p:txBody>
      </p:sp>
      <p:sp>
        <p:nvSpPr>
          <p:cNvPr id="9" name="Shape 6"/>
          <p:cNvSpPr/>
          <p:nvPr/>
        </p:nvSpPr>
        <p:spPr>
          <a:xfrm>
            <a:off x="658368" y="2486787"/>
            <a:ext cx="4023360" cy="1668780"/>
          </a:xfrm>
          <a:prstGeom prst="roundRect">
            <a:avLst>
              <a:gd name="adj" fmla="val 438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486787"/>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add_array_members</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1315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8" name="Text 15"/>
          <p:cNvSpPr/>
          <p:nvPr/>
        </p:nvSpPr>
        <p:spPr>
          <a:xfrm>
            <a:off x="859536" y="3337179"/>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x</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x</a:t>
            </a:r>
            <a:endParaRPr lang="en-US" sz="1300" dirty="0"/>
          </a:p>
        </p:txBody>
      </p:sp>
      <p:sp>
        <p:nvSpPr>
          <p:cNvPr id="20" name="Text 17"/>
          <p:cNvSpPr/>
          <p:nvPr/>
        </p:nvSpPr>
        <p:spPr>
          <a:xfrm>
            <a:off x="859536" y="378523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endParaRPr lang="en-US" sz="1300" dirty="0"/>
          </a:p>
        </p:txBody>
      </p:sp>
      <p:sp>
        <p:nvSpPr>
          <p:cNvPr id="21" name="Shape 18"/>
          <p:cNvSpPr/>
          <p:nvPr/>
        </p:nvSpPr>
        <p:spPr>
          <a:xfrm>
            <a:off x="5010912" y="2486787"/>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2" name="Shape 19"/>
          <p:cNvSpPr/>
          <p:nvPr/>
        </p:nvSpPr>
        <p:spPr>
          <a:xfrm>
            <a:off x="5266944" y="268795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3" name="Image 1" descr="/home/claude/icons/check_white.png">    </p:cNvPr>
          <p:cNvPicPr>
            <a:picLocks noChangeAspect="1"/>
          </p:cNvPicPr>
          <p:nvPr/>
        </p:nvPicPr>
        <p:blipFill>
          <a:blip r:embed="rId2"/>
          <a:stretch>
            <a:fillRect/>
          </a:stretch>
        </p:blipFill>
        <p:spPr>
          <a:xfrm>
            <a:off x="5400081" y="2821092"/>
            <a:ext cx="245791" cy="245791"/>
          </a:xfrm>
          <a:prstGeom prst="rect">
            <a:avLst/>
          </a:prstGeom>
        </p:spPr>
      </p:pic>
      <p:sp>
        <p:nvSpPr>
          <p:cNvPr id="24" name="Text 20"/>
          <p:cNvSpPr/>
          <p:nvPr/>
        </p:nvSpPr>
        <p:spPr>
          <a:xfrm>
            <a:off x="5943600" y="2486787"/>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③   T(n) = n</a:t>
            </a:r>
            <a:endParaRPr lang="en-US" sz="1350" dirty="0"/>
          </a:p>
        </p:txBody>
      </p:sp>
      <p:sp>
        <p:nvSpPr>
          <p:cNvPr id="25" name="Shape 21"/>
          <p:cNvSpPr/>
          <p:nvPr/>
        </p:nvSpPr>
        <p:spPr>
          <a:xfrm>
            <a:off x="5010912" y="3638931"/>
            <a:ext cx="6556248" cy="1427988"/>
          </a:xfrm>
          <a:prstGeom prst="roundRect">
            <a:avLst>
              <a:gd name="adj" fmla="val 7684"/>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Shape 22"/>
          <p:cNvSpPr/>
          <p:nvPr/>
        </p:nvSpPr>
        <p:spPr>
          <a:xfrm>
            <a:off x="5266944" y="3876675"/>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7" name="Image 2" descr="/home/claude/icons/bulb_white.png">    </p:cNvPr>
          <p:cNvPicPr>
            <a:picLocks noChangeAspect="1"/>
          </p:cNvPicPr>
          <p:nvPr/>
        </p:nvPicPr>
        <p:blipFill>
          <a:blip r:embed="rId3"/>
          <a:stretch>
            <a:fillRect/>
          </a:stretch>
        </p:blipFill>
        <p:spPr>
          <a:xfrm>
            <a:off x="5390571" y="4000302"/>
            <a:ext cx="228234" cy="228234"/>
          </a:xfrm>
          <a:prstGeom prst="rect">
            <a:avLst/>
          </a:prstGeom>
        </p:spPr>
      </p:pic>
      <p:sp>
        <p:nvSpPr>
          <p:cNvPr id="28" name="Text 23"/>
          <p:cNvSpPr/>
          <p:nvPr/>
        </p:nvSpPr>
        <p:spPr>
          <a:xfrm>
            <a:off x="5925312" y="3785235"/>
            <a:ext cx="5367528" cy="1135380"/>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반복문이 원소 하나당 한 번씩 정확히 n번 실행되므로 T(n) = n이다. 참고로 get_largest의 T(n) = n−1과는 다르지만, 빅오로 표기하면 둘 다 O(n)으로 같아진다.</a:t>
            </a:r>
            <a:endParaRPr lang="en-US" sz="1300" dirty="0"/>
          </a:p>
        </p:txBody>
      </p:sp>
      <p:sp>
        <p:nvSpPr>
          <p:cNvPr id="30" name="Text 24"/>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50</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26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T(n) = 3n² + 5n + 100 을 빅오 표기법으로 나타내면?</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O(n²)</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O(n)</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O(1)</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O(3n²)</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O(n² + 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51</a:t>
            </a:r>
            <a:endParaRPr 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26</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T(n) = 3n² + 5n + 100 을 빅오 표기법으로 나타내면?</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O(n²)</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최고차항만 남기고 계수와 낮은 차수 항은 버린다. 계수 3을 버리는 이유는 n이 커질 때 차수의 차이 앞에서 상수배는 의미가 없기 때문이다. O(3n²)이나 O(n²+n)처럼 쓰지 않는 것이 관례다.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52</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27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2n + 1 = O(n) 임을 보이기 위한 (c, n₀)의 쌍으로 적절하지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c = 3, n₀ = 1</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c = 2, n₀ = 1</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c = 5, n₀ = 1</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c = 10, n₀ = 5</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c = 4, n₀ = 2</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53</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27</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2n + 1 = O(n) 임을 보이기 위한 (c, n₀)의 쌍으로 적절하지 않은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②   c = 2, n₀ = 1</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c = 2이면 2n + 1 ≤ 2n 이어야 하는데 이는 어떤 n에서도 성립하지 않는다. 나머지는 모두 성립한다. c와 n₀는 하나만 존재하면 되므로 정답이 여러 개일 수 있다는 점도 함께 기억하자.</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54</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28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복잡도를 증가 속도가 느린 것부터 빠른 순으로 바르게 나열한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O(1) &lt; O(n) &lt; O(log n) &lt; O(n log n) &lt; O(n²)</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O(1) &lt; O(n) &lt; O(n log n) &lt; O(log n) &lt; O(n²)</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O(log n) &lt; O(1) &lt; O(n) &lt; O(n²) &lt; O(n log n)</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O(1) &lt; O(log n) &lt; O(n log n) &lt; O(n) &lt; O(n²)</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O(1) &lt; O(log n) &lt; O(n) &lt; O(n log n) &lt; O(n²)</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55</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28</a:t>
            </a:r>
            <a:endParaRPr lang="en-US" sz="1200" dirty="0"/>
          </a:p>
        </p:txBody>
      </p:sp>
      <p:sp>
        <p:nvSpPr>
          <p:cNvPr id="8" name="Text 5"/>
          <p:cNvSpPr/>
          <p:nvPr/>
        </p:nvSpPr>
        <p:spPr>
          <a:xfrm>
            <a:off x="658368" y="2023110"/>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복잡도를 증가 속도가 느린 것부터 빠른 순으로 바르게 나열한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⑤   O(1) &lt; O(log n) &lt; O(n) &lt; O(n log n) &lt; O(n²)</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O(1) &lt; O(log n) &lt; O(n) &lt; O(n log n) &lt; O(n²) &lt; O(n³) &lt; O(2ⁿ) &lt; O(n!) 순이다. log n은 n보다 느리게 증가하고, n log n은 n과 n² 사이에 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56</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29 · 객관식</a:t>
            </a:r>
            <a:endParaRPr lang="en-US" sz="1200" dirty="0"/>
          </a:p>
        </p:txBody>
      </p:sp>
      <p:sp>
        <p:nvSpPr>
          <p:cNvPr id="8" name="Text 5"/>
          <p:cNvSpPr/>
          <p:nvPr/>
        </p:nvSpPr>
        <p:spPr>
          <a:xfrm>
            <a:off x="658368" y="1396238"/>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길이가 n인 리스트에 대해 실행할 때의 총 비교 횟수와 빅오 표기를 바르게 짝지은 것은?</a:t>
            </a:r>
            <a:endParaRPr lang="en-US" sz="2300" dirty="0"/>
          </a:p>
        </p:txBody>
      </p:sp>
      <p:sp>
        <p:nvSpPr>
          <p:cNvPr id="9" name="Shape 6"/>
          <p:cNvSpPr/>
          <p:nvPr/>
        </p:nvSpPr>
        <p:spPr>
          <a:xfrm>
            <a:off x="658368" y="2508250"/>
            <a:ext cx="5760720" cy="1892808"/>
          </a:xfrm>
          <a:prstGeom prst="roundRect">
            <a:avLst>
              <a:gd name="adj" fmla="val 3865"/>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508250"/>
            <a:ext cx="576072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576072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493776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539496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bubble_sort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134614"/>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58642"/>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806698"/>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4030726"/>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2" name="Shape 19"/>
          <p:cNvSpPr/>
          <p:nvPr/>
        </p:nvSpPr>
        <p:spPr>
          <a:xfrm>
            <a:off x="6748272" y="2508250"/>
            <a:ext cx="481888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3" name="Text 20"/>
          <p:cNvSpPr/>
          <p:nvPr/>
        </p:nvSpPr>
        <p:spPr>
          <a:xfrm>
            <a:off x="6986016" y="2508250"/>
            <a:ext cx="4416552" cy="548640"/>
          </a:xfrm>
          <a:prstGeom prst="rect">
            <a:avLst/>
          </a:prstGeom>
          <a:noFill/>
          <a:ln/>
        </p:spPr>
        <p:txBody>
          <a:bodyPr wrap="square" lIns="0" tIns="0" rIns="0" bIns="0" rtlCol="0" anchor="ctr"/>
          <a:lstStyle/>
          <a:p>
            <a:pPr indent="0" marL="0">
              <a:buNone/>
            </a:pPr>
            <a:r>
              <a:rPr lang="en-US" sz="1600" b="1" dirty="0">
                <a:solidFill>
                  <a:srgbClr val="10B981"/>
                </a:solidFill>
                <a:latin typeface="Malgun Gothic" pitchFamily="34" charset="0"/>
                <a:ea typeface="Malgun Gothic" pitchFamily="34" charset="-122"/>
                <a:cs typeface="Malgun Gothic" pitchFamily="34" charset="-120"/>
              </a:rPr>
              <a:t>①   </a:t>
            </a:r>
            <a:pPr indent="0" marL="0">
              <a:buNone/>
            </a:pPr>
            <a:r>
              <a:rPr lang="en-US" sz="1600" dirty="0">
                <a:solidFill>
                  <a:srgbClr val="3C3B57"/>
                </a:solidFill>
                <a:latin typeface="Malgun Gothic" pitchFamily="34" charset="0"/>
                <a:ea typeface="Malgun Gothic" pitchFamily="34" charset="-122"/>
                <a:cs typeface="Malgun Gothic" pitchFamily="34" charset="-120"/>
              </a:rPr>
              <a:t>n, O(n)</a:t>
            </a:r>
            <a:endParaRPr lang="en-US" sz="1600" dirty="0"/>
          </a:p>
        </p:txBody>
      </p:sp>
      <p:sp>
        <p:nvSpPr>
          <p:cNvPr id="24" name="Shape 21"/>
          <p:cNvSpPr/>
          <p:nvPr/>
        </p:nvSpPr>
        <p:spPr>
          <a:xfrm>
            <a:off x="6748272" y="3148330"/>
            <a:ext cx="481888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5" name="Text 22"/>
          <p:cNvSpPr/>
          <p:nvPr/>
        </p:nvSpPr>
        <p:spPr>
          <a:xfrm>
            <a:off x="6986016" y="3148330"/>
            <a:ext cx="4416552" cy="548640"/>
          </a:xfrm>
          <a:prstGeom prst="rect">
            <a:avLst/>
          </a:prstGeom>
          <a:noFill/>
          <a:ln/>
        </p:spPr>
        <p:txBody>
          <a:bodyPr wrap="square" lIns="0" tIns="0" rIns="0" bIns="0" rtlCol="0" anchor="ctr"/>
          <a:lstStyle/>
          <a:p>
            <a:pPr indent="0" marL="0">
              <a:buNone/>
            </a:pPr>
            <a:r>
              <a:rPr lang="en-US" sz="1600" b="1" dirty="0">
                <a:solidFill>
                  <a:srgbClr val="10B981"/>
                </a:solidFill>
                <a:latin typeface="Malgun Gothic" pitchFamily="34" charset="0"/>
                <a:ea typeface="Malgun Gothic" pitchFamily="34" charset="-122"/>
                <a:cs typeface="Malgun Gothic" pitchFamily="34" charset="-120"/>
              </a:rPr>
              <a:t>②   </a:t>
            </a:r>
            <a:pPr indent="0" marL="0">
              <a:buNone/>
            </a:pPr>
            <a:r>
              <a:rPr lang="en-US" sz="1600" dirty="0">
                <a:solidFill>
                  <a:srgbClr val="3C3B57"/>
                </a:solidFill>
                <a:latin typeface="Malgun Gothic" pitchFamily="34" charset="0"/>
                <a:ea typeface="Malgun Gothic" pitchFamily="34" charset="-122"/>
                <a:cs typeface="Malgun Gothic" pitchFamily="34" charset="-120"/>
              </a:rPr>
              <a:t>n², O(n²)</a:t>
            </a:r>
            <a:endParaRPr lang="en-US" sz="1600" dirty="0"/>
          </a:p>
        </p:txBody>
      </p:sp>
      <p:sp>
        <p:nvSpPr>
          <p:cNvPr id="26" name="Shape 23"/>
          <p:cNvSpPr/>
          <p:nvPr/>
        </p:nvSpPr>
        <p:spPr>
          <a:xfrm>
            <a:off x="6748272" y="3788410"/>
            <a:ext cx="481888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7" name="Text 24"/>
          <p:cNvSpPr/>
          <p:nvPr/>
        </p:nvSpPr>
        <p:spPr>
          <a:xfrm>
            <a:off x="6986016" y="3788410"/>
            <a:ext cx="4416552" cy="548640"/>
          </a:xfrm>
          <a:prstGeom prst="rect">
            <a:avLst/>
          </a:prstGeom>
          <a:noFill/>
          <a:ln/>
        </p:spPr>
        <p:txBody>
          <a:bodyPr wrap="square" lIns="0" tIns="0" rIns="0" bIns="0" rtlCol="0" anchor="ctr"/>
          <a:lstStyle/>
          <a:p>
            <a:pPr indent="0" marL="0">
              <a:buNone/>
            </a:pPr>
            <a:r>
              <a:rPr lang="en-US" sz="1600" b="1" dirty="0">
                <a:solidFill>
                  <a:srgbClr val="10B981"/>
                </a:solidFill>
                <a:latin typeface="Malgun Gothic" pitchFamily="34" charset="0"/>
                <a:ea typeface="Malgun Gothic" pitchFamily="34" charset="-122"/>
                <a:cs typeface="Malgun Gothic" pitchFamily="34" charset="-120"/>
              </a:rPr>
              <a:t>③   </a:t>
            </a:r>
            <a:pPr indent="0" marL="0">
              <a:buNone/>
            </a:pPr>
            <a:r>
              <a:rPr lang="en-US" sz="1600" dirty="0">
                <a:solidFill>
                  <a:srgbClr val="3C3B57"/>
                </a:solidFill>
                <a:latin typeface="Malgun Gothic" pitchFamily="34" charset="0"/>
                <a:ea typeface="Malgun Gothic" pitchFamily="34" charset="-122"/>
                <a:cs typeface="Malgun Gothic" pitchFamily="34" charset="-120"/>
              </a:rPr>
              <a:t>n(n−1)/2, O(n²)</a:t>
            </a:r>
            <a:endParaRPr lang="en-US" sz="1600" dirty="0"/>
          </a:p>
        </p:txBody>
      </p:sp>
      <p:sp>
        <p:nvSpPr>
          <p:cNvPr id="28" name="Shape 25"/>
          <p:cNvSpPr/>
          <p:nvPr/>
        </p:nvSpPr>
        <p:spPr>
          <a:xfrm>
            <a:off x="6748272" y="4428490"/>
            <a:ext cx="481888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9" name="Text 26"/>
          <p:cNvSpPr/>
          <p:nvPr/>
        </p:nvSpPr>
        <p:spPr>
          <a:xfrm>
            <a:off x="6986016" y="4428490"/>
            <a:ext cx="4416552" cy="548640"/>
          </a:xfrm>
          <a:prstGeom prst="rect">
            <a:avLst/>
          </a:prstGeom>
          <a:noFill/>
          <a:ln/>
        </p:spPr>
        <p:txBody>
          <a:bodyPr wrap="square" lIns="0" tIns="0" rIns="0" bIns="0" rtlCol="0" anchor="ctr"/>
          <a:lstStyle/>
          <a:p>
            <a:pPr indent="0" marL="0">
              <a:buNone/>
            </a:pPr>
            <a:r>
              <a:rPr lang="en-US" sz="1600" b="1" dirty="0">
                <a:solidFill>
                  <a:srgbClr val="10B981"/>
                </a:solidFill>
                <a:latin typeface="Malgun Gothic" pitchFamily="34" charset="0"/>
                <a:ea typeface="Malgun Gothic" pitchFamily="34" charset="-122"/>
                <a:cs typeface="Malgun Gothic" pitchFamily="34" charset="-120"/>
              </a:rPr>
              <a:t>④   </a:t>
            </a:r>
            <a:pPr indent="0" marL="0">
              <a:buNone/>
            </a:pPr>
            <a:r>
              <a:rPr lang="en-US" sz="1600" dirty="0">
                <a:solidFill>
                  <a:srgbClr val="3C3B57"/>
                </a:solidFill>
                <a:latin typeface="Malgun Gothic" pitchFamily="34" charset="0"/>
                <a:ea typeface="Malgun Gothic" pitchFamily="34" charset="-122"/>
                <a:cs typeface="Malgun Gothic" pitchFamily="34" charset="-120"/>
              </a:rPr>
              <a:t>n(n+1)/2, O(n)</a:t>
            </a:r>
            <a:endParaRPr lang="en-US" sz="1600" dirty="0"/>
          </a:p>
        </p:txBody>
      </p:sp>
      <p:sp>
        <p:nvSpPr>
          <p:cNvPr id="30" name="Shape 27"/>
          <p:cNvSpPr/>
          <p:nvPr/>
        </p:nvSpPr>
        <p:spPr>
          <a:xfrm>
            <a:off x="6748272" y="5068570"/>
            <a:ext cx="4818888" cy="548640"/>
          </a:xfrm>
          <a:prstGeom prst="roundRect">
            <a:avLst>
              <a:gd name="adj" fmla="val 15000"/>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1" name="Text 28"/>
          <p:cNvSpPr/>
          <p:nvPr/>
        </p:nvSpPr>
        <p:spPr>
          <a:xfrm>
            <a:off x="6986016" y="5068570"/>
            <a:ext cx="4416552" cy="548640"/>
          </a:xfrm>
          <a:prstGeom prst="rect">
            <a:avLst/>
          </a:prstGeom>
          <a:noFill/>
          <a:ln/>
        </p:spPr>
        <p:txBody>
          <a:bodyPr wrap="square" lIns="0" tIns="0" rIns="0" bIns="0" rtlCol="0" anchor="ctr"/>
          <a:lstStyle/>
          <a:p>
            <a:pPr indent="0" marL="0">
              <a:buNone/>
            </a:pPr>
            <a:r>
              <a:rPr lang="en-US" sz="1600" b="1" dirty="0">
                <a:solidFill>
                  <a:srgbClr val="10B981"/>
                </a:solidFill>
                <a:latin typeface="Malgun Gothic" pitchFamily="34" charset="0"/>
                <a:ea typeface="Malgun Gothic" pitchFamily="34" charset="-122"/>
                <a:cs typeface="Malgun Gothic" pitchFamily="34" charset="-120"/>
              </a:rPr>
              <a:t>⑤   </a:t>
            </a:r>
            <a:pPr indent="0" marL="0">
              <a:buNone/>
            </a:pPr>
            <a:r>
              <a:rPr lang="en-US" sz="1600" dirty="0">
                <a:solidFill>
                  <a:srgbClr val="3C3B57"/>
                </a:solidFill>
                <a:latin typeface="Malgun Gothic" pitchFamily="34" charset="0"/>
                <a:ea typeface="Malgun Gothic" pitchFamily="34" charset="-122"/>
                <a:cs typeface="Malgun Gothic" pitchFamily="34" charset="-120"/>
              </a:rPr>
              <a:t>log₂n 회, O(log n)</a:t>
            </a:r>
            <a:endParaRPr lang="en-US" sz="1600" dirty="0"/>
          </a:p>
        </p:txBody>
      </p:sp>
      <p:sp>
        <p:nvSpPr>
          <p:cNvPr id="33" name="Text 29"/>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57</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29</a:t>
            </a:r>
            <a:endParaRPr lang="en-US" sz="1200" dirty="0"/>
          </a:p>
        </p:txBody>
      </p:sp>
      <p:sp>
        <p:nvSpPr>
          <p:cNvPr id="8" name="Text 5"/>
          <p:cNvSpPr/>
          <p:nvPr/>
        </p:nvSpPr>
        <p:spPr>
          <a:xfrm>
            <a:off x="658368" y="1708277"/>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길이가 n인 리스트에 대해 실행할 때의 총 비교 횟수와 빅오 표기를 바르게 짝지은 것은?</a:t>
            </a:r>
            <a:endParaRPr lang="en-US" sz="1500" dirty="0"/>
          </a:p>
        </p:txBody>
      </p:sp>
      <p:sp>
        <p:nvSpPr>
          <p:cNvPr id="9" name="Shape 6"/>
          <p:cNvSpPr/>
          <p:nvPr/>
        </p:nvSpPr>
        <p:spPr>
          <a:xfrm>
            <a:off x="658368" y="2248535"/>
            <a:ext cx="5760720" cy="1892808"/>
          </a:xfrm>
          <a:prstGeom prst="roundRect">
            <a:avLst>
              <a:gd name="adj" fmla="val 3865"/>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248535"/>
            <a:ext cx="576072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449703"/>
            <a:ext cx="5760720" cy="109728"/>
          </a:xfrm>
          <a:prstGeom prst="rect">
            <a:avLst/>
          </a:prstGeom>
          <a:solidFill>
            <a:srgbClr val="2A2856"/>
          </a:solidFill>
          <a:ln w="12700">
            <a:solidFill>
              <a:srgbClr val="2A2856"/>
            </a:solidFill>
            <a:prstDash val="solid"/>
          </a:ln>
        </p:spPr>
      </p:sp>
      <p:sp>
        <p:nvSpPr>
          <p:cNvPr id="12" name="Shape 9"/>
          <p:cNvSpPr/>
          <p:nvPr/>
        </p:nvSpPr>
        <p:spPr>
          <a:xfrm>
            <a:off x="786384" y="2353691"/>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353691"/>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353691"/>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266823"/>
            <a:ext cx="493776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650871"/>
            <a:ext cx="539496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bubble_sort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2874899"/>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098927"/>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22955"/>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546983"/>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771011"/>
            <a:ext cx="539496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arr</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2" name="Shape 19"/>
          <p:cNvSpPr/>
          <p:nvPr/>
        </p:nvSpPr>
        <p:spPr>
          <a:xfrm>
            <a:off x="6748272" y="2248535"/>
            <a:ext cx="481888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3" name="Shape 20"/>
          <p:cNvSpPr/>
          <p:nvPr/>
        </p:nvSpPr>
        <p:spPr>
          <a:xfrm>
            <a:off x="7004304" y="2449703"/>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4" name="Image 1" descr="/home/claude/icons/check_white.png">    </p:cNvPr>
          <p:cNvPicPr>
            <a:picLocks noChangeAspect="1"/>
          </p:cNvPicPr>
          <p:nvPr/>
        </p:nvPicPr>
        <p:blipFill>
          <a:blip r:embed="rId2"/>
          <a:stretch>
            <a:fillRect/>
          </a:stretch>
        </p:blipFill>
        <p:spPr>
          <a:xfrm>
            <a:off x="7137441" y="2582840"/>
            <a:ext cx="245791" cy="245791"/>
          </a:xfrm>
          <a:prstGeom prst="rect">
            <a:avLst/>
          </a:prstGeom>
        </p:spPr>
      </p:pic>
      <p:sp>
        <p:nvSpPr>
          <p:cNvPr id="25" name="Text 21"/>
          <p:cNvSpPr/>
          <p:nvPr/>
        </p:nvSpPr>
        <p:spPr>
          <a:xfrm>
            <a:off x="7680960" y="2248535"/>
            <a:ext cx="359359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③   n(n−1)/2, O(n²)</a:t>
            </a:r>
            <a:endParaRPr lang="en-US" sz="1350" dirty="0"/>
          </a:p>
        </p:txBody>
      </p:sp>
      <p:sp>
        <p:nvSpPr>
          <p:cNvPr id="26" name="Shape 22"/>
          <p:cNvSpPr/>
          <p:nvPr/>
        </p:nvSpPr>
        <p:spPr>
          <a:xfrm>
            <a:off x="6748272" y="3400679"/>
            <a:ext cx="4818888" cy="1904492"/>
          </a:xfrm>
          <a:prstGeom prst="roundRect">
            <a:avLst>
              <a:gd name="adj" fmla="val 57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7" name="Shape 23"/>
          <p:cNvSpPr/>
          <p:nvPr/>
        </p:nvSpPr>
        <p:spPr>
          <a:xfrm>
            <a:off x="7004304" y="3638423"/>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8" name="Image 2" descr="/home/claude/icons/bulb_white.png">    </p:cNvPr>
          <p:cNvPicPr>
            <a:picLocks noChangeAspect="1"/>
          </p:cNvPicPr>
          <p:nvPr/>
        </p:nvPicPr>
        <p:blipFill>
          <a:blip r:embed="rId3"/>
          <a:stretch>
            <a:fillRect/>
          </a:stretch>
        </p:blipFill>
        <p:spPr>
          <a:xfrm>
            <a:off x="7127931" y="3762050"/>
            <a:ext cx="228234" cy="228234"/>
          </a:xfrm>
          <a:prstGeom prst="rect">
            <a:avLst/>
          </a:prstGeom>
        </p:spPr>
      </p:pic>
      <p:sp>
        <p:nvSpPr>
          <p:cNvPr id="29" name="Text 24"/>
          <p:cNvSpPr/>
          <p:nvPr/>
        </p:nvSpPr>
        <p:spPr>
          <a:xfrm>
            <a:off x="7662672" y="3546983"/>
            <a:ext cx="3630168" cy="1611884"/>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(n−1) + (n−2) + … + 1 = n(n−1)/2 이고, 전개하면 (n² − n)/2 이므로 최고차항만 남겨 O(n²)이다. 다만 이중 루프라고 해서 항상 O(n²)인 것은 아니며, 안쪽 반복이 n에 비례할 때만 그렇다.</a:t>
            </a:r>
            <a:endParaRPr lang="en-US" sz="1300" dirty="0"/>
          </a:p>
        </p:txBody>
      </p:sp>
      <p:sp>
        <p:nvSpPr>
          <p:cNvPr id="31" name="Text 25"/>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58</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30 · 객관식</a:t>
            </a:r>
            <a:endParaRPr lang="en-US" sz="1200" dirty="0"/>
          </a:p>
        </p:txBody>
      </p:sp>
      <p:sp>
        <p:nvSpPr>
          <p:cNvPr id="8" name="Text 5"/>
          <p:cNvSpPr/>
          <p:nvPr/>
        </p:nvSpPr>
        <p:spPr>
          <a:xfrm>
            <a:off x="658368" y="1198753"/>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빅오와 최악의 경우에 대한 설명으로 옳은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①   </a:t>
            </a:r>
            <a:pPr indent="0" marL="0">
              <a:buNone/>
            </a:pPr>
            <a:r>
              <a:rPr lang="en-US" sz="1900" dirty="0">
                <a:solidFill>
                  <a:srgbClr val="3C3B57"/>
                </a:solidFill>
                <a:latin typeface="Malgun Gothic" pitchFamily="34" charset="0"/>
                <a:ea typeface="Malgun Gothic" pitchFamily="34" charset="-122"/>
                <a:cs typeface="Malgun Gothic" pitchFamily="34" charset="-120"/>
              </a:rPr>
              <a:t>빅오는 언제나 최악의 경우를 가리킨다.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②   </a:t>
            </a:r>
            <a:pPr indent="0" marL="0">
              <a:buNone/>
            </a:pPr>
            <a:r>
              <a:rPr lang="en-US" sz="1900" dirty="0">
                <a:solidFill>
                  <a:srgbClr val="3C3B57"/>
                </a:solidFill>
                <a:latin typeface="Malgun Gothic" pitchFamily="34" charset="0"/>
                <a:ea typeface="Malgun Gothic" pitchFamily="34" charset="-122"/>
                <a:cs typeface="Malgun Gothic" pitchFamily="34" charset="-120"/>
              </a:rPr>
              <a:t>Ω는 최선의 경우와 같은 뜻으로 쓸 수 있다.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③   </a:t>
            </a:r>
            <a:pPr indent="0" marL="0">
              <a:buNone/>
            </a:pPr>
            <a:r>
              <a:rPr lang="en-US" sz="1900" dirty="0">
                <a:solidFill>
                  <a:srgbClr val="3C3B57"/>
                </a:solidFill>
                <a:latin typeface="Malgun Gothic" pitchFamily="34" charset="0"/>
                <a:ea typeface="Malgun Gothic" pitchFamily="34" charset="-122"/>
                <a:cs typeface="Malgun Gothic" pitchFamily="34" charset="-120"/>
              </a:rPr>
              <a:t>최악의 경우는 Θ로 표기하는 것이 원칙이다.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④   </a:t>
            </a:r>
            <a:pPr indent="0" marL="0">
              <a:buNone/>
            </a:pPr>
            <a:r>
              <a:rPr lang="en-US" sz="1900" dirty="0">
                <a:solidFill>
                  <a:srgbClr val="3C3B57"/>
                </a:solidFill>
                <a:latin typeface="Malgun Gothic" pitchFamily="34" charset="0"/>
                <a:ea typeface="Malgun Gothic" pitchFamily="34" charset="-122"/>
                <a:cs typeface="Malgun Gothic" pitchFamily="34" charset="-120"/>
              </a:rPr>
              <a:t>평균의 경우에도 빅오 표기를 쓴다.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indent="0" marL="0">
              <a:buNone/>
            </a:pPr>
            <a:r>
              <a:rPr lang="en-US" sz="1900" b="1" dirty="0">
                <a:solidFill>
                  <a:srgbClr val="10B981"/>
                </a:solidFill>
                <a:latin typeface="Malgun Gothic" pitchFamily="34" charset="0"/>
                <a:ea typeface="Malgun Gothic" pitchFamily="34" charset="-122"/>
                <a:cs typeface="Malgun Gothic" pitchFamily="34" charset="-120"/>
              </a:rPr>
              <a:t>⑤   </a:t>
            </a:r>
            <a:pPr indent="0" marL="0">
              <a:buNone/>
            </a:pPr>
            <a:r>
              <a:rPr lang="en-US" sz="1900" dirty="0">
                <a:solidFill>
                  <a:srgbClr val="3C3B57"/>
                </a:solidFill>
                <a:latin typeface="Malgun Gothic" pitchFamily="34" charset="0"/>
                <a:ea typeface="Malgun Gothic" pitchFamily="34" charset="-122"/>
                <a:cs typeface="Malgun Gothic" pitchFamily="34" charset="-120"/>
              </a:rPr>
              <a:t>Θ가 성립하면 O는 성립하지 않는다.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59</a:t>
            </a:r>
            <a:endParaRPr lang="en-US" sz="1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30</a:t>
            </a:r>
            <a:endParaRPr lang="en-US" sz="1200" dirty="0"/>
          </a:p>
        </p:txBody>
      </p:sp>
      <p:sp>
        <p:nvSpPr>
          <p:cNvPr id="8" name="Text 5"/>
          <p:cNvSpPr/>
          <p:nvPr/>
        </p:nvSpPr>
        <p:spPr>
          <a:xfrm>
            <a:off x="658368" y="1742313"/>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빅오와 최악의 경우에 대한 설명으로 옳은 것은?</a:t>
            </a:r>
            <a:endParaRPr lang="en-US" sz="1500" dirty="0"/>
          </a:p>
        </p:txBody>
      </p:sp>
      <p:sp>
        <p:nvSpPr>
          <p:cNvPr id="9" name="Shape 6"/>
          <p:cNvSpPr/>
          <p:nvPr/>
        </p:nvSpPr>
        <p:spPr>
          <a:xfrm>
            <a:off x="658368" y="2282571"/>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483739"/>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2616876"/>
            <a:ext cx="245791" cy="245791"/>
          </a:xfrm>
          <a:prstGeom prst="rect">
            <a:avLst/>
          </a:prstGeom>
        </p:spPr>
      </p:pic>
      <p:sp>
        <p:nvSpPr>
          <p:cNvPr id="12" name="Text 8"/>
          <p:cNvSpPr/>
          <p:nvPr/>
        </p:nvSpPr>
        <p:spPr>
          <a:xfrm>
            <a:off x="1591056" y="2282571"/>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④   평균의 경우에도 빅오 표기를 쓴다.</a:t>
            </a:r>
            <a:endParaRPr lang="en-US" sz="1350" dirty="0"/>
          </a:p>
        </p:txBody>
      </p:sp>
      <p:sp>
        <p:nvSpPr>
          <p:cNvPr id="13" name="Shape 9"/>
          <p:cNvSpPr/>
          <p:nvPr/>
        </p:nvSpPr>
        <p:spPr>
          <a:xfrm>
            <a:off x="658368" y="3434715"/>
            <a:ext cx="10908792" cy="1836420"/>
          </a:xfrm>
          <a:prstGeom prst="roundRect">
            <a:avLst>
              <a:gd name="adj" fmla="val 5975"/>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3672459"/>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3796086"/>
            <a:ext cx="228234" cy="228234"/>
          </a:xfrm>
          <a:prstGeom prst="rect">
            <a:avLst/>
          </a:prstGeom>
        </p:spPr>
      </p:pic>
      <p:sp>
        <p:nvSpPr>
          <p:cNvPr id="16" name="Text 11"/>
          <p:cNvSpPr/>
          <p:nvPr/>
        </p:nvSpPr>
        <p:spPr>
          <a:xfrm>
            <a:off x="1572768" y="3581019"/>
            <a:ext cx="9720072" cy="1543812"/>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최선·평균·최악은 '어떤 입력을 볼 것인가'라는 시나리오이고, O·Ω·Θ는 '증가율을 어떻게 표기할 것인가'라는 수학적 도구다. 서로 다른 축이므로 조합해서 쓴다. 퀵 정렬이 최악의 경우 O(n²), 평균의 경우 O(n log n)인 것이 대표적인 예다. 또한 Θ가 성립하면 O와 Ω는 자동으로 성립한다.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60</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31 · 주관식</a:t>
            </a:r>
            <a:endParaRPr lang="en-US" sz="1200" dirty="0"/>
          </a:p>
        </p:txBody>
      </p:sp>
      <p:sp>
        <p:nvSpPr>
          <p:cNvPr id="8" name="Text 5"/>
          <p:cNvSpPr/>
          <p:nvPr/>
        </p:nvSpPr>
        <p:spPr>
          <a:xfrm>
            <a:off x="658368" y="1487043"/>
            <a:ext cx="10908792" cy="1451610"/>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A컵에는 물이, B컵에는 주스가 들어 있다. 두 컵의 내용물을 서로 바꾸려고 할 때 빈 컵(temp)이 하나 더 필요한 이유를 한 문장으로 쓰시오.</a:t>
            </a:r>
            <a:endParaRPr lang="en-US" sz="2700" dirty="0"/>
          </a:p>
        </p:txBody>
      </p:sp>
      <p:sp>
        <p:nvSpPr>
          <p:cNvPr id="9" name="Shape 6"/>
          <p:cNvSpPr/>
          <p:nvPr/>
        </p:nvSpPr>
        <p:spPr>
          <a:xfrm>
            <a:off x="658368" y="3194685"/>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469005"/>
            <a:ext cx="475488" cy="475488"/>
          </a:xfrm>
          <a:prstGeom prst="ellipse">
            <a:avLst/>
          </a:prstGeom>
          <a:solidFill>
            <a:srgbClr val="4F46E5"/>
          </a:solidFill>
          <a:ln w="12700">
            <a:solidFill>
              <a:srgbClr val="4F46E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592632"/>
            <a:ext cx="228234" cy="228234"/>
          </a:xfrm>
          <a:prstGeom prst="rect">
            <a:avLst/>
          </a:prstGeom>
        </p:spPr>
      </p:pic>
      <p:sp>
        <p:nvSpPr>
          <p:cNvPr id="12" name="Text 8"/>
          <p:cNvSpPr/>
          <p:nvPr/>
        </p:nvSpPr>
        <p:spPr>
          <a:xfrm>
            <a:off x="1572768" y="3432429"/>
            <a:ext cx="9720072" cy="548640"/>
          </a:xfrm>
          <a:prstGeom prst="rect">
            <a:avLst/>
          </a:prstGeom>
          <a:noFill/>
          <a:ln/>
        </p:spPr>
        <p:txBody>
          <a:bodyPr wrap="square" lIns="0" tIns="0" rIns="0" bIns="0" rtlCol="0" anchor="ctr"/>
          <a:lstStyle/>
          <a:p>
            <a:pPr indent="0" marL="0">
              <a:buNone/>
            </a:pPr>
            <a:r>
              <a:rPr lang="en-US" sz="1700" b="1" dirty="0">
                <a:solidFill>
                  <a:srgbClr val="4F46E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493133"/>
            <a:ext cx="10140696" cy="0"/>
          </a:xfrm>
          <a:prstGeom prst="line">
            <a:avLst/>
          </a:prstGeom>
          <a:noFill/>
          <a:ln w="12700">
            <a:solidFill>
              <a:srgbClr val="C9C6E4"/>
            </a:solidFill>
            <a:prstDash val="dash"/>
          </a:ln>
        </p:spPr>
      </p:sp>
      <p:sp>
        <p:nvSpPr>
          <p:cNvPr id="14" name="Shape 10"/>
          <p:cNvSpPr/>
          <p:nvPr/>
        </p:nvSpPr>
        <p:spPr>
          <a:xfrm>
            <a:off x="1042416" y="5041773"/>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61</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31</a:t>
            </a:r>
            <a:endParaRPr lang="en-US" sz="1200" dirty="0"/>
          </a:p>
        </p:txBody>
      </p:sp>
      <p:sp>
        <p:nvSpPr>
          <p:cNvPr id="8" name="Text 5"/>
          <p:cNvSpPr/>
          <p:nvPr/>
        </p:nvSpPr>
        <p:spPr>
          <a:xfrm>
            <a:off x="658368" y="2039683"/>
            <a:ext cx="10908792" cy="55016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A컵에는 물이, B컵에는 주스가 들어 있다. 두 컵의 내용물을 서로 바꾸려고 할 때 빈 컵(temp)이 하나 더 필요한 이유를 한 문장으로 쓰시오.</a:t>
            </a:r>
            <a:endParaRPr lang="en-US" sz="1500" dirty="0"/>
          </a:p>
        </p:txBody>
      </p:sp>
      <p:sp>
        <p:nvSpPr>
          <p:cNvPr id="9" name="Shape 6"/>
          <p:cNvSpPr/>
          <p:nvPr/>
        </p:nvSpPr>
        <p:spPr>
          <a:xfrm>
            <a:off x="658368" y="2827592"/>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3028760"/>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161896"/>
            <a:ext cx="245791" cy="245791"/>
          </a:xfrm>
          <a:prstGeom prst="rect">
            <a:avLst/>
          </a:prstGeom>
        </p:spPr>
      </p:pic>
      <p:sp>
        <p:nvSpPr>
          <p:cNvPr id="12" name="Text 8"/>
          <p:cNvSpPr/>
          <p:nvPr/>
        </p:nvSpPr>
        <p:spPr>
          <a:xfrm>
            <a:off x="1591056" y="2827592"/>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한쪽을 먼저 옮기면 원래 들어 있던 값이 덮어써져 사라지기 때문이다.</a:t>
            </a:r>
            <a:endParaRPr lang="en-US" sz="1350" dirty="0"/>
          </a:p>
        </p:txBody>
      </p:sp>
      <p:sp>
        <p:nvSpPr>
          <p:cNvPr id="13" name="Shape 9"/>
          <p:cNvSpPr/>
          <p:nvPr/>
        </p:nvSpPr>
        <p:spPr>
          <a:xfrm>
            <a:off x="658368" y="3979735"/>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217479"/>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341106"/>
            <a:ext cx="228234" cy="228234"/>
          </a:xfrm>
          <a:prstGeom prst="rect">
            <a:avLst/>
          </a:prstGeom>
        </p:spPr>
      </p:pic>
      <p:sp>
        <p:nvSpPr>
          <p:cNvPr id="16" name="Text 11"/>
          <p:cNvSpPr/>
          <p:nvPr/>
        </p:nvSpPr>
        <p:spPr>
          <a:xfrm>
            <a:off x="1572768" y="4126039"/>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a = b를 먼저 하면 a의 원래 값이 사라진다. 잃기 전에 다른 곳에 보관해 두어야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62</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32 · 주관식</a:t>
            </a:r>
            <a:endParaRPr lang="en-US" sz="1200" dirty="0"/>
          </a:p>
        </p:txBody>
      </p:sp>
      <p:sp>
        <p:nvSpPr>
          <p:cNvPr id="8" name="Text 5"/>
          <p:cNvSpPr/>
          <p:nvPr/>
        </p:nvSpPr>
        <p:spPr>
          <a:xfrm>
            <a:off x="658368" y="1946529"/>
            <a:ext cx="10908792" cy="532638"/>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알고리즘이 갖추어야 할 다섯 가지 조건을 모두 쓰시오.</a:t>
            </a:r>
            <a:endParaRPr lang="en-US" sz="2700" dirty="0"/>
          </a:p>
        </p:txBody>
      </p:sp>
      <p:sp>
        <p:nvSpPr>
          <p:cNvPr id="9" name="Shape 6"/>
          <p:cNvSpPr/>
          <p:nvPr/>
        </p:nvSpPr>
        <p:spPr>
          <a:xfrm>
            <a:off x="658368" y="2735199"/>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009519"/>
            <a:ext cx="475488" cy="475488"/>
          </a:xfrm>
          <a:prstGeom prst="ellipse">
            <a:avLst/>
          </a:prstGeom>
          <a:solidFill>
            <a:srgbClr val="4F46E5"/>
          </a:solidFill>
          <a:ln w="12700">
            <a:solidFill>
              <a:srgbClr val="4F46E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133146"/>
            <a:ext cx="228234" cy="228234"/>
          </a:xfrm>
          <a:prstGeom prst="rect">
            <a:avLst/>
          </a:prstGeom>
        </p:spPr>
      </p:pic>
      <p:sp>
        <p:nvSpPr>
          <p:cNvPr id="12" name="Text 8"/>
          <p:cNvSpPr/>
          <p:nvPr/>
        </p:nvSpPr>
        <p:spPr>
          <a:xfrm>
            <a:off x="1572768" y="2972943"/>
            <a:ext cx="9720072" cy="548640"/>
          </a:xfrm>
          <a:prstGeom prst="rect">
            <a:avLst/>
          </a:prstGeom>
          <a:noFill/>
          <a:ln/>
        </p:spPr>
        <p:txBody>
          <a:bodyPr wrap="square" lIns="0" tIns="0" rIns="0" bIns="0" rtlCol="0" anchor="ctr"/>
          <a:lstStyle/>
          <a:p>
            <a:pPr indent="0" marL="0">
              <a:buNone/>
            </a:pPr>
            <a:r>
              <a:rPr lang="en-US" sz="1700" b="1" dirty="0">
                <a:solidFill>
                  <a:srgbClr val="4F46E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033647"/>
            <a:ext cx="10140696" cy="0"/>
          </a:xfrm>
          <a:prstGeom prst="line">
            <a:avLst/>
          </a:prstGeom>
          <a:noFill/>
          <a:ln w="12700">
            <a:solidFill>
              <a:srgbClr val="C9C6E4"/>
            </a:solidFill>
            <a:prstDash val="dash"/>
          </a:ln>
        </p:spPr>
      </p:sp>
      <p:sp>
        <p:nvSpPr>
          <p:cNvPr id="14" name="Shape 10"/>
          <p:cNvSpPr/>
          <p:nvPr/>
        </p:nvSpPr>
        <p:spPr>
          <a:xfrm>
            <a:off x="1042416" y="4582287"/>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63</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32</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알고리즘이 갖추어야 할 다섯 가지 조건을 모두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입력, 출력, 명백성, 유한성, 유효성</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입력은 0개 이상, 출력은 1개 이상이라는 점을 짝지어 기억하면 좋다.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64</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33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정렬 문제를 '증가 순서'가 아니라 '비감소 순서'라고 표현하는 이유를 한 문장으로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4F46E5"/>
          </a:solidFill>
          <a:ln w="12700">
            <a:solidFill>
              <a:srgbClr val="4F46E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4F46E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65</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33</a:t>
            </a:r>
            <a:endParaRPr lang="en-US" sz="1200" dirty="0"/>
          </a:p>
        </p:txBody>
      </p:sp>
      <p:sp>
        <p:nvSpPr>
          <p:cNvPr id="8" name="Text 5"/>
          <p:cNvSpPr/>
          <p:nvPr/>
        </p:nvSpPr>
        <p:spPr>
          <a:xfrm>
            <a:off x="658368" y="2036255"/>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정렬 문제를 '증가 순서'가 아니라 '비감소 순서'라고 표현하는 이유를 한 문장으로 쓰시오.</a:t>
            </a:r>
            <a:endParaRPr lang="en-US" sz="1500" dirty="0"/>
          </a:p>
        </p:txBody>
      </p:sp>
      <p:sp>
        <p:nvSpPr>
          <p:cNvPr id="9" name="Shape 6"/>
          <p:cNvSpPr/>
          <p:nvPr/>
        </p:nvSpPr>
        <p:spPr>
          <a:xfrm>
            <a:off x="658368" y="2576513"/>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576513"/>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같은 값이 이어질 수 있어 '증가'라고 하면 그 경우가 규칙에 어긋나기 때문이다.</a:t>
            </a:r>
            <a:endParaRPr lang="en-US" sz="1350" dirty="0"/>
          </a:p>
        </p:txBody>
      </p:sp>
      <p:sp>
        <p:nvSpPr>
          <p:cNvPr id="13" name="Shape 9"/>
          <p:cNvSpPr/>
          <p:nvPr/>
        </p:nvSpPr>
        <p:spPr>
          <a:xfrm>
            <a:off x="658368" y="3983164"/>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22090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344535"/>
            <a:ext cx="228234" cy="228234"/>
          </a:xfrm>
          <a:prstGeom prst="rect">
            <a:avLst/>
          </a:prstGeom>
        </p:spPr>
      </p:pic>
      <p:sp>
        <p:nvSpPr>
          <p:cNvPr id="16" name="Text 11"/>
          <p:cNvSpPr/>
          <p:nvPr/>
        </p:nvSpPr>
        <p:spPr>
          <a:xfrm>
            <a:off x="1572768" y="4129468"/>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3 다음에 3이 오면 커진 것이 아니다. 그래서 '작아지지만 않으면 된다'로 표현한다.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66</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34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순차 탐색이 값을 찾지 못했을 때 −1을 반환하도록 만든 이유를 한 문장으로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4F46E5"/>
          </a:solidFill>
          <a:ln w="12700">
            <a:solidFill>
              <a:srgbClr val="4F46E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4F46E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67</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puzzl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4F46E5"/>
                </a:solidFill>
                <a:latin typeface="Malgun Gothic" pitchFamily="34" charset="0"/>
                <a:ea typeface="Malgun Gothic" pitchFamily="34" charset="-122"/>
                <a:cs typeface="Malgun Gothic" pitchFamily="34" charset="-120"/>
              </a:rPr>
              <a:t>§1.1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34</a:t>
            </a:r>
            <a:endParaRPr lang="en-US" sz="1200" dirty="0"/>
          </a:p>
        </p:txBody>
      </p:sp>
      <p:sp>
        <p:nvSpPr>
          <p:cNvPr id="8" name="Text 5"/>
          <p:cNvSpPr/>
          <p:nvPr/>
        </p:nvSpPr>
        <p:spPr>
          <a:xfrm>
            <a:off x="658368" y="2652141"/>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순차 탐색이 값을 찾지 못했을 때 −1을 반환하도록 만든 이유를 한 문장으로 쓰시오.</a:t>
            </a:r>
            <a:endParaRPr lang="en-US" sz="1500" dirty="0"/>
          </a:p>
        </p:txBody>
      </p:sp>
      <p:sp>
        <p:nvSpPr>
          <p:cNvPr id="9" name="Shape 6"/>
          <p:cNvSpPr/>
          <p:nvPr/>
        </p:nvSpPr>
        <p:spPr>
          <a:xfrm>
            <a:off x="658368" y="3192399"/>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352082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653958"/>
            <a:ext cx="245791" cy="245791"/>
          </a:xfrm>
          <a:prstGeom prst="rect">
            <a:avLst/>
          </a:prstGeom>
        </p:spPr>
      </p:pic>
      <p:sp>
        <p:nvSpPr>
          <p:cNvPr id="12" name="Text 8"/>
          <p:cNvSpPr/>
          <p:nvPr/>
        </p:nvSpPr>
        <p:spPr>
          <a:xfrm>
            <a:off x="1591056" y="3192399"/>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인덱스는 0 이상이므로 −1은 정상적인 위치 값과 겹치지 않아 '없음'을 나타낼 수 있기 때문이다.</a:t>
            </a:r>
            <a:endParaRPr lang="en-US" sz="1350" dirty="0"/>
          </a:p>
        </p:txBody>
      </p:sp>
      <p:sp>
        <p:nvSpPr>
          <p:cNvPr id="14" name="Text 9"/>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68</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35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순서도에서 ① 시작과 끝, ② 처리, ③ 입출력을 나타내는 도형을 각각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7C3AED"/>
          </a:solidFill>
          <a:ln w="12700">
            <a:solidFill>
              <a:srgbClr val="7C3AED"/>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7C3AED"/>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69</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35</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순서도에서 ① 시작과 끝, ② 처리, ③ 입출력을 나타내는 도형을 각각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① 타원  ② 직사각형  ③ 평행사변형</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조건 판단은 마름모이며, 흐름이 둘로 갈라지는 곳은 마름모뿐이다.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70</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36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유사코드에서 대입을 나타낼 때 = 대신 ← 기호를 쓰는 이유를 한 문장으로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7C3AED"/>
          </a:solidFill>
          <a:ln w="12700">
            <a:solidFill>
              <a:srgbClr val="7C3AED"/>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7C3AED"/>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71</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pen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7C3AED"/>
                </a:solidFill>
                <a:latin typeface="Malgun Gothic" pitchFamily="34" charset="0"/>
                <a:ea typeface="Malgun Gothic" pitchFamily="34" charset="-122"/>
                <a:cs typeface="Malgun Gothic" pitchFamily="34" charset="-120"/>
              </a:rPr>
              <a:t>§1.2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알고리즘의 기술</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36</a:t>
            </a:r>
            <a:endParaRPr lang="en-US" sz="1200" dirty="0"/>
          </a:p>
        </p:txBody>
      </p:sp>
      <p:sp>
        <p:nvSpPr>
          <p:cNvPr id="8" name="Text 5"/>
          <p:cNvSpPr/>
          <p:nvPr/>
        </p:nvSpPr>
        <p:spPr>
          <a:xfrm>
            <a:off x="658368" y="2652141"/>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유사코드에서 대입을 나타낼 때 = 대신 ← 기호를 쓰는 이유를 한 문장으로 쓰시오.</a:t>
            </a:r>
            <a:endParaRPr lang="en-US" sz="1500" dirty="0"/>
          </a:p>
        </p:txBody>
      </p:sp>
      <p:sp>
        <p:nvSpPr>
          <p:cNvPr id="9" name="Shape 6"/>
          <p:cNvSpPr/>
          <p:nvPr/>
        </p:nvSpPr>
        <p:spPr>
          <a:xfrm>
            <a:off x="658368" y="3192399"/>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352082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653958"/>
            <a:ext cx="245791" cy="245791"/>
          </a:xfrm>
          <a:prstGeom prst="rect">
            <a:avLst/>
          </a:prstGeom>
        </p:spPr>
      </p:pic>
      <p:sp>
        <p:nvSpPr>
          <p:cNvPr id="12" name="Text 8"/>
          <p:cNvSpPr/>
          <p:nvPr/>
        </p:nvSpPr>
        <p:spPr>
          <a:xfrm>
            <a:off x="1591056" y="3192399"/>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=는 '같다'와 '넣는다' 두 가지로 읽혀 혼동되므로, 대입임을 분명히 하기 위해서다.</a:t>
            </a:r>
            <a:endParaRPr lang="en-US" sz="1350" dirty="0"/>
          </a:p>
        </p:txBody>
      </p:sp>
      <p:sp>
        <p:nvSpPr>
          <p:cNvPr id="14" name="Text 9"/>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72</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37 · 주관식</a:t>
            </a:r>
            <a:endParaRPr lang="en-US" sz="1200" dirty="0"/>
          </a:p>
        </p:txBody>
      </p:sp>
      <p:sp>
        <p:nvSpPr>
          <p:cNvPr id="8" name="Text 5"/>
          <p:cNvSpPr/>
          <p:nvPr/>
        </p:nvSpPr>
        <p:spPr>
          <a:xfrm>
            <a:off x="658368" y="1257300"/>
            <a:ext cx="10908792" cy="1911096"/>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두 수의 최대공약수를 구할 때, 두 수 중 작은 값부터 1씩 줄여 가며 두 수를 모두 나누어떨어지게 하는 수를 찾는 방법이 있다. 이때 가장 먼저 발견되는 수가 곧 최대공약수인 이유를 한 문장으로 쓰시오.</a:t>
            </a:r>
            <a:endParaRPr lang="en-US" sz="2700" dirty="0"/>
          </a:p>
        </p:txBody>
      </p:sp>
      <p:sp>
        <p:nvSpPr>
          <p:cNvPr id="9" name="Shape 6"/>
          <p:cNvSpPr/>
          <p:nvPr/>
        </p:nvSpPr>
        <p:spPr>
          <a:xfrm>
            <a:off x="658368" y="3424428"/>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698748"/>
            <a:ext cx="475488" cy="475488"/>
          </a:xfrm>
          <a:prstGeom prst="ellipse">
            <a:avLst/>
          </a:prstGeom>
          <a:solidFill>
            <a:srgbClr val="38BDF8"/>
          </a:solidFill>
          <a:ln w="12700">
            <a:solidFill>
              <a:srgbClr val="38BDF8"/>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822375"/>
            <a:ext cx="228234" cy="228234"/>
          </a:xfrm>
          <a:prstGeom prst="rect">
            <a:avLst/>
          </a:prstGeom>
        </p:spPr>
      </p:pic>
      <p:sp>
        <p:nvSpPr>
          <p:cNvPr id="12" name="Text 8"/>
          <p:cNvSpPr/>
          <p:nvPr/>
        </p:nvSpPr>
        <p:spPr>
          <a:xfrm>
            <a:off x="1572768" y="3662172"/>
            <a:ext cx="9720072" cy="548640"/>
          </a:xfrm>
          <a:prstGeom prst="rect">
            <a:avLst/>
          </a:prstGeom>
          <a:noFill/>
          <a:ln/>
        </p:spPr>
        <p:txBody>
          <a:bodyPr wrap="square" lIns="0" tIns="0" rIns="0" bIns="0" rtlCol="0" anchor="ctr"/>
          <a:lstStyle/>
          <a:p>
            <a:pPr indent="0" marL="0">
              <a:buNone/>
            </a:pPr>
            <a:r>
              <a:rPr lang="en-US" sz="1700" b="1" dirty="0">
                <a:solidFill>
                  <a:srgbClr val="38BDF8"/>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722876"/>
            <a:ext cx="10140696" cy="0"/>
          </a:xfrm>
          <a:prstGeom prst="line">
            <a:avLst/>
          </a:prstGeom>
          <a:noFill/>
          <a:ln w="12700">
            <a:solidFill>
              <a:srgbClr val="C9C6E4"/>
            </a:solidFill>
            <a:prstDash val="dash"/>
          </a:ln>
        </p:spPr>
      </p:sp>
      <p:sp>
        <p:nvSpPr>
          <p:cNvPr id="14" name="Shape 10"/>
          <p:cNvSpPr/>
          <p:nvPr/>
        </p:nvSpPr>
        <p:spPr>
          <a:xfrm>
            <a:off x="1042416" y="5271516"/>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73</a:t>
            </a:r>
            <a:endParaRPr 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37</a:t>
            </a:r>
            <a:endParaRPr lang="en-US" sz="1200" dirty="0"/>
          </a:p>
        </p:txBody>
      </p:sp>
      <p:sp>
        <p:nvSpPr>
          <p:cNvPr id="8" name="Text 5"/>
          <p:cNvSpPr/>
          <p:nvPr/>
        </p:nvSpPr>
        <p:spPr>
          <a:xfrm>
            <a:off x="658368" y="1912430"/>
            <a:ext cx="10908792" cy="55016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두 수의 최대공약수를 구할 때, 두 수 중 작은 값부터 1씩 줄여 가며 두 수를 모두 나누어떨어지게 하는 수를 찾는 방법이 있다. 이때 가장 먼저 발견되는 수가 곧 최대공약수인 이유를 한 문장으로 쓰시오.</a:t>
            </a:r>
            <a:endParaRPr lang="en-US" sz="1500" dirty="0"/>
          </a:p>
        </p:txBody>
      </p:sp>
      <p:sp>
        <p:nvSpPr>
          <p:cNvPr id="9" name="Shape 6"/>
          <p:cNvSpPr/>
          <p:nvPr/>
        </p:nvSpPr>
        <p:spPr>
          <a:xfrm>
            <a:off x="658368" y="2700338"/>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3028760"/>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161896"/>
            <a:ext cx="245791" cy="245791"/>
          </a:xfrm>
          <a:prstGeom prst="rect">
            <a:avLst/>
          </a:prstGeom>
        </p:spPr>
      </p:pic>
      <p:sp>
        <p:nvSpPr>
          <p:cNvPr id="12" name="Text 8"/>
          <p:cNvSpPr/>
          <p:nvPr/>
        </p:nvSpPr>
        <p:spPr>
          <a:xfrm>
            <a:off x="1591056" y="2700338"/>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큰 값부터 내려오며 검사하므로 가장 먼저 발견되는 공약수가 가장 큰 공약수이기 때문이다.</a:t>
            </a:r>
            <a:endParaRPr lang="en-US" sz="1350" dirty="0"/>
          </a:p>
        </p:txBody>
      </p:sp>
      <p:sp>
        <p:nvSpPr>
          <p:cNvPr id="13" name="Shape 9"/>
          <p:cNvSpPr/>
          <p:nvPr/>
        </p:nvSpPr>
        <p:spPr>
          <a:xfrm>
            <a:off x="658368" y="4106990"/>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34473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468360"/>
            <a:ext cx="228234" cy="228234"/>
          </a:xfrm>
          <a:prstGeom prst="rect">
            <a:avLst/>
          </a:prstGeom>
        </p:spPr>
      </p:pic>
      <p:sp>
        <p:nvSpPr>
          <p:cNvPr id="16" name="Text 11"/>
          <p:cNvSpPr/>
          <p:nvPr/>
        </p:nvSpPr>
        <p:spPr>
          <a:xfrm>
            <a:off x="1572768" y="4253294"/>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반대로 1부터 올라가며 검사하면 끝까지 다 본 뒤에야 최대값을 알 수 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74</a:t>
            </a:r>
            <a:endParaRPr 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38 · 주관식</a:t>
            </a:r>
            <a:endParaRPr lang="en-US" sz="1200" dirty="0"/>
          </a:p>
        </p:txBody>
      </p:sp>
      <p:sp>
        <p:nvSpPr>
          <p:cNvPr id="8" name="Text 5"/>
          <p:cNvSpPr/>
          <p:nvPr/>
        </p:nvSpPr>
        <p:spPr>
          <a:xfrm>
            <a:off x="658368" y="1387094"/>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while 반복이 멈추는 조건과, 그때 반환되는 값이 무엇인지 쓰시오.</a:t>
            </a:r>
            <a:endParaRPr lang="en-US" sz="2300" dirty="0"/>
          </a:p>
        </p:txBody>
      </p:sp>
      <p:sp>
        <p:nvSpPr>
          <p:cNvPr id="9" name="Shape 6"/>
          <p:cNvSpPr/>
          <p:nvPr/>
        </p:nvSpPr>
        <p:spPr>
          <a:xfrm>
            <a:off x="3169768" y="2499106"/>
            <a:ext cx="5852160" cy="2029968"/>
          </a:xfrm>
          <a:prstGeom prst="roundRect">
            <a:avLst>
              <a:gd name="adj" fmla="val 360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3169768" y="2499106"/>
            <a:ext cx="58521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3169768" y="2700274"/>
            <a:ext cx="5852160" cy="109728"/>
          </a:xfrm>
          <a:prstGeom prst="rect">
            <a:avLst/>
          </a:prstGeom>
          <a:solidFill>
            <a:srgbClr val="2A2856"/>
          </a:solidFill>
          <a:ln w="12700">
            <a:solidFill>
              <a:srgbClr val="2A2856"/>
            </a:solidFill>
            <a:prstDash val="solid"/>
          </a:ln>
        </p:spPr>
      </p:sp>
      <p:sp>
        <p:nvSpPr>
          <p:cNvPr id="12" name="Shape 9"/>
          <p:cNvSpPr/>
          <p:nvPr/>
        </p:nvSpPr>
        <p:spPr>
          <a:xfrm>
            <a:off x="3297784" y="2604262"/>
            <a:ext cx="100584" cy="100584"/>
          </a:xfrm>
          <a:prstGeom prst="ellipse">
            <a:avLst/>
          </a:prstGeom>
          <a:solidFill>
            <a:srgbClr val="FB7185"/>
          </a:solidFill>
          <a:ln w="12700">
            <a:solidFill>
              <a:srgbClr val="FB7185"/>
            </a:solidFill>
            <a:prstDash val="solid"/>
          </a:ln>
        </p:spPr>
      </p:sp>
      <p:sp>
        <p:nvSpPr>
          <p:cNvPr id="13" name="Shape 10"/>
          <p:cNvSpPr/>
          <p:nvPr/>
        </p:nvSpPr>
        <p:spPr>
          <a:xfrm>
            <a:off x="3471520" y="2604262"/>
            <a:ext cx="100584" cy="100584"/>
          </a:xfrm>
          <a:prstGeom prst="ellipse">
            <a:avLst/>
          </a:prstGeom>
          <a:solidFill>
            <a:srgbClr val="FBBF24"/>
          </a:solidFill>
          <a:ln w="12700">
            <a:solidFill>
              <a:srgbClr val="FBBF24"/>
            </a:solidFill>
            <a:prstDash val="solid"/>
          </a:ln>
        </p:spPr>
      </p:sp>
      <p:sp>
        <p:nvSpPr>
          <p:cNvPr id="14" name="Shape 11"/>
          <p:cNvSpPr/>
          <p:nvPr/>
        </p:nvSpPr>
        <p:spPr>
          <a:xfrm>
            <a:off x="3645256" y="2604262"/>
            <a:ext cx="100584" cy="100584"/>
          </a:xfrm>
          <a:prstGeom prst="ellipse">
            <a:avLst/>
          </a:prstGeom>
          <a:solidFill>
            <a:srgbClr val="10B981"/>
          </a:solidFill>
          <a:ln w="12700">
            <a:solidFill>
              <a:srgbClr val="10B981"/>
            </a:solidFill>
            <a:prstDash val="solid"/>
          </a:ln>
        </p:spPr>
      </p:sp>
      <p:sp>
        <p:nvSpPr>
          <p:cNvPr id="15" name="Text 12"/>
          <p:cNvSpPr/>
          <p:nvPr/>
        </p:nvSpPr>
        <p:spPr>
          <a:xfrm>
            <a:off x="3828136" y="2517394"/>
            <a:ext cx="50292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3370936" y="2901442"/>
            <a:ext cx="5486400" cy="246888"/>
          </a:xfrm>
          <a:prstGeom prst="rect">
            <a:avLst/>
          </a:prstGeom>
          <a:noFill/>
          <a:ln/>
        </p:spPr>
        <p:txBody>
          <a:bodyPr wrap="square" lIns="0" tIns="0" rIns="0" bIns="0" rtlCol="0" anchor="ctr"/>
          <a:lstStyle/>
          <a:p>
            <a:pPr indent="0" marL="0">
              <a:buNone/>
            </a:pPr>
            <a:r>
              <a:rPr lang="en-US" sz="1400" dirty="0">
                <a:solidFill>
                  <a:srgbClr val="C7A8F7"/>
                </a:solidFill>
                <a:latin typeface="Consolas" pitchFamily="34" charset="0"/>
                <a:ea typeface="Consolas" pitchFamily="34" charset="-122"/>
                <a:cs typeface="Consolas" pitchFamily="34" charset="-120"/>
              </a:rPr>
              <a:t>def</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gcd</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b</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7" name="Text 14"/>
          <p:cNvSpPr/>
          <p:nvPr/>
        </p:nvSpPr>
        <p:spPr>
          <a:xfrm>
            <a:off x="3370936" y="3148330"/>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while</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b</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0</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8" name="Text 15"/>
          <p:cNvSpPr/>
          <p:nvPr/>
        </p:nvSpPr>
        <p:spPr>
          <a:xfrm>
            <a:off x="3370936" y="3395218"/>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temp</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a:t>
            </a:r>
            <a:endParaRPr lang="en-US" sz="1400" dirty="0"/>
          </a:p>
        </p:txBody>
      </p:sp>
      <p:sp>
        <p:nvSpPr>
          <p:cNvPr id="19" name="Text 16"/>
          <p:cNvSpPr/>
          <p:nvPr/>
        </p:nvSpPr>
        <p:spPr>
          <a:xfrm>
            <a:off x="3370936" y="3642106"/>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b</a:t>
            </a:r>
            <a:endParaRPr lang="en-US" sz="1400" dirty="0"/>
          </a:p>
        </p:txBody>
      </p:sp>
      <p:sp>
        <p:nvSpPr>
          <p:cNvPr id="20" name="Text 17"/>
          <p:cNvSpPr/>
          <p:nvPr/>
        </p:nvSpPr>
        <p:spPr>
          <a:xfrm>
            <a:off x="3370936" y="3888994"/>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b</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temp</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b</a:t>
            </a:r>
            <a:endParaRPr lang="en-US" sz="1400" dirty="0"/>
          </a:p>
        </p:txBody>
      </p:sp>
      <p:sp>
        <p:nvSpPr>
          <p:cNvPr id="21" name="Text 18"/>
          <p:cNvSpPr/>
          <p:nvPr/>
        </p:nvSpPr>
        <p:spPr>
          <a:xfrm>
            <a:off x="3370936" y="4135882"/>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return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a:t>
            </a:r>
            <a:endParaRPr lang="en-US" sz="1400" dirty="0"/>
          </a:p>
        </p:txBody>
      </p:sp>
      <p:sp>
        <p:nvSpPr>
          <p:cNvPr id="22" name="Shape 19"/>
          <p:cNvSpPr/>
          <p:nvPr/>
        </p:nvSpPr>
        <p:spPr>
          <a:xfrm>
            <a:off x="658368" y="4839970"/>
            <a:ext cx="10908792" cy="786384"/>
          </a:xfrm>
          <a:prstGeom prst="roundRect">
            <a:avLst>
              <a:gd name="adj" fmla="val 13953"/>
            </a:avLst>
          </a:prstGeom>
          <a:solidFill>
            <a:srgbClr val="EEF0FF"/>
          </a:solidFill>
          <a:ln w="12700">
            <a:solidFill>
              <a:srgbClr val="E7E6FB"/>
            </a:solidFill>
            <a:prstDash val="solid"/>
          </a:ln>
        </p:spPr>
      </p:sp>
      <p:sp>
        <p:nvSpPr>
          <p:cNvPr id="23" name="Shape 20"/>
          <p:cNvSpPr/>
          <p:nvPr/>
        </p:nvSpPr>
        <p:spPr>
          <a:xfrm>
            <a:off x="932688" y="4995418"/>
            <a:ext cx="475488" cy="475488"/>
          </a:xfrm>
          <a:prstGeom prst="ellipse">
            <a:avLst/>
          </a:prstGeom>
          <a:solidFill>
            <a:srgbClr val="38BDF8"/>
          </a:solidFill>
          <a:ln w="12700">
            <a:solidFill>
              <a:srgbClr val="38BDF8"/>
            </a:solidFill>
            <a:prstDash val="solid"/>
          </a:ln>
          <a:effectLst>
            <a:outerShdw sx="100000" sy="100000" kx="0" ky="0" algn="bl" rotWithShape="0" blurRad="127000" dist="25400" dir="5400000">
              <a:srgbClr val="1A1A3A">
                <a:alpha val="10000"/>
              </a:srgbClr>
            </a:outerShdw>
          </a:effectLst>
        </p:spPr>
      </p:sp>
      <p:pic>
        <p:nvPicPr>
          <p:cNvPr id="24" name="Image 1" descr="/home/claude/icons/pen_white.png">    </p:cNvPr>
          <p:cNvPicPr>
            <a:picLocks noChangeAspect="1"/>
          </p:cNvPicPr>
          <p:nvPr/>
        </p:nvPicPr>
        <p:blipFill>
          <a:blip r:embed="rId2"/>
          <a:stretch>
            <a:fillRect/>
          </a:stretch>
        </p:blipFill>
        <p:spPr>
          <a:xfrm>
            <a:off x="1056315" y="5119045"/>
            <a:ext cx="228234" cy="228234"/>
          </a:xfrm>
          <a:prstGeom prst="rect">
            <a:avLst/>
          </a:prstGeom>
        </p:spPr>
      </p:pic>
      <p:sp>
        <p:nvSpPr>
          <p:cNvPr id="25" name="Text 21"/>
          <p:cNvSpPr/>
          <p:nvPr/>
        </p:nvSpPr>
        <p:spPr>
          <a:xfrm>
            <a:off x="1572768" y="4839970"/>
            <a:ext cx="9720072" cy="786384"/>
          </a:xfrm>
          <a:prstGeom prst="rect">
            <a:avLst/>
          </a:prstGeom>
          <a:noFill/>
          <a:ln/>
        </p:spPr>
        <p:txBody>
          <a:bodyPr wrap="square" lIns="0" tIns="0" rIns="0" bIns="0" rtlCol="0" anchor="ctr"/>
          <a:lstStyle/>
          <a:p>
            <a:pPr indent="0" marL="0">
              <a:buNone/>
            </a:pPr>
            <a:r>
              <a:rPr lang="en-US" sz="1700" b="1" dirty="0">
                <a:solidFill>
                  <a:srgbClr val="38BDF8"/>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27" name="Text 2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75</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route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38BDF8"/>
                </a:solidFill>
                <a:latin typeface="Malgun Gothic" pitchFamily="34" charset="0"/>
                <a:ea typeface="Malgun Gothic" pitchFamily="34" charset="-122"/>
                <a:cs typeface="Malgun Gothic" pitchFamily="34" charset="-120"/>
              </a:rPr>
              <a:t>§1.3  </a:t>
            </a:r>
            <a:pPr indent="0" marL="0">
              <a:buNone/>
            </a:pPr>
            <a:r>
              <a:rPr lang="en-US" sz="1200" dirty="0">
                <a:solidFill>
                  <a:srgbClr val="2A2860"/>
                </a:solidFill>
                <a:latin typeface="Malgun Gothic" pitchFamily="34" charset="0"/>
                <a:ea typeface="Malgun Gothic" pitchFamily="34" charset="-122"/>
                <a:cs typeface="Malgun Gothic" pitchFamily="34" charset="-120"/>
              </a:rPr>
              <a:t>여러 알고리즘</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38</a:t>
            </a:r>
            <a:endParaRPr lang="en-US" sz="1200" dirty="0"/>
          </a:p>
        </p:txBody>
      </p:sp>
      <p:sp>
        <p:nvSpPr>
          <p:cNvPr id="8" name="Text 5"/>
          <p:cNvSpPr/>
          <p:nvPr/>
        </p:nvSpPr>
        <p:spPr>
          <a:xfrm>
            <a:off x="658368" y="2065655"/>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while 반복이 멈추는 조건과, 그때 반환되는 값이 무엇인지 쓰시오.</a:t>
            </a:r>
            <a:endParaRPr lang="en-US" sz="1500" dirty="0"/>
          </a:p>
        </p:txBody>
      </p:sp>
      <p:sp>
        <p:nvSpPr>
          <p:cNvPr id="9" name="Shape 6"/>
          <p:cNvSpPr/>
          <p:nvPr/>
        </p:nvSpPr>
        <p:spPr>
          <a:xfrm>
            <a:off x="658368" y="2605913"/>
            <a:ext cx="4023360" cy="1892808"/>
          </a:xfrm>
          <a:prstGeom prst="roundRect">
            <a:avLst>
              <a:gd name="adj" fmla="val 3865"/>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60591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80708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71106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71106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71106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624201"/>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3008249"/>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gcd</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23227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while</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45630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temp</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endParaRPr lang="en-US" sz="1300" dirty="0"/>
          </a:p>
        </p:txBody>
      </p:sp>
      <p:sp>
        <p:nvSpPr>
          <p:cNvPr id="19" name="Text 16"/>
          <p:cNvSpPr/>
          <p:nvPr/>
        </p:nvSpPr>
        <p:spPr>
          <a:xfrm>
            <a:off x="859536" y="3680333"/>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endParaRPr lang="en-US" sz="1300" dirty="0"/>
          </a:p>
        </p:txBody>
      </p:sp>
      <p:sp>
        <p:nvSpPr>
          <p:cNvPr id="20" name="Text 17"/>
          <p:cNvSpPr/>
          <p:nvPr/>
        </p:nvSpPr>
        <p:spPr>
          <a:xfrm>
            <a:off x="859536" y="390436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temp</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b</a:t>
            </a:r>
            <a:endParaRPr lang="en-US" sz="1300" dirty="0"/>
          </a:p>
        </p:txBody>
      </p:sp>
      <p:sp>
        <p:nvSpPr>
          <p:cNvPr id="21" name="Text 18"/>
          <p:cNvSpPr/>
          <p:nvPr/>
        </p:nvSpPr>
        <p:spPr>
          <a:xfrm>
            <a:off x="859536" y="4128389"/>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endParaRPr lang="en-US" sz="1300" dirty="0"/>
          </a:p>
        </p:txBody>
      </p:sp>
      <p:sp>
        <p:nvSpPr>
          <p:cNvPr id="22" name="Shape 19"/>
          <p:cNvSpPr/>
          <p:nvPr/>
        </p:nvSpPr>
        <p:spPr>
          <a:xfrm>
            <a:off x="5010912" y="2605913"/>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3" name="Shape 20"/>
          <p:cNvSpPr/>
          <p:nvPr/>
        </p:nvSpPr>
        <p:spPr>
          <a:xfrm>
            <a:off x="5266944" y="280708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4" name="Image 1" descr="/home/claude/icons/check_white.png">    </p:cNvPr>
          <p:cNvPicPr>
            <a:picLocks noChangeAspect="1"/>
          </p:cNvPicPr>
          <p:nvPr/>
        </p:nvPicPr>
        <p:blipFill>
          <a:blip r:embed="rId2"/>
          <a:stretch>
            <a:fillRect/>
          </a:stretch>
        </p:blipFill>
        <p:spPr>
          <a:xfrm>
            <a:off x="5400081" y="2940218"/>
            <a:ext cx="245791" cy="245791"/>
          </a:xfrm>
          <a:prstGeom prst="rect">
            <a:avLst/>
          </a:prstGeom>
        </p:spPr>
      </p:pic>
      <p:sp>
        <p:nvSpPr>
          <p:cNvPr id="25" name="Text 21"/>
          <p:cNvSpPr/>
          <p:nvPr/>
        </p:nvSpPr>
        <p:spPr>
          <a:xfrm>
            <a:off x="5943600" y="2605913"/>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b가 0이 될 때 멈추며, 그때의 a가 반환된다.</a:t>
            </a:r>
            <a:endParaRPr lang="en-US" sz="1350" dirty="0"/>
          </a:p>
        </p:txBody>
      </p:sp>
      <p:sp>
        <p:nvSpPr>
          <p:cNvPr id="26" name="Shape 22"/>
          <p:cNvSpPr/>
          <p:nvPr/>
        </p:nvSpPr>
        <p:spPr>
          <a:xfrm>
            <a:off x="5010912" y="3758057"/>
            <a:ext cx="6556248" cy="1189736"/>
          </a:xfrm>
          <a:prstGeom prst="roundRect">
            <a:avLst>
              <a:gd name="adj" fmla="val 9223"/>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7" name="Shape 23"/>
          <p:cNvSpPr/>
          <p:nvPr/>
        </p:nvSpPr>
        <p:spPr>
          <a:xfrm>
            <a:off x="5266944" y="3995801"/>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8" name="Image 2" descr="/home/claude/icons/bulb_white.png">    </p:cNvPr>
          <p:cNvPicPr>
            <a:picLocks noChangeAspect="1"/>
          </p:cNvPicPr>
          <p:nvPr/>
        </p:nvPicPr>
        <p:blipFill>
          <a:blip r:embed="rId3"/>
          <a:stretch>
            <a:fillRect/>
          </a:stretch>
        </p:blipFill>
        <p:spPr>
          <a:xfrm>
            <a:off x="5390571" y="4119428"/>
            <a:ext cx="228234" cy="228234"/>
          </a:xfrm>
          <a:prstGeom prst="rect">
            <a:avLst/>
          </a:prstGeom>
        </p:spPr>
      </p:pic>
      <p:sp>
        <p:nvSpPr>
          <p:cNvPr id="29" name="Text 24"/>
          <p:cNvSpPr/>
          <p:nvPr/>
        </p:nvSpPr>
        <p:spPr>
          <a:xfrm>
            <a:off x="5925312" y="3904361"/>
            <a:ext cx="5367528" cy="89712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0은 모든 수로 나누어떨어지므로 gcd(a, 0) = a이며, 이 a가 두 수의 최대공약수다.</a:t>
            </a:r>
            <a:endParaRPr lang="en-US" sz="1300" dirty="0"/>
          </a:p>
        </p:txBody>
      </p:sp>
      <p:sp>
        <p:nvSpPr>
          <p:cNvPr id="31" name="Text 25"/>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76</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39 · 주관식</a:t>
            </a:r>
            <a:endParaRPr lang="en-US" sz="1200" dirty="0"/>
          </a:p>
        </p:txBody>
      </p:sp>
      <p:sp>
        <p:nvSpPr>
          <p:cNvPr id="8" name="Text 5"/>
          <p:cNvSpPr/>
          <p:nvPr/>
        </p:nvSpPr>
        <p:spPr>
          <a:xfrm>
            <a:off x="658368" y="960120"/>
            <a:ext cx="10908792" cy="855980"/>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S = [1, 3, 5, 7, 9, 11, 13, 15], x = 13 으로 실행할 때 처음 계산되는 mid 값과 최종 반환값을 쓰시오.</a:t>
            </a:r>
            <a:endParaRPr lang="en-US" sz="2300" dirty="0"/>
          </a:p>
        </p:txBody>
      </p:sp>
      <p:sp>
        <p:nvSpPr>
          <p:cNvPr id="9" name="Shape 6"/>
          <p:cNvSpPr/>
          <p:nvPr/>
        </p:nvSpPr>
        <p:spPr>
          <a:xfrm>
            <a:off x="3169768" y="2072132"/>
            <a:ext cx="5852160" cy="3182112"/>
          </a:xfrm>
          <a:prstGeom prst="roundRect">
            <a:avLst>
              <a:gd name="adj" fmla="val 2299"/>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3169768" y="2072132"/>
            <a:ext cx="58521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3169768" y="2273300"/>
            <a:ext cx="5852160" cy="109728"/>
          </a:xfrm>
          <a:prstGeom prst="rect">
            <a:avLst/>
          </a:prstGeom>
          <a:solidFill>
            <a:srgbClr val="2A2856"/>
          </a:solidFill>
          <a:ln w="12700">
            <a:solidFill>
              <a:srgbClr val="2A2856"/>
            </a:solidFill>
            <a:prstDash val="solid"/>
          </a:ln>
        </p:spPr>
      </p:sp>
      <p:sp>
        <p:nvSpPr>
          <p:cNvPr id="12" name="Shape 9"/>
          <p:cNvSpPr/>
          <p:nvPr/>
        </p:nvSpPr>
        <p:spPr>
          <a:xfrm>
            <a:off x="3297784" y="2177288"/>
            <a:ext cx="100584" cy="100584"/>
          </a:xfrm>
          <a:prstGeom prst="ellipse">
            <a:avLst/>
          </a:prstGeom>
          <a:solidFill>
            <a:srgbClr val="FB7185"/>
          </a:solidFill>
          <a:ln w="12700">
            <a:solidFill>
              <a:srgbClr val="FB7185"/>
            </a:solidFill>
            <a:prstDash val="solid"/>
          </a:ln>
        </p:spPr>
      </p:sp>
      <p:sp>
        <p:nvSpPr>
          <p:cNvPr id="13" name="Shape 10"/>
          <p:cNvSpPr/>
          <p:nvPr/>
        </p:nvSpPr>
        <p:spPr>
          <a:xfrm>
            <a:off x="3471520" y="2177288"/>
            <a:ext cx="100584" cy="100584"/>
          </a:xfrm>
          <a:prstGeom prst="ellipse">
            <a:avLst/>
          </a:prstGeom>
          <a:solidFill>
            <a:srgbClr val="FBBF24"/>
          </a:solidFill>
          <a:ln w="12700">
            <a:solidFill>
              <a:srgbClr val="FBBF24"/>
            </a:solidFill>
            <a:prstDash val="solid"/>
          </a:ln>
        </p:spPr>
      </p:sp>
      <p:sp>
        <p:nvSpPr>
          <p:cNvPr id="14" name="Shape 11"/>
          <p:cNvSpPr/>
          <p:nvPr/>
        </p:nvSpPr>
        <p:spPr>
          <a:xfrm>
            <a:off x="3645256" y="2177288"/>
            <a:ext cx="100584" cy="100584"/>
          </a:xfrm>
          <a:prstGeom prst="ellipse">
            <a:avLst/>
          </a:prstGeom>
          <a:solidFill>
            <a:srgbClr val="10B981"/>
          </a:solidFill>
          <a:ln w="12700">
            <a:solidFill>
              <a:srgbClr val="10B981"/>
            </a:solidFill>
            <a:prstDash val="solid"/>
          </a:ln>
        </p:spPr>
      </p:sp>
      <p:sp>
        <p:nvSpPr>
          <p:cNvPr id="15" name="Text 12"/>
          <p:cNvSpPr/>
          <p:nvPr/>
        </p:nvSpPr>
        <p:spPr>
          <a:xfrm>
            <a:off x="3828136" y="2090420"/>
            <a:ext cx="50292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3370936" y="2474468"/>
            <a:ext cx="5486400" cy="219456"/>
          </a:xfrm>
          <a:prstGeom prst="rect">
            <a:avLst/>
          </a:prstGeom>
          <a:noFill/>
          <a:ln/>
        </p:spPr>
        <p:txBody>
          <a:bodyPr wrap="square" lIns="0" tIns="0" rIns="0" bIns="0" rtlCol="0" anchor="ctr"/>
          <a:lstStyle/>
          <a:p>
            <a:pPr indent="0" marL="0">
              <a:buNone/>
            </a:pPr>
            <a:r>
              <a:rPr lang="en-US" sz="1250" dirty="0">
                <a:solidFill>
                  <a:srgbClr val="C7A8F7"/>
                </a:solidFill>
                <a:latin typeface="Consolas" pitchFamily="34" charset="0"/>
                <a:ea typeface="Consolas" pitchFamily="34" charset="-122"/>
                <a:cs typeface="Consolas" pitchFamily="34" charset="-120"/>
              </a:rPr>
              <a:t>def</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binary_search</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S</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x</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a:t>
            </a:r>
            <a:endParaRPr lang="en-US" sz="1250" dirty="0"/>
          </a:p>
        </p:txBody>
      </p:sp>
      <p:sp>
        <p:nvSpPr>
          <p:cNvPr id="17" name="Text 14"/>
          <p:cNvSpPr/>
          <p:nvPr/>
        </p:nvSpPr>
        <p:spPr>
          <a:xfrm>
            <a:off x="3370936" y="2693924"/>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low</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F7C978"/>
                </a:solidFill>
                <a:latin typeface="Consolas" pitchFamily="34" charset="0"/>
                <a:ea typeface="Consolas" pitchFamily="34" charset="-122"/>
                <a:cs typeface="Consolas" pitchFamily="34" charset="-120"/>
              </a:rPr>
              <a:t>0</a:t>
            </a:r>
            <a:endParaRPr lang="en-US" sz="1250" dirty="0"/>
          </a:p>
        </p:txBody>
      </p:sp>
      <p:sp>
        <p:nvSpPr>
          <p:cNvPr id="18" name="Text 15"/>
          <p:cNvSpPr/>
          <p:nvPr/>
        </p:nvSpPr>
        <p:spPr>
          <a:xfrm>
            <a:off x="3370936" y="2913380"/>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high</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9CC4FF"/>
                </a:solidFill>
                <a:latin typeface="Consolas" pitchFamily="34" charset="0"/>
                <a:ea typeface="Consolas" pitchFamily="34" charset="-122"/>
                <a:cs typeface="Consolas" pitchFamily="34" charset="-120"/>
              </a:rPr>
              <a:t>len</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S</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F7C978"/>
                </a:solidFill>
                <a:latin typeface="Consolas" pitchFamily="34" charset="0"/>
                <a:ea typeface="Consolas" pitchFamily="34" charset="-122"/>
                <a:cs typeface="Consolas" pitchFamily="34" charset="-120"/>
              </a:rPr>
              <a:t>1</a:t>
            </a:r>
            <a:endParaRPr lang="en-US" sz="1250" dirty="0"/>
          </a:p>
        </p:txBody>
      </p:sp>
      <p:sp>
        <p:nvSpPr>
          <p:cNvPr id="19" name="Text 16"/>
          <p:cNvSpPr/>
          <p:nvPr/>
        </p:nvSpPr>
        <p:spPr>
          <a:xfrm>
            <a:off x="3370936" y="3132836"/>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while</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low</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&lt;</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high</a:t>
            </a:r>
            <a:pPr indent="0" marL="0">
              <a:buNone/>
            </a:pPr>
            <a:r>
              <a:rPr lang="en-US" sz="1250" dirty="0">
                <a:solidFill>
                  <a:srgbClr val="DCDCF0"/>
                </a:solidFill>
                <a:latin typeface="Consolas" pitchFamily="34" charset="0"/>
                <a:ea typeface="Consolas" pitchFamily="34" charset="-122"/>
                <a:cs typeface="Consolas" pitchFamily="34" charset="-120"/>
              </a:rPr>
              <a:t>:</a:t>
            </a:r>
            <a:endParaRPr lang="en-US" sz="1250" dirty="0"/>
          </a:p>
        </p:txBody>
      </p:sp>
      <p:sp>
        <p:nvSpPr>
          <p:cNvPr id="20" name="Text 17"/>
          <p:cNvSpPr/>
          <p:nvPr/>
        </p:nvSpPr>
        <p:spPr>
          <a:xfrm>
            <a:off x="3370936" y="3352292"/>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mid</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low</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high</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F7C978"/>
                </a:solidFill>
                <a:latin typeface="Consolas" pitchFamily="34" charset="0"/>
                <a:ea typeface="Consolas" pitchFamily="34" charset="-122"/>
                <a:cs typeface="Consolas" pitchFamily="34" charset="-120"/>
              </a:rPr>
              <a:t>2</a:t>
            </a:r>
            <a:endParaRPr lang="en-US" sz="1250" dirty="0"/>
          </a:p>
        </p:txBody>
      </p:sp>
      <p:sp>
        <p:nvSpPr>
          <p:cNvPr id="21" name="Text 18"/>
          <p:cNvSpPr/>
          <p:nvPr/>
        </p:nvSpPr>
        <p:spPr>
          <a:xfrm>
            <a:off x="3370936" y="3571748"/>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if</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S</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mid</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x</a:t>
            </a:r>
            <a:pPr indent="0" marL="0">
              <a:buNone/>
            </a:pPr>
            <a:r>
              <a:rPr lang="en-US" sz="1250" dirty="0">
                <a:solidFill>
                  <a:srgbClr val="DCDCF0"/>
                </a:solidFill>
                <a:latin typeface="Consolas" pitchFamily="34" charset="0"/>
                <a:ea typeface="Consolas" pitchFamily="34" charset="-122"/>
                <a:cs typeface="Consolas" pitchFamily="34" charset="-120"/>
              </a:rPr>
              <a:t>:</a:t>
            </a:r>
            <a:endParaRPr lang="en-US" sz="1250" dirty="0"/>
          </a:p>
        </p:txBody>
      </p:sp>
      <p:sp>
        <p:nvSpPr>
          <p:cNvPr id="22" name="Text 19"/>
          <p:cNvSpPr/>
          <p:nvPr/>
        </p:nvSpPr>
        <p:spPr>
          <a:xfrm>
            <a:off x="3370936" y="3791204"/>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return</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mid</a:t>
            </a:r>
            <a:endParaRPr lang="en-US" sz="1250" dirty="0"/>
          </a:p>
        </p:txBody>
      </p:sp>
      <p:sp>
        <p:nvSpPr>
          <p:cNvPr id="23" name="Text 20"/>
          <p:cNvSpPr/>
          <p:nvPr/>
        </p:nvSpPr>
        <p:spPr>
          <a:xfrm>
            <a:off x="3370936" y="4010660"/>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elif</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S</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mid</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&lt;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x</a:t>
            </a:r>
            <a:pPr indent="0" marL="0">
              <a:buNone/>
            </a:pPr>
            <a:r>
              <a:rPr lang="en-US" sz="1250" dirty="0">
                <a:solidFill>
                  <a:srgbClr val="DCDCF0"/>
                </a:solidFill>
                <a:latin typeface="Consolas" pitchFamily="34" charset="0"/>
                <a:ea typeface="Consolas" pitchFamily="34" charset="-122"/>
                <a:cs typeface="Consolas" pitchFamily="34" charset="-120"/>
              </a:rPr>
              <a:t>:</a:t>
            </a:r>
            <a:endParaRPr lang="en-US" sz="1250" dirty="0"/>
          </a:p>
        </p:txBody>
      </p:sp>
      <p:sp>
        <p:nvSpPr>
          <p:cNvPr id="24" name="Text 21"/>
          <p:cNvSpPr/>
          <p:nvPr/>
        </p:nvSpPr>
        <p:spPr>
          <a:xfrm>
            <a:off x="3370936" y="4230116"/>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low</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mid</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F7C978"/>
                </a:solidFill>
                <a:latin typeface="Consolas" pitchFamily="34" charset="0"/>
                <a:ea typeface="Consolas" pitchFamily="34" charset="-122"/>
                <a:cs typeface="Consolas" pitchFamily="34" charset="-120"/>
              </a:rPr>
              <a:t>1</a:t>
            </a:r>
            <a:endParaRPr lang="en-US" sz="1250" dirty="0"/>
          </a:p>
        </p:txBody>
      </p:sp>
      <p:sp>
        <p:nvSpPr>
          <p:cNvPr id="25" name="Text 22"/>
          <p:cNvSpPr/>
          <p:nvPr/>
        </p:nvSpPr>
        <p:spPr>
          <a:xfrm>
            <a:off x="3370936" y="4449572"/>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else</a:t>
            </a:r>
            <a:pPr indent="0" marL="0">
              <a:buNone/>
            </a:pPr>
            <a:r>
              <a:rPr lang="en-US" sz="1250" dirty="0">
                <a:solidFill>
                  <a:srgbClr val="DCDCF0"/>
                </a:solidFill>
                <a:latin typeface="Consolas" pitchFamily="34" charset="0"/>
                <a:ea typeface="Consolas" pitchFamily="34" charset="-122"/>
                <a:cs typeface="Consolas" pitchFamily="34" charset="-120"/>
              </a:rPr>
              <a:t>:</a:t>
            </a:r>
            <a:endParaRPr lang="en-US" sz="1250" dirty="0"/>
          </a:p>
        </p:txBody>
      </p:sp>
      <p:sp>
        <p:nvSpPr>
          <p:cNvPr id="26" name="Text 23"/>
          <p:cNvSpPr/>
          <p:nvPr/>
        </p:nvSpPr>
        <p:spPr>
          <a:xfrm>
            <a:off x="3370936" y="4669028"/>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high</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mid</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F7C978"/>
                </a:solidFill>
                <a:latin typeface="Consolas" pitchFamily="34" charset="0"/>
                <a:ea typeface="Consolas" pitchFamily="34" charset="-122"/>
                <a:cs typeface="Consolas" pitchFamily="34" charset="-120"/>
              </a:rPr>
              <a:t>1</a:t>
            </a:r>
            <a:endParaRPr lang="en-US" sz="1250" dirty="0"/>
          </a:p>
        </p:txBody>
      </p:sp>
      <p:sp>
        <p:nvSpPr>
          <p:cNvPr id="27" name="Text 24"/>
          <p:cNvSpPr/>
          <p:nvPr/>
        </p:nvSpPr>
        <p:spPr>
          <a:xfrm>
            <a:off x="3370936" y="4888484"/>
            <a:ext cx="5486400" cy="219456"/>
          </a:xfrm>
          <a:prstGeom prst="rect">
            <a:avLst/>
          </a:prstGeom>
          <a:noFill/>
          <a:ln/>
        </p:spPr>
        <p:txBody>
          <a:bodyPr wrap="square" lIns="0" tIns="0" rIns="0" bIns="0" rtlCol="0" anchor="ctr"/>
          <a:lstStyle/>
          <a:p>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C7A8F7"/>
                </a:solidFill>
                <a:latin typeface="Consolas" pitchFamily="34" charset="0"/>
                <a:ea typeface="Consolas" pitchFamily="34" charset="-122"/>
                <a:cs typeface="Consolas" pitchFamily="34" charset="-120"/>
              </a:rPr>
              <a:t>return</a:t>
            </a:r>
            <a:pPr indent="0" marL="0">
              <a:buNone/>
            </a:pPr>
            <a:r>
              <a:rPr lang="en-US" sz="1250" dirty="0">
                <a:solidFill>
                  <a:srgbClr val="DCDCF0"/>
                </a:solidFill>
                <a:latin typeface="Consolas" pitchFamily="34" charset="0"/>
                <a:ea typeface="Consolas" pitchFamily="34" charset="-122"/>
                <a:cs typeface="Consolas" pitchFamily="34" charset="-120"/>
              </a:rPr>
              <a:t> </a:t>
            </a:r>
            <a:pPr indent="0" marL="0">
              <a:buNone/>
            </a:pPr>
            <a:r>
              <a:rPr lang="en-US" sz="1250" dirty="0">
                <a:solidFill>
                  <a:srgbClr val="DCDCF0"/>
                </a:solidFill>
                <a:latin typeface="Consolas" pitchFamily="34" charset="0"/>
                <a:ea typeface="Consolas" pitchFamily="34" charset="-122"/>
                <a:cs typeface="Consolas" pitchFamily="34" charset="-120"/>
              </a:rPr>
              <a:t>-</a:t>
            </a:r>
            <a:pPr indent="0" marL="0">
              <a:buNone/>
            </a:pPr>
            <a:r>
              <a:rPr lang="en-US" sz="1250" dirty="0">
                <a:solidFill>
                  <a:srgbClr val="F7C978"/>
                </a:solidFill>
                <a:latin typeface="Consolas" pitchFamily="34" charset="0"/>
                <a:ea typeface="Consolas" pitchFamily="34" charset="-122"/>
                <a:cs typeface="Consolas" pitchFamily="34" charset="-120"/>
              </a:rPr>
              <a:t>1</a:t>
            </a:r>
            <a:endParaRPr lang="en-US" sz="1250" dirty="0"/>
          </a:p>
        </p:txBody>
      </p:sp>
      <p:sp>
        <p:nvSpPr>
          <p:cNvPr id="28" name="Shape 25"/>
          <p:cNvSpPr/>
          <p:nvPr/>
        </p:nvSpPr>
        <p:spPr>
          <a:xfrm>
            <a:off x="658368" y="5565140"/>
            <a:ext cx="10908792" cy="786384"/>
          </a:xfrm>
          <a:prstGeom prst="roundRect">
            <a:avLst>
              <a:gd name="adj" fmla="val 13953"/>
            </a:avLst>
          </a:prstGeom>
          <a:solidFill>
            <a:srgbClr val="EEF0FF"/>
          </a:solidFill>
          <a:ln w="12700">
            <a:solidFill>
              <a:srgbClr val="E7E6FB"/>
            </a:solidFill>
            <a:prstDash val="solid"/>
          </a:ln>
        </p:spPr>
      </p:sp>
      <p:sp>
        <p:nvSpPr>
          <p:cNvPr id="29" name="Shape 26"/>
          <p:cNvSpPr/>
          <p:nvPr/>
        </p:nvSpPr>
        <p:spPr>
          <a:xfrm>
            <a:off x="932688" y="5720588"/>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30" name="Image 1" descr="/home/claude/icons/pen_white.png">    </p:cNvPr>
          <p:cNvPicPr>
            <a:picLocks noChangeAspect="1"/>
          </p:cNvPicPr>
          <p:nvPr/>
        </p:nvPicPr>
        <p:blipFill>
          <a:blip r:embed="rId2"/>
          <a:stretch>
            <a:fillRect/>
          </a:stretch>
        </p:blipFill>
        <p:spPr>
          <a:xfrm>
            <a:off x="1056315" y="5844215"/>
            <a:ext cx="228234" cy="228234"/>
          </a:xfrm>
          <a:prstGeom prst="rect">
            <a:avLst/>
          </a:prstGeom>
        </p:spPr>
      </p:pic>
      <p:sp>
        <p:nvSpPr>
          <p:cNvPr id="31" name="Text 27"/>
          <p:cNvSpPr/>
          <p:nvPr/>
        </p:nvSpPr>
        <p:spPr>
          <a:xfrm>
            <a:off x="1572768" y="5565140"/>
            <a:ext cx="9720072" cy="786384"/>
          </a:xfrm>
          <a:prstGeom prst="rect">
            <a:avLst/>
          </a:prstGeom>
          <a:noFill/>
          <a:ln/>
        </p:spPr>
        <p:txBody>
          <a:bodyPr wrap="square" lIns="0" tIns="0" rIns="0" bIns="0" rtlCol="0" anchor="ctr"/>
          <a:lstStyle/>
          <a:p>
            <a:pPr indent="0" marL="0">
              <a:buNone/>
            </a:pPr>
            <a:r>
              <a:rPr lang="en-US" sz="1700" b="1" dirty="0">
                <a:solidFill>
                  <a:srgbClr val="F59E0B"/>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33" name="Text 28"/>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77</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39</a:t>
            </a:r>
            <a:endParaRPr lang="en-US" sz="1200" dirty="0"/>
          </a:p>
        </p:txBody>
      </p:sp>
      <p:sp>
        <p:nvSpPr>
          <p:cNvPr id="8" name="Text 5"/>
          <p:cNvSpPr/>
          <p:nvPr/>
        </p:nvSpPr>
        <p:spPr>
          <a:xfrm>
            <a:off x="658368" y="1604010"/>
            <a:ext cx="10908792" cy="55016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S = [1, 3, 5, 7, 9, 11, 13, 15], x = 13 으로 실행할 때 처음 계산되는 mid 값과 최종 반환값을 쓰시오.</a:t>
            </a:r>
            <a:endParaRPr lang="en-US" sz="1500" dirty="0"/>
          </a:p>
        </p:txBody>
      </p:sp>
      <p:sp>
        <p:nvSpPr>
          <p:cNvPr id="9" name="Shape 6"/>
          <p:cNvSpPr/>
          <p:nvPr/>
        </p:nvSpPr>
        <p:spPr>
          <a:xfrm>
            <a:off x="658368" y="2391918"/>
            <a:ext cx="4023360" cy="3017520"/>
          </a:xfrm>
          <a:prstGeom prst="roundRect">
            <a:avLst>
              <a:gd name="adj" fmla="val 242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391918"/>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93086"/>
            <a:ext cx="4023360" cy="109728"/>
          </a:xfrm>
          <a:prstGeom prst="rect">
            <a:avLst/>
          </a:prstGeom>
          <a:solidFill>
            <a:srgbClr val="2A2856"/>
          </a:solidFill>
          <a:ln w="12700">
            <a:solidFill>
              <a:srgbClr val="2A2856"/>
            </a:solidFill>
            <a:prstDash val="solid"/>
          </a:ln>
        </p:spPr>
      </p:sp>
      <p:sp>
        <p:nvSpPr>
          <p:cNvPr id="12" name="Shape 9"/>
          <p:cNvSpPr/>
          <p:nvPr/>
        </p:nvSpPr>
        <p:spPr>
          <a:xfrm>
            <a:off x="786384" y="2497074"/>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97074"/>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97074"/>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10206"/>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94254"/>
            <a:ext cx="3657600" cy="205740"/>
          </a:xfrm>
          <a:prstGeom prst="rect">
            <a:avLst/>
          </a:prstGeom>
          <a:noFill/>
          <a:ln/>
        </p:spPr>
        <p:txBody>
          <a:bodyPr wrap="square" lIns="0" tIns="0" rIns="0" bIns="0" rtlCol="0" anchor="ctr"/>
          <a:lstStyle/>
          <a:p>
            <a:pPr indent="0" marL="0">
              <a:buNone/>
            </a:pPr>
            <a:r>
              <a:rPr lang="en-US" sz="1200" dirty="0">
                <a:solidFill>
                  <a:srgbClr val="C7A8F7"/>
                </a:solidFill>
                <a:latin typeface="Consolas" pitchFamily="34" charset="0"/>
                <a:ea typeface="Consolas" pitchFamily="34" charset="-122"/>
                <a:cs typeface="Consolas" pitchFamily="34" charset="-120"/>
              </a:rPr>
              <a:t>def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binary_search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7" name="Text 14"/>
          <p:cNvSpPr/>
          <p:nvPr/>
        </p:nvSpPr>
        <p:spPr>
          <a:xfrm>
            <a:off x="859536" y="299999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0</a:t>
            </a:r>
            <a:endParaRPr lang="en-US" sz="1200" dirty="0"/>
          </a:p>
        </p:txBody>
      </p:sp>
      <p:sp>
        <p:nvSpPr>
          <p:cNvPr id="18" name="Text 15"/>
          <p:cNvSpPr/>
          <p:nvPr/>
        </p:nvSpPr>
        <p:spPr>
          <a:xfrm>
            <a:off x="859536" y="320573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9CC4FF"/>
                </a:solidFill>
                <a:latin typeface="Consolas" pitchFamily="34" charset="0"/>
                <a:ea typeface="Consolas" pitchFamily="34" charset="-122"/>
                <a:cs typeface="Consolas" pitchFamily="34" charset="-120"/>
              </a:rPr>
              <a:t>len</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19" name="Text 16"/>
          <p:cNvSpPr/>
          <p:nvPr/>
        </p:nvSpPr>
        <p:spPr>
          <a:xfrm>
            <a:off x="859536" y="341147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while</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61721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2</a:t>
            </a:r>
            <a:endParaRPr lang="en-US" sz="1200" dirty="0"/>
          </a:p>
        </p:txBody>
      </p:sp>
      <p:sp>
        <p:nvSpPr>
          <p:cNvPr id="21" name="Text 18"/>
          <p:cNvSpPr/>
          <p:nvPr/>
        </p:nvSpPr>
        <p:spPr>
          <a:xfrm>
            <a:off x="859536" y="382295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2" name="Text 19"/>
          <p:cNvSpPr/>
          <p:nvPr/>
        </p:nvSpPr>
        <p:spPr>
          <a:xfrm>
            <a:off x="859536" y="402869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endParaRPr lang="en-US" sz="1200" dirty="0"/>
          </a:p>
        </p:txBody>
      </p:sp>
      <p:sp>
        <p:nvSpPr>
          <p:cNvPr id="23" name="Text 20"/>
          <p:cNvSpPr/>
          <p:nvPr/>
        </p:nvSpPr>
        <p:spPr>
          <a:xfrm>
            <a:off x="859536" y="423443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elif</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S</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x</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4" name="Text 21"/>
          <p:cNvSpPr/>
          <p:nvPr/>
        </p:nvSpPr>
        <p:spPr>
          <a:xfrm>
            <a:off x="859536" y="444017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low</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5" name="Text 22"/>
          <p:cNvSpPr/>
          <p:nvPr/>
        </p:nvSpPr>
        <p:spPr>
          <a:xfrm>
            <a:off x="859536" y="464591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else</a:t>
            </a:r>
            <a:pPr indent="0" marL="0">
              <a:buNone/>
            </a:pP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6" name="Text 23"/>
          <p:cNvSpPr/>
          <p:nvPr/>
        </p:nvSpPr>
        <p:spPr>
          <a:xfrm>
            <a:off x="859536" y="485165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high</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mid</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7" name="Text 24"/>
          <p:cNvSpPr/>
          <p:nvPr/>
        </p:nvSpPr>
        <p:spPr>
          <a:xfrm>
            <a:off x="859536" y="5057394"/>
            <a:ext cx="3657600" cy="205740"/>
          </a:xfrm>
          <a:prstGeom prst="rect">
            <a:avLst/>
          </a:prstGeom>
          <a:noFill/>
          <a:ln/>
        </p:spPr>
        <p:txBody>
          <a:bodyPr wrap="square" lIns="0" tIns="0" rIns="0" bIns="0" rtlCol="0" anchor="ctr"/>
          <a:lstStyle/>
          <a:p>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C7A8F7"/>
                </a:solidFill>
                <a:latin typeface="Consolas" pitchFamily="34" charset="0"/>
                <a:ea typeface="Consolas" pitchFamily="34" charset="-122"/>
                <a:cs typeface="Consolas" pitchFamily="34" charset="-120"/>
              </a:rPr>
              <a:t>return</a:t>
            </a:r>
            <a:pPr indent="0" marL="0">
              <a:buNone/>
            </a:pPr>
            <a:r>
              <a:rPr lang="en-US" sz="1200" dirty="0">
                <a:solidFill>
                  <a:srgbClr val="DCDCF0"/>
                </a:solidFill>
                <a:latin typeface="Consolas" pitchFamily="34" charset="0"/>
                <a:ea typeface="Consolas" pitchFamily="34" charset="-122"/>
                <a:cs typeface="Consolas" pitchFamily="34" charset="-120"/>
              </a:rPr>
              <a:t> </a:t>
            </a:r>
            <a:pPr indent="0" marL="0">
              <a:buNone/>
            </a:pPr>
            <a:r>
              <a:rPr lang="en-US" sz="1200" dirty="0">
                <a:solidFill>
                  <a:srgbClr val="DCDCF0"/>
                </a:solidFill>
                <a:latin typeface="Consolas" pitchFamily="34" charset="0"/>
                <a:ea typeface="Consolas" pitchFamily="34" charset="-122"/>
                <a:cs typeface="Consolas" pitchFamily="34" charset="-120"/>
              </a:rPr>
              <a:t>-</a:t>
            </a:r>
            <a:pPr indent="0" marL="0">
              <a:buNone/>
            </a:pP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8" name="Shape 25"/>
          <p:cNvSpPr/>
          <p:nvPr/>
        </p:nvSpPr>
        <p:spPr>
          <a:xfrm>
            <a:off x="5010912" y="2391918"/>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9" name="Shape 26"/>
          <p:cNvSpPr/>
          <p:nvPr/>
        </p:nvSpPr>
        <p:spPr>
          <a:xfrm>
            <a:off x="5266944" y="2593086"/>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30" name="Image 1" descr="/home/claude/icons/check_white.png">    </p:cNvPr>
          <p:cNvPicPr>
            <a:picLocks noChangeAspect="1"/>
          </p:cNvPicPr>
          <p:nvPr/>
        </p:nvPicPr>
        <p:blipFill>
          <a:blip r:embed="rId2"/>
          <a:stretch>
            <a:fillRect/>
          </a:stretch>
        </p:blipFill>
        <p:spPr>
          <a:xfrm>
            <a:off x="5400081" y="2726223"/>
            <a:ext cx="245791" cy="245791"/>
          </a:xfrm>
          <a:prstGeom prst="rect">
            <a:avLst/>
          </a:prstGeom>
        </p:spPr>
      </p:pic>
      <p:sp>
        <p:nvSpPr>
          <p:cNvPr id="31" name="Text 27"/>
          <p:cNvSpPr/>
          <p:nvPr/>
        </p:nvSpPr>
        <p:spPr>
          <a:xfrm>
            <a:off x="5943600" y="2391918"/>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처음 mid = 3, 반환값 6</a:t>
            </a:r>
            <a:endParaRPr lang="en-US" sz="1350" dirty="0"/>
          </a:p>
        </p:txBody>
      </p:sp>
      <p:sp>
        <p:nvSpPr>
          <p:cNvPr id="32" name="Shape 28"/>
          <p:cNvSpPr/>
          <p:nvPr/>
        </p:nvSpPr>
        <p:spPr>
          <a:xfrm>
            <a:off x="5010912" y="3544062"/>
            <a:ext cx="6556248" cy="1189736"/>
          </a:xfrm>
          <a:prstGeom prst="roundRect">
            <a:avLst>
              <a:gd name="adj" fmla="val 9223"/>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33" name="Shape 29"/>
          <p:cNvSpPr/>
          <p:nvPr/>
        </p:nvSpPr>
        <p:spPr>
          <a:xfrm>
            <a:off x="5266944" y="3781806"/>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34" name="Image 2" descr="/home/claude/icons/bulb_white.png">    </p:cNvPr>
          <p:cNvPicPr>
            <a:picLocks noChangeAspect="1"/>
          </p:cNvPicPr>
          <p:nvPr/>
        </p:nvPicPr>
        <p:blipFill>
          <a:blip r:embed="rId3"/>
          <a:stretch>
            <a:fillRect/>
          </a:stretch>
        </p:blipFill>
        <p:spPr>
          <a:xfrm>
            <a:off x="5390571" y="3905433"/>
            <a:ext cx="228234" cy="228234"/>
          </a:xfrm>
          <a:prstGeom prst="rect">
            <a:avLst/>
          </a:prstGeom>
        </p:spPr>
      </p:pic>
      <p:sp>
        <p:nvSpPr>
          <p:cNvPr id="35" name="Text 30"/>
          <p:cNvSpPr/>
          <p:nvPr/>
        </p:nvSpPr>
        <p:spPr>
          <a:xfrm>
            <a:off x="5925312" y="3690366"/>
            <a:ext cx="5367528" cy="89712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(0+7)//2 = 3 → S[3]=7 &lt; 13 → low=4, mid=5 → S[5]=11 &lt; 13 → low=6, mid=6에서 발견.</a:t>
            </a:r>
            <a:endParaRPr lang="en-US" sz="1300" dirty="0"/>
          </a:p>
        </p:txBody>
      </p:sp>
      <p:sp>
        <p:nvSpPr>
          <p:cNvPr id="37" name="Text 3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78</a:t>
            </a:r>
            <a:endParaRPr lang="en-US"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40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이진 탐색에서 데이터의 개수가 2배로 늘어나면 최대 비교 횟수는 몇 회 늘어나는지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F59E0B"/>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79</a:t>
            </a:r>
            <a:endParaRPr lang="en-US"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bol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indent="0" marL="0">
              <a:buNone/>
            </a:pPr>
            <a:r>
              <a:rPr lang="en-US" sz="1200" b="1" dirty="0">
                <a:solidFill>
                  <a:srgbClr val="F59E0B"/>
                </a:solidFill>
                <a:latin typeface="Malgun Gothic" pitchFamily="34" charset="0"/>
                <a:ea typeface="Malgun Gothic" pitchFamily="34" charset="-122"/>
                <a:cs typeface="Malgun Gothic" pitchFamily="34" charset="-120"/>
              </a:rPr>
              <a:t>§1.4  </a:t>
            </a:r>
            <a:pPr indent="0" marL="0">
              <a:buNone/>
            </a:pPr>
            <a:r>
              <a:rPr lang="en-US" sz="1200" dirty="0">
                <a:solidFill>
                  <a:srgbClr val="2A2860"/>
                </a:solidFill>
                <a:latin typeface="Malgun Gothic" pitchFamily="34" charset="0"/>
                <a:ea typeface="Malgun Gothic" pitchFamily="34" charset="-122"/>
                <a:cs typeface="Malgun Gothic" pitchFamily="34" charset="-120"/>
              </a:rPr>
              <a:t>효율성의 중요성</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40</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이진 탐색에서 데이터의 개수가 2배로 늘어나면 최대 비교 횟수는 몇 회 늘어나는지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1회</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절반씩 줄이므로 범위를 한 번 더 자르면 된다. 곱하기가 더하기가 되는 것이 로그의 성질이다.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80</a:t>
            </a:r>
            <a:endParaRPr 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41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시간 복잡도와 공간 복잡도가 각각 무엇을 평가하는 척도인지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81</a:t>
            </a:r>
            <a:endParaRPr 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41</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시간 복잡도와 공간 복잡도가 각각 무엇을 평가하는 척도인지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시간 복잡도는 실행 시간, 공간 복잡도는 메모리 사용량</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둘은 보통 트레이드오프 관계이며, 이 과목에서는 주로 시간 복잡도를 다룬다.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82</a:t>
            </a:r>
            <a:endParaRPr lang="en-US" sz="1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42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알고리즘 안에는 대입·비교·산술 등 여러 종류의 명령이 있는데도 기본 연산 하나만 세어도 되는 이유를 한 문장으로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83</a:t>
            </a:r>
            <a:endParaRPr lang="en-US" sz="1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42</a:t>
            </a:r>
            <a:endParaRPr lang="en-US" sz="1200" dirty="0"/>
          </a:p>
        </p:txBody>
      </p:sp>
      <p:sp>
        <p:nvSpPr>
          <p:cNvPr id="8" name="Text 5"/>
          <p:cNvSpPr/>
          <p:nvPr/>
        </p:nvSpPr>
        <p:spPr>
          <a:xfrm>
            <a:off x="658368" y="1912430"/>
            <a:ext cx="10908792" cy="55016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 안에는 대입·비교·산술 등 여러 종류의 명령이 있는데도 기본 연산 하나만 세어도 되는 이유를 한 문장으로 쓰시오.</a:t>
            </a:r>
            <a:endParaRPr lang="en-US" sz="1500" dirty="0"/>
          </a:p>
        </p:txBody>
      </p:sp>
      <p:sp>
        <p:nvSpPr>
          <p:cNvPr id="9" name="Shape 6"/>
          <p:cNvSpPr/>
          <p:nvPr/>
        </p:nvSpPr>
        <p:spPr>
          <a:xfrm>
            <a:off x="658368" y="2700338"/>
            <a:ext cx="10908792" cy="1168908"/>
          </a:xfrm>
          <a:prstGeom prst="roundRect">
            <a:avLst>
              <a:gd name="adj" fmla="val 9387"/>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3028760"/>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161896"/>
            <a:ext cx="245791" cy="245791"/>
          </a:xfrm>
          <a:prstGeom prst="rect">
            <a:avLst/>
          </a:prstGeom>
        </p:spPr>
      </p:pic>
      <p:sp>
        <p:nvSpPr>
          <p:cNvPr id="12" name="Text 8"/>
          <p:cNvSpPr/>
          <p:nvPr/>
        </p:nvSpPr>
        <p:spPr>
          <a:xfrm>
            <a:off x="1591056" y="2700338"/>
            <a:ext cx="9683496" cy="1168908"/>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명령들이 대체로 함께 증가하므로 대표 하나만 세어도 전체의 증가 경향을 알 수 있기 때문이다.</a:t>
            </a:r>
            <a:endParaRPr lang="en-US" sz="1350" dirty="0"/>
          </a:p>
        </p:txBody>
      </p:sp>
      <p:sp>
        <p:nvSpPr>
          <p:cNvPr id="13" name="Shape 9"/>
          <p:cNvSpPr/>
          <p:nvPr/>
        </p:nvSpPr>
        <p:spPr>
          <a:xfrm>
            <a:off x="658368" y="4106990"/>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34473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468360"/>
            <a:ext cx="228234" cy="228234"/>
          </a:xfrm>
          <a:prstGeom prst="rect">
            <a:avLst/>
          </a:prstGeom>
        </p:spPr>
      </p:pic>
      <p:sp>
        <p:nvSpPr>
          <p:cNvPr id="16" name="Text 11"/>
          <p:cNvSpPr/>
          <p:nvPr/>
        </p:nvSpPr>
        <p:spPr>
          <a:xfrm>
            <a:off x="1572768" y="4253294"/>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우리가 알고 싶은 것은 정확한 실행 횟수가 아니라 입력이 커질 때의 증가 양상이다.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84</a:t>
            </a:r>
            <a:endParaRPr lang="en-US" sz="1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43 · 주관식</a:t>
            </a:r>
            <a:endParaRPr lang="en-US" sz="1200" dirty="0"/>
          </a:p>
        </p:txBody>
      </p:sp>
      <p:sp>
        <p:nvSpPr>
          <p:cNvPr id="8" name="Text 5"/>
          <p:cNvSpPr/>
          <p:nvPr/>
        </p:nvSpPr>
        <p:spPr>
          <a:xfrm>
            <a:off x="658368" y="1459357"/>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T(n)을 쓰시오. (n = len(A))</a:t>
            </a:r>
            <a:endParaRPr lang="en-US" sz="2300" dirty="0"/>
          </a:p>
        </p:txBody>
      </p:sp>
      <p:sp>
        <p:nvSpPr>
          <p:cNvPr id="9" name="Shape 6"/>
          <p:cNvSpPr/>
          <p:nvPr/>
        </p:nvSpPr>
        <p:spPr>
          <a:xfrm>
            <a:off x="3169768" y="2179955"/>
            <a:ext cx="5852160" cy="2276856"/>
          </a:xfrm>
          <a:prstGeom prst="roundRect">
            <a:avLst>
              <a:gd name="adj" fmla="val 3213"/>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3169768" y="2179955"/>
            <a:ext cx="58521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3169768" y="2381123"/>
            <a:ext cx="5852160" cy="109728"/>
          </a:xfrm>
          <a:prstGeom prst="rect">
            <a:avLst/>
          </a:prstGeom>
          <a:solidFill>
            <a:srgbClr val="2A2856"/>
          </a:solidFill>
          <a:ln w="12700">
            <a:solidFill>
              <a:srgbClr val="2A2856"/>
            </a:solidFill>
            <a:prstDash val="solid"/>
          </a:ln>
        </p:spPr>
      </p:sp>
      <p:sp>
        <p:nvSpPr>
          <p:cNvPr id="12" name="Shape 9"/>
          <p:cNvSpPr/>
          <p:nvPr/>
        </p:nvSpPr>
        <p:spPr>
          <a:xfrm>
            <a:off x="3297784" y="2285111"/>
            <a:ext cx="100584" cy="100584"/>
          </a:xfrm>
          <a:prstGeom prst="ellipse">
            <a:avLst/>
          </a:prstGeom>
          <a:solidFill>
            <a:srgbClr val="FB7185"/>
          </a:solidFill>
          <a:ln w="12700">
            <a:solidFill>
              <a:srgbClr val="FB7185"/>
            </a:solidFill>
            <a:prstDash val="solid"/>
          </a:ln>
        </p:spPr>
      </p:sp>
      <p:sp>
        <p:nvSpPr>
          <p:cNvPr id="13" name="Shape 10"/>
          <p:cNvSpPr/>
          <p:nvPr/>
        </p:nvSpPr>
        <p:spPr>
          <a:xfrm>
            <a:off x="3471520" y="2285111"/>
            <a:ext cx="100584" cy="100584"/>
          </a:xfrm>
          <a:prstGeom prst="ellipse">
            <a:avLst/>
          </a:prstGeom>
          <a:solidFill>
            <a:srgbClr val="FBBF24"/>
          </a:solidFill>
          <a:ln w="12700">
            <a:solidFill>
              <a:srgbClr val="FBBF24"/>
            </a:solidFill>
            <a:prstDash val="solid"/>
          </a:ln>
        </p:spPr>
      </p:sp>
      <p:sp>
        <p:nvSpPr>
          <p:cNvPr id="14" name="Shape 11"/>
          <p:cNvSpPr/>
          <p:nvPr/>
        </p:nvSpPr>
        <p:spPr>
          <a:xfrm>
            <a:off x="3645256" y="2285111"/>
            <a:ext cx="100584" cy="100584"/>
          </a:xfrm>
          <a:prstGeom prst="ellipse">
            <a:avLst/>
          </a:prstGeom>
          <a:solidFill>
            <a:srgbClr val="10B981"/>
          </a:solidFill>
          <a:ln w="12700">
            <a:solidFill>
              <a:srgbClr val="10B981"/>
            </a:solidFill>
            <a:prstDash val="solid"/>
          </a:ln>
        </p:spPr>
      </p:sp>
      <p:sp>
        <p:nvSpPr>
          <p:cNvPr id="15" name="Text 12"/>
          <p:cNvSpPr/>
          <p:nvPr/>
        </p:nvSpPr>
        <p:spPr>
          <a:xfrm>
            <a:off x="3828136" y="2198243"/>
            <a:ext cx="50292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3370936" y="2582291"/>
            <a:ext cx="5486400" cy="246888"/>
          </a:xfrm>
          <a:prstGeom prst="rect">
            <a:avLst/>
          </a:prstGeom>
          <a:noFill/>
          <a:ln/>
        </p:spPr>
        <p:txBody>
          <a:bodyPr wrap="square" lIns="0" tIns="0" rIns="0" bIns="0" rtlCol="0" anchor="ctr"/>
          <a:lstStyle/>
          <a:p>
            <a:pPr indent="0" marL="0">
              <a:buNone/>
            </a:pPr>
            <a:r>
              <a:rPr lang="en-US" sz="1400" dirty="0">
                <a:solidFill>
                  <a:srgbClr val="C7A8F7"/>
                </a:solidFill>
                <a:latin typeface="Consolas" pitchFamily="34" charset="0"/>
                <a:ea typeface="Consolas" pitchFamily="34" charset="-122"/>
                <a:cs typeface="Consolas" pitchFamily="34" charset="-120"/>
              </a:rPr>
              <a:t>def</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f</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7" name="Text 14"/>
          <p:cNvSpPr/>
          <p:nvPr/>
        </p:nvSpPr>
        <p:spPr>
          <a:xfrm>
            <a:off x="3370936" y="2829179"/>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len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8" name="Text 15"/>
          <p:cNvSpPr/>
          <p:nvPr/>
        </p:nvSpPr>
        <p:spPr>
          <a:xfrm>
            <a:off x="3370936" y="3076067"/>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total</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0</a:t>
            </a:r>
            <a:endParaRPr lang="en-US" sz="1400" dirty="0"/>
          </a:p>
        </p:txBody>
      </p:sp>
      <p:sp>
        <p:nvSpPr>
          <p:cNvPr id="19" name="Text 16"/>
          <p:cNvSpPr/>
          <p:nvPr/>
        </p:nvSpPr>
        <p:spPr>
          <a:xfrm>
            <a:off x="3370936" y="3322955"/>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for</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in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range</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0" name="Text 17"/>
          <p:cNvSpPr/>
          <p:nvPr/>
        </p:nvSpPr>
        <p:spPr>
          <a:xfrm>
            <a:off x="3370936" y="3569843"/>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for</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j</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in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range</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1" name="Text 18"/>
          <p:cNvSpPr/>
          <p:nvPr/>
        </p:nvSpPr>
        <p:spPr>
          <a:xfrm>
            <a:off x="3370936" y="3816731"/>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total</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total</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j</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2" name="Text 19"/>
          <p:cNvSpPr/>
          <p:nvPr/>
        </p:nvSpPr>
        <p:spPr>
          <a:xfrm>
            <a:off x="3370936" y="4063619"/>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return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total</a:t>
            </a:r>
            <a:endParaRPr lang="en-US" sz="1400" dirty="0"/>
          </a:p>
        </p:txBody>
      </p:sp>
      <p:sp>
        <p:nvSpPr>
          <p:cNvPr id="23" name="Shape 20"/>
          <p:cNvSpPr/>
          <p:nvPr/>
        </p:nvSpPr>
        <p:spPr>
          <a:xfrm>
            <a:off x="658368" y="4767707"/>
            <a:ext cx="10908792" cy="786384"/>
          </a:xfrm>
          <a:prstGeom prst="roundRect">
            <a:avLst>
              <a:gd name="adj" fmla="val 13953"/>
            </a:avLst>
          </a:prstGeom>
          <a:solidFill>
            <a:srgbClr val="EEF0FF"/>
          </a:solidFill>
          <a:ln w="12700">
            <a:solidFill>
              <a:srgbClr val="E7E6FB"/>
            </a:solidFill>
            <a:prstDash val="solid"/>
          </a:ln>
        </p:spPr>
      </p:sp>
      <p:sp>
        <p:nvSpPr>
          <p:cNvPr id="24" name="Shape 21"/>
          <p:cNvSpPr/>
          <p:nvPr/>
        </p:nvSpPr>
        <p:spPr>
          <a:xfrm>
            <a:off x="932688" y="4923155"/>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25" name="Image 1" descr="/home/claude/icons/pen_white.png">    </p:cNvPr>
          <p:cNvPicPr>
            <a:picLocks noChangeAspect="1"/>
          </p:cNvPicPr>
          <p:nvPr/>
        </p:nvPicPr>
        <p:blipFill>
          <a:blip r:embed="rId2"/>
          <a:stretch>
            <a:fillRect/>
          </a:stretch>
        </p:blipFill>
        <p:spPr>
          <a:xfrm>
            <a:off x="1056315" y="5046782"/>
            <a:ext cx="228234" cy="228234"/>
          </a:xfrm>
          <a:prstGeom prst="rect">
            <a:avLst/>
          </a:prstGeom>
        </p:spPr>
      </p:pic>
      <p:sp>
        <p:nvSpPr>
          <p:cNvPr id="26" name="Text 22"/>
          <p:cNvSpPr/>
          <p:nvPr/>
        </p:nvSpPr>
        <p:spPr>
          <a:xfrm>
            <a:off x="1572768" y="4767707"/>
            <a:ext cx="9720072" cy="786384"/>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28" name="Text 23"/>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85</a:t>
            </a:r>
            <a:endParaRPr lang="en-US"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43</a:t>
            </a:r>
            <a:endParaRPr lang="en-US" sz="1200" dirty="0"/>
          </a:p>
        </p:txBody>
      </p:sp>
      <p:sp>
        <p:nvSpPr>
          <p:cNvPr id="8" name="Text 5"/>
          <p:cNvSpPr/>
          <p:nvPr/>
        </p:nvSpPr>
        <p:spPr>
          <a:xfrm>
            <a:off x="658368" y="2178177"/>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T(n)을 쓰시오. (n = len(A))</a:t>
            </a:r>
            <a:endParaRPr lang="en-US" sz="1500" dirty="0"/>
          </a:p>
        </p:txBody>
      </p:sp>
      <p:sp>
        <p:nvSpPr>
          <p:cNvPr id="9" name="Shape 6"/>
          <p:cNvSpPr/>
          <p:nvPr/>
        </p:nvSpPr>
        <p:spPr>
          <a:xfrm>
            <a:off x="658368" y="2718435"/>
            <a:ext cx="4610039" cy="2116836"/>
          </a:xfrm>
          <a:prstGeom prst="roundRect">
            <a:avLst>
              <a:gd name="adj" fmla="val 3456"/>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718435"/>
            <a:ext cx="4610039"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919603"/>
            <a:ext cx="4610039" cy="109728"/>
          </a:xfrm>
          <a:prstGeom prst="rect">
            <a:avLst/>
          </a:prstGeom>
          <a:solidFill>
            <a:srgbClr val="2A2856"/>
          </a:solidFill>
          <a:ln w="12700">
            <a:solidFill>
              <a:srgbClr val="2A2856"/>
            </a:solidFill>
            <a:prstDash val="solid"/>
          </a:ln>
        </p:spPr>
      </p:sp>
      <p:sp>
        <p:nvSpPr>
          <p:cNvPr id="12" name="Shape 9"/>
          <p:cNvSpPr/>
          <p:nvPr/>
        </p:nvSpPr>
        <p:spPr>
          <a:xfrm>
            <a:off x="786384" y="2823591"/>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823591"/>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823591"/>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736723"/>
            <a:ext cx="3787079"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3120771"/>
            <a:ext cx="4244279"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f</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344799"/>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568827"/>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9" name="Text 16"/>
          <p:cNvSpPr/>
          <p:nvPr/>
        </p:nvSpPr>
        <p:spPr>
          <a:xfrm>
            <a:off x="859536" y="3792855"/>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4016883"/>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4240911"/>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2" name="Text 19"/>
          <p:cNvSpPr/>
          <p:nvPr/>
        </p:nvSpPr>
        <p:spPr>
          <a:xfrm>
            <a:off x="859536" y="4464939"/>
            <a:ext cx="4244279"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total</a:t>
            </a:r>
            <a:endParaRPr lang="en-US" sz="1300" dirty="0"/>
          </a:p>
        </p:txBody>
      </p:sp>
      <p:sp>
        <p:nvSpPr>
          <p:cNvPr id="23" name="Shape 20"/>
          <p:cNvSpPr/>
          <p:nvPr/>
        </p:nvSpPr>
        <p:spPr>
          <a:xfrm>
            <a:off x="5597591" y="2718435"/>
            <a:ext cx="5969569"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4" name="Shape 21"/>
          <p:cNvSpPr/>
          <p:nvPr/>
        </p:nvSpPr>
        <p:spPr>
          <a:xfrm>
            <a:off x="5853623" y="2919603"/>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5" name="Image 1" descr="/home/claude/icons/check_white.png">    </p:cNvPr>
          <p:cNvPicPr>
            <a:picLocks noChangeAspect="1"/>
          </p:cNvPicPr>
          <p:nvPr/>
        </p:nvPicPr>
        <p:blipFill>
          <a:blip r:embed="rId2"/>
          <a:stretch>
            <a:fillRect/>
          </a:stretch>
        </p:blipFill>
        <p:spPr>
          <a:xfrm>
            <a:off x="5986760" y="3052740"/>
            <a:ext cx="245791" cy="245791"/>
          </a:xfrm>
          <a:prstGeom prst="rect">
            <a:avLst/>
          </a:prstGeom>
        </p:spPr>
      </p:pic>
      <p:sp>
        <p:nvSpPr>
          <p:cNvPr id="26" name="Text 22"/>
          <p:cNvSpPr/>
          <p:nvPr/>
        </p:nvSpPr>
        <p:spPr>
          <a:xfrm>
            <a:off x="6530279" y="2718435"/>
            <a:ext cx="4744273"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T(n) = n²  ( = O(n²) )</a:t>
            </a:r>
            <a:endParaRPr lang="en-US" sz="1350" dirty="0"/>
          </a:p>
        </p:txBody>
      </p:sp>
      <p:sp>
        <p:nvSpPr>
          <p:cNvPr id="27" name="Shape 23"/>
          <p:cNvSpPr/>
          <p:nvPr/>
        </p:nvSpPr>
        <p:spPr>
          <a:xfrm>
            <a:off x="5597591" y="3870579"/>
            <a:ext cx="5969569" cy="960120"/>
          </a:xfrm>
          <a:prstGeom prst="roundRect">
            <a:avLst>
              <a:gd name="adj" fmla="val 1142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Shape 24"/>
          <p:cNvSpPr/>
          <p:nvPr/>
        </p:nvSpPr>
        <p:spPr>
          <a:xfrm>
            <a:off x="5853623" y="4108323"/>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9" name="Image 2" descr="/home/claude/icons/bulb_white.png">    </p:cNvPr>
          <p:cNvPicPr>
            <a:picLocks noChangeAspect="1"/>
          </p:cNvPicPr>
          <p:nvPr/>
        </p:nvPicPr>
        <p:blipFill>
          <a:blip r:embed="rId3"/>
          <a:stretch>
            <a:fillRect/>
          </a:stretch>
        </p:blipFill>
        <p:spPr>
          <a:xfrm>
            <a:off x="5977250" y="4231950"/>
            <a:ext cx="228234" cy="228234"/>
          </a:xfrm>
          <a:prstGeom prst="rect">
            <a:avLst/>
          </a:prstGeom>
        </p:spPr>
      </p:pic>
      <p:sp>
        <p:nvSpPr>
          <p:cNvPr id="30" name="Text 25"/>
          <p:cNvSpPr/>
          <p:nvPr/>
        </p:nvSpPr>
        <p:spPr>
          <a:xfrm>
            <a:off x="6511991" y="4016883"/>
            <a:ext cx="4780849" cy="667512"/>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바깥 n회 × 안쪽 n회.</a:t>
            </a:r>
            <a:endParaRPr lang="en-US" sz="1300" dirty="0"/>
          </a:p>
        </p:txBody>
      </p:sp>
      <p:sp>
        <p:nvSpPr>
          <p:cNvPr id="32" name="Text 2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86</a:t>
            </a:r>
            <a:endParaRPr lang="en-US" sz="1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44 · 주관식</a:t>
            </a:r>
            <a:endParaRPr lang="en-US" sz="1200" dirty="0"/>
          </a:p>
        </p:txBody>
      </p:sp>
      <p:sp>
        <p:nvSpPr>
          <p:cNvPr id="8" name="Text 5"/>
          <p:cNvSpPr/>
          <p:nvPr/>
        </p:nvSpPr>
        <p:spPr>
          <a:xfrm>
            <a:off x="658368" y="1706245"/>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시간 복잡도를 빅오 표기로 쓰시오. (n = len(A))</a:t>
            </a:r>
            <a:endParaRPr lang="en-US" sz="2300" dirty="0"/>
          </a:p>
        </p:txBody>
      </p:sp>
      <p:sp>
        <p:nvSpPr>
          <p:cNvPr id="9" name="Shape 6"/>
          <p:cNvSpPr/>
          <p:nvPr/>
        </p:nvSpPr>
        <p:spPr>
          <a:xfrm>
            <a:off x="3169768" y="2426843"/>
            <a:ext cx="5852160" cy="1783080"/>
          </a:xfrm>
          <a:prstGeom prst="roundRect">
            <a:avLst>
              <a:gd name="adj" fmla="val 4103"/>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3169768" y="2426843"/>
            <a:ext cx="58521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3169768" y="2628011"/>
            <a:ext cx="5852160" cy="109728"/>
          </a:xfrm>
          <a:prstGeom prst="rect">
            <a:avLst/>
          </a:prstGeom>
          <a:solidFill>
            <a:srgbClr val="2A2856"/>
          </a:solidFill>
          <a:ln w="12700">
            <a:solidFill>
              <a:srgbClr val="2A2856"/>
            </a:solidFill>
            <a:prstDash val="solid"/>
          </a:ln>
        </p:spPr>
      </p:sp>
      <p:sp>
        <p:nvSpPr>
          <p:cNvPr id="12" name="Shape 9"/>
          <p:cNvSpPr/>
          <p:nvPr/>
        </p:nvSpPr>
        <p:spPr>
          <a:xfrm>
            <a:off x="3297784" y="2531999"/>
            <a:ext cx="100584" cy="100584"/>
          </a:xfrm>
          <a:prstGeom prst="ellipse">
            <a:avLst/>
          </a:prstGeom>
          <a:solidFill>
            <a:srgbClr val="FB7185"/>
          </a:solidFill>
          <a:ln w="12700">
            <a:solidFill>
              <a:srgbClr val="FB7185"/>
            </a:solidFill>
            <a:prstDash val="solid"/>
          </a:ln>
        </p:spPr>
      </p:sp>
      <p:sp>
        <p:nvSpPr>
          <p:cNvPr id="13" name="Shape 10"/>
          <p:cNvSpPr/>
          <p:nvPr/>
        </p:nvSpPr>
        <p:spPr>
          <a:xfrm>
            <a:off x="3471520" y="2531999"/>
            <a:ext cx="100584" cy="100584"/>
          </a:xfrm>
          <a:prstGeom prst="ellipse">
            <a:avLst/>
          </a:prstGeom>
          <a:solidFill>
            <a:srgbClr val="FBBF24"/>
          </a:solidFill>
          <a:ln w="12700">
            <a:solidFill>
              <a:srgbClr val="FBBF24"/>
            </a:solidFill>
            <a:prstDash val="solid"/>
          </a:ln>
        </p:spPr>
      </p:sp>
      <p:sp>
        <p:nvSpPr>
          <p:cNvPr id="14" name="Shape 11"/>
          <p:cNvSpPr/>
          <p:nvPr/>
        </p:nvSpPr>
        <p:spPr>
          <a:xfrm>
            <a:off x="3645256" y="2531999"/>
            <a:ext cx="100584" cy="100584"/>
          </a:xfrm>
          <a:prstGeom prst="ellipse">
            <a:avLst/>
          </a:prstGeom>
          <a:solidFill>
            <a:srgbClr val="10B981"/>
          </a:solidFill>
          <a:ln w="12700">
            <a:solidFill>
              <a:srgbClr val="10B981"/>
            </a:solidFill>
            <a:prstDash val="solid"/>
          </a:ln>
        </p:spPr>
      </p:sp>
      <p:sp>
        <p:nvSpPr>
          <p:cNvPr id="15" name="Text 12"/>
          <p:cNvSpPr/>
          <p:nvPr/>
        </p:nvSpPr>
        <p:spPr>
          <a:xfrm>
            <a:off x="3828136" y="2445131"/>
            <a:ext cx="50292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3370936" y="2829179"/>
            <a:ext cx="5486400" cy="246888"/>
          </a:xfrm>
          <a:prstGeom prst="rect">
            <a:avLst/>
          </a:prstGeom>
          <a:noFill/>
          <a:ln/>
        </p:spPr>
        <p:txBody>
          <a:bodyPr wrap="square" lIns="0" tIns="0" rIns="0" bIns="0" rtlCol="0" anchor="ctr"/>
          <a:lstStyle/>
          <a:p>
            <a:pPr indent="0" marL="0">
              <a:buNone/>
            </a:pPr>
            <a:r>
              <a:rPr lang="en-US" sz="1400" dirty="0">
                <a:solidFill>
                  <a:srgbClr val="C7A8F7"/>
                </a:solidFill>
                <a:latin typeface="Consolas" pitchFamily="34" charset="0"/>
                <a:ea typeface="Consolas" pitchFamily="34" charset="-122"/>
                <a:cs typeface="Consolas" pitchFamily="34" charset="-120"/>
              </a:rPr>
              <a:t>def</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h</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7" name="Text 14"/>
          <p:cNvSpPr/>
          <p:nvPr/>
        </p:nvSpPr>
        <p:spPr>
          <a:xfrm>
            <a:off x="3370936" y="3076067"/>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len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8" name="Text 15"/>
          <p:cNvSpPr/>
          <p:nvPr/>
        </p:nvSpPr>
        <p:spPr>
          <a:xfrm>
            <a:off x="3370936" y="3322955"/>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for</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in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range</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9" name="Text 16"/>
          <p:cNvSpPr/>
          <p:nvPr/>
        </p:nvSpPr>
        <p:spPr>
          <a:xfrm>
            <a:off x="3370936" y="3569843"/>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for</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j</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in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range</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F7C978"/>
                </a:solidFill>
                <a:latin typeface="Consolas" pitchFamily="34" charset="0"/>
                <a:ea typeface="Consolas" pitchFamily="34" charset="-122"/>
                <a:cs typeface="Consolas" pitchFamily="34" charset="-120"/>
              </a:rPr>
              <a:t>10</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0" name="Text 17"/>
          <p:cNvSpPr/>
          <p:nvPr/>
        </p:nvSpPr>
        <p:spPr>
          <a:xfrm>
            <a:off x="3370936" y="3816731"/>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9CC4FF"/>
                </a:solidFill>
                <a:latin typeface="Consolas" pitchFamily="34" charset="0"/>
                <a:ea typeface="Consolas" pitchFamily="34" charset="-122"/>
                <a:cs typeface="Consolas" pitchFamily="34" charset="-120"/>
              </a:rPr>
              <a:t>print</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j</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1" name="Shape 18"/>
          <p:cNvSpPr/>
          <p:nvPr/>
        </p:nvSpPr>
        <p:spPr>
          <a:xfrm>
            <a:off x="658368" y="4520819"/>
            <a:ext cx="10908792" cy="786384"/>
          </a:xfrm>
          <a:prstGeom prst="roundRect">
            <a:avLst>
              <a:gd name="adj" fmla="val 13953"/>
            </a:avLst>
          </a:prstGeom>
          <a:solidFill>
            <a:srgbClr val="EEF0FF"/>
          </a:solidFill>
          <a:ln w="12700">
            <a:solidFill>
              <a:srgbClr val="E7E6FB"/>
            </a:solidFill>
            <a:prstDash val="solid"/>
          </a:ln>
        </p:spPr>
      </p:sp>
      <p:sp>
        <p:nvSpPr>
          <p:cNvPr id="22" name="Shape 19"/>
          <p:cNvSpPr/>
          <p:nvPr/>
        </p:nvSpPr>
        <p:spPr>
          <a:xfrm>
            <a:off x="932688" y="4676267"/>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23" name="Image 1" descr="/home/claude/icons/pen_white.png">    </p:cNvPr>
          <p:cNvPicPr>
            <a:picLocks noChangeAspect="1"/>
          </p:cNvPicPr>
          <p:nvPr/>
        </p:nvPicPr>
        <p:blipFill>
          <a:blip r:embed="rId2"/>
          <a:stretch>
            <a:fillRect/>
          </a:stretch>
        </p:blipFill>
        <p:spPr>
          <a:xfrm>
            <a:off x="1056315" y="4799894"/>
            <a:ext cx="228234" cy="228234"/>
          </a:xfrm>
          <a:prstGeom prst="rect">
            <a:avLst/>
          </a:prstGeom>
        </p:spPr>
      </p:pic>
      <p:sp>
        <p:nvSpPr>
          <p:cNvPr id="24" name="Text 20"/>
          <p:cNvSpPr/>
          <p:nvPr/>
        </p:nvSpPr>
        <p:spPr>
          <a:xfrm>
            <a:off x="1572768" y="4520819"/>
            <a:ext cx="9720072" cy="786384"/>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26" name="Text 2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87</a:t>
            </a:r>
            <a:endParaRPr lang="en-US" sz="1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44</a:t>
            </a:r>
            <a:endParaRPr lang="en-US" sz="1200" dirty="0"/>
          </a:p>
        </p:txBody>
      </p:sp>
      <p:sp>
        <p:nvSpPr>
          <p:cNvPr id="8" name="Text 5"/>
          <p:cNvSpPr/>
          <p:nvPr/>
        </p:nvSpPr>
        <p:spPr>
          <a:xfrm>
            <a:off x="658368" y="2065655"/>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시간 복잡도를 빅오 표기로 쓰시오. (n = len(A))</a:t>
            </a:r>
            <a:endParaRPr lang="en-US" sz="1500" dirty="0"/>
          </a:p>
        </p:txBody>
      </p:sp>
      <p:sp>
        <p:nvSpPr>
          <p:cNvPr id="9" name="Shape 6"/>
          <p:cNvSpPr/>
          <p:nvPr/>
        </p:nvSpPr>
        <p:spPr>
          <a:xfrm>
            <a:off x="658368" y="2605913"/>
            <a:ext cx="4023360" cy="1668780"/>
          </a:xfrm>
          <a:prstGeom prst="roundRect">
            <a:avLst>
              <a:gd name="adj" fmla="val 4384"/>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60591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80708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71106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71106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71106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624201"/>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3008249"/>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h</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23227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len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45630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680333"/>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for</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in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range</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F7C978"/>
                </a:solidFill>
                <a:latin typeface="Consolas" pitchFamily="34" charset="0"/>
                <a:ea typeface="Consolas" pitchFamily="34" charset="-122"/>
                <a:cs typeface="Consolas" pitchFamily="34" charset="-120"/>
              </a:rPr>
              <a:t>10</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90436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9CC4FF"/>
                </a:solidFill>
                <a:latin typeface="Consolas" pitchFamily="34" charset="0"/>
                <a:ea typeface="Consolas" pitchFamily="34" charset="-122"/>
                <a:cs typeface="Consolas" pitchFamily="34" charset="-120"/>
              </a:rPr>
              <a:t>print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j</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Shape 18"/>
          <p:cNvSpPr/>
          <p:nvPr/>
        </p:nvSpPr>
        <p:spPr>
          <a:xfrm>
            <a:off x="5010912" y="2605913"/>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2" name="Shape 19"/>
          <p:cNvSpPr/>
          <p:nvPr/>
        </p:nvSpPr>
        <p:spPr>
          <a:xfrm>
            <a:off x="5266944" y="280708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3" name="Image 1" descr="/home/claude/icons/check_white.png">    </p:cNvPr>
          <p:cNvPicPr>
            <a:picLocks noChangeAspect="1"/>
          </p:cNvPicPr>
          <p:nvPr/>
        </p:nvPicPr>
        <p:blipFill>
          <a:blip r:embed="rId2"/>
          <a:stretch>
            <a:fillRect/>
          </a:stretch>
        </p:blipFill>
        <p:spPr>
          <a:xfrm>
            <a:off x="5400081" y="2940218"/>
            <a:ext cx="245791" cy="245791"/>
          </a:xfrm>
          <a:prstGeom prst="rect">
            <a:avLst/>
          </a:prstGeom>
        </p:spPr>
      </p:pic>
      <p:sp>
        <p:nvSpPr>
          <p:cNvPr id="24" name="Text 20"/>
          <p:cNvSpPr/>
          <p:nvPr/>
        </p:nvSpPr>
        <p:spPr>
          <a:xfrm>
            <a:off x="5943600" y="2605913"/>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O(n)</a:t>
            </a:r>
            <a:endParaRPr lang="en-US" sz="1350" dirty="0"/>
          </a:p>
        </p:txBody>
      </p:sp>
      <p:sp>
        <p:nvSpPr>
          <p:cNvPr id="25" name="Shape 21"/>
          <p:cNvSpPr/>
          <p:nvPr/>
        </p:nvSpPr>
        <p:spPr>
          <a:xfrm>
            <a:off x="5010912" y="3758057"/>
            <a:ext cx="6556248" cy="1189736"/>
          </a:xfrm>
          <a:prstGeom prst="roundRect">
            <a:avLst>
              <a:gd name="adj" fmla="val 9223"/>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6" name="Shape 22"/>
          <p:cNvSpPr/>
          <p:nvPr/>
        </p:nvSpPr>
        <p:spPr>
          <a:xfrm>
            <a:off x="5266944" y="3995801"/>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7" name="Image 2" descr="/home/claude/icons/bulb_white.png">    </p:cNvPr>
          <p:cNvPicPr>
            <a:picLocks noChangeAspect="1"/>
          </p:cNvPicPr>
          <p:nvPr/>
        </p:nvPicPr>
        <p:blipFill>
          <a:blip r:embed="rId3"/>
          <a:stretch>
            <a:fillRect/>
          </a:stretch>
        </p:blipFill>
        <p:spPr>
          <a:xfrm>
            <a:off x="5390571" y="4119428"/>
            <a:ext cx="228234" cy="228234"/>
          </a:xfrm>
          <a:prstGeom prst="rect">
            <a:avLst/>
          </a:prstGeom>
        </p:spPr>
      </p:pic>
      <p:sp>
        <p:nvSpPr>
          <p:cNvPr id="28" name="Text 23"/>
          <p:cNvSpPr/>
          <p:nvPr/>
        </p:nvSpPr>
        <p:spPr>
          <a:xfrm>
            <a:off x="5925312" y="3904361"/>
            <a:ext cx="5367528" cy="89712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안쪽이 n과 무관하게 10회 고정이므로 10n이고, 상수를 버리면 O(n)이다. 이중 반복문이라고 항상 O(n²)인 것은 아니다.</a:t>
            </a:r>
            <a:endParaRPr lang="en-US" sz="1300" dirty="0"/>
          </a:p>
        </p:txBody>
      </p:sp>
      <p:sp>
        <p:nvSpPr>
          <p:cNvPr id="30" name="Text 24"/>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88</a:t>
            </a:r>
            <a:endParaRPr lang="en-US" sz="1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45 · 주관식</a:t>
            </a:r>
            <a:endParaRPr lang="en-US" sz="1200" dirty="0"/>
          </a:p>
        </p:txBody>
      </p:sp>
      <p:sp>
        <p:nvSpPr>
          <p:cNvPr id="8" name="Text 5"/>
          <p:cNvSpPr/>
          <p:nvPr/>
        </p:nvSpPr>
        <p:spPr>
          <a:xfrm>
            <a:off x="658368" y="1459357"/>
            <a:ext cx="10908792" cy="464566"/>
          </a:xfrm>
          <a:prstGeom prst="rect">
            <a:avLst/>
          </a:prstGeom>
          <a:noFill/>
          <a:ln/>
        </p:spPr>
        <p:txBody>
          <a:bodyPr wrap="square" lIns="0" tIns="0" rIns="0" bIns="0" rtlCol="0" anchor="t"/>
          <a:lstStyle/>
          <a:p>
            <a:pPr indent="0" marL="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시간 복잡도를 빅오 표기로 쓰시오.</a:t>
            </a:r>
            <a:endParaRPr lang="en-US" sz="2300" dirty="0"/>
          </a:p>
        </p:txBody>
      </p:sp>
      <p:sp>
        <p:nvSpPr>
          <p:cNvPr id="9" name="Shape 6"/>
          <p:cNvSpPr/>
          <p:nvPr/>
        </p:nvSpPr>
        <p:spPr>
          <a:xfrm>
            <a:off x="3169768" y="2179955"/>
            <a:ext cx="5852160" cy="2276856"/>
          </a:xfrm>
          <a:prstGeom prst="roundRect">
            <a:avLst>
              <a:gd name="adj" fmla="val 3213"/>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3169768" y="2179955"/>
            <a:ext cx="58521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3169768" y="2381123"/>
            <a:ext cx="5852160" cy="109728"/>
          </a:xfrm>
          <a:prstGeom prst="rect">
            <a:avLst/>
          </a:prstGeom>
          <a:solidFill>
            <a:srgbClr val="2A2856"/>
          </a:solidFill>
          <a:ln w="12700">
            <a:solidFill>
              <a:srgbClr val="2A2856"/>
            </a:solidFill>
            <a:prstDash val="solid"/>
          </a:ln>
        </p:spPr>
      </p:sp>
      <p:sp>
        <p:nvSpPr>
          <p:cNvPr id="12" name="Shape 9"/>
          <p:cNvSpPr/>
          <p:nvPr/>
        </p:nvSpPr>
        <p:spPr>
          <a:xfrm>
            <a:off x="3297784" y="2285111"/>
            <a:ext cx="100584" cy="100584"/>
          </a:xfrm>
          <a:prstGeom prst="ellipse">
            <a:avLst/>
          </a:prstGeom>
          <a:solidFill>
            <a:srgbClr val="FB7185"/>
          </a:solidFill>
          <a:ln w="12700">
            <a:solidFill>
              <a:srgbClr val="FB7185"/>
            </a:solidFill>
            <a:prstDash val="solid"/>
          </a:ln>
        </p:spPr>
      </p:sp>
      <p:sp>
        <p:nvSpPr>
          <p:cNvPr id="13" name="Shape 10"/>
          <p:cNvSpPr/>
          <p:nvPr/>
        </p:nvSpPr>
        <p:spPr>
          <a:xfrm>
            <a:off x="3471520" y="2285111"/>
            <a:ext cx="100584" cy="100584"/>
          </a:xfrm>
          <a:prstGeom prst="ellipse">
            <a:avLst/>
          </a:prstGeom>
          <a:solidFill>
            <a:srgbClr val="FBBF24"/>
          </a:solidFill>
          <a:ln w="12700">
            <a:solidFill>
              <a:srgbClr val="FBBF24"/>
            </a:solidFill>
            <a:prstDash val="solid"/>
          </a:ln>
        </p:spPr>
      </p:sp>
      <p:sp>
        <p:nvSpPr>
          <p:cNvPr id="14" name="Shape 11"/>
          <p:cNvSpPr/>
          <p:nvPr/>
        </p:nvSpPr>
        <p:spPr>
          <a:xfrm>
            <a:off x="3645256" y="2285111"/>
            <a:ext cx="100584" cy="100584"/>
          </a:xfrm>
          <a:prstGeom prst="ellipse">
            <a:avLst/>
          </a:prstGeom>
          <a:solidFill>
            <a:srgbClr val="10B981"/>
          </a:solidFill>
          <a:ln w="12700">
            <a:solidFill>
              <a:srgbClr val="10B981"/>
            </a:solidFill>
            <a:prstDash val="solid"/>
          </a:ln>
        </p:spPr>
      </p:sp>
      <p:sp>
        <p:nvSpPr>
          <p:cNvPr id="15" name="Text 12"/>
          <p:cNvSpPr/>
          <p:nvPr/>
        </p:nvSpPr>
        <p:spPr>
          <a:xfrm>
            <a:off x="3828136" y="2198243"/>
            <a:ext cx="50292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3370936" y="2582291"/>
            <a:ext cx="5486400" cy="246888"/>
          </a:xfrm>
          <a:prstGeom prst="rect">
            <a:avLst/>
          </a:prstGeom>
          <a:noFill/>
          <a:ln/>
        </p:spPr>
        <p:txBody>
          <a:bodyPr wrap="square" lIns="0" tIns="0" rIns="0" bIns="0" rtlCol="0" anchor="ctr"/>
          <a:lstStyle/>
          <a:p>
            <a:pPr indent="0" marL="0">
              <a:buNone/>
            </a:pPr>
            <a:r>
              <a:rPr lang="en-US" sz="1400" dirty="0">
                <a:solidFill>
                  <a:srgbClr val="C7A8F7"/>
                </a:solidFill>
                <a:latin typeface="Consolas" pitchFamily="34" charset="0"/>
                <a:ea typeface="Consolas" pitchFamily="34" charset="-122"/>
                <a:cs typeface="Consolas" pitchFamily="34" charset="-120"/>
              </a:rPr>
              <a:t>def</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g</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17" name="Text 14"/>
          <p:cNvSpPr/>
          <p:nvPr/>
        </p:nvSpPr>
        <p:spPr>
          <a:xfrm>
            <a:off x="3370936" y="2829179"/>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count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0</a:t>
            </a:r>
            <a:endParaRPr lang="en-US" sz="1400" dirty="0"/>
          </a:p>
        </p:txBody>
      </p:sp>
      <p:sp>
        <p:nvSpPr>
          <p:cNvPr id="18" name="Text 15"/>
          <p:cNvSpPr/>
          <p:nvPr/>
        </p:nvSpPr>
        <p:spPr>
          <a:xfrm>
            <a:off x="3370936" y="3076067"/>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1</a:t>
            </a:r>
            <a:endParaRPr lang="en-US" sz="1400" dirty="0"/>
          </a:p>
        </p:txBody>
      </p:sp>
      <p:sp>
        <p:nvSpPr>
          <p:cNvPr id="19" name="Text 16"/>
          <p:cNvSpPr/>
          <p:nvPr/>
        </p:nvSpPr>
        <p:spPr>
          <a:xfrm>
            <a:off x="3370936" y="3322955"/>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while</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&lt;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n</a:t>
            </a:r>
            <a:pPr indent="0" marL="0">
              <a:buNone/>
            </a:pPr>
            <a:r>
              <a:rPr lang="en-US" sz="1400" dirty="0">
                <a:solidFill>
                  <a:srgbClr val="DCDCF0"/>
                </a:solidFill>
                <a:latin typeface="Consolas" pitchFamily="34" charset="0"/>
                <a:ea typeface="Consolas" pitchFamily="34" charset="-122"/>
                <a:cs typeface="Consolas" pitchFamily="34" charset="-120"/>
              </a:rPr>
              <a:t>:</a:t>
            </a:r>
            <a:endParaRPr lang="en-US" sz="1400" dirty="0"/>
          </a:p>
        </p:txBody>
      </p:sp>
      <p:sp>
        <p:nvSpPr>
          <p:cNvPr id="20" name="Text 17"/>
          <p:cNvSpPr/>
          <p:nvPr/>
        </p:nvSpPr>
        <p:spPr>
          <a:xfrm>
            <a:off x="3370936" y="3569843"/>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count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count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1</a:t>
            </a:r>
            <a:endParaRPr lang="en-US" sz="1400" dirty="0"/>
          </a:p>
        </p:txBody>
      </p:sp>
      <p:sp>
        <p:nvSpPr>
          <p:cNvPr id="21" name="Text 18"/>
          <p:cNvSpPr/>
          <p:nvPr/>
        </p:nvSpPr>
        <p:spPr>
          <a:xfrm>
            <a:off x="3370936" y="3816731"/>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i</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F7C978"/>
                </a:solidFill>
                <a:latin typeface="Consolas" pitchFamily="34" charset="0"/>
                <a:ea typeface="Consolas" pitchFamily="34" charset="-122"/>
                <a:cs typeface="Consolas" pitchFamily="34" charset="-120"/>
              </a:rPr>
              <a:t>2</a:t>
            </a:r>
            <a:endParaRPr lang="en-US" sz="1400" dirty="0"/>
          </a:p>
        </p:txBody>
      </p:sp>
      <p:sp>
        <p:nvSpPr>
          <p:cNvPr id="22" name="Text 19"/>
          <p:cNvSpPr/>
          <p:nvPr/>
        </p:nvSpPr>
        <p:spPr>
          <a:xfrm>
            <a:off x="3370936" y="4063619"/>
            <a:ext cx="5486400" cy="246888"/>
          </a:xfrm>
          <a:prstGeom prst="rect">
            <a:avLst/>
          </a:prstGeom>
          <a:noFill/>
          <a:ln/>
        </p:spPr>
        <p:txBody>
          <a:bodyPr wrap="square" lIns="0" tIns="0" rIns="0" bIns="0" rtlCol="0" anchor="ctr"/>
          <a:lstStyle/>
          <a:p>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C7A8F7"/>
                </a:solidFill>
                <a:latin typeface="Consolas" pitchFamily="34" charset="0"/>
                <a:ea typeface="Consolas" pitchFamily="34" charset="-122"/>
                <a:cs typeface="Consolas" pitchFamily="34" charset="-120"/>
              </a:rPr>
              <a:t>return</a:t>
            </a:r>
            <a:pPr indent="0" marL="0">
              <a:buNone/>
            </a:pPr>
            <a:r>
              <a:rPr lang="en-US" sz="1400" dirty="0">
                <a:solidFill>
                  <a:srgbClr val="DCDCF0"/>
                </a:solidFill>
                <a:latin typeface="Consolas" pitchFamily="34" charset="0"/>
                <a:ea typeface="Consolas" pitchFamily="34" charset="-122"/>
                <a:cs typeface="Consolas" pitchFamily="34" charset="-120"/>
              </a:rPr>
              <a:t> </a:t>
            </a:r>
            <a:pPr indent="0" marL="0">
              <a:buNone/>
            </a:pPr>
            <a:r>
              <a:rPr lang="en-US" sz="1400" dirty="0">
                <a:solidFill>
                  <a:srgbClr val="DCDCF0"/>
                </a:solidFill>
                <a:latin typeface="Consolas" pitchFamily="34" charset="0"/>
                <a:ea typeface="Consolas" pitchFamily="34" charset="-122"/>
                <a:cs typeface="Consolas" pitchFamily="34" charset="-120"/>
              </a:rPr>
              <a:t>count</a:t>
            </a:r>
            <a:endParaRPr lang="en-US" sz="1400" dirty="0"/>
          </a:p>
        </p:txBody>
      </p:sp>
      <p:sp>
        <p:nvSpPr>
          <p:cNvPr id="23" name="Shape 20"/>
          <p:cNvSpPr/>
          <p:nvPr/>
        </p:nvSpPr>
        <p:spPr>
          <a:xfrm>
            <a:off x="658368" y="4767707"/>
            <a:ext cx="10908792" cy="786384"/>
          </a:xfrm>
          <a:prstGeom prst="roundRect">
            <a:avLst>
              <a:gd name="adj" fmla="val 13953"/>
            </a:avLst>
          </a:prstGeom>
          <a:solidFill>
            <a:srgbClr val="EEF0FF"/>
          </a:solidFill>
          <a:ln w="12700">
            <a:solidFill>
              <a:srgbClr val="E7E6FB"/>
            </a:solidFill>
            <a:prstDash val="solid"/>
          </a:ln>
        </p:spPr>
      </p:sp>
      <p:sp>
        <p:nvSpPr>
          <p:cNvPr id="24" name="Shape 21"/>
          <p:cNvSpPr/>
          <p:nvPr/>
        </p:nvSpPr>
        <p:spPr>
          <a:xfrm>
            <a:off x="932688" y="4923155"/>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25" name="Image 1" descr="/home/claude/icons/pen_white.png">    </p:cNvPr>
          <p:cNvPicPr>
            <a:picLocks noChangeAspect="1"/>
          </p:cNvPicPr>
          <p:nvPr/>
        </p:nvPicPr>
        <p:blipFill>
          <a:blip r:embed="rId2"/>
          <a:stretch>
            <a:fillRect/>
          </a:stretch>
        </p:blipFill>
        <p:spPr>
          <a:xfrm>
            <a:off x="1056315" y="5046782"/>
            <a:ext cx="228234" cy="228234"/>
          </a:xfrm>
          <a:prstGeom prst="rect">
            <a:avLst/>
          </a:prstGeom>
        </p:spPr>
      </p:pic>
      <p:sp>
        <p:nvSpPr>
          <p:cNvPr id="26" name="Text 22"/>
          <p:cNvSpPr/>
          <p:nvPr/>
        </p:nvSpPr>
        <p:spPr>
          <a:xfrm>
            <a:off x="1572768" y="4767707"/>
            <a:ext cx="9720072" cy="786384"/>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28" name="Text 23"/>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89</a:t>
            </a:r>
            <a:endParaRPr lang="en-US" sz="1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45</a:t>
            </a:r>
            <a:endParaRPr lang="en-US" sz="1200" dirty="0"/>
          </a:p>
        </p:txBody>
      </p:sp>
      <p:sp>
        <p:nvSpPr>
          <p:cNvPr id="8" name="Text 5"/>
          <p:cNvSpPr/>
          <p:nvPr/>
        </p:nvSpPr>
        <p:spPr>
          <a:xfrm>
            <a:off x="658368" y="2065655"/>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시간 복잡도를 빅오 표기로 쓰시오.</a:t>
            </a:r>
            <a:endParaRPr lang="en-US" sz="1500" dirty="0"/>
          </a:p>
        </p:txBody>
      </p:sp>
      <p:sp>
        <p:nvSpPr>
          <p:cNvPr id="9" name="Shape 6"/>
          <p:cNvSpPr/>
          <p:nvPr/>
        </p:nvSpPr>
        <p:spPr>
          <a:xfrm>
            <a:off x="658368" y="2605913"/>
            <a:ext cx="4023360" cy="2116836"/>
          </a:xfrm>
          <a:prstGeom prst="roundRect">
            <a:avLst>
              <a:gd name="adj" fmla="val 3456"/>
            </a:avLst>
          </a:prstGeom>
          <a:solidFill>
            <a:srgbClr val="1D1C3D"/>
          </a:solidFill>
          <a:ln w="12700">
            <a:solidFill>
              <a:srgbClr val="1D1C3D"/>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658368" y="260591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80708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71106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71106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71106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624201"/>
            <a:ext cx="3200400" cy="274320"/>
          </a:xfrm>
          <a:prstGeom prst="rect">
            <a:avLst/>
          </a:prstGeom>
          <a:noFill/>
          <a:ln/>
        </p:spPr>
        <p:txBody>
          <a:bodyPr wrap="square" lIns="0" tIns="0" rIns="0" bIns="0" rtlCol="0" anchor="ctr"/>
          <a:lstStyle/>
          <a:p>
            <a:pPr indent="0" marL="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3008249"/>
            <a:ext cx="3657600" cy="224028"/>
          </a:xfrm>
          <a:prstGeom prst="rect">
            <a:avLst/>
          </a:prstGeom>
          <a:noFill/>
          <a:ln/>
        </p:spPr>
        <p:txBody>
          <a:bodyPr wrap="square" lIns="0" tIns="0" rIns="0" bIns="0" rtlCol="0" anchor="ctr"/>
          <a:lstStyle/>
          <a:p>
            <a:pPr indent="0" marL="0">
              <a:buNone/>
            </a:pPr>
            <a:r>
              <a:rPr lang="en-US" sz="1300" dirty="0">
                <a:solidFill>
                  <a:srgbClr val="C7A8F7"/>
                </a:solidFill>
                <a:latin typeface="Consolas" pitchFamily="34" charset="0"/>
                <a:ea typeface="Consolas" pitchFamily="34" charset="-122"/>
                <a:cs typeface="Consolas" pitchFamily="34" charset="-120"/>
              </a:rPr>
              <a:t>def</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g</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7" name="Text 14"/>
          <p:cNvSpPr/>
          <p:nvPr/>
        </p:nvSpPr>
        <p:spPr>
          <a:xfrm>
            <a:off x="859536" y="323227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count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8" name="Text 15"/>
          <p:cNvSpPr/>
          <p:nvPr/>
        </p:nvSpPr>
        <p:spPr>
          <a:xfrm>
            <a:off x="859536" y="3456305"/>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19" name="Text 16"/>
          <p:cNvSpPr/>
          <p:nvPr/>
        </p:nvSpPr>
        <p:spPr>
          <a:xfrm>
            <a:off x="859536" y="3680333"/>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while</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&lt;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n</a:t>
            </a:r>
            <a:pPr indent="0" marL="0">
              <a:buNone/>
            </a:pP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904361"/>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count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count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1" name="Text 18"/>
          <p:cNvSpPr/>
          <p:nvPr/>
        </p:nvSpPr>
        <p:spPr>
          <a:xfrm>
            <a:off x="859536" y="4128389"/>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i</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F7C978"/>
                </a:solidFill>
                <a:latin typeface="Consolas" pitchFamily="34" charset="0"/>
                <a:ea typeface="Consolas" pitchFamily="34" charset="-122"/>
                <a:cs typeface="Consolas" pitchFamily="34" charset="-120"/>
              </a:rPr>
              <a:t>2</a:t>
            </a:r>
            <a:endParaRPr lang="en-US" sz="1300" dirty="0"/>
          </a:p>
        </p:txBody>
      </p:sp>
      <p:sp>
        <p:nvSpPr>
          <p:cNvPr id="22" name="Text 19"/>
          <p:cNvSpPr/>
          <p:nvPr/>
        </p:nvSpPr>
        <p:spPr>
          <a:xfrm>
            <a:off x="859536" y="4352417"/>
            <a:ext cx="3657600" cy="224028"/>
          </a:xfrm>
          <a:prstGeom prst="rect">
            <a:avLst/>
          </a:prstGeom>
          <a:noFill/>
          <a:ln/>
        </p:spPr>
        <p:txBody>
          <a:bodyPr wrap="square" lIns="0" tIns="0" rIns="0" bIns="0" rtlCol="0" anchor="ctr"/>
          <a:lstStyle/>
          <a:p>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C7A8F7"/>
                </a:solidFill>
                <a:latin typeface="Consolas" pitchFamily="34" charset="0"/>
                <a:ea typeface="Consolas" pitchFamily="34" charset="-122"/>
                <a:cs typeface="Consolas" pitchFamily="34" charset="-120"/>
              </a:rPr>
              <a:t>return</a:t>
            </a:r>
            <a:pPr indent="0" marL="0">
              <a:buNone/>
            </a:pPr>
            <a:r>
              <a:rPr lang="en-US" sz="1300" dirty="0">
                <a:solidFill>
                  <a:srgbClr val="DCDCF0"/>
                </a:solidFill>
                <a:latin typeface="Consolas" pitchFamily="34" charset="0"/>
                <a:ea typeface="Consolas" pitchFamily="34" charset="-122"/>
                <a:cs typeface="Consolas" pitchFamily="34" charset="-120"/>
              </a:rPr>
              <a:t> </a:t>
            </a:r>
            <a:pPr indent="0" marL="0">
              <a:buNone/>
            </a:pPr>
            <a:r>
              <a:rPr lang="en-US" sz="1300" dirty="0">
                <a:solidFill>
                  <a:srgbClr val="DCDCF0"/>
                </a:solidFill>
                <a:latin typeface="Consolas" pitchFamily="34" charset="0"/>
                <a:ea typeface="Consolas" pitchFamily="34" charset="-122"/>
                <a:cs typeface="Consolas" pitchFamily="34" charset="-120"/>
              </a:rPr>
              <a:t>count</a:t>
            </a:r>
            <a:endParaRPr lang="en-US" sz="1300" dirty="0"/>
          </a:p>
        </p:txBody>
      </p:sp>
      <p:sp>
        <p:nvSpPr>
          <p:cNvPr id="23" name="Shape 20"/>
          <p:cNvSpPr/>
          <p:nvPr/>
        </p:nvSpPr>
        <p:spPr>
          <a:xfrm>
            <a:off x="5010912" y="2605913"/>
            <a:ext cx="6556248"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24" name="Shape 21"/>
          <p:cNvSpPr/>
          <p:nvPr/>
        </p:nvSpPr>
        <p:spPr>
          <a:xfrm>
            <a:off x="5266944" y="2807081"/>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25" name="Image 1" descr="/home/claude/icons/check_white.png">    </p:cNvPr>
          <p:cNvPicPr>
            <a:picLocks noChangeAspect="1"/>
          </p:cNvPicPr>
          <p:nvPr/>
        </p:nvPicPr>
        <p:blipFill>
          <a:blip r:embed="rId2"/>
          <a:stretch>
            <a:fillRect/>
          </a:stretch>
        </p:blipFill>
        <p:spPr>
          <a:xfrm>
            <a:off x="5400081" y="2940218"/>
            <a:ext cx="245791" cy="245791"/>
          </a:xfrm>
          <a:prstGeom prst="rect">
            <a:avLst/>
          </a:prstGeom>
        </p:spPr>
      </p:pic>
      <p:sp>
        <p:nvSpPr>
          <p:cNvPr id="26" name="Text 22"/>
          <p:cNvSpPr/>
          <p:nvPr/>
        </p:nvSpPr>
        <p:spPr>
          <a:xfrm>
            <a:off x="5943600" y="2605913"/>
            <a:ext cx="5330952"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1700" b="1" dirty="0">
                <a:solidFill>
                  <a:srgbClr val="1E1B3A"/>
                </a:solidFill>
                <a:latin typeface="Malgun Gothic" pitchFamily="34" charset="0"/>
                <a:ea typeface="Malgun Gothic" pitchFamily="34" charset="-122"/>
                <a:cs typeface="Malgun Gothic" pitchFamily="34" charset="-120"/>
              </a:rPr>
              <a:t>O(log n)</a:t>
            </a:r>
            <a:endParaRPr lang="en-US" sz="1350" dirty="0"/>
          </a:p>
        </p:txBody>
      </p:sp>
      <p:sp>
        <p:nvSpPr>
          <p:cNvPr id="27" name="Shape 23"/>
          <p:cNvSpPr/>
          <p:nvPr/>
        </p:nvSpPr>
        <p:spPr>
          <a:xfrm>
            <a:off x="5010912" y="3758057"/>
            <a:ext cx="6556248" cy="1189736"/>
          </a:xfrm>
          <a:prstGeom prst="roundRect">
            <a:avLst>
              <a:gd name="adj" fmla="val 9223"/>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28" name="Shape 24"/>
          <p:cNvSpPr/>
          <p:nvPr/>
        </p:nvSpPr>
        <p:spPr>
          <a:xfrm>
            <a:off x="5266944" y="3995801"/>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29" name="Image 2" descr="/home/claude/icons/bulb_white.png">    </p:cNvPr>
          <p:cNvPicPr>
            <a:picLocks noChangeAspect="1"/>
          </p:cNvPicPr>
          <p:nvPr/>
        </p:nvPicPr>
        <p:blipFill>
          <a:blip r:embed="rId3"/>
          <a:stretch>
            <a:fillRect/>
          </a:stretch>
        </p:blipFill>
        <p:spPr>
          <a:xfrm>
            <a:off x="5390571" y="4119428"/>
            <a:ext cx="228234" cy="228234"/>
          </a:xfrm>
          <a:prstGeom prst="rect">
            <a:avLst/>
          </a:prstGeom>
        </p:spPr>
      </p:pic>
      <p:sp>
        <p:nvSpPr>
          <p:cNvPr id="30" name="Text 25"/>
          <p:cNvSpPr/>
          <p:nvPr/>
        </p:nvSpPr>
        <p:spPr>
          <a:xfrm>
            <a:off x="5925312" y="3904361"/>
            <a:ext cx="5367528" cy="897128"/>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400" dirty="0">
                <a:solidFill>
                  <a:srgbClr val="3C3B57"/>
                </a:solidFill>
                <a:latin typeface="Malgun Gothic" pitchFamily="34" charset="0"/>
                <a:ea typeface="Malgun Gothic" pitchFamily="34" charset="-122"/>
                <a:cs typeface="Malgun Gothic" pitchFamily="34" charset="-120"/>
              </a:rPr>
              <a:t>i가 1, 2, 4, 8 …로 두 배씩 커지므로 약 log₂n회 만에 종료된다. 반복문이 하나라고 항상 O(n)인 것은 아니다.</a:t>
            </a:r>
            <a:endParaRPr lang="en-US" sz="1300" dirty="0"/>
          </a:p>
        </p:txBody>
      </p:sp>
      <p:sp>
        <p:nvSpPr>
          <p:cNvPr id="32" name="Text 26"/>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90</a:t>
            </a:r>
            <a:endParaRPr lang="en-US" sz="1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46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정렬 문제와 행렬 곱셈 문제에서 입력 크기 n이 각각 무엇을 가리키는지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FB7185"/>
          </a:solidFill>
          <a:ln w="12700">
            <a:solidFill>
              <a:srgbClr val="FB7185"/>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FB7185"/>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91</a:t>
            </a:r>
            <a:endParaRPr lang="en-US" sz="1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235708"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chart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778508" cy="402336"/>
          </a:xfrm>
          <a:prstGeom prst="rect">
            <a:avLst/>
          </a:prstGeom>
          <a:noFill/>
          <a:ln/>
        </p:spPr>
        <p:txBody>
          <a:bodyPr wrap="square" lIns="0" tIns="0" rIns="0" bIns="0" rtlCol="0" anchor="ctr"/>
          <a:lstStyle/>
          <a:p>
            <a:pPr indent="0" marL="0">
              <a:buNone/>
            </a:pPr>
            <a:r>
              <a:rPr lang="en-US" sz="1200" b="1" dirty="0">
                <a:solidFill>
                  <a:srgbClr val="FB7185"/>
                </a:solidFill>
                <a:latin typeface="Malgun Gothic" pitchFamily="34" charset="0"/>
                <a:ea typeface="Malgun Gothic" pitchFamily="34" charset="-122"/>
                <a:cs typeface="Malgun Gothic" pitchFamily="34" charset="-120"/>
              </a:rPr>
              <a:t>§1.5  </a:t>
            </a:r>
            <a:pPr indent="0" marL="0">
              <a:buNone/>
            </a:pPr>
            <a:r>
              <a:rPr lang="en-US" sz="1200" dirty="0">
                <a:solidFill>
                  <a:srgbClr val="2A2860"/>
                </a:solidFill>
                <a:latin typeface="Malgun Gothic" pitchFamily="34" charset="0"/>
                <a:ea typeface="Malgun Gothic" pitchFamily="34" charset="-122"/>
                <a:cs typeface="Malgun Gothic" pitchFamily="34" charset="-120"/>
              </a:rPr>
              <a:t>알고리즘 분석</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46</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정렬 문제와 행렬 곱셈 문제에서 입력 크기 n이 각각 무엇을 가리키는지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정렬은 리스트의 원소 개수, 행렬 곱셈은 행렬의 차원(한 변의 길이)</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n×n 행렬의 원소는 n²개이므로 n을 원소 개수로 착각하지 않아야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92</a:t>
            </a:r>
            <a:endParaRPr lang="en-US" sz="1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47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T(n) = n² + n + 1 에서 n = 1,000일 때 최고차항 n²이 전체에서 차지하는 비율을 대략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10B981"/>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93</a:t>
            </a:r>
            <a:endParaRPr lang="en-US" sz="10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47</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T(n) = n² + n + 1 에서 n = 1,000일 때 최고차항 n²이 전체에서 차지하는 비율을 대략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약 99.9% (1,000,000 ÷ 1,001,001)</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n이 커질수록 이 비율은 100%에 가까워진다. 낮은 차수 항을 버리는 근거가 여기에 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94</a:t>
            </a:r>
            <a:endParaRPr lang="en-US" sz="1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48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빅오(O), 빅오메가(Ω), 빅세타(Θ)가 각각 나타내는 것을 순서대로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10B981"/>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95</a:t>
            </a:r>
            <a:endParaRPr lang="en-US" sz="1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48</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빅오(O), 빅오메가(Ω), 빅세타(Θ)가 각각 나타내는 것을 순서대로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상한(천장), 하한(바닥), 상한이자 하한(정확한 차수)</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Θ가 성립하면 O와 Ω는 자동으로 성립한다.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96</a:t>
            </a:r>
            <a:endParaRPr lang="en-US" sz="1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49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알고리즘에서 로그의 밑을 적지 않고 그냥 log n으로 쓰는 이유를 한 문장으로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10B981"/>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97</a:t>
            </a:r>
            <a:endParaRPr lang="en-US" sz="1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49</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알고리즘에서 로그의 밑을 적지 않고 그냥 log n으로 쓰는 이유를 한 문장으로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밑이 달라도 상수배 차이일 뿐이고 빅오는 상수배를 무시하기 때문이다.</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log₂n과 log₁₀n은 일정한 상수를 곱한 관계이므로 같은 O(log n)이다.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98</a:t>
            </a:r>
            <a:endParaRPr lang="en-US" sz="10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algn="ctr" indent="0" marL="0">
              <a:buNone/>
            </a:pPr>
            <a:r>
              <a:rPr lang="en-US" sz="1200" b="1" dirty="0">
                <a:solidFill>
                  <a:srgbClr val="2A2860"/>
                </a:solidFill>
                <a:latin typeface="Malgun Gothic" pitchFamily="34" charset="0"/>
                <a:ea typeface="Malgun Gothic" pitchFamily="34" charset="-122"/>
                <a:cs typeface="Malgun Gothic" pitchFamily="34" charset="-120"/>
              </a:rPr>
              <a:t>문제 50 · 주관식</a:t>
            </a:r>
            <a:endParaRPr lang="en-US" sz="1200" dirty="0"/>
          </a:p>
        </p:txBody>
      </p:sp>
      <p:sp>
        <p:nvSpPr>
          <p:cNvPr id="8" name="Text 5"/>
          <p:cNvSpPr/>
          <p:nvPr/>
        </p:nvSpPr>
        <p:spPr>
          <a:xfrm>
            <a:off x="658368" y="1716786"/>
            <a:ext cx="10908792" cy="992124"/>
          </a:xfrm>
          <a:prstGeom prst="rect">
            <a:avLst/>
          </a:prstGeom>
          <a:noFill/>
          <a:ln/>
        </p:spPr>
        <p:txBody>
          <a:bodyPr wrap="square" lIns="0" tIns="0" rIns="0" bIns="0" rtlCol="0" anchor="t"/>
          <a:lstStyle/>
          <a:p>
            <a:pPr indent="0" marL="0">
              <a:lnSpc>
                <a:spcPct val="122000"/>
              </a:lnSpc>
              <a:buNone/>
            </a:pPr>
            <a:r>
              <a:rPr lang="en-US" sz="2700" b="1" dirty="0">
                <a:solidFill>
                  <a:srgbClr val="1E1B3A"/>
                </a:solidFill>
                <a:latin typeface="Malgun Gothic" pitchFamily="34" charset="0"/>
                <a:ea typeface="Malgun Gothic" pitchFamily="34" charset="-122"/>
                <a:cs typeface="Malgun Gothic" pitchFamily="34" charset="-120"/>
              </a:rPr>
              <a:t>n = 1,000,000일 때 O(n²) 알고리즘과 O(n log n) 알고리즘의 대략적인 연산 횟수를 각각 쓰시오.</a:t>
            </a:r>
            <a:endParaRPr lang="en-US" sz="2700" dirty="0"/>
          </a:p>
        </p:txBody>
      </p:sp>
      <p:sp>
        <p:nvSpPr>
          <p:cNvPr id="9" name="Shape 6"/>
          <p:cNvSpPr/>
          <p:nvPr/>
        </p:nvSpPr>
        <p:spPr>
          <a:xfrm>
            <a:off x="658368" y="2964942"/>
            <a:ext cx="10908792" cy="2331720"/>
          </a:xfrm>
          <a:prstGeom prst="roundRect">
            <a:avLst>
              <a:gd name="adj" fmla="val 4706"/>
            </a:avLst>
          </a:prstGeom>
          <a:solidFill>
            <a:srgbClr val="F5F4FC"/>
          </a:solidFill>
          <a:ln w="12700">
            <a:solidFill>
              <a:srgbClr val="E7E6FB"/>
            </a:solidFill>
            <a:prstDash val="solid"/>
          </a:ln>
        </p:spPr>
      </p:sp>
      <p:sp>
        <p:nvSpPr>
          <p:cNvPr id="10" name="Shape 7"/>
          <p:cNvSpPr/>
          <p:nvPr/>
        </p:nvSpPr>
        <p:spPr>
          <a:xfrm>
            <a:off x="932688" y="3239262"/>
            <a:ext cx="475488" cy="475488"/>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pen_white.png">    </p:cNvPr>
          <p:cNvPicPr>
            <a:picLocks noChangeAspect="1"/>
          </p:cNvPicPr>
          <p:nvPr/>
        </p:nvPicPr>
        <p:blipFill>
          <a:blip r:embed="rId2"/>
          <a:stretch>
            <a:fillRect/>
          </a:stretch>
        </p:blipFill>
        <p:spPr>
          <a:xfrm>
            <a:off x="1056315" y="3362889"/>
            <a:ext cx="228234" cy="228234"/>
          </a:xfrm>
          <a:prstGeom prst="rect">
            <a:avLst/>
          </a:prstGeom>
        </p:spPr>
      </p:pic>
      <p:sp>
        <p:nvSpPr>
          <p:cNvPr id="12" name="Text 8"/>
          <p:cNvSpPr/>
          <p:nvPr/>
        </p:nvSpPr>
        <p:spPr>
          <a:xfrm>
            <a:off x="1572768" y="3202686"/>
            <a:ext cx="9720072" cy="548640"/>
          </a:xfrm>
          <a:prstGeom prst="rect">
            <a:avLst/>
          </a:prstGeom>
          <a:noFill/>
          <a:ln/>
        </p:spPr>
        <p:txBody>
          <a:bodyPr wrap="square" lIns="0" tIns="0" rIns="0" bIns="0" rtlCol="0" anchor="ctr"/>
          <a:lstStyle/>
          <a:p>
            <a:pPr indent="0" marL="0">
              <a:buNone/>
            </a:pPr>
            <a:r>
              <a:rPr lang="en-US" sz="1700" b="1" dirty="0">
                <a:solidFill>
                  <a:srgbClr val="10B981"/>
                </a:solidFill>
                <a:latin typeface="Malgun Gothic" pitchFamily="34" charset="0"/>
                <a:ea typeface="Malgun Gothic" pitchFamily="34" charset="-122"/>
                <a:cs typeface="Malgun Gothic" pitchFamily="34" charset="-120"/>
              </a:rPr>
              <a:t>답    </a:t>
            </a:r>
            <a:pPr indent="0" marL="0">
              <a:buNone/>
            </a:pPr>
            <a:r>
              <a:rPr lang="en-US" sz="1700" dirty="0">
                <a:solidFill>
                  <a:srgbClr val="6B7185"/>
                </a:solidFill>
                <a:latin typeface="Malgun Gothic" pitchFamily="34" charset="0"/>
                <a:ea typeface="Malgun Gothic" pitchFamily="34" charset="-122"/>
                <a:cs typeface="Malgun Gothic" pitchFamily="34" charset="-120"/>
              </a:rPr>
              <a:t>값 · 용어 · 식으로 한 줄로 답하면 됩니다.</a:t>
            </a:r>
            <a:endParaRPr lang="en-US" sz="1700" dirty="0"/>
          </a:p>
        </p:txBody>
      </p:sp>
      <p:sp>
        <p:nvSpPr>
          <p:cNvPr id="13" name="Shape 9"/>
          <p:cNvSpPr/>
          <p:nvPr/>
        </p:nvSpPr>
        <p:spPr>
          <a:xfrm>
            <a:off x="1042416" y="4263390"/>
            <a:ext cx="10140696" cy="0"/>
          </a:xfrm>
          <a:prstGeom prst="line">
            <a:avLst/>
          </a:prstGeom>
          <a:noFill/>
          <a:ln w="12700">
            <a:solidFill>
              <a:srgbClr val="C9C6E4"/>
            </a:solidFill>
            <a:prstDash val="dash"/>
          </a:ln>
        </p:spPr>
      </p:sp>
      <p:sp>
        <p:nvSpPr>
          <p:cNvPr id="14" name="Shape 10"/>
          <p:cNvSpPr/>
          <p:nvPr/>
        </p:nvSpPr>
        <p:spPr>
          <a:xfrm>
            <a:off x="1042416" y="4812030"/>
            <a:ext cx="10140696" cy="0"/>
          </a:xfrm>
          <a:prstGeom prst="line">
            <a:avLst/>
          </a:prstGeom>
          <a:noFill/>
          <a:ln w="12700">
            <a:solidFill>
              <a:srgbClr val="C9C6E4"/>
            </a:solidFill>
            <a:prstDash val="dash"/>
          </a:ln>
        </p:spPr>
      </p:sp>
      <p:sp>
        <p:nvSpPr>
          <p:cNvPr id="16" name="Text 11"/>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99</a:t>
            </a:r>
            <a:endParaRPr lang="en-US" sz="10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infinity_white.png">    </p:cNvPr>
          <p:cNvPicPr>
            <a:picLocks noChangeAspect="1"/>
          </p:cNvPicPr>
          <p:nvPr/>
        </p:nvPicPr>
        <p:blipFill>
          <a:blip r:embed="rId1"/>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indent="0" marL="0">
              <a:buNone/>
            </a:pPr>
            <a:r>
              <a:rPr lang="en-US" sz="1200" b="1" dirty="0">
                <a:solidFill>
                  <a:srgbClr val="10B981"/>
                </a:solidFill>
                <a:latin typeface="Malgun Gothic" pitchFamily="34" charset="0"/>
                <a:ea typeface="Malgun Gothic" pitchFamily="34" charset="-122"/>
                <a:cs typeface="Malgun Gothic" pitchFamily="34" charset="-120"/>
              </a:rPr>
              <a:t>§1.6  </a:t>
            </a:r>
            <a:pPr indent="0" marL="0">
              <a:buNone/>
            </a:pPr>
            <a:r>
              <a:rPr lang="en-US" sz="1200" dirty="0">
                <a:solidFill>
                  <a:srgbClr val="2A2860"/>
                </a:solidFill>
                <a:latin typeface="Malgun Gothic" pitchFamily="34" charset="0"/>
                <a:ea typeface="Malgun Gothic" pitchFamily="34" charset="-122"/>
                <a:cs typeface="Malgun Gothic" pitchFamily="34" charset="-120"/>
              </a:rPr>
              <a:t>점근표기법</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정답 및 해설 50</a:t>
            </a:r>
            <a:endParaRPr lang="en-US" sz="1200" dirty="0"/>
          </a:p>
        </p:txBody>
      </p:sp>
      <p:sp>
        <p:nvSpPr>
          <p:cNvPr id="8" name="Text 5"/>
          <p:cNvSpPr/>
          <p:nvPr/>
        </p:nvSpPr>
        <p:spPr>
          <a:xfrm>
            <a:off x="658368" y="2163509"/>
            <a:ext cx="10908792" cy="302514"/>
          </a:xfrm>
          <a:prstGeom prst="rect">
            <a:avLst/>
          </a:prstGeom>
          <a:noFill/>
          <a:ln/>
        </p:spPr>
        <p:txBody>
          <a:bodyPr wrap="square" lIns="0" tIns="0" rIns="0" bIns="0" rtlCol="0" anchor="t"/>
          <a:lstStyle/>
          <a:p>
            <a:pPr indent="0" marL="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n = 1,000,000일 때 O(n²) 알고리즘과 O(n log n) 알고리즘의 대략적인 연산 횟수를 각각 쓰시오.</a:t>
            </a:r>
            <a:endParaRPr lang="en-US" sz="1500" dirty="0"/>
          </a:p>
        </p:txBody>
      </p:sp>
      <p:sp>
        <p:nvSpPr>
          <p:cNvPr id="9" name="Shape 6"/>
          <p:cNvSpPr/>
          <p:nvPr/>
        </p:nvSpPr>
        <p:spPr>
          <a:xfrm>
            <a:off x="658368" y="2703767"/>
            <a:ext cx="10908792" cy="914400"/>
          </a:xfrm>
          <a:prstGeom prst="roundRect">
            <a:avLst>
              <a:gd name="adj" fmla="val 12000"/>
            </a:avLst>
          </a:prstGeom>
          <a:solidFill>
            <a:srgbClr val="EEF0FF"/>
          </a:solidFill>
          <a:ln w="12700">
            <a:solidFill>
              <a:srgbClr val="E7E6FB"/>
            </a:solidFill>
            <a:prstDash val="solid"/>
          </a:ln>
          <a:effectLst>
            <a:outerShdw sx="100000" sy="100000" kx="0" ky="0" algn="bl" rotWithShape="0" blurRad="127000" dist="25400" dir="5400000">
              <a:srgbClr val="1A1A3A">
                <a:alpha val="10000"/>
              </a:srgbClr>
            </a:outerShdw>
          </a:effectLst>
        </p:spPr>
      </p:sp>
      <p:sp>
        <p:nvSpPr>
          <p:cNvPr id="10" name="Shape 7"/>
          <p:cNvSpPr/>
          <p:nvPr/>
        </p:nvSpPr>
        <p:spPr>
          <a:xfrm>
            <a:off x="914400" y="2904935"/>
            <a:ext cx="512064" cy="512064"/>
          </a:xfrm>
          <a:prstGeom prst="ellipse">
            <a:avLst/>
          </a:prstGeom>
          <a:solidFill>
            <a:srgbClr val="10B981"/>
          </a:solidFill>
          <a:ln w="12700">
            <a:solidFill>
              <a:srgbClr val="10B981"/>
            </a:solidFill>
            <a:prstDash val="solid"/>
          </a:ln>
          <a:effectLst>
            <a:outerShdw sx="100000" sy="100000" kx="0" ky="0" algn="bl" rotWithShape="0" blurRad="127000" dist="25400" dir="5400000">
              <a:srgbClr val="1A1A3A">
                <a:alpha val="10000"/>
              </a:srgbClr>
            </a:outerShdw>
          </a:effectLst>
        </p:spPr>
      </p:sp>
      <p:pic>
        <p:nvPicPr>
          <p:cNvPr id="11" name="Image 1" descr="/home/claude/icons/check_white.png">    </p:cNvPr>
          <p:cNvPicPr>
            <a:picLocks noChangeAspect="1"/>
          </p:cNvPicPr>
          <p:nvPr/>
        </p:nvPicPr>
        <p:blipFill>
          <a:blip r:embed="rId2"/>
          <a:stretch>
            <a:fillRect/>
          </a:stretch>
        </p:blipFill>
        <p:spPr>
          <a:xfrm>
            <a:off x="1047537" y="3038071"/>
            <a:ext cx="245791" cy="245791"/>
          </a:xfrm>
          <a:prstGeom prst="rect">
            <a:avLst/>
          </a:prstGeom>
        </p:spPr>
      </p:pic>
      <p:sp>
        <p:nvSpPr>
          <p:cNvPr id="12" name="Text 8"/>
          <p:cNvSpPr/>
          <p:nvPr/>
        </p:nvSpPr>
        <p:spPr>
          <a:xfrm>
            <a:off x="1591056" y="2703767"/>
            <a:ext cx="9683496" cy="914400"/>
          </a:xfrm>
          <a:prstGeom prst="rect">
            <a:avLst/>
          </a:prstGeom>
          <a:noFill/>
          <a:ln/>
        </p:spPr>
        <p:txBody>
          <a:bodyPr wrap="square" lIns="0" tIns="0" rIns="0" bIns="0" rtlCol="0" anchor="ctr"/>
          <a:lstStyle/>
          <a:p>
            <a:pPr indent="0" marL="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pPr indent="0" marL="0">
              <a:lnSpc>
                <a:spcPct val="124000"/>
              </a:lnSpc>
              <a:buNone/>
            </a:pPr>
            <a:r>
              <a:rPr lang="en-US" sz="2100" b="1" dirty="0">
                <a:solidFill>
                  <a:srgbClr val="1E1B3A"/>
                </a:solidFill>
                <a:latin typeface="Malgun Gothic" pitchFamily="34" charset="0"/>
                <a:ea typeface="Malgun Gothic" pitchFamily="34" charset="-122"/>
                <a:cs typeface="Malgun Gothic" pitchFamily="34" charset="-120"/>
              </a:rPr>
              <a:t>약 10¹²회(1조), 약 2 × 10⁷회(2천만)</a:t>
            </a:r>
            <a:endParaRPr lang="en-US" sz="1350" dirty="0"/>
          </a:p>
        </p:txBody>
      </p:sp>
      <p:sp>
        <p:nvSpPr>
          <p:cNvPr id="13" name="Shape 9"/>
          <p:cNvSpPr/>
          <p:nvPr/>
        </p:nvSpPr>
        <p:spPr>
          <a:xfrm>
            <a:off x="658368" y="3855911"/>
            <a:ext cx="10908792" cy="994029"/>
          </a:xfrm>
          <a:prstGeom prst="roundRect">
            <a:avLst>
              <a:gd name="adj" fmla="val 11039"/>
            </a:avLst>
          </a:prstGeom>
          <a:solidFill>
            <a:srgbClr val="F5F4FC"/>
          </a:solidFill>
          <a:ln w="12700">
            <a:solidFill>
              <a:srgbClr val="E5E5F0"/>
            </a:solidFill>
            <a:prstDash val="solid"/>
          </a:ln>
          <a:effectLst>
            <a:outerShdw sx="100000" sy="100000" kx="0" ky="0" algn="bl" rotWithShape="0" blurRad="127000" dist="25400" dir="5400000">
              <a:srgbClr val="1A1A3A">
                <a:alpha val="10000"/>
              </a:srgbClr>
            </a:outerShdw>
          </a:effectLst>
        </p:spPr>
      </p:sp>
      <p:sp>
        <p:nvSpPr>
          <p:cNvPr id="14" name="Shape 10"/>
          <p:cNvSpPr/>
          <p:nvPr/>
        </p:nvSpPr>
        <p:spPr>
          <a:xfrm>
            <a:off x="914400" y="4093654"/>
            <a:ext cx="475488" cy="475488"/>
          </a:xfrm>
          <a:prstGeom prst="ellipse">
            <a:avLst/>
          </a:prstGeom>
          <a:solidFill>
            <a:srgbClr val="F59E0B"/>
          </a:solidFill>
          <a:ln w="12700">
            <a:solidFill>
              <a:srgbClr val="F59E0B"/>
            </a:solidFill>
            <a:prstDash val="solid"/>
          </a:ln>
          <a:effectLst>
            <a:outerShdw sx="100000" sy="100000" kx="0" ky="0" algn="bl" rotWithShape="0" blurRad="127000" dist="25400" dir="5400000">
              <a:srgbClr val="1A1A3A">
                <a:alpha val="10000"/>
              </a:srgbClr>
            </a:outerShdw>
          </a:effectLst>
        </p:spPr>
      </p:sp>
      <p:pic>
        <p:nvPicPr>
          <p:cNvPr id="15" name="Image 2" descr="/home/claude/icons/bulb_white.png">    </p:cNvPr>
          <p:cNvPicPr>
            <a:picLocks noChangeAspect="1"/>
          </p:cNvPicPr>
          <p:nvPr/>
        </p:nvPicPr>
        <p:blipFill>
          <a:blip r:embed="rId3"/>
          <a:stretch>
            <a:fillRect/>
          </a:stretch>
        </p:blipFill>
        <p:spPr>
          <a:xfrm>
            <a:off x="1038027" y="4217281"/>
            <a:ext cx="228234" cy="228234"/>
          </a:xfrm>
          <a:prstGeom prst="rect">
            <a:avLst/>
          </a:prstGeom>
        </p:spPr>
      </p:pic>
      <p:sp>
        <p:nvSpPr>
          <p:cNvPr id="16" name="Text 11"/>
          <p:cNvSpPr/>
          <p:nvPr/>
        </p:nvSpPr>
        <p:spPr>
          <a:xfrm>
            <a:off x="1572768" y="4002215"/>
            <a:ext cx="9720072" cy="701421"/>
          </a:xfrm>
          <a:prstGeom prst="rect">
            <a:avLst/>
          </a:prstGeom>
          <a:noFill/>
          <a:ln/>
        </p:spPr>
        <p:txBody>
          <a:bodyPr wrap="square" lIns="0" tIns="0" rIns="0" bIns="0" rtlCol="0" anchor="t"/>
          <a:lstStyle/>
          <a:p>
            <a:pPr indent="0" marL="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pPr indent="0" marL="0">
              <a:lnSpc>
                <a:spcPct val="126000"/>
              </a:lnSpc>
              <a:buNone/>
            </a:pPr>
            <a:r>
              <a:rPr lang="en-US" sz="1650" dirty="0">
                <a:solidFill>
                  <a:srgbClr val="3C3B57"/>
                </a:solidFill>
                <a:latin typeface="Malgun Gothic" pitchFamily="34" charset="0"/>
                <a:ea typeface="Malgun Gothic" pitchFamily="34" charset="-122"/>
                <a:cs typeface="Malgun Gothic" pitchFamily="34" charset="-120"/>
              </a:rPr>
              <a:t>n log n은 10⁶ × 20이다. 100만 규모에서 O(n²)은 사실상 사용할 수 없다.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algn="r" indent="0" marL="0">
              <a:buNone/>
            </a:pPr>
            <a:r>
              <a:rPr lang="en-US" sz="1000" dirty="0">
                <a:solidFill>
                  <a:srgbClr val="6B7185"/>
                </a:solidFill>
                <a:latin typeface="Malgun Gothic" pitchFamily="34" charset="0"/>
                <a:ea typeface="Malgun Gothic" pitchFamily="34" charset="-122"/>
                <a:cs typeface="Malgun Gothic" pitchFamily="34" charset="-120"/>
              </a:rPr>
              <a:t>100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100</Slides>
  <Notes>100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100</vt:i4>
      </vt:variant>
    </vt:vector>
  </HeadingPairs>
  <TitlesOfParts>
    <vt:vector size="10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1장 알고리즘과 복잡도 분석 — 연습문제 50문항</dc:title>
  <dc:subject>PptxGenJS Presentation</dc:subject>
  <dc:creator>대전대학교 컴퓨터공학과</dc:creator>
  <cp:lastModifiedBy>대전대학교 컴퓨터공학과</cp:lastModifiedBy>
  <cp:revision>1</cp:revision>
  <dcterms:created xsi:type="dcterms:W3CDTF">2026-08-04T07:35:44Z</dcterms:created>
  <dcterms:modified xsi:type="dcterms:W3CDTF">2026-08-04T07:35:44Z</dcterms:modified>
</cp:coreProperties>
</file>