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notesMaster" Target="notesMasters/notes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48150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자, 2장 연습문제 1번부터 시작합니다.
"완전 탐색을 가리키는 다른 이름으로 볼 수 없는 것은?"
완전 탐색은 이름이 여러 개예요. 같은 걸 부르는 말이 많습니다.
수업에서 나온 것들을 떠올려 보세요. brute force, exhaustive search, naive method 이런 게 나왔죠.
우리말로는 전수 조사, 무차별 대입, 순진한 방법이라고 했고요.
보기 다섯 개 중에 네 개는 이 계열이고 하나만 다른 전략의 이름입니다.
고르실 때 이렇게 판단해 보세요.
"이건 모든 경우를 다 본다는 뜻인가, 아니면 일부만 본다는 뜻인가?"
모든 경우를 다 본다는 뜻이 아닌 게 하나 있습니다. 찾아보세요.
그리고 이번 장을 시작하면서 큰 그림을 하나 잡고 갑시다.
1장에서 우리가 뭘 배웠죠? 알고리즘을 재는 자를 배웠습니다. Big-O요.
2장부터는 그 자를 들고 실제 알고리즘을 봅니다.
그 첫 번째가 완전 탐색이에요. 왜 첫 번째일까요?
제일 단순하고 제일 확실하기 때문입니다. 그리고 나머지 모든 기법이 여기서 갈라져 나오거든요.
그래서 이 장을 대충 넘기면 3장부터 계속 헤맵니다. 반대로 여기를 잡으면 뒤가 편해요.</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탐욕적 선택 기법입니다. 영어로 greedy method요.
이건 완전 탐색이 아니에요. 오히려 반대에 가깝습니다.
탐욕적 선택이 뭐냐면요. 매 순간 지금 가장 좋아 보이는 걸 하나 고르고 뒤를 돌아보지 않는 방식이에요.
거스름돈 줄 때 큰 동전부터 주는 거요. 그게 그리디입니다.
전체를 다 보는 게 아니라 한 길만 골라서 쭉 가는 거죠. 그래서 빠릅니다. 대신 항상 최적이라는 보장이 없어요.
완전 탐색이랑 정반대죠. 완전 탐색은 느린 대신 확실하고, 그리디는 빠른 대신 불확실합니다.
나머지 보기는 다 완전 탐색을 부르는 말이에요.
전수 조사, exhaustive search. 남김없이 조사한다는 뜻입니다.
무차별 대입. 가리지 않고 다 넣어 본다는 뜻이고요.
순진한 방법, naive method. 잔머리 없이 정직하게 다 해본다는 뜻이에요.
모든 경우 시도 기법. 말 그대로고요.
이렇게 이름이 많은 이유가 있어요. 워낙 기본적이고 오래된 방식이라 분야마다 부르는 말이 따로 생긴 겁니다.
참고로 그리디는 5장에서 제대로 배웁니다. 그때 오늘 얘기가 다시 나올 거예요.</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2번입니다.
"완전 탐색에 대한 설명으로 옳지 않은 것은?"
네 개는 맞고 하나만 틀린 겁니다.
완전 탐색의 성질을 정리해 볼게요. 세 가지였죠.
첫째, 구현이 쉽다. 복잡한 수학 없이 반복문만 있으면 됩니다.
둘째, 정답을 놓치지 않는다. 다 보니까요.
셋째, 느릴 수 있다. 경우의 수가 폭발하니까요.
이 셋 중에 세 번째가 약점이에요. 이 장 전체가 사실 세 번째 얘기를 하려고 있는 겁니다.
그러면 보기 중에 세 번째를 뒤집어 놓은 게 있는지 보세요.
"느리다"의 반대말이 들어간 보기가 있으면 그게 답입니다.
자, 골라 보세요.
이 문제를 풀 때 요구되는 게 뭐냐면요.
장점만 외우는 게 아니라 단점까지 같이 아는 겁니다.
학생들이 흔히 하는 실수가 좋은 점만 기억하는 거예요. "완전 탐색은 확실하다" 이것만 기억하고 "느리다"를 잊어버립니다.
그러면 이런 문제에서 틀려요. 그리고 실무에서도 잘못된 선택을 하게 되고요.
어떤 기법을 배울 때는 항상 두 가지를 세트로 외우세요. 뭘 잘하고 뭘 못하는지.
그래야 언제 쓸지를 판단할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"경우의 수가 많아도 실행 시간이 거의 늘지 않는다."
완전히 반대죠.
완전 탐색에서는 경우의 수가 곧 실행 횟수예요. 이 둘이 사실상 같은 말입니다.
경우의 수가 백만이면 백만 번 돌고, 1조면 1조 번 돕니다. 줄일 방법이 없어요. 그게 완전 탐색이니까요.
나머지 보기는 다 맞는 설명이에요.
①번 모든 경우를 확인하므로 정답을 놓치지 않는다. 이게 완전 탐색의 가장 큰 장점입니다.
②번 복잡한 수학 없이 반복문만으로 구현할 수 있다. 맞아요. 그래서 처음 배우는 사람도 바로 짤 수 있습니다.
④번 입력이 커지면 경우의 수가 급격히 늘어난다. 맞습니다. 이게 2.6절에서 배울 조합적 폭발이에요.
⑤번 고급 알고리즘을 설계할 때 출발점으로 삼을 수 있다. 맞습니다. 2.7절 주제죠.
여기서 이 장 전체의 구도를 잡고 가세요.
완전 탐색은 확실합니다. 그런데 느립니다.
이 두 문장 사이의 긴장이 2장 전체를 끌고 갑니다. 그리고 3장부터는 확실함을 유지하면서 어떻게 빠르게 만들까를 다루는 거예요.</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3번, 계산 문제입니다.
"0부터 9까지의 숫자로 이루어진 4자리 자물쇠의 비밀번호 경우의 수는?"
여행 가방에 달린 다이얼 자물쇠 있죠. 그거 생각하시면 됩니다.
자리가 네 개고, 각 자리에 0부터 9까지 열 개 숫자가 들어갈 수 있어요.
이런 건 곱셈으로 셉니다.
첫째 자리에 몇 가지가 올 수 있죠? 열 가지죠.
둘째 자리는요? 앞자리랑 상관없이 또 열 가지입니다. 같은 숫자가 겹쳐도 되니까요.
셋째, 넷째도 마찬가지고요.
그러면 전부 몇 가지죠?
10을 네 번 곱하시면 됩니다. 암산으로 되죠?
한 가지만 조심하세요. 더하기가 아니라 곱하기입니다.
계산하실 때 두 가지만 확인하세요.
첫째, 더하기인가 곱하기인가.
자리마다 독립적으로 선택하는 거면 곱합니다. 이걸 곱의 법칙이라고 해요.
둘째, 중복이 되는가.
같은 숫자를 여러 자리에 써도 되면 매번 10가지고요. 안 되면 10, 9, 8로 줄어듭니다.
자물쇠는 1111도 되니까 중복이 됩니다. 그러면 매번 10가지죠.
이 두 질문이 경우의 수 문제의 시작입니다.</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10,000가지입니다.
10 × 10 × 10 × 10 = 10⁴ = 10,000이죠. 0000부터 9999까지니까 만 개가 맞습니다.
여기서 중요한 감각을 잡고 가세요.
자릿수가 하나 늘어나면 경우의 수가 몇 배가 되죠? 열 배가 됩니다.
4자리면 만, 5자리면 10만, 6자리면 100만, 8자리면 1억이에요.
자리 하나 추가하는 건 사람한테는 아무것도 아니잖아요. 그냥 숫자 하나 더 외우면 되니까요.
그런데 뚫으려는 쪽에서는 열 배가 늘어납니다. 이 비대칭이 긴 비밀번호가 안전한 이유예요.
나머지 보기 볼게요.
②번 40가지. 10을 네 번 더한 겁니다. 곱해야 하는데 더한 거죠. 이런 실수 은근히 많아요.
③번 5,040가지. 이건 10P4예요. 숫자가 겹치면 안 될 때의 값입니다. 자물쇠는 1111도 되니까 이건 아니죠.
④번 1,000가지는 3자리, ⑤번 100,000가지는 5자리일 때 값이고요.
②번과 ③번이 좋은 함정이에요. 더할지 곱할지, 중복을 허용하는지 아닌지. 이 두 가지를 항상 먼저 확인하세요.</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4번입니다. 화면에 자물쇠 코드가 있어요.
같이 읽어 볼게요.
secret은 8234고요. count는 0으로 시작합니다.
반복문이 네 겹이죠. d1, d2, d3, d4 각각 0부터 9까지 돕니다.
안에서 네 자리를 붙여 attempt를 만들고요.
count를 1 늘린 다음에 맞는지 확인합니다. 맞으면 count를 출력하고 끝냅니다.
자, 문제는 출력되는 count 값이에요.
여기서 한 가지 확인하실 게 있습니다.
이 네 겹 반복문이 만드는 순서가 어떻게 되죠?
0000, 0001, 0002 이렇게 가다가 0009 다음에 0010으로 넘어갑니다. 그냥 숫자를 순서대로 세는 거랑 같아요.
그러면 8234는 몇 번째로 만들어질까요?
0000이 첫 번째라는 걸 잊지 마세요. 거기서 답이 갈립니다.
이런 코드 추적 문제는 반드시 손으로 몇 단계 돌려 보세요.
d1=0, d2=0, d3=0, d4=0 이면 attempt가 0000이고 count가 1입니다.
d4가 1이 되면 0001이고 count가 2고요.
여기까지만 적어 봐도 규칙이 보입니다.
머리로만 하면 0부터 시작한다는 걸 잊어버려요. 종이에 두세 줄만 적으면 절대 안 틀립니다.
시험장에서 시간이 아깝다고 생각하지 마세요. 두 줄 적는 데 10초면 되고, 그 10초가 문제 하나를 살립니다.</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8235입니다.
8234가 아니에요. 하나 더 큽니다.
왜냐면 0000이 첫 번째이기 때문이에요.
0000이 1회째, 0001이 2회째, 0002가 3회째. 이렇게 가면 시도 횟수가 숫자보다 항상 1이 큽니다.
그러니까 8234는 8234 + 1 = 8235회째예요.
이거 1장에서 본 인덱스 문제랑 똑같은 구조입니다. 0부터 시작하는 것과 1부터 세는 것의 차이요. 이 과목 내내 따라다닙니다.
그리고 count += 1의 위치도 보셔야 해요.
지금 코드는 비교하기 전에 count를 올립니다. 그래서 찾은 순간의 count가 곧 시도 횟수예요.
만약 비교한 뒤에 올렸다면 8234가 나왔을 겁니다. 한 줄 위치가 답을 바꿔요.
나머지 보기 볼게요.
②번 8234. 0000을 0회째로 센 경우입니다. 제일 많이 나오는 오답이에요.
③번 8236은 두 번 더한 거고요.
④번 10000은 exit()이 없어서 끝까지 돈 경우의 값입니다.
⑤번 1은 첫 번째에 맞은 경우죠.
④번을 잘 보세요. 정답을 찾은 뒤에 멈추지 않으면 10,000번을 다 돕니다. 그게 주관식 62번 문제예요.</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5번입니다.
"완전 탐색이 정답을 놓치지 않는 근거로 가장 적절한 것은?"
완전 탐색의 제일 큰 장점이 뭐죠? 확실하다는 겁니다.
그런데 왜 확실할까요? 그 이유를 정확히 말할 수 있어야 해요.
이렇게 생각해 보세요.
정답이 어딘가에 있어요. 그런데 우리는 그게 어디 있는지 모릅니다.
이때 정답을 반드시 찾으려면 어떻게 해야 할까요?
방법은 하나뿐이에요. 있을 수 있는 모든 자리를 다 보는 겁니다.
한 군데라도 안 보면요? 하필 거기 있을 수 있잖아요.
이게 완전 탐색의 유일한 근거입니다.
보기 중에 이 얘기를 하고 있는 걸 찾으세요. 나머지는 그럴듯하지만 다른 기법의 얘기입니다.
이 문제는 완전 탐색과 다른 기법들을 구별하는 문제이기도 합니다.
보기에 백트래킹의 설명, 휴리스틱의 설명이 섞여 있어요.
그러니까 각 보기를 읽으면서 "이건 어느 기법 얘기지?"를 물어보세요.
완전 탐색은 아무것도 안 합니다. 미리 거르지도 않고, 순서를 정하지도 않고, 그냥 다 봅니다.
뭔가 영리한 짓을 한다고 하면 그건 완전 탐색이 아니에요.
이 관점으로 보면 답이 하나로 좁혀집니다.</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④번입니다. "가능한 경우를 하나도 빠뜨리지 않고 모두 확인하기 때문이다."
빠뜨리지 않는다는 게 전부예요.
한 군데라도 안 보면 거기 정답이 있을 수 있습니다. 그러면 정확성이 무너져요.
그래서 완전 탐색에서는 후보를 만들 때 빠짐없이가 절대 조건입니다. 이건 2.3절 3단계 템플릿에서 다시 나와요.
나머지 보기가 왜 아닌지 볼게요.
①번 경우의 수를 미리 계산해 두고 시작한다. 좋은 습관이긴 한데 정확성의 근거는 아니에요. 계산을 안 하고 돌려도 답은 나옵니다. 느려서 문제일 뿐이죠.
②번 정답에 가까운 후보부터 우선 확인한다. 이건 휴리스틱이에요. 완전 탐색은 순서를 신경 쓰지 않습니다. 어차피 다 볼 거니까요.
③번 반복문이 정해진 횟수만큼만 돈다. 그냥 반복문의 성질이지 정확성이랑 상관없어요.
⑤번 조건을 만족하지 않는 후보를 미리 걸러낸다. 이건 가지치기, 즉 백트래킹입니다. 완전 탐색은 미리 안 걸러요. 다 만들고 나서 검사합니다.
⑤번이 특히 좋은 함정이에요. 이게 2.7절에서 배울 백트래킹의 정의거든요.
완전 탐색과 백트래킹의 차이가 정확히 여기 있습니다. 완전 탐색은 끝까지 만들고 검사하고, 백트래킹은 중간에 가망 없으면 버립니다.</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6번입니다.
"완전 탐색을 우선 시도해 볼 만한 상황으로 가장 적절한 것은?"
실전 판단 문제예요.
코딩 테스트에서 문제를 받았어요. 완전 탐색으로 풀지 말지 어떻게 정할까요?
여기서 흔히 하는 착각이 있습니다.
"입력이 작으면 완전 탐색 써도 되겠지."
반은 맞고 반은 틀려요.
왜냐면 입력이 작아도 경우의 수가 클 수 있거든요.
예를 들어 도시가 20개예요. 20은 작은 숫자죠. 그런데 모든 방문 순서를 확인하면 20! 입니다. 2.4 곱하기 10의 18승이에요. 불가능합니다.
반대로 입력이 10만 개여도 한 번만 훑으면 되면 아무 문제 없고요.
그러니까 봐야 할 건 입력 크기 자체가 아니에요.
뭘 봐야 할까요? 거기서 답이 나옵니다.
이 문제는 2.8절 코딩 테스트 내용을 미리 당겨 온 겁니다.
실제로 문제를 풀 때 제일 먼저 하는 판단이에요.
그리고 여기서 흔한 실수를 하나 미리 경고할게요.
"n이 작으니까 완전 탐색 되겠지"라고 판단하면 위험합니다.
n이 20이어도 순열이면 240경이에요. n이 10만이어도 한 번만 훑으면 10만이고요.
n이 아니라 그 n으로 만들어지는 경우의 수를 보셔야 합니다. 이 구분을 지금 잡아 두세요.</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②번입니다. "탐색해야 할 경우의 수가 수백만 이하로 계산되는 경우."
핵심은 입력 크기가 아니라 경우의 수, 즉 탐색 공간입니다.
이게 2.8절 코딩 테스트에서 다시 강조되는 내용이에요.
기준선을 미리 드릴게요.
수십만에서 수백만 번이면 매우 안전합니다.
수천만 번이면 보통 가능하고요.
수억 번을 넘어가면 위험합니다.
수십억 번이면 시간 초과예요. 다른 알고리즘을 찾아야 합니다.
그러니까 문제를 받으면 순서가 이렇습니다.
첫째, 입력 제한을 확인한다. n이 최대 몇인가.
둘째, 내 방식으로 풀면 경우의 수가 몇인가를 계산한다.
셋째, 그 값이 수백만 이하인가 판단한다.
이 세 단계를 코드 짜기 전에 하셔야 해요.
나머지 보기 볼게요.
①번 입력 크기가 정해져 있지 않은 경우. 오히려 최악입니다. 경우의 수를 계산할 수가 없잖아요.
③번 정답이 여러 개일 가능성. 완전 탐색이든 아니든 상관없는 조건이에요.
④번 데이터가 정렬되어 있는 경우. 이건 이진 탐색을 쓸 수 있다는 뜻이지 완전 탐색의 조건이 아닙니다.
⑤번 반복문을 두 겹 이상 쓸 수 없는 경우. 이런 제약은 현실에 없고요.</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7번입니다. 2.2절로 넘어갑니다.
"완전 탐색에서 중첩 반복문의 개수를 결정하는 것은?"
이 절의 핵심 패턴을 묻는 문제예요.
수업에서 뭐라고 했죠? 세 단계로 보여드렸어요.
숫자 하나 찾기. 예를 들어 약수 찾기요. 반복문 하나면 됩니다.
짝 찾기. 두 수의 합이 K가 되는 쌍이요. 반복문 두 개가 필요하죠.
세 개의 합. 주사위 세 개요. 반복문 세 개고요.
여기서 규칙이 보이시죠?
1개, 2개, 3개. 뭐랑 같이 늘어났나요?
동시에 정해야 하는 값의 개수랑 같이 늘어났습니다.
첫 번째 숫자를 정하는 반복문, 두 번째 숫자를 정하는 반복문, 세 번째 숫자를 정하는 반복문.
이렇게 하나씩 붙는 거예요.
보기에서 그 얘기를 찾으세요.
이 문제가 2.2절 전체의 요약입니다.
그리고 이 규칙이 왜 중요하냐면요, 문제를 코드로 옮기는 첫걸음이기 때문이에요.
문제를 읽고 "몇 개를 동시에 정해야 하지?"를 물으면 반복문 개수가 나옵니다.
그러면 뼈대가 완성돼요. 나머지는 조건문만 채우면 되고요.
이 한 문장을 못 잡으면 문제를 봐도 어디서부터 시작할지 막막합니다. 그러니까 꼭 기억하세요.</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"동시에 정해야 하는 변수의 개수."
이게 2.2절 전체를 한 줄로 요약한 겁니다.
찾아야 할 변수가 하나면 반복문 하나, 둘이면 둘, 셋이면 셋.
그리고 그만큼 시간 복잡도의 차수도 올라갑니다. O(n), O(n²), O(n³) 이렇게요.
이 규칙이 왜 중요하냐면요.
문제를 읽고 나서 "몇 개를 동시에 정해야 하지?"만 물어보면 코드 골격이 바로 나오거든요.
"세 수를 골라서 합이 K인 경우를 찾아라." 세 개죠. 반복문 세 겹입니다.
"두 점 사이의 거리를 다 구해라." 두 개죠. 두 겹이고요.
여기까지 나오면 나머지는 조건문만 채우면 됩니다.
나머지 보기가 왜 아닌지 볼게요.
①번 입력 데이터의 총 개수. 이건 반복문이 몇 번 도는지를 정하지 개수를 정하지 않아요. 데이터가 백만 개여도 변수가 하나면 반복문은 하나입니다.
②번 정답의 개수. 상관없습니다. 답이 하나든 여러 개든 구조는 같아요.
④번 메모리 크기, ⑤번 값의 최대 크기. 둘 다 반복문 구조랑 무관하고요.
①번이 좋은 함정이에요. 데이터 개수와 변수 개수를 혼동하기 쉽거든요. 이 둘은 완전히 다릅니다.</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8번입니다. 화면에 약수 찾기 코드가 있어요.
읽어 볼게요.
divisors라는 빈 리스트를 만들고요.
i를 1부터 n까지 돌립니다. range(1, n+1)이니까 n도 포함이에요.
n을 i로 나눈 나머지가 0이면 약수니까 리스트에 넣습니다.
다 돌면 리스트를 돌려주고요.
자, find_divisors(10)의 반환값을 구하는 겁니다.
직접 세어 보세요.
1로 10을 나누면 나머지가 0인가요? 네, 0이죠. 그러면 1은 약수입니다.
2는요? 10 나누기 2는 5, 나머지 0. 약수예요.
3은요? 10 나누기 3은 3 남고 1. 아니죠.
이렇게 10까지 가면 됩니다.
한 가지만 조심하세요. 1과 10 자기 자신도 약수에 들어가는지 코드를 다시 보세요.
range(1, n+1)이니까 1부터 시작해서 10까지 포함입니다.
이런 코드 실행 결과 문제는 반드시 손으로 다 돌려 보세요.
i를 1부터 10까지 적어 놓고 나머지가 0인지 하나씩 확인하는 겁니다.
10초면 됩니다.
그리고 여기서 확인하실 게 하나 더 있어요. range(1, n+1)의 범위입니다.
1부터 시작하는지 0부터 시작하는지, 끝이 n인지 n−1인지.
이 두 가지가 답을 바꿉니다. 코드를 읽을 때 range의 양 끝을 항상 확인하세요.</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[1, 2, 5, 10]입니다.
하나씩 확인해 볼게요.
1로 나누면 나머지 0. 들어갑니다.
2로 나누면 5 딱 떨어져요. 들어갑니다.
3, 4는 안 되고요.
5로 나누면 2 딱 떨어져요. 들어갑니다.
6, 7, 8, 9는 안 되고요.
10으로 나누면 1 딱 떨어져요. 들어갑니다.
그래서 [1, 2, 5, 10] 네 개입니다.
여기서 두 가지를 짚고 갈게요.
첫째, 1과 자기 자신도 약수입니다. 이거 빼먹는 분들 있어요. 수학적으로 1은 모든 수의 약수고, 모든 수는 자기 자신의 약수입니다.
둘째, 약수는 짝을 이룹니다. 1과 10이 짝이고, 2와 5가 짝이에요. 곱하면 둘 다 10이죠.
이 성질을 이용하면 √10까지만 검사하고 짝을 같이 넣는 방식으로 개선할 수 있습니다. O(n)이 O(√n)이 되는 거죠.
지금 코드는 그렇게 안 되어 있어요. 1부터 n까지 정직하게 다 봅니다. 그게 완전 탐색이니까요.
나머지 보기 볼게요. ②번은 자기 자신 10을 뺀 거고, ③번은 1과 10을 둘 다 뺀 겁니다. ④번은 중간을 뺐고요. ⑤번은 없는 수 4가 들어 있습니다. 10은 4로 안 나눠지죠.</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9번입니다. 방금 그 약수 찾기 코드의 시간 복잡도를 구하는 문제예요.
코드를 다시 보세요.
반복문이 몇 겹이죠? 한 겹입니다.
그 반복문이 몇 번 도나요? range(1, n+1)이니까 1부터 n까지, n번입니다.
안에서 뭘 하죠? 나머지 연산 한 번, 조건 검사 한 번. 상수 시간이에요.
그러면 전체가 몇 번이죠?
n번 곱하기 상수니까 답이 나옵니다.
여기서 헷갈리실 수 있는 게 하나 있어요.
보기에 O(√n)이 있습니다. 이게 왜 있냐면, 약수 찾기를 개선하면 실제로 O(√n)이 되거든요.
그런데 지금 코드가 그렇게 되어 있나요? 다시 확인해 보세요.
range의 끝이 어디까지죠? n+1입니다. √n이 아니에요.
그러니까 지금 코드 기준으로 답하시면 됩니다.
이 문제는 함정이 하나 심어져 있습니다.
보기 중에 이 코드보다 더 좋은 방법의 복잡도가 들어 있어요.
여러분이 개선 방법을 알고 있으면 오히려 그걸 고를 수 있습니다.
그런데 문제는 주어진 코드를 묻고 있어요.
이런 실수가 실제로 많습니다. 아는 게 많을수록 오히려 틀리는 거죠.
문제를 풀 때는 항상 주어진 것만 보세요. 내가 아는 더 좋은 방법이 아니라요.</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 O(n)입니다.
반복문이 한 겹이고 1부터 n까지 n번 돕니다. 안쪽은 상수 시간이니까 전체가 O(n)이에요.
여기서 ④번 O(√n)을 고르신 분 계실 거예요. 좋은 함정입니다.
왜 함정이냐면요. 약수 찾기의 개선된 버전이 실제로 O(√n)이거든요.
어떻게 하냐면, i를 1부터 √n까지만 돌립니다. 그리고 i가 약수면 n을 i로 나눈 몫도 약수니까 둘을 한꺼번에 넣어요.
10을 예로 들면요. √10은 약 3.16이니까 1부터 3까지만 봅니다.
1이 약수네요. 그러면 10도 약수. 둘 다 넣습니다.
2가 약수네요. 그러면 5도 약수. 둘 다 넣습니다.
3은 아니고요.
세 번만에 [1, 10, 2, 5]를 다 구했습니다. 정렬만 하면 끝이에요.
n이 만이면 만 번이 백 번이 됩니다. 백 배 빨라져요.
그런데 문제에 주어진 코드는 그렇게 되어 있지 않죠. range(1, n+1)입니다.
그러니까 답은 O(n)이에요.
문제를 풀 때는 반드시 주어진 코드를 보고 판단하세요. 더 좋은 방법이 있다는 걸 안다고 해서 그 답을 쓰면 틀립니다.</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10번입니다. 화면에 짝 찾기 코드가 있어요.
읽어 볼게요.
i를 0부터 len(arr)-2까지 돌립니다. range(len(arr) - 1)이니까요.
j를 i+1부터 끝까지 돌리고요.
arr[i]와 arr[j]를 더해서 K가 되면 pairs에 넣습니다.
arr이 [1, 3, 5, 7, 9]이고 K가 10이에요.
합이 10인 쌍을 찾아보세요.
1이랑 뭘 더하면 10이죠? 9예요. 리스트에 9 있죠. 찾았습니다.
3이랑 뭘 더하면 10이죠? 7이요. 있습니다.
5는요? 5랑 더해야 하는데 5가 하나뿐이에요. i와 j가 달라야 하니까 안 됩니다.
7이랑 9는 이미 나왔고요.
여기서 j가 i+1부터 시작한다는 게 중요해요.
같은 쌍이 두 번 나오는지, 자기 자신과 짝이 되는지를 결정합니다.
답을 고르세요.
이 문제를 풀 때 세 가지 경우를 다 떠올려 보세요.
j를 0부터 돌리면 어떤 결과가 나오고,
j를 i부터 돌리면 어떻게 되고,
j를 i+1부터 돌리면 어떻게 되는지요.
세 가지가 다 다른 답을 냅니다.
그리고 이 코드가 어느 쪽인지 확인하시면 됩니다.
이렇게 비교하면서 보면 코드의 의도까지 이해하게 돼요. 답만 맞히는 것보다 훨씬 남는 게 많습니다.</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[(1, 9), (3, 7)]입니다.
두 개죠.
j를 i+1부터 돌리기 때문에 두 가지가 자동으로 해결됩니다.
첫째, 같은 쌍이 두 번 안 나와요. (1,9)는 나오지만 (9,1)은 안 나옵니다. i가 9의 자리일 때 j는 그 뒤부터니까요.
둘째, 자기 자신과 짝이 안 됩니다. i와 j가 절대 같을 수 없거든요. 그래서 (5,5)가 안 나와요.
나머지 보기 볼게요.
②번 [(1,9), (3,7), (5,5)]. j를 i부터 돌렸을 때 나오는 결과입니다. 5+5=10이니까 들어가죠. 그런데 문제는 서로 다른 두 원소를 뽑는 거잖아요. 같은 원소를 두 번 쓰면 안 됩니다.
③번 [(1,9), (9,1), (3,7), (7,3)]. j를 0부터 돌렸을 때예요. 같은 쌍이 순서만 바꿔서 두 번 나옵니다.
④번이 정답이고 ⑤번 [(3,7)]은 하나 빠뜨린 거고요.
②번과 ③번이 좋은 함정입니다. j의 시작을 어디로 두느냐에 따라 세 가지 다른 답이 나오거든요.
j = 0 이면 순서까지 구별해서 다 나오고요.
j = i 면 자기 자신과의 짝도 나오고요.
j = i + 1 이면 서로 다른 쌍이 한 번씩만 나옵니다.
이 세 가지를 구분하실 줄 알아야 해요. 다음 11번 문제가 바로 이 얘기입니다.</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11번입니다. 방금 코드에서 j를 i+1부터 시작하는 이유를 묻습니다.
10번을 푸셨으면 이미 반쯤 아실 거예요.
만약 j를 0부터 돌리면 어떻게 될까요?
i가 0일 때 j가 0이면 arr[0]과 arr[0]을 더합니다. 자기 자신이랑 짝을 짓는 거죠.
i가 0이고 j가 1이면 (1, 3)이 나오고요.
그런데 i가 1이고 j가 0이면 (3, 1)이 나옵니다.
어? (1,3)과 (3,1)이 둘 다 나왔네요.
같은 쌍인데 두 번 세어진 겁니다.
우리가 원하는 건 뭐죠? 서로 다른 두 원소를 한 번씩만 보는 거예요.
그러려면 항상 i가 j보다 앞에 있게 만들면 됩니다.
j를 i+1부터 시작하면 i &lt; j가 보장되죠.
보기에서 이 얘기를 찾으세요.
그리고 하나 더 확인하세요. 이렇게 하면 시간 복잡도가 달라질까요?
이 문제는 코드의 의도를 묻는 문제입니다.
문법이 아니라 왜 그렇게 썼는지를 묻는 거죠.
이런 문제가 실무에서 제일 중요합니다.
남이 짠 코드를 읽을 때 "여기 왜 이렇게 했지?"를 알아야 고칠 수 있거든요. 의도를 모르고 고치면 사고가 납니다.
그리고 시간 복잡도가 어떻게 되는지도 같이 생각해 보세요. 절반으로 줄면 빅오가 바뀔까요? 이게 보기에 함정으로 들어 있습니다.</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"같은 쌍이 두 번 세어지는 것을 막기 위해."
i &lt; j를 보장해서 각 쌍이 한 번씩만 나오게 하는 겁니다.
여기서 시간 복잡도 얘기를 하나 짚고 갈게요.
j를 0부터 돌리면 총 실행 횟수가 n²입니다.
j를 i+1부터 돌리면 n(n−1)/2 이에요. 대략 절반이죠.
절반으로 줄었으니까 빨라진 건 맞습니다. 실제 실행 시간이 반이 돼요.
그런데 빅오는요? 둘 다 O(n²)입니다. 상수배는 무시하니까요.
그러니까 ⑤번 "시간 복잡도를 O(n)으로 낮추기 위해"는 틀렸습니다. 낮아지지 않아요.
이게 1장에서 배운 내용이랑 연결됩니다. 상수배 개선은 빅오를 바꾸지 못한다는 거요.
나머지 보기 볼게요.
①번 리스트를 정렬된 상태로 유지한다. 이 코드는 리스트를 건드리지 않아요. 읽기만 합니다.
②번 인덱스가 범위를 벗어나지 않게 한다. 그건 range가 알아서 해줍니다. j를 0부터 돌려도 범위를 안 벗어나요.
④번 합이 K보다 커지는 경우를 미리 제외한다. 이 코드에 그런 로직이 없습니다. 그리고 리스트가 정렬돼 있어야 가능한 얘기고요.
④번이 재밌는 함정이에요. 만약 리스트가 정렬돼 있다면 합이 K를 넘는 순간 멈출 수 있거든요. 그게 가지치기고 2.7절 백트래킹입니다. 그런데 지금 코드는 안 그래요.</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12번입니다.
"길이 n인 리스트에서 서로 다른 두 원소의 쌍을 모두 검사할 때 총 비교 횟수는?"
방금 10, 11번에서 본 그 구조예요. i &lt; j 쌍의 개수를 세는 겁니다.
직접 세어 봅시다.
i가 0일 때 j는 1부터 n−1까지. 몇 개죠? n−1개입니다.
i가 1일 때 j는 2부터 n−1까지. n−2개죠.
i가 2일 때는 n−3개고요.
이렇게 하나씩 줄어들다가 마지막에는 1개가 됩니다.
그러면 다 더하면요?
(n−1) + (n−2) + ... + 2 + 1이죠.
이거 1부터 n−1까지의 합이잖아요. 공식 아시죠?
1부터 k까지의 합이 k(k+1)/2인데, 여기서 k가 n−1이니까요.
대입해서 정리하시면 답이 나옵니다.
작은 수로 검산도 해보세요. n이 4면 몇 개일까요? 3+2+1 = 6개죠.
이 식은 이 과목 내내 나옵니다. 통째로 외우세요.
그리고 검산하는 방법도 익혀 두시면 좋습니다.
n에 3이나 4 같은 작은 수를 넣어서 직접 세어 보는 거예요.
n=4면 3+2+1 = 6이죠. 공식에 넣으면 4×3/2 = 6. 맞습니다.
식이 헷갈릴 때 이렇게 작은 수로 확인하면 5초 만에 판별됩니다.
n(n−1)/2 인지 n(n+1)/2 인지 헷갈리는 순간이 반드시 옵니다. 그때 이 방법을 쓰세요.</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 n(n−1)/2입니다.
(n−1) + (n−2) + ... + 1 = (n−1)n/2 = n(n−1)/2 이죠.
n이 4면 4×3/2 = 6. 아까 손으로 센 것과 같습니다.
이 식은 이 과목 내내 나옵니다. 통째로 외워 두세요.
n개에서 두 개를 고르는 조합의 개수이기도 해요. nC2 = n(n−1)/2 입니다. 같은 값이죠.
당연합니다. 서로 다른 두 원소를 순서 없이 고르는 게 조합이니까요.
숫자 감각도 드릴게요.
n이 100이면 4,950번. 순식간입니다.
n이 1,000이면 약 50만 번. 아직 괜찮아요.
n이 10,000이면 약 5,000만 번. 슬슬 느려집니다.
n이 100,000이면 약 50억 번. 못 씁니다.
그러니까 모든 쌍을 보는 방식은 n이 만 정도까지가 한계예요.
나머지 보기 볼게요.
①번 n(n+1)/2. 이건 1부터 n까지의 합입니다. i=j인 경우까지 센 값이에요. n개가 더 많습니다.
②번 n². j를 0부터 돌렸을 때죠. 정확히 두 배입니다.
④번 n−1, ⑤번 2n은 한 겹 반복문일 때 나오는 값이고요.
①번과 ②번을 구분하실 줄 알아야 합니다. n(n−1)/2, n(n+1)/2, n². 이 셋이 각각 어떤 코드에서 나오는지 기억하세요.</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13번입니다. 주사위 세 개 코드예요.
읽어 볼게요.
d1, d2, d3 각각 range(1, 7)입니다. 1부터 6까지죠. 주사위니까요.
안에서 세 개를 더해서 target이 되면 결과에 넣습니다.
자, 문제는 안쪽 조건 검사가 실행되는 총 횟수예요.
주의하세요. 조건을 통과한 개수가 아니라 조건 검사를 몇 번 하느냐입니다.
이 둘은 완전히 달라요.
조건 검사는 몇 번 하죠?
d1이 6가지, d2가 6가지, d3가 6가지죠.
그러면 세 개의 조합이 몇 가지죠?
곱하시면 됩니다.
그리고 보기에 27이라는 숫자가 있어요. 이게 뭔지도 생각해 보세요. 함정입니다.
이 문제의 핵심은 두 숫자를 구분하는 겁니다.
반복문이 도는 횟수와, 조건을 통과한 개수요.
완전 탐색에서 실행 시간을 결정하는 건 앞의 것입니다. 뒤의 것은 결과일 뿐이에요.
이걸 헷갈리면 복잡도 계산이 통째로 틀어집니다.
예를 들어 조건을 통과한 게 하나도 없어도 반복은 216번 돕니다. 시간은 똑같이 걸려요.
이게 완전 탐색의 성질이고, 2.6절 조합적 폭발로 이어지는 얘기입니다.</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216회입니다.
6 × 6 × 6 = 216이죠. 세 겹 반복문이 만드는 모든 조합의 개수입니다.
조건이 뭐든 상관없어요. 반복문은 무조건 216번 돕니다.
자, ④번 27회를 고르신 분 있을 거예요. 좋은 함정입니다.
27은 뭐냐면요. 세 주사위의 합이 10이 되는 경우의 수예요. 조건을 통과한 개수죠.
그러니까 216번 검사해서 27번 통과한 겁니다.
이 둘을 구분하는 게 이 문제의 핵심이에요.
완전 탐색 템플릿으로 보면 명확합니다.
후보 해 생성이 216가지고요.
조건 검증을 216번 하고요.
그중 27개가 통과합니다.
실행 시간을 결정하는 건 216이에요. 27이 아니라요.
만약 합이 3이 되는 경우를 찾으면요? (1,1,1) 하나뿐이죠. 통과한 게 1개입니다.
그래도 반복은 216번 돕니다. 똑같아요.
이게 완전 탐색의 특징입니다. 답이 몇 개든 실행 시간은 같아요.
나머지 보기 볼게요. ②번 18은 6+6+6이고, ③번 36은 6×6, ⑤번 666은 그냥 숫자를 이어 붙인 겁니다.</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14번입니다.
"찾아야 할 변수가 세 개이고 각 변수의 후보가 n가지일 때, 중첩 반복문으로 구현한 완전 탐색의 시간 복잡도는?"
7번에서 배운 규칙을 적용하는 문제예요.
변수가 세 개면 반복문이 세 겹이죠.
그리고 각 반복문이 n번 돕니다.
그러면 총 몇 번일까요?
첫 번째 반복문이 한 바퀴 돌 때마다 두 번째가 n번 돌고요.
두 번째가 한 바퀴 돌 때마다 세 번째가 n번 돕니다.
그러니까 n 곱하기 n 곱하기 n이에요.
여기서 조심하실 게 있습니다.
보기에 O(3n)도 있고 O(3ⁿ)도 있어요.
변수 개수인 3이 어디로 들어가는지 잘 보세요.
곱해지는 횟수로 들어가나요, 아니면 지수로 들어가나요, 아니면 앞에 계수로 붙나요?
방금 계산하신 대로 판단하시면 됩니다.
이 문제에서 보기를 볼 때 밑과 지수의 위치를 꼭 확인하세요.
n³과 3ⁿ은 완전히 다릅니다.
n이 20일 때 n³은 8,000이고 3ⁿ은 약 35억이에요. 40만 배 차이입니다.
같은 3과 n인데 위치가 바뀌면 이렇게 됩니다.
시험에서 이 함정이 자주 나와요. 급하게 읽으면 그냥 넘어갑니다.
지수 표기가 나오면 잠깐 멈추고 뭐가 밑이고 뭐가 지수인지 확인하세요.</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O(n³)입니다.
n × n × n = n³ 이죠.
변수 개수 3이 지수 자리로 들어갑니다. n의 3제곱이에요.
여기서 세 가지를 구분하셔야 합니다. 보기에 다 들어 있어요.
O(n³)은 n을 세 번 곱한 겁니다. 반복문 세 겹이죠.
O(3n)은 n에 3을 곱한 거예요. 반복문 하나를 세 번 돌린 정도죠. 빅오로는 그냥 O(n)입니다.
O(3ⁿ)은 3을 n번 곱한 겁니다. 완전히 다른 얘기예요. 지수 시간이죠.
밑과 지수가 뒤바뀌면 결과가 하늘과 땅 차이입니다.
n이 20일 때 계산해 볼게요.
O(n³)은 8,000이에요. 아무것도 아니죠.
O(3ⁿ)은 3의 20승, 약 35억입니다. 위험합니다.
같은 3인데 위치가 다르니까 이렇게 차이가 나요.
그리고 여기서 한 가지 더 짚을게요.
반복문 세 겹은 n이 얼마까지 감당될까요?
n이 100이면 100만 번. 안전합니다.
n이 1,000이면 10억 번. 위험해요.
그러니까 삼중 반복문은 n이 수백 정도까지가 한계입니다. 2.8절에서 이 기준이 다시 나와요.</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15번입니다. 2.3절, 완전 탐색의 기본 구조예요.
"완전 탐색의 3단계 템플릿을 순서대로 바르게 나열한 것은?"
수업에서 3단계를 배웠죠. 어떤 완전 탐색 문제를 만나도 이 틀에 넣으면 된다고 했습니다.
세 단계가 뭐였죠? 후보 해 생성, 조건 검증, 해 선택이었어요.
그런데 순서를 물어보고 있습니다.
논리적으로 생각해 보세요.
검증을 하려면 뭐가 먼저 있어야 하죠? 검증할 대상이 있어야죠. 그러니까 후보를 먼저 만들어야 합니다.
선택을 하려면요? 검증을 통과한 것들 중에서 고르는 거잖아요. 그러니까 검증이 먼저고요.
이렇게 따라가면 순서가 하나로 정해집니다.
자, 골라 보세요. 논리적으로 불가능한 순서들이 보기에 섞여 있습니다.
이 3단계는 앞으로 계속 나옵니다. 지금 확실히 외우세요.
그리고 외울 때 순서까지 같이 외우셔야 해요.
논리적으로 순서가 정해져 있다는 게 이 문제의 포인트입니다.
만들어야 검사하고, 검사해야 고릅니다. 바뀔 수가 없어요.
이렇게 논리로 이해하면 외운 게 흔들리지 않습니다. 순서를 헷갈릴 때 다시 논리를 따라가면 되니까요.</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④번입니다. 후보 해 생성 → 조건 검증 → 해 선택.
이 순서는 바뀔 수가 없어요.
만들어야 검사할 수 있고, 검사해야 고를 수 있으니까요.
자물쇠 예로 확인해 볼게요.
0000부터 9999까지 만들어 봅니다. 이게 후보 해 생성이에요.
만든 번호가 정답인지 확인합니다. 조건 검증이죠.
맞으면 그걸 답으로 내놓습니다. 해 선택이고요.
주사위 문제도 같습니다.
216가지 조합을 만들고, 합이 10인지 확인하고, 맞으면 결과에 넣습니다.
코드로 보면 이렇게 대응돼요.
후보 해 생성은 for문입니다.
조건 검증은 if문이고요.
해 선택은 return이나 append, 또는 최적값 갱신입니다.
그러니까 완전 탐색 코드는 항상 for, if, return 이 세 가지 뼈대로 되어 있습니다.
이 틀을 머리에 넣어 두시면 처음 보는 문제도 겁이 안 나요.
먼저 "뭘 만들지"를 정하고, "어떤 조건인지"를 정하고, "찾으면 뭘 할지"를 정하면 됩니다.
세부 로직은 그다음에 채우는 거고요.</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16번입니다.
"완전 탐색 템플릿에서 조건 검증 단계가 코드로 나타나는 형태로 가장 적절한 것은?"
15번에서 세 단계를 코드로 대응시켰죠.
그 대응을 정확히 아는지 묻는 문제입니다.
조건 검증이 뭐 하는 단계였죠?
만들어진 후보가 문제 조건을 맞추는지 검사하는 단계였어요.
수업에서 이걸 뭐라고 표현했냐면요. 거름망이라고 했습니다.
만들어진 후보들이 쭉 지나가는데 조건에 맞는 것만 통과시키는 거죠.
그러면 코드에서 거름망 역할을 하는 게 뭘까요?
파이썬에서 뭔가를 판단해서 갈래를 나누는 문법이 뭐죠?
거기서 답이 나옵니다.
나머지 보기들은 다른 단계에 해당하는 것들이에요. 각각 어느 단계인지도 같이 생각해 보세요.
이 문제는 개념을 코드로 대응시키는 능력을 봅니다.
머릿속의 개념과 실제 코드 사이를 왔다 갔다 할 수 있어야 해요.
이게 왜 중요하냐면요.
문제를 읽고 개념 수준에서 설계한 다음, 그걸 코드로 옮겨야 하거든요.
이 다리가 없으면 아무리 개념을 잘 알아도 코드를 못 짭니다.
그러니까 보기를 볼 때 각각이 어느 단계에 해당하는지 다 짚어 보세요. 정답만 찾고 끝내지 마시고요.</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①번입니다. "후보가 문제 조건을 만족하는지 판단하는 if 문."
조건 검증은 if문입니다. 거름망 역할이에요.
나머지 보기가 각각 어느 단계인지 볼게요. 이게 이 문제의 진짜 학습 포인트입니다.
②번 가능한 경우를 만들어 내는 for 문. 이건 후보 해 생성이죠. 1단계입니다.
③번 최적값을 담아 두는 변수의 초기화. 이건 해 선택을 위한 준비예요. 3단계에 딸린 부분입니다. 최근접 쌍 문제에서 min_diff를 무한대로 놓는 게 이거죠.
④번 결과를 모아 두는 리스트의 append 호출. 이건 해 선택입니다. 조건을 통과한 걸 담는 거니까요.
⑤번 함수의 마지막 return 문. 이것도 해 선택의 마무리고요.
정리하면 이렇습니다.
for문은 생성.
if문은 검증.
append, return, 최적값 갱신은 선택.
이 대응만 알면 어떤 완전 탐색 코드를 봐도 구조가 바로 읽힙니다.
그리고 반대로 코드를 짤 때도 이 순서로 쓰면 돼요.
먼저 for문 뼈대를 만들고, 안에 if를 넣고, 통과했을 때 뭘 할지를 씁니다.
이렇게 하면 중간에 길을 잃지 않습니다.</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17번입니다.
"완전 탐색에서 해 선택 단계가 정답 하나만 필요한 경우와 최적해가 필요한 경우에 각각 어떻게 달라지는가?"
3단계 중 마지막 단계인데, 이게 문제 유형에 따라 달라집니다.
두 가지 경우를 생각해 보세요.
첫째, 조건을 만족하는 답을 하나만 찾으면 되는 문제. 자물쇠 비밀번호 같은 거요. 맞는 번호 하나 찾으면 끝이잖아요.
둘째, 여러 답 중에 가장 좋은 걸 찾아야 하는 문제. 블랙잭 문제처럼요. 21을 넘지 않으면서 가장 큰 합을 찾아야 하죠.
이 둘의 차이가 뭘까요?
첫 번째는 찾는 순간 더 볼 이유가 없습니다. 끝내면 돼요.
두 번째는요? 지금 찾은 게 최고인지 알 수가 없죠. 더 좋은 게 뒤에 있을 수도 있잖아요.
그러면 어떻게 해야 할까요?
거기서 답이 나옵니다.
이 문제는 실전에서 바로 쓰이는 판단입니다.
여러분이 코드를 짤 때 "찾으면 멈출까, 끝까지 볼까"를 정해야 하거든요.
잘못 판단하면 두 가지 문제가 생깁니다.
멈추지 말아야 할 때 멈추면 답이 틀립니다. 최적해를 놓치는 거죠.
멈춰도 될 때 안 멈추면 시간이 낭비됩니다.
문제가 "하나를 찾아라"인지 "가장 좋은 것을 찾아라"인지를 먼저 확인하세요. 여기서 갈립니다.</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②번입니다. "하나만 필요하면 즉시 반환하고, 최적해가 필요하면 계속 비교·갱신한다."
두 경우의 차이를 코드로 보면 명확합니다.
정답 하나만 필요할 때는요.
조건을 만족하는 순간 return을 합니다. 그러면 남은 반복이 통째로 생략돼요.
자물쇠 코드에서 exit()을 넣은 이유가 이겁니다. 8235번째에 찾았으면 나머지 1,765번은 안 돌아도 되니까요.
최적해가 필요할 때는요.
조건을 만족해도 멈추면 안 됩니다. 지금 것보다 더 좋은 게 뒤에 있을지 모르니까요.
그래서 best라는 변수를 두고 계속 비교합니다. 더 좋으면 갱신하고, 아니면 그냥 넘어가고요.
반복이 다 끝난 뒤에 best를 돌려줍니다.
이게 최근접 쌍 코드에서 min_diff와 best를 쓰는 이유예요. 블랙잭 코드도 같은 구조고요.
여기서 실행 시간 차이도 짚고 갈게요.
정답 하나만 필요한 경우는 운이 좋으면 빨리 끝납니다. 최선의 경우가 1회예요.
최적해가 필요한 경우는 항상 끝까지 돕니다. 최선이든 최악이든 탐색 공간 전체를 봐요.
그래서 최적화 문제가 더 무겁습니다.
나머지 보기들은 두 경우를 뒤바꾸거나, 둘 다 같다고 하거나, 후보 생성을 건너뛴다고 하는데 전부 틀렸습니다.</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18번입니다.
"완전 탐색의 후보 해 생성 단계가 반드시 지켜야 할 성질은?"
1단계 얘기예요.
후보를 만들 때 지켜야 할 게 뭘까요?
두 가지를 생각해 보세요.
첫째, 만약 후보 하나를 빼먹으면 어떻게 될까요?
하필 그게 정답이면요? 못 찾습니다. 완전 탐색의 존재 이유가 무너져요.
둘째, 만약 같은 후보를 두 번 만들면 어떻게 될까요?
시간이 낭비되죠. 그리고 개수를 세는 문제라면 답이 틀어집니다.
10번 문제 기억나세요? j를 0부터 돌리면 (1,9)와 (9,1)이 둘 다 나온다고 했죠. 그게 중복입니다.
그러니까 지켜야 할 게 두 가지예요.
보기에서 이 둘을 다 담고 있는 걸 찾으세요.
나머지는 있으면 좋지만 필수는 아닌 것들입니다.
이 두 조건이 왜 절대적인지 다시 생각해 보세요.
빠뜨리면 정확성이 무너집니다. 완전 탐색의 존재 이유가 사라져요.
중복이 생기면 시간이 낭비되고 개수 세는 문제는 답이 틀립니다.
그러니까 후보를 만드는 코드를 짤 때는 이 두 가지를 항상 확인하셔야 해요.
"빠진 게 없나? 두 번 나오는 게 없나?"
이 두 질문을 습관처럼 하시면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"빠짐없이 그리고 중복 없이 생성해야 한다."
두 가지가 모두 필요합니다.
빠짐없이가 왜 필요하냐면요. 하나라도 빠지면 정답을 놓칠 수 있어서 정확성이 무너집니다. 5번 문제에서 다룬 내용이죠.
중복 없이가 왜 필요하냐면요. 시간이 낭비되고, 개수를 세는 문제에서는 답이 틀어집니다.
이 두 가지를 어떻게 지키느냐가 완전 탐색 코드의 기술이에요.
예를 들어 서로 다른 두 원소를 고를 때 j를 i+1부터 돌리는 것. 이게 중복을 막는 장치입니다.
부분집합을 만들 때 0부터 2ⁿ−1까지 도는 것. 이게 빠짐없이를 보장하는 장치고요.
itertools의 combinations를 쓰는 것도 마찬가지예요. 이 함수가 알아서 빠짐없이 중복 없이 만들어 줍니다.
나머지 보기가 왜 아닌지 볼게요.
①번 정답에 가까운 후보부터 생성한다. 완전 탐색은 순서를 신경 쓰지 않아요. 어차피 다 볼 거니까요. 순서를 신경 쓰는 건 휴리스틱입니다.
②번 정렬된 순서로 유지한다. 요구 사항이 아니에요.
④번 생성 개수가 입력 크기보다 작아야 한다. 오히려 반대죠. 대부분 훨씬 큽니다. 원소 20개에서 부분집합이 100만 개잖아요.
⑤번 조건을 만족하면 즉시 멈춘다. 이건 생성 단계가 아니라 선택 단계 얘기고요.</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19번입니다.
"완전 탐색 구조가 고급 알고리즘의 출발점이 된다고 말하는 이유로 가장 적절한 것은?"
2.7절 예고편 같은 문제예요.
수업에서 뭐라고 했냐면요. 백트래킹, 분할 정복, 동적 계획법이 다 완전 탐색에서 나왔다고 했습니다.
그런데 왜 그럴까요?
이렇게 생각해 보세요.
완전 탐색은 확실합니다. 답을 반드시 찾아요. 그런데 느립니다.
그러면 사람들이 뭘 하고 싶어질까요?
"확실한 건 좋은데 좀 빠르게 못 하나?"
이 질문에서 고급 기법들이 나온 겁니다.
가망 없는 갈래를 안 보면 어떨까? 그게 백트래킹이에요.
문제를 쪼개면 어떨까? 그게 분할 정복이고요.
같은 계산을 두 번 안 하면 어떨까? 그게 동적 계획법입니다.
셋 다 공통점이 뭐죠? 완전 탐색의 낭비를 줄인 겁니다.
보기에서 그 얘기를 찾으세요.
이 문제는 2.7절 전체를 미리 요약한 겁니다.
지금 답을 맞히고 나면 2.7절이 훨씬 쉬워져요.
그리고 이 관점을 잡아 두시면 3장부터 12장까지가 하나로 꿰집니다.
각 장을 배울 때마다 "이건 완전 탐색의 무엇을 개선한 거지?"를 물어보세요.
축소 정복은 문제를 줄이는 거고, 분할 정복은 쪼개는 거고, 그리디는 한 길만 가는 거고, 동적 계획법은 기억하는 겁니다.
이 지도가 있으면 길을 안 잃습니다.</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①번입니다. "고급 기법들이 완전 탐색의 비효율을 줄이는 방향으로 발전했기 때문이다."
완전 탐색이 기준점이고, 나머지는 거기서 낭비를 덜어 낸 것들이에요.
세 가지를 정리해 볼게요.
백트래킹은 가지치기를 더한 겁니다. 정답이 될 수 없는 갈래를 미리 잘라요. 탐색 공간의 일부를 안 보는 거죠.
분할 정복은 문제 분할을 더한 겁니다. 큰 문제를 작은 문제로 쪼개서 각각 풀어요.
동적 계획법은 기억을 더한 겁니다. 한 번 푼 부분 문제를 저장해 뒀다가 다시 씁니다.
셋 다 정확성은 유지하면서 속도만 개선한 거예요. 답이 달라지지 않습니다.
그래서 알고리즘 설계의 올바른 순서가 이렇습니다.
먼저 완전 탐색으로 풀어 봅니다. 느려도 되니까 일단 맞는 답을 만들어요.
그다음에 어디가 낭비인지 찾습니다.
그 낭비를 줄이는 기법을 적용합니다.
이 순서를 건너뛰고 처음부터 최적화하려고 하면 대부분 실패해요. 문제 구조를 모르는 상태에서 최적화하는 거니까요.
나머지 보기 볼게요.
②번 고급 기법이 구현이 더 간단하다. 반대죠. 훨씬 복잡합니다.
③번 완전 탐색이 가장 빠르다. 아니고요.
④번 시간 복잡도가 같다. 다릅니다. 그게 발전한 이유예요.
⑤번 근사적으로만 구한다. 완전 탐색은 정확한 답을 줍니다.</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20번입니다. 2.4절, 순열과 조합이에요.
"순열과 조합을 구분하는 기준으로 가장 적절한 것은?"
이 절에서 제일 중요한 문제입니다. 이거 하나만 확실히 하면 이 절이 다 풀려요.
순열과 조합의 차이가 뭐죠?
예를 들어 볼게요. A, B, C 세 명 중에 두 명을 뽑습니다.
경우 하나. 반장과 부반장을 뽑아요. A가 반장이고 B가 부반장인 경우와, B가 반장이고 A가 부반장인 경우. 같은 건가요?
다르죠. 완전히 다른 결과입니다.
경우 둘. 청소 당번 두 명을 뽑아요. A와 B가 뽑힌 경우와, B와 A가 뽑힌 경우. 같은 건가요?
같습니다. 둘이 청소하는 건 똑같잖아요.
차이가 뭐죠? 뽑고 나서 자리가 구별되느냐 아니냐입니다.
보기에서 그 얘기를 찾으세요.
이 문제 하나만 확실히 하면 2.4절이 다 풀립니다.
그만큼 중요한 기준이에요.
그리고 헷갈릴 때 쓰는 확인 방법을 알려드릴게요.
원소를 두 개만 놓고 자리를 바꿔 보는 겁니다.
(A, B)와 (B, A)가 같은 상황인가요, 다른 상황인가요?
같으면 조합, 다르면 순열입니다.
3초면 판별됩니다. 공식을 잘못 쓰는 것보다 훨씬 안전해요.</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"뽑은 결과에서 순서가 다르면 다른 경우로 볼 것인가."
순서를 구별하면 순열, 구별하지 않으면 조합입니다.
이게 유일한 기준이에요. 다른 건 다 부차적입니다.
예를 다시 정리해 볼게요.
순열인 경우. 반장과 부반장, 금은동 메달, 비밀번호 자리, 도시 방문 순서. 전부 자리마다 의미가 다릅니다.
조합인 경우. 청소 당번, 세트 메뉴, 대표 선수, 로또 번호. 전부 뽑히기만 하면 되고 순서는 상관없어요.
여러분이 문제를 받으면 이 질문 하나만 던지세요.
"뽑은 것들의 자리를 서로 바꾸면 다른 경우가 되나?"
되면 순열, 안 되면 조합입니다.
나머지 보기가 왜 아닌지 볼게요.
①번 뽑는 개수가 정해져 있는가. 순열이든 조합이든 r개를 뽑습니다. 구분 기준이 아니에요.
②번 같은 원소를 두 번 뽑을 수 있는가. 이건 중복 순열이냐 아니냐의 기준이에요. 순열과 조합을 가르는 기준은 아닙니다.
④번 정렬되어 있는가. 상관없습니다.
⑤번 리스트로 저장할 것인가. 저장 방식은 아무 상관 없고요.
②번이 좋은 함정이에요. 중복 허용 여부도 경우의 수를 바꾸긴 하는데, 그건 순열·조합과는 다른 축입니다.</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21번입니다. 화면에 코드가 있어요.
from itertools import permutations 하고요.
items가 A, B, C 세 개입니다.
permutations(items, 2)를 리스트로 만들고 길이를 출력해요.
출력값을 구하는 문제입니다.
permutations가 뭐죠? 순열이에요. 순서를 구별합니다.
세 개 중에 두 개를 뽑아서 순서 있게 나열하는 거예요.
직접 세어 보세요.
첫 자리에 뭐가 올 수 있죠? A, B, C 세 가지죠.
첫 자리를 정하고 나면 둘째 자리에는 뭐가 올 수 있죠? 남은 두 개니까 두 가지고요.
그러면 총 몇 가지죠?
곱하시면 됩니다.
아니면 직접 나열해 보셔도 돼요. AB, AC, BA, BC, CA, CB. 세어 보세요.
순열의 개수를 계산하는 방법을 다시 정리하고 갈게요.
n부터 시작해서 하나씩 줄이며 r개를 곱합니다.
3P2면 3, 2. 두 개죠. 6입니다.
5P3이면 5, 4, 3. 세 개. 60이고요.
10P3이면 10, 9, 8. 세 개. 720입니다.
몇 개를 곱하는지가 r이라는 걸 기억하세요.
공식을 외우는 것보다 이렇게 세는 게 실수가 적습니다.</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6입니다.
3P2 = 3 × 2 = 6이죠.
직접 나열하면 (A,B), (A,C), (B,A), (B,C), (C,A), (C,B) 여섯 개입니다.
여기서 (A,B)와 (B,A)가 둘 다 있다는 게 핵심이에요. 순서가 다르니까 다른 경우로 셉니다.
계산 방법을 정리할게요.
첫 자리에 n가지, 둘째 자리에 n−1가지, 셋째 자리에 n−2가지.
이렇게 r개를 채울 때까지 곱합니다.
3P2면 3 × 2 = 6.
5P3이면 5 × 4 × 3 = 60.
10P3이면 10 × 9 × 8 = 720.
n부터 시작해서 하나씩 줄여 가며 r개를 곱하면 돼요. 이 감각만 있으면 계산기 없이도 됩니다.
나머지 보기 볼게요.
①번 3은 조합의 개수입니다. 다음 22번 문제 답이에요.
③번 2는 그냥 뽑는 개수고요.
④번 9는 3의 제곱, 중복을 허용했을 때 값입니다. AA, BB, CC까지 세는 경우죠.
⑤번 8은 관계없는 수고요.
④번을 잘 보세요. 중복을 허용하면 3² = 9가 됩니다. permutations는 중복을 허용하지 않아요. 같은 원소를 두 번 안 뽑습니다.</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22번입니다. 21번과 짝인 문제예요.
코드가 거의 같은데 permutations가 combinations로 바뀌었습니다.
items는 똑같이 A, B, C 세 개고요. 2개를 뽑습니다.
combinations가 뭐죠? 조합이에요. 순서를 구별하지 않습니다.
21번에서 순열이 6개였죠.
조합은 그보다 적을까요, 많을까요?
적습니다. 왜냐면 (A,B)와 (B,A)를 하나로 합치니까요.
여섯 개를 두 개씩 묶으면 몇 개가 남죠?
아니면 직접 나열해 보세요.
A와 B, A와 C, B와 C. 이게 다인가요?
B와 A는요? A와 B랑 같은 거죠. 세지 않습니다.
몇 개인지 세어 보세요.
21번 답과 이 문제의 답을 비교해 보세요.
6과 3입니다. 정확히 절반이죠.
왜 절반이냐면 두 개를 순서 매기는 방법이 2!이기 때문입니다.
만약 세 개를 뽑는다면 3! = 6으로 나눠야 하고요.
이 관계를 알면 조합 공식을 안 외워도 됩니다.
순열을 먼저 구하고 r!로 나누면 되니까요. 이게 훨씬 계산이 쉽습니다.</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3입니다.
3C2 = 3이죠. (A,B), (A,C), (B,C) 세 개입니다.
순열이 6개였는데 조합은 3개예요. 정확히 절반입니다.
왜 절반이냐면요. 두 개를 뽑을 때 순서를 매기는 방법이 2! = 2가지거든요.
그래서 순열의 개수를 2로 나누면 조합의 개수가 됩니다.
세 개를 뽑는다면요? 3! = 6으로 나눕니다.
일반적으로 nCr = nPr ÷ r! 이에요.
이게 조합 공식 n! / (r! × (n−r)!) 의 의미입니다.
n! / (n−r)! 이 순열이고, 거기에 r!을 또 나눈 게 조합인 거죠.
숫자로 확인해 볼게요.
5C2는요? 5P2가 20이고 2!이 2니까 10입니다.
5C3은요? 5P3이 60이고 3!이 6이니까 10이에요.
어? 5C2와 5C3이 같네요.
당연합니다. 5개 중에 2개를 고르는 것과 3개를 고르는 건 같은 일이에요. 고를 것을 정하면 남는 것도 정해지니까요.
이 성질도 알아 두시면 계산이 편합니다. nCr = nC(n−r)입니다.
나머지 보기 볼게요. ②번 6은 순열, ③번 2는 뽑는 개수, ④번 9는 중복 순열, ⑤번 4는 관계없는 수입니다.</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23번입니다.
"다음 중 조합으로 세어야 하는 상황은?"
20번에서 배운 기준을 실제 상황에 적용하는 문제예요.
기준이 뭐였죠? "자리를 바꾸면 다른 경우가 되나?"였습니다.
보기 다섯 개를 하나씩 그 질문에 넣어 보세요.
예를 들어 "5명 중 회장과 부회장을 정하는 경우"요.
A가 회장이고 B가 부회장. 여기서 둘을 바꾸면요? B가 회장이고 A가 부회장이 됩니다.
같은 상황인가요? 아니죠. 완전히 다릅니다.
그러면 순열이에요.
이렇게 다섯 개를 다 검사하시면 됩니다.
네 개는 순열이고 하나만 조합입니다.
자리를 바꿔도 아무것도 안 달라지는 게 하나 있어요. 찾아보세요.
이 문제를 풀 때 보기를 하나씩 다 검사하세요.
각각에 대해 "자리를 바꾸면 달라지나?"를 물어보는 겁니다.
그리고 순열인 것들의 공통점도 찾아보세요.
뽑힌 것들에 서로 다른 역할이나 자리가 주어지면 순열입니다.
회장과 부회장, 첫째 자리와 둘째 자리, 금메달과 은메달.
반대로 뽑힌 것들이 다 같은 대접이면 조합이고요.
이 패턴을 알면 판단이 훨씬 빨라집니다.</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②번입니다. "5개 메뉴 중 서로 다른 2개를 골라 세트를 만드는 경우."
세트 메뉴는 순서가 없습니다.
짜장면과 짬뽕 세트나, 짬뽕과 짜장면 세트나 같은 세트예요. 나오는 음식이 똑같잖아요.
그래서 조합입니다. 5C2 = 10가지죠.
나머지 넷이 왜 순열인지 하나씩 볼게요.
①번 회장과 부회장. 자리가 다르니까 누가 뭐가 되느냐가 중요하죠. 순열입니다.
③번 서로 다른 숫자 3개로 비밀번호. 123과 321은 다른 비밀번호예요. 순열이죠.
④번 네 도시 방문 순서. A→B→C→D와 D→C→B→A는 다른 경로입니다. 순열이고요.
⑤번 1등, 2등, 3등. 말할 것도 없죠. 순열입니다.
여기서 패턴이 보이시나요?
순열이 되는 상황에는 공통점이 있어요. 뽑힌 것들에 서로 다른 역할이나 자리가 주어집니다.
회장과 부회장, 첫째 자리와 둘째 자리, 먼저 갈 도시와 나중에 갈 도시, 금메달과 은메달.
반대로 조합이 되는 상황은요. 뽑히기만 하면 다 같은 대접을 받습니다.
세트에 들어가는 메뉴, 대표팀 선수, 로또 번호. 뽑힌 것들 사이에 구별이 없어요.
이 관점으로 보시면 판단이 훨씬 빨라집니다.</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24번입니다.
"서로 다른 n개에서 r개를 뽑아 순서 있게 나열하는 경우의 수를 나타내는 식은?"
순열의 개수를 구하는 식을 묻는 겁니다.
21번에서 3P2를 3 × 2로 계산했죠. 그 일반형이에요.
이렇게 생각해 보세요.
첫 자리를 채웁니다. 몇 개 중에 고르죠? n개 전부니까 n가지입니다.
둘째 자리를 채웁니다. 하나를 이미 썼으니까 n−1가지죠.
셋째 자리는 n−2가지고요.
이렇게 r개의 자리를 채웁니다.
그러면 마지막 자리, 그러니까 r번째 자리에는 몇 가지가 남을까요?
r−1개를 이미 썼으니까 n − (r−1) 개가 남습니다. 정리하면 n−r+1이죠.
그러니까 n부터 시작해서 n−r+1까지 곱하는 거예요.
보기에서 이 형태를 찾으세요.
비슷하게 생긴 함정이 여러 개 있으니 끝 항을 잘 보세요.
이런 식을 고르는 문제는 작은 수를 넣어서 검산하세요.
n=5, r=3으로 놓고 각 보기를 계산해 보는 겁니다.
정답이라면 60이 나와야 하죠. 5P3이니까요.
정답 후보의 끝 항이 n−r+1 = 3 인지도 확인하시고요.
5 × 4 × 3 = 60. 맞습니다.
이렇게 검산하면 비슷하게 생긴 함정을 다 걸러 낼 수 있어요. 한 칸 차이 함정이 특히 잘 잡힙니다.</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n × (n−1) × … × (n−r+1).
n부터 시작해서 하나씩 줄이며 정확히 r개의 수를 곱합니다.
끝 항이 n−r+1인 이유를 다시 확인할게요.
곱하는 수가 n, n−1, n−2, … 이렇게 가는데 r개를 곱하는 거잖아요.
첫 번째가 n − 0, 두 번째가 n − 1, 세 번째가 n − 2.
그러면 r번째는 n − (r−1) = n − r + 1 입니다.
숫자로 확인해 볼게요. 5P3이면 n=5, r=3이니까 끝 항이 5−3+1 = 3이죠.
5 × 4 × 3 = 60. 맞습니다.
나머지 보기 볼게요.
②번 n × (n−1) × … × (n−r) 의 곱. 끝 항이 하나 더 갑니다. r+1개를 곱하는 거예요. 한 칸 차이 함정입니다.
③번 n! / (r! × (n−r)!). 이건 조합의 개수예요. 여기에 r!을 곱하면 순열이 됩니다.
④번 n × n × … × n. 이건 중복 순열입니다. 같은 원소를 여러 번 뽑아도 될 때죠. 자물쇠 비밀번호가 이 경우예요. 10⁴ = 10,000이었잖아요.
⑤번이 정답이고, ①번 r × (r−1) × … × 1 은 r! 입니다. 순열의 개수를 조합으로 바꿀 때 나누는 값이죠.
④번을 잘 보세요. 중복을 허용하느냐 아니냐로 nʳ과 nPr이 갈립니다. 자물쇠는 1111도 되니까 nʳ이고, 서로 다른 숫자로 만들라고 하면 nPr입니다.</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25번입니다.
"itertools를 사용해 완전 탐색을 구현했을 때 얻는 효과로 옳은 것은?"
itertools가 뭐였죠? 파이썬 표준 라이브러리인데 permutations, combinations 같은 걸 제공합니다.
수업에서 뭘 보여드렸냐면요.
삼중 반복문으로 세 개 고르는 코드를 combinations 한 줄로 바꿨죠.
코드가 확 짧아졌습니다.
그런데 여기서 반드시 짚어야 할 게 있어요.
코드가 짧아지면 빨라질까요?
아닙니다. 이게 이 문제의 핵심이에요.
itertools는 내부에서 뭘 할까요? 결국 모든 경우를 다 만듭니다.
우리가 반복문으로 만들던 걸 대신 만들어 줄 뿐이에요.
그러니까 만드는 개수는 똑같습니다.
개수가 같으면 시간도 같겠죠.
이걸 염두에 두고 보기를 보세요. 속도가 빨라진다는 얘기는 다 틀린 겁니다.
이 문제가 중요한 이유를 하나 더 말씀드릴게요.
라이브러리를 쓰면 알고리즘이 좋아진다고 착각하는 경우가 많습니다.
그런데 아니에요. 라이브러리는 구현을 편하게 해줄 뿐입니다.
정렬 함수를 쓴다고 정렬이 O(n)이 되지 않고요.
itertools를 쓴다고 완전 탐색이 빨라지지 않습니다.
복잡도를 바꾸는 건 알고리즘이지 도구가 아니에요.
이 구분을 지금 확실히 하고 가세요. 실무에서도 계속 필요합니다.</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④번입니다. "중첩 반복문을 짧은 코드로 대체할 수 있다."
itertools의 이득은 오직 코드에 있습니다. 속도가 아니에요.
이걸 확실히 하고 가겠습니다.
combinations(arr, 3)은 내부적으로 삼중 반복문과 같은 일을 합니다. 모든 조합을 하나씩 만들어 내요.
만드는 개수가 같으니까 시간도 같습니다. 오히려 함수 호출 때문에 아주 조금 느릴 수도 있어요.
그러면 왜 쓰냐고요? 코드가 훨씬 낫기 때문입니다.
첫째, 짧습니다. 삼중 반복문이 한 줄이 돼요.
둘째, 수정이 쉽습니다. 3개에서 4개로 늘리려면 숫자 하나만 바꾸면 돼요. 반복문이었다면 for문을 하나 더 쓰고 인덱스 변수도 만들어야 합니다.
셋째, 실수가 줄어요. i+1, j+1 같은 인덱스 관리를 안 해도 되니까요.
나머지 보기가 왜 틀렸는지 볼게요.
①번 경우의 수가 줄어든다. 안 줄어듭니다. 똑같이 다 만들어요.
②번 시간 복잡도가 한 단계 낮아진다. 안 낮아집니다. 그대로예요.
③번 조건을 만족하지 않는 후보를 자동으로 건너뛴다. 그런 기능 없습니다. 조건 검사는 여전히 우리가 if문으로 해야 해요.
⑤번 메모리를 전혀 안 쓴다. 아닙니다. 참고로 itertools는 제너레이터라서 전체를 한꺼번에 메모리에 올리지는 않아요. 그건 장점이 맞습니다. 다만 전혀 안 쓰는 건 아니고요.
②번이 제일 위험한 오해예요. 라이브러리를 쓴다고 알고리즘이 좋아지지 않습니다.</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26번입니다.
"숫자 1, 2, 3을 한 번씩 모두 사용해 만들 수 있는 세 자리 수의 개수는?"
계산 문제예요.
여기서 조건을 잘 보세요.
"한 번씩 모두 사용해"라고 했습니다.
그러니까 세 개를 다 쓰는 거예요. 하나도 안 남기고요.
그리고 세 자리 수를 만드는 거니까 순서가 중요하죠. 123과 321은 다른 수잖아요.
그러면 순열입니다. 그리고 n개에서 n개를 다 뽑는 순열이에요.
계산해 볼까요.
첫 자리에 몇 가지? 세 가지죠.
둘째 자리에는? 하나 썼으니까 두 가지고요.
셋째 자리에는? 하나 남았으니까 한 가지입니다.
곱하면요?
직접 나열해 보셔도 돼요. 123, 132, 213, 231, 312, 321.
세어 보세요.
이 문제는 n개에서 n개를 다 뽑는 특수한 경우입니다.
이럴 때 순열의 개수가 n! 이 되죠.
그리고 이 n! 이 2.6절의 주인공입니다.
지금은 6이라는 작은 수지만, n이 조금만 커지면 감당이 안 됩니다.
10!이 360만, 20!이 240경이에요.
그러니까 "순서를 정하라"는 문제를 만나면 n! 을 떠올리고, 동시에 n이 얼마인지를 확인하셔야 합니다.
10을 넘으면 완전 탐색으로는 안 됩니다.</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6개입니다.
3! = 3 × 2 × 1 = 6이죠.
나열하면 123, 132, 213, 231, 312, 321 여섯 개입니다.
이게 permutations([1,2,3], 3)으로 만들어지는 후보의 개수예요.
여기서 중요한 개념을 하나 짚고 갑니다.
n개에서 n개를 모두 뽑는 순열의 개수가 n! 입니다.
r이 n일 때 nPr = n × (n−1) × … × 1 = n! 이 되는 거죠.
이 n! 이 이 장 후반부의 주인공이에요.
왜냐면 순서를 정하는 문제는 전부 n! 이 되거든요.
외판원 순회에서 도시 방문 순서를 정하는 것. n! 입니다.
줄 세우기 문제. n! 이고요.
암호 자리 배치. n! 입니다.
그리고 n! 은 이 장에서 다루는 것 중에 가장 빨리 커집니다.
3! 은 6이지만 10! 은 360만이고 20! 은 2.4 곱하기 10의 18승이에요.
지금은 6이라는 작은 수지만, 숫자가 조금만 늘어나면 감당이 안 됩니다. 2.6절에서 그 얘기를 합니다.
나머지 보기 볼게요. ①번 3은 숫자의 개수, ③번 9는 3², ④번 27은 3³으로 중복을 허용했을 때, ⑤번 12는 관계없는 수입니다.</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27번입니다.
"4가지 맛 중 2가지를 골라 더블 컵을 만들 때 가능한 메뉴의 가짓수는? 순서 무관."
아이스크림 가게에서 두 가지 맛을 고르는 거예요.
문제에 "순서 무관"이라고 친절하게 적혀 있습니다.
초코 위에 바닐라를 얹든 바닐라 위에 초코를 얹든 같은 메뉴라는 거죠.
그러면 순열인가요 조합인가요? 조합이죠.
4C2를 구하면 됩니다.
공식으로 하면 4! / (2! × 2!) 인데요, 이렇게 계산하는 게 더 편합니다.
먼저 순열로 구합니다. 4P2 = 4 × 3 = 12.
그다음 순서를 매기는 방법으로 나눕니다. 2개를 나열하는 방법이 2! = 2죠.
12 나누기 2는요?
아니면 직접 나열해 보세요. 맛이 초코, 바닐라, 딸기, 멜론이라고 하면요.
초코와 바닐라, 초코와 딸기, 초코와 멜론, 바닐라와 딸기, 바닐라와 멜론, 딸기와 멜론.
몇 개죠?
이 문제에는 "순서 무관"이라고 친절하게 적혀 있습니다.
그런데 실제 시험에서는 그 문구가 없을 수도 있어요.
그러면 상황으로 판단하셔야 합니다.
더블 컵에 초코와 바닐라를 넣는 것과 바닐라와 초코를 넣는 것이 다른 메뉴인가요?
아니죠. 같은 아이스크림입니다.
이렇게 실제 상황을 그려 보면 답이 나옵니다.
문구에 의존하지 말고 상황을 그리는 연습을 하세요.</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 6가지입니다.
4C2 = (4 × 3) ÷ 2 = 6이죠.
나열해 보면 초코·바닐라, 초코·딸기, 초코·멜론, 바닐라·딸기, 바닐라·멜론, 딸기·멜론. 여섯 가지 맞습니다.
만약 순서를 구별했다면요? 4P2 = 12가지가 됩니다. 정확히 두 배죠.
그런데 초코·바닐라와 바닐라·초코는 같은 아이스크림이잖아요. 그래서 절반이 됩니다.
여기서 재밌는 걸 하나 확인해 볼게요.
4C2가 6이고, 3P2도 6이었죠. 21번에서요.
숫자는 같은데 완전히 다른 계산입니다. 우연히 같은 거예요.
이런 걸 보면 공식을 외우는 것보다 상황을 판단하는 게 중요하다는 걸 알 수 있습니다.
숫자만 보고 "아 6이니까 그거네" 하면 안 돼요. 문제가 뭘 묻는지를 봐야 합니다.
나머지 보기 볼게요.
②번 12가지. 4P2로 순서를 구별한 값입니다. 제일 많이 나오는 오답이에요.
③번 8가지. 4 × 2 를 한 거고요.
④번 16가지. 4²으로 중복을 허용한 값입니다. 초코·초코도 세는 경우죠.
⑤번 4가지는 맛의 개수고요.
②번을 조심하세요. 문제에 "순서 무관"이 없었다면 헷갈릴 수 있습니다. 실제 시험에서는 그 문구가 없을 수도 있어요. 그러면 상황으로 판단하셔야 합니다.</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28번입니다.
"로또처럼 45개의 번호 중 6개를 순서 없이 뽑는 경우의 수를 구하는 식으로 옳은 것은?"
로또 아시죠. 1번부터 45번까지 있고 여섯 개를 뽑습니다.
여기서 순서가 중요한가요?
아니죠. 내가 1, 2, 3, 4, 5, 6을 찍었는데 추첨에서 6, 5, 4, 3, 2, 1이 나오면 당첨입니다.
숫자만 맞으면 되고 순서는 상관없어요.
그러면 조합입니다.
조합의 공식이 뭐였죠? n! / (r! × (n−r)!) 이에요.
여기서 n이 45고 r이 6이니까 대입하면요.
45! 나누기 (6! 곱하기 39!) 입니다.
39는 어디서 나왔죠? 45 빼기 6이에요.
보기에서 이 형태를 찾으세요.
그리고 함정으로 순열 식도 들어 있을 겁니다. 순열이랑 조합의 차이가 뭐죠? r!로 나누느냐 아니냐입니다.
이 문제는 식을 고르는 문제라 계산까지 할 필요는 없습니다.
그런데 실제 값도 알아 두시면 좋아요. 8,145,060입니다.
약 814만이죠. 1등 확률이 814만 분의 1이라는 뜻입니다.
그리고 이 숫자가 완전 탐색으로 감당 가능한 규모라는 것도 알아 두세요.
814만 번이면 몇 초면 다 돕니다.
경우의 수를 구하는 문제를 풀 때는 항상 "이게 감당 가능한 크기인가"도 같이 생각하는 습관을 들이세요.</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②번입니다. 45! / (6! × 39!).
조합 공식 n! / (r! × (n−r)!) 에 n=45, r=6을 넣은 겁니다.
계산하면 8,145,060이에요. 약 814만 분의 1이 1등 확률이죠.
이 숫자가 왜 중요하냐면요, 완전 탐색으로 감당 가능한 규모거든요.
814만 번이면 요즘 컴퓨터로 몇 초면 다 돌립니다.
그래서 로또 번호 조합을 전부 생성하는 프로그램은 실제로 짤 수 있어요. 물론 당첨에는 도움이 안 되지만요.
나머지 보기 볼게요.
①번 45! / 39!. 이건 45P6입니다. 순서를 구별한 값이에요. 6!으로 안 나눴죠. 조합의 720배입니다.
③번 45⁶. 중복을 허용했을 때고요. 같은 번호를 여러 번 뽑을 수 있다면 이 값입니다.
④번 45 × 44 × 43 × 42 × 41 × 40. 이것도 45P6이에요. ①번을 풀어 쓴 형태입니다.
⑤번 6! / 45!. 분자와 분모가 뒤집혔죠. 1보다 훨씬 작은 값이 나옵니다.
①번과 ④번이 같은 값이라는 걸 눈치채셨나요? 45!/39! 을 약분하면 45부터 40까지의 곱이 됩니다.
두 형태를 같은 것으로 볼 줄 아셔야 해요. 시험에서 어느 쪽으로 나올지 모릅니다.</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29번입니다.
"n개 원소로 만들 수 있는 순열의 개수가 n! 이라는 것이 의미하는 바로 가장 적절한 것은?"
n! 이 어떤 성질을 가진 함수인지를 묻는 문제예요.
숫자를 몇 개 넣어 보시면 감이 옵니다.
1! 은 1이고요.
5! 는 120입니다.
10! 은 3,628,800이에요. 약 360만이죠.
15! 는 약 1.3조입니다.
20! 은 약 2.4 곱하기 10의 18승이고요.
보이시죠?
5에서 10으로, n이 두 배가 됐어요. 그런데 값은 120에서 360만으로 3만 배가 됐습니다.
10에서 20으로 또 두 배가 됐는데, 값은 360만에서 240경이 됐어요.
이게 어떤 성질일까요?
완만한가요, 급격한가요?
보기에서 그 성질을 정확히 표현한 걸 찾으세요.
이 문제는 n! 의 성질을 묻습니다.
숫자 몇 개를 실제로 계산해 보시면 감이 확실히 옵니다.
5! = 120
10! = 360만
15! = 1.3조
20! = 240경
n이 두 배가 될 때마다 자릿수가 몇 배씩 뜁니다.
이런 걸 폭발적이라고 하죠.
그리고 이 성질 때문에 순서를 정하는 문제는 완전 탐색으로 풀 수 있는 범위가 아주 좁습니다.</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"n이 조금만 커져도 후보의 수가 감당할 수 없이 늘어난다."
n! 은 이 장에서 다루는 증가 유형 중에 가장 가파릅니다.
왜 이렇게 가파른지 보면요.
n에서 n+1로 갈 때 값이 몇 배가 되죠? (n+1)배가 됩니다.
10!에서 11!로 갈 때는 11배, 20!에서 21!로 갈 때는 21배예요.
곱해지는 배수 자체가 계속 커집니다. 그래서 폭발적으로 늘어나는 거예요.
2ⁿ이랑 비교해 볼까요. 2ⁿ은 n이 하나 늘 때마다 항상 2배입니다. 배수가 고정이죠.
그래서 n이 커지면 n! 이 2ⁿ을 압도적으로 앞지릅니다.
n=5일 때는 120 대 32로 네 배 차이지만, n=20이면 2.4×10¹⁸ 대 100만이에요. 비교가 안 됩니다.
실무적으로는 이렇게 정리하세요.
순열을 전부 생성하는 방식은 n이 10을 넘어가면 곧 한계입니다.
10! 이 360만이라 아직 괜찮은데, 12! 이 4억 8천만, 15! 이 1.3조가 되거든요.
그래서 외판원 순회 같은 문제를 완전 탐색으로 푸는 건 도시가 10개 안팎일 때만 가능해요.
나머지 보기는 전부 증가 속도를 실제보다 훨씬 완만하게 표현한 것들입니다. 정비례, 제곱 비례, 일정. 전부 n! 보다 한참 느린 것들이에요.</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30번입니다. 2.4절 마지막 객관식이에요.
"0부터 9까지의 서로 다른 숫자 3개로 만드는 비밀번호의 개수는?"
여기서 조건 두 개를 정확히 읽으셔야 합니다.
첫째, 서로 다른 숫자입니다. 같은 숫자를 두 번 못 써요. 111은 안 됩니다.
둘째, 비밀번호입니다. 그러니까 순서가 중요하죠. 123과 321은 다른 비밀번호예요.
서로 다르고 순서가 중요하면 뭐죠? 순열입니다.
10개 중에 3개를 뽑는 순열이에요.
계산해 볼게요.
첫 자리에 몇 가지? 10가지죠. 0부터 9까지요.
둘째 자리에는? 하나 썼으니까 9가지고요.
셋째 자리에는? 8가지입니다.
곱하면요?
그리고 보기에 1,000이 있는데 그게 뭔지도 생각해 보세요.
이 문제에서 조건 두 개를 놓치지 마세요.
"서로 다른"과 "비밀번호"입니다.
서로 다르니까 중복 불가고, 비밀번호니까 순서 중요죠.
이 두 조건의 조합으로 답이 정해집니다.
조건 하나만 바뀌어도 답이 달라져요.
중복 허용에 순서 중요면 1,000.
중복 불가에 순서 중요면 720.
중복 불가에 순서 무관이면 120.
같은 재료로 세 가지 답이 나옵니다. 조건을 정확히 읽으세요.</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 720개입니다.
10P3 = 10 × 9 × 8 = 720이죠.
숫자 야구 게임에서 정답 후보가 720가지인 게 이 계산입니다. 2.8절 코딩 테스트에서 나오는 문제예요.
자, ②번 1,000개를 고르신 분 있을 거예요. 좋은 함정입니다.
1,000은 10³이에요. 중복을 허용했을 때 값입니다.
만약 "서로 다른"이라는 조건이 없었다면 111도 되고 222도 되니까 1,000가지가 됩니다.
그러니까 조건 한 줄 차이로 720이냐 1,000이냐가 갈리는 거예요.
문제를 읽을 때 이 조건을 놓치면 안 됩니다.
여기서 세 가지를 구분하는 연습을 하고 갈게요. 0~9로 3자리를 만든다고 할 때요.
중복 허용, 순서 중요. 10³ = 1,000가지. 자물쇠 비밀번호가 이거죠.
중복 불가, 순서 중요. 10P3 = 720가지. 숫자 야구입니다.
중복 불가, 순서 무관. 10C3 = 120가지. 세 개를 고르기만 하는 경우고요.
같은 재료로 세 가지 다른 답이 나옵니다.
그래서 문제를 읽을 때 두 가지를 항상 확인하세요. 중복이 되는가, 순서가 중요한가.
이 두 질문이면 어떤 경우의 수 문제도 갈립니다.
나머지 보기 볼게요. ③번 120은 10C3, ④번 30은 10×3, ①번 504는 9×8×7로 첫 자리를 0으로 못 쓴다고 가정했을 때 값입니다.</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31번입니다. 2.5절, 문자열 매칭으로 넘어갑니다.
"길이 n인 텍스트에서 길이 m인 패턴을 찾을 때, 비교를 시작할 수 있는 위치의 개수는?"
무차별 문자열 매칭이 어떻게 동작하는지 떠올려 보세요.
텍스트를 한 칸씩 밀면서 패턴이랑 맞춰 보는 거죠.
0번 자리에서 맞춰 보고, 안 맞으면 1번 자리로, 또 안 맞으면 2번 자리로.
그러면 몇 번 자리까지 갈 수 있을까요?
여기서 조건이 있습니다. 패턴이 텍스트 밖으로 나가면 안 돼요.
예를 들어 텍스트가 11글자, 패턴이 3글자라고 해보세요.
8번 자리에서 시작하면 8, 9, 10번을 봅니다. 딱 맞죠.
9번 자리에서 시작하면 9, 10, 11번을 봐야 하는데 11번이 없어요. 범위를 벗어납니다.
그러니까 0번부터 8번까지가 시작 가능한 자리예요. 몇 개죠? 9개입니다.
이걸 n과 m으로 일반화해 보세요.
이런 개수 세기 문제는 작은 예로 검산하는 게 제일 안전합니다.
n=5, m=2로 놓고 직접 세어 보세요.
시작 위치가 0, 1, 2, 3. 네 개죠. 5−2+1 = 4. 맞습니다.
그리고 극단적인 경우도 확인하세요.
n=m이면 1개, m이 n보다 크면 0개 이하가 나와야 정상입니다.
식을 세운 다음 이렇게 두세 개만 검산하면 실수를 거의 다 잡을 수 있어요.
시험장에서 10초면 됩니다.</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 n − m + 1개입니다.
시작 위치는 0번부터 n−m번까지예요. 개수를 세면 n−m+1개죠.
방금 예로 확인하면 n=11, m=3일 때 11−3+1 = 9개. 맞습니다.
여기서 왜 +1이 붙는지 헷갈리시면 이렇게 생각하세요.
0부터 5까지 정수가 몇 개죠? 0, 1, 2, 3, 4, 5. 여섯 개입니다. 5−0+1 = 6이죠.
시작과 끝을 다 포함해서 세면 항상 끝 빼기 시작 더하기 1입니다.
이게 코드로는 range(n − m + 1)로 나타납니다. range는 끝값을 포함하지 않으니까 0부터 n−m까지 도는 거예요.
극단적인 경우도 확인해 볼게요.
n과 m이 같으면요? n−n+1 = 1개입니다. 0번 자리 하나뿐이죠. 맞습니다. 텍스트 전체가 패턴이랑 같은지만 보면 되니까요.
m이 n보다 크면요? 음수가 나옵니다. range에 음수를 넣으면 아무것도 안 돌아요. 패턴이 텍스트보다 길면 찾을 수 없으니까 맞는 동작입니다.
나머지 보기 볼게요.
②번 n × m − 1개, ①번 n + m − 1개, ④번 n − m − 1개, ⑤번 n × (m − 1)개.
전부 비슷하게 생겼죠. 이런 문제는 작은 수를 넣어서 검산하는 게 제일 확실합니다.
n=11, m=3을 넣어서 9가 나오는 걸 고르시면 돼요.</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32번입니다. 화면에 문자열 매칭 코드가 있어요.
읽어 볼게요.
n과 m에 텍스트와 패턴의 길이를 담고요.
i를 0부터 n−m까지 돌립니다. 시작 위치죠.
각 위치에서 ok를 True로 놓고 시작합니다.
j를 0부터 m−1까지 돌리면서 한 글자씩 비교해요.
하나라도 다르면 ok를 False로 바꾸고 break로 안쪽을 빠져나갑니다.
안쪽이 다 통과하면, 즉 ok가 True면 그 위치를 결과에 넣고요.
자, text가 "ababcabcababd"고 pattern이 "abc"입니다.
직접 찾아보세요. 종이에 인덱스를 붙여 가며 세는 게 정확합니다.
0번이 a, 1번이 b, 2번이 a, 3번이 b, 4번이 c, 5번이 a, 6번이 b, 7번이 c...
이렇게 적어 놓고 abc가 어디에 있는지 찾으세요.
이런 문자열 문제는 반드시 인덱스를 적어 놓고 푸세요.
종이에 0부터 12까지 번호를 쓰고 그 아래 글자를 적는 겁니다.
머리로만 세면 반드시 한 번은 틀립니다. 특히 a와 b가 반복되는 문자열은 눈이 헷갈려요.
그리고 찾을 때는 패턴의 첫 글자만 먼저 훑으세요.
abc를 찾는다면 a가 있는 위치만 후보입니다. 0, 2, 5, 8, 10번이죠.
이 다섯 군데만 확인하면 됩니다. 열세 군데를 다 볼 필요가 없어요.</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[2, 5]입니다.
인덱스를 다 적어 볼게요.
0:a 1:b 2:a 3:b 4:c 5:a 6:b 7:c 8:a 9:b 10:a 11:b 12:d
패턴 abc를 찾습니다.
0번부터 보면 a, b, a. 세 번째가 c여야 하는데 a죠. 실패입니다.
1번부터 보면 b로 시작하니까 바로 실패고요.
2번부터 보면 a, b, c. 맞습니다. 찾았어요.
3번, 4번은 실패하고요.
5번부터 보면 a, b, c. 또 맞습니다.
6번 이후로는 없어요.
그래서 [2, 5]입니다.
여기서 코드의 동작 하나를 확인하고 갈게요.
패턴을 찾았는데 왜 멈추지 않죠?
이 코드는 모든 위치를 찾는 게 목적이거든요. found 리스트에 계속 담습니다.
만약 첫 번째 위치만 필요하다면 append 대신 return i를 하면 됩니다. 그러면 훨씬 빨라져요.
2.3절 3단계 템플릿에서 배운 그 차이입니다. 하나만 필요하면 즉시 반환, 다 필요하면 계속 진행.
나머지 보기 볼게요.
①번 [0, 2, 5]는 0번을 잘못 포함한 거고요. 0번은 aba라 안 맞습니다.
②번 [2]는 하나 빠뜨린 거고요.
③번 [5, 8]은 8번을 잘못 넣은 겁니다. 8번부터 보면 a, b, a예요.
⑤번 빈 리스트는 못 찾았을 때고요.</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33번입니다.
"무차별 문자열 매칭의 최악의 경우 시간 복잡도는? 텍스트 길이 n, 패턴 길이 m."
31번과 32번을 합치면 답이 나옵니다.
두 단계로 생각하세요.
첫째, 시작 위치가 몇 개죠? 31번에서 구했어요. n−m+1개입니다.
둘째, 각 시작 위치에서 몇 번 비교하죠?
최악의 경우를 물었으니까 최악을 생각해야 해요.
최악이 언제일까요? 패턴의 마지막 글자에서만 어긋나는 경우입니다.
예를 들어 텍스트가 aaaaaaab이고 패턴이 aab라고 해보세요. 매번 두 글자는 맞고 마지막에서 틀리죠.
그러면 각 위치에서 m번씩 비교합니다.
그러면 전체가 몇 번이죠?
(n−m+1) 곱하기 m 이에요.
이걸 빅오로 정리하면 어떻게 될까요? n이 m보다 훨씬 클 때 n−m+1은 대략 n입니다.
이 문제는 31번과 32번을 합친 겁니다.
시작 위치의 개수와 각 위치에서의 비교 횟수를 곱하는 거죠.
그리고 여기서 최악을 물었다는 걸 놓치지 마세요.
최악이 언제인지 상상해 보시면 좋습니다.
패턴의 마지막 글자에서만 어긋나는 경우예요. 매번 거의 다 맞다가 마지막에 틀리는 거죠.
이런 입력을 일부러 만들 수도 있습니다. 그래서 최악을 대비해야 하는 거고요.</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 O(n × m)입니다.
시작 위치가 최대 n−m+1개이고 각 위치에서 최대 m번 비교하니까 곱해서 (n−m+1) × m 이죠.
n이 m보다 훨씬 크면 n−m+1은 대략 n이니까 O(n×m)이 됩니다.
숫자로 감을 잡아 볼게요.
텍스트가 100만 글자고 패턴이 10글자면요? 1,000만 번입니다. 괜찮아요.
그런데 텍스트가 100만이고 패턴도 1,000글자면요? 10억 번입니다. 느려집니다.
그래서 이걸 개선한 알고리즘들이 나왔어요.
KMP는 O(n+m)입니다. 곱하기가 더하기가 됐죠. 엄청난 개선입니다.
보이어-무어는 평균 O(n/m)이고요. 패턴이 길수록 오히려 빨라집니다.
어떻게 그게 가능하냐고요?
KMP는 이미 비교한 정보를 버리지 않습니다. 무차별 방식은 한 글자 틀리면 처음부터 다시 비교하는데, KMP는 앞에서 맞춘 부분을 기억해서 건너뛰어요.
보이어-무어는 패턴을 뒤에서부터 비교합니다. 그러면 안 맞을 때 여러 칸을 한 번에 건너뛸 수 있어요.
둘 다 12장 텍스트 알고리즘에서 배웁니다.
지금은 무차별 방식이 기준선이라는 것만 기억하세요. 그리고 이게 실제로 개선 가능하다는 것도요.</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34번입니다. 문자열 매칭 코드에서 break의 역할을 묻습니다.
코드를 다시 보세요.
안쪽 반복문 안에 이런 줄이 있죠.
if text[i + j] != pattern[j]: ok = False; break
한 글자라도 다르면 ok를 False로 만들고 break를 합니다.
자, 여기서 질문입니다.
이 break가 뭘 멈출까요?
파이썬에서 break는 자기가 속한 가장 안쪽 반복문만 빠져나갑니다.
지금 이건 j 반복문 안에 있죠. 그러니까 j 반복문만 멈춥니다.
i 반복문은 계속 돌아요.
그러면 실제로 무슨 일이 일어나는 거죠?
지금 시작 위치에서의 비교를 그만두고 다음 시작 위치로 넘어가는 겁니다.
왜 그래도 될까요? 한 글자만 달라도 이미 실패니까요. 나머지를 볼 이유가 없습니다.
보기에서 이 얘기를 찾으세요.
break와 return의 차이를 여기서 확실히 하고 갑시다.
break는 자기가 속한 가장 안쪽 반복문 하나만 멈춥니다.
return은 함수 전체를 끝냅니다.
continue는 이번 바퀴만 건너뛰고 다음 바퀴로 갑니다.
이 셋을 헷갈리면 코드가 완전히 다르게 동작해요.
특히 반복문이 두 겹일 때 break가 어느 걸 멈추는지 헷갈립니다.
안쪽 것만 멈춥니다. 바깥까지 멈추려면 플래그를 쓰거나 함수로 빼서 return을 써야 해요.</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①번입니다. "한 글자라도 어긋나면 남은 비교를 생략하고 다음 시작 위치로 넘어간다."
break는 안쪽 반복문만 멈춥니다. 바깥은 계속 돌아요.
이게 왜 중요하냐면요, 실행 시간에 큰 차이를 만들기 때문입니다.
break가 없으면 어떻게 될까요?
첫 글자가 틀려도 나머지 m−1글자를 다 비교합니다. 완전히 낭비죠.
break가 있으면 첫 글자에서 틀린 순간 끝납니다. 한 번만 비교하는 거예요.
그래서 최선의 경우 비교 횟수가 확 줄어듭니다. 이건 주관식 81번에서 다시 나옵니다.
여기서 짚고 갈 게 있어요. 이 break가 사실 가지치기의 아주 단순한 형태입니다.
가망 없다고 판단되면 더 안 보는 거잖아요. 2.7절 백트래킹의 씨앗인 셈이죠.
나머지 보기가 왜 아닌지 볼게요.
②번 패턴을 찾으면 함수 전체를 끝낸다. 그건 return이 하는 일입니다. break는 함수를 안 끝내요.
③번 패턴 길이가 텍스트보다 길 때 오류를 막는다. 그건 range(n − m + 1)이 처리합니다. 음수면 안 돌거든요.
④번 텍스트 끝에 도달하면 바깥 반복문까지 멈춘다. break는 안쪽만 멈춥니다.
⑤번 이미 찾은 위치를 다시 검사하지 않게 한다. 그런 기능 없습니다.
②번과 ④번을 조심하세요. break와 return의 차이, 그리고 break가 어느 반복문을 멈추는지. 이 두 가지가 자주 헷갈립니다.</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35번입니다. 화면에 최근접 쌍 코드가 있어요.
읽어 볼게요.
min_diff를 무한대로 놓고 시작합니다.
best는 None이고요.
이중 반복문으로 모든 쌍을 봅니다. j가 i+1부터니까 서로 다른 쌍을 한 번씩이죠.
두 수의 차이를 절댓값으로 구하고요.
지금까지의 최소보다 작으면 갱신합니다.
arr이 [10, 3, 22, 15, 17, 9]예요.
차이가 가장 작은 두 수를 찾는 겁니다.
직접 눈으로 훑어보세요.
가까운 수끼리 짝지어 보면요. 10과 9는 차이가 1이네요.
15와 17은 2고요.
3과 9는 6이고요.
더 작은 게 있을까요? 1보다 작으려면 0이어야 하는데, 같은 수가 없죠.
그러면 답이 나왔습니다.
이런 문제는 다 계산하지 마시고 후보부터 좁히세요.
숫자를 크기순으로 정렬해 보는 겁니다. 3, 9, 10, 15, 17, 22.
차이가 가장 작은 두 수는 정렬했을 때 이웃한 것들 중에 있습니다.
9와 10이 1, 15와 17이 2, 3과 9가 6, 17과 22가 5, 10과 15가 5.
다섯 개만 보면 되죠. 열다섯 개를 다 볼 필요가 없습니다.
참고로 이 성질이 이 문제를 O(n log n)으로 개선하는 아이디어이기도 합니다.</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 1입니다.
10과 9의 차이가 1이고 이게 최소입니다.
전부 확인해 볼게요. 쌍이 여섯 개에서 두 개씩 고르니까 15개죠.
10-3은 7, 10-22는 12, 10-15는 5, 10-17은 7, 10-9는 1.
3-22는 19, 3-15는 12, 3-17은 14, 3-9는 6.
22-15는 7, 22-17은 5, 22-9는 13.
15-17은 2, 15-9는 6.
17-9는 8.
최소가 1 맞습니다.
여기서 이 알고리즘의 성질을 정리하고 갈게요.
시간 복잡도는 O(n²)입니다. 모든 쌍을 보니까요. n이 6이면 15번 비교했죠.
그리고 이건 최적화 문제입니다. 조건을 만족하는 답 하나를 찾는 게 아니라 가장 좋은 걸 찾는 거예요.
그래서 중간에 멈출 수가 없습니다. 끝까지 다 봐야 해요.
만약 차이가 1인 쌍을 발견했을 때 멈추면요? 차이가 0인 쌍이 뒤에 있을 수도 있잖아요. 그러면 틀린 답이 됩니다.
2.3절에서 배운 해 선택 단계의 두 가지 방식 중에 이건 계속 비교·갱신하는 쪽이에요.
참고로 이 문제는 분할 정복으로 O(n log n)까지 개선됩니다. 4장에서 배울 거예요. 주관식 79번에서 다시 나옵니다.</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36번입니다. 최근접 쌍 코드에서 min_diff를 무한대로 초기화한 이유를 묻습니다.
코드 첫 줄을 보세요.
min_diff = float('inf')
이게 파이썬에서 무한대를 나타내는 표현이에요. 어떤 숫자보다도 큽니다.
자, 왜 이렇게 할까요?
만약 0으로 초기화하면 어떻게 될까요?
첫 번째 쌍의 차이를 구했어요. 7이라고 합시다.
if diff &lt; min_diff 를 검사하는데, 7이 0보다 작나요? 아니죠.
갱신이 안 됩니다.
그다음 쌍도, 그다음 쌍도 마찬가지예요. 차이는 항상 0 이상이니까 절대 갱신이 안 됩니다.
결국 best는 None인 채로 끝나요. 완전히 망가진 코드가 됩니다.
그러면 어떻게 해야 할까요?
첫 번째 값이 반드시 들어가게 하려면, 초기값이 어떤 차이보다도 커야 합니다.
보기에서 그 얘기를 찾으세요.
초기값을 정하는 건 사소해 보이지만 실제로 자주 나는 버그입니다.
최소값을 구하는데 0으로 초기화하는 실수요.
이건 문법 오류가 아니라 논리 오류라 컴퓨터가 안 잡아 줍니다. 그냥 잘못된 답이 나와요.
그래서 규칙으로 외워 두세요.
최소값을 찾으면 아주 큰 값으로 시작합니다.
최대값을 찾으면 아주 작은 값으로 시작합니다.
방향이 반대입니다. 이거 헷갈리면 답이 안 나와요.</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"첫 번째로 계산되는 차이가 반드시 갱신되도록 하기 위해."
무한대는 어떤 값보다도 크니까 첫 비교에서 무조건 갱신됩니다.
이게 최적값을 찾는 알고리즘의 기본 패턴이에요.
최소값을 찾을 때는 가능한 것보다 큰 값으로 초기화합니다. 무한대나 아주 큰 수요.
최대값을 찾을 때는 반대로 아주 작은 값으로 초기화하고요. 음의 무한대나 0이요.
블랙잭 문제에서 best = 0으로 시작한 게 그 예입니다. 최대값을 찾는 거니까 작게 시작한 거죠.
여기서 실무 팁을 하나 드릴게요.
무한대 말고 다른 방법도 있습니다. 첫 번째 값으로 초기화하는 거예요.
min_diff = abs(arr[0] - arr[1]) 이렇게 시작하고 나머지를 비교하는 거죠.
1장에서 본 최대값 찾기가 이 방식이었습니다. largest = A[0]으로 시작했잖아요.
둘 다 맞는 방법인데 주의점이 다릅니다.
무한대 방식은 리스트가 비어 있어도 오류가 안 나요. 대신 best가 None으로 남죠.
첫 값 방식은 리스트가 비어 있으면 인덱스 오류가 납니다.
상황에 맞게 고르시면 됩니다.
나머지 보기 볼게요. 차이를 실수형으로 계산하려고, 음수를 막으려고, 빈 리스트 오류를 피하려고, 정렬되지 않은 리스트를 처리하려고. 전부 초기화와 무관한 얘기입니다.</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37번입니다.
"원소가 n개인 집합의 부분집합 개수는? 공집합과 자기 자신 포함."
부분집합이 뭐죠? 원래 집합에서 일부를 뽑아 만든 집합이에요.
{A, B, C}의 부분집합을 다 써 볼게요.
공집합, {A}, {B}, {C}, {A,B}, {A,C}, {B,C}, {A,B,C}.
몇 개죠? 여덟 개입니다.
자, 여덟이 어디서 나왔을까요?
이렇게 생각해 보세요.
원소 A를 넣을까요, 말까요? 두 가지 선택입니다.
원소 B를 넣을까요, 말까요? 또 두 가지죠.
원소 C도 두 가지고요.
그러면 총 몇 가지죠?
2 곱하기 2 곱하기 2 = 8입니다.
각 원소마다 두 갈래 선택이 있는 거예요.
원소가 n개면요?
2를 n번 곱하시면 됩니다.
이 문제를 풀 때 왜 2ⁿ인지를 같이 설명할 수 있어야 합니다.
각 원소마다 넣거나 안 넣거나 두 가지 선택이 있고, 그게 n번 반복되니까 2를 n번 곱하는 거죠.
이 설명이 43번 문제로 그대로 나옵니다.
그리고 이 구조가 어디서 또 나오냐면요.
동전을 n번 던지는 경우의 수, 예 아니오 질문 n개의 답, 배낭에 물건을 넣을지 말지.
전부 2ⁿ입니다. 구조가 같으면 답도 같아요.</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2ⁿ개입니다.
각 원소마다 넣을지 말지 두 가지 선택이 있고, 그게 n번 반복되니까 2ⁿ이죠.
숫자로 확인해 볼게요.
원소 3개면 8개.
원소 10개면 1,024개.
원소 20개면 약 100만 개.
원소 30개면 약 10억 개.
n이 10 늘어날 때마다 약 1,000배가 됩니다.
여기서 중요한 점을 짚고 갈게요.
공집합도 부분집합에 포함됩니다. 아무것도 안 고른 경우죠.
자기 자신도 포함되고요. 다 고른 경우입니다.
만약 이 둘을 빼라고 하면 2ⁿ − 2 가 됩니다. 문제를 잘 읽으셔야 해요.
그리고 부분집합은 조합과도 연결됩니다.
크기가 0인 부분집합이 nC0개.
크기가 1인 부분집합이 nC1개.
크기가 2인 부분집합이 nC2개.
...
크기가 n인 부분집합이 nCn개.
이걸 다 더하면 2ⁿ이에요.
n=3으로 확인하면 1 + 3 + 3 + 1 = 8. 맞습니다.
이게 이항정리에서 나오는 성질인데, 지금은 "부분집합 전체 = 크기별 조합의 합"이라는 것만 기억하시면 됩니다.
나머지 보기 볼게요. ①번 n², ③번 n!, ④번 2n, ⑤번 n(n−1)/2. 전부 다른 상황에서 나오는 값들입니다.</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38번입니다. 화면에 부분집합 생성 코드가 있어요.
읽어 볼게요.
i를 0부터 2ⁿ−1까지 돌립니다. range(1 &lt;&lt; n)이니까요.
각 i마다 빈 리스트 cur을 만들고요.
j를 0부터 n−1까지 돌면서 i의 j번째 비트가 1이면 arr[j]를 넣습니다.
다 만들면 subsets에 담고요.
arr이 A, B, C 세 개고 i가 5일 때 만들어지는 부분집합을 구하는 겁니다.
먼저 5를 이진수로 바꾸세요.
5는 4 더하기 1이죠. 4는 2², 1은 2⁰입니다.
그러니까 이진수로 101이에요.
자, 비트 번호를 붙여 봅시다. 오른쪽부터 0번, 1번, 2번입니다.
101에서 0번 비트가 1이고, 1번 비트가 0이고, 2번 비트가 1이죠.
그러면 arr에서 몇 번째 원소들이 선택될까요?
0번과 2번입니다.
arr[0]이 뭐고 arr[2]가 뭐죠?
비트 문제는 반드시 이진수로 바꿔서 푸세요.
5를 101로 쓰고, 오른쪽부터 0번, 1번, 2번 자리라고 번호를 붙이는 겁니다.
그리고 1인 자리만 골라내면 됩니다.
여기서 자주 하는 실수가 자리 번호를 왼쪽부터 세는 거예요.
컴퓨터는 오른쪽부터 셉니다. 가장 작은 자리가 0번이에요.
십진수에서 일의 자리가 기준인 것과 같습니다. 방향을 헷갈리지 마세요.</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['A', 'C']입니다.
5를 이진수로 쓰면 101이죠.
오른쪽부터 0번, 1번, 2번 비트입니다.
0번 비트가 1 → arr[0]인 A를 넣습니다.
1번 비트가 0 → arr[1]인 B는 안 넣습니다.
2번 비트가 1 → arr[2]인 C를 넣습니다.
그래서 [A, C]예요.
전체 대응표를 정리해 드릴게요. 이거 외워 두시면 편합니다.
i=0, 이진수 000 → 공집합
i=1, 001 → {A}
i=2, 010 → {B}
i=3, 011 → {A,B}
i=4, 100 → {C}
i=5, 101 → {A,C}
i=6, 110 → {B,C}
i=7, 111 → {A,B,C}
여덟 개가 딱 맞죠.
여기서 이 방법의 아름다움을 하나 짚고 갈게요.
0부터 2ⁿ−1까지 세기만 하면 모든 부분집합이 정확히 한 번씩 나옵니다.
빠짐없이도 되고 중복 없이도 돼요. 2.3절에서 배운 후보 해 생성의 두 조건이 자동으로 지켜집니다.
왜냐면 이진수 표현이 유일하기 때문이에요. 같은 이진수가 두 번 나올 수 없죠.
이런 걸 비트마스크라고 합니다. 부분집합을 다뤄야 할 때 표준적으로 쓰는 방법이에요.
6장 동적 계획법에서 상태를 표현할 때도 이 방식을 씁니다. 미리 익혀 두시면 좋아요.</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39번입니다.
"부분집합 생성 코드에서 1 &lt;&lt; n 이 나타내는 값은?"
비트 시프트 연산이에요. 왼쪽으로 미는 겁니다.
이진수로 생각해 보세요.
1을 이진수로 쓰면 1이죠. 맨 오른쪽 자리에 1이 하나 있습니다.
이걸 왼쪽으로 한 칸 밀면요? 10이 됩니다. 십진수로 2죠.
두 칸 밀면요? 100입니다. 4고요.
세 칸 밀면 1000, 8입니다.
패턴이 보이시죠?
한 칸 밀 때마다 두 배가 됩니다.
십진수에서 오른쪽에 0을 붙이면 10배가 되는 거랑 같은 원리예요. 이진수는 밑이 2니까 2배가 되는 거죠.
그러면 n칸 밀면요?
2를 n번 곱한 값이 됩니다.
답이 나왔죠?
비트 시프트는 처음 보면 낯설지만 원리는 간단합니다.
십진수에서 오른쪽에 0을 붙이면 10배가 되죠. 이진수에서는 2배가 되는 겁니다.
밑이 10이냐 2냐의 차이일 뿐이에요.
그래서 왼쪽으로 n칸 밀면 2ⁿ배가 됩니다.
반대로 오른쪽으로 밀면 2로 나누는 거고요.
이 감각만 있으면 비트 연산이 무섭지 않습니다. 그냥 자리 옮기기예요.</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 2ⁿ입니다.
1을 왼쪽으로 n비트 밀면 2를 n번 곱한 것과 같습니다.
1 &lt;&lt; 3 은 8이고, 1 &lt;&lt; 10 은 1,024예요.
그러면 range(1 &lt;&lt; n)은 0부터 2ⁿ−1까지를 순회합니다. 부분집합 개수만큼이죠.
왜 이렇게 쓸까요? 그냥 2 ** n 이라고 쓰면 안 되나요?
됩니다. 결과는 같아요.
그런데 비트 연산이 조금 더 빠르고, 무엇보다 이 코드가 비트를 다루고 있다는 의도가 드러납니다.
바로 아래에서 i &amp; (1 &lt;&lt; j)를 쓰고 있잖아요. 같은 연산자를 쓰니까 코드가 일관됩니다.
여기서 비트 연산 세 가지를 정리하고 갈게요. 앞으로 계속 나옵니다.
1 &lt;&lt; n 은 2ⁿ입니다. 왼쪽 시프트예요.
i &amp; (1 &lt;&lt; j) 는 i의 j번째 비트를 검사합니다. 주관식 80번에서 다룹니다.
i | (1 &lt;&lt; j) 는 i의 j번째 비트를 1로 켭니다.
이 세 개면 부분집합 관련 코드는 대부분 읽을 수 있어요.
나머지 보기 볼게요.
①번 n². 시프트랑 관계없고요.
②번 n / 2. 오른쪽 시프트 n &gt;&gt; 1 이 2로 나누는 거긴 한데 이것도 아니고요.
④번 2n. 곱하기 2일 뿐이죠.
⑤번 n!. 팩토리얼은 시프트로 안 됩니다.
②번을 조심하세요. 왼쪽은 곱하기, 오른쪽은 나누기입니다. 방향을 헷갈리면 안 돼요.</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40번입니다. 2.6절, 이 장의 클라이맥스예요.
"조합적 폭발을 가장 잘 설명한 것은?"
조합적 폭발. 영어로 combinatorial explosion이라고 합니다.
이름부터가 무섭죠. 폭발이래요.
무슨 얘기냐면요.
지금까지 계속 봤습니다. 자릿수가 하나 늘면 열 배, 원소가 하나 늘면 두 배, n이 하나 늘면 n+1배.
이렇게 입력이 조금 늘어날 때마다 경우의 수가 곱해집니다.
곱해지면 어떻게 되죠? 순식간에 커집니다.
n이 20일 때 값을 볼게요.
n²은 400입니다. 아무것도 아니죠.
2ⁿ은 약 100만이에요. 아직 괜찮습니다.
n!은 2.4 곱하기 10의 18승입니다. 240경이에요. 불가능합니다.
같은 20인데 이렇게 다릅니다.
이 현상을 정확히 표현한 보기를 찾으세요.
이 절이 2장 전체에서 제일 중요한 절입니다.
앞의 절들이 완전 탐색을 어떻게 짜는지를 다뤘다면, 이 절은 언제 쓰면 안 되는지를 다뤄요.
그리고 실무에서는 후자가 더 중요합니다.
짤 줄 아는 것보다 언제 쓰면 안 되는지 아는 게 사고를 막거든요.
이 절을 배우고 나면 문제를 보자마자 "이건 완전 탐색으로 될까?"를 3초 안에 판단할 수 있게 됩니다.
그게 목표입니다.</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④번입니다. "입력이 조금만 커져도 확인할 경우의 수가 감당할 수 없이 늘어나는 현상."
핵심은 조금만 커져도와 감당할 수 없이입니다.
이게 왜 무서우냐면요.
우리 직관은 선형적으로 생각하거든요. 입력이 두 배가 되면 시간도 두 배쯤 되겠지 하고요.
그런데 조합적 폭발이 일어나는 문제에서는 그게 완전히 틀립니다.
도시가 10개에서 20개가 되면요? 두 배죠. 그런데 경우의 수는 360만에서 240경이 됩니다. 660억 배예요.
이 격차 때문에 사고가 납니다.
"테스트할 때는 잘 됐는데 실제 데이터를 넣으니까 멈췄어요." 이런 일이 생기는 거죠.
나머지 보기 볼게요.
①번 메모리가 일정하게 늘어나는 현상. 조합적 폭발은 시간 문제입니다. 그리고 일정하게가 아니라 폭발적으로예요.
②번 경우의 수가 입력 크기에 정비례해 완만하게 늘어나는 현상. 정반대죠. 정비례면 폭발이 아닙니다.
③번 반복문 안에서 예외가 연쇄적으로 발생하는 현상. 이건 그냥 버그 얘기고요.
⑤번 계산 결과의 자릿수가 넘쳐 값이 잘못 저장되는 현상. 이건 오버플로예요. 다른 개념입니다.
⑤번을 조심하세요. 오버플로도 큰 수 때문에 생기는 문제라 헷갈릴 수 있는데, 그건 자료형의 한계고 조합적 폭발은 계산량의 문제입니다.</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41번입니다.
"n = 20 일 때 값이 가장 큰 것은?"
세 가지 폭발 유형의 크기를 비교하는 문제예요.
보기에 n!, 2ⁿ, n², n³, n log n 이 있습니다.
n에 20을 넣어서 각각 계산해 보세요.
n²은 400이죠. 쉽습니다.
n³은 8,000이고요.
n log n은 20 곱하기 약 4.3이니까 약 86이에요. log₂20이 4.3쯤 되니까요.
2ⁿ은 2의 20승이죠. 83번에서 배웠어요. 약 100만입니다.
n!은 20!이에요. 이건 얼마죠?
계산이 어렵지만 대략 감은 잡을 수 있습니다.
10!이 약 360만이었죠. 20!은 거기에 11부터 20까지를 더 곱한 겁니다.
11 × 12 × ... × 20. 이게 얼마나 클까요? 어마어마하죠.
실제로 약 2.4 곱하기 10의 18승입니다.
그러면 가장 큰 게 뭐죠?
여러 값을 비교하는 문제는 표를 그려서 푸세요.
n에 20을 넣고 다섯 개를 다 계산해서 나란히 적는 겁니다.
그러면 크기 순서가 눈에 보입니다.
그리고 이 순서를 통째로 외워 두시면 매번 계산 안 해도 돼요.
log n &lt; n &lt; n log n &lt; n² &lt; n³ &lt; 2ⁿ &lt; n!
이 순서입니다. 다만 n이 작을 때는 뒤집힐 수 있으니 조심하시고요.</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n! 입니다.
n=20일 때 값을 다 정리해 볼게요.
n log n은 약 86.
n²은 400.
n³은 8,000.
2ⁿ은 1,048,576. 약 100만이죠.
n!은 2,432,902,008,176,640,000. 약 2.4 곱하기 10의 18승입니다.
n! 이 2ⁿ보다 약 2조 배 큽니다.
같은 n=20인데 이 차이예요.
여기서 증가 속도의 순서를 정리하고 갑시다.
n log n &lt; n² &lt; n³ &lt; 2ⁿ &lt; n!
이 순서는 n이 충분히 클 때 기준입니다.
작은 n에서는 순서가 뒤바뀔 수 있어요. 예를 들어 n=3이면 n³은 27이고 2ⁿ은 8이니까 n³이 큽니다.
그런데 n=10만 되어도 n³은 1,000이고 2ⁿ은 1,024로 역전됩니다.
n=20이면 8,000 대 100만으로 비교가 안 되고요.
그러니까 작은 값 몇 개만 보고 판단하면 안 됩니다. 큰 n에서의 행동을 봐야 해요.
이게 1장에서 배운 점근의 관점입니다.
그리고 실무 감각도 정리할게요.
n²과 n³은 다항 시간이라 n이 수백에서 수천까지 감당됩니다.
2ⁿ은 n이 20 정도까지고요.
n!은 n이 10 정도까지입니다.
세 단계로 딱 갈리죠.</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42번입니다.
"다음 중 중첩 반복문에서 나타나는 다항 시간 증가 유형은?"
수업에서 조합적 폭발의 세 가지 유형을 배웠죠.
다항 시간, 지수 시간, 팩토리얼이었습니다.
각각 어디서 나오냐면요.
다항 시간은 반복문을 중첩할 때 나옵니다. 이중, 삼중 for문이요.
지수 시간은 선택의 연속에서 나오고요. 넣을까 말까를 반복하는 거요.
팩토리얼은 순서를 나열할 때 나옵니다.
그러면 중첩 반복문에서 나오는 게 뭐죠?
다항 시간입니다.
이걸 빅오로 어떻게 쓰냐면요.
반복문을 k겹 중첩하면 n을 k번 곱하니까 n의 k제곱이에요.
기호로 어떻게 쓰죠?
보기에서 그 형태를 찾으세요.
다항이라는 게 뭔지도 생각해 보세요. n의 거듭제곱 꼴이면 다항입니다.
세 가지 유형을 구조로 기억하세요.
반복문 중첩이면 다항.
넣을까 말까의 반복이면 지수.
순서 나열이면 팩토리얼.
문제를 읽고 어느 구조인지 파악하면 복잡도가 바로 나옵니다.
그리고 다항과 지수의 차이가 결정적이에요.
다항은 k가 고정이고 지수는 n이 지수 자리에 있습니다.
이 차이가 계산 복잡도 이론의 핵심이고, 9장 NP-완전에서 제대로 다룹니다.</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O(nᵏ)입니다.
반복문을 k겹 중첩하면 각각 n번씩 도니까 n을 k번 곱합니다. n의 k제곱이죠.
k가 2면 O(n²), 3이면 O(n³)입니다. 2.2절에서 본 그거예요.
세 가지 유형을 다시 정리하고 갈게요.
O(nᵏ)은 다항 시간입니다. 반복문 중첩에서 나와요. 이중 for, 삼중 for죠.
O(2ⁿ)은 지수 시간입니다. 선택의 연속에서 나와요. 각 원소를 포함할지 말지 정하는 거죠. 부분집합 문제가 대표적입니다.
O(n!)은 팩토리얼 시간입니다. 순서 나열에서 나와요. 순열, 외판원 순회가 대표적이고요.
여기서 중요한 구분이 있습니다.
다항 시간과 지수 시간의 경계예요.
O(nᵏ)에서 k는 고정된 상수입니다. n이 커져도 k는 안 변해요.
O(2ⁿ)에서는 n이 지수 자리에 있습니다. n이 커지면 지수가 커져요.
이 차이 때문에 성질이 완전히 달라집니다.
다항 시간은 n이 커져도 어느 정도 감당이 됩니다. n=1000에서 n³이면 10억인데, 좀 오래 걸려도 돌아가긴 해요.
지수 시간은 n=50만 되어도 우주가 끝날 때까지 못 끝냅니다.
그래서 계산 복잡도 이론에서는 다항 시간이면 효율적이라고 보고 지수 시간이면 어렵다고 봅니다. 9장 NP-완전에서 이 얘기를 제대로 합니다.
나머지 보기 볼게요. ①번 O(2ⁿ), ③번 O(n!), ④번 O(nⁿ), ⑤번 O(log n)입니다. ④번 nⁿ은 밑과 지수가 둘 다 n이라 n! 보다도 큽니다.</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43번입니다.
"부분집합을 만드는 문제에서 O(2ⁿ)이 나오는 근본적인 이유는?"
37번에서 부분집합 개수가 2ⁿ이라고 했죠. 이번엔 왜 그런지를 묻습니다.
이렇게 생각해 보세요.
원소가 하나 있어요. A입니다.
부분집합이 몇 개죠? 공집합과 {A}. 두 개입니다.
이제 B를 추가해요.
기존의 두 개 각각에 대해 B를 넣거나 안 넣거나 두 갈래가 생깁니다.
공집합에서 B를 안 넣으면 공집합, 넣으면 {B}.
{A}에서 B를 안 넣으면 {A}, 넣으면 {A,B}.
네 개가 됐죠. 두 배가 됐습니다.
C를 추가하면요? 또 두 배로 여덟 개가 됩니다.
원소 하나가 늘 때마다 정확히 두 배씩 늘어나는 거예요.
왜 두 배죠? 선택지가 두 개니까요. 넣거나 안 넣거나.
보기에서 이 얘기를 찾으세요.
이 문제는 왜 그런지를 설명하는 문제입니다.
2ⁿ이라는 답은 다들 아는데, 왜 2인지를 설명하라고 하면 막히는 경우가 많아요.
2는 선택지의 개수입니다. 넣거나 안 넣거나.
만약 각 원소를 세 그룹 중 하나에 배정하는 문제라면요? 3ⁿ이 됩니다.
이렇게 밑이 선택지의 개수라는 걸 이해하면 응용이 됩니다.
답만 외우면 변형 문제에서 막혀요.</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"원소마다 포함할지 말지 두 갈래의 선택이 반복되기 때문이다."
각 원소가 독립적으로 두 가지 선택을 갖고, 그게 n번 반복되니까 2ⁿ이죠.
수업 슬라이드에 나온 그림을 떠올려 보세요.
시작이 1가지.
원소 1을 넣을까 말까 해서 2가지.
원소 2를 넣을까 말까 해서 4가지.
원소 3을 넣을까 말까 해서 8가지.
두 배씩 갈라지는 나무 모양이었죠. 이걸 이진 트리라고 합니다.
이 구조가 어디서 또 나오냐면요.
동전 던지기입니다. n번 던지면 결과가 2ⁿ가지죠. 앞이나 뒤, 두 갈래니까요.
예 아니오 질문 n개에 답하는 경우의 수도 2ⁿ이고요.
배낭 문제도 같습니다. 물건마다 넣을까 말까니까 2ⁿ이에요.
그래서 문제를 읽을 때 "각각에 대해 두 가지 중 하나를 정한다"는 구조가 보이면 2ⁿ을 떠올리시면 됩니다.
나머지 보기 볼게요.
①번 순서대로 나열하는 방법이 여러 가지. 이건 n! 이 나오는 이유입니다.
②번 반복문을 n겹 중첩. 그러면 nⁿ이 되죠. 그리고 실제 코드는 n겹으로 안 짭니다. 비트마스크로 두 겹이면 돼요.
③번 각 원소를 다른 모든 원소와 비교. 이건 n²이 나오는 이유고요.
④번 부분집합의 크기가 달라서. 크기가 다른 건 결과지 원인이 아닙니다.
①번을 조심하세요. n!과 2ⁿ이 나오는 이유를 구분하셔야 합니다. 순서냐 선택이냐입니다.</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44번입니다.
"10! 의 값에 가장 가까운 것은?"
팩토리얼을 실제로 계산해 보는 문제예요.
10! 은 1부터 10까지 다 곱한 겁니다.
같이 계산해 볼게요.
1 × 2 = 2
× 3 = 6
× 4 = 24
× 5 = 120
× 6 = 720
× 7 = 5,040
× 8 = 40,320
× 9 = 362,880
× 10 = 3,628,800
360만 정도 나오네요.
이 숫자는 외워 두시면 좋습니다. 여러 데서 나와요.
도시 10개인 외판원 순회의 경우의 수가 이거고요.
카드 10장을 나열하는 방법의 수도 이겁니다.
그리고 같은 n=10에서 2ⁿ은 1,024밖에 안 됩니다.
360만 대 1,024. 3,500배 차이죠.
이 비교가 이 문제의 진짜 목적입니다.
답을 고르세요.
팩토리얼을 계산할 때 중간 값들을 외워 두시면 편합니다.
5! = 120
6! = 720
7! = 5,040
8! = 40,320
10! = 3,628,800
특히 720과 360만은 자주 나옵니다.
720은 10P3이기도 하고 6!이기도 해요.
이런 숫자들이 문제에 나오면 "아, 팩토리얼이나 순열이구나" 하고 바로 감이 옵니다.</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약 360만입니다.
10! = 3,628,800이죠.
여기서 2¹⁰과 비교해 보세요. 1,024입니다.
같은 n=10인데 팩토리얼이 지수보다 3,500배 큽니다.
왜 이렇게 차이가 날까요?
2ⁿ은 매번 2를 곱합니다. 곱하는 수가 항상 2로 고정이에요.
n!은 매번 다른 수를 곱합니다. 1, 2, 3, ... n으로 점점 커져요.
n이 커질수록 곱하는 수 자체가 커지니까 훨씬 빨리 커지는 겁니다.
n이 4를 넘어가면 n! 이 2ⁿ을 앞지릅니다. 그리고 격차가 계속 벌어져요.
n=10에서 3,500배.
n=20에서는 2조 배가 넘습니다.
그래서 실무 판단이 이렇게 갈립니다.
O(2ⁿ)은 n이 20까지 가능합니다.
O(n!)은 n이 10까지가 한계예요.
두 배 차이죠. 별거 아닌 것 같지만 실제로는 엄청난 제약입니다.
나머지 보기 볼게요.
①번 1,024는 2¹⁰이고요.
③번 10만은 관계없는 수입니다.
④번 1억은 10⁸이고요.
⑤번 100억은 10¹⁰, 그러니까 nⁿ입니다. 10의 10승이죠.
⑤번이 재밌어요. nⁿ은 n! 보다도 큽니다. 100억 대 360만이니까 약 2,700배죠.</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45번입니다.
"완전 탐색으로 비밀번호를 찾을 때, 자릿수가 하나 늘어나면 경우의 수는 어떻게 변하는가? 각 자리 0~9."
3번, 63번에서 계속 나온 얘기입니다.
4자리면 10⁴ = 10,000이었죠.
5자리면 어떻게 될까요?
자리가 하나 늘었으니까 그 자리에 10가지가 더 곱해집니다.
10,000 곱하기 10은 100,000이죠.
6자리면 또 10을 곱해서 1,000,000이고요.
그러니까 자리 하나마다 뭐가 일어나는 거죠?
10이 더해지는 게 아니라 10이 곱해집니다.
이 구분이 중요해요.
더하기와 곱하기의 차이가 여기서 갈립니다.
더하면 완만하게 늘고, 곱하면 폭발합니다.
보기에서 정확한 걸 고르세요.
이 문제는 3번과 63번에서 계속 나온 얘기입니다.
같은 개념이 반복해서 나오는 이유가 있어요.
곱의 법칙이 경우의 수 계산의 기본이기 때문입니다.
독립적인 선택이 여러 개 있으면 곱합니다.
자릿수, 원소 개수, 도시 수. 뭐가 늘어나든 곱해집니다.
그리고 곱해지면 폭발해요.
이게 조합적 폭발의 근본 원인입니다. 더하기가 아니라 곱하기라서 그런 거예요.</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 10배가 됩니다.
자리마다 0부터 9까지 10가지가 곱해지니까요.
숫자로 다시 확인할게요.
4자리 10,000
5자리 100,000
6자리 1,000,000
7자리 10,000,000
8자리 100,000,000
한 자리마다 0이 하나씩 붙습니다.
여기서 실생활 얘기를 하나 할게요.
비밀번호를 왜 길게 만들라고 할까요?
여러분 입장에서 자리 하나 늘리는 건 아무것도 아닙니다. 숫자 하나 더 외우면 되니까요. 부담이 1만큼 늘어요.
그런데 뚫으려는 쪽에서는 10배가 됩니다. 부담이 10배 늘어요.
이 비대칭이 보안의 핵심 원리입니다.
방어자의 부담은 선형으로 늘고 공격자의 부담은 지수로 느는 거죠.
그리고 문자를 섞으면 더 커집니다.
숫자만이면 자리당 10가지지만, 소문자를 섞으면 36가지, 대소문자에 특수문자까지 넣으면 90가지가 넘어요.
같은 8자리여도 숫자만이면 1억인데 90가지 문자면 90의 8승, 약 4300조입니다.
4천만 배 차이죠.
그래서 길이와 문자 종류를 둘 다 늘리라고 하는 겁니다.
나머지 보기 볼게요. ①번 2배는 이진수일 때, ③번 10이 더해진다는 곱하기와 더하기를 헷갈린 거고요. ④번 제곱이 된다, ⑤번 변하지 않는다는 둘 다 틀렸습니다.</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46번입니다.
"도시가 n개인 외판원 순회 문제에서 모든 방문 순서를 확인하는 완전 탐색의 시간 복잡도는?"
외판원 순회, TSP라고 하죠. Traveling Salesman Problem입니다.
문제가 뭐냐면요.
세일즈맨이 여러 도시를 다 돌아야 해요. 각 도시를 한 번씩만 방문하고 출발점으로 돌아옵니다.
가장 짧은 경로를 찾는 게 목표예요.
완전 탐색으로 풀면 어떻게 하죠?
가능한 모든 방문 순서를 만들어서 각각의 거리를 계산하고 제일 짧은 걸 고릅니다.
그러면 방문 순서가 몇 가지죠?
n개 도시를 한 줄로 세우는 방법의 수예요.
이게 뭐죠? 75번에서 배웠습니다.
n개를 전부 나열하는 순열의 개수죠.
답이 나왔습니다.
TSP는 이 과목에서 계속 나오는 문제입니다.
2장에서는 완전 탐색으로 O(n!)인 걸 보고요.
8장 분기한정에서 탐색을 줄이는 걸 배우고요.
10장 근사 알고리즘에서 정확한 답을 포기하는 걸 배웁니다.
11장 휴리스틱에서 실전 해법을 배우고요.
같은 문제를 네 번 다른 방식으로 만납니다.
그러니까 지금 이 문제를 확실히 이해해 두시면 나중에 계속 도움이 됩니다.</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 O(n!)입니다.
n개 도시의 방문 순서를 전부 나열하는 것이니 순열의 개수만큼 확인해야 합니다.
실제 숫자를 볼게요.
도시 4개면 4! = 24가지. 손으로도 셀 수 있습니다.
도시 10개면 10! = 약 360만 가지. 컴퓨터로 몇 초면 됩니다.
도시 20개면 20! = 약 2.4 × 10¹⁸ 가지. 초당 1억 번 계산해도 770년입니다.
도시 30개면 30! = 약 2.65 × 10³² 가지. 우주의 나이보다 오래 걸려요.
그래서 TSP는 완전 탐색으로 못 푸는 대표적인 문제입니다.
참고로 실제로는 조금 줄일 수 있어요.
출발 도시를 하나로 고정하면 (n−1)! 이 됩니다. 어디서 출발하든 순환 경로는 같으니까요.
그리고 방향을 구별하지 않으면 또 절반이 돼서 (n−1)!/2 고요.
4개 도시면 24가 아니라 3가지로 줄어듭니다.
그런데 이렇게 줄여도 여전히 팩토리얼이에요. 차수가 안 바뀝니다.
n=20이면 19!/2 인데 여전히 6 × 10¹⁶ 입니다. 소용없어요.
그래서 TSP는 다른 방법으로 접근합니다.
동적 계획법으로 O(2ⁿ × n²)까지 줄일 수 있고요. 여전히 지수지만 팩토리얼보다는 낫습니다.
그것도 안 되면 근사 알고리즘이나 휴리스틱을 씁니다.
10장, 11장에서 배웁니다. TSP가 그 장들의 주인공이에요.</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47번입니다.
"네 개의 도시를 한 번씩 방문하는 경로를 모두 나열하면 몇 가지인가?"
46번에서 O(n!)이라고 했죠. 이번엔 n=4를 대입하는 겁니다.
4! 을 계산하시면 됩니다.
4 × 3 × 2 × 1 = 24죠.
암산으로 바로 나옵니다.
그런데 왜 24가 나오는지도 한번 생각해 보세요.
첫 번째로 갈 도시를 정합니다. 네 개 중에 아무거나. 4가지죠.
두 번째는요? 하나 갔으니까 3가지고요.
세 번째는 2가지, 마지막은 1가지입니다.
4 × 3 × 2 × 1 = 24.
이게 순열이죠.
수업 슬라이드에서 A, B, C, D 네 도시 예제가 나왔습니다. 거기서 경로가 24가지라고 했어요.
답을 고르세요.
계산은 쉬운데 여기서 한 가지 더 생각해 보세요.
출발점을 고정하면 경우의 수가 줄어듭니다. (n−1)! 이 되죠.
방향까지 구별하지 않으면 또 절반이 되고요.
이렇게 문제의 대칭성을 이용하면 탐색 공간을 줄일 수 있습니다.
그런데 팩토리얼 앞에서 상수배 감소는 큰 도움이 안 됩니다.
n이 20이면 여전히 불가능해요.
차수를 못 바꾸면 소용없다는 얘기가 여기서도 나옵니다.</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24가지입니다.
4! = 4 × 3 × 2 × 1 = 24죠.
여기서 재밌는 걸 하나 확인하고 갈게요.
수업 슬라이드에서 A→B→C→D→A, A→B→D→C→A, A→D→B→C→A, A→D→C→B→A 이렇게 네 개를 보여드렸는데 거리가 다 18이었죠.
왜 네 개만 보여줬을까요? 24가지라면서요.
출발점을 A로 고정했기 때문입니다.
순환 경로에서는 어디서 출발하든 같은 경로예요. A→B→C→D→A나 B→C→D→A→B나 같은 순환이잖아요.
그래서 출발점을 고정하면 3! = 6가지로 줄어듭니다.
그리고 방향을 구별하지 않으면 또 절반이 돼요. A→B→C→D→A와 A→D→C→B→A는 같은 경로를 반대로 도는 거니까요.
그래서 실질적으로 서로 다른 경로는 3가지입니다.
24가지에서 3가지로 줄었네요. 여덟 배 줄었습니다.
그런데 이게 도움이 될까요?
n=20이면 20!을 (n−1)!/2 로 줄여도 여전히 6 × 10¹⁶ 입니다.
상수배로 줄이는 건 팩토리얼 앞에서 아무 의미가 없어요.
1장에서 배운 얘기가 여기서 또 나옵니다. 상수배 개선은 차수를 못 이깁니다.
나머지 보기 볼게요. ①번 16은 4², ②번 12는 4×3, ③번 64는 4³, ⑤번 4는 도시 개수입니다.</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48번입니다.
"n = 20 인 순열을 모두 생성하는 계산이 현실적으로 불가능한 이유로 가장 적절한 것은?"
20! 이 얼마죠? 약 2.43 × 10¹⁸ 입니다.
이게 얼마나 큰 수인지 감이 잘 안 오시죠.
계산해 봅시다.
요즘 컴퓨터가 초당 1억 번, 그러니까 10⁸번 정도 기본 연산을 한다고 잡을게요.
2.43 × 10¹⁸ 을 10⁸ 으로 나누면요?
지수끼리 빼면 됩니다. 18 빼기 8은 10이죠.
그러니까 2.43 × 10¹⁰ 초입니다. 약 243억 초예요.
1년이 몇 초죠? 약 3,150만 초입니다. 3.15 × 10⁷ 이에요.
243억을 3,150만으로 나누면요?
약 770입니다.
770년이에요.
그러면 왜 불가능한 거죠? 컴퓨터가 못 해서요? 메모리가 부족해서요?
아니죠. 계산량 자체가 너무 많아서입니다.
보기에서 그 얘기를 찾으세요.
큰 수의 시간 계산은 지수로 하면 편합니다.
2.43 × 10¹⁸ 을 10⁸ 으로 나누면 지수만 빼서 10¹⁰ 초죠.
1년이 약 3 × 10⁷ 초니까, 10¹⁰ 나누기 3 × 10⁷ 은 약 300년대입니다.
정확히는 770년이고요.
이렇게 지수만 다루면 0을 세다가 틀릴 일이 없습니다.
큰 수를 만나면 항상 10의 거듭제곱으로 바꿔서 계산하세요.</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②번입니다. "초당 1억 번을 계산해도 수백 년이 걸리기 때문이다."
계산량 자체가 문제입니다. 약 770년이에요.
여기서 중요한 걸 짚고 갈게요.
이건 컴퓨터의 성능 문제가 아닙니다.
컴퓨터를 100배 빠른 걸로 바꾸면요? 7.7년이 됩니다. 여전히 못 씁니다.
1만 배 빠른 걸로 바꾸면요? 28일이에요. 그래도 못 씁니다.
100만 배 빠른 걸로 바꿔야 겨우 40분입니다.
그런데 100만 배 빠른 컴퓨터가 있나요? 없죠.
그리고 도시가 21개가 되면 다시 21배가 됩니다. 원점이에요.
이게 조합적 폭발의 무서운 점입니다. 하드웨어로는 못 이깁니다.
1장에서 최대공약수로 배운 얘기랑 같아요. 하드웨어는 상수배, 알고리즘은 차수.
나머지 보기가 왜 아닌지 볼게요.
①번 메모리 용량이 부족하다. 순열을 하나씩 만들어서 처리하고 버리면 메모리는 거의 안 씁니다. 다 저장할 필요가 없어요.
③번 재귀 깊이 제한. 20번 정도 재귀는 아무 문제 없습니다. 파이썬 기본 제한이 1,000이에요.
④번 정수 자료형 범위를 넘는다. 파이썬은 정수 크기 제한이 없습니다. 다른 언어에서도 20!은 64비트에 들어가요.
⑤번 순열 함수가 20개까지만 지원한다. 그런 제한 없습니다.
①번을 조심하세요. 큰 수 문제라고 하면 메모리를 떠올리기 쉬운데, 조합적 폭발은 시간 문제입니다.</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49번입니다. 2.6절 마지막 객관식이에요.
"완전 탐색의 가능 여부를 판단할 때 가장 먼저 확인해야 할 것은?"
6번에서 비슷한 얘기를 했죠. 이번엔 순서를 묻습니다.
문제를 받았어요. 완전 탐색으로 풀지 말지 정해야 합니다.
뭘 제일 먼저 해야 할까요?
코드부터 짜면 안 되겠죠. 짜고 나서 시간 초과가 나면 처음부터 다시 해야 하니까요.
반복문 개수를 정하는 것도 아니에요. 그건 방법이 정해진 다음 얘기입니다.
정렬 여부를 확인하는 것도 아니고요.
가장 먼저 할 일은 이 방법으로 풀면 몇 번 계산해야 하는지를 세어 보는 겁니다.
그 숫자가 감당 가능하면 진행하고, 아니면 다른 방법을 찾는 거죠.
이게 판단의 첫 단계예요.
보기에서 찾으세요.
이 판단이 코딩 테스트에서 제일 먼저 하는 일입니다.
그리고 이걸 안 하고 코드부터 짜면 어떻게 되냐면요.
30분 짜서 제출했는데 시간 초과가 납니다. 그리고 처음부터 다시 해야 해요.
30초 계산으로 30분을 아낄 수 있습니다.
그러니까 습관을 들이세요.
문제 읽기, 입력 제한 확인, 경우의 수 계산, 방법 결정. 그다음에 코드입니다.
순서를 지키세요.</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①번입니다. "탐색해야 할 경우의 수를 계산하는 일."
입력 크기 n 자체가 아니라 그로부터 만들어지는 탐색 공간의 크기가 기준입니다.
같은 n=20이어도 이렇게 갈려요.
O(n²)이면 400. 아무 문제 없습니다.
O(n³)이면 8,000. 역시 문제없고요.
O(2ⁿ)이면 100만. 괜찮습니다.
O(n!)이면 240경. 불가능해요.
n은 똑같이 20인데 결과가 완전히 다릅니다.
그래서 n만 보고 판단하면 안 되는 거예요.
실전 순서를 정리해 드릴게요.
1단계. 문제의 입력 제한을 확인합니다. n이 최대 몇인가.
2단계. 내가 생각한 방법이 어떤 구조인지 봅니다. 반복문 몇 겹인가, 순열인가 조합인가 부분집합인가.
3단계. 그 구조에서 경우의 수를 계산합니다.
4단계. 그 값이 감당 가능한지 판단합니다.
4단계의 기준은 이렇습니다. 수백만 이하면 안전, 수천만이면 보통, 수억 이상이면 위험.
이 네 단계를 코드 한 줄 쓰기 전에 하세요.
30초면 됩니다. 그리고 이 30초가 30분을 아껴 줍니다.
나머지 보기 볼게요.
②번 반복문 개수 정하기. 방법이 정해진 뒤의 일이죠.
③번 정렬 여부 확인. 이진 탐색을 쓸 때 필요한 확인이고요.
④번 재귀와 반복 중 선택. 구현 방식일 뿐 가능 여부와 무관합니다.
⑤번 출력 형식 확인. 나중에 할 일이고요.</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50번입니다. 2.7절, 모든 알고리즘의 씨앗이에요.
"완전 탐색에 가지치기를 더한 기법은?"
가지치기. 영어로 pruning이라고 합니다.
나무 가지를 자르는 거요. 정원에서 나뭇가지 치는 그 단어입니다.
무슨 얘기냐면요.
완전 탐색은 모든 경우를 끝까지 만들어 봅니다.
예를 들어 합이 10인 부분집합을 찾는다고 해봐요.
완전 탐색은 어떻게 하죠? 부분집합을 하나 끝까지 다 만들고, 그다음에 합이 10인지 검사합니다.
그런데 중간에 이미 합이 100을 넘었어요. 그래도 끝까지 만듭니다. 낭비죠.
여기서 이런 생각을 할 수 있습니다.
"합이 이미 10을 넘었으면 여기서 뭘 더 넣어도 10이 될 수 없잖아. 그만 보자."
이렇게 가망 없는 갈래를 미리 잘라 내는 게 가지치기예요.
이 기법의 이름이 뭐죠?
보기에서 찾으세요.
2.7절은 앞으로 배울 것들의 지도를 그리는 절입니다.
3장부터 12장까지가 여기서 갈라져 나가요.
그러니까 지금 지도를 잘 그려 두면 나머지 학기가 편합니다.
각 기법이 완전 탐색의 무엇을 개선했는지, 그 관계만 잡으세요.
세부 내용은 해당 장에서 배우니까 지금 다 이해하려고 하지 않으셔도 됩니다.
지도만 있으면 됩니다.</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 백트래킹입니다.
back과 tracking. 되돌아간다는 뜻이에요.
가망이 없다고 판단되면 그 갈래를 버리고 되돌아가서 다른 길을 봅니다.
대표적인 적용 사례가 두 개 있어요.
N-Queens 문제요. 체스판에 퀸을 서로 공격하지 않게 놓는 문제인데, 한 줄 놓을 때마다 규칙 위반인지 검사합니다. 위반이면 즉시 되돌아가요.
스도쿠도 같습니다. 숫자를 하나 채울 때마다 규칙에 맞는지 보고, 아니면 되돌아갑니다.
둘 다 완전 탐색으로 풀면 경우의 수가 폭발합니다.
8-Queens를 완전 탐색으로 하면 64칸에서 8칸을 고르는 조합이니까 약 44억 가지예요.
그런데 백트래킹으로 하면 약 15,000번 정도만 확인하면 됩니다. 30만 배 줄어요.
같은 문제인데 가지치기 하나로 이렇게 달라집니다.
나머지 보기 볼게요.
①번 분할 정복은 문제를 쪼개는 겁니다. 51번에서 다룹니다.
②번 동적 계획법은 기억을 더한 거고요.
④번 그리디는 매 순간 최선을 고르는 다른 전략입니다.
⑤번 이진 탐색은 분할 정복의 한 예고요.
백트래킹은 7장에서 제대로 배웁니다. 오늘은 완전 탐색에서 가지치기를 더한 것이라는 관계만 잡아 두세요.</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51번입니다.
"완전 탐색에 기억을 더한 기법은?"
기억. 메모이제이션이라고 합니다. memoization이에요. 메모라이제이션이 아니라 메모이제이션입니다. r이 없어요.
무슨 얘기냐면요.
피보나치 수열을 생각해 보세요. F(n) = F(n−1) + F(n−2) 죠.
정의를 그대로 재귀로 옮기면 어떻게 될까요?
F(5)를 구하려면 F(4)와 F(3)이 필요합니다.
F(4)를 구하려면 F(3)과 F(2)가 필요하고요.
F(3)을 구하려면 F(2)와 F(1)이 필요합니다.
여기서 F(3)이 두 번 계산됩니다. F(5)에서 한 번, F(4)에서 한 번.
F(2)는 더 여러 번 계산되고요.
n이 커지면 같은 값을 수천 번씩 다시 계산해요. 그래서 O(2ⁿ)이 됩니다.
그런데 한 번 계산한 값을 어딘가 적어 두면요?
두 번째부터는 그냥 꺼내 쓰면 됩니다. 계산할 필요가 없어요.
이 기법의 이름이 뭐죠?</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동적 계획법입니다. Dynamic Programming, 줄여서 DP라고 해요.
한 번 계산한 부분 문제의 결과를 저장해 두었다가 재사용합니다.
피보나치로 효과를 확인해 볼게요.
완전 탐색 재귀로 하면 O(2ⁿ)입니다. n이 50이면 약 1,000조 번이에요. 못 돌립니다.
메모이제이션을 쓰면 O(n)입니다. n이 50이면 50번이에요. 순식간이죠.
1,000조에서 50으로 줄었습니다.
뭐가 달라진 걸까요?
탐색 공간 자체는 같습니다. 여전히 F(0)부터 F(50)까지를 다 알아야 해요.
그런데 각각을 한 번씩만 계산합니다. 중복이 사라진 거죠.
그래서 동적 계획법을 뭐라고 정의하냐면요.
"기억력을 장착한 완전 탐색"입니다. 수업 슬라이드에 나온 표현이에요. 주관식 96번에서 다시 물어봅니다.
여기서 중요한 조건이 있습니다.
동적 계획법이 통하려면 중복되는 부분 문제가 있어야 해요.
피보나치는 F(3)이 여러 번 나오니까 통합니다.
그런데 부분 문제가 전부 다르면요? 저장해 봤자 다시 안 쓰니까 소용이 없습니다.
그래서 모든 문제에 DP를 쓸 수 있는 게 아니에요. 6장에서 이 조건을 제대로 배웁니다.
나머지 보기는 각각 다른 기법이고요.</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52번입니다.
"합이 10인 부분집합을 찾을 때 백트래킹이 완전 탐색보다 빠른 이유는?"
50번에서 배운 가지치기를 구체적인 상황에 적용하는 문제예요.
상황을 그려 볼게요.
숫자들이 있고 그중 일부를 골라서 합이 10이 되게 하려고 합니다.
완전 탐색은 어떻게 하죠?
부분집합을 하나 만듭니다. 원소를 넣을지 말지 끝까지 다 정해요.
다 만들고 나서 합을 구합니다.
10이면 답이고 아니면 버립니다.
여기서 낭비가 뭘까요?
예를 들어 첫 세 개를 골랐는데 합이 벌써 50이에요.
그런데 완전 탐색은 나머지 원소도 넣을지 말지 계속 정합니다. 끝까지 만들어요.
이미 50인데 뭘 더 넣어도 10이 될 수 없잖아요. 숫자가 양수라면요.
백트래킹은 여기서 멈춥니다.
이 차이를 보기에서 찾으세요.
이 문제는 백트래킹과 동적 계획법을 구별하는 문제이기도 합니다.
보기에 둘 다 섞여 있어요.
가지치기는 안 보는 겁니다. 탐색 자체를 줄여요.
메모이제이션은 다시 계산하지 않는 겁니다. 중복을 줄여요.
둘 다 빨라지는데 방식이 달라요.
이 구분을 못 하면 3장 이후에 계속 헷갈립니다.
지금 확실히 하고 가세요.</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①번입니다. "더하다가 이미 10을 넘으면 그 갈래를 더 이상 보지 않기 때문이다."
완전 탐색은 합이 100을 넘어가도 부분집합을 끝까지 완성한 뒤에야 검사합니다.
백트래킹은 중간에 가망이 없다고 판단되면 즉시 되돌아가요.
여기서 중요한 걸 짚고 갈게요.
백트래킹이 답을 놓치지는 않을까요?
안 놓칩니다. 왜냐면 잘라 낸 갈래에는 정답이 없다는 걸 확신할 수 있을 때만 자르거든요.
숫자가 전부 양수라면, 합이 이미 10을 넘은 상태에서 뭘 더해도 10이 될 수 없습니다. 확실하죠.
그래서 잘라도 안전합니다.
만약 음수가 섞여 있다면요? 못 자릅니다. 나중에 음수를 더해서 10으로 돌아올 수 있으니까요.
그러니까 가지치기는 조건이 필요합니다. "여기서부터는 절대 답이 없다"를 증명할 수 있어야 해요.
이걸 잘못하면 답을 놓칩니다. 백트래킹에서 제일 조심해야 할 부분이에요.
나머지 보기 볼게요.
②번 부분집합을 만들지 않고 합만 계산한다. 그런 방법이 아닙니다.
③번 한 번 계산한 합을 저장한다. 이건 동적 계획법이죠.
④번 크기가 작은 것부터 순서대로 만든다. 순서와 무관합니다.
⑤번 부분집합의 개수가 2ⁿ보다 적다. 아니죠. 여전히 2ⁿ입니다. 다만 그중 일부만 실제로 확인하는 거예요.
③번이 좋은 함정이에요. 백트래킹과 동적 계획법을 헷갈리면 안 됩니다. 하나는 자르고 하나는 기억합니다.</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53번입니다. 화면에 피보나치 코드가 있어요.
읽어 볼게요.
memo라는 빈 딕셔너리를 만들고요.
fib(n)을 호출하면 먼저 memo에 n이 있는지 봅니다. 있으면 그걸 그냥 돌려줘요.
없으면 계산합니다. n이 1 이하면 n을 돌려주고요.
아니면 fib(n−1) + fib(n−2)를 계산해서 memo에 저장하고 돌려줍니다.
핵심이 두 줄이에요.
if n in memo: return memo[n] 이게 꺼내 쓰는 부분이고요.
memo[n] = ... 이게 저장하는 부분입니다.
이 두 줄만 있으면 O(2ⁿ)이 O(n)이 됩니다.
자, 왜 빨라지는 걸까요?
메모가 없으면 F(3)을 여러 번 계산합니다. 메모가 있으면 한 번만 계산하고 나머지는 꺼내 쓰죠.
보기에서 이 얘기를 찾으세요.
코드를 읽을 때 핵심 두 줄을 먼저 찾으세요.
저장하는 줄과 꺼내 쓰는 줄입니다.
memo[n] = ... 이 저장이고
if n in memo: return memo[n] 이 꺼내 쓰기죠.
이 두 줄만 있으면 메모이제이션입니다.
나머지는 원래 재귀 코드 그대로예요.
두 줄 추가로 O(2ⁿ)이 O(n)이 되는 겁니다. 이게 동적 계획법의 위력이에요.</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"이미 계산한 값을 저장해 두고 다시 계산하지 않기 때문이다."
메모이제이션의 정의 그대로입니다.
얼마나 차이가 나는지 확인해 볼게요.
메모 없이 fib(30)을 계산하면 함수 호출이 약 270만 번 일어납니다.
메모를 쓰면 31번이에요.
fib(50)이면요?
메모 없이는 약 2,000억 번입니다. 몇 시간 걸려요.
메모를 쓰면 51번입니다. 순식간이죠.
같은 재귀 구조인데 두 줄 추가로 이렇게 달라집니다.
여기서 왜 그렇게 낭비가 심했는지 보면요.
fib(5)를 계산할 때 fib(3)이 두 번 호출됩니다.
fib(2)는 세 번 호출되고요.
fib(1)은 다섯 번 호출됩니다.
n이 커지면 아래쪽 값들이 기하급수적으로 여러 번 계산돼요.
이걸 중복 부분 문제라고 합니다. overlapping subproblems요.
동적 계획법이 통하는 조건이 바로 이겁니다. 중복이 많아야 저장한 보람이 있거든요.
나머지 보기 볼게요.
①번 재귀를 반복문으로 바꿨다. 이 코드는 여전히 재귀입니다.
②번 가망 없는 값을 미리 걸러 낸다. 그건 백트래킹이죠.
③번 문제를 절반씩 나눈다. 그건 분할 정복이고요.
④번 덧셈 대신 곱셈. 관계없습니다.
②번과 ③번을 조심하세요. 세 기법의 차이를 정확히 아셔야 합니다. 자르기, 나누기, 기억하기입니다.</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54번입니다.
"전화번호부에서 이름을 찾는 두 방법 중 완전 탐색에 해당하는 것과 그 시간 복잡도를 바르게 짝지은 것은?"
1장에서 이미 본 예제죠. 여기서 다시 나옵니다.
두 가지 방법이 있었어요.
첫째, 첫 페이지부터 한 줄씩 확인하는 방법. 순차 탐색, 선형 검색이라고 했죠.
둘째, 중간을 펼쳐서 앞인지 뒤인지 보고 절반을 버리는 방법. 이진 탐색이고요.
자, 이 둘 중에 어느 게 완전 탐색일까요?
완전 탐색이 뭐죠? 가능한 모든 경우를 다 확인하는 겁니다.
첫 페이지부터 한 줄씩 확인하는 건 어떤가요? 최악의 경우 전부 다 봅니다. 완전 탐색이죠.
중간을 펼쳐 절반을 버리는 건요? 안 보는 부분이 생깁니다. 완전 탐색이 아니에요.
그러면 완전 탐색 쪽의 시간 복잡도는요?
n개를 다 보니까 O(n)입니다.
두 가지를 짝지어서 고르세요.
1장에서 본 예제가 2장에서 다시 나왔습니다.
같은 예제를 다른 관점에서 보는 거예요.
1장에서는 두 방법의 속도 차이를 봤고요.
2장에서는 어느 쪽이 완전 탐색인지를 봅니다.
이렇게 같은 소재를 여러 각도에서 보면 이해가 깊어집니다.
그리고 이진 탐색이 왜 빠른지도 다시 생각해 보세요.
정렬이라는 구조를 이용했기 때문입니다. 구조를 이용하면 탐색 공간이 줄어들어요.</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"첫 페이지부터 한 줄씩 확인 — O(n)."
완전 탐색에 해당하는 건 선형 검색이고 시간 복잡도는 O(n)입니다.
중간을 펼쳐 절반을 버리는 이진 탐색은 O(log n)이고, 이건 분할 정복의 사고가 적용된 방식이에요.
여기서 분할 정복이 뭘 한 건지 정리해 볼게요.
완전 탐색은 n개를 다 봅니다.
이진 탐색은 한 번 볼 때마다 절반을 버려요. 그러니까 실제로 확인하는 건 log n개뿐입니다.
나머지는 안 봐도 된다는 걸 확신할 수 있으니까 안 보는 거죠.
그 확신의 근거가 뭐죠? 정렬입니다.
정렬돼 있으니까 중간보다 크면 오른쪽에만 있다는 걸 알 수 있어요.
그래서 이진 탐색은 정렬이라는 조건을 이용해 탐색 공간을 절반씩 줄이는 겁니다.
여기서 배울 점이 있어요.
문제에 주어진 구조나 조건을 이용하면 탐색 공간을 줄일 수 있습니다.
정렬돼 있다는 정보를 안 쓰면 O(n)이고, 쓰면 O(log n)이에요.
그러니까 문제를 볼 때 "이 문제에 어떤 구조가 있지?"를 물어보세요.
정렬돼 있나? 대칭인가? 부분 문제가 겹치나? 단조 증가하나?
이런 구조를 하나 찾을 때마다 알고리즘이 빨라집니다.
3장부터 12장까지가 사실 이 얘기예요.</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55번입니다. 2.7절 마지막 객관식이에요.
"알고리즘 설계에서 완전 탐색을 먼저 구현해 보라고 권하는 이유로 가장 적절한 것은?"
수업 슬라이드에 이런 문장이 있었죠.
"완전 탐색을 먼저 구현하고, 이후 최적화하는 것이 올바른 알고리즘 설계 접근 방식입니다."
왜 그럴까요? 느린 걸 굳이 왜 먼저 만들까요?
세 가지 이유가 있습니다.
첫째, 일단 맞는 답을 얻습니다. 느려도 정확하니까요.
둘째, 그게 검증 기준이 됩니다. 나중에 빠른 코드를 만들었을 때 답이 맞는지 대조할 수 있어요.
셋째, 만들다 보면 문제 구조가 보입니다. 어디가 낭비인지, 뭘 줄일 수 있는지가 드러나요.
특히 두 번째가 실무에서 정말 유용합니다.
작은 입력으로 두 코드를 돌려서 답이 같은지 확인하는 거죠. 이걸 브루트 포스 검증이라고 합니다.
보기에서 이 얘기를 찾으세요.
이건 실무 태도에 관한 문제입니다.
처음부터 완벽한 코드를 짜려고 하면 대부분 실패합니다.
먼저 맞게 만들고, 그다음에 빠르게 만드세요.
이걸 영어로 이렇게 표현합니다. Make it work, make it right, make it fast.
일단 돌아가게 만들고, 제대로 만들고, 그다음에 빠르게 만든다는 뜻이에요.
순서가 중요합니다. 거꾸로 하면 대부분 망합니다.</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"문제의 구조를 파악하고 정답을 확인할 기준을 얻을 수 있기 때문이다."
두 가지가 다 들어 있습니다. 구조 파악과 검증 기준이요.
검증 기준 얘기를 좀 더 해볼게요.
여러분이 복잡한 알고리즘을 짰어요. 돌아가긴 하는데 답이 맞는지 확신이 안 섭니다.
이럴 때 어떻게 하죠?
완전 탐색 코드를 하나 더 짭니다. 느려도 상관없어요.
그리고 작은 입력을 랜덤으로 수백 개 만들어서 두 코드에 다 넣습니다.
답이 다 같으면 신뢰가 생기고요. 다르면 그 입력이 바로 반례입니다.
이걸 실제로 대회나 실무에서 씁니다.
그리고 구조 파악 얘기도요.
완전 탐색을 짜다 보면 "어? 여기서 같은 계산을 또 하네" 하는 순간이 옵니다. 그게 동적 계획법 힌트예요.
"여기서부터는 볼 필요가 없는데" 하는 순간도 있고요. 그게 가지치기 힌트입니다.
최적화 아이디어는 대부분 완전 탐색을 짜 보는 과정에서 나옵니다.
나머지 보기 볼게요.
①번 완전 탐색이 항상 같은 속도로 동작한다. 아니죠. 입력에 따라 달라집니다.
②번 코드가 길어져서 실수를 줄여 준다. 오히려 반대고요.
③번 대부분의 문제에서 가장 빠르다. 아닙니다.
④번 메모리를 가장 적게 쓴다. 그렇지도 않아요.
한 문장으로 정리하면 이렇습니다. 먼저 맞게 만들고, 그다음에 빠르게 만들어라.</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56번입니다. 2.8절, 코딩 테스트로 넘어갑니다.
"코딩 테스트에서 입력이 많을 때 input() 대신 sys.stdin.readline 을 쓰는 이유는?"
이건 실전 노하우 문제예요.
여러분 백준 같은 데서 문제를 풀다 보면 이런 일이 생깁니다.
알고리즘은 맞게 짰어요. 복잡도 계산도 해봤고 통과할 것 같아요.
그런데 시간 초과가 납니다.
왜일까요?
입력을 읽는 데서 시간을 다 쓴 겁니다.
파이썬의 input()은 편한 대신 느려요. 한 줄 읽을 때마다 이것저것 처리를 하거든요.
데이터가 10만 줄, 100만 줄 들어오면 그 차이가 누적됩니다.
그래서 대신 쓰는 게 sys.stdin.readline이에요.
같은 일을 하는데 훨씬 빠릅니다.
보기에서 이 얘기를 찾으세요. 나머지는 그럴듯하지만 사실이 아닌 것들입니다.
이 절은 실전 노하우를 다룹니다.
알고리즘 자체와는 상관없지만 통과와 실패를 가르는 것들이에요.
입력 읽는 속도, 출력 방식, 재귀 깊이 제한 같은 것들이요.
그래서 아는 사람과 모르는 사람의 차이가 큽니다.
알고리즘은 맞게 짰는데 이런 걸 몰라서 떨어지는 경우가 실제로 많아요.
한 번 배워 두면 평생 씁니다. 지금 익혀 두세요.</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⑤번입니다. "입력을 읽는 속도가 훨씬 빠르기 때문이다."
대량 입력에서 input()은 느려서 시간 초과의 원인이 됩니다.
얼마나 차이 나냐면요. 100만 줄을 읽을 때 몇 배 차이가 납니다. 초 단위로 벌어져요.
쓰는 방법은 이렇습니다.
import sys 하고요.
input = sys.stdin.readline 이라고 씁니다.
원래 input을 덮어쓰는 거예요. 그러면 아래 코드는 그대로 두고 속도만 빨라집니다.
그런데 여기서 주의할 게 하나 있습니다.
sys.stdin.readline은 줄 끝의 개행 문자를 그대로 남깁니다.
숫자를 읽을 때는 상관없어요. int()가 알아서 무시하니까요.
그런데 문자열을 읽을 때는 문제가 됩니다. "hello\n"이 되어 버려요.
그래서 문자열은 .strip()을 붙여야 합니다. input().strip() 이렇게요.
이거 안 붙여서 틀리는 경우가 정말 많습니다. 회문 문제에서 특히 그래요. "level\n"은 뒤집으면 "\nlevel"이라 회문이 아니게 되거든요.
나머지 보기 볼게요.
①번 자료형을 자동 변환해 준다. 안 해줍니다. int()를 직접 써야 해요.
②번 개행 문자를 자동으로 없애 준다. 오히려 반대입니다. 남깁니다. input()이 없애 주죠.
③번 여러 줄을 리스트로 만들어 준다. 그건 sys.stdin.read().split()이 하는 일이고요.
④번 잘못된 입력에 예외를 발생시킨다. 그런 기능 없습니다.
②번이 제일 위험한 오해예요. 정반대니까요.</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57번입니다. 화면에 코드가 있어요.
읽어 볼게요.
combinations를 가져오고요.
arr이 1부터 5까지 다섯 개입니다.
target이 9고요.
count를 0으로 시작합니다.
combinations(arr, 3)으로 세 개짜리 조합을 다 만들어서, 합이 9면 count를 올립니다.
출력값을 구하는 문제예요.
먼저 조합이 몇 개 나오는지 볼까요? 5C3이니까 10개입니다.
열 개를 다 나열해서 합을 세어 보세요.
(1,2,3)은 6이고요.
(1,2,4)는 7이고요.
(1,2,5)는 8이고요.
(1,3,4)는 8이고요.
(1,3,5)는 9네요. 하나 찾았습니다.
나머지도 계속 세어 보세요.
(1,4,5), (2,3,4), (2,3,5), (2,4,5), (3,4,5)가 남았습니다.
이 코드가 2.3절 템플릿의 교과서적인 예입니다.
combinations가 후보 해 생성이고요.
if sum(c) == target 이 조건 검증입니다.
count += 1 이 해 선택이고요.
세 단계가 딱 세 줄에 들어 있어요.
그리고 이 구조가 코딩 테스트에서 제일 자주 나오는 형태입니다.
r개를 골라서 조건을 확인하는 유형이요.
이 뼈대를 손에 익혀 두시면 문제 절반은 시작이 됩니다.</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2입니다.
열 개를 다 확인해 볼게요.
(1,2,3) = 6
(1,2,4) = 7
(1,2,5) = 8
(1,3,4) = 8
(1,3,5) = 9 ← 정답
(1,4,5) = 10
(2,3,4) = 9 ← 정답
(2,3,5) = 10
(2,4,5) = 11
(3,4,5) = 12
합이 9인 게 두 개입니다.
여기서 combinations를 쓴 이유를 짚고 갈게요.
만약 permutations를 썼다면요? (1,3,5)와 (3,1,5)와 (5,3,1)이 다 따로 세어집니다.
같은 세 수인데 여섯 번 세는 거죠. 답이 12가 나올 거예요.
그런데 문제가 뭐죠? "서로 다른 3개를 골라"입니다. 고르기만 하는 거예요. 순서는 상관없죠.
그러니까 조합이 맞습니다.
여기서 실전 판단을 하나 더 하고 갈게요.
N이 100이면 이 코드가 감당될까요?
100C3 = 161,700입니다. 약 16만 번이에요. 아주 안전합니다.
N이 1,000이면요? 약 1억 6천만 번입니다. 슬슬 위험해요.
세 개를 고르는 문제는 O(n³)이니까 n이 수백까지가 안전선입니다.
59번 문제에서 이 계산을 다시 합니다.</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58번입니다. 블랙잭 문제예요.
코드를 읽어 볼게요.
best를 0으로 시작하고요.
카드 중 세 장을 고르는 모든 조합을 봅니다.
합을 구해서, M을 넘지 않으면서 지금 best보다 크면 best를 갱신해요.
다 보고 나서 best를 돌려줍니다.
카드가 5, 6, 7, 8, 9고 M이 21입니다.
세 장의 합이 21을 넘지 않으면서 가장 큰 걸 찾는 거예요.
조합이 몇 개죠? 5C3 = 10개입니다.
큰 것부터 확인해 보는 게 빠릅니다.
7+8+9 = 24. 21을 넘네요. 탈락.
6+8+9 = 23. 넘습니다. 탈락.
6+7+9 = 22. 넘습니다. 탈락.
5+8+9 = 22. 넘고요.
6+7+8 = 21. 어? 딱 21이네요.
21이면 넘지 않으니까 조건을 만족합니다.
21보다 큰 건 다 넘으니까 이게 최대겠네요.
답을 고르세요.
이 문제는 최적화 유형입니다.
57번은 개수를 세는 거였고 이건 최대값을 찾는 거예요.
같은 combinations 구조인데 해 선택 단계가 다릅니다.
세기는 count += 1 이고요.
최적화는 if 더 좋으면 갱신입니다.
이 차이만 알면 두 유형을 다 풀 수 있어요.
그리고 조건이 두 개라는 것도 확인하세요. 넘지 않으면서, 그리고 더 커야 합니다.</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⑤번, 21입니다.
6+7+8 = 21이죠. 그리고 5+7+9도 21입니다. 둘 다 21이에요.
21을 넘지 않는 것 중에 가장 큰 값이 21이니까 답은 21입니다.
여기서 이 코드의 구조를 2.3절 템플릿으로 분석해 볼게요.
후보 해 생성은 combinations(cards, 3)입니다. 조합 열 개를 만들어요.
조건 검증은 if t &lt;= M 입니다. 21을 넘는지 보죠.
해 선택은 and t &gt; best 그리고 best = t 입니다. 지금 것보다 크면 갱신하고요.
전형적인 최적화 문제 구조예요.
정답 하나만 찾는 게 아니라 가장 좋은 걸 찾으니까 끝까지 다 봐야 합니다. 중간에 못 멈춰요.
그리고 best = 0 으로 시작한 이유도 짚고 갈게요.
최대값을 찾을 때는 작은 값으로 초기화합니다. 36번에서 최소값을 찾을 때 무한대로 초기화한 것과 반대죠.
카드가 다 양수니까 0으로 시작해도 안전합니다.
만약 조건을 만족하는 조합이 하나도 없으면요? best가 0인 채로 반환됩니다. 그게 맞는 동작인지는 문제에 따라 다르고요.
나머지 보기 볼게요. ①번 20은 5+6+9고, ②번 18은 5+6+7, ③번 24는 7+8+9로 21을 넘습니다. ④번 22는 6+7+9인데 역시 넘고요.
M을 넘는 값을 고르지 않도록 조심하세요. 조건을 두 개 다 봐야 합니다.</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59번입니다.
"N개의 원소 중 3개를 고르는 완전 탐색을 N = 100 에서 수행할 때 확인해야 할 경우의 수는?"
실전 판단 문제예요.
100개 중에 3개를 고르는 조합입니다. 100C3이죠.
계산해 봅시다.
먼저 순열로 구합니다. 100P3 = 100 × 99 × 98 이에요.
100 × 99 = 9,900이고요.
9,900 × 98 = 970,200입니다.
그다음 3!로 나눠요. 3! = 6이죠.
970,200 나누기 6은요?
161,700입니다.
약 16만이네요.
이게 감당 가능한 크기일까요?
수십만 번이면 아주 안전합니다. 1초도 안 걸려요.
그러니까 N이 100이면 세 개 고르는 완전 탐색은 문제없습니다.
답을 고르세요.
nC3을 빠르게 어림잡는 방법을 알려드릴게요.
n³을 6으로 나누면 됩니다.
n이 100이면 백만 나누기 6, 약 16만이죠.
n이 200이면 800만 나누기 6, 약 133만이고요.
왜 6이냐면 3!이 6이기 때문입니다.
두 개를 고르면 2로 나누고, 네 개를 고르면 24로 나눕니다.
이렇게 어림잡으면 계산기 없이도 판단이 됩니다.</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④번, 약 16만 가지입니다.
100C3 = (100 × 99 × 98) ÷ 6 = 161,700이죠.
수십만 번은 아주 안전한 범위입니다. 완전 탐색을 그냥 쓰시면 돼요.
여기서 감각을 하나 드릴게요.
nC3은 대략 n³/6 입니다.
100이면 100만 나누기 6, 약 16만이죠. 맞습니다.
그러니까 세 개를 고르는 문제는 O(n³)이라고 보시면 돼요.
n에 따른 값을 정리하면요.
n = 100 이면 약 16만. 안전합니다.
n = 500 이면 약 2,000만. 슬슬 느려져요.
n = 1,000 이면 약 1.6억. 위험합니다.
n = 2,000 이면 약 13억. 못 씁니다.
그래서 세 개 고르는 완전 탐색은 n이 수백까지가 한계예요.
만약 n이 그보다 크면 어떻게 하냐고요?
두 개를 고정하고 나머지 하나를 이분 탐색이나 해시로 찾으면 O(n² log n)이나 O(n²)까지 줄일 수 있습니다.
그러니까 완전 탐색으로 안 되면 항상 다른 길이 있어요.
나머지 보기 볼게요.
①번 약 100만은 100³으로 순서를 구별했을 때 근처 값이고요.
②번 약 300가지는 100 × 3이죠.
③번 약 1억은 훨씬 크고요.
⑤번 약 100가지는 그냥 n입니다.
①번을 조심하세요. 100³ = 100만인데 이건 순서를 구별하고 중복도 허용한 값이에요. 6으로 나눠야 조합이 됩니다.</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60번입니다. 2장 객관식 마지막 문제예요.
화면에 회문 판별 코드가 있습니다.
s를 입력받아서 strip으로 개행을 없애고요.
s와 s[::-1]이 같으면 회문이라고 출력합니다.
문제는 s[::-1]의 의미예요.
파이썬 슬라이싱 문법을 떠올려 보세요.
s[start:stop:step] 이 기본 형태입니다.
여기서 start와 stop을 비워 두면 전체를 뜻하고요.
step은 몇 칸씩 건너뛸지를 정합니다.
step이 1이면 한 칸씩 앞으로 가고요.
step이 2면 두 칸씩 건너뛰죠.
그러면 step이 −1이면요?
한 칸씩 뒤로 갑니다.
뒤에서부터 앞으로 읽는 거예요.
그러면 결과가 어떻게 될까요?
답이 나왔죠.
슬라이싱은 파이썬에서 정말 자주 쓰는 문법입니다.
기본 형태를 정리하고 갑시다.
s[a:b]는 a부터 b−1까지고요.
s[a:]는 a부터 끝까지입니다.
s[:b]는 처음부터 b−1까지고요.
s[::−1]은 전체를 거꾸로입니다.
s[::2]는 두 칸씩 건너뛰고요.
이 다섯 가지면 대부분 처리됩니다.
특히 s[::−1]은 회문 문제에서 계속 나오니까 꼭 외워 두세요.</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정답은 ③번입니다. "문자열을 거꾸로 뒤집은 결과."
슬라이싱의 세 번째 값이 −1이면 뒤에서부터 한 칸씩 이동하며 읽습니다.
"level"에 적용하면 "level"이 그대로 나오고요.
"hello"에 적용하면 "olleh"가 나옵니다.
뒤집은 결과가 원래와 같으면 앞뒤로 읽어도 같은 회문이죠.
이게 파이썬의 대표적인 관용구예요. 한 줄로 문자열을 뒤집습니다.
다른 언어였다면요? 반복문을 돌려서 뒤에서부터 붙이거나, reverse 함수를 쓰거나 해야 합니다.
그리고 회문 판별의 시간 복잡도도 짚고 갈게요.
s[::-1]로 뒤집는 데 O(n)이 걸리고요.
== 로 비교하는 데도 O(n)이 걸립니다.
그래서 전체가 O(n)입니다.
더 효율적인 방법도 있어요. 양쪽 끝에서 가운데로 좁혀 가며 비교하는 겁니다. 그러면 새 문자열을 안 만들어도 되니까 메모리를 아낄 수 있어요.
시간 복잡도는 똑같이 O(n)이지만 공간이 O(n)에서 O(1)이 됩니다.
코딩 테스트에서는 s[::-1]로 충분합니다. 짧고 읽기 쉬우니까요.
나머지 보기 볼게요.
①번 첫 글자를 제외한 나머지는 s[1:]이고요.
②번 마지막 한 글자는 s[-1]입니다.
④번 한 글자씩 나눈 리스트는 list(s)고요.
⑤번 길이에서 1을 뺀 값은 len(s)−1입니다.
②번을 조심하세요. s[-1]과 s[::-1]은 완전히 다릅니다. 콜론이 하나 더 있느냐에 따라 마지막 글자냐 뒤집기냐가 갈려요.</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61</a:t>
            </a:r>
          </a:p>
          <a:p>
            <a:r>
              <a:t>네 자리 숫자 문자열 secret을 0000부터 순서대로 찾는 함수를 작성하시오. 네 중첩 반복문을 사용하고, 찾을 때까지 시도한 횟수를 반환하시오. 0000도 첫 시도이며 앞자리 0을 보존한다.</a:t>
            </a:r>
          </a:p>
          <a:p>
            <a:endParaRPr/>
          </a:p>
          <a:p>
            <a:r>
              <a:t>풀이 절차</a:t>
            </a:r>
          </a:p>
          <a:p>
            <a:r>
              <a:t>a,b,c,d를 각각 0~9로 순회한다.</a:t>
            </a:r>
          </a:p>
          <a:p>
            <a:r>
              <a:t>후보마다 횟수를 1 증가시키고 네 자리 모두를 비교한다.</a:t>
            </a:r>
          </a:p>
          <a:p>
            <a:r>
              <a:t>일치하면 즉시 횟수를 반환한다.</a:t>
            </a:r>
          </a:p>
          <a:p>
            <a:r>
              <a:t>고정 네 자리: 최악 10,000개 후보, 추가 공간 O(1).</a:t>
            </a:r>
          </a:p>
          <a:p>
            <a:r>
              <a:t>return = 시도 횟수</a:t>
            </a:r>
          </a:p>
          <a:p>
            <a:r>
              <a:t>테스트</a:t>
            </a:r>
          </a:p>
          <a:p>
            <a:r>
              <a:t>[{"args":["8234"],"expected":8235,"public":true},{"args":["0000"],"expected":1,"public":true},{"args":["9999"],"expected":10000,"public":false},{"args":["0007"],"expected":8,"public":false},{"args":["0100"],"expected":101,"public":false},{"args":["1000"],"expected":1001,"public":false}]</a:t>
            </a:r>
          </a:p>
          <a:p>
            <a:r>
              <a:t>연결 실습 P13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186587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61</a:t>
            </a:r>
          </a:p>
          <a:p>
            <a:r>
              <a:t>네 자리 숫자 문자열 secret을 0000부터 순서대로 찾는 함수를 작성하시오. 네 중첩 반복문을 사용하고, 찾을 때까지 시도한 횟수를 반환하시오. 0000도 첫 시도이며 앞자리 0을 보존한다.</a:t>
            </a:r>
          </a:p>
          <a:p>
            <a:endParaRPr/>
          </a:p>
          <a:p>
            <a:r>
              <a:t>풀이 절차</a:t>
            </a:r>
          </a:p>
          <a:p>
            <a:r>
              <a:t>a,b,c,d를 각각 0~9로 순회한다.</a:t>
            </a:r>
          </a:p>
          <a:p>
            <a:r>
              <a:t>후보마다 횟수를 1 증가시키고 네 자리 모두를 비교한다.</a:t>
            </a:r>
          </a:p>
          <a:p>
            <a:r>
              <a:t>일치하면 즉시 횟수를 반환한다.</a:t>
            </a:r>
          </a:p>
          <a:p>
            <a:r>
              <a:t>고정 네 자리: 최악 10,000개 후보, 추가 공간 O(1).</a:t>
            </a:r>
          </a:p>
          <a:p>
            <a:r>
              <a:t>return = 시도 횟수</a:t>
            </a:r>
          </a:p>
          <a:p>
            <a:r>
              <a:t>테스트</a:t>
            </a:r>
          </a:p>
          <a:p>
            <a:r>
              <a:t>[{"args":["8234"],"expected":8235,"public":true},{"args":["0000"],"expected":1,"public":true},{"args":["9999"],"expected":10000,"public":false},{"args":["0007"],"expected":8,"public":false},{"args":["0100"],"expected":101,"public":false},{"args":["1000"],"expected":1001,"public":false}]</a:t>
            </a:r>
          </a:p>
          <a:p>
            <a:r>
              <a:t>연결 실습 P13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506064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61</a:t>
            </a:r>
          </a:p>
          <a:p>
            <a:r>
              <a:t>네 자리 숫자 문자열 secret을 0000부터 순서대로 찾는 함수를 작성하시오. 네 중첩 반복문을 사용하고, 찾을 때까지 시도한 횟수를 반환하시오. 0000도 첫 시도이며 앞자리 0을 보존한다.</a:t>
            </a:r>
          </a:p>
          <a:p>
            <a:endParaRPr/>
          </a:p>
          <a:p>
            <a:r>
              <a:t>풀이 절차</a:t>
            </a:r>
          </a:p>
          <a:p>
            <a:r>
              <a:t>a,b,c,d를 각각 0~9로 순회한다.</a:t>
            </a:r>
          </a:p>
          <a:p>
            <a:r>
              <a:t>후보마다 횟수를 1 증가시키고 네 자리 모두를 비교한다.</a:t>
            </a:r>
          </a:p>
          <a:p>
            <a:r>
              <a:t>일치하면 즉시 횟수를 반환한다.</a:t>
            </a:r>
          </a:p>
          <a:p>
            <a:r>
              <a:t>고정 네 자리: 최악 10,000개 후보, 추가 공간 O(1).</a:t>
            </a:r>
          </a:p>
          <a:p>
            <a:r>
              <a:t>return = 시도 횟수</a:t>
            </a:r>
          </a:p>
          <a:p>
            <a:r>
              <a:t>테스트</a:t>
            </a:r>
          </a:p>
          <a:p>
            <a:r>
              <a:t>[{"args":["8234"],"expected":8235,"public":true},{"args":["0000"],"expected":1,"public":true},{"args":["9999"],"expected":10000,"public":false},{"args":["0007"],"expected":8,"public":false},{"args":["0100"],"expected":101,"public":false},{"args":["1000"],"expected":1001,"public":false}]</a:t>
            </a:r>
          </a:p>
          <a:p>
            <a:r>
              <a:t>연결 실습 P13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2564413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0~9로 이루어진 4자리 자물쇠를 0000부터 순서대로 모두 시도할 때, 마지막까지 갔다면 총 몇 회 시도한 것인지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262997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10,000회</a:t>
            </a:r>
          </a:p>
          <a:p>
            <a:r>
              <a:t>0000부터 9999까지 빠짐없이 시도하면 10⁴ = 10,000회다. 정답을 찾는 즉시 멈추지 않고 끝까지 돌린 경우의 횟수다.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842295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4자리 자물쇠를 초당 1,000회 시도할 수 있을 때, 최악의 경우 걸리는 시간을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7275951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10초</a:t>
            </a:r>
          </a:p>
          <a:p>
            <a:r>
              <a:t>10,000 ÷ 1,000 = 10초다. 같은 속도로 8자리를 시도하면 1억 ÷ 1,000 = 10만 초, 약 28시간이 걸린다.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2007922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완전 탐색에서 '탐색 공간'이라는 말이 가리키는 것을 한 문장으로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082687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알고리즘이 확인할 모든 후보의 집합</a:t>
            </a:r>
          </a:p>
          <a:p>
            <a:r>
              <a:t>실행 시간은 후보 수와 후보당 처리 비용에 좌우된다. 코드를 작성하기 전에 두 값을 함께 살펴본다.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900783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65</a:t>
            </a:r>
          </a:p>
          <a:p>
            <a:r>
              <a:t>배열 A에서 i&lt;j이며 A[i]+A[j]=target인 모든 값 쌍을 구하는 함수를 작성하시오. i, j가 증가하는 순서로 저장한다. 값이 같아도 인덱스가 다른 쌍은 별개다. 0≤n≤30, 값과 target은 −100~100이다.</a:t>
            </a:r>
          </a:p>
          <a:p>
            <a:endParaRPr/>
          </a:p>
          <a:p>
            <a:r>
              <a:t>풀이 절차</a:t>
            </a:r>
          </a:p>
          <a:p>
            <a:r>
              <a:t>i를 고르고 j를 i+1부터 순회한다.</a:t>
            </a:r>
          </a:p>
          <a:p>
            <a:r>
              <a:t>합을 검사한 후에만 쌍을 저장한다.</a:t>
            </a:r>
          </a:p>
          <a:p>
            <a:r>
              <a:t>같은 원소를 두 번 고르거나 순서를 뒤집어 중복 저장하지 않는다.</a:t>
            </a:r>
          </a:p>
          <a:p>
            <a:r>
              <a:t>시간 O(n²), 결과 공간 O(n²).</a:t>
            </a:r>
          </a:p>
          <a:p>
            <a:r>
              <a:t>out[][2] = 값의 쌍, return = 행 수 (최대 435)</a:t>
            </a:r>
          </a:p>
          <a:p>
            <a:r>
              <a:t>테스트</a:t>
            </a:r>
          </a:p>
          <a:p>
            <a:r>
              <a:t>[{"args":[[1,3,5,7,9],10],"expected":[[1,9],[3,7]],"public":true},{"args":[[5,5,5],10],"expected":[[5,5],[5,5],[5,5]],"public":true},{"args":[[],0],"expected":[],"public":false},{"args":[[1],2],"expected":[],"public":false},{"args":[[-3,0,3,3],0],"expected":[[-3,3],[-3,3]],"public":false},{"args":[[2,4],1],"expected":[],"public":false},{"args":[[0,0,0,0,0,0,0,0,0,0,0,0,0,0,0,0,0,0,0,0,0,0,0,0,0,0,0,0,0,0],0],"expected":[[0,0]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public":false}]</a:t>
            </a:r>
          </a:p>
          <a:p>
            <a:r>
              <a:t>연결 실습 P15</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94511631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65</a:t>
            </a:r>
          </a:p>
          <a:p>
            <a:r>
              <a:t>배열 A에서 i&lt;j이며 A[i]+A[j]=target인 모든 값 쌍을 구하는 함수를 작성하시오. i, j가 증가하는 순서로 저장한다. 값이 같아도 인덱스가 다른 쌍은 별개다. 0≤n≤30, 값과 target은 −100~100이다.</a:t>
            </a:r>
          </a:p>
          <a:p>
            <a:endParaRPr/>
          </a:p>
          <a:p>
            <a:r>
              <a:t>풀이 절차</a:t>
            </a:r>
          </a:p>
          <a:p>
            <a:r>
              <a:t>i를 고르고 j를 i+1부터 순회한다.</a:t>
            </a:r>
          </a:p>
          <a:p>
            <a:r>
              <a:t>합을 검사한 후에만 쌍을 저장한다.</a:t>
            </a:r>
          </a:p>
          <a:p>
            <a:r>
              <a:t>같은 원소를 두 번 고르거나 순서를 뒤집어 중복 저장하지 않는다.</a:t>
            </a:r>
          </a:p>
          <a:p>
            <a:r>
              <a:t>시간 O(n²), 결과 공간 O(n²).</a:t>
            </a:r>
          </a:p>
          <a:p>
            <a:r>
              <a:t>out[][2] = 값의 쌍, return = 행 수 (최대 435)</a:t>
            </a:r>
          </a:p>
          <a:p>
            <a:r>
              <a:t>테스트</a:t>
            </a:r>
          </a:p>
          <a:p>
            <a:r>
              <a:t>[{"args":[[1,3,5,7,9],10],"expected":[[1,9],[3,7]],"public":true},{"args":[[5,5,5],10],"expected":[[5,5],[5,5],[5,5]],"public":true},{"args":[[],0],"expected":[],"public":false},{"args":[[1],2],"expected":[],"public":false},{"args":[[-3,0,3,3],0],"expected":[[-3,3],[-3,3]],"public":false},{"args":[[2,4],1],"expected":[],"public":false},{"args":[[0,0,0,0,0,0,0,0,0,0,0,0,0,0,0,0,0,0,0,0,0,0,0,0,0,0,0,0,0,0],0],"expected":[[0,0]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public":false}]</a:t>
            </a:r>
          </a:p>
          <a:p>
            <a:r>
              <a:t>연결 실습 P15</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1998552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65</a:t>
            </a:r>
          </a:p>
          <a:p>
            <a:r>
              <a:t>배열 A에서 i&lt;j이며 A[i]+A[j]=target인 모든 값 쌍을 구하는 함수를 작성하시오. i, j가 증가하는 순서로 저장한다. 값이 같아도 인덱스가 다른 쌍은 별개다. 0≤n≤30, 값과 target은 −100~100이다.</a:t>
            </a:r>
          </a:p>
          <a:p>
            <a:endParaRPr/>
          </a:p>
          <a:p>
            <a:r>
              <a:t>풀이 절차</a:t>
            </a:r>
          </a:p>
          <a:p>
            <a:r>
              <a:t>i를 고르고 j를 i+1부터 순회한다.</a:t>
            </a:r>
          </a:p>
          <a:p>
            <a:r>
              <a:t>합을 검사한 후에만 쌍을 저장한다.</a:t>
            </a:r>
          </a:p>
          <a:p>
            <a:r>
              <a:t>같은 원소를 두 번 고르거나 순서를 뒤집어 중복 저장하지 않는다.</a:t>
            </a:r>
          </a:p>
          <a:p>
            <a:r>
              <a:t>시간 O(n²), 결과 공간 O(n²).</a:t>
            </a:r>
          </a:p>
          <a:p>
            <a:r>
              <a:t>out[][2] = 값의 쌍, return = 행 수 (최대 435)</a:t>
            </a:r>
          </a:p>
          <a:p>
            <a:r>
              <a:t>테스트</a:t>
            </a:r>
          </a:p>
          <a:p>
            <a:r>
              <a:t>[{"args":[[1,3,5,7,9],10],"expected":[[1,9],[3,7]],"public":true},{"args":[[5,5,5],10],"expected":[[5,5],[5,5],[5,5]],"public":true},{"args":[[],0],"expected":[],"public":false},{"args":[[1],2],"expected":[],"public":false},{"args":[[-3,0,3,3],0],"expected":[[-3,3],[-3,3]],"public":false},{"args":[[2,4],1],"expected":[],"public":false},{"args":[[0,0,0,0,0,0,0,0,0,0,0,0,0,0,0,0,0,0,0,0,0,0,0,0,0,0,0,0,0,0],0],"expected":[[0,0]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public":false}]</a:t>
            </a:r>
          </a:p>
          <a:p>
            <a:r>
              <a:t>연결 실습 P15</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3962434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주사위 세 개를 던져 나온 눈의 합이 4가 되는 경우의 수를 쓰시오. (주사위는 서로 구별한다)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631154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3가지</a:t>
            </a:r>
          </a:p>
          <a:p>
            <a:r>
              <a:t>(1,1,2), (1,2,1), (2,1,1) 세 가지다. 삼중 반복문으로 216가지를 모두 만든 뒤 조건을 통과한 것만 세면 이 값이 나온다.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4633435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길이가 1,000인 리스트에서 서로 다른 두 원소의 모든 쌍을 검사하면 대략 몇 번 비교하게 되는지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6793644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약 50만 번 (1000 × 999 ÷ 2 = 499,500)</a:t>
            </a:r>
          </a:p>
          <a:p>
            <a:r>
              <a:t>n(n−1)/2 이므로 약 n²/2 이다. n이 10배가 되면 비교 횟수는 약 100배가 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4827822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n≥2이다. i는 0부터 n−2까지, j는 i+1부터 n−1까지 순회한다. j의 범위를 0부터 n−1까지로 바꾸면 검사 횟수는 몇 배가 되는가?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5593843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정확히 2배</a:t>
            </a:r>
          </a:p>
          <a:p>
            <a:r>
              <a:t>원래는 n(n−1)/2회, 변경 후에는 (n−1)n회이다. 바깥 반복문의 범위는 그대로이므로 비율은 정확히 2이다.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7282908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69</a:t>
            </a:r>
          </a:p>
          <a:p>
            <a:r>
              <a:t>양의 카드 값 A에서 서로 다른 세 장을 골라 합이 target 이하인 최대 합을 반환하는 함수를 작성하시오. 가능한 조합이 없으면 0이다. 0≤n≤100, 카드 값은 1~1,000, 0≤target≤3,000이다.</a:t>
            </a:r>
          </a:p>
          <a:p>
            <a:endParaRPr/>
          </a:p>
          <a:p>
            <a:r>
              <a:t>풀이 절차</a:t>
            </a:r>
          </a:p>
          <a:p>
            <a:r>
              <a:t>i&lt;j&lt;k인 후보를 만든다.</a:t>
            </a:r>
          </a:p>
          <a:p>
            <a:r>
              <a:t>합이 target 이하인지 먼저 검사한다.</a:t>
            </a:r>
          </a:p>
          <a:p>
            <a:r>
              <a:t>조건을 통과한 후보로만 best를 갱신한다.</a:t>
            </a:r>
          </a:p>
          <a:p>
            <a:r>
              <a:t>시간 O(n³), 추가 공간 O(1).</a:t>
            </a:r>
          </a:p>
          <a:p>
            <a:r>
              <a:t>return = 최대 합 또는 0</a:t>
            </a:r>
          </a:p>
          <a:p>
            <a:r>
              <a:t>테스트</a:t>
            </a:r>
          </a:p>
          <a:p>
            <a:r>
              <a:t>[{"args":[[5,6,7,8,9],21],"expected":21,"public":true},{"args":[[10,20,30],5],"expected":0,"public":true},{"args":[[],0],"expected":0,"public":false},{"args":[[1,2],3],"expected":0,"public":false},{"args":[[3,3,3,3],9],"expected":9,"public":false},{"args":[[1,2,4,8],10],"expected":7,"public":false},{"args":[[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3000],"expected":3000,"public":false}]</a:t>
            </a:r>
          </a:p>
          <a:p>
            <a:r>
              <a:t>연결 실습 P30</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5953018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69</a:t>
            </a:r>
          </a:p>
          <a:p>
            <a:r>
              <a:t>양의 카드 값 A에서 서로 다른 세 장을 골라 합이 target 이하인 최대 합을 반환하는 함수를 작성하시오. 가능한 조합이 없으면 0이다. 0≤n≤100, 카드 값은 1~1,000, 0≤target≤3,000이다.</a:t>
            </a:r>
          </a:p>
          <a:p>
            <a:endParaRPr/>
          </a:p>
          <a:p>
            <a:r>
              <a:t>풀이 절차</a:t>
            </a:r>
          </a:p>
          <a:p>
            <a:r>
              <a:t>i&lt;j&lt;k인 후보를 만든다.</a:t>
            </a:r>
          </a:p>
          <a:p>
            <a:r>
              <a:t>합이 target 이하인지 먼저 검사한다.</a:t>
            </a:r>
          </a:p>
          <a:p>
            <a:r>
              <a:t>조건을 통과한 후보로만 best를 갱신한다.</a:t>
            </a:r>
          </a:p>
          <a:p>
            <a:r>
              <a:t>시간 O(n³), 추가 공간 O(1).</a:t>
            </a:r>
          </a:p>
          <a:p>
            <a:r>
              <a:t>return = 최대 합 또는 0</a:t>
            </a:r>
          </a:p>
          <a:p>
            <a:r>
              <a:t>테스트</a:t>
            </a:r>
          </a:p>
          <a:p>
            <a:r>
              <a:t>[{"args":[[5,6,7,8,9],21],"expected":21,"public":true},{"args":[[10,20,30],5],"expected":0,"public":true},{"args":[[],0],"expected":0,"public":false},{"args":[[1,2],3],"expected":0,"public":false},{"args":[[3,3,3,3],9],"expected":9,"public":false},{"args":[[1,2,4,8],10],"expected":7,"public":false},{"args":[[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3000],"expected":3000,"public":false}]</a:t>
            </a:r>
          </a:p>
          <a:p>
            <a:r>
              <a:t>연결 실습 P30</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8341229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69</a:t>
            </a:r>
          </a:p>
          <a:p>
            <a:r>
              <a:t>양의 카드 값 A에서 서로 다른 세 장을 골라 합이 target 이하인 최대 합을 반환하는 함수를 작성하시오. 가능한 조합이 없으면 0이다. 0≤n≤100, 카드 값은 1~1,000, 0≤target≤3,000이다.</a:t>
            </a:r>
          </a:p>
          <a:p>
            <a:endParaRPr/>
          </a:p>
          <a:p>
            <a:r>
              <a:t>풀이 절차</a:t>
            </a:r>
          </a:p>
          <a:p>
            <a:r>
              <a:t>i&lt;j&lt;k인 후보를 만든다.</a:t>
            </a:r>
          </a:p>
          <a:p>
            <a:r>
              <a:t>합이 target 이하인지 먼저 검사한다.</a:t>
            </a:r>
          </a:p>
          <a:p>
            <a:r>
              <a:t>조건을 통과한 후보로만 best를 갱신한다.</a:t>
            </a:r>
          </a:p>
          <a:p>
            <a:r>
              <a:t>시간 O(n³), 추가 공간 O(1).</a:t>
            </a:r>
          </a:p>
          <a:p>
            <a:r>
              <a:t>return = 최대 합 또는 0</a:t>
            </a:r>
          </a:p>
          <a:p>
            <a:r>
              <a:t>테스트</a:t>
            </a:r>
          </a:p>
          <a:p>
            <a:r>
              <a:t>[{"args":[[5,6,7,8,9],21],"expected":21,"public":true},{"args":[[10,20,30],5],"expected":0,"public":true},{"args":[[],0],"expected":0,"public":false},{"args":[[1,2],3],"expected":0,"public":false},{"args":[[3,3,3,3],9],"expected":9,"public":false},{"args":[[1,2,4,8],10],"expected":7,"public":false},{"args":[[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1000],3000],"expected":3000,"public":false}]</a:t>
            </a:r>
          </a:p>
          <a:p>
            <a:r>
              <a:t>연결 실습 P30</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614495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완전 탐색에서 후보 해를 만들어 낼 때 쓰이는 대표적인 도구 세 가지를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3463932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반복문, 순열, 조합</a:t>
            </a:r>
          </a:p>
          <a:p>
            <a:r>
              <a:t>변수가 적으면 중첩 반복문으로 충분하고, 순서를 정해야 하면 순열, 고르기만 하면 되면 조합을 쓴다. 부분집합이 필요하면 비트마스크를 함께 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7915618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71</a:t>
            </a:r>
          </a:p>
          <a:p>
            <a:r>
              <a:t>서로 다른 정수 n개가 담긴 A에서 r개를 고르는 모든 순열을 직접 생성하시오. 0≤r≤n≤6이다. 입력 인덱스 순으로 탐색하며 r=0이면 빈 순열 하나를 반환한다. 순열 생성 라이브러리는 사용하지 않는다.</a:t>
            </a:r>
          </a:p>
          <a:p>
            <a:endParaRPr/>
          </a:p>
          <a:p>
            <a:r>
              <a:t>풀이 절차</a:t>
            </a:r>
          </a:p>
          <a:p>
            <a:r>
              <a:t>현재 경로와 사용 여부 배열을 유지한다.</a:t>
            </a:r>
          </a:p>
          <a:p>
            <a:r>
              <a:t>사용하지 않은 원소를 선택해 재귀 호출한다.</a:t>
            </a:r>
          </a:p>
          <a:p>
            <a:r>
              <a:t>길이가 r이면 기록하고, 돌아오면 선택을 취소한다.</a:t>
            </a:r>
          </a:p>
          <a:p>
            <a:r>
              <a:t>결과 수 nPr, 기록 시간 O(r·nPr), 재귀·사용 배열 O(n).</a:t>
            </a:r>
          </a:p>
          <a:p>
            <a:r>
              <a:t>out[][6] = 선택 결과, return = 행 수 (최대 720)</a:t>
            </a:r>
          </a:p>
          <a:p>
            <a:r>
              <a:t>테스트</a:t>
            </a:r>
          </a:p>
          <a:p>
            <a:r>
              <a:t>[{"args":[[1,2,3],2],"expected":[[1,2],[1,3],[2,1],[2,3],[3,1],[3,2]],"public":true},{"args":[[1,2],0],"expected":[[]],"public":true},{"args":[[],0],"expected":[[]],"public":false},{"args":[[9],1],"expected":[[9]],"public":false},{"args":[[3,1,2],3],"expected":[[3,1,2],[3,2,1],[1,3,2],[1,2,3],[2,3,1],[2,1,3]],"public":false},{"args":[[0,1,2,3,4,5],6],"expected":[[0,1,2,3,4,5],[0,1,2,3,5,4],[0,1,2,4,3,5],[0,1,2,4,5,3],[0,1,2,5,3,4],[0,1,2,5,4,3],[0,1,3,2,4,5],[0,1,3,2,5,4],[0,1,3,4,2,5],[0,1,3,4,5,2],[0,1,3,5,2,4],[0,1,3,5,4,2],[0,1,4,2,3,5],[0,1,4,2,5,3],[0,1,4,3,2,5],[0,1,4,3,5,2],[0,1,4,5,2,3],[0,1,4,5,3,2],[0,1,5,2,3,4],[0,1,5,2,4,3],[0,1,5,3,2,4],[0,1,5,3,4,2],[0,1,5,4,2,3],[0,1,5,4,3,2],[0,2,1,3,4,5],[0,2,1,3,5,4],[0,2,1,4,3,5],[0,2,1,4,5,3],[0,2,1,5,3,4],[0,2,1,5,4,3],[0,2,3,1,4,5],[0,2,3,1,5,4],[0,2,3,4,1,5],[0,2,3,4,5,1],[0,2,3,5,1,4],[0,2,3,5,4,1],[0,2,4,1,3,5],[0,2,4,1,5,3],[0,2,4,3,1,5],[0,2,4,3,5,1],[0,2,4,5,1,3],[0,2,4,5,3,1],[0,2,5,1,3,4],[0,2,5,1,4,3],[0,2,5,3,1,4],[0,2,5,3,4,1],[0,2,5,4,1,3],[0,2,5,4,3,1],[0,3,1,2,4,5],[0,3,1,2,5,4],[0,3,1,4,2,5],[0,3,1,4,5,2],[0,3,1,5,2,4],[0,3,1,5,4,2],[0,3,2,1,4,5],[0,3,2,1,5,4],[0,3,2,4,1,5],[0,3,2,4,5,1],[0,3,2,5,1,4],[0,3,2,5,4,1],[0,3,4,1,2,5],[0,3,4,1,5,2],[0,3,4,2,1,5],[0,3,4,2,5,1],[0,3,4,5,1,2],[0,3,4,5,2,1],[0,3,5,1,2,4],[0,3,5,1,4,2],[0,3,5,2,1,4],[0,3,5,2,4,1],[0,3,5,4,1,2],[0,3,5,4,2,1],[0,4,1,2,3,5],[0,4,1,2,5,3],[0,4,1,3,2,5],[0,4,1,3,5,2],[0,4,1,5,2,3],[0,4,1,5,3,2],[0,4,2,1,3,5],[0,4,2,1,5,3],[0,4,2,3,1,5],[0,4,2,3,5,1],[0,4,2,5,1,3],[0,4,2,5,3,1],[0,4,3,1,2,5],[0,4,3,1,5,2],[0,4,3,2,1,5],[0,4,3,2,5,1],[0,4,3,5,1,2],[0,4,3,5,2,1],[0,4,5,1,2,3],[0,4,5,1,3,2],[0,4,5,2,1,3],[0,4,5,2,3,1],[0,4,5,3,1,2],[0,4,5,3,2,1],[0,5,1,2,3,4],[0,5,1,2,4,3],[0,5,1,3,2,4],[0,5,1,3,4,2],[0,5,1,4,2,3],[0,5,1,4,3,2],[0,5,2,1,3,4],[0,5,2,1,4,3],[0,5,2,3,1,4],[0,5,2,3,4,1],[0,5,2,4,1,3],[0,5,2,4,3,1],[0,5,3,1,2,4],[0,5,3,1,4,2],[0,5,3,2,1,4],[0,5,3,2,4,1],[0,5,3,4,1,2],[0,5,3,4,2,1],[0,5,4,1,2,3],[0,5,4,1,3,2],[0,5,4,2,1,3],[0,5,4,2,3,1],[0,5,4,3,1,2],[0,5,4,3,2,1],[1,0,2,3,4,5],[1,0,2,3,5,4],[1,0,2,4,3,5],[1,0,2,4,5,3],[1,0,2,5,3,4],[1,0,2,5,4,3],[1,0,3,2,4,5],[1,0,3,2,5,4],[1,0,3,4,2,5],[1,0,3,4,5,2],[1,0,3,5,2,4],[1,0,3,5,4,2],[1,0,4,2,3,5],[1,0,4,2,5,3],[1,0,4,3,2,5],[1,0,4,3,5,2],[1,0,4,5,2,3],[1,0,4,5,3,2],[1,0,5,2,3,4],[1,0,5,2,4,3],[1,0,5,3,2,4],[1,0,5,3,4,2],[1,0,5,4,2,3],[1,0,5,4,3,2],[1,2,0,3,4,5],[1,2,0,3,5,4],[1,2,0,4,3,5],[1,2,0,4,5,3],[1,2,0,5,3,4],[1,2,0,5,4,3],[1,2,3,0,4,5],[1,2,3,0,5,4],[1,2,3,4,0,5],[1,2,3,4,5,0],[1,2,3,5,0,4],[1,2,3,5,4,0],[1,2,4,0,3,5],[1,2,4,0,5,3],[1,2,4,3,0,5],[1,2,4,3,5,0],[1,2,4,5,0,3],[1,2,4,5,3,0],[1,2,5,0,3,4],[1,2,5,0,4,3],[1,2,5,3,0,4],[1,2,5,3,4,0],[1,2,5,4,0,3],[1,2,5,4,3,0],[1,3,0,2,4,5],[1,3,0,2,5,4],[1,3,0,4,2,5],[1,3,0,4,5,2],[1,3,0,5,2,4],[1,3,0,5,4,2],[1,3,2,0,4,5],[1,3,2,0,5,4],[1,3,2,4,0,5],[1,3,2,4,5,0],[1,3,2,5,0,4],[1,3,2,5,4,0],[1,3,4,0,2,5],[1,3,4,0,5,2],[1,3,4,2,0,5],[1,3,4,2,5,0],[1,3,4,5,0,2],[1,3,4,5,2,0],[1,3,5,0,2,4],[1,3,5,0,4,2],[1,3,5,2,0,4],[1,3,5,2,4,0],[1,3,5,4,0,2],[1,3,5,4,2,0],[1,4,0,2,3,5],[1,4,0,2,5,3],[1,4,0,3,2,5],[1,4,0,3,5,2],[1,4,0,5,2,3],[1,4,0,5,3,2],[1,4,2,0,3,5],[1,4,2,0,5,3],[1,4,2,3,0,5],[1,4,2,3,5,0],[1,4,2,5,0,3],[1,4,2,5,3,0],[1,4,3,0,2,5],[1,4,3,0,5,2],[1,4,3,2,0,5],[1,4,3,2,5,0],[1,4,3,5,0,2],[1,4,3,5,2,0],[1,4,5,0,2,3],[1,4,5,0,3,2],[1,4,5,2,0,3],[1,4,5,2,3,0],[1,4,5,3,0,2],[1,4,5,3,2,0],[1,5,0,2,3,4],[1,5,0,2,4,3],[1,5,0,3,2,4],[1,5,0,3,4,2],[1,5,0,4,2,3],[1,5,0,4,3,2],[1,5,2,0,3,4],[1,5,2,0,4,3],[1,5,2,3,0,4],[1,5,2,3,4,0],[1,5,2,4,0,3],[1,5,2,4,3,0],[1,5,3,0,2,4],[1,5,3,0,4,2],[1,5,3,2,0,4],[1,5,3,2,4,0],[1,5,3,4,0,2],[1,5,3,4,2,0],[1,5,4,0,2,3],[1,5,4,0,3,2],[1,5,4,2,0,3],[1,5,4,2,3,0],[1,5,4,3,0,2],[1,5,4,3,2,0],[2,0,1,3,4,5],[2,0,1,3,5,4],[2,0,1,4,3,5],[2,0,1,4,5,3],[2,0,1,5,3,4],[2,0,1,5,4,3],[2,0,3,1,4,5],[2,0,3,1,5,4],[2,0,3,4,1,5],[2,0,3,4,5,1],[2,0,3,5,1,4],[2,0,3,5,4,1],[2,0,4,1,3,5],[2,0,4,1,5,3],[2,0,4,3,1,5],[2,0,4,3,5,1],[2,0,4,5,1,3],[2,0,4,5,3,1],[2,0,5,1,3,4],[2,0,5,1,4,3],[2,0,5,3,1,4],[2,0,5,3,4,1],[2,0,5,4,1,3],[2,0,5,4,3,1],[2,1,0,3,4,5],[2,1,0,3,5,4],[2,1,0,4,3,5],[2,1,0,4,5,3],[2,1,0,5,3,4],[2,1,0,5,4,3],[2,1,3,0,4,5],[2,1,3,0,5,4],[2,1,3,4,0,5],[2,1,3,4,5,0],[2,1,3,5,0,4],[2,1,3,5,4,0],[2,1,4,0,3,5],[2,1,4,0,5,3],[2,1,4,3,0,5],[2,1,4,3,5,0],[2,1,4,5,0,3],[2,1,4,5,3,0],[2,1,5,0,3,4],[2,1,5,0,4,3],[2,1,5,3,0,4],[2,1,5,3,4,0],[2,1,5,4,0,3],[2,1,5,4,3,0],[2,3,0,1,4,5],[2,3,0,1,5,4],[2,3,0,4,1,5],[2,3,0,4,5,1],[2,3,0,5,1,4],[2,3,0,5,4,1],[2,3,1,0,4,5],[2,3,1,0,5,4],[2,3,1,4,0,5],[2,3,1,4,5,0],[2,3,1,5,0,4],[2,3,1,5,4,0],[2,3,4,0,1,5],[2,3,4,0,5,1],[2,3,4,1,0,5],[2,3,4,1,5,0],[2,3,4,5,0,1],[2,3,4,5,1,0],[2,3,5,0,1,4],[2,3,5,0,4,1],[2,3,5,1,0,4],[2,3,5,1,4,0],[2,3,5,4,0,1],[2,3,5,4,1,0],[2,4,0,1,3,5],[2,4,0,1,5,3],[2,4,0,3,1,5],[2,4,0,3,5,1],[2,4,0,5,1,3],[2,4,0,5,3,1],[2,4,1,0,3,5],[2,4,1,0,5,3],[2,4,1,3,0,5],[2,4,1,3,5,0],[2,4,1,5,0,3],[2,4,1,5,3,0],[2,4,3,0,1,5],[2,4,3,0,5,1],[2,4,3,1,0,5],[2,4,3,1,5,0],[2,4,3,5,0,1],[2,4,3,5,1,0],[2,4,5,0,1,3],[2,4,5,0,3,1],[2,4,5,1,0,3],[2,4,5,1,3,0],[2,4,5,3,0,1],[2,4,5,3,1,0],[2,5,0,1,3,4],[2,5,0,1,4,3],[2,5,0,3,1,4],[2,5,0,3,4,1],[2,5,0,4,1,3],[2,5,0,4,3,1],[2,5,1,0,3,4],[2,5,1,0,4,3],[2,5,1,3,0,4],[2,5,1,3,4,0],[2,5,1,4,0,3],[2,5,1,4,3,0],[2,5,3,0,1,4],[2,5,3,0,4,1],[2,5,3,1,0,4],[2,5,3,1,4,0],[2,5,3,4,0,1],[2,5,3,4,1,0],[2,5,4,0,1,3],[2,5,4,0,3,1],[2,5,4,1,0,3],[2,5,4,1,3,0],[2,5,4,3,0,1],[2,5,4,3,1,0],[3,0,1,2,4,5],[3,0,1,2,5,4],[3,0,1,4,2,5],[3,0,1,4,5,2],[3,0,1,5,2,4],[3,0,1,5,4,2],[3,0,2,1,4,5],[3,0,2,1,5,4],[3,0,2,4,1,5],[3,0,2,4,5,1],[3,0,2,5,1,4],[3,0,2,5,4,1],[3,0,4,1,2,5],[3,0,4,1,5,2],[3,0,4,2,1,5],[3,0,4,2,5,1],[3,0,4,5,1,2],[3,0,4,5,2,1],[3,0,5,1,2,4],[3,0,5,1,4,2],[3,0,5,2,1,4],[3,0,5,2,4,1],[3,0,5,4,1,2],[3,0,5,4,2,1],[3,1,0,2,4,5],[3,1,0,2,5,4],[3,1,0,4,2,5],[3,1,0,4,5,2],[3,1,0,5,2,4],[3,1,0,5,4,2],[3,1,2,0,4,5],[3,1,2,0,5,4],[3,1,2,4,0,5],[3,1,2,4,5,0],[3,1,2,5,0,4],[3,1,2,5,4,0],[3,1,4,0,2,5],[3,1,4,0,5,2],[3,1,4,2,0,5],[3,1,4,2,5,0],[3,1,4,5,0,2],[3,1,4,5,2,0],[3,1,5,0,2,4],[3,1,5,0,4,2],[3,1,5,2,0,4],[3,1,5,2,4,0],[3,1,5,4,0,2],[3,1,5,4,2,0],[3,2,0,1,4,5],[3,2,0,1,5,4],[3,2,0,4,1,5],[3,2,0,4,5,1],[3,2,0,5,1,4],[3,2,0,5,4,1],[3,2,1,0,4,5],[3,2,1,0,5,4],[3,2,1,4,0,5],[3,2,1,4,5,0],[3,2,1,5,0,4],[3,2,1,5,4,0],[3,2,4,0,1,5],[3,2,4,0,5,1],[3,2,4,1,0,5],[3,2,4,1,5,0],[3,2,4,5,0,1],[3,2,4,5,1,0],[3,2,5,0,1,4],[3,2,5,0,4,1],[3,2,5,1,0,4],[3,2,5,1,4,0],[3,2,5,4,0,1],[3,2,5,4,1,0],[3,4,0,1,2,5],[3,4,0,1,5,2],[3,4,0,2,1,5],[3,4,0,2,5,1],[3,4,0,5,1,2],[3,4,0,5,2,1],[3,4,1,0,2,5],[3,4,1,0,5,2],[3,4,1,2,0,5],[3,4,1,2,5,0],[3,4,1,5,0,2],[3,4,1,5,2,0],[3,4,2,0,1,5],[3,4,2,0,5,1],[3,4,2,1,0,5],[3,4,2,1,5,0],[3,4,2,5,0,1],[3,4,2,5,1,0],[3,4,5,0,1,2],[3,4,5,0,2,1],[3,4,5,1,0,2],[3,4,5,1,2,0],[3,4,5,2,0,1],[3,4,5,2,1,0],[3,5,0,1,2,4],[3,5,0,1,4,2],[3,5,0,2,1,4],[3,5,0,2,4,1],[3,5,0,4,1,2],[3,5,0,4,2,1],[3,5,1,0,2,4],[3,5,1,0,4,2],[3,5,1,2,0,4],[3,5,1,2,4,0],[3,5,1,4,0,2],[3,5,1,4,2,0],[3,5,2,0,1,4],[3,5,2,0,4,1],[3,5,2,1,0,4],[3,5,2,1,4,0],[3,5,2,4,0,1],[3,5,2,4,1,0],[3,5,4,0,1,2],[3,5,4,0,2,1],[3,5,4,1,0,2],[3,5,4,1,2,0],[3,5,4,2,0,1],[3,5,4,2,1,0],[4,0,1,2,3,5],[4,0,1,2,5,3],[4,0,1,3,2,5],[4,0,1,3,5,2],[4,0,1,5,2,3],[4,0,1,5,3,2],[4,0,2,1,3,5],[4,0,2,1,5,3],[4,0,2,3,1,5],[4,0,2,3,5,1],[4,0,2,5,1,3],[4,0,2,5,3,1],[4,0,3,1,2,5],[4,0,3,1,5,2],[4,0,3,2,1,5],[4,0,3,2,5,1],[4,0,3,5,1,2],[4,0,3,5,2,1],[4,0,5,1,2,3],[4,0,5,1,3,2],[4,0,5,2,1,3],[4,0,5,2,3,1],[4,0,5,3,1,2],[4,0,5,3,2,1],[4,1,0,2,3,5],[4,1,0,2,5,3],[4,1,0,3,2,5],[4,1,0,3,5,2],[4,1,0,5,2,3],[4,1,0,5,3,2],[4,1,2,0,3,5],[4,1,2,0,5,3],[4,1,2,3,0,5],[4,1,2,3,5,0],[4,1,2,5,0,3],[4,1,2,5,3,0],[4,1,3,0,2,5],[4,1,3,0,5,2],[4,1,3,2,0,5],[4,1,3,2,5,0],[4,1,3,5,0,2],[4,1,3,5,2,0],[4,1,5,0,2,3],[4,1,5,0,3,2],[4,1,5,2,0,3],[4,1,5,2,3,0],[4,1,5,3,0,2],[4,1,5,3,2,0],[4,2,0,1,3,5],[4,2,0,1,5,3],[4,2,0,3,1,5],[4,2,0,3,5,1],[4,2,0,5,1,3],[4,2,0,5,3,1],[4,2,1,0,3,5],[4,2,1,0,5,3],[4,2,1,3,0,5],[4,2,1,3,5,0],[4,2,1,5,0,3],[4,2,1,5,3,0],[4,2,3,0,1,5],[4,2,3,0,5,1],[4,2,3,1,0,5],[4,2,3,1,5,0],[4,2,3,5,0,1],[4,2,3,5,1,0],[4,2,5,0,1,3],[4,2,5,0,3,1],[4,2,5,1,0,3],[4,2,5,1,3,0],[4,2,5,3,0,1],[4,2,5,3,1,0],[4,3,0,1,2,5],[4,3,0,1,5,2],[4,3,0,2,1,5],[4,3,0,2,5,1],[4,3,0,5,1,2],[4,3,0,5,2,1],[4,3,1,0,2,5],[4,3,1,0,5,2],[4,3,1,2,0,5],[4,3,1,2,5,0],[4,3,1,5,0,2],[4,3,1,5,2,0],[4,3,2,0,1,5],[4,3,2,0,5,1],[4,3,2,1,0,5],[4,3,2,1,5,0],[4,3,2,5,0,1],[4,3,2,5,1,0],[4,3,5,0,1,2],[4,3,5,0,2,1],[4,3,5,1,0,2],[4,3,5,1,2,0],[4,3,5,2,0,1],[4,3,5,2,1,0],[4,5,0,1,2,3],[4,5,0,1,3,2],[4,5,0,2,1,3],[4,5,0,2,3,1],[4,5,0,3,1,2],[4,5,0,3,2,1],[4,5,1,0,2,3],[4,5,1,0,3,2],[4,5,1,2,0,3],[4,5,1,2,3,0],[4,5,1,3,0,2],[4,5,1,3,2,0],[4,5,2,0,1,3],[4,5,2,0,3,1],[4,5,2,1,0,3],[4,5,2,1,3,0],[4,5,2,3,0,1],[4,5,2,3,1,0],[4,5,3,0,1,2],[4,5,3,0,2,1],[4,5,3,1,0,2],[4,5,3,1,2,0],[4,5,3,2,0,1],[4,5,3,2,1,0],[5,0,1,2,3,4],[5,0,1,2,4,3],[5,0,1,3,2,4],[5,0,1,3,4,2],[5,0,1,4,2,3],[5,0,1,4,3,2],[5,0,2,1,3,4],[5,0,2,1,4,3],[5,0,2,3,1,4],[5,0,2,3,4,1],[5,0,2,4,1,3],[5,0,2,4,3,1],[5,0,3,1,2,4],[5,0,3,1,4,2],[5,0,3,2,1,4],[5,0,3,2,4,1],[5,0,3,4,1,2],[5,0,3,4,2,1],[5,0,4,1,2,3],[5,0,4,1,3,2],[5,0,4,2,1,3],[5,0,4,2,3,1],[5,0,4,3,1,2],[5,0,4,3,2,1],[5,1,0,2,3,4],[5,1,0,2,4,3],[5,1,0,3,2,4],[5,1,0,3,4,2],[5,1,0,4,2,3],[5,1,0,4,3,2],[5,1,2,0,3,4],[5,1,2,0,4,3],[5,1,2,3,0,4],[5,1,2,3,4,0],[5,1,2,4,0,3],[5,1,2,4,3,0],[5,1,3,0,2,4],[5,1,3,0,4,2],[5,1,3,2,0,4],[5,1,3,2,4,0],[5,1,3,4,0,2],[5,1,3,4,2,0],[5,1,4,0,2,3],[5,1,4,0,3,2],[5,1,4,2,0,3],[5,1,4,2,3,0],[5,1,4,3,0,2],[5,1,4,3,2,0],[5,2,0,1,3,4],[5,2,0,1,4,3],[5,2,0,3,1,4],[5,2,0,3,4,1],[5,2,0,4,1,3],[5,2,0,4,3,1],[5,2,1,0,3,4],[5,2,1,0,4,3],[5,2,1,3,0,4],[5,2,1,3,4,0],[5,2,1,4,0,3],[5,2,1,4,3,0],[5,2,3,0,1,4],[5,2,3,0,4,1],[5,2,3,1,0,4],[5,2,3,1,4,0],[5,2,3,4,0,1],[5,2,3,4,1,0],[5,2,4,0,1,3],[5,2,4,0,3,1],[5,2,4,1,0,3],[5,2,4,1,3,0],[5,2,4,3,0,1],[5,2,4,3,1,0],[5,3,0,1,2,4],[5,3,0,1,4,2],[5,3,0,2,1,4],[5,3,0,2,4,1],[5,3,0,4,1,2],[5,3,0,4,2,1],[5,3,1,0,2,4],[5,3,1,0,4,2],[5,3,1,2,0,4],[5,3,1,2,4,0],[5,3,1,4,0,2],[5,3,1,4,2,0],[5,3,2,0,1,4],[5,3,2,0,4,1],[5,3,2,1,0,4],[5,3,2,1,4,0],[5,3,2,4,0,1],[5,3,2,4,1,0],[5,3,4,0,1,2],[5,3,4,0,2,1],[5,3,4,1,0,2],[5,3,4,1,2,0],[5,3,4,2,0,1],[5,3,4,2,1,0],[5,4,0,1,2,3],[5,4,0,1,3,2],[5,4,0,2,1,3],[5,4,0,2,3,1],[5,4,0,3,1,2],[5,4,0,3,2,1],[5,4,1,0,2,3],[5,4,1,0,3,2],[5,4,1,2,0,3],[5,4,1,2,3,0],[5,4,1,3,0,2],[5,4,1,3,2,0],[5,4,2,0,1,3],[5,4,2,0,3,1],[5,4,2,1,0,3],[5,4,2,1,3,0],[5,4,2,3,0,1],[5,4,2,3,1,0],[5,4,3,0,1,2],[5,4,3,0,2,1],[5,4,3,1,0,2],[5,4,3,1,2,0],[5,4,3,2,0,1],[5,4,3,2,1,0]],"public":false},{"args":[[5,4,3,2],1],"expected":[[5],[4],[3],[2]],"public":false}]</a:t>
            </a:r>
          </a:p>
          <a:p>
            <a:r>
              <a:t>연결 실습 P18</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5159928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71</a:t>
            </a:r>
          </a:p>
          <a:p>
            <a:r>
              <a:t>서로 다른 정수 n개가 담긴 A에서 r개를 고르는 모든 순열을 직접 생성하시오. 0≤r≤n≤6이다. 입력 인덱스 순으로 탐색하며 r=0이면 빈 순열 하나를 반환한다. 순열 생성 라이브러리는 사용하지 않는다.</a:t>
            </a:r>
          </a:p>
          <a:p>
            <a:endParaRPr/>
          </a:p>
          <a:p>
            <a:r>
              <a:t>풀이 절차</a:t>
            </a:r>
          </a:p>
          <a:p>
            <a:r>
              <a:t>현재 경로와 사용 여부 배열을 유지한다.</a:t>
            </a:r>
          </a:p>
          <a:p>
            <a:r>
              <a:t>사용하지 않은 원소를 선택해 재귀 호출한다.</a:t>
            </a:r>
          </a:p>
          <a:p>
            <a:r>
              <a:t>길이가 r이면 기록하고, 돌아오면 선택을 취소한다.</a:t>
            </a:r>
          </a:p>
          <a:p>
            <a:r>
              <a:t>결과 수 nPr, 기록 시간 O(r·nPr), 재귀·사용 배열 O(n).</a:t>
            </a:r>
          </a:p>
          <a:p>
            <a:r>
              <a:t>out[][6] = 선택 결과, return = 행 수 (최대 720)</a:t>
            </a:r>
          </a:p>
          <a:p>
            <a:r>
              <a:t>테스트</a:t>
            </a:r>
          </a:p>
          <a:p>
            <a:r>
              <a:t>[{"args":[[1,2,3],2],"expected":[[1,2],[1,3],[2,1],[2,3],[3,1],[3,2]],"public":true},{"args":[[1,2],0],"expected":[[]],"public":true},{"args":[[],0],"expected":[[]],"public":false},{"args":[[9],1],"expected":[[9]],"public":false},{"args":[[3,1,2],3],"expected":[[3,1,2],[3,2,1],[1,3,2],[1,2,3],[2,3,1],[2,1,3]],"public":false},{"args":[[0,1,2,3,4,5],6],"expected":[[0,1,2,3,4,5],[0,1,2,3,5,4],[0,1,2,4,3,5],[0,1,2,4,5,3],[0,1,2,5,3,4],[0,1,2,5,4,3],[0,1,3,2,4,5],[0,1,3,2,5,4],[0,1,3,4,2,5],[0,1,3,4,5,2],[0,1,3,5,2,4],[0,1,3,5,4,2],[0,1,4,2,3,5],[0,1,4,2,5,3],[0,1,4,3,2,5],[0,1,4,3,5,2],[0,1,4,5,2,3],[0,1,4,5,3,2],[0,1,5,2,3,4],[0,1,5,2,4,3],[0,1,5,3,2,4],[0,1,5,3,4,2],[0,1,5,4,2,3],[0,1,5,4,3,2],[0,2,1,3,4,5],[0,2,1,3,5,4],[0,2,1,4,3,5],[0,2,1,4,5,3],[0,2,1,5,3,4],[0,2,1,5,4,3],[0,2,3,1,4,5],[0,2,3,1,5,4],[0,2,3,4,1,5],[0,2,3,4,5,1],[0,2,3,5,1,4],[0,2,3,5,4,1],[0,2,4,1,3,5],[0,2,4,1,5,3],[0,2,4,3,1,5],[0,2,4,3,5,1],[0,2,4,5,1,3],[0,2,4,5,3,1],[0,2,5,1,3,4],[0,2,5,1,4,3],[0,2,5,3,1,4],[0,2,5,3,4,1],[0,2,5,4,1,3],[0,2,5,4,3,1],[0,3,1,2,4,5],[0,3,1,2,5,4],[0,3,1,4,2,5],[0,3,1,4,5,2],[0,3,1,5,2,4],[0,3,1,5,4,2],[0,3,2,1,4,5],[0,3,2,1,5,4],[0,3,2,4,1,5],[0,3,2,4,5,1],[0,3,2,5,1,4],[0,3,2,5,4,1],[0,3,4,1,2,5],[0,3,4,1,5,2],[0,3,4,2,1,5],[0,3,4,2,5,1],[0,3,4,5,1,2],[0,3,4,5,2,1],[0,3,5,1,2,4],[0,3,5,1,4,2],[0,3,5,2,1,4],[0,3,5,2,4,1],[0,3,5,4,1,2],[0,3,5,4,2,1],[0,4,1,2,3,5],[0,4,1,2,5,3],[0,4,1,3,2,5],[0,4,1,3,5,2],[0,4,1,5,2,3],[0,4,1,5,3,2],[0,4,2,1,3,5],[0,4,2,1,5,3],[0,4,2,3,1,5],[0,4,2,3,5,1],[0,4,2,5,1,3],[0,4,2,5,3,1],[0,4,3,1,2,5],[0,4,3,1,5,2],[0,4,3,2,1,5],[0,4,3,2,5,1],[0,4,3,5,1,2],[0,4,3,5,2,1],[0,4,5,1,2,3],[0,4,5,1,3,2],[0,4,5,2,1,3],[0,4,5,2,3,1],[0,4,5,3,1,2],[0,4,5,3,2,1],[0,5,1,2,3,4],[0,5,1,2,4,3],[0,5,1,3,2,4],[0,5,1,3,4,2],[0,5,1,4,2,3],[0,5,1,4,3,2],[0,5,2,1,3,4],[0,5,2,1,4,3],[0,5,2,3,1,4],[0,5,2,3,4,1],[0,5,2,4,1,3],[0,5,2,4,3,1],[0,5,3,1,2,4],[0,5,3,1,4,2],[0,5,3,2,1,4],[0,5,3,2,4,1],[0,5,3,4,1,2],[0,5,3,4,2,1],[0,5,4,1,2,3],[0,5,4,1,3,2],[0,5,4,2,1,3],[0,5,4,2,3,1],[0,5,4,3,1,2],[0,5,4,3,2,1],[1,0,2,3,4,5],[1,0,2,3,5,4],[1,0,2,4,3,5],[1,0,2,4,5,3],[1,0,2,5,3,4],[1,0,2,5,4,3],[1,0,3,2,4,5],[1,0,3,2,5,4],[1,0,3,4,2,5],[1,0,3,4,5,2],[1,0,3,5,2,4],[1,0,3,5,4,2],[1,0,4,2,3,5],[1,0,4,2,5,3],[1,0,4,3,2,5],[1,0,4,3,5,2],[1,0,4,5,2,3],[1,0,4,5,3,2],[1,0,5,2,3,4],[1,0,5,2,4,3],[1,0,5,3,2,4],[1,0,5,3,4,2],[1,0,5,4,2,3],[1,0,5,4,3,2],[1,2,0,3,4,5],[1,2,0,3,5,4],[1,2,0,4,3,5],[1,2,0,4,5,3],[1,2,0,5,3,4],[1,2,0,5,4,3],[1,2,3,0,4,5],[1,2,3,0,5,4],[1,2,3,4,0,5],[1,2,3,4,5,0],[1,2,3,5,0,4],[1,2,3,5,4,0],[1,2,4,0,3,5],[1,2,4,0,5,3],[1,2,4,3,0,5],[1,2,4,3,5,0],[1,2,4,5,0,3],[1,2,4,5,3,0],[1,2,5,0,3,4],[1,2,5,0,4,3],[1,2,5,3,0,4],[1,2,5,3,4,0],[1,2,5,4,0,3],[1,2,5,4,3,0],[1,3,0,2,4,5],[1,3,0,2,5,4],[1,3,0,4,2,5],[1,3,0,4,5,2],[1,3,0,5,2,4],[1,3,0,5,4,2],[1,3,2,0,4,5],[1,3,2,0,5,4],[1,3,2,4,0,5],[1,3,2,4,5,0],[1,3,2,5,0,4],[1,3,2,5,4,0],[1,3,4,0,2,5],[1,3,4,0,5,2],[1,3,4,2,0,5],[1,3,4,2,5,0],[1,3,4,5,0,2],[1,3,4,5,2,0],[1,3,5,0,2,4],[1,3,5,0,4,2],[1,3,5,2,0,4],[1,3,5,2,4,0],[1,3,5,4,0,2],[1,3,5,4,2,0],[1,4,0,2,3,5],[1,4,0,2,5,3],[1,4,0,3,2,5],[1,4,0,3,5,2],[1,4,0,5,2,3],[1,4,0,5,3,2],[1,4,2,0,3,5],[1,4,2,0,5,3],[1,4,2,3,0,5],[1,4,2,3,5,0],[1,4,2,5,0,3],[1,4,2,5,3,0],[1,4,3,0,2,5],[1,4,3,0,5,2],[1,4,3,2,0,5],[1,4,3,2,5,0],[1,4,3,5,0,2],[1,4,3,5,2,0],[1,4,5,0,2,3],[1,4,5,0,3,2],[1,4,5,2,0,3],[1,4,5,2,3,0],[1,4,5,3,0,2],[1,4,5,3,2,0],[1,5,0,2,3,4],[1,5,0,2,4,3],[1,5,0,3,2,4],[1,5,0,3,4,2],[1,5,0,4,2,3],[1,5,0,4,3,2],[1,5,2,0,3,4],[1,5,2,0,4,3],[1,5,2,3,0,4],[1,5,2,3,4,0],[1,5,2,4,0,3],[1,5,2,4,3,0],[1,5,3,0,2,4],[1,5,3,0,4,2],[1,5,3,2,0,4],[1,5,3,2,4,0],[1,5,3,4,0,2],[1,5,3,4,2,0],[1,5,4,0,2,3],[1,5,4,0,3,2],[1,5,4,2,0,3],[1,5,4,2,3,0],[1,5,4,3,0,2],[1,5,4,3,2,0],[2,0,1,3,4,5],[2,0,1,3,5,4],[2,0,1,4,3,5],[2,0,1,4,5,3],[2,0,1,5,3,4],[2,0,1,5,4,3],[2,0,3,1,4,5],[2,0,3,1,5,4],[2,0,3,4,1,5],[2,0,3,4,5,1],[2,0,3,5,1,4],[2,0,3,5,4,1],[2,0,4,1,3,5],[2,0,4,1,5,3],[2,0,4,3,1,5],[2,0,4,3,5,1],[2,0,4,5,1,3],[2,0,4,5,3,1],[2,0,5,1,3,4],[2,0,5,1,4,3],[2,0,5,3,1,4],[2,0,5,3,4,1],[2,0,5,4,1,3],[2,0,5,4,3,1],[2,1,0,3,4,5],[2,1,0,3,5,4],[2,1,0,4,3,5],[2,1,0,4,5,3],[2,1,0,5,3,4],[2,1,0,5,4,3],[2,1,3,0,4,5],[2,1,3,0,5,4],[2,1,3,4,0,5],[2,1,3,4,5,0],[2,1,3,5,0,4],[2,1,3,5,4,0],[2,1,4,0,3,5],[2,1,4,0,5,3],[2,1,4,3,0,5],[2,1,4,3,5,0],[2,1,4,5,0,3],[2,1,4,5,3,0],[2,1,5,0,3,4],[2,1,5,0,4,3],[2,1,5,3,0,4],[2,1,5,3,4,0],[2,1,5,4,0,3],[2,1,5,4,3,0],[2,3,0,1,4,5],[2,3,0,1,5,4],[2,3,0,4,1,5],[2,3,0,4,5,1],[2,3,0,5,1,4],[2,3,0,5,4,1],[2,3,1,0,4,5],[2,3,1,0,5,4],[2,3,1,4,0,5],[2,3,1,4,5,0],[2,3,1,5,0,4],[2,3,1,5,4,0],[2,3,4,0,1,5],[2,3,4,0,5,1],[2,3,4,1,0,5],[2,3,4,1,5,0],[2,3,4,5,0,1],[2,3,4,5,1,0],[2,3,5,0,1,4],[2,3,5,0,4,1],[2,3,5,1,0,4],[2,3,5,1,4,0],[2,3,5,4,0,1],[2,3,5,4,1,0],[2,4,0,1,3,5],[2,4,0,1,5,3],[2,4,0,3,1,5],[2,4,0,3,5,1],[2,4,0,5,1,3],[2,4,0,5,3,1],[2,4,1,0,3,5],[2,4,1,0,5,3],[2,4,1,3,0,5],[2,4,1,3,5,0],[2,4,1,5,0,3],[2,4,1,5,3,0],[2,4,3,0,1,5],[2,4,3,0,5,1],[2,4,3,1,0,5],[2,4,3,1,5,0],[2,4,3,5,0,1],[2,4,3,5,1,0],[2,4,5,0,1,3],[2,4,5,0,3,1],[2,4,5,1,0,3],[2,4,5,1,3,0],[2,4,5,3,0,1],[2,4,5,3,1,0],[2,5,0,1,3,4],[2,5,0,1,4,3],[2,5,0,3,1,4],[2,5,0,3,4,1],[2,5,0,4,1,3],[2,5,0,4,3,1],[2,5,1,0,3,4],[2,5,1,0,4,3],[2,5,1,3,0,4],[2,5,1,3,4,0],[2,5,1,4,0,3],[2,5,1,4,3,0],[2,5,3,0,1,4],[2,5,3,0,4,1],[2,5,3,1,0,4],[2,5,3,1,4,0],[2,5,3,4,0,1],[2,5,3,4,1,0],[2,5,4,0,1,3],[2,5,4,0,3,1],[2,5,4,1,0,3],[2,5,4,1,3,0],[2,5,4,3,0,1],[2,5,4,3,1,0],[3,0,1,2,4,5],[3,0,1,2,5,4],[3,0,1,4,2,5],[3,0,1,4,5,2],[3,0,1,5,2,4],[3,0,1,5,4,2],[3,0,2,1,4,5],[3,0,2,1,5,4],[3,0,2,4,1,5],[3,0,2,4,5,1],[3,0,2,5,1,4],[3,0,2,5,4,1],[3,0,4,1,2,5],[3,0,4,1,5,2],[3,0,4,2,1,5],[3,0,4,2,5,1],[3,0,4,5,1,2],[3,0,4,5,2,1],[3,0,5,1,2,4],[3,0,5,1,4,2],[3,0,5,2,1,4],[3,0,5,2,4,1],[3,0,5,4,1,2],[3,0,5,4,2,1],[3,1,0,2,4,5],[3,1,0,2,5,4],[3,1,0,4,2,5],[3,1,0,4,5,2],[3,1,0,5,2,4],[3,1,0,5,4,2],[3,1,2,0,4,5],[3,1,2,0,5,4],[3,1,2,4,0,5],[3,1,2,4,5,0],[3,1,2,5,0,4],[3,1,2,5,4,0],[3,1,4,0,2,5],[3,1,4,0,5,2],[3,1,4,2,0,5],[3,1,4,2,5,0],[3,1,4,5,0,2],[3,1,4,5,2,0],[3,1,5,0,2,4],[3,1,5,0,4,2],[3,1,5,2,0,4],[3,1,5,2,4,0],[3,1,5,4,0,2],[3,1,5,4,2,0],[3,2,0,1,4,5],[3,2,0,1,5,4],[3,2,0,4,1,5],[3,2,0,4,5,1],[3,2,0,5,1,4],[3,2,0,5,4,1],[3,2,1,0,4,5],[3,2,1,0,5,4],[3,2,1,4,0,5],[3,2,1,4,5,0],[3,2,1,5,0,4],[3,2,1,5,4,0],[3,2,4,0,1,5],[3,2,4,0,5,1],[3,2,4,1,0,5],[3,2,4,1,5,0],[3,2,4,5,0,1],[3,2,4,5,1,0],[3,2,5,0,1,4],[3,2,5,0,4,1],[3,2,5,1,0,4],[3,2,5,1,4,0],[3,2,5,4,0,1],[3,2,5,4,1,0],[3,4,0,1,2,5],[3,4,0,1,5,2],[3,4,0,2,1,5],[3,4,0,2,5,1],[3,4,0,5,1,2],[3,4,0,5,2,1],[3,4,1,0,2,5],[3,4,1,0,5,2],[3,4,1,2,0,5],[3,4,1,2,5,0],[3,4,1,5,0,2],[3,4,1,5,2,0],[3,4,2,0,1,5],[3,4,2,0,5,1],[3,4,2,1,0,5],[3,4,2,1,5,0],[3,4,2,5,0,1],[3,4,2,5,1,0],[3,4,5,0,1,2],[3,4,5,0,2,1],[3,4,5,1,0,2],[3,4,5,1,2,0],[3,4,5,2,0,1],[3,4,5,2,1,0],[3,5,0,1,2,4],[3,5,0,1,4,2],[3,5,0,2,1,4],[3,5,0,2,4,1],[3,5,0,4,1,2],[3,5,0,4,2,1],[3,5,1,0,2,4],[3,5,1,0,4,2],[3,5,1,2,0,4],[3,5,1,2,4,0],[3,5,1,4,0,2],[3,5,1,4,2,0],[3,5,2,0,1,4],[3,5,2,0,4,1],[3,5,2,1,0,4],[3,5,2,1,4,0],[3,5,2,4,0,1],[3,5,2,4,1,0],[3,5,4,0,1,2],[3,5,4,0,2,1],[3,5,4,1,0,2],[3,5,4,1,2,0],[3,5,4,2,0,1],[3,5,4,2,1,0],[4,0,1,2,3,5],[4,0,1,2,5,3],[4,0,1,3,2,5],[4,0,1,3,5,2],[4,0,1,5,2,3],[4,0,1,5,3,2],[4,0,2,1,3,5],[4,0,2,1,5,3],[4,0,2,3,1,5],[4,0,2,3,5,1],[4,0,2,5,1,3],[4,0,2,5,3,1],[4,0,3,1,2,5],[4,0,3,1,5,2],[4,0,3,2,1,5],[4,0,3,2,5,1],[4,0,3,5,1,2],[4,0,3,5,2,1],[4,0,5,1,2,3],[4,0,5,1,3,2],[4,0,5,2,1,3],[4,0,5,2,3,1],[4,0,5,3,1,2],[4,0,5,3,2,1],[4,1,0,2,3,5],[4,1,0,2,5,3],[4,1,0,3,2,5],[4,1,0,3,5,2],[4,1,0,5,2,3],[4,1,0,5,3,2],[4,1,2,0,3,5],[4,1,2,0,5,3],[4,1,2,3,0,5],[4,1,2,3,5,0],[4,1,2,5,0,3],[4,1,2,5,3,0],[4,1,3,0,2,5],[4,1,3,0,5,2],[4,1,3,2,0,5],[4,1,3,2,5,0],[4,1,3,5,0,2],[4,1,3,5,2,0],[4,1,5,0,2,3],[4,1,5,0,3,2],[4,1,5,2,0,3],[4,1,5,2,3,0],[4,1,5,3,0,2],[4,1,5,3,2,0],[4,2,0,1,3,5],[4,2,0,1,5,3],[4,2,0,3,1,5],[4,2,0,3,5,1],[4,2,0,5,1,3],[4,2,0,5,3,1],[4,2,1,0,3,5],[4,2,1,0,5,3],[4,2,1,3,0,5],[4,2,1,3,5,0],[4,2,1,5,0,3],[4,2,1,5,3,0],[4,2,3,0,1,5],[4,2,3,0,5,1],[4,2,3,1,0,5],[4,2,3,1,5,0],[4,2,3,5,0,1],[4,2,3,5,1,0],[4,2,5,0,1,3],[4,2,5,0,3,1],[4,2,5,1,0,3],[4,2,5,1,3,0],[4,2,5,3,0,1],[4,2,5,3,1,0],[4,3,0,1,2,5],[4,3,0,1,5,2],[4,3,0,2,1,5],[4,3,0,2,5,1],[4,3,0,5,1,2],[4,3,0,5,2,1],[4,3,1,0,2,5],[4,3,1,0,5,2],[4,3,1,2,0,5],[4,3,1,2,5,0],[4,3,1,5,0,2],[4,3,1,5,2,0],[4,3,2,0,1,5],[4,3,2,0,5,1],[4,3,2,1,0,5],[4,3,2,1,5,0],[4,3,2,5,0,1],[4,3,2,5,1,0],[4,3,5,0,1,2],[4,3,5,0,2,1],[4,3,5,1,0,2],[4,3,5,1,2,0],[4,3,5,2,0,1],[4,3,5,2,1,0],[4,5,0,1,2,3],[4,5,0,1,3,2],[4,5,0,2,1,3],[4,5,0,2,3,1],[4,5,0,3,1,2],[4,5,0,3,2,1],[4,5,1,0,2,3],[4,5,1,0,3,2],[4,5,1,2,0,3],[4,5,1,2,3,0],[4,5,1,3,0,2],[4,5,1,3,2,0],[4,5,2,0,1,3],[4,5,2,0,3,1],[4,5,2,1,0,3],[4,5,2,1,3,0],[4,5,2,3,0,1],[4,5,2,3,1,0],[4,5,3,0,1,2],[4,5,3,0,2,1],[4,5,3,1,0,2],[4,5,3,1,2,0],[4,5,3,2,0,1],[4,5,3,2,1,0],[5,0,1,2,3,4],[5,0,1,2,4,3],[5,0,1,3,2,4],[5,0,1,3,4,2],[5,0,1,4,2,3],[5,0,1,4,3,2],[5,0,2,1,3,4],[5,0,2,1,4,3],[5,0,2,3,1,4],[5,0,2,3,4,1],[5,0,2,4,1,3],[5,0,2,4,3,1],[5,0,3,1,2,4],[5,0,3,1,4,2],[5,0,3,2,1,4],[5,0,3,2,4,1],[5,0,3,4,1,2],[5,0,3,4,2,1],[5,0,4,1,2,3],[5,0,4,1,3,2],[5,0,4,2,1,3],[5,0,4,2,3,1],[5,0,4,3,1,2],[5,0,4,3,2,1],[5,1,0,2,3,4],[5,1,0,2,4,3],[5,1,0,3,2,4],[5,1,0,3,4,2],[5,1,0,4,2,3],[5,1,0,4,3,2],[5,1,2,0,3,4],[5,1,2,0,4,3],[5,1,2,3,0,4],[5,1,2,3,4,0],[5,1,2,4,0,3],[5,1,2,4,3,0],[5,1,3,0,2,4],[5,1,3,0,4,2],[5,1,3,2,0,4],[5,1,3,2,4,0],[5,1,3,4,0,2],[5,1,3,4,2,0],[5,1,4,0,2,3],[5,1,4,0,3,2],[5,1,4,2,0,3],[5,1,4,2,3,0],[5,1,4,3,0,2],[5,1,4,3,2,0],[5,2,0,1,3,4],[5,2,0,1,4,3],[5,2,0,3,1,4],[5,2,0,3,4,1],[5,2,0,4,1,3],[5,2,0,4,3,1],[5,2,1,0,3,4],[5,2,1,0,4,3],[5,2,1,3,0,4],[5,2,1,3,4,0],[5,2,1,4,0,3],[5,2,1,4,3,0],[5,2,3,0,1,4],[5,2,3,0,4,1],[5,2,3,1,0,4],[5,2,3,1,4,0],[5,2,3,4,0,1],[5,2,3,4,1,0],[5,2,4,0,1,3],[5,2,4,0,3,1],[5,2,4,1,0,3],[5,2,4,1,3,0],[5,2,4,3,0,1],[5,2,4,3,1,0],[5,3,0,1,2,4],[5,3,0,1,4,2],[5,3,0,2,1,4],[5,3,0,2,4,1],[5,3,0,4,1,2],[5,3,0,4,2,1],[5,3,1,0,2,4],[5,3,1,0,4,2],[5,3,1,2,0,4],[5,3,1,2,4,0],[5,3,1,4,0,2],[5,3,1,4,2,0],[5,3,2,0,1,4],[5,3,2,0,4,1],[5,3,2,1,0,4],[5,3,2,1,4,0],[5,3,2,4,0,1],[5,3,2,4,1,0],[5,3,4,0,1,2],[5,3,4,0,2,1],[5,3,4,1,0,2],[5,3,4,1,2,0],[5,3,4,2,0,1],[5,3,4,2,1,0],[5,4,0,1,2,3],[5,4,0,1,3,2],[5,4,0,2,1,3],[5,4,0,2,3,1],[5,4,0,3,1,2],[5,4,0,3,2,1],[5,4,1,0,2,3],[5,4,1,0,3,2],[5,4,1,2,0,3],[5,4,1,2,3,0],[5,4,1,3,0,2],[5,4,1,3,2,0],[5,4,2,0,1,3],[5,4,2,0,3,1],[5,4,2,1,0,3],[5,4,2,1,3,0],[5,4,2,3,0,1],[5,4,2,3,1,0],[5,4,3,0,1,2],[5,4,3,0,2,1],[5,4,3,1,0,2],[5,4,3,1,2,0],[5,4,3,2,0,1],[5,4,3,2,1,0]],"public":false},{"args":[[5,4,3,2],1],"expected":[[5],[4],[3],[2]],"public":false}]</a:t>
            </a:r>
          </a:p>
          <a:p>
            <a:r>
              <a:t>연결 실습 P18</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19786181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71</a:t>
            </a:r>
          </a:p>
          <a:p>
            <a:r>
              <a:t>서로 다른 정수 n개가 담긴 A에서 r개를 고르는 모든 순열을 직접 생성하시오. 0≤r≤n≤6이다. 입력 인덱스 순으로 탐색하며 r=0이면 빈 순열 하나를 반환한다. 순열 생성 라이브러리는 사용하지 않는다.</a:t>
            </a:r>
          </a:p>
          <a:p>
            <a:endParaRPr/>
          </a:p>
          <a:p>
            <a:r>
              <a:t>풀이 절차</a:t>
            </a:r>
          </a:p>
          <a:p>
            <a:r>
              <a:t>현재 경로와 사용 여부 배열을 유지한다.</a:t>
            </a:r>
          </a:p>
          <a:p>
            <a:r>
              <a:t>사용하지 않은 원소를 선택해 재귀 호출한다.</a:t>
            </a:r>
          </a:p>
          <a:p>
            <a:r>
              <a:t>길이가 r이면 기록하고, 돌아오면 선택을 취소한다.</a:t>
            </a:r>
          </a:p>
          <a:p>
            <a:r>
              <a:t>결과 수 nPr, 기록 시간 O(r·nPr), 재귀·사용 배열 O(n).</a:t>
            </a:r>
          </a:p>
          <a:p>
            <a:r>
              <a:t>out[][6] = 선택 결과, return = 행 수 (최대 720)</a:t>
            </a:r>
          </a:p>
          <a:p>
            <a:r>
              <a:t>테스트</a:t>
            </a:r>
          </a:p>
          <a:p>
            <a:r>
              <a:t>[{"args":[[1,2,3],2],"expected":[[1,2],[1,3],[2,1],[2,3],[3,1],[3,2]],"public":true},{"args":[[1,2],0],"expected":[[]],"public":true},{"args":[[],0],"expected":[[]],"public":false},{"args":[[9],1],"expected":[[9]],"public":false},{"args":[[3,1,2],3],"expected":[[3,1,2],[3,2,1],[1,3,2],[1,2,3],[2,3,1],[2,1,3]],"public":false},{"args":[[0,1,2,3,4,5],6],"expected":[[0,1,2,3,4,5],[0,1,2,3,5,4],[0,1,2,4,3,5],[0,1,2,4,5,3],[0,1,2,5,3,4],[0,1,2,5,4,3],[0,1,3,2,4,5],[0,1,3,2,5,4],[0,1,3,4,2,5],[0,1,3,4,5,2],[0,1,3,5,2,4],[0,1,3,5,4,2],[0,1,4,2,3,5],[0,1,4,2,5,3],[0,1,4,3,2,5],[0,1,4,3,5,2],[0,1,4,5,2,3],[0,1,4,5,3,2],[0,1,5,2,3,4],[0,1,5,2,4,3],[0,1,5,3,2,4],[0,1,5,3,4,2],[0,1,5,4,2,3],[0,1,5,4,3,2],[0,2,1,3,4,5],[0,2,1,3,5,4],[0,2,1,4,3,5],[0,2,1,4,5,3],[0,2,1,5,3,4],[0,2,1,5,4,3],[0,2,3,1,4,5],[0,2,3,1,5,4],[0,2,3,4,1,5],[0,2,3,4,5,1],[0,2,3,5,1,4],[0,2,3,5,4,1],[0,2,4,1,3,5],[0,2,4,1,5,3],[0,2,4,3,1,5],[0,2,4,3,5,1],[0,2,4,5,1,3],[0,2,4,5,3,1],[0,2,5,1,3,4],[0,2,5,1,4,3],[0,2,5,3,1,4],[0,2,5,3,4,1],[0,2,5,4,1,3],[0,2,5,4,3,1],[0,3,1,2,4,5],[0,3,1,2,5,4],[0,3,1,4,2,5],[0,3,1,4,5,2],[0,3,1,5,2,4],[0,3,1,5,4,2],[0,3,2,1,4,5],[0,3,2,1,5,4],[0,3,2,4,1,5],[0,3,2,4,5,1],[0,3,2,5,1,4],[0,3,2,5,4,1],[0,3,4,1,2,5],[0,3,4,1,5,2],[0,3,4,2,1,5],[0,3,4,2,5,1],[0,3,4,5,1,2],[0,3,4,5,2,1],[0,3,5,1,2,4],[0,3,5,1,4,2],[0,3,5,2,1,4],[0,3,5,2,4,1],[0,3,5,4,1,2],[0,3,5,4,2,1],[0,4,1,2,3,5],[0,4,1,2,5,3],[0,4,1,3,2,5],[0,4,1,3,5,2],[0,4,1,5,2,3],[0,4,1,5,3,2],[0,4,2,1,3,5],[0,4,2,1,5,3],[0,4,2,3,1,5],[0,4,2,3,5,1],[0,4,2,5,1,3],[0,4,2,5,3,1],[0,4,3,1,2,5],[0,4,3,1,5,2],[0,4,3,2,1,5],[0,4,3,2,5,1],[0,4,3,5,1,2],[0,4,3,5,2,1],[0,4,5,1,2,3],[0,4,5,1,3,2],[0,4,5,2,1,3],[0,4,5,2,3,1],[0,4,5,3,1,2],[0,4,5,3,2,1],[0,5,1,2,3,4],[0,5,1,2,4,3],[0,5,1,3,2,4],[0,5,1,3,4,2],[0,5,1,4,2,3],[0,5,1,4,3,2],[0,5,2,1,3,4],[0,5,2,1,4,3],[0,5,2,3,1,4],[0,5,2,3,4,1],[0,5,2,4,1,3],[0,5,2,4,3,1],[0,5,3,1,2,4],[0,5,3,1,4,2],[0,5,3,2,1,4],[0,5,3,2,4,1],[0,5,3,4,1,2],[0,5,3,4,2,1],[0,5,4,1,2,3],[0,5,4,1,3,2],[0,5,4,2,1,3],[0,5,4,2,3,1],[0,5,4,3,1,2],[0,5,4,3,2,1],[1,0,2,3,4,5],[1,0,2,3,5,4],[1,0,2,4,3,5],[1,0,2,4,5,3],[1,0,2,5,3,4],[1,0,2,5,4,3],[1,0,3,2,4,5],[1,0,3,2,5,4],[1,0,3,4,2,5],[1,0,3,4,5,2],[1,0,3,5,2,4],[1,0,3,5,4,2],[1,0,4,2,3,5],[1,0,4,2,5,3],[1,0,4,3,2,5],[1,0,4,3,5,2],[1,0,4,5,2,3],[1,0,4,5,3,2],[1,0,5,2,3,4],[1,0,5,2,4,3],[1,0,5,3,2,4],[1,0,5,3,4,2],[1,0,5,4,2,3],[1,0,5,4,3,2],[1,2,0,3,4,5],[1,2,0,3,5,4],[1,2,0,4,3,5],[1,2,0,4,5,3],[1,2,0,5,3,4],[1,2,0,5,4,3],[1,2,3,0,4,5],[1,2,3,0,5,4],[1,2,3,4,0,5],[1,2,3,4,5,0],[1,2,3,5,0,4],[1,2,3,5,4,0],[1,2,4,0,3,5],[1,2,4,0,5,3],[1,2,4,3,0,5],[1,2,4,3,5,0],[1,2,4,5,0,3],[1,2,4,5,3,0],[1,2,5,0,3,4],[1,2,5,0,4,3],[1,2,5,3,0,4],[1,2,5,3,4,0],[1,2,5,4,0,3],[1,2,5,4,3,0],[1,3,0,2,4,5],[1,3,0,2,5,4],[1,3,0,4,2,5],[1,3,0,4,5,2],[1,3,0,5,2,4],[1,3,0,5,4,2],[1,3,2,0,4,5],[1,3,2,0,5,4],[1,3,2,4,0,5],[1,3,2,4,5,0],[1,3,2,5,0,4],[1,3,2,5,4,0],[1,3,4,0,2,5],[1,3,4,0,5,2],[1,3,4,2,0,5],[1,3,4,2,5,0],[1,3,4,5,0,2],[1,3,4,5,2,0],[1,3,5,0,2,4],[1,3,5,0,4,2],[1,3,5,2,0,4],[1,3,5,2,4,0],[1,3,5,4,0,2],[1,3,5,4,2,0],[1,4,0,2,3,5],[1,4,0,2,5,3],[1,4,0,3,2,5],[1,4,0,3,5,2],[1,4,0,5,2,3],[1,4,0,5,3,2],[1,4,2,0,3,5],[1,4,2,0,5,3],[1,4,2,3,0,5],[1,4,2,3,5,0],[1,4,2,5,0,3],[1,4,2,5,3,0],[1,4,3,0,2,5],[1,4,3,0,5,2],[1,4,3,2,0,5],[1,4,3,2,5,0],[1,4,3,5,0,2],[1,4,3,5,2,0],[1,4,5,0,2,3],[1,4,5,0,3,2],[1,4,5,2,0,3],[1,4,5,2,3,0],[1,4,5,3,0,2],[1,4,5,3,2,0],[1,5,0,2,3,4],[1,5,0,2,4,3],[1,5,0,3,2,4],[1,5,0,3,4,2],[1,5,0,4,2,3],[1,5,0,4,3,2],[1,5,2,0,3,4],[1,5,2,0,4,3],[1,5,2,3,0,4],[1,5,2,3,4,0],[1,5,2,4,0,3],[1,5,2,4,3,0],[1,5,3,0,2,4],[1,5,3,0,4,2],[1,5,3,2,0,4],[1,5,3,2,4,0],[1,5,3,4,0,2],[1,5,3,4,2,0],[1,5,4,0,2,3],[1,5,4,0,3,2],[1,5,4,2,0,3],[1,5,4,2,3,0],[1,5,4,3,0,2],[1,5,4,3,2,0],[2,0,1,3,4,5],[2,0,1,3,5,4],[2,0,1,4,3,5],[2,0,1,4,5,3],[2,0,1,5,3,4],[2,0,1,5,4,3],[2,0,3,1,4,5],[2,0,3,1,5,4],[2,0,3,4,1,5],[2,0,3,4,5,1],[2,0,3,5,1,4],[2,0,3,5,4,1],[2,0,4,1,3,5],[2,0,4,1,5,3],[2,0,4,3,1,5],[2,0,4,3,5,1],[2,0,4,5,1,3],[2,0,4,5,3,1],[2,0,5,1,3,4],[2,0,5,1,4,3],[2,0,5,3,1,4],[2,0,5,3,4,1],[2,0,5,4,1,3],[2,0,5,4,3,1],[2,1,0,3,4,5],[2,1,0,3,5,4],[2,1,0,4,3,5],[2,1,0,4,5,3],[2,1,0,5,3,4],[2,1,0,5,4,3],[2,1,3,0,4,5],[2,1,3,0,5,4],[2,1,3,4,0,5],[2,1,3,4,5,0],[2,1,3,5,0,4],[2,1,3,5,4,0],[2,1,4,0,3,5],[2,1,4,0,5,3],[2,1,4,3,0,5],[2,1,4,3,5,0],[2,1,4,5,0,3],[2,1,4,5,3,0],[2,1,5,0,3,4],[2,1,5,0,4,3],[2,1,5,3,0,4],[2,1,5,3,4,0],[2,1,5,4,0,3],[2,1,5,4,3,0],[2,3,0,1,4,5],[2,3,0,1,5,4],[2,3,0,4,1,5],[2,3,0,4,5,1],[2,3,0,5,1,4],[2,3,0,5,4,1],[2,3,1,0,4,5],[2,3,1,0,5,4],[2,3,1,4,0,5],[2,3,1,4,5,0],[2,3,1,5,0,4],[2,3,1,5,4,0],[2,3,4,0,1,5],[2,3,4,0,5,1],[2,3,4,1,0,5],[2,3,4,1,5,0],[2,3,4,5,0,1],[2,3,4,5,1,0],[2,3,5,0,1,4],[2,3,5,0,4,1],[2,3,5,1,0,4],[2,3,5,1,4,0],[2,3,5,4,0,1],[2,3,5,4,1,0],[2,4,0,1,3,5],[2,4,0,1,5,3],[2,4,0,3,1,5],[2,4,0,3,5,1],[2,4,0,5,1,3],[2,4,0,5,3,1],[2,4,1,0,3,5],[2,4,1,0,5,3],[2,4,1,3,0,5],[2,4,1,3,5,0],[2,4,1,5,0,3],[2,4,1,5,3,0],[2,4,3,0,1,5],[2,4,3,0,5,1],[2,4,3,1,0,5],[2,4,3,1,5,0],[2,4,3,5,0,1],[2,4,3,5,1,0],[2,4,5,0,1,3],[2,4,5,0,3,1],[2,4,5,1,0,3],[2,4,5,1,3,0],[2,4,5,3,0,1],[2,4,5,3,1,0],[2,5,0,1,3,4],[2,5,0,1,4,3],[2,5,0,3,1,4],[2,5,0,3,4,1],[2,5,0,4,1,3],[2,5,0,4,3,1],[2,5,1,0,3,4],[2,5,1,0,4,3],[2,5,1,3,0,4],[2,5,1,3,4,0],[2,5,1,4,0,3],[2,5,1,4,3,0],[2,5,3,0,1,4],[2,5,3,0,4,1],[2,5,3,1,0,4],[2,5,3,1,4,0],[2,5,3,4,0,1],[2,5,3,4,1,0],[2,5,4,0,1,3],[2,5,4,0,3,1],[2,5,4,1,0,3],[2,5,4,1,3,0],[2,5,4,3,0,1],[2,5,4,3,1,0],[3,0,1,2,4,5],[3,0,1,2,5,4],[3,0,1,4,2,5],[3,0,1,4,5,2],[3,0,1,5,2,4],[3,0,1,5,4,2],[3,0,2,1,4,5],[3,0,2,1,5,4],[3,0,2,4,1,5],[3,0,2,4,5,1],[3,0,2,5,1,4],[3,0,2,5,4,1],[3,0,4,1,2,5],[3,0,4,1,5,2],[3,0,4,2,1,5],[3,0,4,2,5,1],[3,0,4,5,1,2],[3,0,4,5,2,1],[3,0,5,1,2,4],[3,0,5,1,4,2],[3,0,5,2,1,4],[3,0,5,2,4,1],[3,0,5,4,1,2],[3,0,5,4,2,1],[3,1,0,2,4,5],[3,1,0,2,5,4],[3,1,0,4,2,5],[3,1,0,4,5,2],[3,1,0,5,2,4],[3,1,0,5,4,2],[3,1,2,0,4,5],[3,1,2,0,5,4],[3,1,2,4,0,5],[3,1,2,4,5,0],[3,1,2,5,0,4],[3,1,2,5,4,0],[3,1,4,0,2,5],[3,1,4,0,5,2],[3,1,4,2,0,5],[3,1,4,2,5,0],[3,1,4,5,0,2],[3,1,4,5,2,0],[3,1,5,0,2,4],[3,1,5,0,4,2],[3,1,5,2,0,4],[3,1,5,2,4,0],[3,1,5,4,0,2],[3,1,5,4,2,0],[3,2,0,1,4,5],[3,2,0,1,5,4],[3,2,0,4,1,5],[3,2,0,4,5,1],[3,2,0,5,1,4],[3,2,0,5,4,1],[3,2,1,0,4,5],[3,2,1,0,5,4],[3,2,1,4,0,5],[3,2,1,4,5,0],[3,2,1,5,0,4],[3,2,1,5,4,0],[3,2,4,0,1,5],[3,2,4,0,5,1],[3,2,4,1,0,5],[3,2,4,1,5,0],[3,2,4,5,0,1],[3,2,4,5,1,0],[3,2,5,0,1,4],[3,2,5,0,4,1],[3,2,5,1,0,4],[3,2,5,1,4,0],[3,2,5,4,0,1],[3,2,5,4,1,0],[3,4,0,1,2,5],[3,4,0,1,5,2],[3,4,0,2,1,5],[3,4,0,2,5,1],[3,4,0,5,1,2],[3,4,0,5,2,1],[3,4,1,0,2,5],[3,4,1,0,5,2],[3,4,1,2,0,5],[3,4,1,2,5,0],[3,4,1,5,0,2],[3,4,1,5,2,0],[3,4,2,0,1,5],[3,4,2,0,5,1],[3,4,2,1,0,5],[3,4,2,1,5,0],[3,4,2,5,0,1],[3,4,2,5,1,0],[3,4,5,0,1,2],[3,4,5,0,2,1],[3,4,5,1,0,2],[3,4,5,1,2,0],[3,4,5,2,0,1],[3,4,5,2,1,0],[3,5,0,1,2,4],[3,5,0,1,4,2],[3,5,0,2,1,4],[3,5,0,2,4,1],[3,5,0,4,1,2],[3,5,0,4,2,1],[3,5,1,0,2,4],[3,5,1,0,4,2],[3,5,1,2,0,4],[3,5,1,2,4,0],[3,5,1,4,0,2],[3,5,1,4,2,0],[3,5,2,0,1,4],[3,5,2,0,4,1],[3,5,2,1,0,4],[3,5,2,1,4,0],[3,5,2,4,0,1],[3,5,2,4,1,0],[3,5,4,0,1,2],[3,5,4,0,2,1],[3,5,4,1,0,2],[3,5,4,1,2,0],[3,5,4,2,0,1],[3,5,4,2,1,0],[4,0,1,2,3,5],[4,0,1,2,5,3],[4,0,1,3,2,5],[4,0,1,3,5,2],[4,0,1,5,2,3],[4,0,1,5,3,2],[4,0,2,1,3,5],[4,0,2,1,5,3],[4,0,2,3,1,5],[4,0,2,3,5,1],[4,0,2,5,1,3],[4,0,2,5,3,1],[4,0,3,1,2,5],[4,0,3,1,5,2],[4,0,3,2,1,5],[4,0,3,2,5,1],[4,0,3,5,1,2],[4,0,3,5,2,1],[4,0,5,1,2,3],[4,0,5,1,3,2],[4,0,5,2,1,3],[4,0,5,2,3,1],[4,0,5,3,1,2],[4,0,5,3,2,1],[4,1,0,2,3,5],[4,1,0,2,5,3],[4,1,0,3,2,5],[4,1,0,3,5,2],[4,1,0,5,2,3],[4,1,0,5,3,2],[4,1,2,0,3,5],[4,1,2,0,5,3],[4,1,2,3,0,5],[4,1,2,3,5,0],[4,1,2,5,0,3],[4,1,2,5,3,0],[4,1,3,0,2,5],[4,1,3,0,5,2],[4,1,3,2,0,5],[4,1,3,2,5,0],[4,1,3,5,0,2],[4,1,3,5,2,0],[4,1,5,0,2,3],[4,1,5,0,3,2],[4,1,5,2,0,3],[4,1,5,2,3,0],[4,1,5,3,0,2],[4,1,5,3,2,0],[4,2,0,1,3,5],[4,2,0,1,5,3],[4,2,0,3,1,5],[4,2,0,3,5,1],[4,2,0,5,1,3],[4,2,0,5,3,1],[4,2,1,0,3,5],[4,2,1,0,5,3],[4,2,1,3,0,5],[4,2,1,3,5,0],[4,2,1,5,0,3],[4,2,1,5,3,0],[4,2,3,0,1,5],[4,2,3,0,5,1],[4,2,3,1,0,5],[4,2,3,1,5,0],[4,2,3,5,0,1],[4,2,3,5,1,0],[4,2,5,0,1,3],[4,2,5,0,3,1],[4,2,5,1,0,3],[4,2,5,1,3,0],[4,2,5,3,0,1],[4,2,5,3,1,0],[4,3,0,1,2,5],[4,3,0,1,5,2],[4,3,0,2,1,5],[4,3,0,2,5,1],[4,3,0,5,1,2],[4,3,0,5,2,1],[4,3,1,0,2,5],[4,3,1,0,5,2],[4,3,1,2,0,5],[4,3,1,2,5,0],[4,3,1,5,0,2],[4,3,1,5,2,0],[4,3,2,0,1,5],[4,3,2,0,5,1],[4,3,2,1,0,5],[4,3,2,1,5,0],[4,3,2,5,0,1],[4,3,2,5,1,0],[4,3,5,0,1,2],[4,3,5,0,2,1],[4,3,5,1,0,2],[4,3,5,1,2,0],[4,3,5,2,0,1],[4,3,5,2,1,0],[4,5,0,1,2,3],[4,5,0,1,3,2],[4,5,0,2,1,3],[4,5,0,2,3,1],[4,5,0,3,1,2],[4,5,0,3,2,1],[4,5,1,0,2,3],[4,5,1,0,3,2],[4,5,1,2,0,3],[4,5,1,2,3,0],[4,5,1,3,0,2],[4,5,1,3,2,0],[4,5,2,0,1,3],[4,5,2,0,3,1],[4,5,2,1,0,3],[4,5,2,1,3,0],[4,5,2,3,0,1],[4,5,2,3,1,0],[4,5,3,0,1,2],[4,5,3,0,2,1],[4,5,3,1,0,2],[4,5,3,1,2,0],[4,5,3,2,0,1],[4,5,3,2,1,0],[5,0,1,2,3,4],[5,0,1,2,4,3],[5,0,1,3,2,4],[5,0,1,3,4,2],[5,0,1,4,2,3],[5,0,1,4,3,2],[5,0,2,1,3,4],[5,0,2,1,4,3],[5,0,2,3,1,4],[5,0,2,3,4,1],[5,0,2,4,1,3],[5,0,2,4,3,1],[5,0,3,1,2,4],[5,0,3,1,4,2],[5,0,3,2,1,4],[5,0,3,2,4,1],[5,0,3,4,1,2],[5,0,3,4,2,1],[5,0,4,1,2,3],[5,0,4,1,3,2],[5,0,4,2,1,3],[5,0,4,2,3,1],[5,0,4,3,1,2],[5,0,4,3,2,1],[5,1,0,2,3,4],[5,1,0,2,4,3],[5,1,0,3,2,4],[5,1,0,3,4,2],[5,1,0,4,2,3],[5,1,0,4,3,2],[5,1,2,0,3,4],[5,1,2,0,4,3],[5,1,2,3,0,4],[5,1,2,3,4,0],[5,1,2,4,0,3],[5,1,2,4,3,0],[5,1,3,0,2,4],[5,1,3,0,4,2],[5,1,3,2,0,4],[5,1,3,2,4,0],[5,1,3,4,0,2],[5,1,3,4,2,0],[5,1,4,0,2,3],[5,1,4,0,3,2],[5,1,4,2,0,3],[5,1,4,2,3,0],[5,1,4,3,0,2],[5,1,4,3,2,0],[5,2,0,1,3,4],[5,2,0,1,4,3],[5,2,0,3,1,4],[5,2,0,3,4,1],[5,2,0,4,1,3],[5,2,0,4,3,1],[5,2,1,0,3,4],[5,2,1,0,4,3],[5,2,1,3,0,4],[5,2,1,3,4,0],[5,2,1,4,0,3],[5,2,1,4,3,0],[5,2,3,0,1,4],[5,2,3,0,4,1],[5,2,3,1,0,4],[5,2,3,1,4,0],[5,2,3,4,0,1],[5,2,3,4,1,0],[5,2,4,0,1,3],[5,2,4,0,3,1],[5,2,4,1,0,3],[5,2,4,1,3,0],[5,2,4,3,0,1],[5,2,4,3,1,0],[5,3,0,1,2,4],[5,3,0,1,4,2],[5,3,0,2,1,4],[5,3,0,2,4,1],[5,3,0,4,1,2],[5,3,0,4,2,1],[5,3,1,0,2,4],[5,3,1,0,4,2],[5,3,1,2,0,4],[5,3,1,2,4,0],[5,3,1,4,0,2],[5,3,1,4,2,0],[5,3,2,0,1,4],[5,3,2,0,4,1],[5,3,2,1,0,4],[5,3,2,1,4,0],[5,3,2,4,0,1],[5,3,2,4,1,0],[5,3,4,0,1,2],[5,3,4,0,2,1],[5,3,4,1,0,2],[5,3,4,1,2,0],[5,3,4,2,0,1],[5,3,4,2,1,0],[5,4,0,1,2,3],[5,4,0,1,3,2],[5,4,0,2,1,3],[5,4,0,2,3,1],[5,4,0,3,1,2],[5,4,0,3,2,1],[5,4,1,0,2,3],[5,4,1,0,3,2],[5,4,1,2,0,3],[5,4,1,2,3,0],[5,4,1,3,0,2],[5,4,1,3,2,0],[5,4,2,0,1,3],[5,4,2,0,3,1],[5,4,2,1,0,3],[5,4,2,1,3,0],[5,4,2,3,0,1],[5,4,2,3,1,0],[5,4,3,0,1,2],[5,4,3,0,2,1],[5,4,3,1,0,2],[5,4,3,1,2,0],[5,4,3,2,0,1],[5,4,3,2,1,0]],"public":false},{"args":[[5,4,3,2],1],"expected":[[5],[4],[3],[2]],"public":false}]</a:t>
            </a:r>
          </a:p>
          <a:p>
            <a:r>
              <a:t>연결 실습 P18</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4121158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5명 중에서 금메달, 은메달, 동메달을 받을 사람을 정하는 경우의 수를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06448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60가지</a:t>
            </a:r>
          </a:p>
          <a:p>
            <a:r>
              <a:t>5P3 = 5 × 4 × 3 = 60이다. 누가 금인지 은인지가 달라지면 다른 결과이므로 순열로 센다.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58200067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5가지 음식 중 2가지를 골라 함께 먹는 경우의 수를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6492975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10가지</a:t>
            </a:r>
          </a:p>
          <a:p>
            <a:r>
              <a:t>5C2 = (5 × 4) ÷ 2 = 10이다. 짜장면과 짬뽕을 고르는 것과 짬뽕과 짜장면을 고르는 것은 같은 선택이므로 조합으로 센다.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9882764"/>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74</a:t>
            </a:r>
          </a:p>
          <a:p>
            <a:r>
              <a:t>서로 다른 정수 배열 A에서 r개를 고르는 모든 조합을 직접 생성하시오. 0≤r≤n≤6이다. 각 조합은 입력 인덱스 증가 순이며 r=0이면 빈 조합 하나다. 조합 생성 라이브러리를 쓰지 않는다.</a:t>
            </a:r>
          </a:p>
          <a:p>
            <a:endParaRPr/>
          </a:p>
          <a:p>
            <a:r>
              <a:t>풀이 절차</a:t>
            </a:r>
          </a:p>
          <a:p>
            <a:r>
              <a:t>현재 경로와 다음 선택의 시작 인덱스를 유지한다.</a:t>
            </a:r>
          </a:p>
          <a:p>
            <a:r>
              <a:t>i를 선택한 뒤에는 i+1부터 고르게 재귀 호출한다.</a:t>
            </a:r>
          </a:p>
          <a:p>
            <a:r>
              <a:t>경로 길이가 r이면 결과를 기록한다.</a:t>
            </a:r>
          </a:p>
          <a:p>
            <a:r>
              <a:t>결과 수 nCr, 결과 기록 O(r·nCr), 탐색 노드 수를 함께 고려한다.</a:t>
            </a:r>
          </a:p>
          <a:p>
            <a:r>
              <a:t>out[][6] = 선택 결과, return = 행 수 (최대 20)</a:t>
            </a:r>
          </a:p>
          <a:p>
            <a:r>
              <a:t>테스트</a:t>
            </a:r>
          </a:p>
          <a:p>
            <a:r>
              <a:t>[{"args":[[1,2,3],2],"expected":[[1,2],[1,3],[2,3]],"public":true},{"args":[[1,2],0],"expected":[[]],"public":true},{"args":[[],0],"expected":[[]],"public":false},{"args":[[9],1],"expected":[[9]],"public":false},{"args":[[3,1,2],3],"expected":[[3,1,2]],"public":false},{"args":[[0,1,2,3,4,5],6],"expected":[[0,1,2,3,4,5]],"public":false},{"args":[[5,4,3,2],1],"expected":[[5],[4],[3],[2]],"public":false}]</a:t>
            </a:r>
          </a:p>
          <a:p>
            <a:r>
              <a:t>연결 실습 P19</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2539133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74</a:t>
            </a:r>
          </a:p>
          <a:p>
            <a:r>
              <a:t>서로 다른 정수 배열 A에서 r개를 고르는 모든 조합을 직접 생성하시오. 0≤r≤n≤6이다. 각 조합은 입력 인덱스 증가 순이며 r=0이면 빈 조합 하나다. 조합 생성 라이브러리를 쓰지 않는다.</a:t>
            </a:r>
          </a:p>
          <a:p>
            <a:endParaRPr/>
          </a:p>
          <a:p>
            <a:r>
              <a:t>풀이 절차</a:t>
            </a:r>
          </a:p>
          <a:p>
            <a:r>
              <a:t>현재 경로와 다음 선택의 시작 인덱스를 유지한다.</a:t>
            </a:r>
          </a:p>
          <a:p>
            <a:r>
              <a:t>i를 선택한 뒤에는 i+1부터 고르게 재귀 호출한다.</a:t>
            </a:r>
          </a:p>
          <a:p>
            <a:r>
              <a:t>경로 길이가 r이면 결과를 기록한다.</a:t>
            </a:r>
          </a:p>
          <a:p>
            <a:r>
              <a:t>결과 수 nCr, 결과 기록 O(r·nCr), 탐색 노드 수를 함께 고려한다.</a:t>
            </a:r>
          </a:p>
          <a:p>
            <a:r>
              <a:t>out[][6] = 선택 결과, return = 행 수 (최대 20)</a:t>
            </a:r>
          </a:p>
          <a:p>
            <a:r>
              <a:t>테스트</a:t>
            </a:r>
          </a:p>
          <a:p>
            <a:r>
              <a:t>[{"args":[[1,2,3],2],"expected":[[1,2],[1,3],[2,3]],"public":true},{"args":[[1,2],0],"expected":[[]],"public":true},{"args":[[],0],"expected":[[]],"public":false},{"args":[[9],1],"expected":[[9]],"public":false},{"args":[[3,1,2],3],"expected":[[3,1,2]],"public":false},{"args":[[0,1,2,3,4,5],6],"expected":[[0,1,2,3,4,5]],"public":false},{"args":[[5,4,3,2],1],"expected":[[5],[4],[3],[2]],"public":false}]</a:t>
            </a:r>
          </a:p>
          <a:p>
            <a:r>
              <a:t>연결 실습 P19</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0696774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74</a:t>
            </a:r>
          </a:p>
          <a:p>
            <a:r>
              <a:t>서로 다른 정수 배열 A에서 r개를 고르는 모든 조합을 직접 생성하시오. 0≤r≤n≤6이다. 각 조합은 입력 인덱스 증가 순이며 r=0이면 빈 조합 하나다. 조합 생성 라이브러리를 쓰지 않는다.</a:t>
            </a:r>
          </a:p>
          <a:p>
            <a:endParaRPr/>
          </a:p>
          <a:p>
            <a:r>
              <a:t>풀이 절차</a:t>
            </a:r>
          </a:p>
          <a:p>
            <a:r>
              <a:t>현재 경로와 다음 선택의 시작 인덱스를 유지한다.</a:t>
            </a:r>
          </a:p>
          <a:p>
            <a:r>
              <a:t>i를 선택한 뒤에는 i+1부터 고르게 재귀 호출한다.</a:t>
            </a:r>
          </a:p>
          <a:p>
            <a:r>
              <a:t>경로 길이가 r이면 결과를 기록한다.</a:t>
            </a:r>
          </a:p>
          <a:p>
            <a:r>
              <a:t>결과 수 nCr, 결과 기록 O(r·nCr), 탐색 노드 수를 함께 고려한다.</a:t>
            </a:r>
          </a:p>
          <a:p>
            <a:r>
              <a:t>out[][6] = 선택 결과, return = 행 수 (최대 20)</a:t>
            </a:r>
          </a:p>
          <a:p>
            <a:r>
              <a:t>테스트</a:t>
            </a:r>
          </a:p>
          <a:p>
            <a:r>
              <a:t>[{"args":[[1,2,3],2],"expected":[[1,2],[1,3],[2,3]],"public":true},{"args":[[1,2],0],"expected":[[]],"public":true},{"args":[[],0],"expected":[[]],"public":false},{"args":[[9],1],"expected":[[9]],"public":false},{"args":[[3,1,2],3],"expected":[[3,1,2]],"public":false},{"args":[[0,1,2,3,4,5],6],"expected":[[0,1,2,3,4,5]],"public":false},{"args":[[5,4,3,2],1],"expected":[[5],[4],[3],[2]],"public":false}]</a:t>
            </a:r>
          </a:p>
          <a:p>
            <a:r>
              <a:t>연결 실습 P19</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0283685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서로 다른 n개를 하나도 남기지 않고 모두 나열하는 순열의 개수를 n에 대한 식으로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21024586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t>
            </a:r>
          </a:p>
          <a:p>
            <a:r>
              <a:t>첫 자리에 n가지, 다음에 n−1가지 식으로 끝까지 곱한 값이다. 외판원 순회처럼 전체 순서를 정하는 문제에서 이 값이 그대로 탐색 공간이 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469883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r개를 고르는 재귀 조합 탐색에서 선택 개수를 3개에서 4개로 바꾸면 종료 조건의 목표 깊이는 어떻게 바뀌는가?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5917078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목표 깊이를 3에서 4로 바꾼다.</a:t>
            </a:r>
          </a:p>
          <a:p>
            <a:r>
              <a:t>선택한 원소의 수가 r에 도달하면 하나의 조합이 완성된다. 이 원리는 Python과 C에서 같다.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1823285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어떤 문제를 순열로 셀지 조합으로 셀지 판단할 때 스스로에게 던져야 할 질문을 한 문장으로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59353150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뽑은 것들의 자리를 서로 바꾸면 다른 경우가 되는가?</a:t>
            </a:r>
          </a:p>
          <a:p>
            <a:r>
              <a:t>달라지면 순열, 같으면 조합이다. 메달 색이 바뀌면 다른 결과지만 세트 메뉴는 순서를 바꿔도 같은 메뉴다.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1924007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78</a:t>
            </a:r>
          </a:p>
          <a:p>
            <a:r>
              <a:t>텍스트 text에서 패턴 pattern의 모든 시작 인덱스를 무차별 매칭으로 구하시오. 겹치는 일치도 포함한다. 길이는 각각 0~50, 1~10이며 영문자로 구성된다. 일치가 없으면 빈 목록이다.</a:t>
            </a:r>
          </a:p>
          <a:p>
            <a:endParaRPr/>
          </a:p>
          <a:p>
            <a:r>
              <a:t>풀이 절차</a:t>
            </a:r>
          </a:p>
          <a:p>
            <a:r>
              <a:t>시작 위치 i를 0부터 n−m까지 검사한다.</a:t>
            </a:r>
          </a:p>
          <a:p>
            <a:r>
              <a:t>각 위치에서 패턴 문자를 하나씩 비교한다.</a:t>
            </a:r>
          </a:p>
          <a:p>
            <a:r>
              <a:t>m개가 모두 맞으면 i를 저장한다.</a:t>
            </a:r>
          </a:p>
          <a:p>
            <a:r>
              <a:t>시간 O((n−m+1)·m), n&lt;m이면 즉시 빈 결과.</a:t>
            </a:r>
          </a:p>
          <a:p>
            <a:r>
              <a:t>out = 시작 인덱스, return = 개수 (용량 201)</a:t>
            </a:r>
          </a:p>
          <a:p>
            <a:r>
              <a:t>테스트</a:t>
            </a:r>
          </a:p>
          <a:p>
            <a:r>
              <a:t>[{"args":["ababcabcababd","abc"],"expected":[2,5],"public":true},{"args":["aaaa","aa"],"expected":[0,1,2],"public":true},{"args":["","A"],"expected":[],"public":false},{"args":["ab","abc"],"expected":[],"public":false},{"args":["HELLO WORLD","LLO"],"expected":[2],"public":false},{"args":["AbA","a"],"expected":[],"public":false},{"args":["abcabc","abc"],"expected":[0,3],"public":false},{"args":["a b a"," "],"expected":[1,3],"public":false}]</a:t>
            </a:r>
          </a:p>
          <a:p>
            <a:r>
              <a:t>연결 실습 P22</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28783401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78</a:t>
            </a:r>
          </a:p>
          <a:p>
            <a:r>
              <a:t>텍스트 text에서 패턴 pattern의 모든 시작 인덱스를 무차별 매칭으로 구하시오. 겹치는 일치도 포함한다. 길이는 각각 0~50, 1~10이며 영문자로 구성된다. 일치가 없으면 빈 목록이다.</a:t>
            </a:r>
          </a:p>
          <a:p>
            <a:endParaRPr/>
          </a:p>
          <a:p>
            <a:r>
              <a:t>풀이 절차</a:t>
            </a:r>
          </a:p>
          <a:p>
            <a:r>
              <a:t>시작 위치 i를 0부터 n−m까지 검사한다.</a:t>
            </a:r>
          </a:p>
          <a:p>
            <a:r>
              <a:t>각 위치에서 패턴 문자를 하나씩 비교한다.</a:t>
            </a:r>
          </a:p>
          <a:p>
            <a:r>
              <a:t>m개가 모두 맞으면 i를 저장한다.</a:t>
            </a:r>
          </a:p>
          <a:p>
            <a:r>
              <a:t>시간 O((n−m+1)·m), n&lt;m이면 즉시 빈 결과.</a:t>
            </a:r>
          </a:p>
          <a:p>
            <a:r>
              <a:t>out = 시작 인덱스, return = 개수 (용량 201)</a:t>
            </a:r>
          </a:p>
          <a:p>
            <a:r>
              <a:t>테스트</a:t>
            </a:r>
          </a:p>
          <a:p>
            <a:r>
              <a:t>[{"args":["ababcabcababd","abc"],"expected":[2,5],"public":true},{"args":["aaaa","aa"],"expected":[0,1,2],"public":true},{"args":["","A"],"expected":[],"public":false},{"args":["ab","abc"],"expected":[],"public":false},{"args":["HELLO WORLD","LLO"],"expected":[2],"public":false},{"args":["AbA","a"],"expected":[],"public":false},{"args":["abcabc","abc"],"expected":[0,3],"public":false},{"args":["a b a"," "],"expected":[1,3],"public":false}]</a:t>
            </a:r>
          </a:p>
          <a:p>
            <a:r>
              <a:t>연결 실습 P22</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8156006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78</a:t>
            </a:r>
          </a:p>
          <a:p>
            <a:r>
              <a:t>텍스트 text에서 패턴 pattern의 모든 시작 인덱스를 무차별 매칭으로 구하시오. 겹치는 일치도 포함한다. 길이는 각각 0~50, 1~10이며 영문자로 구성된다. 일치가 없으면 빈 목록이다.</a:t>
            </a:r>
          </a:p>
          <a:p>
            <a:endParaRPr/>
          </a:p>
          <a:p>
            <a:r>
              <a:t>풀이 절차</a:t>
            </a:r>
          </a:p>
          <a:p>
            <a:r>
              <a:t>시작 위치 i를 0부터 n−m까지 검사한다.</a:t>
            </a:r>
          </a:p>
          <a:p>
            <a:r>
              <a:t>각 위치에서 패턴 문자를 하나씩 비교한다.</a:t>
            </a:r>
          </a:p>
          <a:p>
            <a:r>
              <a:t>m개가 모두 맞으면 i를 저장한다.</a:t>
            </a:r>
          </a:p>
          <a:p>
            <a:r>
              <a:t>시간 O((n−m+1)·m), n&lt;m이면 즉시 빈 결과.</a:t>
            </a:r>
          </a:p>
          <a:p>
            <a:r>
              <a:t>out = 시작 인덱스, return = 개수 (용량 201)</a:t>
            </a:r>
          </a:p>
          <a:p>
            <a:r>
              <a:t>테스트</a:t>
            </a:r>
          </a:p>
          <a:p>
            <a:r>
              <a:t>[{"args":["ababcabcababd","abc"],"expected":[2,5],"public":true},{"args":["aaaa","aa"],"expected":[0,1,2],"public":true},{"args":["","A"],"expected":[],"public":false},{"args":["ab","abc"],"expected":[],"public":false},{"args":["HELLO WORLD","LLO"],"expected":[2],"public":false},{"args":["AbA","a"],"expected":[],"public":false},{"args":["abcabc","abc"],"expected":[0,3],"public":false},{"args":["a b a"," "],"expected":[1,3],"public":false}]</a:t>
            </a:r>
          </a:p>
          <a:p>
            <a:r>
              <a:t>연결 실습 P22</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3687371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79</a:t>
            </a:r>
          </a:p>
          <a:p>
            <a:r>
              <a:t>2≤n≤30인 정수 배열 A의 모든 i&lt;j를 검사하여 차이의 절댓값이 최소인 값의 쌍과 차이를 구하시오. 동률이면 탐색 중 처음 찾은 쌍을 유지한다. 반환 형식은 [A[i],A[j],차이]다. 원소는 −2,000,000,000~2,000,000,000이다.</a:t>
            </a:r>
          </a:p>
          <a:p>
            <a:endParaRPr/>
          </a:p>
          <a:p>
            <a:r>
              <a:t>풀이 절차</a:t>
            </a:r>
          </a:p>
          <a:p>
            <a:r>
              <a:t>best를 아직 선택되지 않은 상태로 시작한다.</a:t>
            </a:r>
          </a:p>
          <a:p>
            <a:r>
              <a:t>각 쌍의 차이를 비교해 더 작을 때만 갱신한다.</a:t>
            </a:r>
          </a:p>
          <a:p>
            <a:r>
              <a:t>C는 뺄셈 전에 long long으로 변환한다.</a:t>
            </a:r>
          </a:p>
          <a:p>
            <a:r>
              <a:t>시간 O(n²), 결과를 제외한 추가 공간 O(1).</a:t>
            </a:r>
          </a:p>
          <a:p>
            <a:r>
              <a:t>out[0]=첫 값, out[1]=둘째 값, out[2]=최소 차이</a:t>
            </a:r>
          </a:p>
          <a:p>
            <a:r>
              <a:t>테스트</a:t>
            </a:r>
          </a:p>
          <a:p>
            <a:r>
              <a:t>[{"args":[[10,3,22,15,17,9]],"expected":[10,9,1],"public":true},{"args":[[3,1,5]],"expected":[3,1,2],"public":true},{"args":[[7,7]],"expected":[7,7,0],"public":false},{"args":[[-2000000000,2000000000]],"expected":[-2000000000,2000000000,4000000000],"public":false},{"args":[[-4,-9,-5]],"expected":[-4,-5,1],"public":false},{"args":[[0,5,0]],"expected":[0,0,0],"public":false}]</a:t>
            </a:r>
          </a:p>
          <a:p>
            <a:r>
              <a:t>연결 실습 P23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2641579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79</a:t>
            </a:r>
          </a:p>
          <a:p>
            <a:r>
              <a:t>2≤n≤30인 정수 배열 A의 모든 i&lt;j를 검사하여 차이의 절댓값이 최소인 값의 쌍과 차이를 구하시오. 동률이면 탐색 중 처음 찾은 쌍을 유지한다. 반환 형식은 [A[i],A[j],차이]다. 원소는 −2,000,000,000~2,000,000,000이다.</a:t>
            </a:r>
          </a:p>
          <a:p>
            <a:endParaRPr/>
          </a:p>
          <a:p>
            <a:r>
              <a:t>풀이 절차</a:t>
            </a:r>
          </a:p>
          <a:p>
            <a:r>
              <a:t>best를 아직 선택되지 않은 상태로 시작한다.</a:t>
            </a:r>
          </a:p>
          <a:p>
            <a:r>
              <a:t>각 쌍의 차이를 비교해 더 작을 때만 갱신한다.</a:t>
            </a:r>
          </a:p>
          <a:p>
            <a:r>
              <a:t>C는 뺄셈 전에 long long으로 변환한다.</a:t>
            </a:r>
          </a:p>
          <a:p>
            <a:r>
              <a:t>시간 O(n²), 결과를 제외한 추가 공간 O(1).</a:t>
            </a:r>
          </a:p>
          <a:p>
            <a:r>
              <a:t>out[0]=첫 값, out[1]=둘째 값, out[2]=최소 차이</a:t>
            </a:r>
          </a:p>
          <a:p>
            <a:r>
              <a:t>테스트</a:t>
            </a:r>
          </a:p>
          <a:p>
            <a:r>
              <a:t>[{"args":[[10,3,22,15,17,9]],"expected":[10,9,1],"public":true},{"args":[[3,1,5]],"expected":[3,1,2],"public":true},{"args":[[7,7]],"expected":[7,7,0],"public":false},{"args":[[-2000000000,2000000000]],"expected":[-2000000000,2000000000,4000000000],"public":false},{"args":[[-4,-9,-5]],"expected":[-4,-5,1],"public":false},{"args":[[0,5,0]],"expected":[0,0,0],"public":false}]</a:t>
            </a:r>
          </a:p>
          <a:p>
            <a:r>
              <a:t>연결 실습 P23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4652404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79</a:t>
            </a:r>
          </a:p>
          <a:p>
            <a:r>
              <a:t>2≤n≤30인 정수 배열 A의 모든 i&lt;j를 검사하여 차이의 절댓값이 최소인 값의 쌍과 차이를 구하시오. 동률이면 탐색 중 처음 찾은 쌍을 유지한다. 반환 형식은 [A[i],A[j],차이]다. 원소는 −2,000,000,000~2,000,000,000이다.</a:t>
            </a:r>
          </a:p>
          <a:p>
            <a:endParaRPr/>
          </a:p>
          <a:p>
            <a:r>
              <a:t>풀이 절차</a:t>
            </a:r>
          </a:p>
          <a:p>
            <a:r>
              <a:t>best를 아직 선택되지 않은 상태로 시작한다.</a:t>
            </a:r>
          </a:p>
          <a:p>
            <a:r>
              <a:t>각 쌍의 차이를 비교해 더 작을 때만 갱신한다.</a:t>
            </a:r>
          </a:p>
          <a:p>
            <a:r>
              <a:t>C는 뺄셈 전에 long long으로 변환한다.</a:t>
            </a:r>
          </a:p>
          <a:p>
            <a:r>
              <a:t>시간 O(n²), 결과를 제외한 추가 공간 O(1).</a:t>
            </a:r>
          </a:p>
          <a:p>
            <a:r>
              <a:t>out[0]=첫 값, out[1]=둘째 값, out[2]=최소 차이</a:t>
            </a:r>
          </a:p>
          <a:p>
            <a:r>
              <a:t>테스트</a:t>
            </a:r>
          </a:p>
          <a:p>
            <a:r>
              <a:t>[{"args":[[10,3,22,15,17,9]],"expected":[10,9,1],"public":true},{"args":[[3,1,5]],"expected":[3,1,2],"public":true},{"args":[[7,7]],"expected":[7,7,0],"public":false},{"args":[[-2000000000,2000000000]],"expected":[-2000000000,2000000000,4000000000],"public":false},{"args":[[-4,-9,-5]],"expected":[-4,-5,1],"public":false},{"args":[[0,5,0]],"expected":[0,0,0],"public":false}]</a:t>
            </a:r>
          </a:p>
          <a:p>
            <a:r>
              <a:t>연결 실습 P23</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4110309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80</a:t>
            </a:r>
          </a:p>
          <a:p>
            <a:r>
              <a:t>서로 다른 정수 배열 A의 모든 부분집합을 비트마스크 증가 순서로 생성하시오. 0≤n≤8이다. 각 부분집합 내부는 입력 인덱스 순이며 빈 부분집합도 포함한다.</a:t>
            </a:r>
          </a:p>
          <a:p>
            <a:endParaRPr/>
          </a:p>
          <a:p>
            <a:r>
              <a:t>풀이 절차</a:t>
            </a:r>
          </a:p>
          <a:p>
            <a:r>
              <a:t>mask를 0부터 2ⁿ−1까지 순회한다.</a:t>
            </a:r>
          </a:p>
          <a:p>
            <a:r>
              <a:t>j번째 비트가 1이면 A[j]를 현재 부분집합에 넣는다.</a:t>
            </a:r>
          </a:p>
          <a:p>
            <a:r>
              <a:t>C는 out과 각 행 길이 sizes를 함께 기록한다.</a:t>
            </a:r>
          </a:p>
          <a:p>
            <a:r>
              <a:t>시간·전체 결과 공간 O(n·2ⁿ).</a:t>
            </a:r>
          </a:p>
          <a:p>
            <a:r>
              <a:t>out[][8], sizes[] = 부분집합과 길이, return = 개수 (최대 256)</a:t>
            </a:r>
          </a:p>
          <a:p>
            <a:r>
              <a:t>테스트</a:t>
            </a:r>
          </a:p>
          <a:p>
            <a:r>
              <a:t>[{"args":[[1,2,3]],"expected":[[],[1],[2],[1,2],[3],[1,3],[2,3],[1,2,3]],"public":true},{"args":[[]],"expected":[[]],"public":true},{"args":[[9]],"expected":[[],[9]],"public":false},{"args":[[-1,0]],"expected":[[],[-1],[0],[-1,0]],"public":false},{"args":[[0,1,2,3,4,5,6,7]],"expected":[[],[0],[1],[0,1],[2],[0,2],[1,2],[0,1,2],[3],[0,3],[1,3],[0,1,3],[2,3],[0,2,3],[1,2,3],[0,1,2,3],[4],[0,4],[1,4],[0,1,4],[2,4],[0,2,4],[1,2,4],[0,1,2,4],[3,4],[0,3,4],[1,3,4],[0,1,3,4],[2,3,4],[0,2,3,4],[1,2,3,4],[0,1,2,3,4],[5],[0,5],[1,5],[0,1,5],[2,5],[0,2,5],[1,2,5],[0,1,2,5],[3,5],[0,3,5],[1,3,5],[0,1,3,5],[2,3,5],[0,2,3,5],[1,2,3,5],[0,1,2,3,5],[4,5],[0,4,5],[1,4,5],[0,1,4,5],[2,4,5],[0,2,4,5],[1,2,4,5],[0,1,2,4,5],[3,4,5],[0,3,4,5],[1,3,4,5],[0,1,3,4,5],[2,3,4,5],[0,2,3,4,5],[1,2,3,4,5],[0,1,2,3,4,5],[6],[0,6],[1,6],[0,1,6],[2,6],[0,2,6],[1,2,6],[0,1,2,6],[3,6],[0,3,6],[1,3,6],[0,1,3,6],[2,3,6],[0,2,3,6],[1,2,3,6],[0,1,2,3,6],[4,6],[0,4,6],[1,4,6],[0,1,4,6],[2,4,6],[0,2,4,6],[1,2,4,6],[0,1,2,4,6],[3,4,6],[0,3,4,6],[1,3,4,6],[0,1,3,4,6],[2,3,4,6],[0,2,3,4,6],[1,2,3,4,6],[0,1,2,3,4,6],[5,6],[0,5,6],[1,5,6],[0,1,5,6],[2,5,6],[0,2,5,6],[1,2,5,6],[0,1,2,5,6],[3,5,6],[0,3,5,6],[1,3,5,6],[0,1,3,5,6],[2,3,5,6],[0,2,3,5,6],[1,2,3,5,6],[0,1,2,3,5,6],[4,5,6],[0,4,5,6],[1,4,5,6],[0,1,4,5,6],[2,4,5,6],[0,2,4,5,6],[1,2,4,5,6],[0,1,2,4,5,6],[3,4,5,6],[0,3,4,5,6],[1,3,4,5,6],[0,1,3,4,5,6],[2,3,4,5,6],[0,2,3,4,5,6],[1,2,3,4,5,6],[0,1,2,3,4,5,6],[7],[0,7],[1,7],[0,1,7],[2,7],[0,2,7],[1,2,7],[0,1,2,7],[3,7],[0,3,7],[1,3,7],[0,1,3,7],[2,3,7],[0,2,3,7],[1,2,3,7],[0,1,2,3,7],[4,7],[0,4,7],[1,4,7],[0,1,4,7],[2,4,7],[0,2,4,7],[1,2,4,7],[0,1,2,4,7],[3,4,7],[0,3,4,7],[1,3,4,7],[0,1,3,4,7],[2,3,4,7],[0,2,3,4,7],[1,2,3,4,7],[0,1,2,3,4,7],[5,7],[0,5,7],[1,5,7],[0,1,5,7],[2,5,7],[0,2,5,7],[1,2,5,7],[0,1,2,5,7],[3,5,7],[0,3,5,7],[1,3,5,7],[0,1,3,5,7],[2,3,5,7],[0,2,3,5,7],[1,2,3,5,7],[0,1,2,3,5,7],[4,5,7],[0,4,5,7],[1,4,5,7],[0,1,4,5,7],[2,4,5,7],[0,2,4,5,7],[1,2,4,5,7],[0,1,2,4,5,7],[3,4,5,7],[0,3,4,5,7],[1,3,4,5,7],[0,1,3,4,5,7],[2,3,4,5,7],[0,2,3,4,5,7],[1,2,3,4,5,7],[0,1,2,3,4,5,7],[6,7],[0,6,7],[1,6,7],[0,1,6,7],[2,6,7],[0,2,6,7],[1,2,6,7],[0,1,2,6,7],[3,6,7],[0,3,6,7],[1,3,6,7],[0,1,3,6,7],[2,3,6,7],[0,2,3,6,7],[1,2,3,6,7],[0,1,2,3,6,7],[4,6,7],[0,4,6,7],[1,4,6,7],[0,1,4,6,7],[2,4,6,7],[0,2,4,6,7],[1,2,4,6,7],[0,1,2,4,6,7],[3,4,6,7],[0,3,4,6,7],[1,3,4,6,7],[0,1,3,4,6,7],[2,3,4,6,7],[0,2,3,4,6,7],[1,2,3,4,6,7],[0,1,2,3,4,6,7],[5,6,7],[0,5,6,7],[1,5,6,7],[0,1,5,6,7],[2,5,6,7],[0,2,5,6,7],[1,2,5,6,7],[0,1,2,5,6,7],[3,5,6,7],[0,3,5,6,7],[1,3,5,6,7],[0,1,3,5,6,7],[2,3,5,6,7],[0,2,3,5,6,7],[1,2,3,5,6,7],[0,1,2,3,5,6,7],[4,5,6,7],[0,4,5,6,7],[1,4,5,6,7],[0,1,4,5,6,7],[2,4,5,6,7],[0,2,4,5,6,7],[1,2,4,5,6,7],[0,1,2,4,5,6,7],[3,4,5,6,7],[0,3,4,5,6,7],[1,3,4,5,6,7],[0,1,3,4,5,6,7],[2,3,4,5,6,7],[0,2,3,4,5,6,7],[1,2,3,4,5,6,7],[0,1,2,3,4,5,6,7]],"public":false}]</a:t>
            </a:r>
          </a:p>
          <a:p>
            <a:r>
              <a:t>연결 실습 P24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0555545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80</a:t>
            </a:r>
          </a:p>
          <a:p>
            <a:r>
              <a:t>서로 다른 정수 배열 A의 모든 부분집합을 비트마스크 증가 순서로 생성하시오. 0≤n≤8이다. 각 부분집합 내부는 입력 인덱스 순이며 빈 부분집합도 포함한다.</a:t>
            </a:r>
          </a:p>
          <a:p>
            <a:endParaRPr/>
          </a:p>
          <a:p>
            <a:r>
              <a:t>풀이 절차</a:t>
            </a:r>
          </a:p>
          <a:p>
            <a:r>
              <a:t>mask를 0부터 2ⁿ−1까지 순회한다.</a:t>
            </a:r>
          </a:p>
          <a:p>
            <a:r>
              <a:t>j번째 비트가 1이면 A[j]를 현재 부분집합에 넣는다.</a:t>
            </a:r>
          </a:p>
          <a:p>
            <a:r>
              <a:t>C는 out과 각 행 길이 sizes를 함께 기록한다.</a:t>
            </a:r>
          </a:p>
          <a:p>
            <a:r>
              <a:t>시간·전체 결과 공간 O(n·2ⁿ).</a:t>
            </a:r>
          </a:p>
          <a:p>
            <a:r>
              <a:t>out[][8], sizes[] = 부분집합과 길이, return = 개수 (최대 256)</a:t>
            </a:r>
          </a:p>
          <a:p>
            <a:r>
              <a:t>테스트</a:t>
            </a:r>
          </a:p>
          <a:p>
            <a:r>
              <a:t>[{"args":[[1,2,3]],"expected":[[],[1],[2],[1,2],[3],[1,3],[2,3],[1,2,3]],"public":true},{"args":[[]],"expected":[[]],"public":true},{"args":[[9]],"expected":[[],[9]],"public":false},{"args":[[-1,0]],"expected":[[],[-1],[0],[-1,0]],"public":false},{"args":[[0,1,2,3,4,5,6,7]],"expected":[[],[0],[1],[0,1],[2],[0,2],[1,2],[0,1,2],[3],[0,3],[1,3],[0,1,3],[2,3],[0,2,3],[1,2,3],[0,1,2,3],[4],[0,4],[1,4],[0,1,4],[2,4],[0,2,4],[1,2,4],[0,1,2,4],[3,4],[0,3,4],[1,3,4],[0,1,3,4],[2,3,4],[0,2,3,4],[1,2,3,4],[0,1,2,3,4],[5],[0,5],[1,5],[0,1,5],[2,5],[0,2,5],[1,2,5],[0,1,2,5],[3,5],[0,3,5],[1,3,5],[0,1,3,5],[2,3,5],[0,2,3,5],[1,2,3,5],[0,1,2,3,5],[4,5],[0,4,5],[1,4,5],[0,1,4,5],[2,4,5],[0,2,4,5],[1,2,4,5],[0,1,2,4,5],[3,4,5],[0,3,4,5],[1,3,4,5],[0,1,3,4,5],[2,3,4,5],[0,2,3,4,5],[1,2,3,4,5],[0,1,2,3,4,5],[6],[0,6],[1,6],[0,1,6],[2,6],[0,2,6],[1,2,6],[0,1,2,6],[3,6],[0,3,6],[1,3,6],[0,1,3,6],[2,3,6],[0,2,3,6],[1,2,3,6],[0,1,2,3,6],[4,6],[0,4,6],[1,4,6],[0,1,4,6],[2,4,6],[0,2,4,6],[1,2,4,6],[0,1,2,4,6],[3,4,6],[0,3,4,6],[1,3,4,6],[0,1,3,4,6],[2,3,4,6],[0,2,3,4,6],[1,2,3,4,6],[0,1,2,3,4,6],[5,6],[0,5,6],[1,5,6],[0,1,5,6],[2,5,6],[0,2,5,6],[1,2,5,6],[0,1,2,5,6],[3,5,6],[0,3,5,6],[1,3,5,6],[0,1,3,5,6],[2,3,5,6],[0,2,3,5,6],[1,2,3,5,6],[0,1,2,3,5,6],[4,5,6],[0,4,5,6],[1,4,5,6],[0,1,4,5,6],[2,4,5,6],[0,2,4,5,6],[1,2,4,5,6],[0,1,2,4,5,6],[3,4,5,6],[0,3,4,5,6],[1,3,4,5,6],[0,1,3,4,5,6],[2,3,4,5,6],[0,2,3,4,5,6],[1,2,3,4,5,6],[0,1,2,3,4,5,6],[7],[0,7],[1,7],[0,1,7],[2,7],[0,2,7],[1,2,7],[0,1,2,7],[3,7],[0,3,7],[1,3,7],[0,1,3,7],[2,3,7],[0,2,3,7],[1,2,3,7],[0,1,2,3,7],[4,7],[0,4,7],[1,4,7],[0,1,4,7],[2,4,7],[0,2,4,7],[1,2,4,7],[0,1,2,4,7],[3,4,7],[0,3,4,7],[1,3,4,7],[0,1,3,4,7],[2,3,4,7],[0,2,3,4,7],[1,2,3,4,7],[0,1,2,3,4,7],[5,7],[0,5,7],[1,5,7],[0,1,5,7],[2,5,7],[0,2,5,7],[1,2,5,7],[0,1,2,5,7],[3,5,7],[0,3,5,7],[1,3,5,7],[0,1,3,5,7],[2,3,5,7],[0,2,3,5,7],[1,2,3,5,7],[0,1,2,3,5,7],[4,5,7],[0,4,5,7],[1,4,5,7],[0,1,4,5,7],[2,4,5,7],[0,2,4,5,7],[1,2,4,5,7],[0,1,2,4,5,7],[3,4,5,7],[0,3,4,5,7],[1,3,4,5,7],[0,1,3,4,5,7],[2,3,4,5,7],[0,2,3,4,5,7],[1,2,3,4,5,7],[0,1,2,3,4,5,7],[6,7],[0,6,7],[1,6,7],[0,1,6,7],[2,6,7],[0,2,6,7],[1,2,6,7],[0,1,2,6,7],[3,6,7],[0,3,6,7],[1,3,6,7],[0,1,3,6,7],[2,3,6,7],[0,2,3,6,7],[1,2,3,6,7],[0,1,2,3,6,7],[4,6,7],[0,4,6,7],[1,4,6,7],[0,1,4,6,7],[2,4,6,7],[0,2,4,6,7],[1,2,4,6,7],[0,1,2,4,6,7],[3,4,6,7],[0,3,4,6,7],[1,3,4,6,7],[0,1,3,4,6,7],[2,3,4,6,7],[0,2,3,4,6,7],[1,2,3,4,6,7],[0,1,2,3,4,6,7],[5,6,7],[0,5,6,7],[1,5,6,7],[0,1,5,6,7],[2,5,6,7],[0,2,5,6,7],[1,2,5,6,7],[0,1,2,5,6,7],[3,5,6,7],[0,3,5,6,7],[1,3,5,6,7],[0,1,3,5,6,7],[2,3,5,6,7],[0,2,3,5,6,7],[1,2,3,5,6,7],[0,1,2,3,5,6,7],[4,5,6,7],[0,4,5,6,7],[1,4,5,6,7],[0,1,4,5,6,7],[2,4,5,6,7],[0,2,4,5,6,7],[1,2,4,5,6,7],[0,1,2,4,5,6,7],[3,4,5,6,7],[0,3,4,5,6,7],[1,3,4,5,6,7],[0,1,3,4,5,6,7],[2,3,4,5,6,7],[0,2,3,4,5,6,7],[1,2,3,4,5,6,7],[0,1,2,3,4,5,6,7]],"public":false}]</a:t>
            </a:r>
          </a:p>
          <a:p>
            <a:r>
              <a:t>연결 실습 P24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7241010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80</a:t>
            </a:r>
          </a:p>
          <a:p>
            <a:r>
              <a:t>서로 다른 정수 배열 A의 모든 부분집합을 비트마스크 증가 순서로 생성하시오. 0≤n≤8이다. 각 부분집합 내부는 입력 인덱스 순이며 빈 부분집합도 포함한다.</a:t>
            </a:r>
          </a:p>
          <a:p>
            <a:endParaRPr/>
          </a:p>
          <a:p>
            <a:r>
              <a:t>풀이 절차</a:t>
            </a:r>
          </a:p>
          <a:p>
            <a:r>
              <a:t>mask를 0부터 2ⁿ−1까지 순회한다.</a:t>
            </a:r>
          </a:p>
          <a:p>
            <a:r>
              <a:t>j번째 비트가 1이면 A[j]를 현재 부분집합에 넣는다.</a:t>
            </a:r>
          </a:p>
          <a:p>
            <a:r>
              <a:t>C는 out과 각 행 길이 sizes를 함께 기록한다.</a:t>
            </a:r>
          </a:p>
          <a:p>
            <a:r>
              <a:t>시간·전체 결과 공간 O(n·2ⁿ).</a:t>
            </a:r>
          </a:p>
          <a:p>
            <a:r>
              <a:t>out[][8], sizes[] = 부분집합과 길이, return = 개수 (최대 256)</a:t>
            </a:r>
          </a:p>
          <a:p>
            <a:r>
              <a:t>테스트</a:t>
            </a:r>
          </a:p>
          <a:p>
            <a:r>
              <a:t>[{"args":[[1,2,3]],"expected":[[],[1],[2],[1,2],[3],[1,3],[2,3],[1,2,3]],"public":true},{"args":[[]],"expected":[[]],"public":true},{"args":[[9]],"expected":[[],[9]],"public":false},{"args":[[-1,0]],"expected":[[],[-1],[0],[-1,0]],"public":false},{"args":[[0,1,2,3,4,5,6,7]],"expected":[[],[0],[1],[0,1],[2],[0,2],[1,2],[0,1,2],[3],[0,3],[1,3],[0,1,3],[2,3],[0,2,3],[1,2,3],[0,1,2,3],[4],[0,4],[1,4],[0,1,4],[2,4],[0,2,4],[1,2,4],[0,1,2,4],[3,4],[0,3,4],[1,3,4],[0,1,3,4],[2,3,4],[0,2,3,4],[1,2,3,4],[0,1,2,3,4],[5],[0,5],[1,5],[0,1,5],[2,5],[0,2,5],[1,2,5],[0,1,2,5],[3,5],[0,3,5],[1,3,5],[0,1,3,5],[2,3,5],[0,2,3,5],[1,2,3,5],[0,1,2,3,5],[4,5],[0,4,5],[1,4,5],[0,1,4,5],[2,4,5],[0,2,4,5],[1,2,4,5],[0,1,2,4,5],[3,4,5],[0,3,4,5],[1,3,4,5],[0,1,3,4,5],[2,3,4,5],[0,2,3,4,5],[1,2,3,4,5],[0,1,2,3,4,5],[6],[0,6],[1,6],[0,1,6],[2,6],[0,2,6],[1,2,6],[0,1,2,6],[3,6],[0,3,6],[1,3,6],[0,1,3,6],[2,3,6],[0,2,3,6],[1,2,3,6],[0,1,2,3,6],[4,6],[0,4,6],[1,4,6],[0,1,4,6],[2,4,6],[0,2,4,6],[1,2,4,6],[0,1,2,4,6],[3,4,6],[0,3,4,6],[1,3,4,6],[0,1,3,4,6],[2,3,4,6],[0,2,3,4,6],[1,2,3,4,6],[0,1,2,3,4,6],[5,6],[0,5,6],[1,5,6],[0,1,5,6],[2,5,6],[0,2,5,6],[1,2,5,6],[0,1,2,5,6],[3,5,6],[0,3,5,6],[1,3,5,6],[0,1,3,5,6],[2,3,5,6],[0,2,3,5,6],[1,2,3,5,6],[0,1,2,3,5,6],[4,5,6],[0,4,5,6],[1,4,5,6],[0,1,4,5,6],[2,4,5,6],[0,2,4,5,6],[1,2,4,5,6],[0,1,2,4,5,6],[3,4,5,6],[0,3,4,5,6],[1,3,4,5,6],[0,1,3,4,5,6],[2,3,4,5,6],[0,2,3,4,5,6],[1,2,3,4,5,6],[0,1,2,3,4,5,6],[7],[0,7],[1,7],[0,1,7],[2,7],[0,2,7],[1,2,7],[0,1,2,7],[3,7],[0,3,7],[1,3,7],[0,1,3,7],[2,3,7],[0,2,3,7],[1,2,3,7],[0,1,2,3,7],[4,7],[0,4,7],[1,4,7],[0,1,4,7],[2,4,7],[0,2,4,7],[1,2,4,7],[0,1,2,4,7],[3,4,7],[0,3,4,7],[1,3,4,7],[0,1,3,4,7],[2,3,4,7],[0,2,3,4,7],[1,2,3,4,7],[0,1,2,3,4,7],[5,7],[0,5,7],[1,5,7],[0,1,5,7],[2,5,7],[0,2,5,7],[1,2,5,7],[0,1,2,5,7],[3,5,7],[0,3,5,7],[1,3,5,7],[0,1,3,5,7],[2,3,5,7],[0,2,3,5,7],[1,2,3,5,7],[0,1,2,3,5,7],[4,5,7],[0,4,5,7],[1,4,5,7],[0,1,4,5,7],[2,4,5,7],[0,2,4,5,7],[1,2,4,5,7],[0,1,2,4,5,7],[3,4,5,7],[0,3,4,5,7],[1,3,4,5,7],[0,1,3,4,5,7],[2,3,4,5,7],[0,2,3,4,5,7],[1,2,3,4,5,7],[0,1,2,3,4,5,7],[6,7],[0,6,7],[1,6,7],[0,1,6,7],[2,6,7],[0,2,6,7],[1,2,6,7],[0,1,2,6,7],[3,6,7],[0,3,6,7],[1,3,6,7],[0,1,3,6,7],[2,3,6,7],[0,2,3,6,7],[1,2,3,6,7],[0,1,2,3,6,7],[4,6,7],[0,4,6,7],[1,4,6,7],[0,1,4,6,7],[2,4,6,7],[0,2,4,6,7],[1,2,4,6,7],[0,1,2,4,6,7],[3,4,6,7],[0,3,4,6,7],[1,3,4,6,7],[0,1,3,4,6,7],[2,3,4,6,7],[0,2,3,4,6,7],[1,2,3,4,6,7],[0,1,2,3,4,6,7],[5,6,7],[0,5,6,7],[1,5,6,7],[0,1,5,6,7],[2,5,6,7],[0,2,5,6,7],[1,2,5,6,7],[0,1,2,5,6,7],[3,5,6,7],[0,3,5,6,7],[1,3,5,6,7],[0,1,3,5,6,7],[2,3,5,6,7],[0,2,3,5,6,7],[1,2,3,5,6,7],[0,1,2,3,5,6,7],[4,5,6,7],[0,4,5,6,7],[1,4,5,6,7],[0,1,4,5,6,7],[2,4,5,6,7],[0,2,4,5,6,7],[1,2,4,5,6,7],[0,1,2,4,5,6,7],[3,4,5,6,7],[0,3,4,5,6,7],[1,3,4,5,6,7],[0,1,3,4,5,6,7],[2,3,4,5,6,7],[0,2,3,4,5,6,7],[1,2,3,4,5,6,7],[0,1,2,3,4,5,6,7]],"public":false}]</a:t>
            </a:r>
          </a:p>
          <a:p>
            <a:r>
              <a:t>연결 실습 P24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7502502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n≥m≥1이다. 텍스트의 가능한 시작 위치를 모두 검사하며 각 위치의 첫 글자에서 불일치한다면 총 문자 비교 횟수는 얼마인가?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8777951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n−m+1회</a:t>
            </a:r>
          </a:p>
          <a:p>
            <a:r>
              <a:t>시작 위치는 0부터 n−m까지이며, 위치마다 한 번 비교한다.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7306584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두 수의 차이를 비교하며 더 작은 차이를 만날 때 best 쌍을 갱신한다. 반복 도중 best가 담고 있는 것은 무엇인가?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4682346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지금까지 검사한 쌍 중 차이가 가장 작은 쌍</a:t>
            </a:r>
          </a:p>
          <a:p>
            <a:r>
              <a:t>아직 검사하지 않은 쌍까지 포함한 최적해는 아니다. 모든 쌍을 확인한 뒤 전체 최적해가 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7547514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원소가 10개인 집합의 부분집합 개수를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0400062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1,024개</a:t>
            </a:r>
          </a:p>
          <a:p>
            <a:r>
              <a:t>2¹⁰ = 1,024다. 원소가 20개면 약 100만 개, 30개면 약 10억 개가 되어 곧 감당하기 어려워진다.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0277585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k가 고정된 중첩 반복, 모든 부분집합, 전체 순열의 후보 수 증가를 각각 빅오 표기로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133366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O(nᵏ), O(2ⁿ), O(n!)</a:t>
            </a:r>
          </a:p>
          <a:p>
            <a:r>
              <a:t>각각 다항식, 지수, 팩토리얼 증가이다. 후보 한 개를 검사하는 비용은 별도로 곱한다.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0680452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n=5일 때 n!, 2ⁿ, nⁿ의 값을 각각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7550752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120, 32, 3,125</a:t>
            </a:r>
          </a:p>
          <a:p>
            <a:r>
              <a:t>5!=5×4×3×2×1, 2⁵=32, 5⁵=3,125이다.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705193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각 자리가 0~9인 8자리 비밀번호의 경우의 수를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81183767"/>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1억 가지 (10⁸)</a:t>
            </a:r>
          </a:p>
          <a:p>
            <a:r>
              <a:t>자리마다 10가지가 곱해진다. 초당 1만 번씩 시도한다면 1억 ÷ 1만 = 1만 초, 약 3시간이 걸린다.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3219825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원소가 30개인 집합의 부분집합 개수는 대략 얼마인지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842124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약 10억 개 (2³⁰ ≈ 1.07 × 10⁹)</a:t>
            </a:r>
          </a:p>
          <a:p>
            <a:r>
              <a:t>원소가 20개일 때 약 100만이던 것이 30개에서 약 10억이 된다. 원소 10개가 늘었을 뿐인데 1,000배가 된 것이다.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6530952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88</a:t>
            </a:r>
          </a:p>
          <a:p>
            <a:r>
              <a:t>n×n 비용 행렬 dist가 주어진다. 0번 도시에서 출발해 모든 도시를 한 번씩 방문하고 0으로 돌아오는 최소 비용을 구하시오. 2≤n≤8, 대각선 비용은 0이고 나머지는 1~1,000이다. 모든 도시간 이동이 가능하며 비용은 비대칭일 수 있다.</a:t>
            </a:r>
          </a:p>
          <a:p>
            <a:endParaRPr/>
          </a:p>
          <a:p>
            <a:r>
              <a:t>풀이 절차</a:t>
            </a:r>
          </a:p>
          <a:p>
            <a:r>
              <a:t>0번 도시를 미리 방문 처리한다.</a:t>
            </a:r>
          </a:p>
          <a:p>
            <a:r>
              <a:t>나머지 도시를 놓는 모든 순서를 탐색하며 비용을 누적한다.</a:t>
            </a:r>
          </a:p>
          <a:p>
            <a:r>
              <a:t>모두 방문하면 마지막 도시에서 0으로 돌아오는 비용을 더한다.</a:t>
            </a:r>
          </a:p>
          <a:p>
            <a:r>
              <a:t>후보 순서 (n−1)!개, 이 구현의 상한 O(n·(n−1)!), 재귀 공간 O(n).</a:t>
            </a:r>
          </a:p>
          <a:p>
            <a:r>
              <a:t>return = 최소 왕복 비용</a:t>
            </a:r>
          </a:p>
          <a:p>
            <a:r>
              <a:t>테스트</a:t>
            </a:r>
          </a:p>
          <a:p>
            <a:r>
              <a:t>[{"args":[[[0,4,7,3],[4,0,6,2],[7,6,0,5],[3,2,5,0]]],"expected":18,"public":true},{"args":[[[0,7],[2,0]]],"expected":9,"public":true},{"args":[[[0,1,8],[9,0,2],[3,7,0]]],"expected":6,"public":false},{"args":[[[0,1,1,1,1,1,1,1],[1,0,1,1,1,1,1,1],[1,1,0,1,1,1,1,1],[1,1,1,0,1,1,1,1],[1,1,1,1,0,1,1,1],[1,1,1,1,1,0,1,1],[1,1,1,1,1,1,0,1],[1,1,1,1,1,1,1,0]]],"expected":8,"public":false},{"args":[[[0,10,2],[3,0,8],[4,1,0]]],"expected":6,"public":false}]</a:t>
            </a:r>
          </a:p>
          <a:p>
            <a:r>
              <a:t>연결 실습 P26</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149413833"/>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88</a:t>
            </a:r>
          </a:p>
          <a:p>
            <a:r>
              <a:t>n×n 비용 행렬 dist가 주어진다. 0번 도시에서 출발해 모든 도시를 한 번씩 방문하고 0으로 돌아오는 최소 비용을 구하시오. 2≤n≤8, 대각선 비용은 0이고 나머지는 1~1,000이다. 모든 도시간 이동이 가능하며 비용은 비대칭일 수 있다.</a:t>
            </a:r>
          </a:p>
          <a:p>
            <a:endParaRPr/>
          </a:p>
          <a:p>
            <a:r>
              <a:t>풀이 절차</a:t>
            </a:r>
          </a:p>
          <a:p>
            <a:r>
              <a:t>0번 도시를 미리 방문 처리한다.</a:t>
            </a:r>
          </a:p>
          <a:p>
            <a:r>
              <a:t>나머지 도시를 놓는 모든 순서를 탐색하며 비용을 누적한다.</a:t>
            </a:r>
          </a:p>
          <a:p>
            <a:r>
              <a:t>모두 방문하면 마지막 도시에서 0으로 돌아오는 비용을 더한다.</a:t>
            </a:r>
          </a:p>
          <a:p>
            <a:r>
              <a:t>후보 순서 (n−1)!개, 이 구현의 상한 O(n·(n−1)!), 재귀 공간 O(n).</a:t>
            </a:r>
          </a:p>
          <a:p>
            <a:r>
              <a:t>return = 최소 왕복 비용</a:t>
            </a:r>
          </a:p>
          <a:p>
            <a:r>
              <a:t>테스트</a:t>
            </a:r>
          </a:p>
          <a:p>
            <a:r>
              <a:t>[{"args":[[[0,4,7,3],[4,0,6,2],[7,6,0,5],[3,2,5,0]]],"expected":18,"public":true},{"args":[[[0,7],[2,0]]],"expected":9,"public":true},{"args":[[[0,1,8],[9,0,2],[3,7,0]]],"expected":6,"public":false},{"args":[[[0,1,1,1,1,1,1,1],[1,0,1,1,1,1,1,1],[1,1,0,1,1,1,1,1],[1,1,1,0,1,1,1,1],[1,1,1,1,0,1,1,1],[1,1,1,1,1,0,1,1],[1,1,1,1,1,1,0,1],[1,1,1,1,1,1,1,0]]],"expected":8,"public":false},{"args":[[[0,10,2],[3,0,8],[4,1,0]]],"expected":6,"public":false}]</a:t>
            </a:r>
          </a:p>
          <a:p>
            <a:r>
              <a:t>연결 실습 P26</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6044938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88</a:t>
            </a:r>
          </a:p>
          <a:p>
            <a:r>
              <a:t>n×n 비용 행렬 dist가 주어진다. 0번 도시에서 출발해 모든 도시를 한 번씩 방문하고 0으로 돌아오는 최소 비용을 구하시오. 2≤n≤8, 대각선 비용은 0이고 나머지는 1~1,000이다. 모든 도시간 이동이 가능하며 비용은 비대칭일 수 있다.</a:t>
            </a:r>
          </a:p>
          <a:p>
            <a:endParaRPr/>
          </a:p>
          <a:p>
            <a:r>
              <a:t>풀이 절차</a:t>
            </a:r>
          </a:p>
          <a:p>
            <a:r>
              <a:t>0번 도시를 미리 방문 처리한다.</a:t>
            </a:r>
          </a:p>
          <a:p>
            <a:r>
              <a:t>나머지 도시를 놓는 모든 순서를 탐색하며 비용을 누적한다.</a:t>
            </a:r>
          </a:p>
          <a:p>
            <a:r>
              <a:t>모두 방문하면 마지막 도시에서 0으로 돌아오는 비용을 더한다.</a:t>
            </a:r>
          </a:p>
          <a:p>
            <a:r>
              <a:t>후보 순서 (n−1)!개, 이 구현의 상한 O(n·(n−1)!), 재귀 공간 O(n).</a:t>
            </a:r>
          </a:p>
          <a:p>
            <a:r>
              <a:t>return = 최소 왕복 비용</a:t>
            </a:r>
          </a:p>
          <a:p>
            <a:r>
              <a:t>테스트</a:t>
            </a:r>
          </a:p>
          <a:p>
            <a:r>
              <a:t>[{"args":[[[0,4,7,3],[4,0,6,2],[7,6,0,5],[3,2,5,0]]],"expected":18,"public":true},{"args":[[[0,7],[2,0]]],"expected":9,"public":true},{"args":[[[0,1,8],[9,0,2],[3,7,0]]],"expected":6,"public":false},{"args":[[[0,1,1,1,1,1,1,1],[1,0,1,1,1,1,1,1],[1,1,0,1,1,1,1,1],[1,1,1,0,1,1,1,1],[1,1,1,1,0,1,1,1],[1,1,1,1,1,0,1,1],[1,1,1,1,1,1,0,1],[1,1,1,1,1,1,1,0]]],"expected":8,"public":false},{"args":[[[0,10,2],[3,0,8],[4,1,0]]],"expected":6,"public":false}]</a:t>
            </a:r>
          </a:p>
          <a:p>
            <a:r>
              <a:t>연결 실습 P26</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9871724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부분집합을 만드는 문제에서 원소가 하나 늘어나면 경우의 수는 몇 배가 되는지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76684808"/>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2배</a:t>
            </a:r>
          </a:p>
          <a:p>
            <a:r>
              <a:t>새 원소를 포함하는 경우와 포함하지 않는 경우로 갈라지므로 정확히 두 배가 된다. 이 두 배가 반복되어 2ⁿ이 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97440546"/>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후보를 최대 1,048,576개 검사할 수 있다. 부분집합 후보가 2ⁿ개이면 가능한 n의 최댓값은 얼마인가?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9699314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20</a:t>
            </a:r>
          </a:p>
          <a:p>
            <a:r>
              <a:t>2²⁰=1,048,576이고 2²¹은 그 두 배이다. 실제 제한은 후보당 처리 비용에도 좌우된다.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5763075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후보를 최대 1,000만 개 검사할 수 있다. 전체 순열 후보가 n!개이면 가능한 n의 최댓값은 얼마인가?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3657435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a:t>
            </a:r>
          </a:p>
          <a:p>
            <a:r>
              <a:t>10!=3,628,800은 제한 이하이고 11!=39,916,800은 제한을 넘는다.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9036431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컴퓨터가 2배 빨라지면 같은 시간 안에 검사할 수 있는 부분집합 문제의 원소 수 n은 얼마나 늘어나는가?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11966319"/>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1개</a:t>
            </a:r>
          </a:p>
          <a:p>
            <a:r>
              <a:t>2ⁿ⁺¹=2×2ⁿ이므로 같은 후보당 비용에서 원소를 하나 더 처리한다. 하드웨어 속도 향상만으로 지수 증가를 없앨 수는 없다.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39198584"/>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N-Queens와 스도쿠는 완전 탐색에서 발전한 어떤 기법의 대표 응용인지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71254333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백트래킹</a:t>
            </a:r>
          </a:p>
          <a:p>
            <a:r>
              <a:t>두 문제 모두 규칙을 어기는 순간 그 갈래를 버리고 되돌아간다. 끝까지 만든 뒤 검사하는 완전 탐색보다 훨씬 적은 경우만 확인한다.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37516180"/>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병합 정렬처럼 문제를 작은 문제로 나누어 각각 해결하고 결과를 합치는 기법의 이름을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59229368"/>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분할 정복</a:t>
            </a:r>
          </a:p>
          <a:p>
            <a:r>
              <a:t>문제를 분할하고 작은 문제를 해결한 뒤 결합한다.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5813760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F(n)=F(n−1)+F(n−2)를 그대로 재귀 계산할 때와 메모이제이션할 때의 시간 복잡도 상한을 각각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0142935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단순 재귀 O(2ⁿ), 메모이제이션 O(n)</a:t>
            </a:r>
          </a:p>
          <a:p>
            <a:r>
              <a:t>덧셈을 상수 시간으로 가정한다. 메모이제이션은 각 F(k)를 한 번만 계산한다.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5058375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동적 계획법이 중복 부분 문제를 처리하는 핵심 방법을 한 문장으로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521141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부분 문제의 답을 저장하여 같은 계산에 재사용한다.</a:t>
            </a:r>
          </a:p>
          <a:p>
            <a:r>
              <a:t>상향식 테이블 채우기 또는 하향식 메모이제이션으로 구현할 수 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23082363"/>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각각 정확히 n번 도는 삼중 반복문의 가장 안쪽 연산은 n=100일 때 몇 번 실행되는가?</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3432152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1,000,000번</a:t>
            </a:r>
          </a:p>
          <a:p>
            <a:r>
              <a:t>100×100×100=1,000,000이다.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51938034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완전 탐색에서 쓰는 후보 생성 방식 다섯 가지를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04319730"/>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단일 반복, 중첩 반복, 조합 생성, 순열 생성, 비트마스크</a:t>
            </a:r>
          </a:p>
          <a:p>
            <a:r>
              <a:t>Python과 C 모두 같은 탐색 원리를 구현할 수 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70551922"/>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99</a:t>
            </a:r>
          </a:p>
          <a:p>
            <a:r>
              <a:t>물건별 weights, values와 용량 capacity가 주어진다. 각 물건을 최대 한 번 골라 총 무게가 용량 이하인 최대 가치를 구하시오. 0≤n≤16, 무게·가치는 1~100, 0≤capacity≤300이다. 비트마스크로 모든 선택을 검사한다.</a:t>
            </a:r>
          </a:p>
          <a:p>
            <a:endParaRPr/>
          </a:p>
          <a:p>
            <a:r>
              <a:t>풀이 절차</a:t>
            </a:r>
          </a:p>
          <a:p>
            <a:r>
              <a:t>각 mask마다 무게와 가치를 따로 합산한다.</a:t>
            </a:r>
          </a:p>
          <a:p>
            <a:r>
              <a:t>총 무게가 capacity 이하일 때만 best를 갱신한다.</a:t>
            </a:r>
          </a:p>
          <a:p>
            <a:r>
              <a:t>빈 선택도 포함해 아무것도 담을 수 없을 때 0을 반환한다.</a:t>
            </a:r>
          </a:p>
          <a:p>
            <a:r>
              <a:t>시간 O(n·2ⁿ), 추가 공간 O(1).</a:t>
            </a:r>
          </a:p>
          <a:p>
            <a:r>
              <a:t>return = 최대 가치</a:t>
            </a:r>
          </a:p>
          <a:p>
            <a:r>
              <a:t>테스트</a:t>
            </a:r>
          </a:p>
          <a:p>
            <a:r>
              <a:t>[{"args":[[4,6,3,5],[5,8,3,6],10],"expected":13,"public":true},{"args":[[2,3],[9,10],1],"expected":0,"public":true},{"args":[[],[],10],"expected":0,"public":false},{"args":[[1],[7],0],"expected":0,"public":false},{"args":[[2,2],[3,5],4],"expected":8,"public":false},{"args":[[1,1,1,1,1,1,1,1,1,1,1,1,1,1,1,1],[0,1,2,3,4,5,6,7,8,9,10,11,12,13,14,15],16],"expected":120,"public":false},{"args":[[10,1],[100,3],1],"expected":3,"public":false}]</a:t>
            </a:r>
          </a:p>
          <a:p>
            <a:r>
              <a:t>연결 실습 P34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3944575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99</a:t>
            </a:r>
          </a:p>
          <a:p>
            <a:r>
              <a:t>물건별 weights, values와 용량 capacity가 주어진다. 각 물건을 최대 한 번 골라 총 무게가 용량 이하인 최대 가치를 구하시오. 0≤n≤16, 무게·가치는 1~100, 0≤capacity≤300이다. 비트마스크로 모든 선택을 검사한다.</a:t>
            </a:r>
          </a:p>
          <a:p>
            <a:endParaRPr/>
          </a:p>
          <a:p>
            <a:r>
              <a:t>풀이 절차</a:t>
            </a:r>
          </a:p>
          <a:p>
            <a:r>
              <a:t>각 mask마다 무게와 가치를 따로 합산한다.</a:t>
            </a:r>
          </a:p>
          <a:p>
            <a:r>
              <a:t>총 무게가 capacity 이하일 때만 best를 갱신한다.</a:t>
            </a:r>
          </a:p>
          <a:p>
            <a:r>
              <a:t>빈 선택도 포함해 아무것도 담을 수 없을 때 0을 반환한다.</a:t>
            </a:r>
          </a:p>
          <a:p>
            <a:r>
              <a:t>시간 O(n·2ⁿ), 추가 공간 O(1).</a:t>
            </a:r>
          </a:p>
          <a:p>
            <a:r>
              <a:t>return = 최대 가치</a:t>
            </a:r>
          </a:p>
          <a:p>
            <a:r>
              <a:t>테스트</a:t>
            </a:r>
          </a:p>
          <a:p>
            <a:r>
              <a:t>[{"args":[[4,6,3,5],[5,8,3,6],10],"expected":13,"public":true},{"args":[[2,3],[9,10],1],"expected":0,"public":true},{"args":[[],[],10],"expected":0,"public":false},{"args":[[1],[7],0],"expected":0,"public":false},{"args":[[2,2],[3,5],4],"expected":8,"public":false},{"args":[[1,1,1,1,1,1,1,1,1,1,1,1,1,1,1,1],[0,1,2,3,4,5,6,7,8,9,10,11,12,13,14,15],16],"expected":120,"public":false},{"args":[[10,1],[100,3],1],"expected":3,"public":false}]</a:t>
            </a:r>
          </a:p>
          <a:p>
            <a:r>
              <a:t>연결 실습 P34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32511615"/>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문제 99</a:t>
            </a:r>
          </a:p>
          <a:p>
            <a:r>
              <a:t>물건별 weights, values와 용량 capacity가 주어진다. 각 물건을 최대 한 번 골라 총 무게가 용량 이하인 최대 가치를 구하시오. 0≤n≤16, 무게·가치는 1~100, 0≤capacity≤300이다. 비트마스크로 모든 선택을 검사한다.</a:t>
            </a:r>
          </a:p>
          <a:p>
            <a:endParaRPr/>
          </a:p>
          <a:p>
            <a:r>
              <a:t>풀이 절차</a:t>
            </a:r>
          </a:p>
          <a:p>
            <a:r>
              <a:t>각 mask마다 무게와 가치를 따로 합산한다.</a:t>
            </a:r>
          </a:p>
          <a:p>
            <a:r>
              <a:t>총 무게가 capacity 이하일 때만 best를 갱신한다.</a:t>
            </a:r>
          </a:p>
          <a:p>
            <a:r>
              <a:t>빈 선택도 포함해 아무것도 담을 수 없을 때 0을 반환한다.</a:t>
            </a:r>
          </a:p>
          <a:p>
            <a:r>
              <a:t>시간 O(n·2ⁿ), 추가 공간 O(1).</a:t>
            </a:r>
          </a:p>
          <a:p>
            <a:r>
              <a:t>return = 최대 가치</a:t>
            </a:r>
          </a:p>
          <a:p>
            <a:r>
              <a:t>테스트</a:t>
            </a:r>
          </a:p>
          <a:p>
            <a:r>
              <a:t>[{"args":[[4,6,3,5],[5,8,3,6],10],"expected":13,"public":true},{"args":[[2,3],[9,10],1],"expected":0,"public":true},{"args":[[],[],10],"expected":0,"public":false},{"args":[[1],[7],0],"expected":0,"public":false},{"args":[[2,2],[3,5],4],"expected":8,"public":false},{"args":[[1,1,1,1,1,1,1,1,1,1,1,1,1,1,1,1],[0,1,2,3,4,5,6,7,8,9,10,11,12,13,14,15],16],"expected":120,"public":false},{"args":[[10,1],[100,3],1],"expected":3,"public":false}]</a:t>
            </a:r>
          </a:p>
          <a:p>
            <a:r>
              <a:t>연결 실습 P34</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89611538"/>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회문(palindrome)이 무엇인지 한 문장으로 쓰시오.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115626092"/>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앞에서 읽으나 뒤에서 읽으나 같은 문자열</a:t>
            </a:r>
          </a:p>
          <a:p>
            <a:r>
              <a:t>level과 noon이 예이다. 양 끝의 문자를 차례로 비교하여 확인할 수 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06546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51580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01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탐색(brute force)을 가리키는 다른 이름으로 볼 수 없는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탐욕적 선택 기법(greedy method)</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전수 조사(exhaustive search)</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무차별 대입 기법</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순진한 방법(naive method)</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모든 경우 시도 기법</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01</a:t>
            </a:r>
            <a:endParaRPr lang="en-US" sz="1200" dirty="0"/>
          </a:p>
        </p:txBody>
      </p:sp>
      <p:sp>
        <p:nvSpPr>
          <p:cNvPr id="8" name="Text 5"/>
          <p:cNvSpPr/>
          <p:nvPr/>
        </p:nvSpPr>
        <p:spPr>
          <a:xfrm>
            <a:off x="658368" y="1882712"/>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탐색(brute force)을 가리키는 다른 이름으로 볼 수 없는 것은?</a:t>
            </a:r>
            <a:endParaRPr lang="en-US" sz="1500" dirty="0"/>
          </a:p>
        </p:txBody>
      </p:sp>
      <p:sp>
        <p:nvSpPr>
          <p:cNvPr id="9" name="Shape 6"/>
          <p:cNvSpPr/>
          <p:nvPr/>
        </p:nvSpPr>
        <p:spPr>
          <a:xfrm>
            <a:off x="658368" y="2422970"/>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624138"/>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757274"/>
            <a:ext cx="245791" cy="245791"/>
          </a:xfrm>
          <a:prstGeom prst="rect">
            <a:avLst/>
          </a:prstGeom>
        </p:spPr>
      </p:pic>
      <p:sp>
        <p:nvSpPr>
          <p:cNvPr id="12" name="Text 8"/>
          <p:cNvSpPr/>
          <p:nvPr/>
        </p:nvSpPr>
        <p:spPr>
          <a:xfrm>
            <a:off x="1591056" y="2422970"/>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탐욕적 선택 기법(greedy method)</a:t>
            </a:r>
            <a:endParaRPr lang="en-US" sz="1350" dirty="0"/>
          </a:p>
        </p:txBody>
      </p:sp>
      <p:sp>
        <p:nvSpPr>
          <p:cNvPr id="13" name="Shape 9"/>
          <p:cNvSpPr/>
          <p:nvPr/>
        </p:nvSpPr>
        <p:spPr>
          <a:xfrm>
            <a:off x="658368" y="3575114"/>
            <a:ext cx="10908792" cy="1555623"/>
          </a:xfrm>
          <a:prstGeom prst="roundRect">
            <a:avLst>
              <a:gd name="adj" fmla="val 705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812858"/>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3936484"/>
            <a:ext cx="228234" cy="228234"/>
          </a:xfrm>
          <a:prstGeom prst="rect">
            <a:avLst/>
          </a:prstGeom>
        </p:spPr>
      </p:pic>
      <p:sp>
        <p:nvSpPr>
          <p:cNvPr id="16" name="Text 11"/>
          <p:cNvSpPr/>
          <p:nvPr/>
        </p:nvSpPr>
        <p:spPr>
          <a:xfrm>
            <a:off x="1572768" y="3721418"/>
            <a:ext cx="9720072" cy="1263015"/>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완전 탐색은 가능한 경우를 빠짐없이 확인하는 전략이며 exhaustive search, naive method, 무차별 대입 등으로 불린다. 탐욕적 선택은 매 순간 가장 좋아 보이는 것만 고르고 되돌아보지 않는 전혀 다른 전략이다.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02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탐색에 대한 설명으로 옳지 않은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모든 경우를 확인하므로 정답을 놓치지 않는다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복잡한 수학 없이 반복문만으로 구현할 수 있다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경우의 수가 많아도 실행 시간이 거의 늘지 않는다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입력이 커지면 경우의 수가 급격히 늘어난다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고급 알고리즘을 설계할 때 출발점으로 삼을 수 있다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02</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탐색에 대한 설명으로 옳지 않은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경우의 수가 많아도 실행 시간이 거의 늘지 않는다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완전 탐색의 치명적 약점이 바로 실행 시간이다. 경우의 수가 곧 실행 횟수이므로 입력이 조금만 커져도 시간이 폭발한다. 나머지 넷은 완전 탐색의 대표적인 성질이다.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03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0부터 9까지의 숫자로 이루어진 4자리 자물쇠의 비밀번호 경우의 수는?</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10,000가지</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40가지</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5,040가지</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1,000가지</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100,000가지</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03</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0부터 9까지의 숫자로 이루어진 4자리 자물쇠의 비밀번호 경우의 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10,000가지</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각 자리마다 10가지이므로 10 × 10 × 10 × 10 = 10⁴ = 10,000가지다. 자릿수가 하나 늘 때마다 경우의 수는 10배가 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04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출력되는 count 값은?</a:t>
            </a:r>
            <a:endParaRPr lang="en-US" sz="2300" dirty="0"/>
          </a:p>
        </p:txBody>
      </p:sp>
      <p:sp>
        <p:nvSpPr>
          <p:cNvPr id="9" name="Shape 6"/>
          <p:cNvSpPr/>
          <p:nvPr/>
        </p:nvSpPr>
        <p:spPr>
          <a:xfrm>
            <a:off x="658368" y="2312543"/>
            <a:ext cx="4875581"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87558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875581"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405262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secret = </a:t>
            </a:r>
            <a:r>
              <a:rPr lang="en-US" sz="1200" dirty="0">
                <a:solidFill>
                  <a:srgbClr val="9FE0A0"/>
                </a:solidFill>
                <a:latin typeface="Consolas" pitchFamily="34" charset="0"/>
                <a:ea typeface="Consolas" pitchFamily="34" charset="-122"/>
                <a:cs typeface="Consolas" pitchFamily="34" charset="-120"/>
              </a:rPr>
              <a:t>"8234"</a:t>
            </a:r>
            <a:endParaRPr lang="en-US" sz="1200" dirty="0"/>
          </a:p>
        </p:txBody>
      </p:sp>
      <p:sp>
        <p:nvSpPr>
          <p:cNvPr id="17" name="Text 14"/>
          <p:cNvSpPr/>
          <p:nvPr/>
        </p:nvSpPr>
        <p:spPr>
          <a:xfrm>
            <a:off x="859536" y="292061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count = </a:t>
            </a:r>
            <a:r>
              <a:rPr lang="en-US" sz="1200" dirty="0">
                <a:solidFill>
                  <a:srgbClr val="F7C978"/>
                </a:solidFill>
                <a:latin typeface="Consolas" pitchFamily="34" charset="0"/>
                <a:ea typeface="Consolas" pitchFamily="34" charset="-122"/>
                <a:cs typeface="Consolas" pitchFamily="34" charset="-120"/>
              </a:rPr>
              <a:t>0</a:t>
            </a:r>
            <a:endParaRPr lang="en-US" sz="1200" dirty="0"/>
          </a:p>
        </p:txBody>
      </p:sp>
      <p:sp>
        <p:nvSpPr>
          <p:cNvPr id="18" name="Text 15"/>
          <p:cNvSpPr/>
          <p:nvPr/>
        </p:nvSpPr>
        <p:spPr>
          <a:xfrm>
            <a:off x="859536" y="3126359"/>
            <a:ext cx="4509821"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d1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9" name="Text 16"/>
          <p:cNvSpPr/>
          <p:nvPr/>
        </p:nvSpPr>
        <p:spPr>
          <a:xfrm>
            <a:off x="859536" y="333209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d2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53783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d3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1" name="Text 18"/>
          <p:cNvSpPr/>
          <p:nvPr/>
        </p:nvSpPr>
        <p:spPr>
          <a:xfrm>
            <a:off x="859536" y="374357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d4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2" name="Text 19"/>
          <p:cNvSpPr/>
          <p:nvPr/>
        </p:nvSpPr>
        <p:spPr>
          <a:xfrm>
            <a:off x="859536" y="394931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attempt = f</a:t>
            </a:r>
            <a:r>
              <a:rPr lang="en-US" sz="1200" dirty="0">
                <a:solidFill>
                  <a:srgbClr val="9FE0A0"/>
                </a:solidFill>
                <a:latin typeface="Consolas" pitchFamily="34" charset="0"/>
                <a:ea typeface="Consolas" pitchFamily="34" charset="-122"/>
                <a:cs typeface="Consolas" pitchFamily="34" charset="-120"/>
              </a:rPr>
              <a:t>"{d1}{d2}{d3}{d4}"</a:t>
            </a:r>
            <a:endParaRPr lang="en-US" sz="1200" dirty="0"/>
          </a:p>
        </p:txBody>
      </p:sp>
      <p:sp>
        <p:nvSpPr>
          <p:cNvPr id="23" name="Text 20"/>
          <p:cNvSpPr/>
          <p:nvPr/>
        </p:nvSpPr>
        <p:spPr>
          <a:xfrm>
            <a:off x="859536" y="415505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count += </a:t>
            </a: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4" name="Text 21"/>
          <p:cNvSpPr/>
          <p:nvPr/>
        </p:nvSpPr>
        <p:spPr>
          <a:xfrm>
            <a:off x="859536" y="436079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attempt == secret:</a:t>
            </a:r>
            <a:endParaRPr lang="en-US" sz="1200" dirty="0"/>
          </a:p>
        </p:txBody>
      </p:sp>
      <p:sp>
        <p:nvSpPr>
          <p:cNvPr id="25" name="Text 22"/>
          <p:cNvSpPr/>
          <p:nvPr/>
        </p:nvSpPr>
        <p:spPr>
          <a:xfrm>
            <a:off x="859536" y="4566539"/>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print</a:t>
            </a:r>
            <a:r>
              <a:rPr lang="en-US" sz="1200" dirty="0">
                <a:solidFill>
                  <a:srgbClr val="DCDCF0"/>
                </a:solidFill>
                <a:latin typeface="Consolas" pitchFamily="34" charset="0"/>
                <a:ea typeface="Consolas" pitchFamily="34" charset="-122"/>
                <a:cs typeface="Consolas" pitchFamily="34" charset="-120"/>
              </a:rPr>
              <a:t>(count); exit()</a:t>
            </a:r>
            <a:endParaRPr lang="en-US" sz="1200" dirty="0"/>
          </a:p>
        </p:txBody>
      </p:sp>
      <p:sp>
        <p:nvSpPr>
          <p:cNvPr id="26" name="Shape 23"/>
          <p:cNvSpPr/>
          <p:nvPr/>
        </p:nvSpPr>
        <p:spPr>
          <a:xfrm>
            <a:off x="5863133" y="2312543"/>
            <a:ext cx="570402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6100877" y="2312543"/>
            <a:ext cx="5301691" cy="548640"/>
          </a:xfrm>
          <a:prstGeom prst="rect">
            <a:avLst/>
          </a:prstGeom>
          <a:noFill/>
          <a:ln/>
        </p:spPr>
        <p:txBody>
          <a:bodyPr wrap="square" lIns="0" tIns="0" rIns="0" bIns="0" rtlCol="0" anchor="ctr"/>
          <a:lstStyle/>
          <a:p>
            <a:pPr marL="0" indent="0">
              <a:buNone/>
            </a:pPr>
            <a:r>
              <a:rPr lang="en-US" sz="1600" b="1" dirty="0">
                <a:solidFill>
                  <a:srgbClr val="4F46E5"/>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8235</a:t>
            </a:r>
            <a:endParaRPr lang="en-US" sz="1600" dirty="0"/>
          </a:p>
        </p:txBody>
      </p:sp>
      <p:sp>
        <p:nvSpPr>
          <p:cNvPr id="28" name="Shape 25"/>
          <p:cNvSpPr/>
          <p:nvPr/>
        </p:nvSpPr>
        <p:spPr>
          <a:xfrm>
            <a:off x="5863133" y="2952623"/>
            <a:ext cx="570402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6100877" y="2952623"/>
            <a:ext cx="5301691" cy="548640"/>
          </a:xfrm>
          <a:prstGeom prst="rect">
            <a:avLst/>
          </a:prstGeom>
          <a:noFill/>
          <a:ln/>
        </p:spPr>
        <p:txBody>
          <a:bodyPr wrap="square" lIns="0" tIns="0" rIns="0" bIns="0" rtlCol="0" anchor="ctr"/>
          <a:lstStyle/>
          <a:p>
            <a:pPr marL="0" indent="0">
              <a:buNone/>
            </a:pPr>
            <a:r>
              <a:rPr lang="en-US" sz="1600" b="1" dirty="0">
                <a:solidFill>
                  <a:srgbClr val="4F46E5"/>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8234</a:t>
            </a:r>
            <a:endParaRPr lang="en-US" sz="1600" dirty="0"/>
          </a:p>
        </p:txBody>
      </p:sp>
      <p:sp>
        <p:nvSpPr>
          <p:cNvPr id="30" name="Shape 27"/>
          <p:cNvSpPr/>
          <p:nvPr/>
        </p:nvSpPr>
        <p:spPr>
          <a:xfrm>
            <a:off x="5863133" y="3592703"/>
            <a:ext cx="570402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6100877" y="3592703"/>
            <a:ext cx="5301691" cy="548640"/>
          </a:xfrm>
          <a:prstGeom prst="rect">
            <a:avLst/>
          </a:prstGeom>
          <a:noFill/>
          <a:ln/>
        </p:spPr>
        <p:txBody>
          <a:bodyPr wrap="square" lIns="0" tIns="0" rIns="0" bIns="0" rtlCol="0" anchor="ctr"/>
          <a:lstStyle/>
          <a:p>
            <a:pPr marL="0" indent="0">
              <a:buNone/>
            </a:pPr>
            <a:r>
              <a:rPr lang="en-US" sz="1600" b="1" dirty="0">
                <a:solidFill>
                  <a:srgbClr val="4F46E5"/>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8236</a:t>
            </a:r>
            <a:endParaRPr lang="en-US" sz="1600" dirty="0"/>
          </a:p>
        </p:txBody>
      </p:sp>
      <p:sp>
        <p:nvSpPr>
          <p:cNvPr id="32" name="Shape 29"/>
          <p:cNvSpPr/>
          <p:nvPr/>
        </p:nvSpPr>
        <p:spPr>
          <a:xfrm>
            <a:off x="5863133" y="4232783"/>
            <a:ext cx="570402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6100877" y="4232783"/>
            <a:ext cx="5301691" cy="548640"/>
          </a:xfrm>
          <a:prstGeom prst="rect">
            <a:avLst/>
          </a:prstGeom>
          <a:noFill/>
          <a:ln/>
        </p:spPr>
        <p:txBody>
          <a:bodyPr wrap="square" lIns="0" tIns="0" rIns="0" bIns="0" rtlCol="0" anchor="ctr"/>
          <a:lstStyle/>
          <a:p>
            <a:pPr marL="0" indent="0">
              <a:buNone/>
            </a:pPr>
            <a:r>
              <a:rPr lang="en-US" sz="1600" b="1" dirty="0">
                <a:solidFill>
                  <a:srgbClr val="4F46E5"/>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10000</a:t>
            </a:r>
            <a:endParaRPr lang="en-US" sz="1600" dirty="0"/>
          </a:p>
        </p:txBody>
      </p:sp>
      <p:sp>
        <p:nvSpPr>
          <p:cNvPr id="34" name="Shape 31"/>
          <p:cNvSpPr/>
          <p:nvPr/>
        </p:nvSpPr>
        <p:spPr>
          <a:xfrm>
            <a:off x="5863133" y="4872863"/>
            <a:ext cx="570402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6100877" y="4872863"/>
            <a:ext cx="5301691" cy="548640"/>
          </a:xfrm>
          <a:prstGeom prst="rect">
            <a:avLst/>
          </a:prstGeom>
          <a:noFill/>
          <a:ln/>
        </p:spPr>
        <p:txBody>
          <a:bodyPr wrap="square" lIns="0" tIns="0" rIns="0" bIns="0" rtlCol="0" anchor="ctr"/>
          <a:lstStyle/>
          <a:p>
            <a:pPr marL="0" indent="0">
              <a:buNone/>
            </a:pPr>
            <a:r>
              <a:rPr lang="en-US" sz="1600" b="1" dirty="0">
                <a:solidFill>
                  <a:srgbClr val="4F46E5"/>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1</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04</a:t>
            </a:r>
            <a:endParaRPr lang="en-US" sz="1200" dirty="0"/>
          </a:p>
        </p:txBody>
      </p:sp>
      <p:sp>
        <p:nvSpPr>
          <p:cNvPr id="8" name="Text 5"/>
          <p:cNvSpPr/>
          <p:nvPr/>
        </p:nvSpPr>
        <p:spPr>
          <a:xfrm>
            <a:off x="658368" y="1827403"/>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출력되는 count 값은?</a:t>
            </a:r>
            <a:endParaRPr lang="en-US" sz="1500" dirty="0"/>
          </a:p>
        </p:txBody>
      </p:sp>
      <p:sp>
        <p:nvSpPr>
          <p:cNvPr id="9" name="Shape 6"/>
          <p:cNvSpPr/>
          <p:nvPr/>
        </p:nvSpPr>
        <p:spPr>
          <a:xfrm>
            <a:off x="658368" y="2367661"/>
            <a:ext cx="4875581"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67661"/>
            <a:ext cx="487558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68829"/>
            <a:ext cx="4875581" cy="109728"/>
          </a:xfrm>
          <a:prstGeom prst="rect">
            <a:avLst/>
          </a:prstGeom>
          <a:solidFill>
            <a:srgbClr val="2A2856"/>
          </a:solidFill>
          <a:ln w="12700">
            <a:solidFill>
              <a:srgbClr val="2A2856"/>
            </a:solidFill>
            <a:prstDash val="solid"/>
          </a:ln>
        </p:spPr>
      </p:sp>
      <p:sp>
        <p:nvSpPr>
          <p:cNvPr id="12" name="Shape 9"/>
          <p:cNvSpPr/>
          <p:nvPr/>
        </p:nvSpPr>
        <p:spPr>
          <a:xfrm>
            <a:off x="786384" y="2472817"/>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72817"/>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72817"/>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85949"/>
            <a:ext cx="405262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6999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secret = </a:t>
            </a:r>
            <a:r>
              <a:rPr lang="en-US" sz="1200" dirty="0">
                <a:solidFill>
                  <a:srgbClr val="9FE0A0"/>
                </a:solidFill>
                <a:latin typeface="Consolas" pitchFamily="34" charset="0"/>
                <a:ea typeface="Consolas" pitchFamily="34" charset="-122"/>
                <a:cs typeface="Consolas" pitchFamily="34" charset="-120"/>
              </a:rPr>
              <a:t>"8234"</a:t>
            </a:r>
            <a:endParaRPr lang="en-US" sz="1200" dirty="0"/>
          </a:p>
        </p:txBody>
      </p:sp>
      <p:sp>
        <p:nvSpPr>
          <p:cNvPr id="17" name="Text 14"/>
          <p:cNvSpPr/>
          <p:nvPr/>
        </p:nvSpPr>
        <p:spPr>
          <a:xfrm>
            <a:off x="859536" y="297573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count = </a:t>
            </a:r>
            <a:r>
              <a:rPr lang="en-US" sz="1200" dirty="0">
                <a:solidFill>
                  <a:srgbClr val="F7C978"/>
                </a:solidFill>
                <a:latin typeface="Consolas" pitchFamily="34" charset="0"/>
                <a:ea typeface="Consolas" pitchFamily="34" charset="-122"/>
                <a:cs typeface="Consolas" pitchFamily="34" charset="-120"/>
              </a:rPr>
              <a:t>0</a:t>
            </a:r>
            <a:endParaRPr lang="en-US" sz="1200" dirty="0"/>
          </a:p>
        </p:txBody>
      </p:sp>
      <p:sp>
        <p:nvSpPr>
          <p:cNvPr id="18" name="Text 15"/>
          <p:cNvSpPr/>
          <p:nvPr/>
        </p:nvSpPr>
        <p:spPr>
          <a:xfrm>
            <a:off x="859536" y="3181477"/>
            <a:ext cx="4509821"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d1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9" name="Text 16"/>
          <p:cNvSpPr/>
          <p:nvPr/>
        </p:nvSpPr>
        <p:spPr>
          <a:xfrm>
            <a:off x="859536" y="338721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d2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59295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d3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1" name="Text 18"/>
          <p:cNvSpPr/>
          <p:nvPr/>
        </p:nvSpPr>
        <p:spPr>
          <a:xfrm>
            <a:off x="859536" y="379869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d4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10</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2" name="Text 19"/>
          <p:cNvSpPr/>
          <p:nvPr/>
        </p:nvSpPr>
        <p:spPr>
          <a:xfrm>
            <a:off x="859536" y="400443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attempt = f</a:t>
            </a:r>
            <a:r>
              <a:rPr lang="en-US" sz="1200" dirty="0">
                <a:solidFill>
                  <a:srgbClr val="9FE0A0"/>
                </a:solidFill>
                <a:latin typeface="Consolas" pitchFamily="34" charset="0"/>
                <a:ea typeface="Consolas" pitchFamily="34" charset="-122"/>
                <a:cs typeface="Consolas" pitchFamily="34" charset="-120"/>
              </a:rPr>
              <a:t>"{d1}{d2}{d3}{d4}"</a:t>
            </a:r>
            <a:endParaRPr lang="en-US" sz="1200" dirty="0"/>
          </a:p>
        </p:txBody>
      </p:sp>
      <p:sp>
        <p:nvSpPr>
          <p:cNvPr id="23" name="Text 20"/>
          <p:cNvSpPr/>
          <p:nvPr/>
        </p:nvSpPr>
        <p:spPr>
          <a:xfrm>
            <a:off x="859536" y="421017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count += </a:t>
            </a:r>
            <a:r>
              <a:rPr lang="en-US" sz="1200" dirty="0">
                <a:solidFill>
                  <a:srgbClr val="F7C978"/>
                </a:solidFill>
                <a:latin typeface="Consolas" pitchFamily="34" charset="0"/>
                <a:ea typeface="Consolas" pitchFamily="34" charset="-122"/>
                <a:cs typeface="Consolas" pitchFamily="34" charset="-120"/>
              </a:rPr>
              <a:t>1</a:t>
            </a:r>
            <a:endParaRPr lang="en-US" sz="1200" dirty="0"/>
          </a:p>
        </p:txBody>
      </p:sp>
      <p:sp>
        <p:nvSpPr>
          <p:cNvPr id="24" name="Text 21"/>
          <p:cNvSpPr/>
          <p:nvPr/>
        </p:nvSpPr>
        <p:spPr>
          <a:xfrm>
            <a:off x="859536" y="441591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attempt == secret:</a:t>
            </a:r>
            <a:endParaRPr lang="en-US" sz="1200" dirty="0"/>
          </a:p>
        </p:txBody>
      </p:sp>
      <p:sp>
        <p:nvSpPr>
          <p:cNvPr id="25" name="Text 22"/>
          <p:cNvSpPr/>
          <p:nvPr/>
        </p:nvSpPr>
        <p:spPr>
          <a:xfrm>
            <a:off x="859536" y="4621657"/>
            <a:ext cx="4509821"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print</a:t>
            </a:r>
            <a:r>
              <a:rPr lang="en-US" sz="1200" dirty="0">
                <a:solidFill>
                  <a:srgbClr val="DCDCF0"/>
                </a:solidFill>
                <a:latin typeface="Consolas" pitchFamily="34" charset="0"/>
                <a:ea typeface="Consolas" pitchFamily="34" charset="-122"/>
                <a:cs typeface="Consolas" pitchFamily="34" charset="-120"/>
              </a:rPr>
              <a:t>(count); exit()</a:t>
            </a:r>
            <a:endParaRPr lang="en-US" sz="1200" dirty="0"/>
          </a:p>
        </p:txBody>
      </p:sp>
      <p:sp>
        <p:nvSpPr>
          <p:cNvPr id="26" name="Shape 23"/>
          <p:cNvSpPr/>
          <p:nvPr/>
        </p:nvSpPr>
        <p:spPr>
          <a:xfrm>
            <a:off x="5863133" y="2367661"/>
            <a:ext cx="5704027"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6119165" y="2568829"/>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6252301" y="2701966"/>
            <a:ext cx="245791" cy="245791"/>
          </a:xfrm>
          <a:prstGeom prst="rect">
            <a:avLst/>
          </a:prstGeom>
        </p:spPr>
      </p:pic>
      <p:sp>
        <p:nvSpPr>
          <p:cNvPr id="29" name="Text 25"/>
          <p:cNvSpPr/>
          <p:nvPr/>
        </p:nvSpPr>
        <p:spPr>
          <a:xfrm>
            <a:off x="6795821" y="2367661"/>
            <a:ext cx="4478731"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①   8235</a:t>
            </a:r>
            <a:endParaRPr lang="en-US" sz="1350" dirty="0"/>
          </a:p>
        </p:txBody>
      </p:sp>
      <p:sp>
        <p:nvSpPr>
          <p:cNvPr id="30" name="Shape 26"/>
          <p:cNvSpPr/>
          <p:nvPr/>
        </p:nvSpPr>
        <p:spPr>
          <a:xfrm>
            <a:off x="5863133" y="3519805"/>
            <a:ext cx="5704027" cy="1666240"/>
          </a:xfrm>
          <a:prstGeom prst="roundRect">
            <a:avLst>
              <a:gd name="adj" fmla="val 6585"/>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6119165" y="3757549"/>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6242792" y="3881176"/>
            <a:ext cx="228234" cy="228234"/>
          </a:xfrm>
          <a:prstGeom prst="rect">
            <a:avLst/>
          </a:prstGeom>
        </p:spPr>
      </p:pic>
      <p:sp>
        <p:nvSpPr>
          <p:cNvPr id="33" name="Text 28"/>
          <p:cNvSpPr/>
          <p:nvPr/>
        </p:nvSpPr>
        <p:spPr>
          <a:xfrm>
            <a:off x="6777533" y="3666109"/>
            <a:ext cx="4515307" cy="1373632"/>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0000부터 순서대로 시도하며 시도할 때마다 count를 1 증가시킨다. 0000이 1회째이므로 8234는 8234 + 1 = 8235회째에 발견된다. 숫자 자체와 시도 횟수가 1만큼 차이 난다는 점이 핵심이다.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05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탐색이 정답을 놓치지 않는 근거로 가장 적절한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반복문이 언제나 정해진 횟수만큼만 돌고 끝나기 때문이다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경우의 수를 미리 계산해 두고 탐색을 시작하기 때문이다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정답에 가까울 것 같은 후보부터 우선 확인하기 때문이다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가능한 경우를 하나도 빠뜨리지 않고 모두 확인하기 때문이다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조건을 만족하지 않는 후보를 미리 걸러내고 시작하기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05</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탐색이 정답을 놓치지 않는 근거로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가능한 경우를 하나도 빠뜨리지 않고 모두 확인하기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탐색 공간을 빠짐없이 훑는다는 점이 정확성의 유일한 근거다. 정답에 가까운 것부터 보거나 미리 걸러내는 것은 휴리스틱이나 가지치기이며 완전 탐색 자체의 성질이 아니다.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06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탐색을 우선 시도해 볼 만한 상황으로 가장 적절한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입력의 크기가 미리 정해져 있지 않아 알 수 없는 경우</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탐색해야 할 경우의 수가 수백만 이하로 계산되는 경우</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구해야 할 정답이 여러 개일 가능성이 있는 경우</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데이터가 미리 오름차순으로 정렬되어 있는 경우</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4F46E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반복문을 두 겹 이상 사용할 수 없다는 제약이 있는 경우</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F46E5"/>
          </a:solidFill>
          <a:ln w="12700">
            <a:solidFill>
              <a:srgbClr val="4F46E5"/>
            </a:solidFill>
            <a:prstDash val="solid"/>
          </a:ln>
        </p:spPr>
      </p:sp>
      <p:pic>
        <p:nvPicPr>
          <p:cNvPr id="4" name="Image 0" descr="/home/claude/icons/ke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4F46E5"/>
                </a:solidFill>
                <a:latin typeface="Malgun Gothic" pitchFamily="34" charset="0"/>
                <a:ea typeface="Malgun Gothic" pitchFamily="34" charset="-122"/>
                <a:cs typeface="Malgun Gothic" pitchFamily="34" charset="-120"/>
              </a:rPr>
              <a:t>§2.1  </a:t>
            </a:r>
            <a:r>
              <a:rPr lang="en-US" sz="1200" dirty="0">
                <a:solidFill>
                  <a:srgbClr val="2A2860"/>
                </a:solidFill>
                <a:latin typeface="Malgun Gothic" pitchFamily="34" charset="0"/>
                <a:ea typeface="Malgun Gothic" pitchFamily="34" charset="-122"/>
                <a:cs typeface="Malgun Gothic" pitchFamily="34" charset="-120"/>
              </a:rPr>
              <a:t>완전 탐색이란?</a:t>
            </a:r>
            <a:endParaRPr lang="en-US" sz="1200" dirty="0"/>
          </a:p>
        </p:txBody>
      </p:sp>
      <p:sp>
        <p:nvSpPr>
          <p:cNvPr id="6" name="Shape 3"/>
          <p:cNvSpPr/>
          <p:nvPr/>
        </p:nvSpPr>
        <p:spPr>
          <a:xfrm>
            <a:off x="9948672" y="365760"/>
            <a:ext cx="1581912" cy="402336"/>
          </a:xfrm>
          <a:prstGeom prst="roundRect">
            <a:avLst>
              <a:gd name="adj" fmla="val 50000"/>
            </a:avLst>
          </a:prstGeom>
          <a:solidFill>
            <a:srgbClr val="4F46E5"/>
          </a:solidFill>
          <a:ln w="12700">
            <a:solidFill>
              <a:srgbClr val="4F46E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06</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탐색을 우선 시도해 볼 만한 상황으로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탐색해야 할 경우의 수가 수백만 이하로 계산되는 경우</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완전 탐색의 가능 여부를 가르는 것은 오직 탐색 공간의 크기다. 경우의 수를 먼저 계산해 수백만 이하이면 시도해 볼 만하다. 정렬 여부나 정답 개수는 판단 기준이 아니다.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07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탐색에서 중첩 반복문의 개수를 결정하는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문제에서 요구하는 정답의 개수</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입력 데이터의 총 개수</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동시에 정해야 하는 변수의 개수</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사용할 수 있는 메모리의 크기</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리스트에 저장된 값의 최대 크기</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07</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탐색에서 중첩 반복문의 개수를 결정하는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동시에 정해야 하는 변수의 개수</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찾아야 할 변수가 하나면 반복문 하나, 둘이면 둘, 셋이면 셋이다. 변수의 개수와 중첩 깊이가 같다는 것이 이 절의 핵심 패턴이며, 그만큼 시간 복잡도의 차수도 올라간다.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08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find_divisors(10)의 반환값은?</a:t>
            </a:r>
            <a:endParaRPr lang="en-US" sz="2300" dirty="0"/>
          </a:p>
        </p:txBody>
      </p:sp>
      <p:sp>
        <p:nvSpPr>
          <p:cNvPr id="9" name="Shape 6"/>
          <p:cNvSpPr/>
          <p:nvPr/>
        </p:nvSpPr>
        <p:spPr>
          <a:xfrm>
            <a:off x="658368" y="2312543"/>
            <a:ext cx="4023360" cy="1892808"/>
          </a:xfrm>
          <a:prstGeom prst="roundRect">
            <a:avLst>
              <a:gd name="adj" fmla="val 386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find_divisors(n):</a:t>
            </a:r>
            <a:endParaRPr lang="en-US" sz="1300" dirty="0"/>
          </a:p>
        </p:txBody>
      </p:sp>
      <p:sp>
        <p:nvSpPr>
          <p:cNvPr id="17" name="Text 14"/>
          <p:cNvSpPr/>
          <p:nvPr/>
        </p:nvSpPr>
        <p:spPr>
          <a:xfrm>
            <a:off x="859536" y="293890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 = []</a:t>
            </a:r>
            <a:endParaRPr lang="en-US" sz="1300" dirty="0"/>
          </a:p>
        </p:txBody>
      </p:sp>
      <p:sp>
        <p:nvSpPr>
          <p:cNvPr id="18" name="Text 15"/>
          <p:cNvSpPr/>
          <p:nvPr/>
        </p:nvSpPr>
        <p:spPr>
          <a:xfrm>
            <a:off x="859536" y="31629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n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 i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1099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divisors.append(i)</a:t>
            </a:r>
            <a:endParaRPr lang="en-US" sz="1300" dirty="0"/>
          </a:p>
        </p:txBody>
      </p:sp>
      <p:sp>
        <p:nvSpPr>
          <p:cNvPr id="21" name="Text 18"/>
          <p:cNvSpPr/>
          <p:nvPr/>
        </p:nvSpPr>
        <p:spPr>
          <a:xfrm>
            <a:off x="859536" y="383501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divisors</a:t>
            </a:r>
            <a:endParaRPr lang="en-US" sz="1300" dirty="0"/>
          </a:p>
        </p:txBody>
      </p:sp>
      <p:sp>
        <p:nvSpPr>
          <p:cNvPr id="22" name="Shape 19"/>
          <p:cNvSpPr/>
          <p:nvPr/>
        </p:nvSpPr>
        <p:spPr>
          <a:xfrm>
            <a:off x="5010912" y="231254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3" name="Text 20"/>
          <p:cNvSpPr/>
          <p:nvPr/>
        </p:nvSpPr>
        <p:spPr>
          <a:xfrm>
            <a:off x="5248656" y="231254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[1, 2, 5, 10]</a:t>
            </a:r>
            <a:endParaRPr lang="en-US" sz="1600" dirty="0"/>
          </a:p>
        </p:txBody>
      </p:sp>
      <p:sp>
        <p:nvSpPr>
          <p:cNvPr id="24" name="Shape 21"/>
          <p:cNvSpPr/>
          <p:nvPr/>
        </p:nvSpPr>
        <p:spPr>
          <a:xfrm>
            <a:off x="5010912" y="295262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248656" y="295262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[1, 2, 4, 5, 10]</a:t>
            </a:r>
            <a:endParaRPr lang="en-US" sz="1600" dirty="0"/>
          </a:p>
        </p:txBody>
      </p:sp>
      <p:sp>
        <p:nvSpPr>
          <p:cNvPr id="26" name="Shape 23"/>
          <p:cNvSpPr/>
          <p:nvPr/>
        </p:nvSpPr>
        <p:spPr>
          <a:xfrm>
            <a:off x="5010912" y="359270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248656" y="359270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[1, 2, 5]</a:t>
            </a:r>
            <a:endParaRPr lang="en-US" sz="1600" dirty="0"/>
          </a:p>
        </p:txBody>
      </p:sp>
      <p:sp>
        <p:nvSpPr>
          <p:cNvPr id="28" name="Shape 25"/>
          <p:cNvSpPr/>
          <p:nvPr/>
        </p:nvSpPr>
        <p:spPr>
          <a:xfrm>
            <a:off x="5010912" y="423278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248656" y="423278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[2, 5, 10]</a:t>
            </a:r>
            <a:endParaRPr lang="en-US" sz="1600" dirty="0"/>
          </a:p>
        </p:txBody>
      </p:sp>
      <p:sp>
        <p:nvSpPr>
          <p:cNvPr id="30" name="Shape 27"/>
          <p:cNvSpPr/>
          <p:nvPr/>
        </p:nvSpPr>
        <p:spPr>
          <a:xfrm>
            <a:off x="5010912" y="487286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248656" y="487286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[1, 5, 10]</a:t>
            </a:r>
            <a:endParaRPr lang="en-US" sz="1600" dirty="0"/>
          </a:p>
        </p:txBody>
      </p:sp>
      <p:sp>
        <p:nvSpPr>
          <p:cNvPr id="33"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08</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find_divisors(10)의 반환값은?</a:t>
            </a:r>
            <a:endParaRPr lang="en-US" sz="1500" dirty="0"/>
          </a:p>
        </p:txBody>
      </p:sp>
      <p:sp>
        <p:nvSpPr>
          <p:cNvPr id="9" name="Shape 6"/>
          <p:cNvSpPr/>
          <p:nvPr/>
        </p:nvSpPr>
        <p:spPr>
          <a:xfrm>
            <a:off x="658368" y="2486787"/>
            <a:ext cx="4023360" cy="1892808"/>
          </a:xfrm>
          <a:prstGeom prst="roundRect">
            <a:avLst>
              <a:gd name="adj" fmla="val 386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find_divisors(n):</a:t>
            </a:r>
            <a:endParaRPr lang="en-US" sz="1300" dirty="0"/>
          </a:p>
        </p:txBody>
      </p:sp>
      <p:sp>
        <p:nvSpPr>
          <p:cNvPr id="17" name="Text 14"/>
          <p:cNvSpPr/>
          <p:nvPr/>
        </p:nvSpPr>
        <p:spPr>
          <a:xfrm>
            <a:off x="859536" y="311315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 = []</a:t>
            </a:r>
            <a:endParaRPr lang="en-US" sz="1300" dirty="0"/>
          </a:p>
        </p:txBody>
      </p:sp>
      <p:sp>
        <p:nvSpPr>
          <p:cNvPr id="18" name="Text 15"/>
          <p:cNvSpPr/>
          <p:nvPr/>
        </p:nvSpPr>
        <p:spPr>
          <a:xfrm>
            <a:off x="859536" y="333717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n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 i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7852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divisors.append(i)</a:t>
            </a:r>
            <a:endParaRPr lang="en-US" sz="1300" dirty="0"/>
          </a:p>
        </p:txBody>
      </p:sp>
      <p:sp>
        <p:nvSpPr>
          <p:cNvPr id="21" name="Text 18"/>
          <p:cNvSpPr/>
          <p:nvPr/>
        </p:nvSpPr>
        <p:spPr>
          <a:xfrm>
            <a:off x="859536" y="400926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divisors</a:t>
            </a:r>
            <a:endParaRPr lang="en-US" sz="1300" dirty="0"/>
          </a:p>
        </p:txBody>
      </p:sp>
      <p:sp>
        <p:nvSpPr>
          <p:cNvPr id="22" name="Shape 19"/>
          <p:cNvSpPr/>
          <p:nvPr/>
        </p:nvSpPr>
        <p:spPr>
          <a:xfrm>
            <a:off x="5010912" y="2486787"/>
            <a:ext cx="6556248"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3" name="Shape 20"/>
          <p:cNvSpPr/>
          <p:nvPr/>
        </p:nvSpPr>
        <p:spPr>
          <a:xfrm>
            <a:off x="5266944"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4" name="Image 1" descr="/home/claude/icons/check_white.png"/>
          <p:cNvPicPr>
            <a:picLocks noChangeAspect="1"/>
          </p:cNvPicPr>
          <p:nvPr/>
        </p:nvPicPr>
        <p:blipFill>
          <a:blip r:embed="rId4"/>
          <a:stretch>
            <a:fillRect/>
          </a:stretch>
        </p:blipFill>
        <p:spPr>
          <a:xfrm>
            <a:off x="5400081" y="2821092"/>
            <a:ext cx="245791" cy="245791"/>
          </a:xfrm>
          <a:prstGeom prst="rect">
            <a:avLst/>
          </a:prstGeom>
        </p:spPr>
      </p:pic>
      <p:sp>
        <p:nvSpPr>
          <p:cNvPr id="25" name="Text 21"/>
          <p:cNvSpPr/>
          <p:nvPr/>
        </p:nvSpPr>
        <p:spPr>
          <a:xfrm>
            <a:off x="5943600" y="2486787"/>
            <a:ext cx="5330952"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①   [1, 2, 5, 10]</a:t>
            </a:r>
            <a:endParaRPr lang="en-US" sz="1350" dirty="0"/>
          </a:p>
        </p:txBody>
      </p:sp>
      <p:sp>
        <p:nvSpPr>
          <p:cNvPr id="26" name="Shape 22"/>
          <p:cNvSpPr/>
          <p:nvPr/>
        </p:nvSpPr>
        <p:spPr>
          <a:xfrm>
            <a:off x="5010912" y="3638931"/>
            <a:ext cx="6556248"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Shape 23"/>
          <p:cNvSpPr/>
          <p:nvPr/>
        </p:nvSpPr>
        <p:spPr>
          <a:xfrm>
            <a:off x="5266944"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8" name="Image 2" descr="/home/claude/icons/bulb_white.png"/>
          <p:cNvPicPr>
            <a:picLocks noChangeAspect="1"/>
          </p:cNvPicPr>
          <p:nvPr/>
        </p:nvPicPr>
        <p:blipFill>
          <a:blip r:embed="rId5"/>
          <a:stretch>
            <a:fillRect/>
          </a:stretch>
        </p:blipFill>
        <p:spPr>
          <a:xfrm>
            <a:off x="5390571" y="4000302"/>
            <a:ext cx="228234" cy="228234"/>
          </a:xfrm>
          <a:prstGeom prst="rect">
            <a:avLst/>
          </a:prstGeom>
        </p:spPr>
      </p:pic>
      <p:sp>
        <p:nvSpPr>
          <p:cNvPr id="29" name="Text 24"/>
          <p:cNvSpPr/>
          <p:nvPr/>
        </p:nvSpPr>
        <p:spPr>
          <a:xfrm>
            <a:off x="5925312" y="3785235"/>
            <a:ext cx="5367528"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1부터 10까지 모두 시도하여 10을 나누어떨어지게 하는 수를 모은다. 1, 2, 5, 10이 해당하며 1과 자기 자신도 약수이므로 포함된다.</a:t>
            </a:r>
            <a:endParaRPr lang="en-US" sz="1300" dirty="0"/>
          </a:p>
        </p:txBody>
      </p:sp>
      <p:sp>
        <p:nvSpPr>
          <p:cNvPr id="31" name="Text 25"/>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09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시간 복잡도는? (n은 입력값)</a:t>
            </a:r>
            <a:endParaRPr lang="en-US" sz="2300" dirty="0"/>
          </a:p>
        </p:txBody>
      </p:sp>
      <p:sp>
        <p:nvSpPr>
          <p:cNvPr id="9" name="Shape 6"/>
          <p:cNvSpPr/>
          <p:nvPr/>
        </p:nvSpPr>
        <p:spPr>
          <a:xfrm>
            <a:off x="658368" y="2312543"/>
            <a:ext cx="4023360" cy="1892808"/>
          </a:xfrm>
          <a:prstGeom prst="roundRect">
            <a:avLst>
              <a:gd name="adj" fmla="val 386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find_divisors(n):</a:t>
            </a:r>
            <a:endParaRPr lang="en-US" sz="1300" dirty="0"/>
          </a:p>
        </p:txBody>
      </p:sp>
      <p:sp>
        <p:nvSpPr>
          <p:cNvPr id="17" name="Text 14"/>
          <p:cNvSpPr/>
          <p:nvPr/>
        </p:nvSpPr>
        <p:spPr>
          <a:xfrm>
            <a:off x="859536" y="293890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 = []</a:t>
            </a:r>
            <a:endParaRPr lang="en-US" sz="1300" dirty="0"/>
          </a:p>
        </p:txBody>
      </p:sp>
      <p:sp>
        <p:nvSpPr>
          <p:cNvPr id="18" name="Text 15"/>
          <p:cNvSpPr/>
          <p:nvPr/>
        </p:nvSpPr>
        <p:spPr>
          <a:xfrm>
            <a:off x="859536" y="31629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n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 i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1099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divisors.append(i)</a:t>
            </a:r>
            <a:endParaRPr lang="en-US" sz="1300" dirty="0"/>
          </a:p>
        </p:txBody>
      </p:sp>
      <p:sp>
        <p:nvSpPr>
          <p:cNvPr id="21" name="Text 18"/>
          <p:cNvSpPr/>
          <p:nvPr/>
        </p:nvSpPr>
        <p:spPr>
          <a:xfrm>
            <a:off x="859536" y="383501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divisors</a:t>
            </a:r>
            <a:endParaRPr lang="en-US" sz="1300" dirty="0"/>
          </a:p>
        </p:txBody>
      </p:sp>
      <p:sp>
        <p:nvSpPr>
          <p:cNvPr id="22" name="Shape 19"/>
          <p:cNvSpPr/>
          <p:nvPr/>
        </p:nvSpPr>
        <p:spPr>
          <a:xfrm>
            <a:off x="5010912" y="231254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3" name="Text 20"/>
          <p:cNvSpPr/>
          <p:nvPr/>
        </p:nvSpPr>
        <p:spPr>
          <a:xfrm>
            <a:off x="5248656" y="231254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O(√n)</a:t>
            </a:r>
            <a:endParaRPr lang="en-US" sz="1600" dirty="0"/>
          </a:p>
        </p:txBody>
      </p:sp>
      <p:sp>
        <p:nvSpPr>
          <p:cNvPr id="24" name="Shape 21"/>
          <p:cNvSpPr/>
          <p:nvPr/>
        </p:nvSpPr>
        <p:spPr>
          <a:xfrm>
            <a:off x="5010912" y="295262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248656" y="295262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O(1)</a:t>
            </a:r>
            <a:endParaRPr lang="en-US" sz="1600" dirty="0"/>
          </a:p>
        </p:txBody>
      </p:sp>
      <p:sp>
        <p:nvSpPr>
          <p:cNvPr id="26" name="Shape 23"/>
          <p:cNvSpPr/>
          <p:nvPr/>
        </p:nvSpPr>
        <p:spPr>
          <a:xfrm>
            <a:off x="5010912" y="359270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248656" y="359270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O(log n)</a:t>
            </a:r>
            <a:endParaRPr lang="en-US" sz="1600" dirty="0"/>
          </a:p>
        </p:txBody>
      </p:sp>
      <p:sp>
        <p:nvSpPr>
          <p:cNvPr id="28" name="Shape 25"/>
          <p:cNvSpPr/>
          <p:nvPr/>
        </p:nvSpPr>
        <p:spPr>
          <a:xfrm>
            <a:off x="5010912" y="423278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248656" y="423278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O(n²)</a:t>
            </a:r>
            <a:endParaRPr lang="en-US" sz="1600" dirty="0"/>
          </a:p>
        </p:txBody>
      </p:sp>
      <p:sp>
        <p:nvSpPr>
          <p:cNvPr id="30" name="Shape 27"/>
          <p:cNvSpPr/>
          <p:nvPr/>
        </p:nvSpPr>
        <p:spPr>
          <a:xfrm>
            <a:off x="5010912" y="487286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248656" y="4872863"/>
            <a:ext cx="6153912"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O(n)</a:t>
            </a:r>
            <a:endParaRPr lang="en-US" sz="1600" dirty="0"/>
          </a:p>
        </p:txBody>
      </p:sp>
      <p:sp>
        <p:nvSpPr>
          <p:cNvPr id="33"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09</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시간 복잡도는? (n은 입력값)</a:t>
            </a:r>
            <a:endParaRPr lang="en-US" sz="1500" dirty="0"/>
          </a:p>
        </p:txBody>
      </p:sp>
      <p:sp>
        <p:nvSpPr>
          <p:cNvPr id="9" name="Shape 6"/>
          <p:cNvSpPr/>
          <p:nvPr/>
        </p:nvSpPr>
        <p:spPr>
          <a:xfrm>
            <a:off x="658368" y="2486787"/>
            <a:ext cx="4023360" cy="1892808"/>
          </a:xfrm>
          <a:prstGeom prst="roundRect">
            <a:avLst>
              <a:gd name="adj" fmla="val 386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find_divisors(n):</a:t>
            </a:r>
            <a:endParaRPr lang="en-US" sz="1300" dirty="0"/>
          </a:p>
        </p:txBody>
      </p:sp>
      <p:sp>
        <p:nvSpPr>
          <p:cNvPr id="17" name="Text 14"/>
          <p:cNvSpPr/>
          <p:nvPr/>
        </p:nvSpPr>
        <p:spPr>
          <a:xfrm>
            <a:off x="859536" y="311315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 = []</a:t>
            </a:r>
            <a:endParaRPr lang="en-US" sz="1300" dirty="0"/>
          </a:p>
        </p:txBody>
      </p:sp>
      <p:sp>
        <p:nvSpPr>
          <p:cNvPr id="18" name="Text 15"/>
          <p:cNvSpPr/>
          <p:nvPr/>
        </p:nvSpPr>
        <p:spPr>
          <a:xfrm>
            <a:off x="859536" y="333717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n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 i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7852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divisors.append(i)</a:t>
            </a:r>
            <a:endParaRPr lang="en-US" sz="1300" dirty="0"/>
          </a:p>
        </p:txBody>
      </p:sp>
      <p:sp>
        <p:nvSpPr>
          <p:cNvPr id="21" name="Text 18"/>
          <p:cNvSpPr/>
          <p:nvPr/>
        </p:nvSpPr>
        <p:spPr>
          <a:xfrm>
            <a:off x="859536" y="400926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divisors</a:t>
            </a:r>
            <a:endParaRPr lang="en-US" sz="1300" dirty="0"/>
          </a:p>
        </p:txBody>
      </p:sp>
      <p:sp>
        <p:nvSpPr>
          <p:cNvPr id="22" name="Shape 19"/>
          <p:cNvSpPr/>
          <p:nvPr/>
        </p:nvSpPr>
        <p:spPr>
          <a:xfrm>
            <a:off x="5010912" y="2486787"/>
            <a:ext cx="6556248"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3" name="Shape 20"/>
          <p:cNvSpPr/>
          <p:nvPr/>
        </p:nvSpPr>
        <p:spPr>
          <a:xfrm>
            <a:off x="5266944"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4" name="Image 1" descr="/home/claude/icons/check_white.png"/>
          <p:cNvPicPr>
            <a:picLocks noChangeAspect="1"/>
          </p:cNvPicPr>
          <p:nvPr/>
        </p:nvPicPr>
        <p:blipFill>
          <a:blip r:embed="rId4"/>
          <a:stretch>
            <a:fillRect/>
          </a:stretch>
        </p:blipFill>
        <p:spPr>
          <a:xfrm>
            <a:off x="5400081" y="2821092"/>
            <a:ext cx="245791" cy="245791"/>
          </a:xfrm>
          <a:prstGeom prst="rect">
            <a:avLst/>
          </a:prstGeom>
        </p:spPr>
      </p:pic>
      <p:sp>
        <p:nvSpPr>
          <p:cNvPr id="25" name="Text 21"/>
          <p:cNvSpPr/>
          <p:nvPr/>
        </p:nvSpPr>
        <p:spPr>
          <a:xfrm>
            <a:off x="5943600" y="2486787"/>
            <a:ext cx="5330952"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⑤   O(n)</a:t>
            </a:r>
            <a:endParaRPr lang="en-US" sz="1350" dirty="0"/>
          </a:p>
        </p:txBody>
      </p:sp>
      <p:sp>
        <p:nvSpPr>
          <p:cNvPr id="26" name="Shape 22"/>
          <p:cNvSpPr/>
          <p:nvPr/>
        </p:nvSpPr>
        <p:spPr>
          <a:xfrm>
            <a:off x="5010912" y="3638931"/>
            <a:ext cx="6556248"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Shape 23"/>
          <p:cNvSpPr/>
          <p:nvPr/>
        </p:nvSpPr>
        <p:spPr>
          <a:xfrm>
            <a:off x="5266944"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8" name="Image 2" descr="/home/claude/icons/bulb_white.png"/>
          <p:cNvPicPr>
            <a:picLocks noChangeAspect="1"/>
          </p:cNvPicPr>
          <p:nvPr/>
        </p:nvPicPr>
        <p:blipFill>
          <a:blip r:embed="rId5"/>
          <a:stretch>
            <a:fillRect/>
          </a:stretch>
        </p:blipFill>
        <p:spPr>
          <a:xfrm>
            <a:off x="5390571" y="4000302"/>
            <a:ext cx="228234" cy="228234"/>
          </a:xfrm>
          <a:prstGeom prst="rect">
            <a:avLst/>
          </a:prstGeom>
        </p:spPr>
      </p:pic>
      <p:sp>
        <p:nvSpPr>
          <p:cNvPr id="29" name="Text 24"/>
          <p:cNvSpPr/>
          <p:nvPr/>
        </p:nvSpPr>
        <p:spPr>
          <a:xfrm>
            <a:off x="5925312" y="3785235"/>
            <a:ext cx="5367528"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반복문이 1부터 n까지 정확히 n번 돈다. 참고로 √n까지만 검사하고 짝을 함께 구하는 방식으로 개선하면 O(√n)이 되지만, 이 코드는 그렇게 되어 있지 않다.</a:t>
            </a:r>
            <a:endParaRPr lang="en-US" sz="1300" dirty="0"/>
          </a:p>
        </p:txBody>
      </p:sp>
      <p:sp>
        <p:nvSpPr>
          <p:cNvPr id="31" name="Text 25"/>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10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arr = [1, 3, 5, 7, 9], K = 10 으로 실행한 결과는?</a:t>
            </a:r>
            <a:endParaRPr lang="en-US" sz="2300" dirty="0"/>
          </a:p>
        </p:txBody>
      </p:sp>
      <p:sp>
        <p:nvSpPr>
          <p:cNvPr id="9" name="Shape 6"/>
          <p:cNvSpPr/>
          <p:nvPr/>
        </p:nvSpPr>
        <p:spPr>
          <a:xfrm>
            <a:off x="658368" y="2312543"/>
            <a:ext cx="5342291" cy="2116836"/>
          </a:xfrm>
          <a:prstGeom prst="roundRect">
            <a:avLst>
              <a:gd name="adj" fmla="val 3456"/>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534229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5342291"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451933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976531"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find_pairs(arr, K):</a:t>
            </a:r>
            <a:endParaRPr lang="en-US" sz="1300" dirty="0"/>
          </a:p>
        </p:txBody>
      </p:sp>
      <p:sp>
        <p:nvSpPr>
          <p:cNvPr id="17" name="Text 14"/>
          <p:cNvSpPr/>
          <p:nvPr/>
        </p:nvSpPr>
        <p:spPr>
          <a:xfrm>
            <a:off x="859536" y="2938907"/>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 = []</a:t>
            </a:r>
            <a:endParaRPr lang="en-US" sz="1300" dirty="0"/>
          </a:p>
        </p:txBody>
      </p:sp>
      <p:sp>
        <p:nvSpPr>
          <p:cNvPr id="18" name="Text 15"/>
          <p:cNvSpPr/>
          <p:nvPr/>
        </p:nvSpPr>
        <p:spPr>
          <a:xfrm>
            <a:off x="859536" y="3162935"/>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j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(i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a:t>
            </a:r>
            <a:endParaRPr lang="en-US" sz="1300" dirty="0"/>
          </a:p>
        </p:txBody>
      </p:sp>
      <p:sp>
        <p:nvSpPr>
          <p:cNvPr id="20" name="Text 17"/>
          <p:cNvSpPr/>
          <p:nvPr/>
        </p:nvSpPr>
        <p:spPr>
          <a:xfrm>
            <a:off x="859536" y="3610991"/>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arr[i] + arr[j] == K:</a:t>
            </a:r>
            <a:endParaRPr lang="en-US" sz="1300" dirty="0"/>
          </a:p>
        </p:txBody>
      </p:sp>
      <p:sp>
        <p:nvSpPr>
          <p:cNvPr id="21" name="Text 18"/>
          <p:cNvSpPr/>
          <p:nvPr/>
        </p:nvSpPr>
        <p:spPr>
          <a:xfrm>
            <a:off x="859536" y="3835019"/>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pairs.append((arr[i], arr[j]))</a:t>
            </a:r>
            <a:endParaRPr lang="en-US" sz="1300" dirty="0"/>
          </a:p>
        </p:txBody>
      </p:sp>
      <p:sp>
        <p:nvSpPr>
          <p:cNvPr id="22" name="Text 19"/>
          <p:cNvSpPr/>
          <p:nvPr/>
        </p:nvSpPr>
        <p:spPr>
          <a:xfrm>
            <a:off x="859536" y="4059047"/>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pairs</a:t>
            </a:r>
            <a:endParaRPr lang="en-US" sz="1300" dirty="0"/>
          </a:p>
        </p:txBody>
      </p:sp>
      <p:sp>
        <p:nvSpPr>
          <p:cNvPr id="23" name="Shape 20"/>
          <p:cNvSpPr/>
          <p:nvPr/>
        </p:nvSpPr>
        <p:spPr>
          <a:xfrm>
            <a:off x="6329843" y="2312543"/>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4" name="Text 21"/>
          <p:cNvSpPr/>
          <p:nvPr/>
        </p:nvSpPr>
        <p:spPr>
          <a:xfrm>
            <a:off x="6567587" y="2312543"/>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[(3, 7)]</a:t>
            </a:r>
            <a:endParaRPr lang="en-US" sz="1600" dirty="0"/>
          </a:p>
        </p:txBody>
      </p:sp>
      <p:sp>
        <p:nvSpPr>
          <p:cNvPr id="25" name="Shape 22"/>
          <p:cNvSpPr/>
          <p:nvPr/>
        </p:nvSpPr>
        <p:spPr>
          <a:xfrm>
            <a:off x="6329843" y="2952623"/>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6" name="Text 23"/>
          <p:cNvSpPr/>
          <p:nvPr/>
        </p:nvSpPr>
        <p:spPr>
          <a:xfrm>
            <a:off x="6567587" y="2952623"/>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[(1, 9), (3, 7), (5, 5)]</a:t>
            </a:r>
            <a:endParaRPr lang="en-US" sz="1600" dirty="0"/>
          </a:p>
        </p:txBody>
      </p:sp>
      <p:sp>
        <p:nvSpPr>
          <p:cNvPr id="27" name="Shape 24"/>
          <p:cNvSpPr/>
          <p:nvPr/>
        </p:nvSpPr>
        <p:spPr>
          <a:xfrm>
            <a:off x="6329843" y="3592703"/>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Text 25"/>
          <p:cNvSpPr/>
          <p:nvPr/>
        </p:nvSpPr>
        <p:spPr>
          <a:xfrm>
            <a:off x="6567587" y="3592703"/>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[(1, 9), (9, 1), (3, 7), (7, 3)]</a:t>
            </a:r>
            <a:endParaRPr lang="en-US" sz="1600" dirty="0"/>
          </a:p>
        </p:txBody>
      </p:sp>
      <p:sp>
        <p:nvSpPr>
          <p:cNvPr id="29" name="Shape 26"/>
          <p:cNvSpPr/>
          <p:nvPr/>
        </p:nvSpPr>
        <p:spPr>
          <a:xfrm>
            <a:off x="6329843" y="4232783"/>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0" name="Text 27"/>
          <p:cNvSpPr/>
          <p:nvPr/>
        </p:nvSpPr>
        <p:spPr>
          <a:xfrm>
            <a:off x="6567587" y="4232783"/>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[(1, 9), (3, 7)]</a:t>
            </a:r>
            <a:endParaRPr lang="en-US" sz="1600" dirty="0"/>
          </a:p>
        </p:txBody>
      </p:sp>
      <p:sp>
        <p:nvSpPr>
          <p:cNvPr id="31" name="Shape 28"/>
          <p:cNvSpPr/>
          <p:nvPr/>
        </p:nvSpPr>
        <p:spPr>
          <a:xfrm>
            <a:off x="6329843" y="4872863"/>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2" name="Text 29"/>
          <p:cNvSpPr/>
          <p:nvPr/>
        </p:nvSpPr>
        <p:spPr>
          <a:xfrm>
            <a:off x="6567587" y="4872863"/>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[(5, 5)]</a:t>
            </a:r>
            <a:endParaRPr lang="en-US" sz="1600" dirty="0"/>
          </a:p>
        </p:txBody>
      </p:sp>
      <p:sp>
        <p:nvSpPr>
          <p:cNvPr id="34" name="Text 30"/>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10</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arr = [1, 3, 5, 7, 9], K = 10 으로 실행한 결과는?</a:t>
            </a:r>
            <a:endParaRPr lang="en-US" sz="1500" dirty="0"/>
          </a:p>
        </p:txBody>
      </p:sp>
      <p:sp>
        <p:nvSpPr>
          <p:cNvPr id="9" name="Shape 6"/>
          <p:cNvSpPr/>
          <p:nvPr/>
        </p:nvSpPr>
        <p:spPr>
          <a:xfrm>
            <a:off x="658368" y="2486787"/>
            <a:ext cx="5342291" cy="2116836"/>
          </a:xfrm>
          <a:prstGeom prst="roundRect">
            <a:avLst>
              <a:gd name="adj" fmla="val 3456"/>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534229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5342291"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451933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4976531"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find_pairs(arr, K):</a:t>
            </a:r>
            <a:endParaRPr lang="en-US" sz="1300" dirty="0"/>
          </a:p>
        </p:txBody>
      </p:sp>
      <p:sp>
        <p:nvSpPr>
          <p:cNvPr id="17" name="Text 14"/>
          <p:cNvSpPr/>
          <p:nvPr/>
        </p:nvSpPr>
        <p:spPr>
          <a:xfrm>
            <a:off x="859536" y="3113151"/>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 = []</a:t>
            </a:r>
            <a:endParaRPr lang="en-US" sz="1300" dirty="0"/>
          </a:p>
        </p:txBody>
      </p:sp>
      <p:sp>
        <p:nvSpPr>
          <p:cNvPr id="18" name="Text 15"/>
          <p:cNvSpPr/>
          <p:nvPr/>
        </p:nvSpPr>
        <p:spPr>
          <a:xfrm>
            <a:off x="859536" y="3337179"/>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j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(i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a:t>
            </a:r>
            <a:endParaRPr lang="en-US" sz="1300" dirty="0"/>
          </a:p>
        </p:txBody>
      </p:sp>
      <p:sp>
        <p:nvSpPr>
          <p:cNvPr id="20" name="Text 17"/>
          <p:cNvSpPr/>
          <p:nvPr/>
        </p:nvSpPr>
        <p:spPr>
          <a:xfrm>
            <a:off x="859536" y="3785235"/>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arr[i] + arr[j] == K:</a:t>
            </a:r>
            <a:endParaRPr lang="en-US" sz="1300" dirty="0"/>
          </a:p>
        </p:txBody>
      </p:sp>
      <p:sp>
        <p:nvSpPr>
          <p:cNvPr id="21" name="Text 18"/>
          <p:cNvSpPr/>
          <p:nvPr/>
        </p:nvSpPr>
        <p:spPr>
          <a:xfrm>
            <a:off x="859536" y="4009263"/>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pairs.append((arr[i], arr[j]))</a:t>
            </a:r>
            <a:endParaRPr lang="en-US" sz="1300" dirty="0"/>
          </a:p>
        </p:txBody>
      </p:sp>
      <p:sp>
        <p:nvSpPr>
          <p:cNvPr id="22" name="Text 19"/>
          <p:cNvSpPr/>
          <p:nvPr/>
        </p:nvSpPr>
        <p:spPr>
          <a:xfrm>
            <a:off x="859536" y="4233291"/>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pairs</a:t>
            </a:r>
            <a:endParaRPr lang="en-US" sz="1300" dirty="0"/>
          </a:p>
        </p:txBody>
      </p:sp>
      <p:sp>
        <p:nvSpPr>
          <p:cNvPr id="23" name="Shape 20"/>
          <p:cNvSpPr/>
          <p:nvPr/>
        </p:nvSpPr>
        <p:spPr>
          <a:xfrm>
            <a:off x="6329843" y="2486787"/>
            <a:ext cx="5237317"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4" name="Shape 21"/>
          <p:cNvSpPr/>
          <p:nvPr/>
        </p:nvSpPr>
        <p:spPr>
          <a:xfrm>
            <a:off x="6585875"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5" name="Image 1" descr="/home/claude/icons/check_white.png"/>
          <p:cNvPicPr>
            <a:picLocks noChangeAspect="1"/>
          </p:cNvPicPr>
          <p:nvPr/>
        </p:nvPicPr>
        <p:blipFill>
          <a:blip r:embed="rId4"/>
          <a:stretch>
            <a:fillRect/>
          </a:stretch>
        </p:blipFill>
        <p:spPr>
          <a:xfrm>
            <a:off x="6719011" y="2821092"/>
            <a:ext cx="245791" cy="245791"/>
          </a:xfrm>
          <a:prstGeom prst="rect">
            <a:avLst/>
          </a:prstGeom>
        </p:spPr>
      </p:pic>
      <p:sp>
        <p:nvSpPr>
          <p:cNvPr id="26" name="Text 22"/>
          <p:cNvSpPr/>
          <p:nvPr/>
        </p:nvSpPr>
        <p:spPr>
          <a:xfrm>
            <a:off x="7262531" y="2486787"/>
            <a:ext cx="4012021"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④   [(1, 9), (3, 7)]</a:t>
            </a:r>
            <a:endParaRPr lang="en-US" sz="1350" dirty="0"/>
          </a:p>
        </p:txBody>
      </p:sp>
      <p:sp>
        <p:nvSpPr>
          <p:cNvPr id="27" name="Shape 23"/>
          <p:cNvSpPr/>
          <p:nvPr/>
        </p:nvSpPr>
        <p:spPr>
          <a:xfrm>
            <a:off x="6329843" y="3638931"/>
            <a:ext cx="5237317"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Shape 24"/>
          <p:cNvSpPr/>
          <p:nvPr/>
        </p:nvSpPr>
        <p:spPr>
          <a:xfrm>
            <a:off x="6585875"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9" name="Image 2" descr="/home/claude/icons/bulb_white.png"/>
          <p:cNvPicPr>
            <a:picLocks noChangeAspect="1"/>
          </p:cNvPicPr>
          <p:nvPr/>
        </p:nvPicPr>
        <p:blipFill>
          <a:blip r:embed="rId5"/>
          <a:stretch>
            <a:fillRect/>
          </a:stretch>
        </p:blipFill>
        <p:spPr>
          <a:xfrm>
            <a:off x="6709501" y="4000302"/>
            <a:ext cx="228234" cy="228234"/>
          </a:xfrm>
          <a:prstGeom prst="rect">
            <a:avLst/>
          </a:prstGeom>
        </p:spPr>
      </p:pic>
      <p:sp>
        <p:nvSpPr>
          <p:cNvPr id="30" name="Text 25"/>
          <p:cNvSpPr/>
          <p:nvPr/>
        </p:nvSpPr>
        <p:spPr>
          <a:xfrm>
            <a:off x="7244243" y="3785235"/>
            <a:ext cx="4048597"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j를 i+1부터 돌리므로 같은 쌍을 두 번 세지 않고 자기 자신과도 짝짓지 않는다. 합이 10인 쌍은 (1,9)와 (3,7) 두 개다.</a:t>
            </a:r>
            <a:endParaRPr lang="en-US" sz="1300" dirty="0"/>
          </a:p>
        </p:txBody>
      </p:sp>
      <p:sp>
        <p:nvSpPr>
          <p:cNvPr id="32" name="Text 2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11 · 객관식</a:t>
            </a:r>
            <a:endParaRPr lang="en-US" sz="1200" dirty="0"/>
          </a:p>
        </p:txBody>
      </p:sp>
      <p:sp>
        <p:nvSpPr>
          <p:cNvPr id="8" name="Text 5"/>
          <p:cNvSpPr/>
          <p:nvPr/>
        </p:nvSpPr>
        <p:spPr>
          <a:xfrm>
            <a:off x="658368" y="1396238"/>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안쪽 반복문의 시작을 j = i + 1 로 둔 이유로 가장 적절한 것은?</a:t>
            </a:r>
            <a:endParaRPr lang="en-US" sz="2300" dirty="0"/>
          </a:p>
        </p:txBody>
      </p:sp>
      <p:sp>
        <p:nvSpPr>
          <p:cNvPr id="9" name="Shape 6"/>
          <p:cNvSpPr/>
          <p:nvPr/>
        </p:nvSpPr>
        <p:spPr>
          <a:xfrm>
            <a:off x="658368" y="2508250"/>
            <a:ext cx="5342291" cy="2116836"/>
          </a:xfrm>
          <a:prstGeom prst="roundRect">
            <a:avLst>
              <a:gd name="adj" fmla="val 3456"/>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508250"/>
            <a:ext cx="534229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5342291"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451933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4976531"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find_pairs(arr, K):</a:t>
            </a:r>
            <a:endParaRPr lang="en-US" sz="1300" dirty="0"/>
          </a:p>
        </p:txBody>
      </p:sp>
      <p:sp>
        <p:nvSpPr>
          <p:cNvPr id="17" name="Text 14"/>
          <p:cNvSpPr/>
          <p:nvPr/>
        </p:nvSpPr>
        <p:spPr>
          <a:xfrm>
            <a:off x="859536" y="3134614"/>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 = []</a:t>
            </a:r>
            <a:endParaRPr lang="en-US" sz="1300" dirty="0"/>
          </a:p>
        </p:txBody>
      </p:sp>
      <p:sp>
        <p:nvSpPr>
          <p:cNvPr id="18" name="Text 15"/>
          <p:cNvSpPr/>
          <p:nvPr/>
        </p:nvSpPr>
        <p:spPr>
          <a:xfrm>
            <a:off x="859536" y="3358642"/>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82670"/>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j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(i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a:t>
            </a:r>
            <a:endParaRPr lang="en-US" sz="1300" dirty="0"/>
          </a:p>
        </p:txBody>
      </p:sp>
      <p:sp>
        <p:nvSpPr>
          <p:cNvPr id="20" name="Text 17"/>
          <p:cNvSpPr/>
          <p:nvPr/>
        </p:nvSpPr>
        <p:spPr>
          <a:xfrm>
            <a:off x="859536" y="3806698"/>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arr[i] + arr[j] == K:</a:t>
            </a:r>
            <a:endParaRPr lang="en-US" sz="1300" dirty="0"/>
          </a:p>
        </p:txBody>
      </p:sp>
      <p:sp>
        <p:nvSpPr>
          <p:cNvPr id="21" name="Text 18"/>
          <p:cNvSpPr/>
          <p:nvPr/>
        </p:nvSpPr>
        <p:spPr>
          <a:xfrm>
            <a:off x="859536" y="4030726"/>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pairs.append((arr[i], arr[j]))</a:t>
            </a:r>
            <a:endParaRPr lang="en-US" sz="1300" dirty="0"/>
          </a:p>
        </p:txBody>
      </p:sp>
      <p:sp>
        <p:nvSpPr>
          <p:cNvPr id="22" name="Text 19"/>
          <p:cNvSpPr/>
          <p:nvPr/>
        </p:nvSpPr>
        <p:spPr>
          <a:xfrm>
            <a:off x="859536" y="4254754"/>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pairs</a:t>
            </a:r>
            <a:endParaRPr lang="en-US" sz="1300" dirty="0"/>
          </a:p>
        </p:txBody>
      </p:sp>
      <p:sp>
        <p:nvSpPr>
          <p:cNvPr id="23" name="Shape 20"/>
          <p:cNvSpPr/>
          <p:nvPr/>
        </p:nvSpPr>
        <p:spPr>
          <a:xfrm>
            <a:off x="6329843" y="2508250"/>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4" name="Text 21"/>
          <p:cNvSpPr/>
          <p:nvPr/>
        </p:nvSpPr>
        <p:spPr>
          <a:xfrm>
            <a:off x="6567587" y="2508250"/>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인덱스가 리스트 범위를 벗어나지 않게 하기 위해</a:t>
            </a:r>
            <a:endParaRPr lang="en-US" sz="1600" dirty="0"/>
          </a:p>
        </p:txBody>
      </p:sp>
      <p:sp>
        <p:nvSpPr>
          <p:cNvPr id="25" name="Shape 22"/>
          <p:cNvSpPr/>
          <p:nvPr/>
        </p:nvSpPr>
        <p:spPr>
          <a:xfrm>
            <a:off x="6329843" y="3148330"/>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6" name="Text 23"/>
          <p:cNvSpPr/>
          <p:nvPr/>
        </p:nvSpPr>
        <p:spPr>
          <a:xfrm>
            <a:off x="6567587" y="3148330"/>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리스트를 정렬된 상태로 유지하기 위해</a:t>
            </a:r>
            <a:endParaRPr lang="en-US" sz="1600" dirty="0"/>
          </a:p>
        </p:txBody>
      </p:sp>
      <p:sp>
        <p:nvSpPr>
          <p:cNvPr id="27" name="Shape 24"/>
          <p:cNvSpPr/>
          <p:nvPr/>
        </p:nvSpPr>
        <p:spPr>
          <a:xfrm>
            <a:off x="6329843" y="3788410"/>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Text 25"/>
          <p:cNvSpPr/>
          <p:nvPr/>
        </p:nvSpPr>
        <p:spPr>
          <a:xfrm>
            <a:off x="6567587" y="3788410"/>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같은 쌍이 두 번 세어지는 것을 막기 위해</a:t>
            </a:r>
            <a:endParaRPr lang="en-US" sz="1600" dirty="0"/>
          </a:p>
        </p:txBody>
      </p:sp>
      <p:sp>
        <p:nvSpPr>
          <p:cNvPr id="29" name="Shape 26"/>
          <p:cNvSpPr/>
          <p:nvPr/>
        </p:nvSpPr>
        <p:spPr>
          <a:xfrm>
            <a:off x="6329843" y="4428490"/>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0" name="Text 27"/>
          <p:cNvSpPr/>
          <p:nvPr/>
        </p:nvSpPr>
        <p:spPr>
          <a:xfrm>
            <a:off x="6567587" y="4428490"/>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합이 K보다 커지는 경우를 미리 제외하기 위해</a:t>
            </a:r>
            <a:endParaRPr lang="en-US" sz="1600" dirty="0"/>
          </a:p>
        </p:txBody>
      </p:sp>
      <p:sp>
        <p:nvSpPr>
          <p:cNvPr id="31" name="Shape 28"/>
          <p:cNvSpPr/>
          <p:nvPr/>
        </p:nvSpPr>
        <p:spPr>
          <a:xfrm>
            <a:off x="6329843" y="5068570"/>
            <a:ext cx="5237317"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2" name="Text 29"/>
          <p:cNvSpPr/>
          <p:nvPr/>
        </p:nvSpPr>
        <p:spPr>
          <a:xfrm>
            <a:off x="6567587" y="5068570"/>
            <a:ext cx="4834981"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시간 복잡도를 O(n)으로 낮추기 위해</a:t>
            </a:r>
            <a:endParaRPr lang="en-US" sz="1600" dirty="0"/>
          </a:p>
        </p:txBody>
      </p:sp>
      <p:sp>
        <p:nvSpPr>
          <p:cNvPr id="34" name="Text 30"/>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11</a:t>
            </a:r>
            <a:endParaRPr lang="en-US" sz="1200" dirty="0"/>
          </a:p>
        </p:txBody>
      </p:sp>
      <p:sp>
        <p:nvSpPr>
          <p:cNvPr id="8" name="Text 5"/>
          <p:cNvSpPr/>
          <p:nvPr/>
        </p:nvSpPr>
        <p:spPr>
          <a:xfrm>
            <a:off x="658368" y="1647063"/>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안쪽 반복문의 시작을 j = i + 1 로 둔 이유로 가장 적절한 것은?</a:t>
            </a:r>
            <a:endParaRPr lang="en-US" sz="1500" dirty="0"/>
          </a:p>
        </p:txBody>
      </p:sp>
      <p:sp>
        <p:nvSpPr>
          <p:cNvPr id="9" name="Shape 6"/>
          <p:cNvSpPr/>
          <p:nvPr/>
        </p:nvSpPr>
        <p:spPr>
          <a:xfrm>
            <a:off x="658368" y="2187321"/>
            <a:ext cx="5342291" cy="2116836"/>
          </a:xfrm>
          <a:prstGeom prst="roundRect">
            <a:avLst>
              <a:gd name="adj" fmla="val 3456"/>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187321"/>
            <a:ext cx="5342291"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388489"/>
            <a:ext cx="5342291" cy="109728"/>
          </a:xfrm>
          <a:prstGeom prst="rect">
            <a:avLst/>
          </a:prstGeom>
          <a:solidFill>
            <a:srgbClr val="2A2856"/>
          </a:solidFill>
          <a:ln w="12700">
            <a:solidFill>
              <a:srgbClr val="2A2856"/>
            </a:solidFill>
            <a:prstDash val="solid"/>
          </a:ln>
        </p:spPr>
      </p:sp>
      <p:sp>
        <p:nvSpPr>
          <p:cNvPr id="12" name="Shape 9"/>
          <p:cNvSpPr/>
          <p:nvPr/>
        </p:nvSpPr>
        <p:spPr>
          <a:xfrm>
            <a:off x="786384" y="2292477"/>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292477"/>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292477"/>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205609"/>
            <a:ext cx="4519331"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589657"/>
            <a:ext cx="4976531"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find_pairs(arr, K):</a:t>
            </a:r>
            <a:endParaRPr lang="en-US" sz="1300" dirty="0"/>
          </a:p>
        </p:txBody>
      </p:sp>
      <p:sp>
        <p:nvSpPr>
          <p:cNvPr id="17" name="Text 14"/>
          <p:cNvSpPr/>
          <p:nvPr/>
        </p:nvSpPr>
        <p:spPr>
          <a:xfrm>
            <a:off x="859536" y="2813685"/>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 = []</a:t>
            </a:r>
            <a:endParaRPr lang="en-US" sz="1300" dirty="0"/>
          </a:p>
        </p:txBody>
      </p:sp>
      <p:sp>
        <p:nvSpPr>
          <p:cNvPr id="18" name="Text 15"/>
          <p:cNvSpPr/>
          <p:nvPr/>
        </p:nvSpPr>
        <p:spPr>
          <a:xfrm>
            <a:off x="859536" y="3037713"/>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261741"/>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j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(i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(arr)):</a:t>
            </a:r>
            <a:endParaRPr lang="en-US" sz="1300" dirty="0"/>
          </a:p>
        </p:txBody>
      </p:sp>
      <p:sp>
        <p:nvSpPr>
          <p:cNvPr id="20" name="Text 17"/>
          <p:cNvSpPr/>
          <p:nvPr/>
        </p:nvSpPr>
        <p:spPr>
          <a:xfrm>
            <a:off x="859536" y="3485769"/>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arr[i] + arr[j] == K:</a:t>
            </a:r>
            <a:endParaRPr lang="en-US" sz="1300" dirty="0"/>
          </a:p>
        </p:txBody>
      </p:sp>
      <p:sp>
        <p:nvSpPr>
          <p:cNvPr id="21" name="Text 18"/>
          <p:cNvSpPr/>
          <p:nvPr/>
        </p:nvSpPr>
        <p:spPr>
          <a:xfrm>
            <a:off x="859536" y="3709797"/>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pairs.append((arr[i], arr[j]))</a:t>
            </a:r>
            <a:endParaRPr lang="en-US" sz="1300" dirty="0"/>
          </a:p>
        </p:txBody>
      </p:sp>
      <p:sp>
        <p:nvSpPr>
          <p:cNvPr id="22" name="Text 19"/>
          <p:cNvSpPr/>
          <p:nvPr/>
        </p:nvSpPr>
        <p:spPr>
          <a:xfrm>
            <a:off x="859536" y="3933825"/>
            <a:ext cx="4976531"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pairs</a:t>
            </a:r>
            <a:endParaRPr lang="en-US" sz="1300" dirty="0"/>
          </a:p>
        </p:txBody>
      </p:sp>
      <p:sp>
        <p:nvSpPr>
          <p:cNvPr id="23" name="Shape 20"/>
          <p:cNvSpPr/>
          <p:nvPr/>
        </p:nvSpPr>
        <p:spPr>
          <a:xfrm>
            <a:off x="6329843" y="2187321"/>
            <a:ext cx="5237317" cy="1036828"/>
          </a:xfrm>
          <a:prstGeom prst="roundRect">
            <a:avLst>
              <a:gd name="adj" fmla="val 10583"/>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4" name="Shape 21"/>
          <p:cNvSpPr/>
          <p:nvPr/>
        </p:nvSpPr>
        <p:spPr>
          <a:xfrm>
            <a:off x="6585875" y="2449703"/>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5" name="Image 1" descr="/home/claude/icons/check_white.png"/>
          <p:cNvPicPr>
            <a:picLocks noChangeAspect="1"/>
          </p:cNvPicPr>
          <p:nvPr/>
        </p:nvPicPr>
        <p:blipFill>
          <a:blip r:embed="rId4"/>
          <a:stretch>
            <a:fillRect/>
          </a:stretch>
        </p:blipFill>
        <p:spPr>
          <a:xfrm>
            <a:off x="6719011" y="2582840"/>
            <a:ext cx="245791" cy="245791"/>
          </a:xfrm>
          <a:prstGeom prst="rect">
            <a:avLst/>
          </a:prstGeom>
        </p:spPr>
      </p:pic>
      <p:sp>
        <p:nvSpPr>
          <p:cNvPr id="26" name="Text 22"/>
          <p:cNvSpPr/>
          <p:nvPr/>
        </p:nvSpPr>
        <p:spPr>
          <a:xfrm>
            <a:off x="7262531" y="2187321"/>
            <a:ext cx="4012021" cy="103682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③   같은 쌍이 두 번 세어지는 것을 막기 위해</a:t>
            </a:r>
            <a:endParaRPr lang="en-US" sz="1350" dirty="0"/>
          </a:p>
        </p:txBody>
      </p:sp>
      <p:sp>
        <p:nvSpPr>
          <p:cNvPr id="27" name="Shape 23"/>
          <p:cNvSpPr/>
          <p:nvPr/>
        </p:nvSpPr>
        <p:spPr>
          <a:xfrm>
            <a:off x="6329843" y="3461893"/>
            <a:ext cx="5237317" cy="1904492"/>
          </a:xfrm>
          <a:prstGeom prst="roundRect">
            <a:avLst>
              <a:gd name="adj" fmla="val 57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Shape 24"/>
          <p:cNvSpPr/>
          <p:nvPr/>
        </p:nvSpPr>
        <p:spPr>
          <a:xfrm>
            <a:off x="6585875" y="3699637"/>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9" name="Image 2" descr="/home/claude/icons/bulb_white.png"/>
          <p:cNvPicPr>
            <a:picLocks noChangeAspect="1"/>
          </p:cNvPicPr>
          <p:nvPr/>
        </p:nvPicPr>
        <p:blipFill>
          <a:blip r:embed="rId5"/>
          <a:stretch>
            <a:fillRect/>
          </a:stretch>
        </p:blipFill>
        <p:spPr>
          <a:xfrm>
            <a:off x="6709501" y="3823264"/>
            <a:ext cx="228234" cy="228234"/>
          </a:xfrm>
          <a:prstGeom prst="rect">
            <a:avLst/>
          </a:prstGeom>
        </p:spPr>
      </p:pic>
      <p:sp>
        <p:nvSpPr>
          <p:cNvPr id="30" name="Text 25"/>
          <p:cNvSpPr/>
          <p:nvPr/>
        </p:nvSpPr>
        <p:spPr>
          <a:xfrm>
            <a:off x="7244243" y="3608197"/>
            <a:ext cx="4048597" cy="1611884"/>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j를 0부터 돌리면 (1,9)와 (9,1)이 모두 세어지고 (1,1)처럼 자기 자신과 짝을 이루는 경우도 생긴다. i+1부터 시작하면 i &lt; j가 보장되어 각 쌍이 한 번씩만 나온다. 복잡도는 여전히 O(n²)이다.</a:t>
            </a:r>
            <a:endParaRPr lang="en-US" sz="1300" dirty="0"/>
          </a:p>
        </p:txBody>
      </p:sp>
      <p:sp>
        <p:nvSpPr>
          <p:cNvPr id="32" name="Text 2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12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길이 n인 리스트에서 서로 다른 두 원소의 쌍을 모두 검사할 때 총 비교 횟수는?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n(n+1)/2</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n²</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n(n−1)/2</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n−1</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2n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12</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길이 n인 리스트에서 서로 다른 두 원소의 쌍을 모두 검사할 때 총 비교 횟수는?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n(n−1)/2</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i가 고정될 때마다 j가 하나씩 줄어들며 도므로 (n−1) + (n−2) + … + 1 = n(n−1)/2 이다. 빅오로는 O(n²)이다.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13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안쪽 조건 검사가 실행되는 총 횟수는?</a:t>
            </a:r>
            <a:endParaRPr lang="en-US" sz="2300" dirty="0"/>
          </a:p>
        </p:txBody>
      </p:sp>
      <p:sp>
        <p:nvSpPr>
          <p:cNvPr id="9" name="Shape 6"/>
          <p:cNvSpPr/>
          <p:nvPr/>
        </p:nvSpPr>
        <p:spPr>
          <a:xfrm>
            <a:off x="658368" y="2312543"/>
            <a:ext cx="5551505"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5551505"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5551505"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4728545"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5185745"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dice_sum(target):</a:t>
            </a:r>
            <a:endParaRPr lang="en-US" sz="1300" dirty="0"/>
          </a:p>
        </p:txBody>
      </p:sp>
      <p:sp>
        <p:nvSpPr>
          <p:cNvPr id="17" name="Text 14"/>
          <p:cNvSpPr/>
          <p:nvPr/>
        </p:nvSpPr>
        <p:spPr>
          <a:xfrm>
            <a:off x="859536" y="2938907"/>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results = []</a:t>
            </a:r>
            <a:endParaRPr lang="en-US" sz="1300" dirty="0"/>
          </a:p>
        </p:txBody>
      </p:sp>
      <p:sp>
        <p:nvSpPr>
          <p:cNvPr id="18" name="Text 15"/>
          <p:cNvSpPr/>
          <p:nvPr/>
        </p:nvSpPr>
        <p:spPr>
          <a:xfrm>
            <a:off x="859536" y="3162935"/>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d1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d2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10991"/>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d3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835019"/>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d1 + d2 + d3 == target:</a:t>
            </a:r>
            <a:endParaRPr lang="en-US" sz="1300" dirty="0"/>
          </a:p>
        </p:txBody>
      </p:sp>
      <p:sp>
        <p:nvSpPr>
          <p:cNvPr id="22" name="Text 19"/>
          <p:cNvSpPr/>
          <p:nvPr/>
        </p:nvSpPr>
        <p:spPr>
          <a:xfrm>
            <a:off x="859536" y="4059047"/>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results.append((d1, d2, d3))</a:t>
            </a:r>
            <a:endParaRPr lang="en-US" sz="1300" dirty="0"/>
          </a:p>
        </p:txBody>
      </p:sp>
      <p:sp>
        <p:nvSpPr>
          <p:cNvPr id="23" name="Text 20"/>
          <p:cNvSpPr/>
          <p:nvPr/>
        </p:nvSpPr>
        <p:spPr>
          <a:xfrm>
            <a:off x="859536" y="4283075"/>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results</a:t>
            </a:r>
            <a:endParaRPr lang="en-US" sz="1300" dirty="0"/>
          </a:p>
        </p:txBody>
      </p:sp>
      <p:sp>
        <p:nvSpPr>
          <p:cNvPr id="24" name="Shape 21"/>
          <p:cNvSpPr/>
          <p:nvPr/>
        </p:nvSpPr>
        <p:spPr>
          <a:xfrm>
            <a:off x="6539057" y="2312543"/>
            <a:ext cx="5028103"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6776801" y="2312543"/>
            <a:ext cx="4625767"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216회</a:t>
            </a:r>
            <a:endParaRPr lang="en-US" sz="1600" dirty="0"/>
          </a:p>
        </p:txBody>
      </p:sp>
      <p:sp>
        <p:nvSpPr>
          <p:cNvPr id="26" name="Shape 23"/>
          <p:cNvSpPr/>
          <p:nvPr/>
        </p:nvSpPr>
        <p:spPr>
          <a:xfrm>
            <a:off x="6539057" y="2952623"/>
            <a:ext cx="5028103"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6776801" y="2952623"/>
            <a:ext cx="4625767"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18회</a:t>
            </a:r>
            <a:endParaRPr lang="en-US" sz="1600" dirty="0"/>
          </a:p>
        </p:txBody>
      </p:sp>
      <p:sp>
        <p:nvSpPr>
          <p:cNvPr id="28" name="Shape 25"/>
          <p:cNvSpPr/>
          <p:nvPr/>
        </p:nvSpPr>
        <p:spPr>
          <a:xfrm>
            <a:off x="6539057" y="3592703"/>
            <a:ext cx="5028103"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6776801" y="3592703"/>
            <a:ext cx="4625767"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36회</a:t>
            </a:r>
            <a:endParaRPr lang="en-US" sz="1600" dirty="0"/>
          </a:p>
        </p:txBody>
      </p:sp>
      <p:sp>
        <p:nvSpPr>
          <p:cNvPr id="30" name="Shape 27"/>
          <p:cNvSpPr/>
          <p:nvPr/>
        </p:nvSpPr>
        <p:spPr>
          <a:xfrm>
            <a:off x="6539057" y="4232783"/>
            <a:ext cx="5028103"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6776801" y="4232783"/>
            <a:ext cx="4625767"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27회</a:t>
            </a:r>
            <a:endParaRPr lang="en-US" sz="1600" dirty="0"/>
          </a:p>
        </p:txBody>
      </p:sp>
      <p:sp>
        <p:nvSpPr>
          <p:cNvPr id="32" name="Shape 29"/>
          <p:cNvSpPr/>
          <p:nvPr/>
        </p:nvSpPr>
        <p:spPr>
          <a:xfrm>
            <a:off x="6539057" y="4872863"/>
            <a:ext cx="5028103"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6776801" y="4872863"/>
            <a:ext cx="4625767" cy="548640"/>
          </a:xfrm>
          <a:prstGeom prst="rect">
            <a:avLst/>
          </a:prstGeom>
          <a:noFill/>
          <a:ln/>
        </p:spPr>
        <p:txBody>
          <a:bodyPr wrap="square" lIns="0" tIns="0" rIns="0" bIns="0" rtlCol="0" anchor="ctr"/>
          <a:lstStyle/>
          <a:p>
            <a:pPr marL="0" indent="0">
              <a:buNone/>
            </a:pPr>
            <a:r>
              <a:rPr lang="en-US" sz="1600" b="1" dirty="0">
                <a:solidFill>
                  <a:srgbClr val="7C3AED"/>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666회</a:t>
            </a:r>
            <a:endParaRPr lang="en-US" sz="1600" dirty="0"/>
          </a:p>
        </p:txBody>
      </p:sp>
      <p:sp>
        <p:nvSpPr>
          <p:cNvPr id="35" name="Text 31"/>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13</a:t>
            </a:r>
            <a:endParaRPr lang="en-US" sz="1200" dirty="0"/>
          </a:p>
        </p:txBody>
      </p:sp>
      <p:sp>
        <p:nvSpPr>
          <p:cNvPr id="8" name="Text 5"/>
          <p:cNvSpPr/>
          <p:nvPr/>
        </p:nvSpPr>
        <p:spPr>
          <a:xfrm>
            <a:off x="658368" y="1827403"/>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안쪽 조건 검사가 실행되는 총 횟수는?</a:t>
            </a:r>
            <a:endParaRPr lang="en-US" sz="1500" dirty="0"/>
          </a:p>
        </p:txBody>
      </p:sp>
      <p:sp>
        <p:nvSpPr>
          <p:cNvPr id="9" name="Shape 6"/>
          <p:cNvSpPr/>
          <p:nvPr/>
        </p:nvSpPr>
        <p:spPr>
          <a:xfrm>
            <a:off x="658368" y="2367661"/>
            <a:ext cx="5551505"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67661"/>
            <a:ext cx="5551505"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68829"/>
            <a:ext cx="5551505" cy="109728"/>
          </a:xfrm>
          <a:prstGeom prst="rect">
            <a:avLst/>
          </a:prstGeom>
          <a:solidFill>
            <a:srgbClr val="2A2856"/>
          </a:solidFill>
          <a:ln w="12700">
            <a:solidFill>
              <a:srgbClr val="2A2856"/>
            </a:solidFill>
            <a:prstDash val="solid"/>
          </a:ln>
        </p:spPr>
      </p:sp>
      <p:sp>
        <p:nvSpPr>
          <p:cNvPr id="12" name="Shape 9"/>
          <p:cNvSpPr/>
          <p:nvPr/>
        </p:nvSpPr>
        <p:spPr>
          <a:xfrm>
            <a:off x="786384" y="2472817"/>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72817"/>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72817"/>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85949"/>
            <a:ext cx="4728545"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69997"/>
            <a:ext cx="5185745"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dice_sum(target):</a:t>
            </a:r>
            <a:endParaRPr lang="en-US" sz="1300" dirty="0"/>
          </a:p>
        </p:txBody>
      </p:sp>
      <p:sp>
        <p:nvSpPr>
          <p:cNvPr id="17" name="Text 14"/>
          <p:cNvSpPr/>
          <p:nvPr/>
        </p:nvSpPr>
        <p:spPr>
          <a:xfrm>
            <a:off x="859536" y="2994025"/>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results = []</a:t>
            </a:r>
            <a:endParaRPr lang="en-US" sz="1300" dirty="0"/>
          </a:p>
        </p:txBody>
      </p:sp>
      <p:sp>
        <p:nvSpPr>
          <p:cNvPr id="18" name="Text 15"/>
          <p:cNvSpPr/>
          <p:nvPr/>
        </p:nvSpPr>
        <p:spPr>
          <a:xfrm>
            <a:off x="859536" y="3218053"/>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d1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442081"/>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d2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66109"/>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d3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890137"/>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d1 + d2 + d3 == target:</a:t>
            </a:r>
            <a:endParaRPr lang="en-US" sz="1300" dirty="0"/>
          </a:p>
        </p:txBody>
      </p:sp>
      <p:sp>
        <p:nvSpPr>
          <p:cNvPr id="22" name="Text 19"/>
          <p:cNvSpPr/>
          <p:nvPr/>
        </p:nvSpPr>
        <p:spPr>
          <a:xfrm>
            <a:off x="859536" y="4114165"/>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results.append((d1, d2, d3))</a:t>
            </a:r>
            <a:endParaRPr lang="en-US" sz="1300" dirty="0"/>
          </a:p>
        </p:txBody>
      </p:sp>
      <p:sp>
        <p:nvSpPr>
          <p:cNvPr id="23" name="Text 20"/>
          <p:cNvSpPr/>
          <p:nvPr/>
        </p:nvSpPr>
        <p:spPr>
          <a:xfrm>
            <a:off x="859536" y="4338193"/>
            <a:ext cx="5185745"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results</a:t>
            </a:r>
            <a:endParaRPr lang="en-US" sz="1300" dirty="0"/>
          </a:p>
        </p:txBody>
      </p:sp>
      <p:sp>
        <p:nvSpPr>
          <p:cNvPr id="24" name="Shape 21"/>
          <p:cNvSpPr/>
          <p:nvPr/>
        </p:nvSpPr>
        <p:spPr>
          <a:xfrm>
            <a:off x="6539057" y="2367661"/>
            <a:ext cx="5028103"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5" name="Shape 22"/>
          <p:cNvSpPr/>
          <p:nvPr/>
        </p:nvSpPr>
        <p:spPr>
          <a:xfrm>
            <a:off x="6795089" y="2568829"/>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6" name="Image 1" descr="/home/claude/icons/check_white.png"/>
          <p:cNvPicPr>
            <a:picLocks noChangeAspect="1"/>
          </p:cNvPicPr>
          <p:nvPr/>
        </p:nvPicPr>
        <p:blipFill>
          <a:blip r:embed="rId4"/>
          <a:stretch>
            <a:fillRect/>
          </a:stretch>
        </p:blipFill>
        <p:spPr>
          <a:xfrm>
            <a:off x="6928226" y="2701966"/>
            <a:ext cx="245791" cy="245791"/>
          </a:xfrm>
          <a:prstGeom prst="rect">
            <a:avLst/>
          </a:prstGeom>
        </p:spPr>
      </p:pic>
      <p:sp>
        <p:nvSpPr>
          <p:cNvPr id="27" name="Text 23"/>
          <p:cNvSpPr/>
          <p:nvPr/>
        </p:nvSpPr>
        <p:spPr>
          <a:xfrm>
            <a:off x="7471745" y="2367661"/>
            <a:ext cx="3802807"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①   216회</a:t>
            </a:r>
            <a:endParaRPr lang="en-US" sz="1350" dirty="0"/>
          </a:p>
        </p:txBody>
      </p:sp>
      <p:sp>
        <p:nvSpPr>
          <p:cNvPr id="28" name="Shape 24"/>
          <p:cNvSpPr/>
          <p:nvPr/>
        </p:nvSpPr>
        <p:spPr>
          <a:xfrm>
            <a:off x="6539057" y="3519805"/>
            <a:ext cx="5028103" cy="1666240"/>
          </a:xfrm>
          <a:prstGeom prst="roundRect">
            <a:avLst>
              <a:gd name="adj" fmla="val 6585"/>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Shape 25"/>
          <p:cNvSpPr/>
          <p:nvPr/>
        </p:nvSpPr>
        <p:spPr>
          <a:xfrm>
            <a:off x="6795089" y="3757549"/>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0" name="Image 2" descr="/home/claude/icons/bulb_white.png"/>
          <p:cNvPicPr>
            <a:picLocks noChangeAspect="1"/>
          </p:cNvPicPr>
          <p:nvPr/>
        </p:nvPicPr>
        <p:blipFill>
          <a:blip r:embed="rId5"/>
          <a:stretch>
            <a:fillRect/>
          </a:stretch>
        </p:blipFill>
        <p:spPr>
          <a:xfrm>
            <a:off x="6918716" y="3881176"/>
            <a:ext cx="228234" cy="228234"/>
          </a:xfrm>
          <a:prstGeom prst="rect">
            <a:avLst/>
          </a:prstGeom>
        </p:spPr>
      </p:pic>
      <p:sp>
        <p:nvSpPr>
          <p:cNvPr id="31" name="Text 26"/>
          <p:cNvSpPr/>
          <p:nvPr/>
        </p:nvSpPr>
        <p:spPr>
          <a:xfrm>
            <a:off x="7453457" y="3666109"/>
            <a:ext cx="3839383" cy="1373632"/>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주사위마다 6가지이므로 6 × 6 × 6 = 216회다. 27은 세 수의 합이 10이 되는 경우의 수이지 반복 횟수가 아니다. 반복 횟수와 조건을 통과한 개수를 구별해야 한다.</a:t>
            </a:r>
            <a:endParaRPr lang="en-US" sz="1300" dirty="0"/>
          </a:p>
        </p:txBody>
      </p:sp>
      <p:sp>
        <p:nvSpPr>
          <p:cNvPr id="33" name="Text 27"/>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14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찾아야 할 변수가 세 개이고 각 변수의 후보가 n가지일 때, 중첩 반복문으로 구현한 완전 탐색의 시간 복잡도는?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O(n log n)</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O(n²)</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O(3n)</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O(n³)</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7C3AED"/>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O(3ⁿ)</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7C3AED"/>
          </a:solidFill>
          <a:ln w="12700">
            <a:solidFill>
              <a:srgbClr val="7C3AED"/>
            </a:solidFill>
            <a:prstDash val="solid"/>
          </a:ln>
        </p:spPr>
      </p:sp>
      <p:pic>
        <p:nvPicPr>
          <p:cNvPr id="4" name="Image 0" descr="/home/claude/icons/layers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7C3AED"/>
                </a:solidFill>
                <a:latin typeface="Malgun Gothic" pitchFamily="34" charset="0"/>
                <a:ea typeface="Malgun Gothic" pitchFamily="34" charset="-122"/>
                <a:cs typeface="Malgun Gothic" pitchFamily="34" charset="-120"/>
              </a:rPr>
              <a:t>§2.2  </a:t>
            </a:r>
            <a:r>
              <a:rPr lang="en-US" sz="1200" dirty="0">
                <a:solidFill>
                  <a:srgbClr val="2A2860"/>
                </a:solidFill>
                <a:latin typeface="Malgun Gothic" pitchFamily="34" charset="0"/>
                <a:ea typeface="Malgun Gothic" pitchFamily="34" charset="-122"/>
                <a:cs typeface="Malgun Gothic" pitchFamily="34" charset="-120"/>
              </a:rPr>
              <a:t>다중 반복문</a:t>
            </a:r>
            <a:endParaRPr lang="en-US" sz="1200" dirty="0"/>
          </a:p>
        </p:txBody>
      </p:sp>
      <p:sp>
        <p:nvSpPr>
          <p:cNvPr id="6" name="Shape 3"/>
          <p:cNvSpPr/>
          <p:nvPr/>
        </p:nvSpPr>
        <p:spPr>
          <a:xfrm>
            <a:off x="9948672" y="365760"/>
            <a:ext cx="1581912" cy="402336"/>
          </a:xfrm>
          <a:prstGeom prst="roundRect">
            <a:avLst>
              <a:gd name="adj" fmla="val 50000"/>
            </a:avLst>
          </a:prstGeom>
          <a:solidFill>
            <a:srgbClr val="7C3AED"/>
          </a:solidFill>
          <a:ln w="12700">
            <a:solidFill>
              <a:srgbClr val="7C3AED"/>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14</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찾아야 할 변수가 세 개이고 각 변수의 후보가 n가지일 때, 중첩 반복문으로 구현한 완전 탐색의 시간 복잡도는?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O(n³)</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변수 하나마다 반복문 한 겹이 붙고 각 반복이 n번 도므로 n × n × n = n³ 이다. 변수 개수가 지수 자리가 아니라 곱해지는 횟수로 들어간다는 점을 혼동하지 않아야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15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탐색의 3단계 템플릿을 순서대로 바르게 나열한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후보 해 생성 → 해 선택 → 조건 검증</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조건 검증 → 후보 해 생성 → 해 선택</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해 선택 → 후보 해 생성 → 조건 검증</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후보 해 생성 → 조건 검증 → 해 선택</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조건 검증 → 해 선택 → 후보 해 생성</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15</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탐색의 3단계 템플릿을 순서대로 바르게 나열한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후보 해 생성 → 조건 검증 → 해 선택</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가능한 경우를 만들고(생성), 문제 조건을 만족하는지 보고(검증), 통과한 것을 답으로 삼거나 최적값과 비교한다(선택). 이 순서는 어떤 완전 탐색 문제에서도 동일하다.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16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 템플릿에서 '조건 검증' 단계가 코드로 나타나는 형태로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후보가 문제 조건을 만족하는지 판단하는 if 문</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가능한 경우를 만들어 내는 for 문</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최적값을 담아 두는 변수의 초기화</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결과를 모아 두는 리스트의 append 호출</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함수의 마지막 return 문</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16</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 템플릿에서 '조건 검증' 단계가 코드로 나타나는 형태로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후보가 문제 조건을 만족하는지 판단하는 if 문</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생성은 반복문이, 검증은 조건문이, 선택은 반환이나 최적값 갱신이 담당한다. 조건문은 만들어진 후보를 걸러 내는 거름망 역할을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17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탐색에서 '해 선택' 단계가 정답 하나만 필요한 경우와 최적해가 필요한 경우에 각각 어떻게 달라지는가?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하나만 필요하면 계속 비교·갱신하고, 최적해가 필요하면 즉시 반환한다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하나만 필요하면 즉시 반환하고, 최적해가 필요하면 계속 비교·갱신한다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두 경우 모두 반드시 끝까지 탐색을 마친 뒤에 결과를 반환한다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두 경우 모두 첫 번째 후보를 만나는 순간 그것을 반환한다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하나만 필요하면 후보 생성 단계를 통째로 건너뛸 수 있다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33</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17</a:t>
            </a:r>
            <a:endParaRPr lang="en-US" sz="1200" dirty="0"/>
          </a:p>
        </p:txBody>
      </p:sp>
      <p:sp>
        <p:nvSpPr>
          <p:cNvPr id="8" name="Text 5"/>
          <p:cNvSpPr/>
          <p:nvPr/>
        </p:nvSpPr>
        <p:spPr>
          <a:xfrm>
            <a:off x="658368" y="1895856"/>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탐색에서 '해 선택' 단계가 정답 하나만 필요한 경우와 최적해가 필요한 경우에 각각 어떻게 달라지는가?</a:t>
            </a:r>
            <a:endParaRPr lang="en-US" sz="1500" dirty="0"/>
          </a:p>
        </p:txBody>
      </p:sp>
      <p:sp>
        <p:nvSpPr>
          <p:cNvPr id="9" name="Shape 6"/>
          <p:cNvSpPr/>
          <p:nvPr/>
        </p:nvSpPr>
        <p:spPr>
          <a:xfrm>
            <a:off x="658368" y="2436114"/>
            <a:ext cx="10908792" cy="1168908"/>
          </a:xfrm>
          <a:prstGeom prst="roundRect">
            <a:avLst>
              <a:gd name="adj" fmla="val 9387"/>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436114"/>
            <a:ext cx="9683496" cy="116890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하나만 필요하면 즉시 반환하고, 최적해가 필요하면 계속 비교·갱신한다</a:t>
            </a:r>
            <a:endParaRPr lang="en-US" sz="1350" dirty="0"/>
          </a:p>
        </p:txBody>
      </p:sp>
      <p:sp>
        <p:nvSpPr>
          <p:cNvPr id="13" name="Shape 9"/>
          <p:cNvSpPr/>
          <p:nvPr/>
        </p:nvSpPr>
        <p:spPr>
          <a:xfrm>
            <a:off x="658368" y="3842766"/>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4080510"/>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204137"/>
            <a:ext cx="228234" cy="228234"/>
          </a:xfrm>
          <a:prstGeom prst="rect">
            <a:avLst/>
          </a:prstGeom>
        </p:spPr>
      </p:pic>
      <p:sp>
        <p:nvSpPr>
          <p:cNvPr id="16" name="Text 11"/>
          <p:cNvSpPr/>
          <p:nvPr/>
        </p:nvSpPr>
        <p:spPr>
          <a:xfrm>
            <a:off x="1572768" y="3989070"/>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조건을 만족하는 답 하나면 충분한 문제는 찾는 즉시 return 하여 남은 탐색을 생략할 수 있다. 최적해를 구해야 하면 모든 후보를 끝까지 보며 최적값을 갱신해야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34</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18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탐색의 후보 해 생성 단계가 반드시 지켜야 할 성질은?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생성한 후보를 정렬된 순서로 유지해야 한다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정답에 가까운 후보부터 생성해야 한다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빠짐없이 그리고 중복 없이 생성해야 한다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생성 개수가 입력 크기보다 작아야 한다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생성 도중 조건을 만족하면 즉시 멈춰야 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18</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탐색의 후보 해 생성 단계가 반드시 지켜야 할 성질은?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빠짐없이 그리고 중복 없이 생성해야 한다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하나라도 빠지면 정답을 놓칠 수 있어 정확성이 무너지고, 중복이 생기면 같은 경우를 여러 번 세어 결과가 틀어지거나 시간이 낭비된다. 생성 순서나 정렬 여부는 요구 사항이 아니다.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19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 구조가 고급 알고리즘의 출발점이 된다고 말하는 이유로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고급 기법들이 완전 탐색의 비효율을 줄이는 방향으로 발전했기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완전 탐색이 어떤 문제에서든 가장 빠른 방법으로 알려져 있기 때문이다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고급 기법들이 완전 탐색보다 구현하기 훨씬 간단하기 때문이다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고급 기법들이 완전 탐색과 똑같은 시간 복잡도를 갖기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38BDF8"/>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완전 탐색이 정답 대신 근사한 답만 구해 주기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1952244"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38BDF8"/>
          </a:solidFill>
          <a:ln w="12700">
            <a:solidFill>
              <a:srgbClr val="38BDF8"/>
            </a:solidFill>
            <a:prstDash val="solid"/>
          </a:ln>
        </p:spPr>
      </p:sp>
      <p:pic>
        <p:nvPicPr>
          <p:cNvPr id="4" name="Image 0" descr="/home/claude/icons/sitemap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495044" cy="402336"/>
          </a:xfrm>
          <a:prstGeom prst="rect">
            <a:avLst/>
          </a:prstGeom>
          <a:noFill/>
          <a:ln/>
        </p:spPr>
        <p:txBody>
          <a:bodyPr wrap="square" lIns="0" tIns="0" rIns="0" bIns="0" rtlCol="0" anchor="ctr"/>
          <a:lstStyle/>
          <a:p>
            <a:pPr marL="0" indent="0">
              <a:buNone/>
            </a:pPr>
            <a:r>
              <a:rPr lang="en-US" sz="1200" b="1" dirty="0">
                <a:solidFill>
                  <a:srgbClr val="38BDF8"/>
                </a:solidFill>
                <a:latin typeface="Malgun Gothic" pitchFamily="34" charset="0"/>
                <a:ea typeface="Malgun Gothic" pitchFamily="34" charset="-122"/>
                <a:cs typeface="Malgun Gothic" pitchFamily="34" charset="-120"/>
              </a:rPr>
              <a:t>§2.3  </a:t>
            </a:r>
            <a:r>
              <a:rPr lang="en-US" sz="1200" dirty="0">
                <a:solidFill>
                  <a:srgbClr val="2A2860"/>
                </a:solidFill>
                <a:latin typeface="Malgun Gothic" pitchFamily="34" charset="0"/>
                <a:ea typeface="Malgun Gothic" pitchFamily="34" charset="-122"/>
                <a:cs typeface="Malgun Gothic" pitchFamily="34" charset="-120"/>
              </a:rPr>
              <a:t>기본 구조</a:t>
            </a:r>
            <a:endParaRPr lang="en-US" sz="1200" dirty="0"/>
          </a:p>
        </p:txBody>
      </p:sp>
      <p:sp>
        <p:nvSpPr>
          <p:cNvPr id="6" name="Shape 3"/>
          <p:cNvSpPr/>
          <p:nvPr/>
        </p:nvSpPr>
        <p:spPr>
          <a:xfrm>
            <a:off x="9948672" y="365760"/>
            <a:ext cx="1581912" cy="402336"/>
          </a:xfrm>
          <a:prstGeom prst="roundRect">
            <a:avLst>
              <a:gd name="adj" fmla="val 50000"/>
            </a:avLst>
          </a:prstGeom>
          <a:solidFill>
            <a:srgbClr val="38BDF8"/>
          </a:solidFill>
          <a:ln w="12700">
            <a:solidFill>
              <a:srgbClr val="38BDF8"/>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19</a:t>
            </a:r>
            <a:endParaRPr lang="en-US" sz="1200" dirty="0"/>
          </a:p>
        </p:txBody>
      </p:sp>
      <p:sp>
        <p:nvSpPr>
          <p:cNvPr id="8" name="Text 5"/>
          <p:cNvSpPr/>
          <p:nvPr/>
        </p:nvSpPr>
        <p:spPr>
          <a:xfrm>
            <a:off x="658368" y="1895856"/>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 구조가 고급 알고리즘의 출발점이 된다고 말하는 이유로 가장 적절한 것은?</a:t>
            </a:r>
            <a:endParaRPr lang="en-US" sz="1500" dirty="0"/>
          </a:p>
        </p:txBody>
      </p:sp>
      <p:sp>
        <p:nvSpPr>
          <p:cNvPr id="9" name="Shape 6"/>
          <p:cNvSpPr/>
          <p:nvPr/>
        </p:nvSpPr>
        <p:spPr>
          <a:xfrm>
            <a:off x="658368" y="2436114"/>
            <a:ext cx="10908792" cy="1168908"/>
          </a:xfrm>
          <a:prstGeom prst="roundRect">
            <a:avLst>
              <a:gd name="adj" fmla="val 9387"/>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436114"/>
            <a:ext cx="9683496" cy="116890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고급 기법들이 완전 탐색의 비효율을 줄이는 방향으로 발전했기 때문이다</a:t>
            </a:r>
            <a:endParaRPr lang="en-US" sz="1350" dirty="0"/>
          </a:p>
        </p:txBody>
      </p:sp>
      <p:sp>
        <p:nvSpPr>
          <p:cNvPr id="13" name="Shape 9"/>
          <p:cNvSpPr/>
          <p:nvPr/>
        </p:nvSpPr>
        <p:spPr>
          <a:xfrm>
            <a:off x="658368" y="3842766"/>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4080510"/>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204137"/>
            <a:ext cx="228234" cy="228234"/>
          </a:xfrm>
          <a:prstGeom prst="rect">
            <a:avLst/>
          </a:prstGeom>
        </p:spPr>
      </p:pic>
      <p:sp>
        <p:nvSpPr>
          <p:cNvPr id="16" name="Text 11"/>
          <p:cNvSpPr/>
          <p:nvPr/>
        </p:nvSpPr>
        <p:spPr>
          <a:xfrm>
            <a:off x="1572768" y="3989070"/>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백트래킹은 가지치기를, 분할 정복은 문제 분할을, 동적 계획법은 기억을 더해 완전 탐색의 낭비를 줄인 것이다. 기준점이 되는 구조가 완전 탐색이다.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38</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20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순열과 조합을 구분하는 기준으로 가장 적절한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같은 원소를 두 번 이상 뽑는 것이 허용되는가</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뽑아야 하는 원소의 개수가 미리 정해져 있는가</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뽑은 결과에서 순서가 다르면 다른 경우로 볼 것인가</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원본 데이터가 오름차순으로 정렬되어 있는가</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결과를 리스트와 튜플 중 어느 쪽으로 저장하는가</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39</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20</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순열과 조합을 구분하는 기준으로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뽑은 결과에서 순서가 다르면 다른 경우로 볼 것인가</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순서를 구별하면 순열, 구별하지 않으면 조합이다. 1등과 2등을 정하는 문제는 순열, 대표 두 명을 뽑는 문제는 조합이다.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40</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21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출력값은?</a:t>
            </a:r>
            <a:endParaRPr lang="en-US" sz="2300" dirty="0"/>
          </a:p>
        </p:txBody>
      </p:sp>
      <p:sp>
        <p:nvSpPr>
          <p:cNvPr id="9" name="Shape 6"/>
          <p:cNvSpPr/>
          <p:nvPr/>
        </p:nvSpPr>
        <p:spPr>
          <a:xfrm>
            <a:off x="658368" y="2312543"/>
            <a:ext cx="4400824" cy="1444752"/>
          </a:xfrm>
          <a:prstGeom prst="roundRect">
            <a:avLst>
              <a:gd name="adj" fmla="val 5063"/>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400824"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permutations</a:t>
            </a:r>
            <a:endParaRPr lang="en-US" sz="1300" dirty="0"/>
          </a:p>
        </p:txBody>
      </p:sp>
      <p:sp>
        <p:nvSpPr>
          <p:cNvPr id="17" name="Text 14"/>
          <p:cNvSpPr/>
          <p:nvPr/>
        </p:nvSpPr>
        <p:spPr>
          <a:xfrm>
            <a:off x="859536" y="2938907"/>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items = [</a:t>
            </a:r>
            <a:r>
              <a:rPr lang="en-US" sz="1300" dirty="0">
                <a:solidFill>
                  <a:srgbClr val="9FE0A0"/>
                </a:solidFill>
                <a:latin typeface="Consolas" pitchFamily="34" charset="0"/>
                <a:ea typeface="Consolas" pitchFamily="34" charset="-122"/>
                <a:cs typeface="Consolas" pitchFamily="34" charset="-120"/>
              </a:rPr>
              <a:t>'A'</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'B'</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'C'</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16293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result = </a:t>
            </a:r>
            <a:r>
              <a:rPr lang="en-US" sz="1300" dirty="0">
                <a:solidFill>
                  <a:srgbClr val="9CC4FF"/>
                </a:solidFill>
                <a:latin typeface="Consolas" pitchFamily="34" charset="0"/>
                <a:ea typeface="Consolas" pitchFamily="34" charset="-122"/>
                <a:cs typeface="Consolas" pitchFamily="34" charset="-120"/>
              </a:rPr>
              <a:t>list</a:t>
            </a:r>
            <a:r>
              <a:rPr lang="en-US" sz="1300" dirty="0">
                <a:solidFill>
                  <a:srgbClr val="DCDCF0"/>
                </a:solidFill>
                <a:latin typeface="Consolas" pitchFamily="34" charset="0"/>
                <a:ea typeface="Consolas" pitchFamily="34" charset="-122"/>
                <a:cs typeface="Consolas" pitchFamily="34" charset="-120"/>
              </a:rPr>
              <a:t>(permutations(items,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(result))</a:t>
            </a:r>
            <a:endParaRPr lang="en-US" sz="1300" dirty="0"/>
          </a:p>
        </p:txBody>
      </p:sp>
      <p:sp>
        <p:nvSpPr>
          <p:cNvPr id="20" name="Shape 17"/>
          <p:cNvSpPr/>
          <p:nvPr/>
        </p:nvSpPr>
        <p:spPr>
          <a:xfrm>
            <a:off x="5388376" y="231254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1" name="Text 18"/>
          <p:cNvSpPr/>
          <p:nvPr/>
        </p:nvSpPr>
        <p:spPr>
          <a:xfrm>
            <a:off x="5626120" y="231254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3</a:t>
            </a:r>
            <a:endParaRPr lang="en-US" sz="1600" dirty="0"/>
          </a:p>
        </p:txBody>
      </p:sp>
      <p:sp>
        <p:nvSpPr>
          <p:cNvPr id="22" name="Shape 19"/>
          <p:cNvSpPr/>
          <p:nvPr/>
        </p:nvSpPr>
        <p:spPr>
          <a:xfrm>
            <a:off x="5388376" y="295262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3" name="Text 20"/>
          <p:cNvSpPr/>
          <p:nvPr/>
        </p:nvSpPr>
        <p:spPr>
          <a:xfrm>
            <a:off x="5626120" y="295262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6</a:t>
            </a:r>
            <a:endParaRPr lang="en-US" sz="1600" dirty="0"/>
          </a:p>
        </p:txBody>
      </p:sp>
      <p:sp>
        <p:nvSpPr>
          <p:cNvPr id="24" name="Shape 21"/>
          <p:cNvSpPr/>
          <p:nvPr/>
        </p:nvSpPr>
        <p:spPr>
          <a:xfrm>
            <a:off x="5388376" y="359270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626120" y="359270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2</a:t>
            </a:r>
            <a:endParaRPr lang="en-US" sz="1600" dirty="0"/>
          </a:p>
        </p:txBody>
      </p:sp>
      <p:sp>
        <p:nvSpPr>
          <p:cNvPr id="26" name="Shape 23"/>
          <p:cNvSpPr/>
          <p:nvPr/>
        </p:nvSpPr>
        <p:spPr>
          <a:xfrm>
            <a:off x="5388376" y="423278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626120" y="423278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9</a:t>
            </a:r>
            <a:endParaRPr lang="en-US" sz="1600" dirty="0"/>
          </a:p>
        </p:txBody>
      </p:sp>
      <p:sp>
        <p:nvSpPr>
          <p:cNvPr id="28" name="Shape 25"/>
          <p:cNvSpPr/>
          <p:nvPr/>
        </p:nvSpPr>
        <p:spPr>
          <a:xfrm>
            <a:off x="5388376" y="487286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626120" y="487286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8</a:t>
            </a:r>
            <a:endParaRPr lang="en-US" sz="1600" dirty="0"/>
          </a:p>
        </p:txBody>
      </p:sp>
      <p:sp>
        <p:nvSpPr>
          <p:cNvPr id="31" name="Text 27"/>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41</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21</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출력값은?</a:t>
            </a:r>
            <a:endParaRPr lang="en-US" sz="1500" dirty="0"/>
          </a:p>
        </p:txBody>
      </p:sp>
      <p:sp>
        <p:nvSpPr>
          <p:cNvPr id="9" name="Shape 6"/>
          <p:cNvSpPr/>
          <p:nvPr/>
        </p:nvSpPr>
        <p:spPr>
          <a:xfrm>
            <a:off x="658368" y="2486787"/>
            <a:ext cx="4400824" cy="1444752"/>
          </a:xfrm>
          <a:prstGeom prst="roundRect">
            <a:avLst>
              <a:gd name="adj" fmla="val 5063"/>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400824"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permutations</a:t>
            </a:r>
            <a:endParaRPr lang="en-US" sz="1300" dirty="0"/>
          </a:p>
        </p:txBody>
      </p:sp>
      <p:sp>
        <p:nvSpPr>
          <p:cNvPr id="17" name="Text 14"/>
          <p:cNvSpPr/>
          <p:nvPr/>
        </p:nvSpPr>
        <p:spPr>
          <a:xfrm>
            <a:off x="859536" y="3113151"/>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items = [</a:t>
            </a:r>
            <a:r>
              <a:rPr lang="en-US" sz="1300" dirty="0">
                <a:solidFill>
                  <a:srgbClr val="9FE0A0"/>
                </a:solidFill>
                <a:latin typeface="Consolas" pitchFamily="34" charset="0"/>
                <a:ea typeface="Consolas" pitchFamily="34" charset="-122"/>
                <a:cs typeface="Consolas" pitchFamily="34" charset="-120"/>
              </a:rPr>
              <a:t>'A'</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'B'</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'C'</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37179"/>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result = </a:t>
            </a:r>
            <a:r>
              <a:rPr lang="en-US" sz="1300" dirty="0">
                <a:solidFill>
                  <a:srgbClr val="9CC4FF"/>
                </a:solidFill>
                <a:latin typeface="Consolas" pitchFamily="34" charset="0"/>
                <a:ea typeface="Consolas" pitchFamily="34" charset="-122"/>
                <a:cs typeface="Consolas" pitchFamily="34" charset="-120"/>
              </a:rPr>
              <a:t>list</a:t>
            </a:r>
            <a:r>
              <a:rPr lang="en-US" sz="1300" dirty="0">
                <a:solidFill>
                  <a:srgbClr val="DCDCF0"/>
                </a:solidFill>
                <a:latin typeface="Consolas" pitchFamily="34" charset="0"/>
                <a:ea typeface="Consolas" pitchFamily="34" charset="-122"/>
                <a:cs typeface="Consolas" pitchFamily="34" charset="-120"/>
              </a:rPr>
              <a:t>(permutations(items,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(result))</a:t>
            </a:r>
            <a:endParaRPr lang="en-US" sz="1300" dirty="0"/>
          </a:p>
        </p:txBody>
      </p:sp>
      <p:sp>
        <p:nvSpPr>
          <p:cNvPr id="20" name="Shape 17"/>
          <p:cNvSpPr/>
          <p:nvPr/>
        </p:nvSpPr>
        <p:spPr>
          <a:xfrm>
            <a:off x="5388376" y="2486787"/>
            <a:ext cx="6178784"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1" name="Shape 18"/>
          <p:cNvSpPr/>
          <p:nvPr/>
        </p:nvSpPr>
        <p:spPr>
          <a:xfrm>
            <a:off x="5644408"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2" name="Image 1" descr="/home/claude/icons/check_white.png"/>
          <p:cNvPicPr>
            <a:picLocks noChangeAspect="1"/>
          </p:cNvPicPr>
          <p:nvPr/>
        </p:nvPicPr>
        <p:blipFill>
          <a:blip r:embed="rId4"/>
          <a:stretch>
            <a:fillRect/>
          </a:stretch>
        </p:blipFill>
        <p:spPr>
          <a:xfrm>
            <a:off x="5777545" y="2821092"/>
            <a:ext cx="245791" cy="245791"/>
          </a:xfrm>
          <a:prstGeom prst="rect">
            <a:avLst/>
          </a:prstGeom>
        </p:spPr>
      </p:pic>
      <p:sp>
        <p:nvSpPr>
          <p:cNvPr id="23" name="Text 19"/>
          <p:cNvSpPr/>
          <p:nvPr/>
        </p:nvSpPr>
        <p:spPr>
          <a:xfrm>
            <a:off x="6321064" y="2486787"/>
            <a:ext cx="4953488"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②   6</a:t>
            </a:r>
            <a:endParaRPr lang="en-US" sz="1350" dirty="0"/>
          </a:p>
        </p:txBody>
      </p:sp>
      <p:sp>
        <p:nvSpPr>
          <p:cNvPr id="24" name="Shape 20"/>
          <p:cNvSpPr/>
          <p:nvPr/>
        </p:nvSpPr>
        <p:spPr>
          <a:xfrm>
            <a:off x="5388376" y="3638931"/>
            <a:ext cx="6178784"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Shape 21"/>
          <p:cNvSpPr/>
          <p:nvPr/>
        </p:nvSpPr>
        <p:spPr>
          <a:xfrm>
            <a:off x="5644408"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6" name="Image 2" descr="/home/claude/icons/bulb_white.png"/>
          <p:cNvPicPr>
            <a:picLocks noChangeAspect="1"/>
          </p:cNvPicPr>
          <p:nvPr/>
        </p:nvPicPr>
        <p:blipFill>
          <a:blip r:embed="rId5"/>
          <a:stretch>
            <a:fillRect/>
          </a:stretch>
        </p:blipFill>
        <p:spPr>
          <a:xfrm>
            <a:off x="5768035" y="4000302"/>
            <a:ext cx="228234" cy="228234"/>
          </a:xfrm>
          <a:prstGeom prst="rect">
            <a:avLst/>
          </a:prstGeom>
        </p:spPr>
      </p:pic>
      <p:sp>
        <p:nvSpPr>
          <p:cNvPr id="27" name="Text 22"/>
          <p:cNvSpPr/>
          <p:nvPr/>
        </p:nvSpPr>
        <p:spPr>
          <a:xfrm>
            <a:off x="6302776" y="3785235"/>
            <a:ext cx="4990064"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3개 중 2개를 순서 있게 나열하므로 3P2 = 3 × 2 = 6이다. (A,B)와 (B,A)를 서로 다른 경우로 세기 때문에 조합보다 개수가 많다.</a:t>
            </a:r>
            <a:endParaRPr lang="en-US" sz="1300" dirty="0"/>
          </a:p>
        </p:txBody>
      </p:sp>
      <p:sp>
        <p:nvSpPr>
          <p:cNvPr id="29" name="Text 2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42</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22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출력값은?</a:t>
            </a:r>
            <a:endParaRPr lang="en-US" sz="2300" dirty="0"/>
          </a:p>
        </p:txBody>
      </p:sp>
      <p:sp>
        <p:nvSpPr>
          <p:cNvPr id="9" name="Shape 6"/>
          <p:cNvSpPr/>
          <p:nvPr/>
        </p:nvSpPr>
        <p:spPr>
          <a:xfrm>
            <a:off x="658368" y="2312543"/>
            <a:ext cx="4400824" cy="1444752"/>
          </a:xfrm>
          <a:prstGeom prst="roundRect">
            <a:avLst>
              <a:gd name="adj" fmla="val 5063"/>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400824"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2938907"/>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items = [</a:t>
            </a:r>
            <a:r>
              <a:rPr lang="en-US" sz="1300" dirty="0">
                <a:solidFill>
                  <a:srgbClr val="9FE0A0"/>
                </a:solidFill>
                <a:latin typeface="Consolas" pitchFamily="34" charset="0"/>
                <a:ea typeface="Consolas" pitchFamily="34" charset="-122"/>
                <a:cs typeface="Consolas" pitchFamily="34" charset="-120"/>
              </a:rPr>
              <a:t>'A'</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'B'</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'C'</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16293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result = </a:t>
            </a:r>
            <a:r>
              <a:rPr lang="en-US" sz="1300" dirty="0">
                <a:solidFill>
                  <a:srgbClr val="9CC4FF"/>
                </a:solidFill>
                <a:latin typeface="Consolas" pitchFamily="34" charset="0"/>
                <a:ea typeface="Consolas" pitchFamily="34" charset="-122"/>
                <a:cs typeface="Consolas" pitchFamily="34" charset="-120"/>
              </a:rPr>
              <a:t>list</a:t>
            </a:r>
            <a:r>
              <a:rPr lang="en-US" sz="1300" dirty="0">
                <a:solidFill>
                  <a:srgbClr val="DCDCF0"/>
                </a:solidFill>
                <a:latin typeface="Consolas" pitchFamily="34" charset="0"/>
                <a:ea typeface="Consolas" pitchFamily="34" charset="-122"/>
                <a:cs typeface="Consolas" pitchFamily="34" charset="-120"/>
              </a:rPr>
              <a:t>(combinations(items,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(result))</a:t>
            </a:r>
            <a:endParaRPr lang="en-US" sz="1300" dirty="0"/>
          </a:p>
        </p:txBody>
      </p:sp>
      <p:sp>
        <p:nvSpPr>
          <p:cNvPr id="20" name="Shape 17"/>
          <p:cNvSpPr/>
          <p:nvPr/>
        </p:nvSpPr>
        <p:spPr>
          <a:xfrm>
            <a:off x="5388376" y="231254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1" name="Text 18"/>
          <p:cNvSpPr/>
          <p:nvPr/>
        </p:nvSpPr>
        <p:spPr>
          <a:xfrm>
            <a:off x="5626120" y="231254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3</a:t>
            </a:r>
            <a:endParaRPr lang="en-US" sz="1600" dirty="0"/>
          </a:p>
        </p:txBody>
      </p:sp>
      <p:sp>
        <p:nvSpPr>
          <p:cNvPr id="22" name="Shape 19"/>
          <p:cNvSpPr/>
          <p:nvPr/>
        </p:nvSpPr>
        <p:spPr>
          <a:xfrm>
            <a:off x="5388376" y="295262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3" name="Text 20"/>
          <p:cNvSpPr/>
          <p:nvPr/>
        </p:nvSpPr>
        <p:spPr>
          <a:xfrm>
            <a:off x="5626120" y="295262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6</a:t>
            </a:r>
            <a:endParaRPr lang="en-US" sz="1600" dirty="0"/>
          </a:p>
        </p:txBody>
      </p:sp>
      <p:sp>
        <p:nvSpPr>
          <p:cNvPr id="24" name="Shape 21"/>
          <p:cNvSpPr/>
          <p:nvPr/>
        </p:nvSpPr>
        <p:spPr>
          <a:xfrm>
            <a:off x="5388376" y="359270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626120" y="359270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2</a:t>
            </a:r>
            <a:endParaRPr lang="en-US" sz="1600" dirty="0"/>
          </a:p>
        </p:txBody>
      </p:sp>
      <p:sp>
        <p:nvSpPr>
          <p:cNvPr id="26" name="Shape 23"/>
          <p:cNvSpPr/>
          <p:nvPr/>
        </p:nvSpPr>
        <p:spPr>
          <a:xfrm>
            <a:off x="5388376" y="423278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626120" y="423278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9</a:t>
            </a:r>
            <a:endParaRPr lang="en-US" sz="1600" dirty="0"/>
          </a:p>
        </p:txBody>
      </p:sp>
      <p:sp>
        <p:nvSpPr>
          <p:cNvPr id="28" name="Shape 25"/>
          <p:cNvSpPr/>
          <p:nvPr/>
        </p:nvSpPr>
        <p:spPr>
          <a:xfrm>
            <a:off x="5388376" y="487286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626120" y="4872863"/>
            <a:ext cx="5776448" cy="548640"/>
          </a:xfrm>
          <a:prstGeom prst="rect">
            <a:avLst/>
          </a:prstGeom>
          <a:noFill/>
          <a:ln/>
        </p:spPr>
        <p:txBody>
          <a:bodyPr wrap="square" lIns="0" tIns="0" rIns="0" bIns="0" rtlCol="0" anchor="ctr"/>
          <a:lstStyle/>
          <a:p>
            <a:pPr marL="0" indent="0">
              <a:buNone/>
            </a:pPr>
            <a:r>
              <a:rPr lang="en-US" sz="1600" b="1" dirty="0">
                <a:solidFill>
                  <a:srgbClr val="10B981"/>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4</a:t>
            </a:r>
            <a:endParaRPr lang="en-US" sz="1600" dirty="0"/>
          </a:p>
        </p:txBody>
      </p:sp>
      <p:sp>
        <p:nvSpPr>
          <p:cNvPr id="31" name="Text 27"/>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43</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22</a:t>
            </a:r>
            <a:endParaRPr lang="en-US" sz="1200" dirty="0"/>
          </a:p>
        </p:txBody>
      </p:sp>
      <p:sp>
        <p:nvSpPr>
          <p:cNvPr id="8" name="Text 5"/>
          <p:cNvSpPr/>
          <p:nvPr/>
        </p:nvSpPr>
        <p:spPr>
          <a:xfrm>
            <a:off x="658368" y="206565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출력값은?</a:t>
            </a:r>
            <a:endParaRPr lang="en-US" sz="1500" dirty="0"/>
          </a:p>
        </p:txBody>
      </p:sp>
      <p:sp>
        <p:nvSpPr>
          <p:cNvPr id="9" name="Shape 6"/>
          <p:cNvSpPr/>
          <p:nvPr/>
        </p:nvSpPr>
        <p:spPr>
          <a:xfrm>
            <a:off x="658368" y="2605913"/>
            <a:ext cx="4400824" cy="1444752"/>
          </a:xfrm>
          <a:prstGeom prst="roundRect">
            <a:avLst>
              <a:gd name="adj" fmla="val 5063"/>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605913"/>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807081"/>
            <a:ext cx="4400824" cy="109728"/>
          </a:xfrm>
          <a:prstGeom prst="rect">
            <a:avLst/>
          </a:prstGeom>
          <a:solidFill>
            <a:srgbClr val="2A2856"/>
          </a:solidFill>
          <a:ln w="12700">
            <a:solidFill>
              <a:srgbClr val="2A2856"/>
            </a:solidFill>
            <a:prstDash val="solid"/>
          </a:ln>
        </p:spPr>
      </p:sp>
      <p:sp>
        <p:nvSpPr>
          <p:cNvPr id="12" name="Shape 9"/>
          <p:cNvSpPr/>
          <p:nvPr/>
        </p:nvSpPr>
        <p:spPr>
          <a:xfrm>
            <a:off x="786384" y="271106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71106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71106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624201"/>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3008249"/>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3232277"/>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items = [</a:t>
            </a:r>
            <a:r>
              <a:rPr lang="en-US" sz="1300" dirty="0">
                <a:solidFill>
                  <a:srgbClr val="9FE0A0"/>
                </a:solidFill>
                <a:latin typeface="Consolas" pitchFamily="34" charset="0"/>
                <a:ea typeface="Consolas" pitchFamily="34" charset="-122"/>
                <a:cs typeface="Consolas" pitchFamily="34" charset="-120"/>
              </a:rPr>
              <a:t>'A'</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'B'</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FE0A0"/>
                </a:solidFill>
                <a:latin typeface="Consolas" pitchFamily="34" charset="0"/>
                <a:ea typeface="Consolas" pitchFamily="34" charset="-122"/>
                <a:cs typeface="Consolas" pitchFamily="34" charset="-120"/>
              </a:rPr>
              <a:t>'C'</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45630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result = </a:t>
            </a:r>
            <a:r>
              <a:rPr lang="en-US" sz="1300" dirty="0">
                <a:solidFill>
                  <a:srgbClr val="9CC4FF"/>
                </a:solidFill>
                <a:latin typeface="Consolas" pitchFamily="34" charset="0"/>
                <a:ea typeface="Consolas" pitchFamily="34" charset="-122"/>
                <a:cs typeface="Consolas" pitchFamily="34" charset="-120"/>
              </a:rPr>
              <a:t>list</a:t>
            </a:r>
            <a:r>
              <a:rPr lang="en-US" sz="1300" dirty="0">
                <a:solidFill>
                  <a:srgbClr val="DCDCF0"/>
                </a:solidFill>
                <a:latin typeface="Consolas" pitchFamily="34" charset="0"/>
                <a:ea typeface="Consolas" pitchFamily="34" charset="-122"/>
                <a:cs typeface="Consolas" pitchFamily="34" charset="-120"/>
              </a:rPr>
              <a:t>(combinations(items,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680333"/>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(result))</a:t>
            </a:r>
            <a:endParaRPr lang="en-US" sz="1300" dirty="0"/>
          </a:p>
        </p:txBody>
      </p:sp>
      <p:sp>
        <p:nvSpPr>
          <p:cNvPr id="20" name="Shape 17"/>
          <p:cNvSpPr/>
          <p:nvPr/>
        </p:nvSpPr>
        <p:spPr>
          <a:xfrm>
            <a:off x="5388376" y="2605913"/>
            <a:ext cx="6178784"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1" name="Shape 18"/>
          <p:cNvSpPr/>
          <p:nvPr/>
        </p:nvSpPr>
        <p:spPr>
          <a:xfrm>
            <a:off x="5644408" y="2807081"/>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2" name="Image 1" descr="/home/claude/icons/check_white.png"/>
          <p:cNvPicPr>
            <a:picLocks noChangeAspect="1"/>
          </p:cNvPicPr>
          <p:nvPr/>
        </p:nvPicPr>
        <p:blipFill>
          <a:blip r:embed="rId4"/>
          <a:stretch>
            <a:fillRect/>
          </a:stretch>
        </p:blipFill>
        <p:spPr>
          <a:xfrm>
            <a:off x="5777545" y="2940218"/>
            <a:ext cx="245791" cy="245791"/>
          </a:xfrm>
          <a:prstGeom prst="rect">
            <a:avLst/>
          </a:prstGeom>
        </p:spPr>
      </p:pic>
      <p:sp>
        <p:nvSpPr>
          <p:cNvPr id="23" name="Text 19"/>
          <p:cNvSpPr/>
          <p:nvPr/>
        </p:nvSpPr>
        <p:spPr>
          <a:xfrm>
            <a:off x="6321064" y="2605913"/>
            <a:ext cx="4953488"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①   3</a:t>
            </a:r>
            <a:endParaRPr lang="en-US" sz="1350" dirty="0"/>
          </a:p>
        </p:txBody>
      </p:sp>
      <p:sp>
        <p:nvSpPr>
          <p:cNvPr id="24" name="Shape 20"/>
          <p:cNvSpPr/>
          <p:nvPr/>
        </p:nvSpPr>
        <p:spPr>
          <a:xfrm>
            <a:off x="5388376" y="3758057"/>
            <a:ext cx="6178784" cy="1189736"/>
          </a:xfrm>
          <a:prstGeom prst="roundRect">
            <a:avLst>
              <a:gd name="adj" fmla="val 9223"/>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Shape 21"/>
          <p:cNvSpPr/>
          <p:nvPr/>
        </p:nvSpPr>
        <p:spPr>
          <a:xfrm>
            <a:off x="5644408" y="3995801"/>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6" name="Image 2" descr="/home/claude/icons/bulb_white.png"/>
          <p:cNvPicPr>
            <a:picLocks noChangeAspect="1"/>
          </p:cNvPicPr>
          <p:nvPr/>
        </p:nvPicPr>
        <p:blipFill>
          <a:blip r:embed="rId5"/>
          <a:stretch>
            <a:fillRect/>
          </a:stretch>
        </p:blipFill>
        <p:spPr>
          <a:xfrm>
            <a:off x="5768035" y="4119428"/>
            <a:ext cx="228234" cy="228234"/>
          </a:xfrm>
          <a:prstGeom prst="rect">
            <a:avLst/>
          </a:prstGeom>
        </p:spPr>
      </p:pic>
      <p:sp>
        <p:nvSpPr>
          <p:cNvPr id="27" name="Text 22"/>
          <p:cNvSpPr/>
          <p:nvPr/>
        </p:nvSpPr>
        <p:spPr>
          <a:xfrm>
            <a:off x="6302776" y="3904361"/>
            <a:ext cx="4990064" cy="89712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3개 중 2개를 순서 없이 고르므로 3C2 = 3이다. (A,B)와 (B,A)를 같은 경우로 보기 때문에 순열의 절반이 된다.</a:t>
            </a:r>
            <a:endParaRPr lang="en-US" sz="1300" dirty="0"/>
          </a:p>
        </p:txBody>
      </p:sp>
      <p:sp>
        <p:nvSpPr>
          <p:cNvPr id="29" name="Text 2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44</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23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중 조합(combination)으로 세어야 하는 상황은?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5명 중에서 회장과 부회장을 각각 한 명씩 정하는 경우</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5개 메뉴 중 서로 다른 2개를 골라 세트를 만드는 경우</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서로 다른 숫자 3개를 이어 붙여 비밀번호를 만드는 경우</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네 개의 도시를 한 번씩 방문하는 순서를 정하는 경우</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달리기 경기에서 1등, 2등, 3등을 각각 정하는 경우</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45</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23</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중 조합(combination)으로 세어야 하는 상황은?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5개 메뉴 중 서로 다른 2개를 골라 세트를 만드는 경우</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세트에서는 초코·바닐라와 바닐라·초코가 같은 메뉴이므로 순서를 구별하지 않는다. 나머지 넷은 모두 순서가 결과를 바꾸므로 순열이다.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46</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24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서로 다른 n개에서 r개를 뽑아 순서 있게 나열하는 경우의 수를 나타내는 식은?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r × (r−1) × … × 2 × 1</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 × (n−1) × … × (n−r) 의 곱</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n! / (r! × (n−r)!)</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n × n × … × n (n을 r번 곱함)</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 × (n−1) × … × (n−r+1)</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47</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24</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서로 다른 n개에서 r개를 뽑아 순서 있게 나열하는 경우의 수를 나타내는 식은?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n × (n−1) × … × (n−r+1)</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첫 자리에 n가지, 다음 자리에 n−1가지 식으로 r개를 채우므로 n부터 시작해 r개의 수를 곱한다. 두 번째 식은 조합의 개수다.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48</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25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itertools를 사용해 완전 탐색을 구현했을 때 얻는 효과로 옳은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조건을 만족하지 않는 후보를 자동으로 건너뛴다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탐색해야 할 경우의 수가 줄어든다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시간 복잡도의 차수가 한 단계 낮아진다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중첩 반복문을 짧은 코드로 대체할 수 있다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메모리를 전혀 사용하지 않고 동작한다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49</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25</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itertools를 사용해 완전 탐색을 구현했을 때 얻는 효과로 옳은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중첩 반복문을 짧은 코드로 대체할 수 있다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itertools는 코드를 짧고 수정하기 쉽게 만들어 줄 뿐 내부적으로는 모든 경우를 그대로 생성한다. 경우의 수도 복잡도도 달라지지 않는다.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50</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26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숫자 1, 2, 3을 한 번씩 모두 사용해 만들 수 있는 세 자리 수의 개수는?</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3개</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6개</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9개</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27개</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12개</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51</a:t>
            </a:r>
            <a:endParaRPr 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26</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숫자 1, 2, 3을 한 번씩 모두 사용해 만들 수 있는 세 자리 수의 개수는?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6개</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세 개를 모두 사용해 순서 있게 나열하므로 3! = 3 × 2 × 1 = 6개다. permutations(nums, 3)으로 생성되는 후보의 개수와 같다.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52</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27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4가지 맛 중 2가지를 골라 더블 컵을 만들 때 가능한 메뉴의 가짓수는? (순서 무관)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6가지</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12가지</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8가지</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16가지</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4가지</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53</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27</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4가지 맛 중 2가지를 골라 더블 컵을 만들 때 가능한 메뉴의 가짓수는? (순서 무관)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6가지</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4C2 = (4 × 3) / (2 × 1) = 6가지다. 순서를 구별했다면 4P2 = 12가지가 되지만, 초코·바닐라와 바닐라·초코는 같은 메뉴이므로 조합으로 센다.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54</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28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로또처럼 45개의 번호 중 6개를 순서 없이 뽑는 경우의 수를 구하는 식으로 옳은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45! / 39!</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45! / (6! × 39!)</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45⁶</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45 × 44 × 43 × 42 × 41 × 40</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6! / 45!</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55</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28</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로또처럼 45개의 번호 중 6개를 순서 없이 뽑는 경우의 수를 구하는 식으로 옳은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45! / (6! × 39!)</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조합의 개수는 n! / (r! × (n−r)!) 이므로 45! / (6! × 39!) = 8,145,060이다. 네 번째 식은 순서를 구별한 45P6으로 이 값의 720배다.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56</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29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n개 원소로 만들 수 있는 순열의 개수가 n! 이라는 것이 의미하는 바로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후보의 수가 n의 값과 무관하게 항상 일정하게 유지된다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n이 아무리 커져도 후보의 수가 완만하게만 늘어난다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후보의 수가 n의 크기에 정확히 정비례해서 늘어난다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후보의 수가 n의 제곱에 비례하는 속도로 늘어난다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n이 조금만 커져도 후보의 수가 감당할 수 없이 늘어난다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57</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29</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n개 원소로 만들 수 있는 순열의 개수가 n! 이라는 것이 의미하는 바로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n이 조금만 커져도 후보의 수가 감당할 수 없이 늘어난다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10! 은 약 360만이지만 20! 은 약 2.4 × 10¹⁸ 이다. 팩토리얼은 이 장에서 다루는 증가 유형 중 가장 빠르며, 순열을 전부 생성하는 방식은 n이 10을 넘기면 곧 한계에 부딪힌다.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58</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30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0부터 9까지의 서로 다른 숫자 3개로 만드는 비밀번호의 개수는?</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504개</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1,000개</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120개</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30개</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0B981"/>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720개</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59</a:t>
            </a:r>
            <a:endParaRPr lang="en-US" sz="1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0B981"/>
          </a:solidFill>
          <a:ln w="12700">
            <a:solidFill>
              <a:srgbClr val="10B981"/>
            </a:solidFill>
            <a:prstDash val="solid"/>
          </a:ln>
        </p:spPr>
      </p:sp>
      <p:pic>
        <p:nvPicPr>
          <p:cNvPr id="4" name="Image 0" descr="/home/claude/icons/gear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10B981"/>
                </a:solidFill>
                <a:latin typeface="Malgun Gothic" pitchFamily="34" charset="0"/>
                <a:ea typeface="Malgun Gothic" pitchFamily="34" charset="-122"/>
                <a:cs typeface="Malgun Gothic" pitchFamily="34" charset="-120"/>
              </a:rPr>
              <a:t>§2.4  </a:t>
            </a:r>
            <a:r>
              <a:rPr lang="en-US" sz="1200" dirty="0">
                <a:solidFill>
                  <a:srgbClr val="2A2860"/>
                </a:solidFill>
                <a:latin typeface="Malgun Gothic" pitchFamily="34" charset="0"/>
                <a:ea typeface="Malgun Gothic" pitchFamily="34" charset="-122"/>
                <a:cs typeface="Malgun Gothic" pitchFamily="34" charset="-120"/>
              </a:rPr>
              <a:t>순열과 조합</a:t>
            </a:r>
            <a:endParaRPr lang="en-US" sz="1200" dirty="0"/>
          </a:p>
        </p:txBody>
      </p:sp>
      <p:sp>
        <p:nvSpPr>
          <p:cNvPr id="6" name="Shape 3"/>
          <p:cNvSpPr/>
          <p:nvPr/>
        </p:nvSpPr>
        <p:spPr>
          <a:xfrm>
            <a:off x="9948672" y="365760"/>
            <a:ext cx="1581912" cy="402336"/>
          </a:xfrm>
          <a:prstGeom prst="roundRect">
            <a:avLst>
              <a:gd name="adj" fmla="val 50000"/>
            </a:avLst>
          </a:prstGeom>
          <a:solidFill>
            <a:srgbClr val="10B981"/>
          </a:solidFill>
          <a:ln w="12700">
            <a:solidFill>
              <a:srgbClr val="10B981"/>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30</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0부터 9까지의 서로 다른 숫자 3개로 만드는 비밀번호의 개수는?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720개</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서로 다른 세 숫자를 순서 있게 배치하므로 10P3 = 10 × 9 × 8 = 720개다. 중복을 허용했다면 10³ = 1,000개가 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60</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31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길이 n인 텍스트에서 길이 m인 패턴을 찾을 때, 비교를 시작할 수 있는 위치의 개수는?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n + m − 1개</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 × m − 1개</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n − m + 1개</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n − m − 1개</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 × (m − 1)개</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61</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31</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길이 n인 텍스트에서 길이 m인 패턴을 찾을 때, 비교를 시작할 수 있는 위치의 개수는?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n − m + 1개</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패턴이 텍스트를 벗어나지 않으려면 시작 위치가 0부터 n−m까지여야 하므로 n−m+1개다. n=11, m=3이면 9개의 시작 위치를 검사한다.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62</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32 · 객관식</a:t>
            </a:r>
            <a:endParaRPr lang="en-US" sz="1200" dirty="0"/>
          </a:p>
        </p:txBody>
      </p:sp>
      <p:sp>
        <p:nvSpPr>
          <p:cNvPr id="8" name="Text 5"/>
          <p:cNvSpPr/>
          <p:nvPr/>
        </p:nvSpPr>
        <p:spPr>
          <a:xfrm>
            <a:off x="658368" y="1396238"/>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text = "ababcabcababd", pattern = "abc" 로 실행한 결과는?</a:t>
            </a:r>
            <a:endParaRPr lang="en-US" sz="2300" dirty="0"/>
          </a:p>
        </p:txBody>
      </p:sp>
      <p:sp>
        <p:nvSpPr>
          <p:cNvPr id="9" name="Shape 6"/>
          <p:cNvSpPr/>
          <p:nvPr/>
        </p:nvSpPr>
        <p:spPr>
          <a:xfrm>
            <a:off x="658368" y="2508250"/>
            <a:ext cx="448933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508250"/>
            <a:ext cx="448933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489338"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66637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412357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bf_match(text, pattern):</a:t>
            </a:r>
            <a:endParaRPr lang="en-US" sz="1200" dirty="0"/>
          </a:p>
        </p:txBody>
      </p:sp>
      <p:sp>
        <p:nvSpPr>
          <p:cNvPr id="17" name="Text 14"/>
          <p:cNvSpPr/>
          <p:nvPr/>
        </p:nvSpPr>
        <p:spPr>
          <a:xfrm>
            <a:off x="859536" y="311632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m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(text),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(pattern)</a:t>
            </a:r>
            <a:endParaRPr lang="en-US" sz="1200" dirty="0"/>
          </a:p>
        </p:txBody>
      </p:sp>
      <p:sp>
        <p:nvSpPr>
          <p:cNvPr id="18" name="Text 15"/>
          <p:cNvSpPr/>
          <p:nvPr/>
        </p:nvSpPr>
        <p:spPr>
          <a:xfrm>
            <a:off x="859536" y="332206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found = []</a:t>
            </a:r>
            <a:endParaRPr lang="en-US" sz="1200" dirty="0"/>
          </a:p>
        </p:txBody>
      </p:sp>
      <p:sp>
        <p:nvSpPr>
          <p:cNvPr id="19" name="Text 16"/>
          <p:cNvSpPr/>
          <p:nvPr/>
        </p:nvSpPr>
        <p:spPr>
          <a:xfrm>
            <a:off x="859536" y="352780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 - m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73354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True</a:t>
            </a:r>
            <a:endParaRPr lang="en-US" sz="1200" dirty="0"/>
          </a:p>
        </p:txBody>
      </p:sp>
      <p:sp>
        <p:nvSpPr>
          <p:cNvPr id="21" name="Text 18"/>
          <p:cNvSpPr/>
          <p:nvPr/>
        </p:nvSpPr>
        <p:spPr>
          <a:xfrm>
            <a:off x="859536" y="393928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(m):</a:t>
            </a:r>
            <a:endParaRPr lang="en-US" sz="1200" dirty="0"/>
          </a:p>
        </p:txBody>
      </p:sp>
      <p:sp>
        <p:nvSpPr>
          <p:cNvPr id="22" name="Text 19"/>
          <p:cNvSpPr/>
          <p:nvPr/>
        </p:nvSpPr>
        <p:spPr>
          <a:xfrm>
            <a:off x="859536" y="414502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text[i + j] != pattern[j]:</a:t>
            </a:r>
            <a:endParaRPr lang="en-US" sz="1200" dirty="0"/>
          </a:p>
        </p:txBody>
      </p:sp>
      <p:sp>
        <p:nvSpPr>
          <p:cNvPr id="23" name="Text 20"/>
          <p:cNvSpPr/>
          <p:nvPr/>
        </p:nvSpPr>
        <p:spPr>
          <a:xfrm>
            <a:off x="859536" y="435076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False</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break</a:t>
            </a:r>
            <a:endParaRPr lang="en-US" sz="1200" dirty="0"/>
          </a:p>
        </p:txBody>
      </p:sp>
      <p:sp>
        <p:nvSpPr>
          <p:cNvPr id="24" name="Text 21"/>
          <p:cNvSpPr/>
          <p:nvPr/>
        </p:nvSpPr>
        <p:spPr>
          <a:xfrm>
            <a:off x="859536" y="455650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ok: found.append(i)</a:t>
            </a:r>
            <a:endParaRPr lang="en-US" sz="1200" dirty="0"/>
          </a:p>
        </p:txBody>
      </p:sp>
      <p:sp>
        <p:nvSpPr>
          <p:cNvPr id="25" name="Text 22"/>
          <p:cNvSpPr/>
          <p:nvPr/>
        </p:nvSpPr>
        <p:spPr>
          <a:xfrm>
            <a:off x="859536" y="4762246"/>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found</a:t>
            </a:r>
            <a:endParaRPr lang="en-US" sz="1200" dirty="0"/>
          </a:p>
        </p:txBody>
      </p:sp>
      <p:sp>
        <p:nvSpPr>
          <p:cNvPr id="26" name="Shape 23"/>
          <p:cNvSpPr/>
          <p:nvPr/>
        </p:nvSpPr>
        <p:spPr>
          <a:xfrm>
            <a:off x="5476890" y="2508250"/>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714634" y="2508250"/>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[5, 8]</a:t>
            </a:r>
            <a:endParaRPr lang="en-US" sz="1600" dirty="0"/>
          </a:p>
        </p:txBody>
      </p:sp>
      <p:sp>
        <p:nvSpPr>
          <p:cNvPr id="28" name="Shape 25"/>
          <p:cNvSpPr/>
          <p:nvPr/>
        </p:nvSpPr>
        <p:spPr>
          <a:xfrm>
            <a:off x="5476890" y="3148330"/>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714634" y="3148330"/>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[0, 2, 5]</a:t>
            </a:r>
            <a:endParaRPr lang="en-US" sz="1600" dirty="0"/>
          </a:p>
        </p:txBody>
      </p:sp>
      <p:sp>
        <p:nvSpPr>
          <p:cNvPr id="30" name="Shape 27"/>
          <p:cNvSpPr/>
          <p:nvPr/>
        </p:nvSpPr>
        <p:spPr>
          <a:xfrm>
            <a:off x="5476890" y="3788410"/>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714634" y="3788410"/>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[2]</a:t>
            </a:r>
            <a:endParaRPr lang="en-US" sz="1600" dirty="0"/>
          </a:p>
        </p:txBody>
      </p:sp>
      <p:sp>
        <p:nvSpPr>
          <p:cNvPr id="32" name="Shape 29"/>
          <p:cNvSpPr/>
          <p:nvPr/>
        </p:nvSpPr>
        <p:spPr>
          <a:xfrm>
            <a:off x="5476890" y="4428490"/>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714634" y="4428490"/>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[2, 5]</a:t>
            </a:r>
            <a:endParaRPr lang="en-US" sz="1600" dirty="0"/>
          </a:p>
        </p:txBody>
      </p:sp>
      <p:sp>
        <p:nvSpPr>
          <p:cNvPr id="34" name="Shape 31"/>
          <p:cNvSpPr/>
          <p:nvPr/>
        </p:nvSpPr>
        <p:spPr>
          <a:xfrm>
            <a:off x="5476890" y="5068570"/>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5714634" y="5068570"/>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63</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32</a:t>
            </a:r>
            <a:endParaRPr lang="en-US" sz="1200" dirty="0"/>
          </a:p>
        </p:txBody>
      </p:sp>
      <p:sp>
        <p:nvSpPr>
          <p:cNvPr id="8" name="Text 5"/>
          <p:cNvSpPr/>
          <p:nvPr/>
        </p:nvSpPr>
        <p:spPr>
          <a:xfrm>
            <a:off x="658368" y="193357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text = "ababcabcababd", pattern = "abc" 로 실행한 결과는?</a:t>
            </a:r>
            <a:endParaRPr lang="en-US" sz="1500" dirty="0"/>
          </a:p>
        </p:txBody>
      </p:sp>
      <p:sp>
        <p:nvSpPr>
          <p:cNvPr id="9" name="Shape 6"/>
          <p:cNvSpPr/>
          <p:nvPr/>
        </p:nvSpPr>
        <p:spPr>
          <a:xfrm>
            <a:off x="658368" y="2473833"/>
            <a:ext cx="448933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73833"/>
            <a:ext cx="448933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75001"/>
            <a:ext cx="4489338" cy="109728"/>
          </a:xfrm>
          <a:prstGeom prst="rect">
            <a:avLst/>
          </a:prstGeom>
          <a:solidFill>
            <a:srgbClr val="2A2856"/>
          </a:solidFill>
          <a:ln w="12700">
            <a:solidFill>
              <a:srgbClr val="2A2856"/>
            </a:solidFill>
            <a:prstDash val="solid"/>
          </a:ln>
        </p:spPr>
      </p:sp>
      <p:sp>
        <p:nvSpPr>
          <p:cNvPr id="12" name="Shape 9"/>
          <p:cNvSpPr/>
          <p:nvPr/>
        </p:nvSpPr>
        <p:spPr>
          <a:xfrm>
            <a:off x="786384" y="257898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7898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7898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92121"/>
            <a:ext cx="366637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76169"/>
            <a:ext cx="412357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bf_match(text, pattern):</a:t>
            </a:r>
            <a:endParaRPr lang="en-US" sz="1200" dirty="0"/>
          </a:p>
        </p:txBody>
      </p:sp>
      <p:sp>
        <p:nvSpPr>
          <p:cNvPr id="17" name="Text 14"/>
          <p:cNvSpPr/>
          <p:nvPr/>
        </p:nvSpPr>
        <p:spPr>
          <a:xfrm>
            <a:off x="859536" y="308190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m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(text),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(pattern)</a:t>
            </a:r>
            <a:endParaRPr lang="en-US" sz="1200" dirty="0"/>
          </a:p>
        </p:txBody>
      </p:sp>
      <p:sp>
        <p:nvSpPr>
          <p:cNvPr id="18" name="Text 15"/>
          <p:cNvSpPr/>
          <p:nvPr/>
        </p:nvSpPr>
        <p:spPr>
          <a:xfrm>
            <a:off x="859536" y="328764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found = []</a:t>
            </a:r>
            <a:endParaRPr lang="en-US" sz="1200" dirty="0"/>
          </a:p>
        </p:txBody>
      </p:sp>
      <p:sp>
        <p:nvSpPr>
          <p:cNvPr id="19" name="Text 16"/>
          <p:cNvSpPr/>
          <p:nvPr/>
        </p:nvSpPr>
        <p:spPr>
          <a:xfrm>
            <a:off x="859536" y="349338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 - m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69912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True</a:t>
            </a:r>
            <a:endParaRPr lang="en-US" sz="1200" dirty="0"/>
          </a:p>
        </p:txBody>
      </p:sp>
      <p:sp>
        <p:nvSpPr>
          <p:cNvPr id="21" name="Text 18"/>
          <p:cNvSpPr/>
          <p:nvPr/>
        </p:nvSpPr>
        <p:spPr>
          <a:xfrm>
            <a:off x="859536" y="390486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(m):</a:t>
            </a:r>
            <a:endParaRPr lang="en-US" sz="1200" dirty="0"/>
          </a:p>
        </p:txBody>
      </p:sp>
      <p:sp>
        <p:nvSpPr>
          <p:cNvPr id="22" name="Text 19"/>
          <p:cNvSpPr/>
          <p:nvPr/>
        </p:nvSpPr>
        <p:spPr>
          <a:xfrm>
            <a:off x="859536" y="411060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text[i + j] != pattern[j]:</a:t>
            </a:r>
            <a:endParaRPr lang="en-US" sz="1200" dirty="0"/>
          </a:p>
        </p:txBody>
      </p:sp>
      <p:sp>
        <p:nvSpPr>
          <p:cNvPr id="23" name="Text 20"/>
          <p:cNvSpPr/>
          <p:nvPr/>
        </p:nvSpPr>
        <p:spPr>
          <a:xfrm>
            <a:off x="859536" y="431634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False</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break</a:t>
            </a:r>
            <a:endParaRPr lang="en-US" sz="1200" dirty="0"/>
          </a:p>
        </p:txBody>
      </p:sp>
      <p:sp>
        <p:nvSpPr>
          <p:cNvPr id="24" name="Text 21"/>
          <p:cNvSpPr/>
          <p:nvPr/>
        </p:nvSpPr>
        <p:spPr>
          <a:xfrm>
            <a:off x="859536" y="452208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ok: found.append(i)</a:t>
            </a:r>
            <a:endParaRPr lang="en-US" sz="1200" dirty="0"/>
          </a:p>
        </p:txBody>
      </p:sp>
      <p:sp>
        <p:nvSpPr>
          <p:cNvPr id="25" name="Text 22"/>
          <p:cNvSpPr/>
          <p:nvPr/>
        </p:nvSpPr>
        <p:spPr>
          <a:xfrm>
            <a:off x="859536" y="472782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found</a:t>
            </a:r>
            <a:endParaRPr lang="en-US" sz="1200" dirty="0"/>
          </a:p>
        </p:txBody>
      </p:sp>
      <p:sp>
        <p:nvSpPr>
          <p:cNvPr id="26" name="Shape 23"/>
          <p:cNvSpPr/>
          <p:nvPr/>
        </p:nvSpPr>
        <p:spPr>
          <a:xfrm>
            <a:off x="5476890" y="2473833"/>
            <a:ext cx="6090270"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5732922" y="2675001"/>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5866059" y="2808138"/>
            <a:ext cx="245791" cy="245791"/>
          </a:xfrm>
          <a:prstGeom prst="rect">
            <a:avLst/>
          </a:prstGeom>
        </p:spPr>
      </p:pic>
      <p:sp>
        <p:nvSpPr>
          <p:cNvPr id="29" name="Text 25"/>
          <p:cNvSpPr/>
          <p:nvPr/>
        </p:nvSpPr>
        <p:spPr>
          <a:xfrm>
            <a:off x="6409578" y="2473833"/>
            <a:ext cx="4864974"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④   [2, 5]</a:t>
            </a:r>
            <a:endParaRPr lang="en-US" sz="1350" dirty="0"/>
          </a:p>
        </p:txBody>
      </p:sp>
      <p:sp>
        <p:nvSpPr>
          <p:cNvPr id="30" name="Shape 26"/>
          <p:cNvSpPr/>
          <p:nvPr/>
        </p:nvSpPr>
        <p:spPr>
          <a:xfrm>
            <a:off x="5476890" y="3625977"/>
            <a:ext cx="6090270" cy="1189736"/>
          </a:xfrm>
          <a:prstGeom prst="roundRect">
            <a:avLst>
              <a:gd name="adj" fmla="val 9223"/>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5732922" y="3863721"/>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5856549" y="3987348"/>
            <a:ext cx="228234" cy="228234"/>
          </a:xfrm>
          <a:prstGeom prst="rect">
            <a:avLst/>
          </a:prstGeom>
        </p:spPr>
      </p:pic>
      <p:sp>
        <p:nvSpPr>
          <p:cNvPr id="33" name="Text 28"/>
          <p:cNvSpPr/>
          <p:nvPr/>
        </p:nvSpPr>
        <p:spPr>
          <a:xfrm>
            <a:off x="6391290" y="3772281"/>
            <a:ext cx="4901550" cy="89712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인덱스 2에서 abc, 인덱스 5에서 abc가 일치한다. 인덱스 0은 aba이므로 세 번째 문자에서 어긋난다.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64</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33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무차별 문자열 매칭의 최악의 경우 시간 복잡도는? (텍스트 길이 n, 패턴 길이 m)</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O(n / m)</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O(n + m)</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O(n)</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O(m)</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O(n × m)</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65</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33</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무차별 문자열 매칭의 최악의 경우 시간 복잡도는? (텍스트 길이 n, 패턴 길이 m)</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O(n × m)</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시작 위치가 최대 n−m+1개이고 각 위치에서 최대 m번 비교하므로 곱해서 O(n×m)이다. KMP가 O(n+m), 보이어-무어가 평균 O(n/m)으로 이를 개선한 알고리즘이다.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66</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34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break 문이 하는 역할로 가장 적절한 것은?</a:t>
            </a:r>
            <a:endParaRPr lang="en-US" sz="2300" dirty="0"/>
          </a:p>
        </p:txBody>
      </p:sp>
      <p:sp>
        <p:nvSpPr>
          <p:cNvPr id="9" name="Shape 6"/>
          <p:cNvSpPr/>
          <p:nvPr/>
        </p:nvSpPr>
        <p:spPr>
          <a:xfrm>
            <a:off x="658368" y="2312543"/>
            <a:ext cx="448933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48933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489338"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66637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12357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bf_match(text, pattern):</a:t>
            </a:r>
            <a:endParaRPr lang="en-US" sz="1200" dirty="0"/>
          </a:p>
        </p:txBody>
      </p:sp>
      <p:sp>
        <p:nvSpPr>
          <p:cNvPr id="17" name="Text 14"/>
          <p:cNvSpPr/>
          <p:nvPr/>
        </p:nvSpPr>
        <p:spPr>
          <a:xfrm>
            <a:off x="859536" y="292061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m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(text),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(pattern)</a:t>
            </a:r>
            <a:endParaRPr lang="en-US" sz="1200" dirty="0"/>
          </a:p>
        </p:txBody>
      </p:sp>
      <p:sp>
        <p:nvSpPr>
          <p:cNvPr id="18" name="Text 15"/>
          <p:cNvSpPr/>
          <p:nvPr/>
        </p:nvSpPr>
        <p:spPr>
          <a:xfrm>
            <a:off x="859536" y="312635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found = []</a:t>
            </a:r>
            <a:endParaRPr lang="en-US" sz="1200" dirty="0"/>
          </a:p>
        </p:txBody>
      </p:sp>
      <p:sp>
        <p:nvSpPr>
          <p:cNvPr id="19" name="Text 16"/>
          <p:cNvSpPr/>
          <p:nvPr/>
        </p:nvSpPr>
        <p:spPr>
          <a:xfrm>
            <a:off x="859536" y="333209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 - m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53783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True</a:t>
            </a:r>
            <a:endParaRPr lang="en-US" sz="1200" dirty="0"/>
          </a:p>
        </p:txBody>
      </p:sp>
      <p:sp>
        <p:nvSpPr>
          <p:cNvPr id="21" name="Text 18"/>
          <p:cNvSpPr/>
          <p:nvPr/>
        </p:nvSpPr>
        <p:spPr>
          <a:xfrm>
            <a:off x="859536" y="374357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(m):</a:t>
            </a:r>
            <a:endParaRPr lang="en-US" sz="1200" dirty="0"/>
          </a:p>
        </p:txBody>
      </p:sp>
      <p:sp>
        <p:nvSpPr>
          <p:cNvPr id="22" name="Text 19"/>
          <p:cNvSpPr/>
          <p:nvPr/>
        </p:nvSpPr>
        <p:spPr>
          <a:xfrm>
            <a:off x="859536" y="394931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text[i + j] != pattern[j]:</a:t>
            </a:r>
            <a:endParaRPr lang="en-US" sz="1200" dirty="0"/>
          </a:p>
        </p:txBody>
      </p:sp>
      <p:sp>
        <p:nvSpPr>
          <p:cNvPr id="23" name="Text 20"/>
          <p:cNvSpPr/>
          <p:nvPr/>
        </p:nvSpPr>
        <p:spPr>
          <a:xfrm>
            <a:off x="859536" y="415505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False</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break</a:t>
            </a:r>
            <a:endParaRPr lang="en-US" sz="1200" dirty="0"/>
          </a:p>
        </p:txBody>
      </p:sp>
      <p:sp>
        <p:nvSpPr>
          <p:cNvPr id="24" name="Text 21"/>
          <p:cNvSpPr/>
          <p:nvPr/>
        </p:nvSpPr>
        <p:spPr>
          <a:xfrm>
            <a:off x="859536" y="436079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ok: found.append(i)</a:t>
            </a:r>
            <a:endParaRPr lang="en-US" sz="1200" dirty="0"/>
          </a:p>
        </p:txBody>
      </p:sp>
      <p:sp>
        <p:nvSpPr>
          <p:cNvPr id="25" name="Text 22"/>
          <p:cNvSpPr/>
          <p:nvPr/>
        </p:nvSpPr>
        <p:spPr>
          <a:xfrm>
            <a:off x="859536" y="4566539"/>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found</a:t>
            </a:r>
            <a:endParaRPr lang="en-US" sz="1200" dirty="0"/>
          </a:p>
        </p:txBody>
      </p:sp>
      <p:sp>
        <p:nvSpPr>
          <p:cNvPr id="26" name="Shape 23"/>
          <p:cNvSpPr/>
          <p:nvPr/>
        </p:nvSpPr>
        <p:spPr>
          <a:xfrm>
            <a:off x="5476890" y="2312543"/>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714634" y="2312543"/>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한 글자라도 어긋나면 남은 비교를 생략하고 다음 시작 위치로 넘어간다</a:t>
            </a:r>
            <a:endParaRPr lang="en-US" sz="1600" dirty="0"/>
          </a:p>
        </p:txBody>
      </p:sp>
      <p:sp>
        <p:nvSpPr>
          <p:cNvPr id="28" name="Shape 25"/>
          <p:cNvSpPr/>
          <p:nvPr/>
        </p:nvSpPr>
        <p:spPr>
          <a:xfrm>
            <a:off x="5476890" y="2952623"/>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714634" y="2952623"/>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패턴을 찾으면 함수 전체를 즉시 끝내고 지금까지의 결과를 반환한다</a:t>
            </a:r>
            <a:endParaRPr lang="en-US" sz="1600" dirty="0"/>
          </a:p>
        </p:txBody>
      </p:sp>
      <p:sp>
        <p:nvSpPr>
          <p:cNvPr id="30" name="Shape 27"/>
          <p:cNvSpPr/>
          <p:nvPr/>
        </p:nvSpPr>
        <p:spPr>
          <a:xfrm>
            <a:off x="5476890" y="3592703"/>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714634" y="3592703"/>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패턴 길이가 텍스트보다 길 때 발생하는 인덱스 오류를 막아 준다</a:t>
            </a:r>
            <a:endParaRPr lang="en-US" sz="1600" dirty="0"/>
          </a:p>
        </p:txBody>
      </p:sp>
      <p:sp>
        <p:nvSpPr>
          <p:cNvPr id="32" name="Shape 29"/>
          <p:cNvSpPr/>
          <p:nvPr/>
        </p:nvSpPr>
        <p:spPr>
          <a:xfrm>
            <a:off x="5476890" y="4232783"/>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714634" y="4232783"/>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텍스트의 마지막 글자에 도달하면 바깥 반복문까지 함께 멈춘다</a:t>
            </a:r>
            <a:endParaRPr lang="en-US" sz="1600" dirty="0"/>
          </a:p>
        </p:txBody>
      </p:sp>
      <p:sp>
        <p:nvSpPr>
          <p:cNvPr id="34" name="Shape 31"/>
          <p:cNvSpPr/>
          <p:nvPr/>
        </p:nvSpPr>
        <p:spPr>
          <a:xfrm>
            <a:off x="5476890" y="4872863"/>
            <a:ext cx="609027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5714634" y="4872863"/>
            <a:ext cx="568793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이미 찾은 시작 위치를 다시 검사하지 않도록 건너뛰게 한다</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67</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34</a:t>
            </a:r>
            <a:endParaRPr lang="en-US" sz="1200" dirty="0"/>
          </a:p>
        </p:txBody>
      </p:sp>
      <p:sp>
        <p:nvSpPr>
          <p:cNvPr id="8" name="Text 5"/>
          <p:cNvSpPr/>
          <p:nvPr/>
        </p:nvSpPr>
        <p:spPr>
          <a:xfrm>
            <a:off x="658368" y="176618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break 문이 하는 역할로 가장 적절한 것은?</a:t>
            </a:r>
            <a:endParaRPr lang="en-US" sz="1500" dirty="0"/>
          </a:p>
        </p:txBody>
      </p:sp>
      <p:sp>
        <p:nvSpPr>
          <p:cNvPr id="9" name="Shape 6"/>
          <p:cNvSpPr/>
          <p:nvPr/>
        </p:nvSpPr>
        <p:spPr>
          <a:xfrm>
            <a:off x="658368" y="2306447"/>
            <a:ext cx="448933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06447"/>
            <a:ext cx="448933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07615"/>
            <a:ext cx="4489338" cy="109728"/>
          </a:xfrm>
          <a:prstGeom prst="rect">
            <a:avLst/>
          </a:prstGeom>
          <a:solidFill>
            <a:srgbClr val="2A2856"/>
          </a:solidFill>
          <a:ln w="12700">
            <a:solidFill>
              <a:srgbClr val="2A2856"/>
            </a:solidFill>
            <a:prstDash val="solid"/>
          </a:ln>
        </p:spPr>
      </p:sp>
      <p:sp>
        <p:nvSpPr>
          <p:cNvPr id="12" name="Shape 9"/>
          <p:cNvSpPr/>
          <p:nvPr/>
        </p:nvSpPr>
        <p:spPr>
          <a:xfrm>
            <a:off x="786384" y="241160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160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160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24735"/>
            <a:ext cx="366637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08783"/>
            <a:ext cx="412357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bf_match(text, pattern):</a:t>
            </a:r>
            <a:endParaRPr lang="en-US" sz="1200" dirty="0"/>
          </a:p>
        </p:txBody>
      </p:sp>
      <p:sp>
        <p:nvSpPr>
          <p:cNvPr id="17" name="Text 14"/>
          <p:cNvSpPr/>
          <p:nvPr/>
        </p:nvSpPr>
        <p:spPr>
          <a:xfrm>
            <a:off x="859536" y="291452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m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(text),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(pattern)</a:t>
            </a:r>
            <a:endParaRPr lang="en-US" sz="1200" dirty="0"/>
          </a:p>
        </p:txBody>
      </p:sp>
      <p:sp>
        <p:nvSpPr>
          <p:cNvPr id="18" name="Text 15"/>
          <p:cNvSpPr/>
          <p:nvPr/>
        </p:nvSpPr>
        <p:spPr>
          <a:xfrm>
            <a:off x="859536" y="312026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found = []</a:t>
            </a:r>
            <a:endParaRPr lang="en-US" sz="1200" dirty="0"/>
          </a:p>
        </p:txBody>
      </p:sp>
      <p:sp>
        <p:nvSpPr>
          <p:cNvPr id="19" name="Text 16"/>
          <p:cNvSpPr/>
          <p:nvPr/>
        </p:nvSpPr>
        <p:spPr>
          <a:xfrm>
            <a:off x="859536" y="332600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 - m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53174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True</a:t>
            </a:r>
            <a:endParaRPr lang="en-US" sz="1200" dirty="0"/>
          </a:p>
        </p:txBody>
      </p:sp>
      <p:sp>
        <p:nvSpPr>
          <p:cNvPr id="21" name="Text 18"/>
          <p:cNvSpPr/>
          <p:nvPr/>
        </p:nvSpPr>
        <p:spPr>
          <a:xfrm>
            <a:off x="859536" y="373748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(m):</a:t>
            </a:r>
            <a:endParaRPr lang="en-US" sz="1200" dirty="0"/>
          </a:p>
        </p:txBody>
      </p:sp>
      <p:sp>
        <p:nvSpPr>
          <p:cNvPr id="22" name="Text 19"/>
          <p:cNvSpPr/>
          <p:nvPr/>
        </p:nvSpPr>
        <p:spPr>
          <a:xfrm>
            <a:off x="859536" y="394322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text[i + j] != pattern[j]:</a:t>
            </a:r>
            <a:endParaRPr lang="en-US" sz="1200" dirty="0"/>
          </a:p>
        </p:txBody>
      </p:sp>
      <p:sp>
        <p:nvSpPr>
          <p:cNvPr id="23" name="Text 20"/>
          <p:cNvSpPr/>
          <p:nvPr/>
        </p:nvSpPr>
        <p:spPr>
          <a:xfrm>
            <a:off x="859536" y="414896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ok = </a:t>
            </a:r>
            <a:r>
              <a:rPr lang="en-US" sz="1200" dirty="0">
                <a:solidFill>
                  <a:srgbClr val="C7A8F7"/>
                </a:solidFill>
                <a:latin typeface="Consolas" pitchFamily="34" charset="0"/>
                <a:ea typeface="Consolas" pitchFamily="34" charset="-122"/>
                <a:cs typeface="Consolas" pitchFamily="34" charset="-120"/>
              </a:rPr>
              <a:t>False</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break</a:t>
            </a:r>
            <a:endParaRPr lang="en-US" sz="1200" dirty="0"/>
          </a:p>
        </p:txBody>
      </p:sp>
      <p:sp>
        <p:nvSpPr>
          <p:cNvPr id="24" name="Text 21"/>
          <p:cNvSpPr/>
          <p:nvPr/>
        </p:nvSpPr>
        <p:spPr>
          <a:xfrm>
            <a:off x="859536" y="435470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ok: found.append(i)</a:t>
            </a:r>
            <a:endParaRPr lang="en-US" sz="1200" dirty="0"/>
          </a:p>
        </p:txBody>
      </p:sp>
      <p:sp>
        <p:nvSpPr>
          <p:cNvPr id="25" name="Text 22"/>
          <p:cNvSpPr/>
          <p:nvPr/>
        </p:nvSpPr>
        <p:spPr>
          <a:xfrm>
            <a:off x="859536" y="4560443"/>
            <a:ext cx="412357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found</a:t>
            </a:r>
            <a:endParaRPr lang="en-US" sz="1200" dirty="0"/>
          </a:p>
        </p:txBody>
      </p:sp>
      <p:sp>
        <p:nvSpPr>
          <p:cNvPr id="26" name="Shape 23"/>
          <p:cNvSpPr/>
          <p:nvPr/>
        </p:nvSpPr>
        <p:spPr>
          <a:xfrm>
            <a:off x="5476890" y="2306447"/>
            <a:ext cx="6090270" cy="1036828"/>
          </a:xfrm>
          <a:prstGeom prst="roundRect">
            <a:avLst>
              <a:gd name="adj" fmla="val 10583"/>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5732922" y="2568829"/>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5866059" y="2701966"/>
            <a:ext cx="245791" cy="245791"/>
          </a:xfrm>
          <a:prstGeom prst="rect">
            <a:avLst/>
          </a:prstGeom>
        </p:spPr>
      </p:pic>
      <p:sp>
        <p:nvSpPr>
          <p:cNvPr id="29" name="Text 25"/>
          <p:cNvSpPr/>
          <p:nvPr/>
        </p:nvSpPr>
        <p:spPr>
          <a:xfrm>
            <a:off x="6409578" y="2306447"/>
            <a:ext cx="4864974" cy="103682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①   한 글자라도 어긋나면 남은 비교를 생략하고 다음 시작 위치로 넘어간다</a:t>
            </a:r>
            <a:endParaRPr lang="en-US" sz="1350" dirty="0"/>
          </a:p>
        </p:txBody>
      </p:sp>
      <p:sp>
        <p:nvSpPr>
          <p:cNvPr id="30" name="Shape 26"/>
          <p:cNvSpPr/>
          <p:nvPr/>
        </p:nvSpPr>
        <p:spPr>
          <a:xfrm>
            <a:off x="5476890" y="3581019"/>
            <a:ext cx="6090270" cy="1666240"/>
          </a:xfrm>
          <a:prstGeom prst="roundRect">
            <a:avLst>
              <a:gd name="adj" fmla="val 6585"/>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5732922" y="3818763"/>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5856549" y="3942390"/>
            <a:ext cx="228234" cy="228234"/>
          </a:xfrm>
          <a:prstGeom prst="rect">
            <a:avLst/>
          </a:prstGeom>
        </p:spPr>
      </p:pic>
      <p:sp>
        <p:nvSpPr>
          <p:cNvPr id="33" name="Text 28"/>
          <p:cNvSpPr/>
          <p:nvPr/>
        </p:nvSpPr>
        <p:spPr>
          <a:xfrm>
            <a:off x="6391290" y="3727323"/>
            <a:ext cx="4901550" cy="1373632"/>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안쪽 반복문의 break이므로 그 시작 위치에 대한 비교만 중단된다. 한 글자만 달라도 그 위치는 이미 실패이므로 나머지를 볼 필요가 없다. 함수를 끝내는 것은 return이지 break가 아니다.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68</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35 · 객관식</a:t>
            </a:r>
            <a:endParaRPr lang="en-US" sz="1200" dirty="0"/>
          </a:p>
        </p:txBody>
      </p:sp>
      <p:sp>
        <p:nvSpPr>
          <p:cNvPr id="8" name="Text 5"/>
          <p:cNvSpPr/>
          <p:nvPr/>
        </p:nvSpPr>
        <p:spPr>
          <a:xfrm>
            <a:off x="658368" y="1396238"/>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코드를 arr = [10, 3, 22, 15, 17, 9] 로 실행했을 때 반환되는 최소 차이는?</a:t>
            </a:r>
            <a:endParaRPr lang="en-US" sz="2300" dirty="0"/>
          </a:p>
        </p:txBody>
      </p:sp>
      <p:sp>
        <p:nvSpPr>
          <p:cNvPr id="9" name="Shape 6"/>
          <p:cNvSpPr/>
          <p:nvPr/>
        </p:nvSpPr>
        <p:spPr>
          <a:xfrm>
            <a:off x="658368" y="2508250"/>
            <a:ext cx="439277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508250"/>
            <a:ext cx="439277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392778"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56981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402701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closest_pair(arr):</a:t>
            </a:r>
            <a:endParaRPr lang="en-US" sz="1200" dirty="0"/>
          </a:p>
        </p:txBody>
      </p:sp>
      <p:sp>
        <p:nvSpPr>
          <p:cNvPr id="17" name="Text 14"/>
          <p:cNvSpPr/>
          <p:nvPr/>
        </p:nvSpPr>
        <p:spPr>
          <a:xfrm>
            <a:off x="859536" y="311632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a:t>
            </a:r>
            <a:r>
              <a:rPr lang="en-US" sz="1200" dirty="0">
                <a:solidFill>
                  <a:srgbClr val="9CC4FF"/>
                </a:solidFill>
                <a:latin typeface="Consolas" pitchFamily="34" charset="0"/>
                <a:ea typeface="Consolas" pitchFamily="34" charset="-122"/>
                <a:cs typeface="Consolas" pitchFamily="34" charset="-120"/>
              </a:rPr>
              <a:t>float</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FE0A0"/>
                </a:solidFill>
                <a:latin typeface="Consolas" pitchFamily="34" charset="0"/>
                <a:ea typeface="Consolas" pitchFamily="34" charset="-122"/>
                <a:cs typeface="Consolas" pitchFamily="34" charset="-120"/>
              </a:rPr>
              <a:t>'inf'</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8" name="Text 15"/>
          <p:cNvSpPr/>
          <p:nvPr/>
        </p:nvSpPr>
        <p:spPr>
          <a:xfrm>
            <a:off x="859536" y="332206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t>
            </a:r>
            <a:r>
              <a:rPr lang="en-US" sz="1200" dirty="0">
                <a:solidFill>
                  <a:srgbClr val="C7A8F7"/>
                </a:solidFill>
                <a:latin typeface="Consolas" pitchFamily="34" charset="0"/>
                <a:ea typeface="Consolas" pitchFamily="34" charset="-122"/>
                <a:cs typeface="Consolas" pitchFamily="34" charset="-120"/>
              </a:rPr>
              <a:t>None</a:t>
            </a:r>
            <a:endParaRPr lang="en-US" sz="1200" dirty="0"/>
          </a:p>
        </p:txBody>
      </p:sp>
      <p:sp>
        <p:nvSpPr>
          <p:cNvPr id="19" name="Text 16"/>
          <p:cNvSpPr/>
          <p:nvPr/>
        </p:nvSpPr>
        <p:spPr>
          <a:xfrm>
            <a:off x="859536" y="352780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73354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(i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21" name="Text 18"/>
          <p:cNvSpPr/>
          <p:nvPr/>
        </p:nvSpPr>
        <p:spPr>
          <a:xfrm>
            <a:off x="859536" y="393928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diff = </a:t>
            </a:r>
            <a:r>
              <a:rPr lang="en-US" sz="1200" dirty="0">
                <a:solidFill>
                  <a:srgbClr val="9CC4FF"/>
                </a:solidFill>
                <a:latin typeface="Consolas" pitchFamily="34" charset="0"/>
                <a:ea typeface="Consolas" pitchFamily="34" charset="-122"/>
                <a:cs typeface="Consolas" pitchFamily="34" charset="-120"/>
              </a:rPr>
              <a:t>abs</a:t>
            </a:r>
            <a:r>
              <a:rPr lang="en-US" sz="1200" dirty="0">
                <a:solidFill>
                  <a:srgbClr val="DCDCF0"/>
                </a:solidFill>
                <a:latin typeface="Consolas" pitchFamily="34" charset="0"/>
                <a:ea typeface="Consolas" pitchFamily="34" charset="-122"/>
                <a:cs typeface="Consolas" pitchFamily="34" charset="-120"/>
              </a:rPr>
              <a:t>(arr[i] - arr[j])</a:t>
            </a:r>
            <a:endParaRPr lang="en-US" sz="1200" dirty="0"/>
          </a:p>
        </p:txBody>
      </p:sp>
      <p:sp>
        <p:nvSpPr>
          <p:cNvPr id="22" name="Text 19"/>
          <p:cNvSpPr/>
          <p:nvPr/>
        </p:nvSpPr>
        <p:spPr>
          <a:xfrm>
            <a:off x="859536" y="414502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diff &lt; min_diff:</a:t>
            </a:r>
            <a:endParaRPr lang="en-US" sz="1200" dirty="0"/>
          </a:p>
        </p:txBody>
      </p:sp>
      <p:sp>
        <p:nvSpPr>
          <p:cNvPr id="23" name="Text 20"/>
          <p:cNvSpPr/>
          <p:nvPr/>
        </p:nvSpPr>
        <p:spPr>
          <a:xfrm>
            <a:off x="859536" y="435076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diff</a:t>
            </a:r>
            <a:endParaRPr lang="en-US" sz="1200" dirty="0"/>
          </a:p>
        </p:txBody>
      </p:sp>
      <p:sp>
        <p:nvSpPr>
          <p:cNvPr id="24" name="Text 21"/>
          <p:cNvSpPr/>
          <p:nvPr/>
        </p:nvSpPr>
        <p:spPr>
          <a:xfrm>
            <a:off x="859536" y="455650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(arr[i], arr[j])</a:t>
            </a:r>
            <a:endParaRPr lang="en-US" sz="1200" dirty="0"/>
          </a:p>
        </p:txBody>
      </p:sp>
      <p:sp>
        <p:nvSpPr>
          <p:cNvPr id="25" name="Text 22"/>
          <p:cNvSpPr/>
          <p:nvPr/>
        </p:nvSpPr>
        <p:spPr>
          <a:xfrm>
            <a:off x="859536" y="476224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best, min_diff</a:t>
            </a:r>
            <a:endParaRPr lang="en-US" sz="1200" dirty="0"/>
          </a:p>
        </p:txBody>
      </p:sp>
      <p:sp>
        <p:nvSpPr>
          <p:cNvPr id="26" name="Shape 23"/>
          <p:cNvSpPr/>
          <p:nvPr/>
        </p:nvSpPr>
        <p:spPr>
          <a:xfrm>
            <a:off x="5380330" y="250825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618074" y="250825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7</a:t>
            </a:r>
            <a:endParaRPr lang="en-US" sz="1600" dirty="0"/>
          </a:p>
        </p:txBody>
      </p:sp>
      <p:sp>
        <p:nvSpPr>
          <p:cNvPr id="28" name="Shape 25"/>
          <p:cNvSpPr/>
          <p:nvPr/>
        </p:nvSpPr>
        <p:spPr>
          <a:xfrm>
            <a:off x="5380330" y="314833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618074" y="314833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2</a:t>
            </a:r>
            <a:endParaRPr lang="en-US" sz="1600" dirty="0"/>
          </a:p>
        </p:txBody>
      </p:sp>
      <p:sp>
        <p:nvSpPr>
          <p:cNvPr id="30" name="Shape 27"/>
          <p:cNvSpPr/>
          <p:nvPr/>
        </p:nvSpPr>
        <p:spPr>
          <a:xfrm>
            <a:off x="5380330" y="378841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618074" y="378841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3</a:t>
            </a:r>
            <a:endParaRPr lang="en-US" sz="1600" dirty="0"/>
          </a:p>
        </p:txBody>
      </p:sp>
      <p:sp>
        <p:nvSpPr>
          <p:cNvPr id="32" name="Shape 29"/>
          <p:cNvSpPr/>
          <p:nvPr/>
        </p:nvSpPr>
        <p:spPr>
          <a:xfrm>
            <a:off x="5380330" y="442849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618074" y="442849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5</a:t>
            </a:r>
            <a:endParaRPr lang="en-US" sz="1600" dirty="0"/>
          </a:p>
        </p:txBody>
      </p:sp>
      <p:sp>
        <p:nvSpPr>
          <p:cNvPr id="34" name="Shape 31"/>
          <p:cNvSpPr/>
          <p:nvPr/>
        </p:nvSpPr>
        <p:spPr>
          <a:xfrm>
            <a:off x="5380330" y="506857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5618074" y="506857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1</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69</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35</a:t>
            </a:r>
            <a:endParaRPr lang="en-US" sz="1200" dirty="0"/>
          </a:p>
        </p:txBody>
      </p:sp>
      <p:sp>
        <p:nvSpPr>
          <p:cNvPr id="8" name="Text 5"/>
          <p:cNvSpPr/>
          <p:nvPr/>
        </p:nvSpPr>
        <p:spPr>
          <a:xfrm>
            <a:off x="658368" y="193357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코드를 arr = [10, 3, 22, 15, 17, 9] 로 실행했을 때 반환되는 최소 차이는?</a:t>
            </a:r>
            <a:endParaRPr lang="en-US" sz="1500" dirty="0"/>
          </a:p>
        </p:txBody>
      </p:sp>
      <p:sp>
        <p:nvSpPr>
          <p:cNvPr id="9" name="Shape 6"/>
          <p:cNvSpPr/>
          <p:nvPr/>
        </p:nvSpPr>
        <p:spPr>
          <a:xfrm>
            <a:off x="658368" y="2473833"/>
            <a:ext cx="439277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73833"/>
            <a:ext cx="439277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75001"/>
            <a:ext cx="4392778" cy="109728"/>
          </a:xfrm>
          <a:prstGeom prst="rect">
            <a:avLst/>
          </a:prstGeom>
          <a:solidFill>
            <a:srgbClr val="2A2856"/>
          </a:solidFill>
          <a:ln w="12700">
            <a:solidFill>
              <a:srgbClr val="2A2856"/>
            </a:solidFill>
            <a:prstDash val="solid"/>
          </a:ln>
        </p:spPr>
      </p:sp>
      <p:sp>
        <p:nvSpPr>
          <p:cNvPr id="12" name="Shape 9"/>
          <p:cNvSpPr/>
          <p:nvPr/>
        </p:nvSpPr>
        <p:spPr>
          <a:xfrm>
            <a:off x="786384" y="257898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7898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7898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92121"/>
            <a:ext cx="356981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76169"/>
            <a:ext cx="402701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closest_pair(arr):</a:t>
            </a:r>
            <a:endParaRPr lang="en-US" sz="1200" dirty="0"/>
          </a:p>
        </p:txBody>
      </p:sp>
      <p:sp>
        <p:nvSpPr>
          <p:cNvPr id="17" name="Text 14"/>
          <p:cNvSpPr/>
          <p:nvPr/>
        </p:nvSpPr>
        <p:spPr>
          <a:xfrm>
            <a:off x="859536" y="308190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a:t>
            </a:r>
            <a:r>
              <a:rPr lang="en-US" sz="1200" dirty="0">
                <a:solidFill>
                  <a:srgbClr val="9CC4FF"/>
                </a:solidFill>
                <a:latin typeface="Consolas" pitchFamily="34" charset="0"/>
                <a:ea typeface="Consolas" pitchFamily="34" charset="-122"/>
                <a:cs typeface="Consolas" pitchFamily="34" charset="-120"/>
              </a:rPr>
              <a:t>float</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FE0A0"/>
                </a:solidFill>
                <a:latin typeface="Consolas" pitchFamily="34" charset="0"/>
                <a:ea typeface="Consolas" pitchFamily="34" charset="-122"/>
                <a:cs typeface="Consolas" pitchFamily="34" charset="-120"/>
              </a:rPr>
              <a:t>'inf'</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8" name="Text 15"/>
          <p:cNvSpPr/>
          <p:nvPr/>
        </p:nvSpPr>
        <p:spPr>
          <a:xfrm>
            <a:off x="859536" y="328764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t>
            </a:r>
            <a:r>
              <a:rPr lang="en-US" sz="1200" dirty="0">
                <a:solidFill>
                  <a:srgbClr val="C7A8F7"/>
                </a:solidFill>
                <a:latin typeface="Consolas" pitchFamily="34" charset="0"/>
                <a:ea typeface="Consolas" pitchFamily="34" charset="-122"/>
                <a:cs typeface="Consolas" pitchFamily="34" charset="-120"/>
              </a:rPr>
              <a:t>None</a:t>
            </a:r>
            <a:endParaRPr lang="en-US" sz="1200" dirty="0"/>
          </a:p>
        </p:txBody>
      </p:sp>
      <p:sp>
        <p:nvSpPr>
          <p:cNvPr id="19" name="Text 16"/>
          <p:cNvSpPr/>
          <p:nvPr/>
        </p:nvSpPr>
        <p:spPr>
          <a:xfrm>
            <a:off x="859536" y="349338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69912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(i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21" name="Text 18"/>
          <p:cNvSpPr/>
          <p:nvPr/>
        </p:nvSpPr>
        <p:spPr>
          <a:xfrm>
            <a:off x="859536" y="390486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diff = </a:t>
            </a:r>
            <a:r>
              <a:rPr lang="en-US" sz="1200" dirty="0">
                <a:solidFill>
                  <a:srgbClr val="9CC4FF"/>
                </a:solidFill>
                <a:latin typeface="Consolas" pitchFamily="34" charset="0"/>
                <a:ea typeface="Consolas" pitchFamily="34" charset="-122"/>
                <a:cs typeface="Consolas" pitchFamily="34" charset="-120"/>
              </a:rPr>
              <a:t>abs</a:t>
            </a:r>
            <a:r>
              <a:rPr lang="en-US" sz="1200" dirty="0">
                <a:solidFill>
                  <a:srgbClr val="DCDCF0"/>
                </a:solidFill>
                <a:latin typeface="Consolas" pitchFamily="34" charset="0"/>
                <a:ea typeface="Consolas" pitchFamily="34" charset="-122"/>
                <a:cs typeface="Consolas" pitchFamily="34" charset="-120"/>
              </a:rPr>
              <a:t>(arr[i] - arr[j])</a:t>
            </a:r>
            <a:endParaRPr lang="en-US" sz="1200" dirty="0"/>
          </a:p>
        </p:txBody>
      </p:sp>
      <p:sp>
        <p:nvSpPr>
          <p:cNvPr id="22" name="Text 19"/>
          <p:cNvSpPr/>
          <p:nvPr/>
        </p:nvSpPr>
        <p:spPr>
          <a:xfrm>
            <a:off x="859536" y="411060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diff &lt; min_diff:</a:t>
            </a:r>
            <a:endParaRPr lang="en-US" sz="1200" dirty="0"/>
          </a:p>
        </p:txBody>
      </p:sp>
      <p:sp>
        <p:nvSpPr>
          <p:cNvPr id="23" name="Text 20"/>
          <p:cNvSpPr/>
          <p:nvPr/>
        </p:nvSpPr>
        <p:spPr>
          <a:xfrm>
            <a:off x="859536" y="431634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diff</a:t>
            </a:r>
            <a:endParaRPr lang="en-US" sz="1200" dirty="0"/>
          </a:p>
        </p:txBody>
      </p:sp>
      <p:sp>
        <p:nvSpPr>
          <p:cNvPr id="24" name="Text 21"/>
          <p:cNvSpPr/>
          <p:nvPr/>
        </p:nvSpPr>
        <p:spPr>
          <a:xfrm>
            <a:off x="859536" y="452208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(arr[i], arr[j])</a:t>
            </a:r>
            <a:endParaRPr lang="en-US" sz="1200" dirty="0"/>
          </a:p>
        </p:txBody>
      </p:sp>
      <p:sp>
        <p:nvSpPr>
          <p:cNvPr id="25" name="Text 22"/>
          <p:cNvSpPr/>
          <p:nvPr/>
        </p:nvSpPr>
        <p:spPr>
          <a:xfrm>
            <a:off x="859536" y="472782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best, min_diff</a:t>
            </a:r>
            <a:endParaRPr lang="en-US" sz="1200" dirty="0"/>
          </a:p>
        </p:txBody>
      </p:sp>
      <p:sp>
        <p:nvSpPr>
          <p:cNvPr id="26" name="Shape 23"/>
          <p:cNvSpPr/>
          <p:nvPr/>
        </p:nvSpPr>
        <p:spPr>
          <a:xfrm>
            <a:off x="5380330" y="2473833"/>
            <a:ext cx="6186830"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5636362" y="2675001"/>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5769498" y="2808138"/>
            <a:ext cx="245791" cy="245791"/>
          </a:xfrm>
          <a:prstGeom prst="rect">
            <a:avLst/>
          </a:prstGeom>
        </p:spPr>
      </p:pic>
      <p:sp>
        <p:nvSpPr>
          <p:cNvPr id="29" name="Text 25"/>
          <p:cNvSpPr/>
          <p:nvPr/>
        </p:nvSpPr>
        <p:spPr>
          <a:xfrm>
            <a:off x="6313018" y="2473833"/>
            <a:ext cx="4961534"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⑤   1</a:t>
            </a:r>
            <a:endParaRPr lang="en-US" sz="1350" dirty="0"/>
          </a:p>
        </p:txBody>
      </p:sp>
      <p:sp>
        <p:nvSpPr>
          <p:cNvPr id="30" name="Shape 26"/>
          <p:cNvSpPr/>
          <p:nvPr/>
        </p:nvSpPr>
        <p:spPr>
          <a:xfrm>
            <a:off x="5380330" y="3625977"/>
            <a:ext cx="6186830"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5636362" y="3863721"/>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5759988" y="3987348"/>
            <a:ext cx="228234" cy="228234"/>
          </a:xfrm>
          <a:prstGeom prst="rect">
            <a:avLst/>
          </a:prstGeom>
        </p:spPr>
      </p:pic>
      <p:sp>
        <p:nvSpPr>
          <p:cNvPr id="33" name="Text 28"/>
          <p:cNvSpPr/>
          <p:nvPr/>
        </p:nvSpPr>
        <p:spPr>
          <a:xfrm>
            <a:off x="6294730" y="3772281"/>
            <a:ext cx="4998110"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10과 9의 차이가 1로 가장 작다. 15와 17의 차이 2가 그다음이다. 모든 쌍을 검사하는 O(n²) 방식이며 분할 정복을 적용하면 O(n log n)까지 개선된다.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70</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36 · 객관식</a:t>
            </a:r>
            <a:endParaRPr lang="en-US" sz="1200" dirty="0"/>
          </a:p>
        </p:txBody>
      </p:sp>
      <p:sp>
        <p:nvSpPr>
          <p:cNvPr id="8" name="Text 5"/>
          <p:cNvSpPr/>
          <p:nvPr/>
        </p:nvSpPr>
        <p:spPr>
          <a:xfrm>
            <a:off x="658368" y="1396238"/>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min_diff를 float('inf')로 초기화한 이유로 가장 적절한 것은?</a:t>
            </a:r>
            <a:endParaRPr lang="en-US" sz="2300" dirty="0"/>
          </a:p>
        </p:txBody>
      </p:sp>
      <p:sp>
        <p:nvSpPr>
          <p:cNvPr id="9" name="Shape 6"/>
          <p:cNvSpPr/>
          <p:nvPr/>
        </p:nvSpPr>
        <p:spPr>
          <a:xfrm>
            <a:off x="658368" y="2508250"/>
            <a:ext cx="439277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508250"/>
            <a:ext cx="439277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392778"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56981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402701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closest_pair(arr):</a:t>
            </a:r>
            <a:endParaRPr lang="en-US" sz="1200" dirty="0"/>
          </a:p>
        </p:txBody>
      </p:sp>
      <p:sp>
        <p:nvSpPr>
          <p:cNvPr id="17" name="Text 14"/>
          <p:cNvSpPr/>
          <p:nvPr/>
        </p:nvSpPr>
        <p:spPr>
          <a:xfrm>
            <a:off x="859536" y="311632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a:t>
            </a:r>
            <a:r>
              <a:rPr lang="en-US" sz="1200" dirty="0">
                <a:solidFill>
                  <a:srgbClr val="9CC4FF"/>
                </a:solidFill>
                <a:latin typeface="Consolas" pitchFamily="34" charset="0"/>
                <a:ea typeface="Consolas" pitchFamily="34" charset="-122"/>
                <a:cs typeface="Consolas" pitchFamily="34" charset="-120"/>
              </a:rPr>
              <a:t>float</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FE0A0"/>
                </a:solidFill>
                <a:latin typeface="Consolas" pitchFamily="34" charset="0"/>
                <a:ea typeface="Consolas" pitchFamily="34" charset="-122"/>
                <a:cs typeface="Consolas" pitchFamily="34" charset="-120"/>
              </a:rPr>
              <a:t>'inf'</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8" name="Text 15"/>
          <p:cNvSpPr/>
          <p:nvPr/>
        </p:nvSpPr>
        <p:spPr>
          <a:xfrm>
            <a:off x="859536" y="332206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t>
            </a:r>
            <a:r>
              <a:rPr lang="en-US" sz="1200" dirty="0">
                <a:solidFill>
                  <a:srgbClr val="C7A8F7"/>
                </a:solidFill>
                <a:latin typeface="Consolas" pitchFamily="34" charset="0"/>
                <a:ea typeface="Consolas" pitchFamily="34" charset="-122"/>
                <a:cs typeface="Consolas" pitchFamily="34" charset="-120"/>
              </a:rPr>
              <a:t>None</a:t>
            </a:r>
            <a:endParaRPr lang="en-US" sz="1200" dirty="0"/>
          </a:p>
        </p:txBody>
      </p:sp>
      <p:sp>
        <p:nvSpPr>
          <p:cNvPr id="19" name="Text 16"/>
          <p:cNvSpPr/>
          <p:nvPr/>
        </p:nvSpPr>
        <p:spPr>
          <a:xfrm>
            <a:off x="859536" y="352780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73354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(i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21" name="Text 18"/>
          <p:cNvSpPr/>
          <p:nvPr/>
        </p:nvSpPr>
        <p:spPr>
          <a:xfrm>
            <a:off x="859536" y="393928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diff = </a:t>
            </a:r>
            <a:r>
              <a:rPr lang="en-US" sz="1200" dirty="0">
                <a:solidFill>
                  <a:srgbClr val="9CC4FF"/>
                </a:solidFill>
                <a:latin typeface="Consolas" pitchFamily="34" charset="0"/>
                <a:ea typeface="Consolas" pitchFamily="34" charset="-122"/>
                <a:cs typeface="Consolas" pitchFamily="34" charset="-120"/>
              </a:rPr>
              <a:t>abs</a:t>
            </a:r>
            <a:r>
              <a:rPr lang="en-US" sz="1200" dirty="0">
                <a:solidFill>
                  <a:srgbClr val="DCDCF0"/>
                </a:solidFill>
                <a:latin typeface="Consolas" pitchFamily="34" charset="0"/>
                <a:ea typeface="Consolas" pitchFamily="34" charset="-122"/>
                <a:cs typeface="Consolas" pitchFamily="34" charset="-120"/>
              </a:rPr>
              <a:t>(arr[i] - arr[j])</a:t>
            </a:r>
            <a:endParaRPr lang="en-US" sz="1200" dirty="0"/>
          </a:p>
        </p:txBody>
      </p:sp>
      <p:sp>
        <p:nvSpPr>
          <p:cNvPr id="22" name="Text 19"/>
          <p:cNvSpPr/>
          <p:nvPr/>
        </p:nvSpPr>
        <p:spPr>
          <a:xfrm>
            <a:off x="859536" y="414502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diff &lt; min_diff:</a:t>
            </a:r>
            <a:endParaRPr lang="en-US" sz="1200" dirty="0"/>
          </a:p>
        </p:txBody>
      </p:sp>
      <p:sp>
        <p:nvSpPr>
          <p:cNvPr id="23" name="Text 20"/>
          <p:cNvSpPr/>
          <p:nvPr/>
        </p:nvSpPr>
        <p:spPr>
          <a:xfrm>
            <a:off x="859536" y="435076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diff</a:t>
            </a:r>
            <a:endParaRPr lang="en-US" sz="1200" dirty="0"/>
          </a:p>
        </p:txBody>
      </p:sp>
      <p:sp>
        <p:nvSpPr>
          <p:cNvPr id="24" name="Text 21"/>
          <p:cNvSpPr/>
          <p:nvPr/>
        </p:nvSpPr>
        <p:spPr>
          <a:xfrm>
            <a:off x="859536" y="455650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(arr[i], arr[j])</a:t>
            </a:r>
            <a:endParaRPr lang="en-US" sz="1200" dirty="0"/>
          </a:p>
        </p:txBody>
      </p:sp>
      <p:sp>
        <p:nvSpPr>
          <p:cNvPr id="25" name="Text 22"/>
          <p:cNvSpPr/>
          <p:nvPr/>
        </p:nvSpPr>
        <p:spPr>
          <a:xfrm>
            <a:off x="859536" y="4762246"/>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best, min_diff</a:t>
            </a:r>
            <a:endParaRPr lang="en-US" sz="1200" dirty="0"/>
          </a:p>
        </p:txBody>
      </p:sp>
      <p:sp>
        <p:nvSpPr>
          <p:cNvPr id="26" name="Shape 23"/>
          <p:cNvSpPr/>
          <p:nvPr/>
        </p:nvSpPr>
        <p:spPr>
          <a:xfrm>
            <a:off x="5380330" y="250825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618074" y="250825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정렬되지 않은 리스트도 처리할 수 있게 하기 위해</a:t>
            </a:r>
            <a:endParaRPr lang="en-US" sz="1600" dirty="0"/>
          </a:p>
        </p:txBody>
      </p:sp>
      <p:sp>
        <p:nvSpPr>
          <p:cNvPr id="28" name="Shape 25"/>
          <p:cNvSpPr/>
          <p:nvPr/>
        </p:nvSpPr>
        <p:spPr>
          <a:xfrm>
            <a:off x="5380330" y="314833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618074" y="314833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차이를 정수가 아닌 실수형으로 계산하도록 하기 위해</a:t>
            </a:r>
            <a:endParaRPr lang="en-US" sz="1600" dirty="0"/>
          </a:p>
        </p:txBody>
      </p:sp>
      <p:sp>
        <p:nvSpPr>
          <p:cNvPr id="30" name="Shape 27"/>
          <p:cNvSpPr/>
          <p:nvPr/>
        </p:nvSpPr>
        <p:spPr>
          <a:xfrm>
            <a:off x="5380330" y="378841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618074" y="378841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두 수의 차이가 음수가 되는 경우를 미리 막기 위해</a:t>
            </a:r>
            <a:endParaRPr lang="en-US" sz="1600" dirty="0"/>
          </a:p>
        </p:txBody>
      </p:sp>
      <p:sp>
        <p:nvSpPr>
          <p:cNvPr id="32" name="Shape 29"/>
          <p:cNvSpPr/>
          <p:nvPr/>
        </p:nvSpPr>
        <p:spPr>
          <a:xfrm>
            <a:off x="5380330" y="442849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618074" y="442849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리스트가 비어 있을 때 생기는 오류를 피하기 위해</a:t>
            </a:r>
            <a:endParaRPr lang="en-US" sz="1600" dirty="0"/>
          </a:p>
        </p:txBody>
      </p:sp>
      <p:sp>
        <p:nvSpPr>
          <p:cNvPr id="34" name="Shape 31"/>
          <p:cNvSpPr/>
          <p:nvPr/>
        </p:nvSpPr>
        <p:spPr>
          <a:xfrm>
            <a:off x="5380330" y="5068570"/>
            <a:ext cx="6186830"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5618074" y="5068570"/>
            <a:ext cx="5784494"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첫 번째로 계산되는 차이가 반드시 갱신되도록 하기 위해</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71</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36</a:t>
            </a:r>
            <a:endParaRPr lang="en-US" sz="1200" dirty="0"/>
          </a:p>
        </p:txBody>
      </p:sp>
      <p:sp>
        <p:nvSpPr>
          <p:cNvPr id="8" name="Text 5"/>
          <p:cNvSpPr/>
          <p:nvPr/>
        </p:nvSpPr>
        <p:spPr>
          <a:xfrm>
            <a:off x="658368" y="188531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min_diff를 float('inf')로 초기화한 이유로 가장 적절한 것은?</a:t>
            </a:r>
            <a:endParaRPr lang="en-US" sz="1500" dirty="0"/>
          </a:p>
        </p:txBody>
      </p:sp>
      <p:sp>
        <p:nvSpPr>
          <p:cNvPr id="9" name="Shape 6"/>
          <p:cNvSpPr/>
          <p:nvPr/>
        </p:nvSpPr>
        <p:spPr>
          <a:xfrm>
            <a:off x="658368" y="2425573"/>
            <a:ext cx="4392778"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25573"/>
            <a:ext cx="4392778"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26741"/>
            <a:ext cx="4392778" cy="109728"/>
          </a:xfrm>
          <a:prstGeom prst="rect">
            <a:avLst/>
          </a:prstGeom>
          <a:solidFill>
            <a:srgbClr val="2A2856"/>
          </a:solidFill>
          <a:ln w="12700">
            <a:solidFill>
              <a:srgbClr val="2A2856"/>
            </a:solidFill>
            <a:prstDash val="solid"/>
          </a:ln>
        </p:spPr>
      </p:sp>
      <p:sp>
        <p:nvSpPr>
          <p:cNvPr id="12" name="Shape 9"/>
          <p:cNvSpPr/>
          <p:nvPr/>
        </p:nvSpPr>
        <p:spPr>
          <a:xfrm>
            <a:off x="786384" y="253072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3072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3072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43861"/>
            <a:ext cx="3569818"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27909"/>
            <a:ext cx="4027018"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closest_pair(arr):</a:t>
            </a:r>
            <a:endParaRPr lang="en-US" sz="1200" dirty="0"/>
          </a:p>
        </p:txBody>
      </p:sp>
      <p:sp>
        <p:nvSpPr>
          <p:cNvPr id="17" name="Text 14"/>
          <p:cNvSpPr/>
          <p:nvPr/>
        </p:nvSpPr>
        <p:spPr>
          <a:xfrm>
            <a:off x="859536" y="303364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a:t>
            </a:r>
            <a:r>
              <a:rPr lang="en-US" sz="1200" dirty="0">
                <a:solidFill>
                  <a:srgbClr val="9CC4FF"/>
                </a:solidFill>
                <a:latin typeface="Consolas" pitchFamily="34" charset="0"/>
                <a:ea typeface="Consolas" pitchFamily="34" charset="-122"/>
                <a:cs typeface="Consolas" pitchFamily="34" charset="-120"/>
              </a:rPr>
              <a:t>float</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FE0A0"/>
                </a:solidFill>
                <a:latin typeface="Consolas" pitchFamily="34" charset="0"/>
                <a:ea typeface="Consolas" pitchFamily="34" charset="-122"/>
                <a:cs typeface="Consolas" pitchFamily="34" charset="-120"/>
              </a:rPr>
              <a:t>'inf'</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18" name="Text 15"/>
          <p:cNvSpPr/>
          <p:nvPr/>
        </p:nvSpPr>
        <p:spPr>
          <a:xfrm>
            <a:off x="859536" y="323938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t>
            </a:r>
            <a:r>
              <a:rPr lang="en-US" sz="1200" dirty="0">
                <a:solidFill>
                  <a:srgbClr val="C7A8F7"/>
                </a:solidFill>
                <a:latin typeface="Consolas" pitchFamily="34" charset="0"/>
                <a:ea typeface="Consolas" pitchFamily="34" charset="-122"/>
                <a:cs typeface="Consolas" pitchFamily="34" charset="-120"/>
              </a:rPr>
              <a:t>None</a:t>
            </a:r>
            <a:endParaRPr lang="en-US" sz="1200" dirty="0"/>
          </a:p>
        </p:txBody>
      </p:sp>
      <p:sp>
        <p:nvSpPr>
          <p:cNvPr id="19" name="Text 16"/>
          <p:cNvSpPr/>
          <p:nvPr/>
        </p:nvSpPr>
        <p:spPr>
          <a:xfrm>
            <a:off x="859536" y="344512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a:t>
            </a:r>
            <a:endParaRPr lang="en-US" sz="1200" dirty="0"/>
          </a:p>
        </p:txBody>
      </p:sp>
      <p:sp>
        <p:nvSpPr>
          <p:cNvPr id="20" name="Text 17"/>
          <p:cNvSpPr/>
          <p:nvPr/>
        </p:nvSpPr>
        <p:spPr>
          <a:xfrm>
            <a:off x="859536" y="365086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(i +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21" name="Text 18"/>
          <p:cNvSpPr/>
          <p:nvPr/>
        </p:nvSpPr>
        <p:spPr>
          <a:xfrm>
            <a:off x="859536" y="385660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diff = </a:t>
            </a:r>
            <a:r>
              <a:rPr lang="en-US" sz="1200" dirty="0">
                <a:solidFill>
                  <a:srgbClr val="9CC4FF"/>
                </a:solidFill>
                <a:latin typeface="Consolas" pitchFamily="34" charset="0"/>
                <a:ea typeface="Consolas" pitchFamily="34" charset="-122"/>
                <a:cs typeface="Consolas" pitchFamily="34" charset="-120"/>
              </a:rPr>
              <a:t>abs</a:t>
            </a:r>
            <a:r>
              <a:rPr lang="en-US" sz="1200" dirty="0">
                <a:solidFill>
                  <a:srgbClr val="DCDCF0"/>
                </a:solidFill>
                <a:latin typeface="Consolas" pitchFamily="34" charset="0"/>
                <a:ea typeface="Consolas" pitchFamily="34" charset="-122"/>
                <a:cs typeface="Consolas" pitchFamily="34" charset="-120"/>
              </a:rPr>
              <a:t>(arr[i] - arr[j])</a:t>
            </a:r>
            <a:endParaRPr lang="en-US" sz="1200" dirty="0"/>
          </a:p>
        </p:txBody>
      </p:sp>
      <p:sp>
        <p:nvSpPr>
          <p:cNvPr id="22" name="Text 19"/>
          <p:cNvSpPr/>
          <p:nvPr/>
        </p:nvSpPr>
        <p:spPr>
          <a:xfrm>
            <a:off x="859536" y="406234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diff &lt; min_diff:</a:t>
            </a:r>
            <a:endParaRPr lang="en-US" sz="1200" dirty="0"/>
          </a:p>
        </p:txBody>
      </p:sp>
      <p:sp>
        <p:nvSpPr>
          <p:cNvPr id="23" name="Text 20"/>
          <p:cNvSpPr/>
          <p:nvPr/>
        </p:nvSpPr>
        <p:spPr>
          <a:xfrm>
            <a:off x="859536" y="426808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min_diff = diff</a:t>
            </a:r>
            <a:endParaRPr lang="en-US" sz="1200" dirty="0"/>
          </a:p>
        </p:txBody>
      </p:sp>
      <p:sp>
        <p:nvSpPr>
          <p:cNvPr id="24" name="Text 21"/>
          <p:cNvSpPr/>
          <p:nvPr/>
        </p:nvSpPr>
        <p:spPr>
          <a:xfrm>
            <a:off x="859536" y="447382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best = (arr[i], arr[j])</a:t>
            </a:r>
            <a:endParaRPr lang="en-US" sz="1200" dirty="0"/>
          </a:p>
        </p:txBody>
      </p:sp>
      <p:sp>
        <p:nvSpPr>
          <p:cNvPr id="25" name="Text 22"/>
          <p:cNvSpPr/>
          <p:nvPr/>
        </p:nvSpPr>
        <p:spPr>
          <a:xfrm>
            <a:off x="859536" y="4679569"/>
            <a:ext cx="4027018"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best, min_diff</a:t>
            </a:r>
            <a:endParaRPr lang="en-US" sz="1200" dirty="0"/>
          </a:p>
        </p:txBody>
      </p:sp>
      <p:sp>
        <p:nvSpPr>
          <p:cNvPr id="26" name="Shape 23"/>
          <p:cNvSpPr/>
          <p:nvPr/>
        </p:nvSpPr>
        <p:spPr>
          <a:xfrm>
            <a:off x="5380330" y="2425573"/>
            <a:ext cx="6186830" cy="1036828"/>
          </a:xfrm>
          <a:prstGeom prst="roundRect">
            <a:avLst>
              <a:gd name="adj" fmla="val 10583"/>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5636362"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5769498" y="2821092"/>
            <a:ext cx="245791" cy="245791"/>
          </a:xfrm>
          <a:prstGeom prst="rect">
            <a:avLst/>
          </a:prstGeom>
        </p:spPr>
      </p:pic>
      <p:sp>
        <p:nvSpPr>
          <p:cNvPr id="29" name="Text 25"/>
          <p:cNvSpPr/>
          <p:nvPr/>
        </p:nvSpPr>
        <p:spPr>
          <a:xfrm>
            <a:off x="6313018" y="2425573"/>
            <a:ext cx="4961534" cy="103682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⑤   첫 번째로 계산되는 차이가 반드시 갱신되도록 하기 위해</a:t>
            </a:r>
            <a:endParaRPr lang="en-US" sz="1350" dirty="0"/>
          </a:p>
        </p:txBody>
      </p:sp>
      <p:sp>
        <p:nvSpPr>
          <p:cNvPr id="30" name="Shape 26"/>
          <p:cNvSpPr/>
          <p:nvPr/>
        </p:nvSpPr>
        <p:spPr>
          <a:xfrm>
            <a:off x="5380330" y="3700145"/>
            <a:ext cx="6186830"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5636362" y="3937889"/>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5759988" y="4061516"/>
            <a:ext cx="228234" cy="228234"/>
          </a:xfrm>
          <a:prstGeom prst="rect">
            <a:avLst/>
          </a:prstGeom>
        </p:spPr>
      </p:pic>
      <p:sp>
        <p:nvSpPr>
          <p:cNvPr id="33" name="Text 28"/>
          <p:cNvSpPr/>
          <p:nvPr/>
        </p:nvSpPr>
        <p:spPr>
          <a:xfrm>
            <a:off x="6294730" y="3846449"/>
            <a:ext cx="4998110"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0으로 초기화하면 어떤 차이도 그보다 작지 않아 갱신이 일어나지 않는다. 최소값을 구할 때는 가능한 어떤 값보다 큰 값으로, 최대값을 구할 때는 반대로 초기화한다.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72</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37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원소가 n개인 집합의 부분집합 개수는? (공집합과 자기 자신 포함)</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n²개</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2ⁿ개</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n!개</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2n개</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n(n−1)/2개</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73</a:t>
            </a:r>
            <a:endParaRPr 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37</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원소가 n개인 집합의 부분집합 개수는? (공집합과 자기 자신 포함)</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2ⁿ개</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각 원소마다 포함하거나 포함하지 않는 두 가지 선택이 있으므로 2를 n번 곱한다. 원소 3개면 8개, 10개면 1,024개, 20개면 약 100만 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74</a:t>
            </a:r>
            <a:endParaRPr 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38 · 객관식</a:t>
            </a:r>
            <a:endParaRPr lang="en-US" sz="1200" dirty="0"/>
          </a:p>
        </p:txBody>
      </p:sp>
      <p:sp>
        <p:nvSpPr>
          <p:cNvPr id="8" name="Text 5"/>
          <p:cNvSpPr/>
          <p:nvPr/>
        </p:nvSpPr>
        <p:spPr>
          <a:xfrm>
            <a:off x="658368" y="1396238"/>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arr = ['A', 'B', 'C'] 이고 i = 5 일 때 만들어지는 부분집합은?</a:t>
            </a:r>
            <a:endParaRPr lang="en-US" sz="2300" dirty="0"/>
          </a:p>
        </p:txBody>
      </p:sp>
      <p:sp>
        <p:nvSpPr>
          <p:cNvPr id="9" name="Shape 6"/>
          <p:cNvSpPr/>
          <p:nvPr/>
        </p:nvSpPr>
        <p:spPr>
          <a:xfrm>
            <a:off x="658368" y="2508250"/>
            <a:ext cx="4023360"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508250"/>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709418"/>
            <a:ext cx="4023360" cy="109728"/>
          </a:xfrm>
          <a:prstGeom prst="rect">
            <a:avLst/>
          </a:prstGeom>
          <a:solidFill>
            <a:srgbClr val="2A2856"/>
          </a:solidFill>
          <a:ln w="12700">
            <a:solidFill>
              <a:srgbClr val="2A2856"/>
            </a:solidFill>
            <a:prstDash val="solid"/>
          </a:ln>
        </p:spPr>
      </p:sp>
      <p:sp>
        <p:nvSpPr>
          <p:cNvPr id="12" name="Shape 9"/>
          <p:cNvSpPr/>
          <p:nvPr/>
        </p:nvSpPr>
        <p:spPr>
          <a:xfrm>
            <a:off x="786384" y="2613406"/>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613406"/>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613406"/>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26538"/>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910586"/>
            <a:ext cx="3657600"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power_set(arr):</a:t>
            </a:r>
            <a:endParaRPr lang="en-US" sz="1200" dirty="0"/>
          </a:p>
        </p:txBody>
      </p:sp>
      <p:sp>
        <p:nvSpPr>
          <p:cNvPr id="17" name="Text 14"/>
          <p:cNvSpPr/>
          <p:nvPr/>
        </p:nvSpPr>
        <p:spPr>
          <a:xfrm>
            <a:off x="859536" y="311632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18" name="Text 15"/>
          <p:cNvSpPr/>
          <p:nvPr/>
        </p:nvSpPr>
        <p:spPr>
          <a:xfrm>
            <a:off x="859536" y="332206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subsets = []</a:t>
            </a:r>
            <a:endParaRPr lang="en-US" sz="1200" dirty="0"/>
          </a:p>
        </p:txBody>
      </p:sp>
      <p:sp>
        <p:nvSpPr>
          <p:cNvPr id="19" name="Text 16"/>
          <p:cNvSpPr/>
          <p:nvPr/>
        </p:nvSpPr>
        <p:spPr>
          <a:xfrm>
            <a:off x="859536" y="352780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&lt;&lt; n):</a:t>
            </a:r>
            <a:endParaRPr lang="en-US" sz="1200" dirty="0"/>
          </a:p>
        </p:txBody>
      </p:sp>
      <p:sp>
        <p:nvSpPr>
          <p:cNvPr id="20" name="Text 17"/>
          <p:cNvSpPr/>
          <p:nvPr/>
        </p:nvSpPr>
        <p:spPr>
          <a:xfrm>
            <a:off x="859536" y="373354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cur = []</a:t>
            </a:r>
            <a:endParaRPr lang="en-US" sz="1200" dirty="0"/>
          </a:p>
        </p:txBody>
      </p:sp>
      <p:sp>
        <p:nvSpPr>
          <p:cNvPr id="21" name="Text 18"/>
          <p:cNvSpPr/>
          <p:nvPr/>
        </p:nvSpPr>
        <p:spPr>
          <a:xfrm>
            <a:off x="859536" y="393928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a:t>
            </a:r>
            <a:endParaRPr lang="en-US" sz="1200" dirty="0"/>
          </a:p>
        </p:txBody>
      </p:sp>
      <p:sp>
        <p:nvSpPr>
          <p:cNvPr id="22" name="Text 19"/>
          <p:cNvSpPr/>
          <p:nvPr/>
        </p:nvSpPr>
        <p:spPr>
          <a:xfrm>
            <a:off x="859536" y="414502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i &amp;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&lt;&lt; j):</a:t>
            </a:r>
            <a:endParaRPr lang="en-US" sz="1200" dirty="0"/>
          </a:p>
        </p:txBody>
      </p:sp>
      <p:sp>
        <p:nvSpPr>
          <p:cNvPr id="23" name="Text 20"/>
          <p:cNvSpPr/>
          <p:nvPr/>
        </p:nvSpPr>
        <p:spPr>
          <a:xfrm>
            <a:off x="859536" y="435076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cur.append(arr[j])</a:t>
            </a:r>
            <a:endParaRPr lang="en-US" sz="1200" dirty="0"/>
          </a:p>
        </p:txBody>
      </p:sp>
      <p:sp>
        <p:nvSpPr>
          <p:cNvPr id="24" name="Text 21"/>
          <p:cNvSpPr/>
          <p:nvPr/>
        </p:nvSpPr>
        <p:spPr>
          <a:xfrm>
            <a:off x="859536" y="455650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subsets.append(cur)</a:t>
            </a:r>
            <a:endParaRPr lang="en-US" sz="1200" dirty="0"/>
          </a:p>
        </p:txBody>
      </p:sp>
      <p:sp>
        <p:nvSpPr>
          <p:cNvPr id="25" name="Text 22"/>
          <p:cNvSpPr/>
          <p:nvPr/>
        </p:nvSpPr>
        <p:spPr>
          <a:xfrm>
            <a:off x="859536" y="4762246"/>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subsets</a:t>
            </a:r>
            <a:endParaRPr lang="en-US" sz="1200" dirty="0"/>
          </a:p>
        </p:txBody>
      </p:sp>
      <p:sp>
        <p:nvSpPr>
          <p:cNvPr id="26" name="Shape 23"/>
          <p:cNvSpPr/>
          <p:nvPr/>
        </p:nvSpPr>
        <p:spPr>
          <a:xfrm>
            <a:off x="5010912" y="2508250"/>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248656" y="2508250"/>
            <a:ext cx="6153912"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['A', 'B', 'C']</a:t>
            </a:r>
            <a:endParaRPr lang="en-US" sz="1600" dirty="0"/>
          </a:p>
        </p:txBody>
      </p:sp>
      <p:sp>
        <p:nvSpPr>
          <p:cNvPr id="28" name="Shape 25"/>
          <p:cNvSpPr/>
          <p:nvPr/>
        </p:nvSpPr>
        <p:spPr>
          <a:xfrm>
            <a:off x="5010912" y="3148330"/>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248656" y="3148330"/>
            <a:ext cx="6153912"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['A', 'B']</a:t>
            </a:r>
            <a:endParaRPr lang="en-US" sz="1600" dirty="0"/>
          </a:p>
        </p:txBody>
      </p:sp>
      <p:sp>
        <p:nvSpPr>
          <p:cNvPr id="30" name="Shape 27"/>
          <p:cNvSpPr/>
          <p:nvPr/>
        </p:nvSpPr>
        <p:spPr>
          <a:xfrm>
            <a:off x="5010912" y="3788410"/>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248656" y="3788410"/>
            <a:ext cx="6153912"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['B', 'C']</a:t>
            </a:r>
            <a:endParaRPr lang="en-US" sz="1600" dirty="0"/>
          </a:p>
        </p:txBody>
      </p:sp>
      <p:sp>
        <p:nvSpPr>
          <p:cNvPr id="32" name="Shape 29"/>
          <p:cNvSpPr/>
          <p:nvPr/>
        </p:nvSpPr>
        <p:spPr>
          <a:xfrm>
            <a:off x="5010912" y="4428490"/>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248656" y="4428490"/>
            <a:ext cx="6153912"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['A', 'C']</a:t>
            </a:r>
            <a:endParaRPr lang="en-US" sz="1600" dirty="0"/>
          </a:p>
        </p:txBody>
      </p:sp>
      <p:sp>
        <p:nvSpPr>
          <p:cNvPr id="34" name="Shape 31"/>
          <p:cNvSpPr/>
          <p:nvPr/>
        </p:nvSpPr>
        <p:spPr>
          <a:xfrm>
            <a:off x="5010912" y="5068570"/>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5" name="Text 32"/>
          <p:cNvSpPr/>
          <p:nvPr/>
        </p:nvSpPr>
        <p:spPr>
          <a:xfrm>
            <a:off x="5248656" y="5068570"/>
            <a:ext cx="6153912" cy="548640"/>
          </a:xfrm>
          <a:prstGeom prst="rect">
            <a:avLst/>
          </a:prstGeom>
          <a:noFill/>
          <a:ln/>
        </p:spPr>
        <p:txBody>
          <a:bodyPr wrap="square" lIns="0" tIns="0" rIns="0" bIns="0" rtlCol="0" anchor="ctr"/>
          <a:lstStyle/>
          <a:p>
            <a:pPr marL="0" indent="0">
              <a:buNone/>
            </a:pPr>
            <a:r>
              <a:rPr lang="en-US" sz="1600" b="1" dirty="0">
                <a:solidFill>
                  <a:srgbClr val="F59E0B"/>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['C']</a:t>
            </a:r>
            <a:endParaRPr lang="en-US" sz="1600" dirty="0"/>
          </a:p>
        </p:txBody>
      </p:sp>
      <p:sp>
        <p:nvSpPr>
          <p:cNvPr id="37" name="Text 33"/>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75</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38</a:t>
            </a:r>
            <a:endParaRPr lang="en-US" sz="1200" dirty="0"/>
          </a:p>
        </p:txBody>
      </p:sp>
      <p:sp>
        <p:nvSpPr>
          <p:cNvPr id="8" name="Text 5"/>
          <p:cNvSpPr/>
          <p:nvPr/>
        </p:nvSpPr>
        <p:spPr>
          <a:xfrm>
            <a:off x="658368" y="193357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arr = ['A', 'B', 'C'] 이고 i = 5 일 때 만들어지는 부분집합은?</a:t>
            </a:r>
            <a:endParaRPr lang="en-US" sz="1500" dirty="0"/>
          </a:p>
        </p:txBody>
      </p:sp>
      <p:sp>
        <p:nvSpPr>
          <p:cNvPr id="9" name="Shape 6"/>
          <p:cNvSpPr/>
          <p:nvPr/>
        </p:nvSpPr>
        <p:spPr>
          <a:xfrm>
            <a:off x="658368" y="2473833"/>
            <a:ext cx="4023360" cy="2606040"/>
          </a:xfrm>
          <a:prstGeom prst="roundRect">
            <a:avLst>
              <a:gd name="adj" fmla="val 2807"/>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7383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7500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7898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7898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7898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9212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76169"/>
            <a:ext cx="3657600" cy="205740"/>
          </a:xfrm>
          <a:prstGeom prst="rect">
            <a:avLst/>
          </a:prstGeom>
          <a:noFill/>
          <a:ln/>
        </p:spPr>
        <p:txBody>
          <a:bodyPr wrap="square" lIns="0" tIns="0" rIns="0" bIns="0" rtlCol="0" anchor="ctr"/>
          <a:lstStyle/>
          <a:p>
            <a:pPr marL="0" indent="0">
              <a:buNone/>
            </a:pPr>
            <a:r>
              <a:rPr lang="en-US" sz="1200" dirty="0">
                <a:solidFill>
                  <a:srgbClr val="C7A8F7"/>
                </a:solidFill>
                <a:latin typeface="Consolas" pitchFamily="34" charset="0"/>
                <a:ea typeface="Consolas" pitchFamily="34" charset="-122"/>
                <a:cs typeface="Consolas" pitchFamily="34" charset="-120"/>
              </a:rPr>
              <a:t>def</a:t>
            </a:r>
            <a:r>
              <a:rPr lang="en-US" sz="1200" dirty="0">
                <a:solidFill>
                  <a:srgbClr val="DCDCF0"/>
                </a:solidFill>
                <a:latin typeface="Consolas" pitchFamily="34" charset="0"/>
                <a:ea typeface="Consolas" pitchFamily="34" charset="-122"/>
                <a:cs typeface="Consolas" pitchFamily="34" charset="-120"/>
              </a:rPr>
              <a:t> power_set(arr):</a:t>
            </a:r>
            <a:endParaRPr lang="en-US" sz="1200" dirty="0"/>
          </a:p>
        </p:txBody>
      </p:sp>
      <p:sp>
        <p:nvSpPr>
          <p:cNvPr id="17" name="Text 14"/>
          <p:cNvSpPr/>
          <p:nvPr/>
        </p:nvSpPr>
        <p:spPr>
          <a:xfrm>
            <a:off x="859536" y="308190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n = </a:t>
            </a:r>
            <a:r>
              <a:rPr lang="en-US" sz="1200" dirty="0">
                <a:solidFill>
                  <a:srgbClr val="9CC4FF"/>
                </a:solidFill>
                <a:latin typeface="Consolas" pitchFamily="34" charset="0"/>
                <a:ea typeface="Consolas" pitchFamily="34" charset="-122"/>
                <a:cs typeface="Consolas" pitchFamily="34" charset="-120"/>
              </a:rPr>
              <a:t>len</a:t>
            </a:r>
            <a:r>
              <a:rPr lang="en-US" sz="1200" dirty="0">
                <a:solidFill>
                  <a:srgbClr val="DCDCF0"/>
                </a:solidFill>
                <a:latin typeface="Consolas" pitchFamily="34" charset="0"/>
                <a:ea typeface="Consolas" pitchFamily="34" charset="-122"/>
                <a:cs typeface="Consolas" pitchFamily="34" charset="-120"/>
              </a:rPr>
              <a:t>(arr)</a:t>
            </a:r>
            <a:endParaRPr lang="en-US" sz="1200" dirty="0"/>
          </a:p>
        </p:txBody>
      </p:sp>
      <p:sp>
        <p:nvSpPr>
          <p:cNvPr id="18" name="Text 15"/>
          <p:cNvSpPr/>
          <p:nvPr/>
        </p:nvSpPr>
        <p:spPr>
          <a:xfrm>
            <a:off x="859536" y="328764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subsets = []</a:t>
            </a:r>
            <a:endParaRPr lang="en-US" sz="1200" dirty="0"/>
          </a:p>
        </p:txBody>
      </p:sp>
      <p:sp>
        <p:nvSpPr>
          <p:cNvPr id="19" name="Text 16"/>
          <p:cNvSpPr/>
          <p:nvPr/>
        </p:nvSpPr>
        <p:spPr>
          <a:xfrm>
            <a:off x="859536" y="349338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i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&lt;&lt; n):</a:t>
            </a:r>
            <a:endParaRPr lang="en-US" sz="1200" dirty="0"/>
          </a:p>
        </p:txBody>
      </p:sp>
      <p:sp>
        <p:nvSpPr>
          <p:cNvPr id="20" name="Text 17"/>
          <p:cNvSpPr/>
          <p:nvPr/>
        </p:nvSpPr>
        <p:spPr>
          <a:xfrm>
            <a:off x="859536" y="369912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cur = []</a:t>
            </a:r>
            <a:endParaRPr lang="en-US" sz="1200" dirty="0"/>
          </a:p>
        </p:txBody>
      </p:sp>
      <p:sp>
        <p:nvSpPr>
          <p:cNvPr id="21" name="Text 18"/>
          <p:cNvSpPr/>
          <p:nvPr/>
        </p:nvSpPr>
        <p:spPr>
          <a:xfrm>
            <a:off x="859536" y="390486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for</a:t>
            </a:r>
            <a:r>
              <a:rPr lang="en-US" sz="1200" dirty="0">
                <a:solidFill>
                  <a:srgbClr val="DCDCF0"/>
                </a:solidFill>
                <a:latin typeface="Consolas" pitchFamily="34" charset="0"/>
                <a:ea typeface="Consolas" pitchFamily="34" charset="-122"/>
                <a:cs typeface="Consolas" pitchFamily="34" charset="-120"/>
              </a:rPr>
              <a:t> j </a:t>
            </a:r>
            <a:r>
              <a:rPr lang="en-US" sz="1200" dirty="0">
                <a:solidFill>
                  <a:srgbClr val="C7A8F7"/>
                </a:solidFill>
                <a:latin typeface="Consolas" pitchFamily="34" charset="0"/>
                <a:ea typeface="Consolas" pitchFamily="34" charset="-122"/>
                <a:cs typeface="Consolas" pitchFamily="34" charset="-120"/>
              </a:rPr>
              <a:t>in</a:t>
            </a: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9CC4FF"/>
                </a:solidFill>
                <a:latin typeface="Consolas" pitchFamily="34" charset="0"/>
                <a:ea typeface="Consolas" pitchFamily="34" charset="-122"/>
                <a:cs typeface="Consolas" pitchFamily="34" charset="-120"/>
              </a:rPr>
              <a:t>range</a:t>
            </a:r>
            <a:r>
              <a:rPr lang="en-US" sz="1200" dirty="0">
                <a:solidFill>
                  <a:srgbClr val="DCDCF0"/>
                </a:solidFill>
                <a:latin typeface="Consolas" pitchFamily="34" charset="0"/>
                <a:ea typeface="Consolas" pitchFamily="34" charset="-122"/>
                <a:cs typeface="Consolas" pitchFamily="34" charset="-120"/>
              </a:rPr>
              <a:t>(n):</a:t>
            </a:r>
            <a:endParaRPr lang="en-US" sz="1200" dirty="0"/>
          </a:p>
        </p:txBody>
      </p:sp>
      <p:sp>
        <p:nvSpPr>
          <p:cNvPr id="22" name="Text 19"/>
          <p:cNvSpPr/>
          <p:nvPr/>
        </p:nvSpPr>
        <p:spPr>
          <a:xfrm>
            <a:off x="859536" y="411060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if</a:t>
            </a:r>
            <a:r>
              <a:rPr lang="en-US" sz="1200" dirty="0">
                <a:solidFill>
                  <a:srgbClr val="DCDCF0"/>
                </a:solidFill>
                <a:latin typeface="Consolas" pitchFamily="34" charset="0"/>
                <a:ea typeface="Consolas" pitchFamily="34" charset="-122"/>
                <a:cs typeface="Consolas" pitchFamily="34" charset="-120"/>
              </a:rPr>
              <a:t> i &amp; (</a:t>
            </a:r>
            <a:r>
              <a:rPr lang="en-US" sz="1200" dirty="0">
                <a:solidFill>
                  <a:srgbClr val="F7C978"/>
                </a:solidFill>
                <a:latin typeface="Consolas" pitchFamily="34" charset="0"/>
                <a:ea typeface="Consolas" pitchFamily="34" charset="-122"/>
                <a:cs typeface="Consolas" pitchFamily="34" charset="-120"/>
              </a:rPr>
              <a:t>1</a:t>
            </a:r>
            <a:r>
              <a:rPr lang="en-US" sz="1200" dirty="0">
                <a:solidFill>
                  <a:srgbClr val="DCDCF0"/>
                </a:solidFill>
                <a:latin typeface="Consolas" pitchFamily="34" charset="0"/>
                <a:ea typeface="Consolas" pitchFamily="34" charset="-122"/>
                <a:cs typeface="Consolas" pitchFamily="34" charset="-120"/>
              </a:rPr>
              <a:t> &lt;&lt; j):</a:t>
            </a:r>
            <a:endParaRPr lang="en-US" sz="1200" dirty="0"/>
          </a:p>
        </p:txBody>
      </p:sp>
      <p:sp>
        <p:nvSpPr>
          <p:cNvPr id="23" name="Text 20"/>
          <p:cNvSpPr/>
          <p:nvPr/>
        </p:nvSpPr>
        <p:spPr>
          <a:xfrm>
            <a:off x="859536" y="431634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cur.append(arr[j])</a:t>
            </a:r>
            <a:endParaRPr lang="en-US" sz="1200" dirty="0"/>
          </a:p>
        </p:txBody>
      </p:sp>
      <p:sp>
        <p:nvSpPr>
          <p:cNvPr id="24" name="Text 21"/>
          <p:cNvSpPr/>
          <p:nvPr/>
        </p:nvSpPr>
        <p:spPr>
          <a:xfrm>
            <a:off x="859536" y="452208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subsets.append(cur)</a:t>
            </a:r>
            <a:endParaRPr lang="en-US" sz="1200" dirty="0"/>
          </a:p>
        </p:txBody>
      </p:sp>
      <p:sp>
        <p:nvSpPr>
          <p:cNvPr id="25" name="Text 22"/>
          <p:cNvSpPr/>
          <p:nvPr/>
        </p:nvSpPr>
        <p:spPr>
          <a:xfrm>
            <a:off x="859536" y="4727829"/>
            <a:ext cx="3657600" cy="205740"/>
          </a:xfrm>
          <a:prstGeom prst="rect">
            <a:avLst/>
          </a:prstGeom>
          <a:noFill/>
          <a:ln/>
        </p:spPr>
        <p:txBody>
          <a:bodyPr wrap="square" lIns="0" tIns="0" rIns="0" bIns="0" rtlCol="0" anchor="ctr"/>
          <a:lstStyle/>
          <a:p>
            <a:pPr marL="0" indent="0">
              <a:buNone/>
            </a:pPr>
            <a:r>
              <a:rPr lang="en-US" sz="1200" dirty="0">
                <a:solidFill>
                  <a:srgbClr val="DCDCF0"/>
                </a:solidFill>
                <a:latin typeface="Consolas" pitchFamily="34" charset="0"/>
                <a:ea typeface="Consolas" pitchFamily="34" charset="-122"/>
                <a:cs typeface="Consolas" pitchFamily="34" charset="-120"/>
              </a:rPr>
              <a:t>    </a:t>
            </a:r>
            <a:r>
              <a:rPr lang="en-US" sz="1200" dirty="0">
                <a:solidFill>
                  <a:srgbClr val="C7A8F7"/>
                </a:solidFill>
                <a:latin typeface="Consolas" pitchFamily="34" charset="0"/>
                <a:ea typeface="Consolas" pitchFamily="34" charset="-122"/>
                <a:cs typeface="Consolas" pitchFamily="34" charset="-120"/>
              </a:rPr>
              <a:t>return</a:t>
            </a:r>
            <a:r>
              <a:rPr lang="en-US" sz="1200" dirty="0">
                <a:solidFill>
                  <a:srgbClr val="DCDCF0"/>
                </a:solidFill>
                <a:latin typeface="Consolas" pitchFamily="34" charset="0"/>
                <a:ea typeface="Consolas" pitchFamily="34" charset="-122"/>
                <a:cs typeface="Consolas" pitchFamily="34" charset="-120"/>
              </a:rPr>
              <a:t> subsets</a:t>
            </a:r>
            <a:endParaRPr lang="en-US" sz="1200" dirty="0"/>
          </a:p>
        </p:txBody>
      </p:sp>
      <p:sp>
        <p:nvSpPr>
          <p:cNvPr id="26" name="Shape 23"/>
          <p:cNvSpPr/>
          <p:nvPr/>
        </p:nvSpPr>
        <p:spPr>
          <a:xfrm>
            <a:off x="5010912" y="2473833"/>
            <a:ext cx="6556248"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7" name="Shape 24"/>
          <p:cNvSpPr/>
          <p:nvPr/>
        </p:nvSpPr>
        <p:spPr>
          <a:xfrm>
            <a:off x="5266944" y="2675001"/>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8" name="Image 1" descr="/home/claude/icons/check_white.png"/>
          <p:cNvPicPr>
            <a:picLocks noChangeAspect="1"/>
          </p:cNvPicPr>
          <p:nvPr/>
        </p:nvPicPr>
        <p:blipFill>
          <a:blip r:embed="rId4"/>
          <a:stretch>
            <a:fillRect/>
          </a:stretch>
        </p:blipFill>
        <p:spPr>
          <a:xfrm>
            <a:off x="5400081" y="2808138"/>
            <a:ext cx="245791" cy="245791"/>
          </a:xfrm>
          <a:prstGeom prst="rect">
            <a:avLst/>
          </a:prstGeom>
        </p:spPr>
      </p:pic>
      <p:sp>
        <p:nvSpPr>
          <p:cNvPr id="29" name="Text 25"/>
          <p:cNvSpPr/>
          <p:nvPr/>
        </p:nvSpPr>
        <p:spPr>
          <a:xfrm>
            <a:off x="5943600" y="2473833"/>
            <a:ext cx="5330952"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④   ['A', 'C']</a:t>
            </a:r>
            <a:endParaRPr lang="en-US" sz="1350" dirty="0"/>
          </a:p>
        </p:txBody>
      </p:sp>
      <p:sp>
        <p:nvSpPr>
          <p:cNvPr id="30" name="Shape 26"/>
          <p:cNvSpPr/>
          <p:nvPr/>
        </p:nvSpPr>
        <p:spPr>
          <a:xfrm>
            <a:off x="5010912" y="3625977"/>
            <a:ext cx="6556248" cy="1189736"/>
          </a:xfrm>
          <a:prstGeom prst="roundRect">
            <a:avLst>
              <a:gd name="adj" fmla="val 9223"/>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Shape 27"/>
          <p:cNvSpPr/>
          <p:nvPr/>
        </p:nvSpPr>
        <p:spPr>
          <a:xfrm>
            <a:off x="5266944" y="3863721"/>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2" name="Image 2" descr="/home/claude/icons/bulb_white.png"/>
          <p:cNvPicPr>
            <a:picLocks noChangeAspect="1"/>
          </p:cNvPicPr>
          <p:nvPr/>
        </p:nvPicPr>
        <p:blipFill>
          <a:blip r:embed="rId5"/>
          <a:stretch>
            <a:fillRect/>
          </a:stretch>
        </p:blipFill>
        <p:spPr>
          <a:xfrm>
            <a:off x="5390571" y="3987348"/>
            <a:ext cx="228234" cy="228234"/>
          </a:xfrm>
          <a:prstGeom prst="rect">
            <a:avLst/>
          </a:prstGeom>
        </p:spPr>
      </p:pic>
      <p:sp>
        <p:nvSpPr>
          <p:cNvPr id="33" name="Text 28"/>
          <p:cNvSpPr/>
          <p:nvPr/>
        </p:nvSpPr>
        <p:spPr>
          <a:xfrm>
            <a:off x="5925312" y="3772281"/>
            <a:ext cx="5367528" cy="89712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5를 이진수로 쓰면 101이다. 0번 비트와 2번 비트가 1이므로 arr[0]인 A와 arr[2]인 C가 선택된다.</a:t>
            </a:r>
            <a:endParaRPr lang="en-US" sz="1300" dirty="0"/>
          </a:p>
        </p:txBody>
      </p:sp>
      <p:sp>
        <p:nvSpPr>
          <p:cNvPr id="35" name="Text 29"/>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76</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39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부분집합 생성 코드에서 1 &lt;&lt; n 이 나타내는 값은?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n / 2</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n²</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2ⁿ</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2n</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59E0B"/>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77</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59E0B"/>
          </a:solidFill>
          <a:ln w="12700">
            <a:solidFill>
              <a:srgbClr val="F59E0B"/>
            </a:solidFill>
            <a:prstDash val="solid"/>
          </a:ln>
        </p:spPr>
      </p:sp>
      <p:pic>
        <p:nvPicPr>
          <p:cNvPr id="4" name="Image 0" descr="/home/claude/icons/search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F59E0B"/>
                </a:solidFill>
                <a:latin typeface="Malgun Gothic" pitchFamily="34" charset="0"/>
                <a:ea typeface="Malgun Gothic" pitchFamily="34" charset="-122"/>
                <a:cs typeface="Malgun Gothic" pitchFamily="34" charset="-120"/>
              </a:rPr>
              <a:t>§2.5  </a:t>
            </a:r>
            <a:r>
              <a:rPr lang="en-US" sz="1200" dirty="0">
                <a:solidFill>
                  <a:srgbClr val="2A2860"/>
                </a:solidFill>
                <a:latin typeface="Malgun Gothic" pitchFamily="34" charset="0"/>
                <a:ea typeface="Malgun Gothic" pitchFamily="34" charset="-122"/>
                <a:cs typeface="Malgun Gothic" pitchFamily="34" charset="-120"/>
              </a:rPr>
              <a:t>완전 탐색 예제</a:t>
            </a:r>
            <a:endParaRPr lang="en-US" sz="1200" dirty="0"/>
          </a:p>
        </p:txBody>
      </p:sp>
      <p:sp>
        <p:nvSpPr>
          <p:cNvPr id="6" name="Shape 3"/>
          <p:cNvSpPr/>
          <p:nvPr/>
        </p:nvSpPr>
        <p:spPr>
          <a:xfrm>
            <a:off x="9948672" y="365760"/>
            <a:ext cx="1581912" cy="402336"/>
          </a:xfrm>
          <a:prstGeom prst="roundRect">
            <a:avLst>
              <a:gd name="adj" fmla="val 50000"/>
            </a:avLst>
          </a:prstGeom>
          <a:solidFill>
            <a:srgbClr val="F59E0B"/>
          </a:solidFill>
          <a:ln w="12700">
            <a:solidFill>
              <a:srgbClr val="F59E0B"/>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39</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부분집합 생성 코드에서 1 &lt;&lt; n 이 나타내는 값은?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2ⁿ</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1을 왼쪽으로 n비트 이동하면 2를 n번 곱한 것과 같다. 따라서 range(1 &lt;&lt; n)은 0부터 2ⁿ−1까지를 순회하며 모든 부분집합에 하나씩 대응한다.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78</a:t>
            </a:r>
            <a:endParaRPr lang="en-US"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40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조합적 폭발(combinatorial explosion)을 가장 잘 설명한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반복문 안에서 예외가 연쇄적으로 발생해 프로그램이 멈추어 버리는 현상</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입력이 커질수록 프로그램이 사용하는 메모리가 일정하게 늘어나는 현상</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확인해야 할 경우의 수가 입력 크기에 정비례해 완만하게 늘어나는 현상</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입력이 조금만 커져도 확인할 경우의 수가 감당할 수 없이 늘어나는 현상</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계산 결과의 자릿수가 넘쳐 값이 잘못 저장되어 버리는 현상</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79</a:t>
            </a:r>
            <a:endParaRPr lang="en-US"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40</a:t>
            </a:r>
            <a:endParaRPr lang="en-US" sz="1200" dirty="0"/>
          </a:p>
        </p:txBody>
      </p:sp>
      <p:sp>
        <p:nvSpPr>
          <p:cNvPr id="8" name="Text 5"/>
          <p:cNvSpPr/>
          <p:nvPr/>
        </p:nvSpPr>
        <p:spPr>
          <a:xfrm>
            <a:off x="658368" y="1895856"/>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조합적 폭발(combinatorial explosion)을 가장 잘 설명한 것은?</a:t>
            </a:r>
            <a:endParaRPr lang="en-US" sz="1500" dirty="0"/>
          </a:p>
        </p:txBody>
      </p:sp>
      <p:sp>
        <p:nvSpPr>
          <p:cNvPr id="9" name="Shape 6"/>
          <p:cNvSpPr/>
          <p:nvPr/>
        </p:nvSpPr>
        <p:spPr>
          <a:xfrm>
            <a:off x="658368" y="2436114"/>
            <a:ext cx="10908792" cy="1168908"/>
          </a:xfrm>
          <a:prstGeom prst="roundRect">
            <a:avLst>
              <a:gd name="adj" fmla="val 9387"/>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436114"/>
            <a:ext cx="9683496" cy="116890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입력이 조금만 커져도 확인할 경우의 수가 감당할 수 없이 늘어나는 현상</a:t>
            </a:r>
            <a:endParaRPr lang="en-US" sz="1350" dirty="0"/>
          </a:p>
        </p:txBody>
      </p:sp>
      <p:sp>
        <p:nvSpPr>
          <p:cNvPr id="13" name="Shape 9"/>
          <p:cNvSpPr/>
          <p:nvPr/>
        </p:nvSpPr>
        <p:spPr>
          <a:xfrm>
            <a:off x="658368" y="3842766"/>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4080510"/>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204137"/>
            <a:ext cx="228234" cy="228234"/>
          </a:xfrm>
          <a:prstGeom prst="rect">
            <a:avLst/>
          </a:prstGeom>
        </p:spPr>
      </p:pic>
      <p:sp>
        <p:nvSpPr>
          <p:cNvPr id="16" name="Text 11"/>
          <p:cNvSpPr/>
          <p:nvPr/>
        </p:nvSpPr>
        <p:spPr>
          <a:xfrm>
            <a:off x="1572768" y="3989070"/>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n이 20 정도만 되어도 2ⁿ은 약 100만, n! 은 약 2.4 × 10¹⁸ 이 된다. 완전 탐색이 실패하는 거의 모든 경우가 이 현상 때문이다.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80</a:t>
            </a:r>
            <a:endParaRPr 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41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n = 20 일 때 값이 가장 큰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2ⁿ</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n!</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n²</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n³</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n log 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81</a:t>
            </a:r>
            <a:endParaRPr 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41</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n = 20 일 때 값이 가장 큰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n!</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20! 은 약 2.43 × 10¹⁸, 2²⁰ 은 약 100만, 20² 은 400, 20³ 은 8,000이다. 팩토리얼이 압도적으로 크며 이 장에서 다루는 세 가지 폭발 유형 중 가장 가파르다.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82</a:t>
            </a:r>
            <a:endParaRPr lang="en-US" sz="1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42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중 중첩 반복문에서 나타나는 다항 시간 증가 유형은?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O(2ⁿ)</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O(nᵏ)</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O(n!)</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O(nⁿ)</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O(log 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83</a:t>
            </a:r>
            <a:endParaRPr lang="en-US" sz="1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42</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중 중첩 반복문에서 나타나는 다항 시간 증가 유형은?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O(nᵏ)</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반복문을 k겹 중첩하면 O(nᵏ)이 된다. 2ⁿ은 포함·비포함을 반복하는 선택 구조에서, n! 은 순서를 나열하는 구조에서 나타난다.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84</a:t>
            </a:r>
            <a:endParaRPr lang="en-US" sz="1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43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부분집합을 만드는 문제에서 O(2ⁿ)이 나오는 근본적인 이유는?</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부분집합의 크기가 원소마다 달라지기 때문이다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원소를 순서대로 나열하는 방법이 여러 가지이기 때문이다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반복문을 n겹으로 중첩해야 하기 때문이다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각 원소를 다른 모든 원소와 한 번씩 비교하기 때문이다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원소마다 포함할지 말지 두 갈래의 선택이 반복되기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85</a:t>
            </a:r>
            <a:endParaRPr lang="en-US"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43</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부분집합을 만드는 문제에서 O(2ⁿ)이 나오는 근본적인 이유는?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원소마다 포함할지 말지 두 갈래의 선택이 반복되기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원소 하나가 늘 때마다 경우의 수가 두 배가 된다. 시작이 1가지, 원소 1개면 2가지, 2개면 4가지, n개면 2ⁿ가지가 되는 구조다.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86</a:t>
            </a:r>
            <a:endParaRPr lang="en-US" sz="1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44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10! 의 값에 가장 가까운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약 1,024</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약 360만</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약 10만</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약 1억</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약 100억</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87</a:t>
            </a:r>
            <a:endParaRPr lang="en-US" sz="1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44</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10! 의 값에 가장 가까운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약 360만</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10! = 3,628,800으로 약 360만이다. 같은 n에서 2¹⁰ 은 1,024에 불과하므로 팩토리얼이 지수보다 훨씬 빠르게 커진다는 것을 알 수 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88</a:t>
            </a:r>
            <a:endParaRPr lang="en-US" sz="1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45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탐색으로 비밀번호를 찾을 때, 자릿수가 하나 늘어나면 경우의 수는 어떻게 변하는가? (각 자리 0~9)</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2배가 된다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10배가 된다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10이 더해진다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제곱이 된다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변하지 않는다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89</a:t>
            </a:r>
            <a:endParaRPr lang="en-US" sz="1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45</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탐색으로 비밀번호를 찾을 때, 자릿수가 하나 늘어나면 경우의 수는 어떻게 변하는가? (각 자리 0~9)</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10배가 된다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자리마다 10가지 선택이 곱해지므로 자릿수가 하나 늘 때마다 10배가 된다. 4자리 1만, 6자리 100만, 8자리 1억으로 늘어난다.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90</a:t>
            </a:r>
            <a:endParaRPr lang="en-US" sz="1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46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도시가 n개인 외판원 순회 문제에서 모든 방문 순서를 확인하는 완전 탐색의 시간 복잡도는?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O(n²)</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O(2ⁿ)</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O(n!)</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O(n³)</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O(n log n)</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91</a:t>
            </a:r>
            <a:endParaRPr lang="en-US" sz="1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46</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도시가 n개인 외판원 순회 문제에서 모든 방문 순서를 확인하는 완전 탐색의 시간 복잡도는?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O(n!)</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모든 도시를 한 번씩 방문하는 순서를 전부 나열하는 것이므로 순열의 개수만큼 확인해야 한다. 도시 4개면 24가지, 10개면 약 360만 가지, 20개면 약 2.4 × 10¹⁸ 가지다.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92</a:t>
            </a:r>
            <a:endParaRPr lang="en-US" sz="1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47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네 개의 도시를 한 번씩 방문하는 경로를 모두 나열하면 몇 가지인가?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64가지</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16가지</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12가지</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24가지</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4가지</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93</a:t>
            </a:r>
            <a:endParaRPr lang="en-US" sz="10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47</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네 개의 도시를 한 번씩 방문하는 경로를 모두 나열하면 몇 가지인가?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24가지</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4! = 4 × 3 × 2 × 1 = 24가지다. 출발 도시를 고정하면 3! = 6가지로 줄고, 방향을 구별하지 않으면 3가지까지 줄어든다.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94</a:t>
            </a:r>
            <a:endParaRPr lang="en-US" sz="1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48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n = 20 인 순열을 모두 생성하는 계산이 현실적으로 불가능한 이유로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메모리 용량이 순열 하나를 담기에 부족하기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초당 1억 번을 계산해도 수백 년이 걸리기 때문이다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파이썬의 재귀 깊이 제한에 걸리기 때문이다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정수 자료형의 범위를 넘어서기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순열을 생성하는 함수가 20개까지만 지원하기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95</a:t>
            </a:r>
            <a:endParaRPr lang="en-US" sz="10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48</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n = 20 인 순열을 모두 생성하는 계산이 현실적으로 불가능한 이유로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②   초당 1억 번을 계산해도 수백 년이 걸리기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20! 은 약 2.43 × 10¹⁸ 이고, 초당 1억 번을 처리해도 약 770년이 걸린다. 메모리나 자료형이 아니라 계산량 자체가 문제다.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96</a:t>
            </a:r>
            <a:endParaRPr lang="en-US" sz="1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49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탐색의 가능 여부를 판단할 때 가장 먼저 확인해야 할 것은?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탐색해야 할 경우의 수를 계산하는 일</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사용할 반복문의 개수를 정하는 일</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입력 데이터가 정렬되어 있는지 확인하는 일</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재귀와 반복 중 어느 쪽으로 구현할지 정하는 일</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FB7185"/>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출력 형식이 무엇인지 확인하는 일</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97</a:t>
            </a:r>
            <a:endParaRPr lang="en-US" sz="1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FB7185"/>
          </a:solidFill>
          <a:ln w="12700">
            <a:solidFill>
              <a:srgbClr val="FB7185"/>
            </a:solidFill>
            <a:prstDash val="solid"/>
          </a:ln>
        </p:spPr>
      </p:sp>
      <p:pic>
        <p:nvPicPr>
          <p:cNvPr id="4" name="Image 0" descr="/home/claude/icons/warn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FB7185"/>
                </a:solidFill>
                <a:latin typeface="Malgun Gothic" pitchFamily="34" charset="0"/>
                <a:ea typeface="Malgun Gothic" pitchFamily="34" charset="-122"/>
                <a:cs typeface="Malgun Gothic" pitchFamily="34" charset="-120"/>
              </a:rPr>
              <a:t>§2.6  </a:t>
            </a:r>
            <a:r>
              <a:rPr lang="en-US" sz="1200" dirty="0">
                <a:solidFill>
                  <a:srgbClr val="2A2860"/>
                </a:solidFill>
                <a:latin typeface="Malgun Gothic" pitchFamily="34" charset="0"/>
                <a:ea typeface="Malgun Gothic" pitchFamily="34" charset="-122"/>
                <a:cs typeface="Malgun Gothic" pitchFamily="34" charset="-120"/>
              </a:rPr>
              <a:t>조합적 폭발</a:t>
            </a:r>
            <a:endParaRPr lang="en-US" sz="1200" dirty="0"/>
          </a:p>
        </p:txBody>
      </p:sp>
      <p:sp>
        <p:nvSpPr>
          <p:cNvPr id="6" name="Shape 3"/>
          <p:cNvSpPr/>
          <p:nvPr/>
        </p:nvSpPr>
        <p:spPr>
          <a:xfrm>
            <a:off x="9948672" y="365760"/>
            <a:ext cx="1581912" cy="402336"/>
          </a:xfrm>
          <a:prstGeom prst="roundRect">
            <a:avLst>
              <a:gd name="adj" fmla="val 50000"/>
            </a:avLst>
          </a:prstGeom>
          <a:solidFill>
            <a:srgbClr val="FB7185"/>
          </a:solidFill>
          <a:ln w="12700">
            <a:solidFill>
              <a:srgbClr val="FB7185"/>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49</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탐색의 가능 여부를 판단할 때 가장 먼저 확인해야 할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탐색해야 할 경우의 수를 계산하는 일</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중요한 것은 입력 크기 n 자체가 아니라 그로부터 만들어지는 탐색 공간의 크기다. n이 20이어도 O(n²)이면 400에 불과하지만 O(n!)이면 계산이 불가능하다.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98</a:t>
            </a:r>
            <a:endParaRPr lang="en-US" sz="10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50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탐색에 가지치기(pruning)를 더한 기법은?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동적 계획법</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분할 정복</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백트래킹</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그리디 알고리즘</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이진 탐색</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99</a:t>
            </a:r>
            <a:endParaRPr lang="en-US" sz="10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50</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탐색에 가지치기(pruning)를 더한 기법은?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백트래킹</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정답이 될 수 없다고 판단되는 가지를 미리 잘라 내어 탐색량을 줄이는 것이 백트래킹이다. N-Queens와 스도쿠가 대표적인 적용 사례다.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100</a:t>
            </a:r>
            <a:endParaRPr lang="en-US" sz="10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51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완전 탐색에 기억(메모이제이션)을 더한 기법은?</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완전 탐색</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백트래킹</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분할 정복</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동적 계획법</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선형 탐색</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101</a:t>
            </a:r>
            <a:endParaRPr lang="en-US" sz="10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51</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완전 탐색에 기억(메모이제이션)을 더한 기법은?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동적 계획법</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한 번 계산한 부분 문제의 결과를 저장해 두었다가 재사용한다. 피보나치 수열이 완전 탐색으로는 O(2ⁿ)이지만 메모이제이션을 쓰면 O(n)이 되는 것이 대표적인 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102</a:t>
            </a:r>
            <a:endParaRPr lang="en-US" sz="10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52 · 객관식</a:t>
            </a:r>
            <a:endParaRPr lang="en-US" sz="1200" dirty="0"/>
          </a:p>
        </p:txBody>
      </p:sp>
      <p:sp>
        <p:nvSpPr>
          <p:cNvPr id="8" name="Text 5"/>
          <p:cNvSpPr/>
          <p:nvPr/>
        </p:nvSpPr>
        <p:spPr>
          <a:xfrm>
            <a:off x="658368" y="1198753"/>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합이 10인 부분집합을 찾을 때 백트래킹이 완전 탐색보다 빠른 이유는?</a:t>
            </a:r>
            <a:endParaRPr lang="en-US" sz="2300" dirty="0"/>
          </a:p>
        </p:txBody>
      </p:sp>
      <p:sp>
        <p:nvSpPr>
          <p:cNvPr id="9" name="Shape 6"/>
          <p:cNvSpPr/>
          <p:nvPr/>
        </p:nvSpPr>
        <p:spPr>
          <a:xfrm>
            <a:off x="658368" y="1919351"/>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1919351"/>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더하다가 이미 10을 넘으면 그 갈래를 더 이상 보지 않기 때문이다</a:t>
            </a:r>
            <a:endParaRPr lang="en-US" sz="1900" dirty="0"/>
          </a:p>
        </p:txBody>
      </p:sp>
      <p:sp>
        <p:nvSpPr>
          <p:cNvPr id="11" name="Shape 8"/>
          <p:cNvSpPr/>
          <p:nvPr/>
        </p:nvSpPr>
        <p:spPr>
          <a:xfrm>
            <a:off x="658368" y="2724023"/>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724023"/>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부분집합을 만들지 않고 원소의 합만 따로 계산해서 비교하기 때문이다</a:t>
            </a:r>
            <a:endParaRPr lang="en-US" sz="1900" dirty="0"/>
          </a:p>
        </p:txBody>
      </p:sp>
      <p:sp>
        <p:nvSpPr>
          <p:cNvPr id="13" name="Shape 10"/>
          <p:cNvSpPr/>
          <p:nvPr/>
        </p:nvSpPr>
        <p:spPr>
          <a:xfrm>
            <a:off x="658368" y="3528695"/>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528695"/>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한 번 계산해 둔 합을 저장했다가 필요할 때 그대로 다시 쓰기 때문이다</a:t>
            </a:r>
            <a:endParaRPr lang="en-US" sz="1900" dirty="0"/>
          </a:p>
        </p:txBody>
      </p:sp>
      <p:sp>
        <p:nvSpPr>
          <p:cNvPr id="15" name="Shape 12"/>
          <p:cNvSpPr/>
          <p:nvPr/>
        </p:nvSpPr>
        <p:spPr>
          <a:xfrm>
            <a:off x="658368" y="4333367"/>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333367"/>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부분집합을 크기가 작은 것부터 차례대로 만들어 보고 멈추기 때문이다</a:t>
            </a:r>
            <a:endParaRPr lang="en-US" sz="1900" dirty="0"/>
          </a:p>
        </p:txBody>
      </p:sp>
      <p:sp>
        <p:nvSpPr>
          <p:cNvPr id="17" name="Shape 14"/>
          <p:cNvSpPr/>
          <p:nvPr/>
        </p:nvSpPr>
        <p:spPr>
          <a:xfrm>
            <a:off x="658368" y="5138039"/>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138039"/>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만들어야 하는 부분집합의 개수 자체가 2ⁿ보다 훨씬 적기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103</a:t>
            </a:r>
            <a:endParaRPr lang="en-US" sz="10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52</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합이 10인 부분집합을 찾을 때 백트래킹이 완전 탐색보다 빠른 이유는?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①   더하다가 이미 10을 넘으면 그 갈래를 더 이상 보지 않기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완전 탐색은 합이 100을 넘어가도 부분집합을 끝까지 완성한 뒤에야 검사한다. 백트래킹은 중간에 가망이 없다고 판단되면 즉시 되돌아간다. 계산 결과를 저장하는 것은 동적 계획법이다.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104</a:t>
            </a:r>
            <a:endParaRPr lang="en-US" sz="10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53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코드가 완전 탐색 방식의 피보나치보다 빠른 이유는?</a:t>
            </a:r>
            <a:endParaRPr lang="en-US" sz="2300" dirty="0"/>
          </a:p>
        </p:txBody>
      </p:sp>
      <p:sp>
        <p:nvSpPr>
          <p:cNvPr id="9" name="Shape 6"/>
          <p:cNvSpPr/>
          <p:nvPr/>
        </p:nvSpPr>
        <p:spPr>
          <a:xfrm>
            <a:off x="658368" y="2312543"/>
            <a:ext cx="4023360"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memo = {}</a:t>
            </a:r>
            <a:endParaRPr lang="en-US" sz="1300" dirty="0"/>
          </a:p>
        </p:txBody>
      </p:sp>
      <p:sp>
        <p:nvSpPr>
          <p:cNvPr id="17" name="Text 14"/>
          <p:cNvSpPr/>
          <p:nvPr/>
        </p:nvSpPr>
        <p:spPr>
          <a:xfrm>
            <a:off x="859536" y="2938907"/>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fib(n):</a:t>
            </a:r>
            <a:endParaRPr lang="en-US" sz="1300" dirty="0"/>
          </a:p>
        </p:txBody>
      </p:sp>
      <p:sp>
        <p:nvSpPr>
          <p:cNvPr id="18" name="Text 15"/>
          <p:cNvSpPr/>
          <p:nvPr/>
        </p:nvSpPr>
        <p:spPr>
          <a:xfrm>
            <a:off x="859536" y="31629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memo:</a:t>
            </a:r>
            <a:endParaRPr lang="en-US" sz="1300" dirty="0"/>
          </a:p>
        </p:txBody>
      </p:sp>
      <p:sp>
        <p:nvSpPr>
          <p:cNvPr id="19" name="Text 16"/>
          <p:cNvSpPr/>
          <p:nvPr/>
        </p:nvSpPr>
        <p:spPr>
          <a:xfrm>
            <a:off x="859536" y="338696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memo[n]</a:t>
            </a:r>
            <a:endParaRPr lang="en-US" sz="1300" dirty="0"/>
          </a:p>
        </p:txBody>
      </p:sp>
      <p:sp>
        <p:nvSpPr>
          <p:cNvPr id="20" name="Text 17"/>
          <p:cNvSpPr/>
          <p:nvPr/>
        </p:nvSpPr>
        <p:spPr>
          <a:xfrm>
            <a:off x="859536" y="361099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&lt;=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83501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n</a:t>
            </a:r>
            <a:endParaRPr lang="en-US" sz="1300" dirty="0"/>
          </a:p>
        </p:txBody>
      </p:sp>
      <p:sp>
        <p:nvSpPr>
          <p:cNvPr id="22" name="Text 19"/>
          <p:cNvSpPr/>
          <p:nvPr/>
        </p:nvSpPr>
        <p:spPr>
          <a:xfrm>
            <a:off x="859536" y="405904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memo[n] = fib(n-</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 fib(n-</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3" name="Text 20"/>
          <p:cNvSpPr/>
          <p:nvPr/>
        </p:nvSpPr>
        <p:spPr>
          <a:xfrm>
            <a:off x="859536" y="428307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memo[n]</a:t>
            </a:r>
            <a:endParaRPr lang="en-US" sz="1300" dirty="0"/>
          </a:p>
        </p:txBody>
      </p:sp>
      <p:sp>
        <p:nvSpPr>
          <p:cNvPr id="24" name="Shape 21"/>
          <p:cNvSpPr/>
          <p:nvPr/>
        </p:nvSpPr>
        <p:spPr>
          <a:xfrm>
            <a:off x="5010912" y="231254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248656" y="2312543"/>
            <a:ext cx="6153912" cy="548640"/>
          </a:xfrm>
          <a:prstGeom prst="rect">
            <a:avLst/>
          </a:prstGeom>
          <a:noFill/>
          <a:ln/>
        </p:spPr>
        <p:txBody>
          <a:bodyPr wrap="square" lIns="0" tIns="0" rIns="0" bIns="0" rtlCol="0" anchor="ctr"/>
          <a:lstStyle/>
          <a:p>
            <a:pPr marL="0" indent="0">
              <a:buNone/>
            </a:pPr>
            <a:r>
              <a:rPr lang="en-US" sz="1600" b="1" dirty="0">
                <a:solidFill>
                  <a:srgbClr val="14B8A6"/>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덧셈 대신 곱셈을 사용해 계산량을 줄였기 때문이다</a:t>
            </a:r>
            <a:endParaRPr lang="en-US" sz="1600" dirty="0"/>
          </a:p>
        </p:txBody>
      </p:sp>
      <p:sp>
        <p:nvSpPr>
          <p:cNvPr id="26" name="Shape 23"/>
          <p:cNvSpPr/>
          <p:nvPr/>
        </p:nvSpPr>
        <p:spPr>
          <a:xfrm>
            <a:off x="5010912" y="295262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248656" y="2952623"/>
            <a:ext cx="6153912" cy="548640"/>
          </a:xfrm>
          <a:prstGeom prst="rect">
            <a:avLst/>
          </a:prstGeom>
          <a:noFill/>
          <a:ln/>
        </p:spPr>
        <p:txBody>
          <a:bodyPr wrap="square" lIns="0" tIns="0" rIns="0" bIns="0" rtlCol="0" anchor="ctr"/>
          <a:lstStyle/>
          <a:p>
            <a:pPr marL="0" indent="0">
              <a:buNone/>
            </a:pPr>
            <a:r>
              <a:rPr lang="en-US" sz="1600" b="1" dirty="0">
                <a:solidFill>
                  <a:srgbClr val="14B8A6"/>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계산 도중 가망이 없는 값을 미리 걸러 내고 넘어가기 때문이다</a:t>
            </a:r>
            <a:endParaRPr lang="en-US" sz="1600" dirty="0"/>
          </a:p>
        </p:txBody>
      </p:sp>
      <p:sp>
        <p:nvSpPr>
          <p:cNvPr id="28" name="Shape 25"/>
          <p:cNvSpPr/>
          <p:nvPr/>
        </p:nvSpPr>
        <p:spPr>
          <a:xfrm>
            <a:off x="5010912" y="359270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248656" y="3592703"/>
            <a:ext cx="6153912" cy="548640"/>
          </a:xfrm>
          <a:prstGeom prst="rect">
            <a:avLst/>
          </a:prstGeom>
          <a:noFill/>
          <a:ln/>
        </p:spPr>
        <p:txBody>
          <a:bodyPr wrap="square" lIns="0" tIns="0" rIns="0" bIns="0" rtlCol="0" anchor="ctr"/>
          <a:lstStyle/>
          <a:p>
            <a:pPr marL="0" indent="0">
              <a:buNone/>
            </a:pPr>
            <a:r>
              <a:rPr lang="en-US" sz="1600" b="1" dirty="0">
                <a:solidFill>
                  <a:srgbClr val="14B8A6"/>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재귀 호출을 모두 반복문으로 바꾸어 구현했기 때문이다</a:t>
            </a:r>
            <a:endParaRPr lang="en-US" sz="1600" dirty="0"/>
          </a:p>
        </p:txBody>
      </p:sp>
      <p:sp>
        <p:nvSpPr>
          <p:cNvPr id="30" name="Shape 27"/>
          <p:cNvSpPr/>
          <p:nvPr/>
        </p:nvSpPr>
        <p:spPr>
          <a:xfrm>
            <a:off x="5010912" y="423278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248656" y="4232783"/>
            <a:ext cx="6153912" cy="548640"/>
          </a:xfrm>
          <a:prstGeom prst="rect">
            <a:avLst/>
          </a:prstGeom>
          <a:noFill/>
          <a:ln/>
        </p:spPr>
        <p:txBody>
          <a:bodyPr wrap="square" lIns="0" tIns="0" rIns="0" bIns="0" rtlCol="0" anchor="ctr"/>
          <a:lstStyle/>
          <a:p>
            <a:pPr marL="0" indent="0">
              <a:buNone/>
            </a:pPr>
            <a:r>
              <a:rPr lang="en-US" sz="1600" b="1" dirty="0">
                <a:solidFill>
                  <a:srgbClr val="14B8A6"/>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문제를 절반씩 나누어 따로 계산한 뒤 합치기 때문이다</a:t>
            </a:r>
            <a:endParaRPr lang="en-US" sz="1600" dirty="0"/>
          </a:p>
        </p:txBody>
      </p:sp>
      <p:sp>
        <p:nvSpPr>
          <p:cNvPr id="32" name="Shape 29"/>
          <p:cNvSpPr/>
          <p:nvPr/>
        </p:nvSpPr>
        <p:spPr>
          <a:xfrm>
            <a:off x="5010912" y="487286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248656" y="4872863"/>
            <a:ext cx="6153912" cy="548640"/>
          </a:xfrm>
          <a:prstGeom prst="rect">
            <a:avLst/>
          </a:prstGeom>
          <a:noFill/>
          <a:ln/>
        </p:spPr>
        <p:txBody>
          <a:bodyPr wrap="square" lIns="0" tIns="0" rIns="0" bIns="0" rtlCol="0" anchor="ctr"/>
          <a:lstStyle/>
          <a:p>
            <a:pPr marL="0" indent="0">
              <a:buNone/>
            </a:pPr>
            <a:r>
              <a:rPr lang="en-US" sz="1600" b="1" dirty="0">
                <a:solidFill>
                  <a:srgbClr val="14B8A6"/>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이미 계산한 값을 저장해 두고 다시 계산하지 않기 때문이다</a:t>
            </a:r>
            <a:endParaRPr lang="en-US" sz="1600" dirty="0"/>
          </a:p>
        </p:txBody>
      </p:sp>
      <p:sp>
        <p:nvSpPr>
          <p:cNvPr id="35" name="Text 31"/>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105</a:t>
            </a:r>
            <a:endParaRPr lang="en-US" sz="10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53</a:t>
            </a:r>
            <a:endParaRPr lang="en-US" sz="1200" dirty="0"/>
          </a:p>
        </p:txBody>
      </p:sp>
      <p:sp>
        <p:nvSpPr>
          <p:cNvPr id="8" name="Text 5"/>
          <p:cNvSpPr/>
          <p:nvPr/>
        </p:nvSpPr>
        <p:spPr>
          <a:xfrm>
            <a:off x="658368" y="1885315"/>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코드가 완전 탐색 방식의 피보나치보다 빠른 이유는?</a:t>
            </a:r>
            <a:endParaRPr lang="en-US" sz="1500" dirty="0"/>
          </a:p>
        </p:txBody>
      </p:sp>
      <p:sp>
        <p:nvSpPr>
          <p:cNvPr id="9" name="Shape 6"/>
          <p:cNvSpPr/>
          <p:nvPr/>
        </p:nvSpPr>
        <p:spPr>
          <a:xfrm>
            <a:off x="658368" y="2425573"/>
            <a:ext cx="4023360"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2557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2674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3072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3072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3072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44386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2790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memo = {}</a:t>
            </a:r>
            <a:endParaRPr lang="en-US" sz="1300" dirty="0"/>
          </a:p>
        </p:txBody>
      </p:sp>
      <p:sp>
        <p:nvSpPr>
          <p:cNvPr id="17" name="Text 14"/>
          <p:cNvSpPr/>
          <p:nvPr/>
        </p:nvSpPr>
        <p:spPr>
          <a:xfrm>
            <a:off x="859536" y="3051937"/>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fib(n):</a:t>
            </a:r>
            <a:endParaRPr lang="en-US" sz="1300" dirty="0"/>
          </a:p>
        </p:txBody>
      </p:sp>
      <p:sp>
        <p:nvSpPr>
          <p:cNvPr id="18" name="Text 15"/>
          <p:cNvSpPr/>
          <p:nvPr/>
        </p:nvSpPr>
        <p:spPr>
          <a:xfrm>
            <a:off x="859536" y="327596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memo:</a:t>
            </a:r>
            <a:endParaRPr lang="en-US" sz="1300" dirty="0"/>
          </a:p>
        </p:txBody>
      </p:sp>
      <p:sp>
        <p:nvSpPr>
          <p:cNvPr id="19" name="Text 16"/>
          <p:cNvSpPr/>
          <p:nvPr/>
        </p:nvSpPr>
        <p:spPr>
          <a:xfrm>
            <a:off x="859536" y="349999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memo[n]</a:t>
            </a:r>
            <a:endParaRPr lang="en-US" sz="1300" dirty="0"/>
          </a:p>
        </p:txBody>
      </p:sp>
      <p:sp>
        <p:nvSpPr>
          <p:cNvPr id="20" name="Text 17"/>
          <p:cNvSpPr/>
          <p:nvPr/>
        </p:nvSpPr>
        <p:spPr>
          <a:xfrm>
            <a:off x="859536" y="372402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n &lt;=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94804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n</a:t>
            </a:r>
            <a:endParaRPr lang="en-US" sz="1300" dirty="0"/>
          </a:p>
        </p:txBody>
      </p:sp>
      <p:sp>
        <p:nvSpPr>
          <p:cNvPr id="22" name="Text 19"/>
          <p:cNvSpPr/>
          <p:nvPr/>
        </p:nvSpPr>
        <p:spPr>
          <a:xfrm>
            <a:off x="859536" y="4172077"/>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memo[n] = fib(n-</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 fib(n-</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3" name="Text 20"/>
          <p:cNvSpPr/>
          <p:nvPr/>
        </p:nvSpPr>
        <p:spPr>
          <a:xfrm>
            <a:off x="859536" y="439610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memo[n]</a:t>
            </a:r>
            <a:endParaRPr lang="en-US" sz="1300" dirty="0"/>
          </a:p>
        </p:txBody>
      </p:sp>
      <p:sp>
        <p:nvSpPr>
          <p:cNvPr id="24" name="Shape 21"/>
          <p:cNvSpPr/>
          <p:nvPr/>
        </p:nvSpPr>
        <p:spPr>
          <a:xfrm>
            <a:off x="5010912" y="2425573"/>
            <a:ext cx="6556248" cy="1036828"/>
          </a:xfrm>
          <a:prstGeom prst="roundRect">
            <a:avLst>
              <a:gd name="adj" fmla="val 10583"/>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5" name="Shape 22"/>
          <p:cNvSpPr/>
          <p:nvPr/>
        </p:nvSpPr>
        <p:spPr>
          <a:xfrm>
            <a:off x="5266944"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6" name="Image 1" descr="/home/claude/icons/check_white.png"/>
          <p:cNvPicPr>
            <a:picLocks noChangeAspect="1"/>
          </p:cNvPicPr>
          <p:nvPr/>
        </p:nvPicPr>
        <p:blipFill>
          <a:blip r:embed="rId4"/>
          <a:stretch>
            <a:fillRect/>
          </a:stretch>
        </p:blipFill>
        <p:spPr>
          <a:xfrm>
            <a:off x="5400081" y="2821092"/>
            <a:ext cx="245791" cy="245791"/>
          </a:xfrm>
          <a:prstGeom prst="rect">
            <a:avLst/>
          </a:prstGeom>
        </p:spPr>
      </p:pic>
      <p:sp>
        <p:nvSpPr>
          <p:cNvPr id="27" name="Text 23"/>
          <p:cNvSpPr/>
          <p:nvPr/>
        </p:nvSpPr>
        <p:spPr>
          <a:xfrm>
            <a:off x="5943600" y="2425573"/>
            <a:ext cx="5330952" cy="1036828"/>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⑤   이미 계산한 값을 저장해 두고 다시 계산하지 않기 때문이다</a:t>
            </a:r>
            <a:endParaRPr lang="en-US" sz="1350" dirty="0"/>
          </a:p>
        </p:txBody>
      </p:sp>
      <p:sp>
        <p:nvSpPr>
          <p:cNvPr id="28" name="Shape 24"/>
          <p:cNvSpPr/>
          <p:nvPr/>
        </p:nvSpPr>
        <p:spPr>
          <a:xfrm>
            <a:off x="5010912" y="3700145"/>
            <a:ext cx="6556248"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Shape 25"/>
          <p:cNvSpPr/>
          <p:nvPr/>
        </p:nvSpPr>
        <p:spPr>
          <a:xfrm>
            <a:off x="5266944" y="3937889"/>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0" name="Image 2" descr="/home/claude/icons/bulb_white.png"/>
          <p:cNvPicPr>
            <a:picLocks noChangeAspect="1"/>
          </p:cNvPicPr>
          <p:nvPr/>
        </p:nvPicPr>
        <p:blipFill>
          <a:blip r:embed="rId5"/>
          <a:stretch>
            <a:fillRect/>
          </a:stretch>
        </p:blipFill>
        <p:spPr>
          <a:xfrm>
            <a:off x="5390571" y="4061516"/>
            <a:ext cx="228234" cy="228234"/>
          </a:xfrm>
          <a:prstGeom prst="rect">
            <a:avLst/>
          </a:prstGeom>
        </p:spPr>
      </p:pic>
      <p:sp>
        <p:nvSpPr>
          <p:cNvPr id="31" name="Text 26"/>
          <p:cNvSpPr/>
          <p:nvPr/>
        </p:nvSpPr>
        <p:spPr>
          <a:xfrm>
            <a:off x="5925312" y="3846449"/>
            <a:ext cx="5367528"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정의를 그대로 재귀로 옮기면 F(3)과 F(2)가 여러 번 다시 계산되어 O(2ⁿ)이 된다. memo에 결과를 저장하면 각 값을 한 번씩만 계산하므로 O(n)이 된다.</a:t>
            </a:r>
            <a:endParaRPr lang="en-US" sz="1300" dirty="0"/>
          </a:p>
        </p:txBody>
      </p:sp>
      <p:sp>
        <p:nvSpPr>
          <p:cNvPr id="33" name="Text 27"/>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106</a:t>
            </a:r>
            <a:endParaRPr lang="en-US" sz="1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54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전화번호부에서 이름을 찾는 두 방법 중 완전 탐색에 해당하는 것과 그 시간 복잡도를 바르게 짝지은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첫 페이지부터 한 줄씩 확인 — O(log n)</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중간을 펼쳐 절반씩 버림 — O(log n)</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첫 페이지부터 한 줄씩 확인 — O(n)</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중간을 펼쳐 절반씩 버림 — O(n)</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첫 페이지부터 한 줄씩 확인 — O(n²)</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107</a:t>
            </a:r>
            <a:endParaRPr lang="en-US" sz="10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54</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전화번호부에서 이름을 찾는 두 방법 중 완전 탐색에 해당하는 것과 그 시간 복잡도를 바르게 짝지은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③   첫 페이지부터 한 줄씩 확인 — O(n)</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완전 탐색에 해당하는 것은 처음부터 끝까지 훑는 선형 검색으로 O(n)이다. 절반씩 버리는 이진 탐색은 분할 정복의 사고가 적용된 방식으로 O(log n)이다.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108</a:t>
            </a:r>
            <a:endParaRPr lang="en-US" sz="10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55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알고리즘 설계에서 완전 탐색을 먼저 구현해 보라고 권하는 이유로 가장 적절한 것은?</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완전 탐색이 다른 어떤 기법보다 메모리를 적게 쓰기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완전 탐색은 입력 크기와 무관하게 항상 같은 속도로 동작하기 때문이다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완전 탐색은 코드가 길어져서 오히려 실수를 줄여 주기 때문이다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완전 탐색이 대부분의 문제에서 가장 빠른 방법이기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14B8A6"/>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문제의 구조를 파악하고 정답을 확인할 기준을 얻을 수 있기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109</a:t>
            </a:r>
            <a:endParaRPr lang="en-US" sz="1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377440"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14B8A6"/>
          </a:solidFill>
          <a:ln w="12700">
            <a:solidFill>
              <a:srgbClr val="14B8A6"/>
            </a:solidFill>
            <a:prstDash val="solid"/>
          </a:ln>
        </p:spPr>
      </p:sp>
      <p:pic>
        <p:nvPicPr>
          <p:cNvPr id="4" name="Image 0" descr="/home/claude/icons/rocket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920240" cy="402336"/>
          </a:xfrm>
          <a:prstGeom prst="rect">
            <a:avLst/>
          </a:prstGeom>
          <a:noFill/>
          <a:ln/>
        </p:spPr>
        <p:txBody>
          <a:bodyPr wrap="square" lIns="0" tIns="0" rIns="0" bIns="0" rtlCol="0" anchor="ctr"/>
          <a:lstStyle/>
          <a:p>
            <a:pPr marL="0" indent="0">
              <a:buNone/>
            </a:pPr>
            <a:r>
              <a:rPr lang="en-US" sz="1200" b="1" dirty="0">
                <a:solidFill>
                  <a:srgbClr val="14B8A6"/>
                </a:solidFill>
                <a:latin typeface="Malgun Gothic" pitchFamily="34" charset="0"/>
                <a:ea typeface="Malgun Gothic" pitchFamily="34" charset="-122"/>
                <a:cs typeface="Malgun Gothic" pitchFamily="34" charset="-120"/>
              </a:rPr>
              <a:t>§2.7  </a:t>
            </a:r>
            <a:r>
              <a:rPr lang="en-US" sz="1200" dirty="0">
                <a:solidFill>
                  <a:srgbClr val="2A2860"/>
                </a:solidFill>
                <a:latin typeface="Malgun Gothic" pitchFamily="34" charset="0"/>
                <a:ea typeface="Malgun Gothic" pitchFamily="34" charset="-122"/>
                <a:cs typeface="Malgun Gothic" pitchFamily="34" charset="-120"/>
              </a:rPr>
              <a:t>알고리즘의 씨앗</a:t>
            </a:r>
            <a:endParaRPr lang="en-US" sz="1200" dirty="0"/>
          </a:p>
        </p:txBody>
      </p:sp>
      <p:sp>
        <p:nvSpPr>
          <p:cNvPr id="6" name="Shape 3"/>
          <p:cNvSpPr/>
          <p:nvPr/>
        </p:nvSpPr>
        <p:spPr>
          <a:xfrm>
            <a:off x="9948672" y="365760"/>
            <a:ext cx="1581912" cy="402336"/>
          </a:xfrm>
          <a:prstGeom prst="roundRect">
            <a:avLst>
              <a:gd name="adj" fmla="val 50000"/>
            </a:avLst>
          </a:prstGeom>
          <a:solidFill>
            <a:srgbClr val="14B8A6"/>
          </a:solidFill>
          <a:ln w="12700">
            <a:solidFill>
              <a:srgbClr val="14B8A6"/>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55</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알고리즘 설계에서 완전 탐색을 먼저 구현해 보라고 권하는 이유로 가장 적절한 것은?</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문제의 구조를 파악하고 정답을 확인할 기준을 얻을 수 있기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느리더라도 확실히 맞는 답을 주므로, 최적화한 코드의 결과를 검증하는 기준으로 쓸 수 있고 문제의 구조도 드러난다. 그다음에 어디를 줄일지 고민하는 것이 올바른 순서다.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110</a:t>
            </a:r>
            <a:endParaRPr lang="en-US" sz="10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56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코딩 테스트에서 입력이 많을 때 input() 대신 sys.stdin.readline 을 쓰는 이유는?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잘못된 입력이 들어오면 예외를 발생시키기 때문이다</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입력값의 자료형을 자동으로 변환해 주기 때문이다</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줄 끝의 개행 문자를 자동으로 없애 주기 때문이다</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여러 줄을 한 번에 리스트로 만들어 주기 때문이다</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입력을 읽는 속도가 훨씬 빠르기 때문이다</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111</a:t>
            </a:r>
            <a:endParaRPr lang="en-US" sz="1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948672" y="365760"/>
            <a:ext cx="1581912" cy="402336"/>
          </a:xfrm>
          <a:prstGeom prst="roundRect">
            <a:avLst>
              <a:gd name="adj" fmla="val 50000"/>
            </a:avLst>
          </a:prstGeom>
          <a:solidFill>
            <a:srgbClr val="4338CA"/>
          </a:solidFill>
          <a:ln w="12700">
            <a:solidFill>
              <a:srgbClr val="4338CA"/>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56</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코딩 테스트에서 입력이 많을 때 input() 대신 sys.stdin.readline 을 쓰는 이유는?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⑤   입력을 읽는 속도가 훨씬 빠르기 때문이다</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대량 입력에서 input()은 느려 시간 초과의 원인이 된다. sys.stdin.readline은 개행 문자를 그대로 남기므로 문자열을 다룰 때는 strip()을 따로 붙여야 한다.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112</a:t>
            </a:r>
            <a:endParaRPr lang="en-US" sz="1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57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출력값은?</a:t>
            </a:r>
            <a:endParaRPr lang="en-US" sz="2300" dirty="0"/>
          </a:p>
        </p:txBody>
      </p:sp>
      <p:sp>
        <p:nvSpPr>
          <p:cNvPr id="9" name="Shape 6"/>
          <p:cNvSpPr/>
          <p:nvPr/>
        </p:nvSpPr>
        <p:spPr>
          <a:xfrm>
            <a:off x="658368" y="2312543"/>
            <a:ext cx="4087002"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087002"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087002"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264042"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3721242"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2938907"/>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4</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5</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162935"/>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target = </a:t>
            </a:r>
            <a:r>
              <a:rPr lang="en-US" sz="1300" dirty="0">
                <a:solidFill>
                  <a:srgbClr val="F7C978"/>
                </a:solidFill>
                <a:latin typeface="Consolas" pitchFamily="34" charset="0"/>
                <a:ea typeface="Consolas" pitchFamily="34" charset="-122"/>
                <a:cs typeface="Consolas" pitchFamily="34" charset="-120"/>
              </a:rPr>
              <a:t>9</a:t>
            </a:r>
            <a:endParaRPr lang="en-US" sz="1300" dirty="0"/>
          </a:p>
        </p:txBody>
      </p:sp>
      <p:sp>
        <p:nvSpPr>
          <p:cNvPr id="19" name="Text 16"/>
          <p:cNvSpPr/>
          <p:nvPr/>
        </p:nvSpPr>
        <p:spPr>
          <a:xfrm>
            <a:off x="859536" y="3386963"/>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count = </a:t>
            </a: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20" name="Text 17"/>
          <p:cNvSpPr/>
          <p:nvPr/>
        </p:nvSpPr>
        <p:spPr>
          <a:xfrm>
            <a:off x="859536" y="3610991"/>
            <a:ext cx="3721242"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c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combinations(arr,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3835019"/>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sum</a:t>
            </a:r>
            <a:r>
              <a:rPr lang="en-US" sz="1300" dirty="0">
                <a:solidFill>
                  <a:srgbClr val="DCDCF0"/>
                </a:solidFill>
                <a:latin typeface="Consolas" pitchFamily="34" charset="0"/>
                <a:ea typeface="Consolas" pitchFamily="34" charset="-122"/>
                <a:cs typeface="Consolas" pitchFamily="34" charset="-120"/>
              </a:rPr>
              <a:t>(c) == target:</a:t>
            </a:r>
            <a:endParaRPr lang="en-US" sz="1300" dirty="0"/>
          </a:p>
        </p:txBody>
      </p:sp>
      <p:sp>
        <p:nvSpPr>
          <p:cNvPr id="22" name="Text 19"/>
          <p:cNvSpPr/>
          <p:nvPr/>
        </p:nvSpPr>
        <p:spPr>
          <a:xfrm>
            <a:off x="859536" y="4059047"/>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count += </a:t>
            </a: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3" name="Text 20"/>
          <p:cNvSpPr/>
          <p:nvPr/>
        </p:nvSpPr>
        <p:spPr>
          <a:xfrm>
            <a:off x="859536" y="4283075"/>
            <a:ext cx="3721242"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(count)</a:t>
            </a:r>
            <a:endParaRPr lang="en-US" sz="1300" dirty="0"/>
          </a:p>
        </p:txBody>
      </p:sp>
      <p:sp>
        <p:nvSpPr>
          <p:cNvPr id="24" name="Shape 21"/>
          <p:cNvSpPr/>
          <p:nvPr/>
        </p:nvSpPr>
        <p:spPr>
          <a:xfrm>
            <a:off x="5074554" y="2312543"/>
            <a:ext cx="6492606"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5" name="Text 22"/>
          <p:cNvSpPr/>
          <p:nvPr/>
        </p:nvSpPr>
        <p:spPr>
          <a:xfrm>
            <a:off x="5312298" y="2312543"/>
            <a:ext cx="6090270"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5</a:t>
            </a:r>
            <a:endParaRPr lang="en-US" sz="1600" dirty="0"/>
          </a:p>
        </p:txBody>
      </p:sp>
      <p:sp>
        <p:nvSpPr>
          <p:cNvPr id="26" name="Shape 23"/>
          <p:cNvSpPr/>
          <p:nvPr/>
        </p:nvSpPr>
        <p:spPr>
          <a:xfrm>
            <a:off x="5074554" y="2952623"/>
            <a:ext cx="6492606"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7" name="Text 24"/>
          <p:cNvSpPr/>
          <p:nvPr/>
        </p:nvSpPr>
        <p:spPr>
          <a:xfrm>
            <a:off x="5312298" y="2952623"/>
            <a:ext cx="6090270"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1</a:t>
            </a:r>
            <a:endParaRPr lang="en-US" sz="1600" dirty="0"/>
          </a:p>
        </p:txBody>
      </p:sp>
      <p:sp>
        <p:nvSpPr>
          <p:cNvPr id="28" name="Shape 25"/>
          <p:cNvSpPr/>
          <p:nvPr/>
        </p:nvSpPr>
        <p:spPr>
          <a:xfrm>
            <a:off x="5074554" y="3592703"/>
            <a:ext cx="6492606"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Text 26"/>
          <p:cNvSpPr/>
          <p:nvPr/>
        </p:nvSpPr>
        <p:spPr>
          <a:xfrm>
            <a:off x="5312298" y="3592703"/>
            <a:ext cx="6090270"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3</a:t>
            </a:r>
            <a:endParaRPr lang="en-US" sz="1600" dirty="0"/>
          </a:p>
        </p:txBody>
      </p:sp>
      <p:sp>
        <p:nvSpPr>
          <p:cNvPr id="30" name="Shape 27"/>
          <p:cNvSpPr/>
          <p:nvPr/>
        </p:nvSpPr>
        <p:spPr>
          <a:xfrm>
            <a:off x="5074554" y="4232783"/>
            <a:ext cx="6492606"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1" name="Text 28"/>
          <p:cNvSpPr/>
          <p:nvPr/>
        </p:nvSpPr>
        <p:spPr>
          <a:xfrm>
            <a:off x="5312298" y="4232783"/>
            <a:ext cx="6090270"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2</a:t>
            </a:r>
            <a:endParaRPr lang="en-US" sz="1600" dirty="0"/>
          </a:p>
        </p:txBody>
      </p:sp>
      <p:sp>
        <p:nvSpPr>
          <p:cNvPr id="32" name="Shape 29"/>
          <p:cNvSpPr/>
          <p:nvPr/>
        </p:nvSpPr>
        <p:spPr>
          <a:xfrm>
            <a:off x="5074554" y="4872863"/>
            <a:ext cx="6492606"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3" name="Text 30"/>
          <p:cNvSpPr/>
          <p:nvPr/>
        </p:nvSpPr>
        <p:spPr>
          <a:xfrm>
            <a:off x="5312298" y="4872863"/>
            <a:ext cx="6090270"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10</a:t>
            </a:r>
            <a:endParaRPr lang="en-US" sz="1600" dirty="0"/>
          </a:p>
        </p:txBody>
      </p:sp>
      <p:sp>
        <p:nvSpPr>
          <p:cNvPr id="35" name="Text 31"/>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113</a:t>
            </a:r>
            <a:endParaRPr lang="en-US" sz="1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948672" y="365760"/>
            <a:ext cx="1581912" cy="402336"/>
          </a:xfrm>
          <a:prstGeom prst="roundRect">
            <a:avLst>
              <a:gd name="adj" fmla="val 50000"/>
            </a:avLst>
          </a:prstGeom>
          <a:solidFill>
            <a:srgbClr val="4338CA"/>
          </a:solidFill>
          <a:ln w="12700">
            <a:solidFill>
              <a:srgbClr val="4338CA"/>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57</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출력값은?</a:t>
            </a:r>
            <a:endParaRPr lang="en-US" sz="1500" dirty="0"/>
          </a:p>
        </p:txBody>
      </p:sp>
      <p:sp>
        <p:nvSpPr>
          <p:cNvPr id="9" name="Shape 6"/>
          <p:cNvSpPr/>
          <p:nvPr/>
        </p:nvSpPr>
        <p:spPr>
          <a:xfrm>
            <a:off x="658368" y="2486787"/>
            <a:ext cx="4087002" cy="2340864"/>
          </a:xfrm>
          <a:prstGeom prst="roundRect">
            <a:avLst>
              <a:gd name="adj" fmla="val 3125"/>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087002"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87002"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64042"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721242"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3113151"/>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arr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2</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4</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5</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37179"/>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target = </a:t>
            </a:r>
            <a:r>
              <a:rPr lang="en-US" sz="1300" dirty="0">
                <a:solidFill>
                  <a:srgbClr val="F7C978"/>
                </a:solidFill>
                <a:latin typeface="Consolas" pitchFamily="34" charset="0"/>
                <a:ea typeface="Consolas" pitchFamily="34" charset="-122"/>
                <a:cs typeface="Consolas" pitchFamily="34" charset="-120"/>
              </a:rPr>
              <a:t>9</a:t>
            </a:r>
            <a:endParaRPr lang="en-US" sz="1300" dirty="0"/>
          </a:p>
        </p:txBody>
      </p:sp>
      <p:sp>
        <p:nvSpPr>
          <p:cNvPr id="19" name="Text 16"/>
          <p:cNvSpPr/>
          <p:nvPr/>
        </p:nvSpPr>
        <p:spPr>
          <a:xfrm>
            <a:off x="859536" y="3561207"/>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count = </a:t>
            </a: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20" name="Text 17"/>
          <p:cNvSpPr/>
          <p:nvPr/>
        </p:nvSpPr>
        <p:spPr>
          <a:xfrm>
            <a:off x="859536" y="3785235"/>
            <a:ext cx="3721242"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c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combinations(arr,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Text 18"/>
          <p:cNvSpPr/>
          <p:nvPr/>
        </p:nvSpPr>
        <p:spPr>
          <a:xfrm>
            <a:off x="859536" y="4009263"/>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sum</a:t>
            </a:r>
            <a:r>
              <a:rPr lang="en-US" sz="1300" dirty="0">
                <a:solidFill>
                  <a:srgbClr val="DCDCF0"/>
                </a:solidFill>
                <a:latin typeface="Consolas" pitchFamily="34" charset="0"/>
                <a:ea typeface="Consolas" pitchFamily="34" charset="-122"/>
                <a:cs typeface="Consolas" pitchFamily="34" charset="-120"/>
              </a:rPr>
              <a:t>(c) == target:</a:t>
            </a:r>
            <a:endParaRPr lang="en-US" sz="1300" dirty="0"/>
          </a:p>
        </p:txBody>
      </p:sp>
      <p:sp>
        <p:nvSpPr>
          <p:cNvPr id="22" name="Text 19"/>
          <p:cNvSpPr/>
          <p:nvPr/>
        </p:nvSpPr>
        <p:spPr>
          <a:xfrm>
            <a:off x="859536" y="4233291"/>
            <a:ext cx="3721242"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count += </a:t>
            </a: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23" name="Text 20"/>
          <p:cNvSpPr/>
          <p:nvPr/>
        </p:nvSpPr>
        <p:spPr>
          <a:xfrm>
            <a:off x="859536" y="4457319"/>
            <a:ext cx="3721242"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(count)</a:t>
            </a:r>
            <a:endParaRPr lang="en-US" sz="1300" dirty="0"/>
          </a:p>
        </p:txBody>
      </p:sp>
      <p:sp>
        <p:nvSpPr>
          <p:cNvPr id="24" name="Shape 21"/>
          <p:cNvSpPr/>
          <p:nvPr/>
        </p:nvSpPr>
        <p:spPr>
          <a:xfrm>
            <a:off x="5074554" y="2486787"/>
            <a:ext cx="6492606"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5" name="Shape 22"/>
          <p:cNvSpPr/>
          <p:nvPr/>
        </p:nvSpPr>
        <p:spPr>
          <a:xfrm>
            <a:off x="5330586"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6" name="Image 1" descr="/home/claude/icons/check_white.png"/>
          <p:cNvPicPr>
            <a:picLocks noChangeAspect="1"/>
          </p:cNvPicPr>
          <p:nvPr/>
        </p:nvPicPr>
        <p:blipFill>
          <a:blip r:embed="rId4"/>
          <a:stretch>
            <a:fillRect/>
          </a:stretch>
        </p:blipFill>
        <p:spPr>
          <a:xfrm>
            <a:off x="5463723" y="2821092"/>
            <a:ext cx="245791" cy="245791"/>
          </a:xfrm>
          <a:prstGeom prst="rect">
            <a:avLst/>
          </a:prstGeom>
        </p:spPr>
      </p:pic>
      <p:sp>
        <p:nvSpPr>
          <p:cNvPr id="27" name="Text 23"/>
          <p:cNvSpPr/>
          <p:nvPr/>
        </p:nvSpPr>
        <p:spPr>
          <a:xfrm>
            <a:off x="6007242" y="2486787"/>
            <a:ext cx="5267310"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④   2</a:t>
            </a:r>
            <a:endParaRPr lang="en-US" sz="1350" dirty="0"/>
          </a:p>
        </p:txBody>
      </p:sp>
      <p:sp>
        <p:nvSpPr>
          <p:cNvPr id="28" name="Shape 24"/>
          <p:cNvSpPr/>
          <p:nvPr/>
        </p:nvSpPr>
        <p:spPr>
          <a:xfrm>
            <a:off x="5074554" y="3638931"/>
            <a:ext cx="6492606"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9" name="Shape 25"/>
          <p:cNvSpPr/>
          <p:nvPr/>
        </p:nvSpPr>
        <p:spPr>
          <a:xfrm>
            <a:off x="5330586"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0" name="Image 2" descr="/home/claude/icons/bulb_white.png"/>
          <p:cNvPicPr>
            <a:picLocks noChangeAspect="1"/>
          </p:cNvPicPr>
          <p:nvPr/>
        </p:nvPicPr>
        <p:blipFill>
          <a:blip r:embed="rId5"/>
          <a:stretch>
            <a:fillRect/>
          </a:stretch>
        </p:blipFill>
        <p:spPr>
          <a:xfrm>
            <a:off x="5454213" y="4000302"/>
            <a:ext cx="228234" cy="228234"/>
          </a:xfrm>
          <a:prstGeom prst="rect">
            <a:avLst/>
          </a:prstGeom>
        </p:spPr>
      </p:pic>
      <p:sp>
        <p:nvSpPr>
          <p:cNvPr id="31" name="Text 26"/>
          <p:cNvSpPr/>
          <p:nvPr/>
        </p:nvSpPr>
        <p:spPr>
          <a:xfrm>
            <a:off x="5988954" y="3785235"/>
            <a:ext cx="5303886"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1부터 5까지에서 서로 다른 세 수를 골라 합이 9가 되는 경우는 (1,3,5)와 (2,3,4) 두 가지다. combinations는 순서를 구별하지 않으므로 (3,1,5) 같은 것은 따로 세지 않는다.</a:t>
            </a:r>
            <a:endParaRPr lang="en-US" sz="1300" dirty="0"/>
          </a:p>
        </p:txBody>
      </p:sp>
      <p:sp>
        <p:nvSpPr>
          <p:cNvPr id="33" name="Text 27"/>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114</a:t>
            </a:r>
            <a:endParaRPr lang="en-US" sz="10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58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코드의 출력값은?</a:t>
            </a:r>
            <a:endParaRPr lang="en-US" sz="2300" dirty="0"/>
          </a:p>
        </p:txBody>
      </p:sp>
      <p:sp>
        <p:nvSpPr>
          <p:cNvPr id="9" name="Shape 6"/>
          <p:cNvSpPr/>
          <p:nvPr/>
        </p:nvSpPr>
        <p:spPr>
          <a:xfrm>
            <a:off x="658368" y="2312543"/>
            <a:ext cx="4400824" cy="2564892"/>
          </a:xfrm>
          <a:prstGeom prst="roundRect">
            <a:avLst>
              <a:gd name="adj" fmla="val 2852"/>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400824"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2938907"/>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blackjack(cards, M):</a:t>
            </a:r>
            <a:endParaRPr lang="en-US" sz="1300" dirty="0"/>
          </a:p>
        </p:txBody>
      </p:sp>
      <p:sp>
        <p:nvSpPr>
          <p:cNvPr id="18" name="Text 15"/>
          <p:cNvSpPr/>
          <p:nvPr/>
        </p:nvSpPr>
        <p:spPr>
          <a:xfrm>
            <a:off x="859536" y="316293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best = </a:t>
            </a: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9" name="Text 16"/>
          <p:cNvSpPr/>
          <p:nvPr/>
        </p:nvSpPr>
        <p:spPr>
          <a:xfrm>
            <a:off x="859536" y="3386963"/>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c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combinations(cards,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10991"/>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t = </a:t>
            </a:r>
            <a:r>
              <a:rPr lang="en-US" sz="1300" dirty="0">
                <a:solidFill>
                  <a:srgbClr val="9CC4FF"/>
                </a:solidFill>
                <a:latin typeface="Consolas" pitchFamily="34" charset="0"/>
                <a:ea typeface="Consolas" pitchFamily="34" charset="-122"/>
                <a:cs typeface="Consolas" pitchFamily="34" charset="-120"/>
              </a:rPr>
              <a:t>sum</a:t>
            </a:r>
            <a:r>
              <a:rPr lang="en-US" sz="1300" dirty="0">
                <a:solidFill>
                  <a:srgbClr val="DCDCF0"/>
                </a:solidFill>
                <a:latin typeface="Consolas" pitchFamily="34" charset="0"/>
                <a:ea typeface="Consolas" pitchFamily="34" charset="-122"/>
                <a:cs typeface="Consolas" pitchFamily="34" charset="-120"/>
              </a:rPr>
              <a:t>(c)</a:t>
            </a:r>
            <a:endParaRPr lang="en-US" sz="1300" dirty="0"/>
          </a:p>
        </p:txBody>
      </p:sp>
      <p:sp>
        <p:nvSpPr>
          <p:cNvPr id="21" name="Text 18"/>
          <p:cNvSpPr/>
          <p:nvPr/>
        </p:nvSpPr>
        <p:spPr>
          <a:xfrm>
            <a:off x="859536" y="3835019"/>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t &lt;= M </a:t>
            </a:r>
            <a:r>
              <a:rPr lang="en-US" sz="1300" dirty="0">
                <a:solidFill>
                  <a:srgbClr val="C7A8F7"/>
                </a:solidFill>
                <a:latin typeface="Consolas" pitchFamily="34" charset="0"/>
                <a:ea typeface="Consolas" pitchFamily="34" charset="-122"/>
                <a:cs typeface="Consolas" pitchFamily="34" charset="-120"/>
              </a:rPr>
              <a:t>and</a:t>
            </a:r>
            <a:r>
              <a:rPr lang="en-US" sz="1300" dirty="0">
                <a:solidFill>
                  <a:srgbClr val="DCDCF0"/>
                </a:solidFill>
                <a:latin typeface="Consolas" pitchFamily="34" charset="0"/>
                <a:ea typeface="Consolas" pitchFamily="34" charset="-122"/>
                <a:cs typeface="Consolas" pitchFamily="34" charset="-120"/>
              </a:rPr>
              <a:t> t &gt; best:</a:t>
            </a:r>
            <a:endParaRPr lang="en-US" sz="1300" dirty="0"/>
          </a:p>
        </p:txBody>
      </p:sp>
      <p:sp>
        <p:nvSpPr>
          <p:cNvPr id="22" name="Text 19"/>
          <p:cNvSpPr/>
          <p:nvPr/>
        </p:nvSpPr>
        <p:spPr>
          <a:xfrm>
            <a:off x="859536" y="4059047"/>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best = t</a:t>
            </a:r>
            <a:endParaRPr lang="en-US" sz="1300" dirty="0"/>
          </a:p>
        </p:txBody>
      </p:sp>
      <p:sp>
        <p:nvSpPr>
          <p:cNvPr id="23" name="Text 20"/>
          <p:cNvSpPr/>
          <p:nvPr/>
        </p:nvSpPr>
        <p:spPr>
          <a:xfrm>
            <a:off x="859536" y="428307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best</a:t>
            </a:r>
            <a:endParaRPr lang="en-US" sz="1300" dirty="0"/>
          </a:p>
        </p:txBody>
      </p:sp>
      <p:sp>
        <p:nvSpPr>
          <p:cNvPr id="24" name="Text 21"/>
          <p:cNvSpPr/>
          <p:nvPr/>
        </p:nvSpPr>
        <p:spPr>
          <a:xfrm>
            <a:off x="859536" y="4507103"/>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(blackjack([</a:t>
            </a:r>
            <a:r>
              <a:rPr lang="en-US" sz="1300" dirty="0">
                <a:solidFill>
                  <a:srgbClr val="F7C978"/>
                </a:solidFill>
                <a:latin typeface="Consolas" pitchFamily="34" charset="0"/>
                <a:ea typeface="Consolas" pitchFamily="34" charset="-122"/>
                <a:cs typeface="Consolas" pitchFamily="34" charset="-120"/>
              </a:rPr>
              <a:t>5</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6</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8</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9</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21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5" name="Shape 22"/>
          <p:cNvSpPr/>
          <p:nvPr/>
        </p:nvSpPr>
        <p:spPr>
          <a:xfrm>
            <a:off x="5388376" y="231254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6" name="Text 23"/>
          <p:cNvSpPr/>
          <p:nvPr/>
        </p:nvSpPr>
        <p:spPr>
          <a:xfrm>
            <a:off x="5626120" y="2312543"/>
            <a:ext cx="5776448"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22</a:t>
            </a:r>
            <a:endParaRPr lang="en-US" sz="1600" dirty="0"/>
          </a:p>
        </p:txBody>
      </p:sp>
      <p:sp>
        <p:nvSpPr>
          <p:cNvPr id="27" name="Shape 24"/>
          <p:cNvSpPr/>
          <p:nvPr/>
        </p:nvSpPr>
        <p:spPr>
          <a:xfrm>
            <a:off x="5388376" y="295262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Text 25"/>
          <p:cNvSpPr/>
          <p:nvPr/>
        </p:nvSpPr>
        <p:spPr>
          <a:xfrm>
            <a:off x="5626120" y="2952623"/>
            <a:ext cx="5776448"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20</a:t>
            </a:r>
            <a:endParaRPr lang="en-US" sz="1600" dirty="0"/>
          </a:p>
        </p:txBody>
      </p:sp>
      <p:sp>
        <p:nvSpPr>
          <p:cNvPr id="29" name="Shape 26"/>
          <p:cNvSpPr/>
          <p:nvPr/>
        </p:nvSpPr>
        <p:spPr>
          <a:xfrm>
            <a:off x="5388376" y="359270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0" name="Text 27"/>
          <p:cNvSpPr/>
          <p:nvPr/>
        </p:nvSpPr>
        <p:spPr>
          <a:xfrm>
            <a:off x="5626120" y="3592703"/>
            <a:ext cx="5776448"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18</a:t>
            </a:r>
            <a:endParaRPr lang="en-US" sz="1600" dirty="0"/>
          </a:p>
        </p:txBody>
      </p:sp>
      <p:sp>
        <p:nvSpPr>
          <p:cNvPr id="31" name="Shape 28"/>
          <p:cNvSpPr/>
          <p:nvPr/>
        </p:nvSpPr>
        <p:spPr>
          <a:xfrm>
            <a:off x="5388376" y="423278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2" name="Text 29"/>
          <p:cNvSpPr/>
          <p:nvPr/>
        </p:nvSpPr>
        <p:spPr>
          <a:xfrm>
            <a:off x="5626120" y="4232783"/>
            <a:ext cx="5776448"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24</a:t>
            </a:r>
            <a:endParaRPr lang="en-US" sz="1600" dirty="0"/>
          </a:p>
        </p:txBody>
      </p:sp>
      <p:sp>
        <p:nvSpPr>
          <p:cNvPr id="33" name="Shape 30"/>
          <p:cNvSpPr/>
          <p:nvPr/>
        </p:nvSpPr>
        <p:spPr>
          <a:xfrm>
            <a:off x="5388376" y="4872863"/>
            <a:ext cx="6178784"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4" name="Text 31"/>
          <p:cNvSpPr/>
          <p:nvPr/>
        </p:nvSpPr>
        <p:spPr>
          <a:xfrm>
            <a:off x="5626120" y="4872863"/>
            <a:ext cx="5776448"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21</a:t>
            </a:r>
            <a:endParaRPr lang="en-US" sz="1600" dirty="0"/>
          </a:p>
        </p:txBody>
      </p:sp>
      <p:sp>
        <p:nvSpPr>
          <p:cNvPr id="36" name="Text 3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115</a:t>
            </a:r>
            <a:endParaRPr lang="en-US" sz="10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948672" y="365760"/>
            <a:ext cx="1581912" cy="402336"/>
          </a:xfrm>
          <a:prstGeom prst="roundRect">
            <a:avLst>
              <a:gd name="adj" fmla="val 50000"/>
            </a:avLst>
          </a:prstGeom>
          <a:solidFill>
            <a:srgbClr val="4338CA"/>
          </a:solidFill>
          <a:ln w="12700">
            <a:solidFill>
              <a:srgbClr val="4338CA"/>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58</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코드의 출력값은?</a:t>
            </a:r>
            <a:endParaRPr lang="en-US" sz="1500" dirty="0"/>
          </a:p>
        </p:txBody>
      </p:sp>
      <p:sp>
        <p:nvSpPr>
          <p:cNvPr id="9" name="Shape 6"/>
          <p:cNvSpPr/>
          <p:nvPr/>
        </p:nvSpPr>
        <p:spPr>
          <a:xfrm>
            <a:off x="658368" y="2486787"/>
            <a:ext cx="4400824" cy="2564892"/>
          </a:xfrm>
          <a:prstGeom prst="roundRect">
            <a:avLst>
              <a:gd name="adj" fmla="val 2852"/>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400824"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400824"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577864"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from</a:t>
            </a:r>
            <a:r>
              <a:rPr lang="en-US" sz="1300" dirty="0">
                <a:solidFill>
                  <a:srgbClr val="DCDCF0"/>
                </a:solidFill>
                <a:latin typeface="Consolas" pitchFamily="34" charset="0"/>
                <a:ea typeface="Consolas" pitchFamily="34" charset="-122"/>
                <a:cs typeface="Consolas" pitchFamily="34" charset="-120"/>
              </a:rPr>
              <a:t> itertools </a:t>
            </a:r>
            <a:r>
              <a:rPr lang="en-US" sz="1300" dirty="0">
                <a:solidFill>
                  <a:srgbClr val="C7A8F7"/>
                </a:solidFill>
                <a:latin typeface="Consolas" pitchFamily="34" charset="0"/>
                <a:ea typeface="Consolas" pitchFamily="34" charset="-122"/>
                <a:cs typeface="Consolas" pitchFamily="34" charset="-120"/>
              </a:rPr>
              <a:t>import</a:t>
            </a:r>
            <a:r>
              <a:rPr lang="en-US" sz="1300" dirty="0">
                <a:solidFill>
                  <a:srgbClr val="DCDCF0"/>
                </a:solidFill>
                <a:latin typeface="Consolas" pitchFamily="34" charset="0"/>
                <a:ea typeface="Consolas" pitchFamily="34" charset="-122"/>
                <a:cs typeface="Consolas" pitchFamily="34" charset="-120"/>
              </a:rPr>
              <a:t> combinations</a:t>
            </a:r>
            <a:endParaRPr lang="en-US" sz="1300" dirty="0"/>
          </a:p>
        </p:txBody>
      </p:sp>
      <p:sp>
        <p:nvSpPr>
          <p:cNvPr id="17" name="Text 14"/>
          <p:cNvSpPr/>
          <p:nvPr/>
        </p:nvSpPr>
        <p:spPr>
          <a:xfrm>
            <a:off x="859536" y="3113151"/>
            <a:ext cx="4035064"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blackjack(cards, M):</a:t>
            </a:r>
            <a:endParaRPr lang="en-US" sz="1300" dirty="0"/>
          </a:p>
        </p:txBody>
      </p:sp>
      <p:sp>
        <p:nvSpPr>
          <p:cNvPr id="18" name="Text 15"/>
          <p:cNvSpPr/>
          <p:nvPr/>
        </p:nvSpPr>
        <p:spPr>
          <a:xfrm>
            <a:off x="859536" y="3337179"/>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best = </a:t>
            </a:r>
            <a:r>
              <a:rPr lang="en-US" sz="1300" dirty="0">
                <a:solidFill>
                  <a:srgbClr val="F7C978"/>
                </a:solidFill>
                <a:latin typeface="Consolas" pitchFamily="34" charset="0"/>
                <a:ea typeface="Consolas" pitchFamily="34" charset="-122"/>
                <a:cs typeface="Consolas" pitchFamily="34" charset="-120"/>
              </a:rPr>
              <a:t>0</a:t>
            </a:r>
            <a:endParaRPr lang="en-US" sz="1300" dirty="0"/>
          </a:p>
        </p:txBody>
      </p:sp>
      <p:sp>
        <p:nvSpPr>
          <p:cNvPr id="19" name="Text 16"/>
          <p:cNvSpPr/>
          <p:nvPr/>
        </p:nvSpPr>
        <p:spPr>
          <a:xfrm>
            <a:off x="859536" y="3561207"/>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c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combinations(cards, </a:t>
            </a:r>
            <a:r>
              <a:rPr lang="en-US" sz="1300" dirty="0">
                <a:solidFill>
                  <a:srgbClr val="F7C978"/>
                </a:solidFill>
                <a:latin typeface="Consolas" pitchFamily="34" charset="0"/>
                <a:ea typeface="Consolas" pitchFamily="34" charset="-122"/>
                <a:cs typeface="Consolas" pitchFamily="34" charset="-120"/>
              </a:rPr>
              <a:t>3</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785235"/>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t = </a:t>
            </a:r>
            <a:r>
              <a:rPr lang="en-US" sz="1300" dirty="0">
                <a:solidFill>
                  <a:srgbClr val="9CC4FF"/>
                </a:solidFill>
                <a:latin typeface="Consolas" pitchFamily="34" charset="0"/>
                <a:ea typeface="Consolas" pitchFamily="34" charset="-122"/>
                <a:cs typeface="Consolas" pitchFamily="34" charset="-120"/>
              </a:rPr>
              <a:t>sum</a:t>
            </a:r>
            <a:r>
              <a:rPr lang="en-US" sz="1300" dirty="0">
                <a:solidFill>
                  <a:srgbClr val="DCDCF0"/>
                </a:solidFill>
                <a:latin typeface="Consolas" pitchFamily="34" charset="0"/>
                <a:ea typeface="Consolas" pitchFamily="34" charset="-122"/>
                <a:cs typeface="Consolas" pitchFamily="34" charset="-120"/>
              </a:rPr>
              <a:t>(c)</a:t>
            </a:r>
            <a:endParaRPr lang="en-US" sz="1300" dirty="0"/>
          </a:p>
        </p:txBody>
      </p:sp>
      <p:sp>
        <p:nvSpPr>
          <p:cNvPr id="21" name="Text 18"/>
          <p:cNvSpPr/>
          <p:nvPr/>
        </p:nvSpPr>
        <p:spPr>
          <a:xfrm>
            <a:off x="859536" y="4009263"/>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t &lt;= M </a:t>
            </a:r>
            <a:r>
              <a:rPr lang="en-US" sz="1300" dirty="0">
                <a:solidFill>
                  <a:srgbClr val="C7A8F7"/>
                </a:solidFill>
                <a:latin typeface="Consolas" pitchFamily="34" charset="0"/>
                <a:ea typeface="Consolas" pitchFamily="34" charset="-122"/>
                <a:cs typeface="Consolas" pitchFamily="34" charset="-120"/>
              </a:rPr>
              <a:t>and</a:t>
            </a:r>
            <a:r>
              <a:rPr lang="en-US" sz="1300" dirty="0">
                <a:solidFill>
                  <a:srgbClr val="DCDCF0"/>
                </a:solidFill>
                <a:latin typeface="Consolas" pitchFamily="34" charset="0"/>
                <a:ea typeface="Consolas" pitchFamily="34" charset="-122"/>
                <a:cs typeface="Consolas" pitchFamily="34" charset="-120"/>
              </a:rPr>
              <a:t> t &gt; best:</a:t>
            </a:r>
            <a:endParaRPr lang="en-US" sz="1300" dirty="0"/>
          </a:p>
        </p:txBody>
      </p:sp>
      <p:sp>
        <p:nvSpPr>
          <p:cNvPr id="22" name="Text 19"/>
          <p:cNvSpPr/>
          <p:nvPr/>
        </p:nvSpPr>
        <p:spPr>
          <a:xfrm>
            <a:off x="859536" y="4233291"/>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best = t</a:t>
            </a:r>
            <a:endParaRPr lang="en-US" sz="1300" dirty="0"/>
          </a:p>
        </p:txBody>
      </p:sp>
      <p:sp>
        <p:nvSpPr>
          <p:cNvPr id="23" name="Text 20"/>
          <p:cNvSpPr/>
          <p:nvPr/>
        </p:nvSpPr>
        <p:spPr>
          <a:xfrm>
            <a:off x="859536" y="4457319"/>
            <a:ext cx="4035064"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best</a:t>
            </a:r>
            <a:endParaRPr lang="en-US" sz="1300" dirty="0"/>
          </a:p>
        </p:txBody>
      </p:sp>
      <p:sp>
        <p:nvSpPr>
          <p:cNvPr id="24" name="Text 21"/>
          <p:cNvSpPr/>
          <p:nvPr/>
        </p:nvSpPr>
        <p:spPr>
          <a:xfrm>
            <a:off x="859536" y="4681347"/>
            <a:ext cx="4035064" cy="224028"/>
          </a:xfrm>
          <a:prstGeom prst="rect">
            <a:avLst/>
          </a:prstGeom>
          <a:noFill/>
          <a:ln/>
        </p:spPr>
        <p:txBody>
          <a:bodyPr wrap="square" lIns="0" tIns="0" rIns="0" bIns="0" rtlCol="0" anchor="ctr"/>
          <a:lstStyle/>
          <a:p>
            <a:pPr marL="0" indent="0">
              <a:buNone/>
            </a:pP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(blackjack([</a:t>
            </a:r>
            <a:r>
              <a:rPr lang="en-US" sz="1300" dirty="0">
                <a:solidFill>
                  <a:srgbClr val="F7C978"/>
                </a:solidFill>
                <a:latin typeface="Consolas" pitchFamily="34" charset="0"/>
                <a:ea typeface="Consolas" pitchFamily="34" charset="-122"/>
                <a:cs typeface="Consolas" pitchFamily="34" charset="-120"/>
              </a:rPr>
              <a:t>5</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6</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7</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8</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9</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21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5" name="Shape 22"/>
          <p:cNvSpPr/>
          <p:nvPr/>
        </p:nvSpPr>
        <p:spPr>
          <a:xfrm>
            <a:off x="5388376" y="2486787"/>
            <a:ext cx="6178784"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6" name="Shape 23"/>
          <p:cNvSpPr/>
          <p:nvPr/>
        </p:nvSpPr>
        <p:spPr>
          <a:xfrm>
            <a:off x="5644408"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7" name="Image 1" descr="/home/claude/icons/check_white.png"/>
          <p:cNvPicPr>
            <a:picLocks noChangeAspect="1"/>
          </p:cNvPicPr>
          <p:nvPr/>
        </p:nvPicPr>
        <p:blipFill>
          <a:blip r:embed="rId4"/>
          <a:stretch>
            <a:fillRect/>
          </a:stretch>
        </p:blipFill>
        <p:spPr>
          <a:xfrm>
            <a:off x="5777545" y="2821092"/>
            <a:ext cx="245791" cy="245791"/>
          </a:xfrm>
          <a:prstGeom prst="rect">
            <a:avLst/>
          </a:prstGeom>
        </p:spPr>
      </p:pic>
      <p:sp>
        <p:nvSpPr>
          <p:cNvPr id="28" name="Text 24"/>
          <p:cNvSpPr/>
          <p:nvPr/>
        </p:nvSpPr>
        <p:spPr>
          <a:xfrm>
            <a:off x="6321064" y="2486787"/>
            <a:ext cx="4953488"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⑤   21</a:t>
            </a:r>
            <a:endParaRPr lang="en-US" sz="1350" dirty="0"/>
          </a:p>
        </p:txBody>
      </p:sp>
      <p:sp>
        <p:nvSpPr>
          <p:cNvPr id="29" name="Shape 25"/>
          <p:cNvSpPr/>
          <p:nvPr/>
        </p:nvSpPr>
        <p:spPr>
          <a:xfrm>
            <a:off x="5388376" y="3638931"/>
            <a:ext cx="6178784"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0" name="Shape 26"/>
          <p:cNvSpPr/>
          <p:nvPr/>
        </p:nvSpPr>
        <p:spPr>
          <a:xfrm>
            <a:off x="5644408"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31" name="Image 2" descr="/home/claude/icons/bulb_white.png"/>
          <p:cNvPicPr>
            <a:picLocks noChangeAspect="1"/>
          </p:cNvPicPr>
          <p:nvPr/>
        </p:nvPicPr>
        <p:blipFill>
          <a:blip r:embed="rId5"/>
          <a:stretch>
            <a:fillRect/>
          </a:stretch>
        </p:blipFill>
        <p:spPr>
          <a:xfrm>
            <a:off x="5768035" y="4000302"/>
            <a:ext cx="228234" cy="228234"/>
          </a:xfrm>
          <a:prstGeom prst="rect">
            <a:avLst/>
          </a:prstGeom>
        </p:spPr>
      </p:pic>
      <p:sp>
        <p:nvSpPr>
          <p:cNvPr id="32" name="Text 27"/>
          <p:cNvSpPr/>
          <p:nvPr/>
        </p:nvSpPr>
        <p:spPr>
          <a:xfrm>
            <a:off x="6302776" y="3785235"/>
            <a:ext cx="4990064"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세 장의 합이 21을 넘지 않으면서 가장 큰 경우를 찾는다. 5+7+9 = 21이 조건을 만족하는 최대값이다. 6+8+9 = 23은 21을 넘으므로 제외된다.</a:t>
            </a:r>
            <a:endParaRPr lang="en-US" sz="1300" dirty="0"/>
          </a:p>
        </p:txBody>
      </p:sp>
      <p:sp>
        <p:nvSpPr>
          <p:cNvPr id="34" name="Text 28"/>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116</a:t>
            </a:r>
            <a:endParaRPr lang="en-US" sz="10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59 · 객관식</a:t>
            </a:r>
            <a:endParaRPr lang="en-US" sz="1200" dirty="0"/>
          </a:p>
        </p:txBody>
      </p:sp>
      <p:sp>
        <p:nvSpPr>
          <p:cNvPr id="8" name="Text 5"/>
          <p:cNvSpPr/>
          <p:nvPr/>
        </p:nvSpPr>
        <p:spPr>
          <a:xfrm>
            <a:off x="658368" y="1003046"/>
            <a:ext cx="10497312" cy="855980"/>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N개의 원소 중 3개를 고르는 완전 탐색을 N = 100 에서 수행할 때 확인해야 할 경우의 수는?</a:t>
            </a:r>
            <a:endParaRPr lang="en-US" sz="2300" dirty="0"/>
          </a:p>
        </p:txBody>
      </p:sp>
      <p:sp>
        <p:nvSpPr>
          <p:cNvPr id="9" name="Shape 6"/>
          <p:cNvSpPr/>
          <p:nvPr/>
        </p:nvSpPr>
        <p:spPr>
          <a:xfrm>
            <a:off x="658368" y="2115058"/>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0" name="Text 7"/>
          <p:cNvSpPr/>
          <p:nvPr/>
        </p:nvSpPr>
        <p:spPr>
          <a:xfrm>
            <a:off x="950976" y="2115058"/>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①   </a:t>
            </a:r>
            <a:r>
              <a:rPr lang="en-US" sz="1900" dirty="0">
                <a:solidFill>
                  <a:srgbClr val="3C3B57"/>
                </a:solidFill>
                <a:latin typeface="Malgun Gothic" pitchFamily="34" charset="0"/>
                <a:ea typeface="Malgun Gothic" pitchFamily="34" charset="-122"/>
                <a:cs typeface="Malgun Gothic" pitchFamily="34" charset="-120"/>
              </a:rPr>
              <a:t>약 1억 가지</a:t>
            </a:r>
            <a:endParaRPr lang="en-US" sz="1900" dirty="0"/>
          </a:p>
        </p:txBody>
      </p:sp>
      <p:sp>
        <p:nvSpPr>
          <p:cNvPr id="11" name="Shape 8"/>
          <p:cNvSpPr/>
          <p:nvPr/>
        </p:nvSpPr>
        <p:spPr>
          <a:xfrm>
            <a:off x="658368" y="2919730"/>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2" name="Text 9"/>
          <p:cNvSpPr/>
          <p:nvPr/>
        </p:nvSpPr>
        <p:spPr>
          <a:xfrm>
            <a:off x="950976" y="2919730"/>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②   </a:t>
            </a:r>
            <a:r>
              <a:rPr lang="en-US" sz="1900" dirty="0">
                <a:solidFill>
                  <a:srgbClr val="3C3B57"/>
                </a:solidFill>
                <a:latin typeface="Malgun Gothic" pitchFamily="34" charset="0"/>
                <a:ea typeface="Malgun Gothic" pitchFamily="34" charset="-122"/>
                <a:cs typeface="Malgun Gothic" pitchFamily="34" charset="-120"/>
              </a:rPr>
              <a:t>약 100만 가지</a:t>
            </a:r>
            <a:endParaRPr lang="en-US" sz="1900" dirty="0"/>
          </a:p>
        </p:txBody>
      </p:sp>
      <p:sp>
        <p:nvSpPr>
          <p:cNvPr id="13" name="Shape 10"/>
          <p:cNvSpPr/>
          <p:nvPr/>
        </p:nvSpPr>
        <p:spPr>
          <a:xfrm>
            <a:off x="658368" y="3724402"/>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Text 11"/>
          <p:cNvSpPr/>
          <p:nvPr/>
        </p:nvSpPr>
        <p:spPr>
          <a:xfrm>
            <a:off x="950976" y="3724402"/>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③   </a:t>
            </a:r>
            <a:r>
              <a:rPr lang="en-US" sz="1900" dirty="0">
                <a:solidFill>
                  <a:srgbClr val="3C3B57"/>
                </a:solidFill>
                <a:latin typeface="Malgun Gothic" pitchFamily="34" charset="0"/>
                <a:ea typeface="Malgun Gothic" pitchFamily="34" charset="-122"/>
                <a:cs typeface="Malgun Gothic" pitchFamily="34" charset="-120"/>
              </a:rPr>
              <a:t>약 300가지</a:t>
            </a:r>
            <a:endParaRPr lang="en-US" sz="1900" dirty="0"/>
          </a:p>
        </p:txBody>
      </p:sp>
      <p:sp>
        <p:nvSpPr>
          <p:cNvPr id="15" name="Shape 12"/>
          <p:cNvSpPr/>
          <p:nvPr/>
        </p:nvSpPr>
        <p:spPr>
          <a:xfrm>
            <a:off x="658368" y="4529074"/>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6" name="Text 13"/>
          <p:cNvSpPr/>
          <p:nvPr/>
        </p:nvSpPr>
        <p:spPr>
          <a:xfrm>
            <a:off x="950976" y="4529074"/>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④   </a:t>
            </a:r>
            <a:r>
              <a:rPr lang="en-US" sz="1900" dirty="0">
                <a:solidFill>
                  <a:srgbClr val="3C3B57"/>
                </a:solidFill>
                <a:latin typeface="Malgun Gothic" pitchFamily="34" charset="0"/>
                <a:ea typeface="Malgun Gothic" pitchFamily="34" charset="-122"/>
                <a:cs typeface="Malgun Gothic" pitchFamily="34" charset="-120"/>
              </a:rPr>
              <a:t>약 16만 가지</a:t>
            </a:r>
            <a:endParaRPr lang="en-US" sz="1900" dirty="0"/>
          </a:p>
        </p:txBody>
      </p:sp>
      <p:sp>
        <p:nvSpPr>
          <p:cNvPr id="17" name="Shape 14"/>
          <p:cNvSpPr/>
          <p:nvPr/>
        </p:nvSpPr>
        <p:spPr>
          <a:xfrm>
            <a:off x="658368" y="5333746"/>
            <a:ext cx="10908792" cy="676656"/>
          </a:xfrm>
          <a:prstGeom prst="roundRect">
            <a:avLst>
              <a:gd name="adj" fmla="val 12162"/>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8" name="Text 15"/>
          <p:cNvSpPr/>
          <p:nvPr/>
        </p:nvSpPr>
        <p:spPr>
          <a:xfrm>
            <a:off x="950976" y="5333746"/>
            <a:ext cx="10396728" cy="676656"/>
          </a:xfrm>
          <a:prstGeom prst="rect">
            <a:avLst/>
          </a:prstGeom>
          <a:noFill/>
          <a:ln/>
        </p:spPr>
        <p:txBody>
          <a:bodyPr wrap="square" lIns="0" tIns="0" rIns="0" bIns="0" rtlCol="0" anchor="ctr"/>
          <a:lstStyle/>
          <a:p>
            <a:pPr marL="0" indent="0">
              <a:buNone/>
            </a:pPr>
            <a:r>
              <a:rPr lang="en-US" sz="1900" b="1" dirty="0">
                <a:solidFill>
                  <a:srgbClr val="4338CA"/>
                </a:solidFill>
                <a:latin typeface="Malgun Gothic" pitchFamily="34" charset="0"/>
                <a:ea typeface="Malgun Gothic" pitchFamily="34" charset="-122"/>
                <a:cs typeface="Malgun Gothic" pitchFamily="34" charset="-120"/>
              </a:rPr>
              <a:t>⑤   </a:t>
            </a:r>
            <a:r>
              <a:rPr lang="en-US" sz="1900" dirty="0">
                <a:solidFill>
                  <a:srgbClr val="3C3B57"/>
                </a:solidFill>
                <a:latin typeface="Malgun Gothic" pitchFamily="34" charset="0"/>
                <a:ea typeface="Malgun Gothic" pitchFamily="34" charset="-122"/>
                <a:cs typeface="Malgun Gothic" pitchFamily="34" charset="-120"/>
              </a:rPr>
              <a:t>약 100가지</a:t>
            </a:r>
            <a:endParaRPr lang="en-US" sz="1900" dirty="0"/>
          </a:p>
        </p:txBody>
      </p:sp>
      <p:sp>
        <p:nvSpPr>
          <p:cNvPr id="20" name="Text 16"/>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117</a:t>
            </a:r>
            <a:endParaRPr lang="en-US" sz="10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948672" y="365760"/>
            <a:ext cx="1581912" cy="402336"/>
          </a:xfrm>
          <a:prstGeom prst="roundRect">
            <a:avLst>
              <a:gd name="adj" fmla="val 50000"/>
            </a:avLst>
          </a:prstGeom>
          <a:solidFill>
            <a:srgbClr val="4338CA"/>
          </a:solidFill>
          <a:ln w="12700">
            <a:solidFill>
              <a:srgbClr val="4338CA"/>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59</a:t>
            </a:r>
            <a:endParaRPr lang="en-US" sz="1200" dirty="0"/>
          </a:p>
        </p:txBody>
      </p:sp>
      <p:sp>
        <p:nvSpPr>
          <p:cNvPr id="8" name="Text 5"/>
          <p:cNvSpPr/>
          <p:nvPr/>
        </p:nvSpPr>
        <p:spPr>
          <a:xfrm>
            <a:off x="658368" y="2023110"/>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N개의 원소 중 3개를 고르는 완전 탐색을 N = 100 에서 수행할 때 확인해야 할 경우의 수는?</a:t>
            </a:r>
            <a:endParaRPr lang="en-US" sz="1500" dirty="0"/>
          </a:p>
        </p:txBody>
      </p:sp>
      <p:sp>
        <p:nvSpPr>
          <p:cNvPr id="9" name="Shape 6"/>
          <p:cNvSpPr/>
          <p:nvPr/>
        </p:nvSpPr>
        <p:spPr>
          <a:xfrm>
            <a:off x="658368" y="2563368"/>
            <a:ext cx="10908792"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10" name="Shape 7"/>
          <p:cNvSpPr/>
          <p:nvPr/>
        </p:nvSpPr>
        <p:spPr>
          <a:xfrm>
            <a:off x="914400" y="2764536"/>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11" name="Image 1" descr="/home/claude/icons/check_white.png"/>
          <p:cNvPicPr>
            <a:picLocks noChangeAspect="1"/>
          </p:cNvPicPr>
          <p:nvPr/>
        </p:nvPicPr>
        <p:blipFill>
          <a:blip r:embed="rId4"/>
          <a:stretch>
            <a:fillRect/>
          </a:stretch>
        </p:blipFill>
        <p:spPr>
          <a:xfrm>
            <a:off x="1047537" y="2897673"/>
            <a:ext cx="245791" cy="245791"/>
          </a:xfrm>
          <a:prstGeom prst="rect">
            <a:avLst/>
          </a:prstGeom>
        </p:spPr>
      </p:pic>
      <p:sp>
        <p:nvSpPr>
          <p:cNvPr id="12" name="Text 8"/>
          <p:cNvSpPr/>
          <p:nvPr/>
        </p:nvSpPr>
        <p:spPr>
          <a:xfrm>
            <a:off x="1591056" y="2563368"/>
            <a:ext cx="9683496"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2100" b="1" dirty="0">
                <a:solidFill>
                  <a:srgbClr val="1E1B3A"/>
                </a:solidFill>
                <a:latin typeface="Malgun Gothic" pitchFamily="34" charset="0"/>
                <a:ea typeface="Malgun Gothic" pitchFamily="34" charset="-122"/>
                <a:cs typeface="Malgun Gothic" pitchFamily="34" charset="-120"/>
              </a:rPr>
              <a:t>④   약 16만 가지</a:t>
            </a:r>
            <a:endParaRPr lang="en-US" sz="1350" dirty="0"/>
          </a:p>
        </p:txBody>
      </p:sp>
      <p:sp>
        <p:nvSpPr>
          <p:cNvPr id="13" name="Shape 9"/>
          <p:cNvSpPr/>
          <p:nvPr/>
        </p:nvSpPr>
        <p:spPr>
          <a:xfrm>
            <a:off x="658368" y="3715512"/>
            <a:ext cx="10908792" cy="1274826"/>
          </a:xfrm>
          <a:prstGeom prst="roundRect">
            <a:avLst>
              <a:gd name="adj" fmla="val 8607"/>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14" name="Shape 10"/>
          <p:cNvSpPr/>
          <p:nvPr/>
        </p:nvSpPr>
        <p:spPr>
          <a:xfrm>
            <a:off x="914400" y="3953256"/>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15" name="Image 2" descr="/home/claude/icons/bulb_white.png"/>
          <p:cNvPicPr>
            <a:picLocks noChangeAspect="1"/>
          </p:cNvPicPr>
          <p:nvPr/>
        </p:nvPicPr>
        <p:blipFill>
          <a:blip r:embed="rId5"/>
          <a:stretch>
            <a:fillRect/>
          </a:stretch>
        </p:blipFill>
        <p:spPr>
          <a:xfrm>
            <a:off x="1038027" y="4076883"/>
            <a:ext cx="228234" cy="228234"/>
          </a:xfrm>
          <a:prstGeom prst="rect">
            <a:avLst/>
          </a:prstGeom>
        </p:spPr>
      </p:pic>
      <p:sp>
        <p:nvSpPr>
          <p:cNvPr id="16" name="Text 11"/>
          <p:cNvSpPr/>
          <p:nvPr/>
        </p:nvSpPr>
        <p:spPr>
          <a:xfrm>
            <a:off x="1572768" y="3861816"/>
            <a:ext cx="9720072" cy="982218"/>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650" dirty="0">
                <a:solidFill>
                  <a:srgbClr val="3C3B57"/>
                </a:solidFill>
                <a:latin typeface="Malgun Gothic" pitchFamily="34" charset="0"/>
                <a:ea typeface="Malgun Gothic" pitchFamily="34" charset="-122"/>
                <a:cs typeface="Malgun Gothic" pitchFamily="34" charset="-120"/>
              </a:rPr>
              <a:t>100C3 = (100 × 99 × 98) / 6 = 161,700가지다. 수십만 번은 현재 컴퓨터로 충분히 안전한 범위이므로 완전 탐색을 적용할 수 있다.</a:t>
            </a:r>
            <a:endParaRPr lang="en-US" sz="1300" dirty="0"/>
          </a:p>
        </p:txBody>
      </p:sp>
      <p:sp>
        <p:nvSpPr>
          <p:cNvPr id="18" name="Text 12"/>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118</a:t>
            </a:r>
            <a:endParaRPr lang="en-US" sz="10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825228" y="365760"/>
            <a:ext cx="1705356" cy="402336"/>
          </a:xfrm>
          <a:prstGeom prst="roundRect">
            <a:avLst>
              <a:gd name="adj" fmla="val 50000"/>
            </a:avLst>
          </a:prstGeom>
          <a:solidFill>
            <a:srgbClr val="EEF0FF"/>
          </a:solidFill>
          <a:ln w="12700">
            <a:solidFill>
              <a:srgbClr val="EEF0FF"/>
            </a:solidFill>
            <a:prstDash val="solid"/>
          </a:ln>
        </p:spPr>
      </p:sp>
      <p:sp>
        <p:nvSpPr>
          <p:cNvPr id="7" name="Text 4"/>
          <p:cNvSpPr/>
          <p:nvPr/>
        </p:nvSpPr>
        <p:spPr>
          <a:xfrm>
            <a:off x="9825228" y="365760"/>
            <a:ext cx="1705356" cy="402336"/>
          </a:xfrm>
          <a:prstGeom prst="rect">
            <a:avLst/>
          </a:prstGeom>
          <a:noFill/>
          <a:ln/>
        </p:spPr>
        <p:txBody>
          <a:bodyPr wrap="square" lIns="0" tIns="0" rIns="0" bIns="0" rtlCol="0" anchor="ctr"/>
          <a:lstStyle/>
          <a:p>
            <a:pPr marL="0" indent="0" algn="ctr">
              <a:buNone/>
            </a:pPr>
            <a:r>
              <a:rPr lang="en-US" sz="1200" b="1" dirty="0">
                <a:solidFill>
                  <a:srgbClr val="2A2860"/>
                </a:solidFill>
                <a:latin typeface="Malgun Gothic" pitchFamily="34" charset="0"/>
                <a:ea typeface="Malgun Gothic" pitchFamily="34" charset="-122"/>
                <a:cs typeface="Malgun Gothic" pitchFamily="34" charset="-120"/>
              </a:rPr>
              <a:t>문제 60 · 객관식</a:t>
            </a:r>
            <a:endParaRPr lang="en-US" sz="1200" dirty="0"/>
          </a:p>
        </p:txBody>
      </p:sp>
      <p:sp>
        <p:nvSpPr>
          <p:cNvPr id="8" name="Text 5"/>
          <p:cNvSpPr/>
          <p:nvPr/>
        </p:nvSpPr>
        <p:spPr>
          <a:xfrm>
            <a:off x="658368" y="1591945"/>
            <a:ext cx="10497312" cy="464566"/>
          </a:xfrm>
          <a:prstGeom prst="rect">
            <a:avLst/>
          </a:prstGeom>
          <a:noFill/>
          <a:ln/>
        </p:spPr>
        <p:txBody>
          <a:bodyPr wrap="square" lIns="0" tIns="0" rIns="0" bIns="0" rtlCol="0" anchor="t"/>
          <a:lstStyle/>
          <a:p>
            <a:pPr marL="0" indent="0">
              <a:lnSpc>
                <a:spcPct val="122000"/>
              </a:lnSpc>
              <a:buNone/>
            </a:pPr>
            <a:r>
              <a:rPr lang="en-US" sz="2300" b="1" dirty="0">
                <a:solidFill>
                  <a:srgbClr val="1E1B3A"/>
                </a:solidFill>
                <a:latin typeface="Malgun Gothic" pitchFamily="34" charset="0"/>
                <a:ea typeface="Malgun Gothic" pitchFamily="34" charset="-122"/>
                <a:cs typeface="Malgun Gothic" pitchFamily="34" charset="-120"/>
              </a:rPr>
              <a:t>다음 코드에서 회문인지 판단하는 s[::-1]의 의미는?</a:t>
            </a:r>
            <a:endParaRPr lang="en-US" sz="2300" dirty="0"/>
          </a:p>
        </p:txBody>
      </p:sp>
      <p:sp>
        <p:nvSpPr>
          <p:cNvPr id="9" name="Shape 6"/>
          <p:cNvSpPr/>
          <p:nvPr/>
        </p:nvSpPr>
        <p:spPr>
          <a:xfrm>
            <a:off x="658368" y="2312543"/>
            <a:ext cx="4023360" cy="1668780"/>
          </a:xfrm>
          <a:prstGeom prst="roundRect">
            <a:avLst>
              <a:gd name="adj" fmla="val 4384"/>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312543"/>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513711"/>
            <a:ext cx="4023360" cy="109728"/>
          </a:xfrm>
          <a:prstGeom prst="rect">
            <a:avLst/>
          </a:prstGeom>
          <a:solidFill>
            <a:srgbClr val="2A2856"/>
          </a:solidFill>
          <a:ln w="12700">
            <a:solidFill>
              <a:srgbClr val="2A2856"/>
            </a:solidFill>
            <a:prstDash val="solid"/>
          </a:ln>
        </p:spPr>
      </p:sp>
      <p:sp>
        <p:nvSpPr>
          <p:cNvPr id="12" name="Shape 9"/>
          <p:cNvSpPr/>
          <p:nvPr/>
        </p:nvSpPr>
        <p:spPr>
          <a:xfrm>
            <a:off x="786384" y="2417699"/>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417699"/>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417699"/>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330831"/>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71487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s = input().strip()</a:t>
            </a:r>
            <a:endParaRPr lang="en-US" sz="1300" dirty="0"/>
          </a:p>
        </p:txBody>
      </p:sp>
      <p:sp>
        <p:nvSpPr>
          <p:cNvPr id="17" name="Text 14"/>
          <p:cNvSpPr/>
          <p:nvPr/>
        </p:nvSpPr>
        <p:spPr>
          <a:xfrm>
            <a:off x="859536" y="2938907"/>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s == s[::-</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1629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FE0A0"/>
                </a:solidFill>
                <a:latin typeface="Consolas" pitchFamily="34" charset="0"/>
                <a:ea typeface="Consolas" pitchFamily="34" charset="-122"/>
                <a:cs typeface="Consolas" pitchFamily="34" charset="-120"/>
              </a:rPr>
              <a:t>'회문'</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386963"/>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else</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610991"/>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FE0A0"/>
                </a:solidFill>
                <a:latin typeface="Consolas" pitchFamily="34" charset="0"/>
                <a:ea typeface="Consolas" pitchFamily="34" charset="-122"/>
                <a:cs typeface="Consolas" pitchFamily="34" charset="-120"/>
              </a:rPr>
              <a:t>'아님'</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Shape 18"/>
          <p:cNvSpPr/>
          <p:nvPr/>
        </p:nvSpPr>
        <p:spPr>
          <a:xfrm>
            <a:off x="5010912" y="231254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2" name="Text 19"/>
          <p:cNvSpPr/>
          <p:nvPr/>
        </p:nvSpPr>
        <p:spPr>
          <a:xfrm>
            <a:off x="5248656" y="2312543"/>
            <a:ext cx="6153912"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①   </a:t>
            </a:r>
            <a:r>
              <a:rPr lang="en-US" sz="1600" dirty="0">
                <a:solidFill>
                  <a:srgbClr val="3C3B57"/>
                </a:solidFill>
                <a:latin typeface="Malgun Gothic" pitchFamily="34" charset="0"/>
                <a:ea typeface="Malgun Gothic" pitchFamily="34" charset="-122"/>
                <a:cs typeface="Malgun Gothic" pitchFamily="34" charset="-120"/>
              </a:rPr>
              <a:t>문자열에서 첫 글자를 제외한 나머지</a:t>
            </a:r>
            <a:endParaRPr lang="en-US" sz="1600" dirty="0"/>
          </a:p>
        </p:txBody>
      </p:sp>
      <p:sp>
        <p:nvSpPr>
          <p:cNvPr id="23" name="Shape 20"/>
          <p:cNvSpPr/>
          <p:nvPr/>
        </p:nvSpPr>
        <p:spPr>
          <a:xfrm>
            <a:off x="5010912" y="295262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4" name="Text 21"/>
          <p:cNvSpPr/>
          <p:nvPr/>
        </p:nvSpPr>
        <p:spPr>
          <a:xfrm>
            <a:off x="5248656" y="2952623"/>
            <a:ext cx="6153912"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②   </a:t>
            </a:r>
            <a:r>
              <a:rPr lang="en-US" sz="1600" dirty="0">
                <a:solidFill>
                  <a:srgbClr val="3C3B57"/>
                </a:solidFill>
                <a:latin typeface="Malgun Gothic" pitchFamily="34" charset="0"/>
                <a:ea typeface="Malgun Gothic" pitchFamily="34" charset="-122"/>
                <a:cs typeface="Malgun Gothic" pitchFamily="34" charset="-120"/>
              </a:rPr>
              <a:t>문자열의 마지막 한 글자</a:t>
            </a:r>
            <a:endParaRPr lang="en-US" sz="1600" dirty="0"/>
          </a:p>
        </p:txBody>
      </p:sp>
      <p:sp>
        <p:nvSpPr>
          <p:cNvPr id="25" name="Shape 22"/>
          <p:cNvSpPr/>
          <p:nvPr/>
        </p:nvSpPr>
        <p:spPr>
          <a:xfrm>
            <a:off x="5010912" y="359270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6" name="Text 23"/>
          <p:cNvSpPr/>
          <p:nvPr/>
        </p:nvSpPr>
        <p:spPr>
          <a:xfrm>
            <a:off x="5248656" y="3592703"/>
            <a:ext cx="6153912"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③   </a:t>
            </a:r>
            <a:r>
              <a:rPr lang="en-US" sz="1600" dirty="0">
                <a:solidFill>
                  <a:srgbClr val="3C3B57"/>
                </a:solidFill>
                <a:latin typeface="Malgun Gothic" pitchFamily="34" charset="0"/>
                <a:ea typeface="Malgun Gothic" pitchFamily="34" charset="-122"/>
                <a:cs typeface="Malgun Gothic" pitchFamily="34" charset="-120"/>
              </a:rPr>
              <a:t>문자열을 거꾸로 뒤집은 결과</a:t>
            </a:r>
            <a:endParaRPr lang="en-US" sz="1600" dirty="0"/>
          </a:p>
        </p:txBody>
      </p:sp>
      <p:sp>
        <p:nvSpPr>
          <p:cNvPr id="27" name="Shape 24"/>
          <p:cNvSpPr/>
          <p:nvPr/>
        </p:nvSpPr>
        <p:spPr>
          <a:xfrm>
            <a:off x="5010912" y="423278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8" name="Text 25"/>
          <p:cNvSpPr/>
          <p:nvPr/>
        </p:nvSpPr>
        <p:spPr>
          <a:xfrm>
            <a:off x="5248656" y="4232783"/>
            <a:ext cx="6153912"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④   </a:t>
            </a:r>
            <a:r>
              <a:rPr lang="en-US" sz="1600" dirty="0">
                <a:solidFill>
                  <a:srgbClr val="3C3B57"/>
                </a:solidFill>
                <a:latin typeface="Malgun Gothic" pitchFamily="34" charset="0"/>
                <a:ea typeface="Malgun Gothic" pitchFamily="34" charset="-122"/>
                <a:cs typeface="Malgun Gothic" pitchFamily="34" charset="-120"/>
              </a:rPr>
              <a:t>문자열을 한 글자씩 나눈 리스트</a:t>
            </a:r>
            <a:endParaRPr lang="en-US" sz="1600" dirty="0"/>
          </a:p>
        </p:txBody>
      </p:sp>
      <p:sp>
        <p:nvSpPr>
          <p:cNvPr id="29" name="Shape 26"/>
          <p:cNvSpPr/>
          <p:nvPr/>
        </p:nvSpPr>
        <p:spPr>
          <a:xfrm>
            <a:off x="5010912" y="4872863"/>
            <a:ext cx="6556248" cy="548640"/>
          </a:xfrm>
          <a:prstGeom prst="roundRect">
            <a:avLst>
              <a:gd name="adj" fmla="val 15000"/>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30" name="Text 27"/>
          <p:cNvSpPr/>
          <p:nvPr/>
        </p:nvSpPr>
        <p:spPr>
          <a:xfrm>
            <a:off x="5248656" y="4872863"/>
            <a:ext cx="6153912" cy="548640"/>
          </a:xfrm>
          <a:prstGeom prst="rect">
            <a:avLst/>
          </a:prstGeom>
          <a:noFill/>
          <a:ln/>
        </p:spPr>
        <p:txBody>
          <a:bodyPr wrap="square" lIns="0" tIns="0" rIns="0" bIns="0" rtlCol="0" anchor="ctr"/>
          <a:lstStyle/>
          <a:p>
            <a:pPr marL="0" indent="0">
              <a:buNone/>
            </a:pPr>
            <a:r>
              <a:rPr lang="en-US" sz="1600" b="1" dirty="0">
                <a:solidFill>
                  <a:srgbClr val="4338CA"/>
                </a:solidFill>
                <a:latin typeface="Malgun Gothic" pitchFamily="34" charset="0"/>
                <a:ea typeface="Malgun Gothic" pitchFamily="34" charset="-122"/>
                <a:cs typeface="Malgun Gothic" pitchFamily="34" charset="-120"/>
              </a:rPr>
              <a:t>⑤   </a:t>
            </a:r>
            <a:r>
              <a:rPr lang="en-US" sz="1600" dirty="0">
                <a:solidFill>
                  <a:srgbClr val="3C3B57"/>
                </a:solidFill>
                <a:latin typeface="Malgun Gothic" pitchFamily="34" charset="0"/>
                <a:ea typeface="Malgun Gothic" pitchFamily="34" charset="-122"/>
                <a:cs typeface="Malgun Gothic" pitchFamily="34" charset="-120"/>
              </a:rPr>
              <a:t>문자열의 길이에서 1을 뺀 값</a:t>
            </a:r>
            <a:endParaRPr lang="en-US" sz="1600" dirty="0"/>
          </a:p>
        </p:txBody>
      </p:sp>
      <p:sp>
        <p:nvSpPr>
          <p:cNvPr id="32" name="Text 28"/>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119</a:t>
            </a:r>
            <a:endParaRPr lang="en-US" sz="10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365760"/>
            <a:ext cx="2093976" cy="402336"/>
          </a:xfrm>
          <a:prstGeom prst="roundRect">
            <a:avLst>
              <a:gd name="adj" fmla="val 50000"/>
            </a:avLst>
          </a:prstGeom>
          <a:solidFill>
            <a:srgbClr val="EDECFB"/>
          </a:solidFill>
          <a:ln w="12700">
            <a:solidFill>
              <a:srgbClr val="EDECFB"/>
            </a:solidFill>
            <a:prstDash val="solid"/>
          </a:ln>
        </p:spPr>
      </p:sp>
      <p:sp>
        <p:nvSpPr>
          <p:cNvPr id="3" name="Shape 1"/>
          <p:cNvSpPr/>
          <p:nvPr/>
        </p:nvSpPr>
        <p:spPr>
          <a:xfrm>
            <a:off x="722376" y="429768"/>
            <a:ext cx="274320" cy="274320"/>
          </a:xfrm>
          <a:prstGeom prst="ellipse">
            <a:avLst/>
          </a:prstGeom>
          <a:solidFill>
            <a:srgbClr val="4338CA"/>
          </a:solidFill>
          <a:ln w="12700">
            <a:solidFill>
              <a:srgbClr val="4338CA"/>
            </a:solidFill>
            <a:prstDash val="solid"/>
          </a:ln>
        </p:spPr>
      </p:sp>
      <p:pic>
        <p:nvPicPr>
          <p:cNvPr id="4" name="Image 0" descr="/home/claude/icons/trophy_white.png"/>
          <p:cNvPicPr>
            <a:picLocks noChangeAspect="1"/>
          </p:cNvPicPr>
          <p:nvPr/>
        </p:nvPicPr>
        <p:blipFill>
          <a:blip r:embed="rId3"/>
          <a:stretch>
            <a:fillRect/>
          </a:stretch>
        </p:blipFill>
        <p:spPr>
          <a:xfrm>
            <a:off x="781812" y="489204"/>
            <a:ext cx="150876" cy="150876"/>
          </a:xfrm>
          <a:prstGeom prst="rect">
            <a:avLst/>
          </a:prstGeom>
        </p:spPr>
      </p:pic>
      <p:sp>
        <p:nvSpPr>
          <p:cNvPr id="5" name="Text 2"/>
          <p:cNvSpPr/>
          <p:nvPr/>
        </p:nvSpPr>
        <p:spPr>
          <a:xfrm>
            <a:off x="1060704" y="365760"/>
            <a:ext cx="1636776" cy="402336"/>
          </a:xfrm>
          <a:prstGeom prst="rect">
            <a:avLst/>
          </a:prstGeom>
          <a:noFill/>
          <a:ln/>
        </p:spPr>
        <p:txBody>
          <a:bodyPr wrap="square" lIns="0" tIns="0" rIns="0" bIns="0" rtlCol="0" anchor="ctr"/>
          <a:lstStyle/>
          <a:p>
            <a:pPr marL="0" indent="0">
              <a:buNone/>
            </a:pPr>
            <a:r>
              <a:rPr lang="en-US" sz="1200" b="1" dirty="0">
                <a:solidFill>
                  <a:srgbClr val="4338CA"/>
                </a:solidFill>
                <a:latin typeface="Malgun Gothic" pitchFamily="34" charset="0"/>
                <a:ea typeface="Malgun Gothic" pitchFamily="34" charset="-122"/>
                <a:cs typeface="Malgun Gothic" pitchFamily="34" charset="-120"/>
              </a:rPr>
              <a:t>§2.8  </a:t>
            </a:r>
            <a:r>
              <a:rPr lang="en-US" sz="1200" dirty="0">
                <a:solidFill>
                  <a:srgbClr val="2A2860"/>
                </a:solidFill>
                <a:latin typeface="Malgun Gothic" pitchFamily="34" charset="0"/>
                <a:ea typeface="Malgun Gothic" pitchFamily="34" charset="-122"/>
                <a:cs typeface="Malgun Gothic" pitchFamily="34" charset="-120"/>
              </a:rPr>
              <a:t>코딩 테스트</a:t>
            </a:r>
            <a:endParaRPr lang="en-US" sz="1200" dirty="0"/>
          </a:p>
        </p:txBody>
      </p:sp>
      <p:sp>
        <p:nvSpPr>
          <p:cNvPr id="6" name="Shape 3"/>
          <p:cNvSpPr/>
          <p:nvPr/>
        </p:nvSpPr>
        <p:spPr>
          <a:xfrm>
            <a:off x="9948672" y="365760"/>
            <a:ext cx="1581912" cy="402336"/>
          </a:xfrm>
          <a:prstGeom prst="roundRect">
            <a:avLst>
              <a:gd name="adj" fmla="val 50000"/>
            </a:avLst>
          </a:prstGeom>
          <a:solidFill>
            <a:srgbClr val="4338CA"/>
          </a:solidFill>
          <a:ln w="12700">
            <a:solidFill>
              <a:srgbClr val="4338CA"/>
            </a:solidFill>
            <a:prstDash val="solid"/>
          </a:ln>
        </p:spPr>
      </p:sp>
      <p:sp>
        <p:nvSpPr>
          <p:cNvPr id="7" name="Text 4"/>
          <p:cNvSpPr/>
          <p:nvPr/>
        </p:nvSpPr>
        <p:spPr>
          <a:xfrm>
            <a:off x="9948672" y="365760"/>
            <a:ext cx="1581912"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Malgun Gothic" pitchFamily="34" charset="0"/>
                <a:ea typeface="Malgun Gothic" pitchFamily="34" charset="-122"/>
                <a:cs typeface="Malgun Gothic" pitchFamily="34" charset="-120"/>
              </a:rPr>
              <a:t>정답 및 해설 60</a:t>
            </a:r>
            <a:endParaRPr lang="en-US" sz="1200" dirty="0"/>
          </a:p>
        </p:txBody>
      </p:sp>
      <p:sp>
        <p:nvSpPr>
          <p:cNvPr id="8" name="Text 5"/>
          <p:cNvSpPr/>
          <p:nvPr/>
        </p:nvSpPr>
        <p:spPr>
          <a:xfrm>
            <a:off x="658368" y="1946529"/>
            <a:ext cx="10497312" cy="302514"/>
          </a:xfrm>
          <a:prstGeom prst="rect">
            <a:avLst/>
          </a:prstGeom>
          <a:noFill/>
          <a:ln/>
        </p:spPr>
        <p:txBody>
          <a:bodyPr wrap="square" lIns="0" tIns="0" rIns="0" bIns="0" rtlCol="0" anchor="t"/>
          <a:lstStyle/>
          <a:p>
            <a:pPr marL="0" indent="0">
              <a:lnSpc>
                <a:spcPct val="118000"/>
              </a:lnSpc>
              <a:buNone/>
            </a:pPr>
            <a:r>
              <a:rPr lang="en-US" sz="1500" dirty="0">
                <a:solidFill>
                  <a:srgbClr val="6B7185"/>
                </a:solidFill>
                <a:latin typeface="Malgun Gothic" pitchFamily="34" charset="0"/>
                <a:ea typeface="Malgun Gothic" pitchFamily="34" charset="-122"/>
                <a:cs typeface="Malgun Gothic" pitchFamily="34" charset="-120"/>
              </a:rPr>
              <a:t>다음 코드에서 회문인지 판단하는 s[::-1]의 의미는?</a:t>
            </a:r>
            <a:endParaRPr lang="en-US" sz="1500" dirty="0"/>
          </a:p>
        </p:txBody>
      </p:sp>
      <p:sp>
        <p:nvSpPr>
          <p:cNvPr id="9" name="Shape 6"/>
          <p:cNvSpPr/>
          <p:nvPr/>
        </p:nvSpPr>
        <p:spPr>
          <a:xfrm>
            <a:off x="658368" y="2486787"/>
            <a:ext cx="4023360" cy="1668780"/>
          </a:xfrm>
          <a:prstGeom prst="roundRect">
            <a:avLst>
              <a:gd name="adj" fmla="val 4384"/>
            </a:avLst>
          </a:prstGeom>
          <a:solidFill>
            <a:srgbClr val="1D1C3D"/>
          </a:solidFill>
          <a:ln w="12700">
            <a:solidFill>
              <a:srgbClr val="1D1C3D"/>
            </a:solidFill>
            <a:prstDash val="solid"/>
          </a:ln>
          <a:effectLst>
            <a:outerShdw blurRad="127000" dist="25400" dir="5400000" algn="bl" rotWithShape="0">
              <a:srgbClr val="1A1A3A">
                <a:alpha val="10000"/>
              </a:srgbClr>
            </a:outerShdw>
          </a:effectLst>
        </p:spPr>
      </p:sp>
      <p:sp>
        <p:nvSpPr>
          <p:cNvPr id="10" name="Shape 7"/>
          <p:cNvSpPr/>
          <p:nvPr/>
        </p:nvSpPr>
        <p:spPr>
          <a:xfrm>
            <a:off x="658368" y="2486787"/>
            <a:ext cx="4023360" cy="310896"/>
          </a:xfrm>
          <a:prstGeom prst="roundRect">
            <a:avLst>
              <a:gd name="adj" fmla="val 23529"/>
            </a:avLst>
          </a:prstGeom>
          <a:solidFill>
            <a:srgbClr val="2A2856"/>
          </a:solidFill>
          <a:ln w="12700">
            <a:solidFill>
              <a:srgbClr val="2A2856"/>
            </a:solidFill>
            <a:prstDash val="solid"/>
          </a:ln>
        </p:spPr>
      </p:sp>
      <p:sp>
        <p:nvSpPr>
          <p:cNvPr id="11" name="Shape 8"/>
          <p:cNvSpPr/>
          <p:nvPr/>
        </p:nvSpPr>
        <p:spPr>
          <a:xfrm>
            <a:off x="658368" y="2687955"/>
            <a:ext cx="4023360" cy="109728"/>
          </a:xfrm>
          <a:prstGeom prst="rect">
            <a:avLst/>
          </a:prstGeom>
          <a:solidFill>
            <a:srgbClr val="2A2856"/>
          </a:solidFill>
          <a:ln w="12700">
            <a:solidFill>
              <a:srgbClr val="2A2856"/>
            </a:solidFill>
            <a:prstDash val="solid"/>
          </a:ln>
        </p:spPr>
      </p:sp>
      <p:sp>
        <p:nvSpPr>
          <p:cNvPr id="12" name="Shape 9"/>
          <p:cNvSpPr/>
          <p:nvPr/>
        </p:nvSpPr>
        <p:spPr>
          <a:xfrm>
            <a:off x="786384" y="2591943"/>
            <a:ext cx="100584" cy="100584"/>
          </a:xfrm>
          <a:prstGeom prst="ellipse">
            <a:avLst/>
          </a:prstGeom>
          <a:solidFill>
            <a:srgbClr val="FB7185"/>
          </a:solidFill>
          <a:ln w="12700">
            <a:solidFill>
              <a:srgbClr val="FB7185"/>
            </a:solidFill>
            <a:prstDash val="solid"/>
          </a:ln>
        </p:spPr>
      </p:sp>
      <p:sp>
        <p:nvSpPr>
          <p:cNvPr id="13" name="Shape 10"/>
          <p:cNvSpPr/>
          <p:nvPr/>
        </p:nvSpPr>
        <p:spPr>
          <a:xfrm>
            <a:off x="960120" y="2591943"/>
            <a:ext cx="100584" cy="100584"/>
          </a:xfrm>
          <a:prstGeom prst="ellipse">
            <a:avLst/>
          </a:prstGeom>
          <a:solidFill>
            <a:srgbClr val="FBBF24"/>
          </a:solidFill>
          <a:ln w="12700">
            <a:solidFill>
              <a:srgbClr val="FBBF24"/>
            </a:solidFill>
            <a:prstDash val="solid"/>
          </a:ln>
        </p:spPr>
      </p:sp>
      <p:sp>
        <p:nvSpPr>
          <p:cNvPr id="14" name="Shape 11"/>
          <p:cNvSpPr/>
          <p:nvPr/>
        </p:nvSpPr>
        <p:spPr>
          <a:xfrm>
            <a:off x="1133856" y="2591943"/>
            <a:ext cx="100584" cy="100584"/>
          </a:xfrm>
          <a:prstGeom prst="ellipse">
            <a:avLst/>
          </a:prstGeom>
          <a:solidFill>
            <a:srgbClr val="10B981"/>
          </a:solidFill>
          <a:ln w="12700">
            <a:solidFill>
              <a:srgbClr val="10B981"/>
            </a:solidFill>
            <a:prstDash val="solid"/>
          </a:ln>
        </p:spPr>
      </p:sp>
      <p:sp>
        <p:nvSpPr>
          <p:cNvPr id="15" name="Text 12"/>
          <p:cNvSpPr/>
          <p:nvPr/>
        </p:nvSpPr>
        <p:spPr>
          <a:xfrm>
            <a:off x="1316736" y="2505075"/>
            <a:ext cx="3200400" cy="274320"/>
          </a:xfrm>
          <a:prstGeom prst="rect">
            <a:avLst/>
          </a:prstGeom>
          <a:noFill/>
          <a:ln/>
        </p:spPr>
        <p:txBody>
          <a:bodyPr wrap="square" lIns="0" tIns="0" rIns="0" bIns="0" rtlCol="0" anchor="ctr"/>
          <a:lstStyle/>
          <a:p>
            <a:pPr marL="0" indent="0">
              <a:buNone/>
            </a:pPr>
            <a:r>
              <a:rPr lang="en-US" sz="1050" dirty="0">
                <a:solidFill>
                  <a:srgbClr val="B9B9D4"/>
                </a:solidFill>
                <a:latin typeface="Consolas" pitchFamily="34" charset="0"/>
                <a:ea typeface="Consolas" pitchFamily="34" charset="-122"/>
                <a:cs typeface="Consolas" pitchFamily="34" charset="-120"/>
              </a:rPr>
              <a:t>code.py</a:t>
            </a:r>
            <a:endParaRPr lang="en-US" sz="1050" dirty="0"/>
          </a:p>
        </p:txBody>
      </p:sp>
      <p:sp>
        <p:nvSpPr>
          <p:cNvPr id="16" name="Text 13"/>
          <p:cNvSpPr/>
          <p:nvPr/>
        </p:nvSpPr>
        <p:spPr>
          <a:xfrm>
            <a:off x="859536" y="2889123"/>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s = input().strip()</a:t>
            </a:r>
            <a:endParaRPr lang="en-US" sz="1300" dirty="0"/>
          </a:p>
        </p:txBody>
      </p:sp>
      <p:sp>
        <p:nvSpPr>
          <p:cNvPr id="17" name="Text 14"/>
          <p:cNvSpPr/>
          <p:nvPr/>
        </p:nvSpPr>
        <p:spPr>
          <a:xfrm>
            <a:off x="859536" y="3113151"/>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s == s[::-</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8" name="Text 15"/>
          <p:cNvSpPr/>
          <p:nvPr/>
        </p:nvSpPr>
        <p:spPr>
          <a:xfrm>
            <a:off x="859536" y="3337179"/>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FE0A0"/>
                </a:solidFill>
                <a:latin typeface="Consolas" pitchFamily="34" charset="0"/>
                <a:ea typeface="Consolas" pitchFamily="34" charset="-122"/>
                <a:cs typeface="Consolas" pitchFamily="34" charset="-120"/>
              </a:rPr>
              <a:t>'회문'</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19" name="Text 16"/>
          <p:cNvSpPr/>
          <p:nvPr/>
        </p:nvSpPr>
        <p:spPr>
          <a:xfrm>
            <a:off x="859536" y="3561207"/>
            <a:ext cx="3657600" cy="224028"/>
          </a:xfrm>
          <a:prstGeom prst="rect">
            <a:avLst/>
          </a:prstGeom>
          <a:noFill/>
          <a:ln/>
        </p:spPr>
        <p:txBody>
          <a:bodyPr wrap="square" lIns="0" tIns="0" rIns="0" bIns="0" rtlCol="0" anchor="ctr"/>
          <a:lstStyle/>
          <a:p>
            <a:pPr marL="0" indent="0">
              <a:buNone/>
            </a:pPr>
            <a:r>
              <a:rPr lang="en-US" sz="1300" dirty="0">
                <a:solidFill>
                  <a:srgbClr val="C7A8F7"/>
                </a:solidFill>
                <a:latin typeface="Consolas" pitchFamily="34" charset="0"/>
                <a:ea typeface="Consolas" pitchFamily="34" charset="-122"/>
                <a:cs typeface="Consolas" pitchFamily="34" charset="-120"/>
              </a:rPr>
              <a:t>else</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0" name="Text 17"/>
          <p:cNvSpPr/>
          <p:nvPr/>
        </p:nvSpPr>
        <p:spPr>
          <a:xfrm>
            <a:off x="859536" y="3785235"/>
            <a:ext cx="3657600" cy="224028"/>
          </a:xfrm>
          <a:prstGeom prst="rect">
            <a:avLst/>
          </a:prstGeom>
          <a:noFill/>
          <a:ln/>
        </p:spPr>
        <p:txBody>
          <a:bodyPr wrap="square" lIns="0" tIns="0" rIns="0" bIns="0" rtlCol="0" anchor="ctr"/>
          <a:lstStyle/>
          <a:p>
            <a:pPr marL="0" indent="0">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print</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FE0A0"/>
                </a:solidFill>
                <a:latin typeface="Consolas" pitchFamily="34" charset="0"/>
                <a:ea typeface="Consolas" pitchFamily="34" charset="-122"/>
                <a:cs typeface="Consolas" pitchFamily="34" charset="-120"/>
              </a:rPr>
              <a:t>'아님'</a:t>
            </a:r>
            <a:r>
              <a:rPr lang="en-US" sz="1300" dirty="0">
                <a:solidFill>
                  <a:srgbClr val="DCDCF0"/>
                </a:solidFill>
                <a:latin typeface="Consolas" pitchFamily="34" charset="0"/>
                <a:ea typeface="Consolas" pitchFamily="34" charset="-122"/>
                <a:cs typeface="Consolas" pitchFamily="34" charset="-120"/>
              </a:rPr>
              <a:t>)</a:t>
            </a:r>
            <a:endParaRPr lang="en-US" sz="1300" dirty="0"/>
          </a:p>
        </p:txBody>
      </p:sp>
      <p:sp>
        <p:nvSpPr>
          <p:cNvPr id="21" name="Shape 18"/>
          <p:cNvSpPr/>
          <p:nvPr/>
        </p:nvSpPr>
        <p:spPr>
          <a:xfrm>
            <a:off x="5010912" y="2486787"/>
            <a:ext cx="6556248" cy="914400"/>
          </a:xfrm>
          <a:prstGeom prst="roundRect">
            <a:avLst>
              <a:gd name="adj" fmla="val 12000"/>
            </a:avLst>
          </a:prstGeom>
          <a:solidFill>
            <a:srgbClr val="EEF0FF"/>
          </a:solidFill>
          <a:ln w="12700">
            <a:solidFill>
              <a:srgbClr val="E7E6FB"/>
            </a:solidFill>
            <a:prstDash val="solid"/>
          </a:ln>
          <a:effectLst>
            <a:outerShdw blurRad="127000" dist="25400" dir="5400000" algn="bl" rotWithShape="0">
              <a:srgbClr val="1A1A3A">
                <a:alpha val="10000"/>
              </a:srgbClr>
            </a:outerShdw>
          </a:effectLst>
        </p:spPr>
      </p:sp>
      <p:sp>
        <p:nvSpPr>
          <p:cNvPr id="22" name="Shape 19"/>
          <p:cNvSpPr/>
          <p:nvPr/>
        </p:nvSpPr>
        <p:spPr>
          <a:xfrm>
            <a:off x="5266944" y="2687955"/>
            <a:ext cx="512064" cy="512064"/>
          </a:xfrm>
          <a:prstGeom prst="ellipse">
            <a:avLst/>
          </a:prstGeom>
          <a:solidFill>
            <a:srgbClr val="10B981"/>
          </a:solidFill>
          <a:ln w="12700">
            <a:solidFill>
              <a:srgbClr val="10B981"/>
            </a:solidFill>
            <a:prstDash val="solid"/>
          </a:ln>
          <a:effectLst>
            <a:outerShdw blurRad="127000" dist="25400" dir="5400000" algn="bl" rotWithShape="0">
              <a:srgbClr val="1A1A3A">
                <a:alpha val="10000"/>
              </a:srgbClr>
            </a:outerShdw>
          </a:effectLst>
        </p:spPr>
      </p:sp>
      <p:pic>
        <p:nvPicPr>
          <p:cNvPr id="23" name="Image 1" descr="/home/claude/icons/check_white.png"/>
          <p:cNvPicPr>
            <a:picLocks noChangeAspect="1"/>
          </p:cNvPicPr>
          <p:nvPr/>
        </p:nvPicPr>
        <p:blipFill>
          <a:blip r:embed="rId4"/>
          <a:stretch>
            <a:fillRect/>
          </a:stretch>
        </p:blipFill>
        <p:spPr>
          <a:xfrm>
            <a:off x="5400081" y="2821092"/>
            <a:ext cx="245791" cy="245791"/>
          </a:xfrm>
          <a:prstGeom prst="rect">
            <a:avLst/>
          </a:prstGeom>
        </p:spPr>
      </p:pic>
      <p:sp>
        <p:nvSpPr>
          <p:cNvPr id="24" name="Text 20"/>
          <p:cNvSpPr/>
          <p:nvPr/>
        </p:nvSpPr>
        <p:spPr>
          <a:xfrm>
            <a:off x="5943600" y="2486787"/>
            <a:ext cx="5330952" cy="914400"/>
          </a:xfrm>
          <a:prstGeom prst="rect">
            <a:avLst/>
          </a:prstGeom>
          <a:noFill/>
          <a:ln/>
        </p:spPr>
        <p:txBody>
          <a:bodyPr wrap="square" lIns="0" tIns="0" rIns="0" bIns="0" rtlCol="0" anchor="ctr"/>
          <a:lstStyle/>
          <a:p>
            <a:pPr marL="0" indent="0">
              <a:lnSpc>
                <a:spcPct val="124000"/>
              </a:lnSpc>
              <a:buNone/>
            </a:pPr>
            <a:r>
              <a:rPr lang="en-US" sz="1350" b="1" dirty="0">
                <a:solidFill>
                  <a:srgbClr val="10B981"/>
                </a:solidFill>
                <a:latin typeface="Malgun Gothic" pitchFamily="34" charset="0"/>
                <a:ea typeface="Malgun Gothic" pitchFamily="34" charset="-122"/>
                <a:cs typeface="Malgun Gothic" pitchFamily="34" charset="-120"/>
              </a:rPr>
              <a:t>정답     </a:t>
            </a:r>
            <a:r>
              <a:rPr lang="en-US" sz="1700" b="1" dirty="0">
                <a:solidFill>
                  <a:srgbClr val="1E1B3A"/>
                </a:solidFill>
                <a:latin typeface="Malgun Gothic" pitchFamily="34" charset="0"/>
                <a:ea typeface="Malgun Gothic" pitchFamily="34" charset="-122"/>
                <a:cs typeface="Malgun Gothic" pitchFamily="34" charset="-120"/>
              </a:rPr>
              <a:t>③   문자열을 거꾸로 뒤집은 결과</a:t>
            </a:r>
            <a:endParaRPr lang="en-US" sz="1350" dirty="0"/>
          </a:p>
        </p:txBody>
      </p:sp>
      <p:sp>
        <p:nvSpPr>
          <p:cNvPr id="25" name="Shape 21"/>
          <p:cNvSpPr/>
          <p:nvPr/>
        </p:nvSpPr>
        <p:spPr>
          <a:xfrm>
            <a:off x="5010912" y="3638931"/>
            <a:ext cx="6556248" cy="1427988"/>
          </a:xfrm>
          <a:prstGeom prst="roundRect">
            <a:avLst>
              <a:gd name="adj" fmla="val 7684"/>
            </a:avLst>
          </a:prstGeom>
          <a:solidFill>
            <a:srgbClr val="F5F4FC"/>
          </a:solidFill>
          <a:ln w="12700">
            <a:solidFill>
              <a:srgbClr val="E5E5F0"/>
            </a:solidFill>
            <a:prstDash val="solid"/>
          </a:ln>
          <a:effectLst>
            <a:outerShdw blurRad="127000" dist="25400" dir="5400000" algn="bl" rotWithShape="0">
              <a:srgbClr val="1A1A3A">
                <a:alpha val="10000"/>
              </a:srgbClr>
            </a:outerShdw>
          </a:effectLst>
        </p:spPr>
      </p:sp>
      <p:sp>
        <p:nvSpPr>
          <p:cNvPr id="26" name="Shape 22"/>
          <p:cNvSpPr/>
          <p:nvPr/>
        </p:nvSpPr>
        <p:spPr>
          <a:xfrm>
            <a:off x="5266944" y="3876675"/>
            <a:ext cx="475488" cy="475488"/>
          </a:xfrm>
          <a:prstGeom prst="ellipse">
            <a:avLst/>
          </a:prstGeom>
          <a:solidFill>
            <a:srgbClr val="F59E0B"/>
          </a:solidFill>
          <a:ln w="12700">
            <a:solidFill>
              <a:srgbClr val="F59E0B"/>
            </a:solidFill>
            <a:prstDash val="solid"/>
          </a:ln>
          <a:effectLst>
            <a:outerShdw blurRad="127000" dist="25400" dir="5400000" algn="bl" rotWithShape="0">
              <a:srgbClr val="1A1A3A">
                <a:alpha val="10000"/>
              </a:srgbClr>
            </a:outerShdw>
          </a:effectLst>
        </p:spPr>
      </p:sp>
      <p:pic>
        <p:nvPicPr>
          <p:cNvPr id="27" name="Image 2" descr="/home/claude/icons/bulb_white.png"/>
          <p:cNvPicPr>
            <a:picLocks noChangeAspect="1"/>
          </p:cNvPicPr>
          <p:nvPr/>
        </p:nvPicPr>
        <p:blipFill>
          <a:blip r:embed="rId5"/>
          <a:stretch>
            <a:fillRect/>
          </a:stretch>
        </p:blipFill>
        <p:spPr>
          <a:xfrm>
            <a:off x="5390571" y="4000302"/>
            <a:ext cx="228234" cy="228234"/>
          </a:xfrm>
          <a:prstGeom prst="rect">
            <a:avLst/>
          </a:prstGeom>
        </p:spPr>
      </p:pic>
      <p:sp>
        <p:nvSpPr>
          <p:cNvPr id="28" name="Text 23"/>
          <p:cNvSpPr/>
          <p:nvPr/>
        </p:nvSpPr>
        <p:spPr>
          <a:xfrm>
            <a:off x="5925312" y="3785235"/>
            <a:ext cx="5367528" cy="1135380"/>
          </a:xfrm>
          <a:prstGeom prst="rect">
            <a:avLst/>
          </a:prstGeom>
          <a:noFill/>
          <a:ln/>
        </p:spPr>
        <p:txBody>
          <a:bodyPr wrap="square" lIns="0" tIns="0" rIns="0" bIns="0" rtlCol="0" anchor="t"/>
          <a:lstStyle/>
          <a:p>
            <a:pPr marL="0" indent="0">
              <a:lnSpc>
                <a:spcPct val="126000"/>
              </a:lnSpc>
              <a:buNone/>
            </a:pPr>
            <a:r>
              <a:rPr lang="en-US" sz="1300" b="1" dirty="0">
                <a:solidFill>
                  <a:srgbClr val="F59E0B"/>
                </a:solidFill>
                <a:latin typeface="Malgun Gothic" pitchFamily="34" charset="0"/>
                <a:ea typeface="Malgun Gothic" pitchFamily="34" charset="-122"/>
                <a:cs typeface="Malgun Gothic" pitchFamily="34" charset="-120"/>
              </a:rPr>
              <a:t>해설
</a:t>
            </a:r>
            <a:r>
              <a:rPr lang="en-US" sz="1400" dirty="0">
                <a:solidFill>
                  <a:srgbClr val="3C3B57"/>
                </a:solidFill>
                <a:latin typeface="Malgun Gothic" pitchFamily="34" charset="0"/>
                <a:ea typeface="Malgun Gothic" pitchFamily="34" charset="-122"/>
                <a:cs typeface="Malgun Gothic" pitchFamily="34" charset="-120"/>
              </a:rPr>
              <a:t>슬라이싱의 세 번째 값이 −1이면 뒤에서부터 한 칸씩 이동하며 읽으므로 문자열이 뒤집힌다. 뒤집은 결과가 원래와 같으면 앞뒤로 읽어도 같은 회문이다.</a:t>
            </a:r>
            <a:endParaRPr lang="en-US" sz="1300" dirty="0"/>
          </a:p>
        </p:txBody>
      </p:sp>
      <p:sp>
        <p:nvSpPr>
          <p:cNvPr id="30" name="Text 24"/>
          <p:cNvSpPr/>
          <p:nvPr/>
        </p:nvSpPr>
        <p:spPr>
          <a:xfrm>
            <a:off x="10890504" y="6327648"/>
            <a:ext cx="640080" cy="274320"/>
          </a:xfrm>
          <a:prstGeom prst="rect">
            <a:avLst/>
          </a:prstGeom>
          <a:noFill/>
          <a:ln/>
        </p:spPr>
        <p:txBody>
          <a:bodyPr wrap="square" lIns="0" tIns="0" rIns="0" bIns="0" rtlCol="0" anchor="ctr"/>
          <a:lstStyle/>
          <a:p>
            <a:pPr marL="0" indent="0" algn="r">
              <a:buNone/>
            </a:pPr>
            <a:r>
              <a:rPr lang="en-US" sz="1000" dirty="0">
                <a:solidFill>
                  <a:srgbClr val="6B7185"/>
                </a:solidFill>
                <a:latin typeface="Malgun Gothic" pitchFamily="34" charset="0"/>
                <a:ea typeface="Malgun Gothic" pitchFamily="34" charset="-122"/>
                <a:cs typeface="Malgun Gothic" pitchFamily="34" charset="-120"/>
              </a:rPr>
              <a:t>120</a:t>
            </a:r>
            <a:endParaRPr lang="en-US" sz="10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2C58B485-3552-49CB-A456-025F4691ACE9}"/>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3A4D70EA-A9A0-4280-9451-1938450BC2D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61  알고리즘 작성</a:t>
            </a:r>
          </a:p>
        </p:txBody>
      </p:sp>
      <p:sp>
        <p:nvSpPr>
          <p:cNvPr id="3" name="직사각형 2">
            <a:extLst>
              <a:ext uri="{FF2B5EF4-FFF2-40B4-BE49-F238E27FC236}">
                <a16:creationId xmlns:a16="http://schemas.microsoft.com/office/drawing/2014/main" id="{25A21619-5E5F-447F-9789-5EBAD6AAE52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네 자리 자물쇠 탐색</a:t>
            </a:r>
          </a:p>
        </p:txBody>
      </p:sp>
      <p:sp>
        <p:nvSpPr>
          <p:cNvPr id="4" name="직사각형 3">
            <a:extLst>
              <a:ext uri="{FF2B5EF4-FFF2-40B4-BE49-F238E27FC236}">
                <a16:creationId xmlns:a16="http://schemas.microsoft.com/office/drawing/2014/main" id="{6148F86B-0A5F-49A6-999E-7B266A3A9515}"/>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121</a:t>
            </a:r>
          </a:p>
        </p:txBody>
      </p:sp>
      <p:sp>
        <p:nvSpPr>
          <p:cNvPr id="5" name="직사각형 4">
            <a:extLst>
              <a:ext uri="{FF2B5EF4-FFF2-40B4-BE49-F238E27FC236}">
                <a16:creationId xmlns:a16="http://schemas.microsoft.com/office/drawing/2014/main" id="{EC80EE7F-FBE2-4F37-9C5E-0CD5968A863E}"/>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네 자리 숫자 문자열 secret을 0000부터 순서대로 찾는 함수를 작성하시오. 네 중첩 반복문을 사용하고, 찾을 때까지 시도한 횟수를 반환하시오. 0000도 첫 시도이며 앞자리 0을 보존한다.</a:t>
            </a:r>
          </a:p>
        </p:txBody>
      </p:sp>
      <p:sp>
        <p:nvSpPr>
          <p:cNvPr id="6" name="직사각형 5">
            <a:extLst>
              <a:ext uri="{FF2B5EF4-FFF2-40B4-BE49-F238E27FC236}">
                <a16:creationId xmlns:a16="http://schemas.microsoft.com/office/drawing/2014/main" id="{E9587F79-CE29-4069-88C1-34D53E72D86A}"/>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lock_attempts("8234")</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8235</a:t>
            </a:r>
          </a:p>
        </p:txBody>
      </p:sp>
      <p:sp>
        <p:nvSpPr>
          <p:cNvPr id="7" name="직사각형 6">
            <a:extLst>
              <a:ext uri="{FF2B5EF4-FFF2-40B4-BE49-F238E27FC236}">
                <a16:creationId xmlns:a16="http://schemas.microsoft.com/office/drawing/2014/main" id="{E815C911-35A5-46D8-8359-605E5BAE664F}"/>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59FD9AAD-05F7-4872-928A-BA0A9695A297}"/>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8AD42DC8-33F1-4A49-B91A-730BB6F866A9}"/>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return = 시도 횟수</a:t>
            </a:r>
          </a:p>
        </p:txBody>
      </p:sp>
    </p:spTree>
    <p:extLst>
      <p:ext uri="{BB962C8B-B14F-4D97-AF65-F5344CB8AC3E}">
        <p14:creationId xmlns:p14="http://schemas.microsoft.com/office/powerpoint/2010/main" val="32717321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50E0C0AD-B836-4A76-B58F-FFF51520085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15E2AB27-A6B3-4922-8B88-19CDDF120F2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61  Python 구현 예시</a:t>
            </a:r>
          </a:p>
        </p:txBody>
      </p:sp>
      <p:sp>
        <p:nvSpPr>
          <p:cNvPr id="3" name="직사각형 2">
            <a:extLst>
              <a:ext uri="{FF2B5EF4-FFF2-40B4-BE49-F238E27FC236}">
                <a16:creationId xmlns:a16="http://schemas.microsoft.com/office/drawing/2014/main" id="{B44CDED1-6A79-4D1D-A715-F309630D966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네 자리 자물쇠 탐색</a:t>
            </a:r>
          </a:p>
        </p:txBody>
      </p:sp>
      <p:sp>
        <p:nvSpPr>
          <p:cNvPr id="4" name="직사각형 3">
            <a:extLst>
              <a:ext uri="{FF2B5EF4-FFF2-40B4-BE49-F238E27FC236}">
                <a16:creationId xmlns:a16="http://schemas.microsoft.com/office/drawing/2014/main" id="{54DBEDAC-810A-4AF0-AE04-650F78E21B6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122</a:t>
            </a:r>
          </a:p>
        </p:txBody>
      </p:sp>
      <p:sp>
        <p:nvSpPr>
          <p:cNvPr id="5" name="직사각형 4">
            <a:extLst>
              <a:ext uri="{FF2B5EF4-FFF2-40B4-BE49-F238E27FC236}">
                <a16:creationId xmlns:a16="http://schemas.microsoft.com/office/drawing/2014/main" id="{E65CE2A3-8950-40F6-9222-F41E5AF196B7}"/>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lock_attempts(secret):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count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a in range(10):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b in range(10):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c in range(10):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d in range(10):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count += 1</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f"{a}{b}{c}{d}" == secret: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p:txBody>
      </p:sp>
      <p:sp>
        <p:nvSpPr>
          <p:cNvPr id="6" name="직사각형 5">
            <a:extLst>
              <a:ext uri="{FF2B5EF4-FFF2-40B4-BE49-F238E27FC236}">
                <a16:creationId xmlns:a16="http://schemas.microsoft.com/office/drawing/2014/main" id="{190F4826-9DE5-4CEE-9161-C43D4DC6C397}"/>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고정 네 자리: 최악 10,000개 후보, 추가 공간 O(1).</a:t>
            </a:r>
          </a:p>
        </p:txBody>
      </p:sp>
    </p:spTree>
    <p:extLst>
      <p:ext uri="{BB962C8B-B14F-4D97-AF65-F5344CB8AC3E}">
        <p14:creationId xmlns:p14="http://schemas.microsoft.com/office/powerpoint/2010/main" val="28851977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4C99CF3-B3B6-4E5E-A11F-EF7646A99FD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E87823F8-E153-45CC-83A5-9C74E7FE3E5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61  C 구현 예시</a:t>
            </a:r>
          </a:p>
        </p:txBody>
      </p:sp>
      <p:sp>
        <p:nvSpPr>
          <p:cNvPr id="3" name="직사각형 2">
            <a:extLst>
              <a:ext uri="{FF2B5EF4-FFF2-40B4-BE49-F238E27FC236}">
                <a16:creationId xmlns:a16="http://schemas.microsoft.com/office/drawing/2014/main" id="{7AF32F55-FDA5-4689-AB5A-EF7181C1998C}"/>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네 자리 자물쇠 탐색</a:t>
            </a:r>
          </a:p>
        </p:txBody>
      </p:sp>
      <p:sp>
        <p:nvSpPr>
          <p:cNvPr id="4" name="직사각형 3">
            <a:extLst>
              <a:ext uri="{FF2B5EF4-FFF2-40B4-BE49-F238E27FC236}">
                <a16:creationId xmlns:a16="http://schemas.microsoft.com/office/drawing/2014/main" id="{FC41D8BD-EEED-4A08-9BC7-D505AF2D143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123</a:t>
            </a:r>
          </a:p>
        </p:txBody>
      </p:sp>
      <p:sp>
        <p:nvSpPr>
          <p:cNvPr id="5" name="직사각형 4">
            <a:extLst>
              <a:ext uri="{FF2B5EF4-FFF2-40B4-BE49-F238E27FC236}">
                <a16:creationId xmlns:a16="http://schemas.microsoft.com/office/drawing/2014/main" id="{1C2C2CBD-6A73-4FF5-BE27-92D1B02F349C}"/>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lock_attempts(const char secret[])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count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a = 0; a &lt; 10; 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b = 0; b &lt; 10; b++)</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c = 0; c &lt; 10; c++)</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d = 0; d &lt; 10; d++)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char attempt[5] = {'0'+a, '0'+b, '0'+c, '0'+d,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(strcmp(attempt, secret) == 0)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E64CE5DD-A89F-459D-B109-EA6DAD9862F3}"/>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고정 네 자리: 최악 10,000개 후보, 추가 공간 O(1).</a:t>
            </a:r>
          </a:p>
        </p:txBody>
      </p:sp>
      <p:sp>
        <p:nvSpPr>
          <p:cNvPr id="7" name="직사각형 6">
            <a:extLst>
              <a:ext uri="{FF2B5EF4-FFF2-40B4-BE49-F238E27FC236}">
                <a16:creationId xmlns:a16="http://schemas.microsoft.com/office/drawing/2014/main" id="{925F48D6-8228-438E-A2D4-C249D509D007}"/>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40869444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6AFDEEAA-B72E-45AC-90D6-984BDFC5CB2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7A6C8724-99C2-41ED-8358-846AF3A6EA5A}"/>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62  단답형</a:t>
            </a:r>
          </a:p>
        </p:txBody>
      </p:sp>
      <p:sp>
        <p:nvSpPr>
          <p:cNvPr id="3" name="직사각형 2">
            <a:extLst>
              <a:ext uri="{FF2B5EF4-FFF2-40B4-BE49-F238E27FC236}">
                <a16:creationId xmlns:a16="http://schemas.microsoft.com/office/drawing/2014/main" id="{1CB68A91-952D-4D47-A098-F4329A4A7A6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D3096D7E-91C6-43E7-9164-D61BA3D3029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124</a:t>
            </a:r>
          </a:p>
        </p:txBody>
      </p:sp>
      <p:sp>
        <p:nvSpPr>
          <p:cNvPr id="5" name="직사각형 4">
            <a:extLst>
              <a:ext uri="{FF2B5EF4-FFF2-40B4-BE49-F238E27FC236}">
                <a16:creationId xmlns:a16="http://schemas.microsoft.com/office/drawing/2014/main" id="{262606D5-AD60-436C-91D3-930E57BC760F}"/>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0~9로 이루어진 4자리 자물쇠를 0000부터 순서대로 모두 시도할 때, 마지막까지 갔다면 총 몇 회 시도한 것인지 쓰시오.</a:t>
            </a:r>
          </a:p>
        </p:txBody>
      </p:sp>
      <p:sp>
        <p:nvSpPr>
          <p:cNvPr id="6" name="직사각형 5">
            <a:extLst>
              <a:ext uri="{FF2B5EF4-FFF2-40B4-BE49-F238E27FC236}">
                <a16:creationId xmlns:a16="http://schemas.microsoft.com/office/drawing/2014/main" id="{3F825510-604A-4546-843B-C246029E0100}"/>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6469451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A7F8F2D0-7BE6-4867-A3F6-9849EBB654E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657701D9-02AC-431A-A88D-2BC1155FF0FF}"/>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62  정답 및 해설</a:t>
            </a:r>
          </a:p>
        </p:txBody>
      </p:sp>
      <p:sp>
        <p:nvSpPr>
          <p:cNvPr id="3" name="직사각형 2">
            <a:extLst>
              <a:ext uri="{FF2B5EF4-FFF2-40B4-BE49-F238E27FC236}">
                <a16:creationId xmlns:a16="http://schemas.microsoft.com/office/drawing/2014/main" id="{49F576CE-A5BE-417B-AF3D-DB50D38DE61E}"/>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F9842751-D40B-457F-89CA-53750262F7B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125</a:t>
            </a:r>
          </a:p>
        </p:txBody>
      </p:sp>
      <p:sp>
        <p:nvSpPr>
          <p:cNvPr id="5" name="직사각형 4">
            <a:extLst>
              <a:ext uri="{FF2B5EF4-FFF2-40B4-BE49-F238E27FC236}">
                <a16:creationId xmlns:a16="http://schemas.microsoft.com/office/drawing/2014/main" id="{238CDA37-441C-496A-8105-7901965F015A}"/>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0~9로 이루어진 4자리 자물쇠를 0000부터 순서대로 모두 시도할 때, 마지막까지 갔다면 총 몇 회 시도한 것인지 쓰시오.</a:t>
            </a:r>
          </a:p>
        </p:txBody>
      </p:sp>
      <p:sp>
        <p:nvSpPr>
          <p:cNvPr id="6" name="직사각형 5">
            <a:extLst>
              <a:ext uri="{FF2B5EF4-FFF2-40B4-BE49-F238E27FC236}">
                <a16:creationId xmlns:a16="http://schemas.microsoft.com/office/drawing/2014/main" id="{7E67FBBF-035A-4227-8509-4EFB6E3571C4}"/>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10,000회</a:t>
            </a:r>
          </a:p>
        </p:txBody>
      </p:sp>
      <p:sp>
        <p:nvSpPr>
          <p:cNvPr id="7" name="직사각형 6">
            <a:extLst>
              <a:ext uri="{FF2B5EF4-FFF2-40B4-BE49-F238E27FC236}">
                <a16:creationId xmlns:a16="http://schemas.microsoft.com/office/drawing/2014/main" id="{A5C93EBF-FFCA-4F68-8330-86EE4278D398}"/>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0000부터 9999까지 빠짐없이 시도하면 10⁴ = 10,000회다. 정답을 찾는 즉시 멈추지 않고 끝까지 돌린 경우의 횟수다.</a:t>
            </a:r>
          </a:p>
        </p:txBody>
      </p:sp>
    </p:spTree>
    <p:extLst>
      <p:ext uri="{BB962C8B-B14F-4D97-AF65-F5344CB8AC3E}">
        <p14:creationId xmlns:p14="http://schemas.microsoft.com/office/powerpoint/2010/main" val="707586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814F4C16-842C-462F-BD55-5A22E9C3518B}"/>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7449C035-B21B-4CED-813F-21B08291607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63  단답형</a:t>
            </a:r>
          </a:p>
        </p:txBody>
      </p:sp>
      <p:sp>
        <p:nvSpPr>
          <p:cNvPr id="3" name="직사각형 2">
            <a:extLst>
              <a:ext uri="{FF2B5EF4-FFF2-40B4-BE49-F238E27FC236}">
                <a16:creationId xmlns:a16="http://schemas.microsoft.com/office/drawing/2014/main" id="{52E11E59-E1BF-4C42-A46C-CF058BE608D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AD540F52-630B-44DB-A762-E6110F4EE16E}"/>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126</a:t>
            </a:r>
          </a:p>
        </p:txBody>
      </p:sp>
      <p:sp>
        <p:nvSpPr>
          <p:cNvPr id="5" name="직사각형 4">
            <a:extLst>
              <a:ext uri="{FF2B5EF4-FFF2-40B4-BE49-F238E27FC236}">
                <a16:creationId xmlns:a16="http://schemas.microsoft.com/office/drawing/2014/main" id="{2C746A90-70ED-42DE-B9AC-97CB19147C72}"/>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4자리 자물쇠를 초당 1,000회 시도할 수 있을 때, 최악의 경우 걸리는 시간을 쓰시오.</a:t>
            </a:r>
          </a:p>
        </p:txBody>
      </p:sp>
      <p:sp>
        <p:nvSpPr>
          <p:cNvPr id="6" name="직사각형 5">
            <a:extLst>
              <a:ext uri="{FF2B5EF4-FFF2-40B4-BE49-F238E27FC236}">
                <a16:creationId xmlns:a16="http://schemas.microsoft.com/office/drawing/2014/main" id="{C17A215D-1E27-4ACD-B4A0-65345FC90CB2}"/>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8200919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6461FA6-900C-4B1D-9789-CB7197BE9AEB}"/>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ED83DD0B-7DC8-454F-AA02-26E7600B764C}"/>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63  정답 및 해설</a:t>
            </a:r>
          </a:p>
        </p:txBody>
      </p:sp>
      <p:sp>
        <p:nvSpPr>
          <p:cNvPr id="3" name="직사각형 2">
            <a:extLst>
              <a:ext uri="{FF2B5EF4-FFF2-40B4-BE49-F238E27FC236}">
                <a16:creationId xmlns:a16="http://schemas.microsoft.com/office/drawing/2014/main" id="{ADCC097C-0A0A-474D-89BF-C2C725484147}"/>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79F9EC1E-04CD-4DC2-BEA9-27299AABB4B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127</a:t>
            </a:r>
          </a:p>
        </p:txBody>
      </p:sp>
      <p:sp>
        <p:nvSpPr>
          <p:cNvPr id="5" name="직사각형 4">
            <a:extLst>
              <a:ext uri="{FF2B5EF4-FFF2-40B4-BE49-F238E27FC236}">
                <a16:creationId xmlns:a16="http://schemas.microsoft.com/office/drawing/2014/main" id="{359B8BA5-7605-4402-B8B3-3031C07933C7}"/>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4자리 자물쇠를 초당 1,000회 시도할 수 있을 때, 최악의 경우 걸리는 시간을 쓰시오.</a:t>
            </a:r>
          </a:p>
        </p:txBody>
      </p:sp>
      <p:sp>
        <p:nvSpPr>
          <p:cNvPr id="6" name="직사각형 5">
            <a:extLst>
              <a:ext uri="{FF2B5EF4-FFF2-40B4-BE49-F238E27FC236}">
                <a16:creationId xmlns:a16="http://schemas.microsoft.com/office/drawing/2014/main" id="{5E5E7E92-457E-4381-A8F6-EEA64AADBDF8}"/>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10초</a:t>
            </a:r>
          </a:p>
        </p:txBody>
      </p:sp>
      <p:sp>
        <p:nvSpPr>
          <p:cNvPr id="7" name="직사각형 6">
            <a:extLst>
              <a:ext uri="{FF2B5EF4-FFF2-40B4-BE49-F238E27FC236}">
                <a16:creationId xmlns:a16="http://schemas.microsoft.com/office/drawing/2014/main" id="{18A1EE86-76E7-4D02-8FD6-4797659BE46A}"/>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10,000 ÷ 1,000 = 10초다. 같은 속도로 8자리를 시도하면 1억 ÷ 1,000 = 10만 초, 약 28시간이 걸린다.</a:t>
            </a:r>
          </a:p>
        </p:txBody>
      </p:sp>
    </p:spTree>
    <p:extLst>
      <p:ext uri="{BB962C8B-B14F-4D97-AF65-F5344CB8AC3E}">
        <p14:creationId xmlns:p14="http://schemas.microsoft.com/office/powerpoint/2010/main" val="12141107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EC904CEE-E6CD-4530-8D7F-95DEC8C80E1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3130C104-EE9A-43A8-851C-6A751AC79EA8}"/>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64  단답형</a:t>
            </a:r>
          </a:p>
        </p:txBody>
      </p:sp>
      <p:sp>
        <p:nvSpPr>
          <p:cNvPr id="3" name="직사각형 2">
            <a:extLst>
              <a:ext uri="{FF2B5EF4-FFF2-40B4-BE49-F238E27FC236}">
                <a16:creationId xmlns:a16="http://schemas.microsoft.com/office/drawing/2014/main" id="{1F60D0D4-F619-4C62-AACA-39CC6D8BDDB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B34269F8-EEF9-42F1-964B-563C45A3B25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128</a:t>
            </a:r>
          </a:p>
        </p:txBody>
      </p:sp>
      <p:sp>
        <p:nvSpPr>
          <p:cNvPr id="5" name="직사각형 4">
            <a:extLst>
              <a:ext uri="{FF2B5EF4-FFF2-40B4-BE49-F238E27FC236}">
                <a16:creationId xmlns:a16="http://schemas.microsoft.com/office/drawing/2014/main" id="{8401395B-6A9E-4C67-994E-EAFFC09CE5DE}"/>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완전 탐색에서 '탐색 공간'이라는 말이 가리키는 것을 한 문장으로 쓰시오.</a:t>
            </a:r>
          </a:p>
        </p:txBody>
      </p:sp>
      <p:sp>
        <p:nvSpPr>
          <p:cNvPr id="6" name="직사각형 5">
            <a:extLst>
              <a:ext uri="{FF2B5EF4-FFF2-40B4-BE49-F238E27FC236}">
                <a16:creationId xmlns:a16="http://schemas.microsoft.com/office/drawing/2014/main" id="{F0E94C58-D27D-4B0E-B6C4-88ACBAA5B508}"/>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2588735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173718A-0DD5-4F00-BB8E-667173D79A5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2.1 완전 탐색</a:t>
            </a:r>
          </a:p>
        </p:txBody>
      </p:sp>
      <p:sp>
        <p:nvSpPr>
          <p:cNvPr id="2" name="직사각형 1">
            <a:extLst>
              <a:ext uri="{FF2B5EF4-FFF2-40B4-BE49-F238E27FC236}">
                <a16:creationId xmlns:a16="http://schemas.microsoft.com/office/drawing/2014/main" id="{C10C5883-B4E8-4B5B-8087-B510559690D1}"/>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64  정답 및 해설</a:t>
            </a:r>
          </a:p>
        </p:txBody>
      </p:sp>
      <p:sp>
        <p:nvSpPr>
          <p:cNvPr id="3" name="직사각형 2">
            <a:extLst>
              <a:ext uri="{FF2B5EF4-FFF2-40B4-BE49-F238E27FC236}">
                <a16:creationId xmlns:a16="http://schemas.microsoft.com/office/drawing/2014/main" id="{31F70EDA-F288-49F0-8AD2-ED6920D18168}"/>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34A087B-9A59-49E5-9C55-7B773BE5071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129</a:t>
            </a:r>
          </a:p>
        </p:txBody>
      </p:sp>
      <p:sp>
        <p:nvSpPr>
          <p:cNvPr id="5" name="직사각형 4">
            <a:extLst>
              <a:ext uri="{FF2B5EF4-FFF2-40B4-BE49-F238E27FC236}">
                <a16:creationId xmlns:a16="http://schemas.microsoft.com/office/drawing/2014/main" id="{0155E14A-3118-409E-ABF0-D5DE61C1B34B}"/>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완전 탐색에서 '탐색 공간'이라는 말이 가리키는 것을 한 문장으로 쓰시오.</a:t>
            </a:r>
          </a:p>
        </p:txBody>
      </p:sp>
      <p:sp>
        <p:nvSpPr>
          <p:cNvPr id="6" name="직사각형 5">
            <a:extLst>
              <a:ext uri="{FF2B5EF4-FFF2-40B4-BE49-F238E27FC236}">
                <a16:creationId xmlns:a16="http://schemas.microsoft.com/office/drawing/2014/main" id="{DB119B31-1BD3-404F-BACF-41BB10322ACD}"/>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lang="ko-KR" altLang="en-US" sz="2100" b="1">
                <a:solidFill>
                  <a:srgbClr val="5145EB"/>
                </a:solidFill>
                <a:latin typeface="Malgun Gothic"/>
                <a:ea typeface="Malgun Gothic"/>
                <a:cs typeface="Malgun Gothic"/>
              </a:rPr>
              <a:t>정답  알고리즘이 확인할 모든 후보의 집합</a:t>
            </a:r>
            <a:endParaRPr sz="2100" b="1">
              <a:solidFill>
                <a:srgbClr val="5145EB"/>
              </a:solidFill>
              <a:latin typeface="Malgun Gothic"/>
              <a:ea typeface="Malgun Gothic"/>
              <a:cs typeface="Malgun Gothic"/>
            </a:endParaRPr>
          </a:p>
        </p:txBody>
      </p:sp>
      <p:sp>
        <p:nvSpPr>
          <p:cNvPr id="7" name="직사각형 6">
            <a:extLst>
              <a:ext uri="{FF2B5EF4-FFF2-40B4-BE49-F238E27FC236}">
                <a16:creationId xmlns:a16="http://schemas.microsoft.com/office/drawing/2014/main" id="{80C9EBF2-2649-4FA4-884F-5439629C56A6}"/>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lang="ko-KR" altLang="en-US" sz="1875" b="0">
                <a:solidFill>
                  <a:srgbClr val="211D43"/>
                </a:solidFill>
                <a:latin typeface="Malgun Gothic"/>
                <a:ea typeface="Malgun Gothic"/>
                <a:cs typeface="Malgun Gothic"/>
              </a:rPr>
              <a:t>실행 시간은 후보 수와 후보당 처리 비용에 좌우된다</a:t>
            </a:r>
            <a:r>
              <a:rPr lang="en-US" altLang="ko-KR" sz="1875" b="0">
                <a:solidFill>
                  <a:srgbClr val="211D43"/>
                </a:solidFill>
                <a:latin typeface="Malgun Gothic"/>
                <a:ea typeface="Malgun Gothic"/>
                <a:cs typeface="Malgun Gothic"/>
              </a:rPr>
              <a:t>. </a:t>
            </a:r>
            <a:r>
              <a:rPr lang="ko-KR" altLang="en-US" sz="1875" b="0">
                <a:solidFill>
                  <a:srgbClr val="211D43"/>
                </a:solidFill>
                <a:latin typeface="Malgun Gothic"/>
                <a:ea typeface="Malgun Gothic"/>
                <a:cs typeface="Malgun Gothic"/>
              </a:rPr>
              <a:t>코드를 작성하기 전에 두 값을 함께 살펴본다</a:t>
            </a:r>
            <a:r>
              <a:rPr lang="en-US" altLang="ko-KR" sz="1875" b="0">
                <a:solidFill>
                  <a:srgbClr val="211D43"/>
                </a:solidFill>
                <a:latin typeface="Malgun Gothic"/>
                <a:ea typeface="Malgun Gothic"/>
                <a:cs typeface="Malgun Gothic"/>
              </a:rPr>
              <a:t>.</a:t>
            </a:r>
            <a:endParaRPr sz="1875" b="0">
              <a:solidFill>
                <a:srgbClr val="211D43"/>
              </a:solidFill>
              <a:latin typeface="Malgun Gothic"/>
              <a:ea typeface="Malgun Gothic"/>
              <a:cs typeface="Malgun Gothic"/>
            </a:endParaRPr>
          </a:p>
        </p:txBody>
      </p:sp>
    </p:spTree>
    <p:extLst>
      <p:ext uri="{BB962C8B-B14F-4D97-AF65-F5344CB8AC3E}">
        <p14:creationId xmlns:p14="http://schemas.microsoft.com/office/powerpoint/2010/main" val="2467902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28C1ECF4-40CD-4D45-883D-5F3A0D8670A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7E50C2D8-EDD3-49D2-841B-30631489A0B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65  알고리즘 작성</a:t>
            </a:r>
          </a:p>
        </p:txBody>
      </p:sp>
      <p:sp>
        <p:nvSpPr>
          <p:cNvPr id="3" name="직사각형 2">
            <a:extLst>
              <a:ext uri="{FF2B5EF4-FFF2-40B4-BE49-F238E27FC236}">
                <a16:creationId xmlns:a16="http://schemas.microsoft.com/office/drawing/2014/main" id="{0D83A4BF-D8F9-4A04-965D-F4A3F4B09FAC}"/>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합이 K인 두 수의 목록</a:t>
            </a:r>
          </a:p>
        </p:txBody>
      </p:sp>
      <p:sp>
        <p:nvSpPr>
          <p:cNvPr id="4" name="직사각형 3">
            <a:extLst>
              <a:ext uri="{FF2B5EF4-FFF2-40B4-BE49-F238E27FC236}">
                <a16:creationId xmlns:a16="http://schemas.microsoft.com/office/drawing/2014/main" id="{2B3C06F3-20A8-45C4-AE69-88DC9A6EA056}"/>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130</a:t>
            </a:r>
          </a:p>
        </p:txBody>
      </p:sp>
      <p:sp>
        <p:nvSpPr>
          <p:cNvPr id="5" name="직사각형 4">
            <a:extLst>
              <a:ext uri="{FF2B5EF4-FFF2-40B4-BE49-F238E27FC236}">
                <a16:creationId xmlns:a16="http://schemas.microsoft.com/office/drawing/2014/main" id="{D5AA470F-FAA1-48A6-96A0-D1B482FFA2C8}"/>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배열 A에서 i&lt;j이며 A[i]+A[j]=target인 모든 값 쌍을 구하는 함수를 작성하시오. i, j가 증가하는 순서로 저장한다. 값이 같아도 인덱스가 다른 쌍은 별개다. 0≤n≤30, 값과 target은 −100~100이다.</a:t>
            </a:r>
          </a:p>
        </p:txBody>
      </p:sp>
      <p:sp>
        <p:nvSpPr>
          <p:cNvPr id="6" name="직사각형 5">
            <a:extLst>
              <a:ext uri="{FF2B5EF4-FFF2-40B4-BE49-F238E27FC236}">
                <a16:creationId xmlns:a16="http://schemas.microsoft.com/office/drawing/2014/main" id="{13B1E541-79E3-46B2-8DE7-F0A67E7EC663}"/>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find_pairs([1,3,5,7,9], 10)</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[[1,9],[3,7]]</a:t>
            </a:r>
          </a:p>
        </p:txBody>
      </p:sp>
      <p:sp>
        <p:nvSpPr>
          <p:cNvPr id="7" name="직사각형 6">
            <a:extLst>
              <a:ext uri="{FF2B5EF4-FFF2-40B4-BE49-F238E27FC236}">
                <a16:creationId xmlns:a16="http://schemas.microsoft.com/office/drawing/2014/main" id="{948CEC87-5FB6-4EE5-8CBA-1B68D10E59FC}"/>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EF5CDA12-124E-4536-B00D-BC8722E3B323}"/>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A6278CBE-FE40-40EB-B9D1-AA08CC130290}"/>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out[][2] = 값의 쌍, return = 행 수 (최대 435)</a:t>
            </a:r>
          </a:p>
        </p:txBody>
      </p:sp>
    </p:spTree>
    <p:extLst>
      <p:ext uri="{BB962C8B-B14F-4D97-AF65-F5344CB8AC3E}">
        <p14:creationId xmlns:p14="http://schemas.microsoft.com/office/powerpoint/2010/main" val="42592959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B607E90F-E9AC-468F-98D3-05C4FF4989F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5EE477E7-78A3-4A67-A81A-0068F258391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65  Python 구현 예시</a:t>
            </a:r>
          </a:p>
        </p:txBody>
      </p:sp>
      <p:sp>
        <p:nvSpPr>
          <p:cNvPr id="3" name="직사각형 2">
            <a:extLst>
              <a:ext uri="{FF2B5EF4-FFF2-40B4-BE49-F238E27FC236}">
                <a16:creationId xmlns:a16="http://schemas.microsoft.com/office/drawing/2014/main" id="{9F0E3DAB-D954-4786-BA9D-808189FB399E}"/>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합이 K인 두 수의 목록</a:t>
            </a:r>
          </a:p>
        </p:txBody>
      </p:sp>
      <p:sp>
        <p:nvSpPr>
          <p:cNvPr id="4" name="직사각형 3">
            <a:extLst>
              <a:ext uri="{FF2B5EF4-FFF2-40B4-BE49-F238E27FC236}">
                <a16:creationId xmlns:a16="http://schemas.microsoft.com/office/drawing/2014/main" id="{E30CF95E-D157-4FC0-B92E-76E00440DF5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131</a:t>
            </a:r>
          </a:p>
        </p:txBody>
      </p:sp>
      <p:sp>
        <p:nvSpPr>
          <p:cNvPr id="5" name="직사각형 4">
            <a:extLst>
              <a:ext uri="{FF2B5EF4-FFF2-40B4-BE49-F238E27FC236}">
                <a16:creationId xmlns:a16="http://schemas.microsoft.com/office/drawing/2014/main" id="{85091205-E220-4112-80E5-4E011B68432D}"/>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find_pairs(A, target):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j in range(i + 1,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A[i] + A[j] == target: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result.append([A[i], 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result</a:t>
            </a:r>
          </a:p>
        </p:txBody>
      </p:sp>
      <p:sp>
        <p:nvSpPr>
          <p:cNvPr id="6" name="직사각형 5">
            <a:extLst>
              <a:ext uri="{FF2B5EF4-FFF2-40B4-BE49-F238E27FC236}">
                <a16:creationId xmlns:a16="http://schemas.microsoft.com/office/drawing/2014/main" id="{B873367D-06D0-41D7-9BF2-C0A90EB2A33A}"/>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O(n²), 결과 공간 O(n²).</a:t>
            </a:r>
          </a:p>
        </p:txBody>
      </p:sp>
    </p:spTree>
    <p:extLst>
      <p:ext uri="{BB962C8B-B14F-4D97-AF65-F5344CB8AC3E}">
        <p14:creationId xmlns:p14="http://schemas.microsoft.com/office/powerpoint/2010/main" val="32045938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744CFC69-AFD1-4A54-A0AE-D79ADAA3A79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F88A904A-2144-462A-823D-0B35FC3B670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65  C 구현 예시</a:t>
            </a:r>
          </a:p>
        </p:txBody>
      </p:sp>
      <p:sp>
        <p:nvSpPr>
          <p:cNvPr id="3" name="직사각형 2">
            <a:extLst>
              <a:ext uri="{FF2B5EF4-FFF2-40B4-BE49-F238E27FC236}">
                <a16:creationId xmlns:a16="http://schemas.microsoft.com/office/drawing/2014/main" id="{F0DC19C7-FEFD-4262-B8F4-A2E47C5F2B1E}"/>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합이 K인 두 수의 목록</a:t>
            </a:r>
          </a:p>
        </p:txBody>
      </p:sp>
      <p:sp>
        <p:nvSpPr>
          <p:cNvPr id="4" name="직사각형 3">
            <a:extLst>
              <a:ext uri="{FF2B5EF4-FFF2-40B4-BE49-F238E27FC236}">
                <a16:creationId xmlns:a16="http://schemas.microsoft.com/office/drawing/2014/main" id="{999EC7CB-6FA1-417F-95EF-7BD64121508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132</a:t>
            </a:r>
          </a:p>
        </p:txBody>
      </p:sp>
      <p:sp>
        <p:nvSpPr>
          <p:cNvPr id="5" name="직사각형 4">
            <a:extLst>
              <a:ext uri="{FF2B5EF4-FFF2-40B4-BE49-F238E27FC236}">
                <a16:creationId xmlns:a16="http://schemas.microsoft.com/office/drawing/2014/main" id="{3D3BBEC3-0A54-4A38-A385-00DB6B495B09}"/>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find_pairs(const int A[], int n, int target, int out[][2])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count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i = 0; i &lt; n; 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j = i + 1; j &lt; n; 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(A[i] + A[j] == target)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out[count][0] = A[i]; out[count++][1] = 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347A0F99-C616-425D-9C37-D5F6E2F3128F}"/>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O(n²), 결과 공간 O(n²).</a:t>
            </a:r>
          </a:p>
        </p:txBody>
      </p:sp>
      <p:sp>
        <p:nvSpPr>
          <p:cNvPr id="7" name="직사각형 6">
            <a:extLst>
              <a:ext uri="{FF2B5EF4-FFF2-40B4-BE49-F238E27FC236}">
                <a16:creationId xmlns:a16="http://schemas.microsoft.com/office/drawing/2014/main" id="{BDBA3AA4-6EAD-46A4-A9F8-561E45F24816}"/>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22148590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9B7F5934-32A0-420A-8420-8CC2A87C1222}"/>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A9CECE5D-44B3-4BE1-8FD0-7500005FE5B9}"/>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66  단답형</a:t>
            </a:r>
          </a:p>
        </p:txBody>
      </p:sp>
      <p:sp>
        <p:nvSpPr>
          <p:cNvPr id="3" name="직사각형 2">
            <a:extLst>
              <a:ext uri="{FF2B5EF4-FFF2-40B4-BE49-F238E27FC236}">
                <a16:creationId xmlns:a16="http://schemas.microsoft.com/office/drawing/2014/main" id="{46D8802C-ABD3-4CEB-9B00-71D4E16B874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FF71B827-78E7-48A1-9CCD-50306FACF2B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133</a:t>
            </a:r>
          </a:p>
        </p:txBody>
      </p:sp>
      <p:sp>
        <p:nvSpPr>
          <p:cNvPr id="5" name="직사각형 4">
            <a:extLst>
              <a:ext uri="{FF2B5EF4-FFF2-40B4-BE49-F238E27FC236}">
                <a16:creationId xmlns:a16="http://schemas.microsoft.com/office/drawing/2014/main" id="{782DDF5B-9B43-4D21-AD45-228DEB7D2414}"/>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주사위 세 개를 던져 나온 눈의 합이 4가 되는 경우의 수를 쓰시오. (주사위는 서로 구별한다)</a:t>
            </a:r>
          </a:p>
        </p:txBody>
      </p:sp>
      <p:sp>
        <p:nvSpPr>
          <p:cNvPr id="6" name="직사각형 5">
            <a:extLst>
              <a:ext uri="{FF2B5EF4-FFF2-40B4-BE49-F238E27FC236}">
                <a16:creationId xmlns:a16="http://schemas.microsoft.com/office/drawing/2014/main" id="{92BA94CE-1A16-412B-BB2F-6A641E153E21}"/>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5379004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53998CF4-C0B6-4E0E-B2DF-2E92AB93ADDD}"/>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D2637A5D-FC8C-424A-A280-5CF84AA852D1}"/>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66  정답 및 해설</a:t>
            </a:r>
          </a:p>
        </p:txBody>
      </p:sp>
      <p:sp>
        <p:nvSpPr>
          <p:cNvPr id="3" name="직사각형 2">
            <a:extLst>
              <a:ext uri="{FF2B5EF4-FFF2-40B4-BE49-F238E27FC236}">
                <a16:creationId xmlns:a16="http://schemas.microsoft.com/office/drawing/2014/main" id="{A6A16E4F-D229-4BA0-86E8-96B1D6E6DDE4}"/>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A1EEA35E-3BA2-407E-A82E-19CA06618DA1}"/>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134</a:t>
            </a:r>
          </a:p>
        </p:txBody>
      </p:sp>
      <p:sp>
        <p:nvSpPr>
          <p:cNvPr id="5" name="직사각형 4">
            <a:extLst>
              <a:ext uri="{FF2B5EF4-FFF2-40B4-BE49-F238E27FC236}">
                <a16:creationId xmlns:a16="http://schemas.microsoft.com/office/drawing/2014/main" id="{7BB7CEAB-B231-4D8C-9769-8FC177054287}"/>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주사위 세 개를 던져 나온 눈의 합이 4가 되는 경우의 수를 쓰시오. (주사위는 서로 구별한다)</a:t>
            </a:r>
          </a:p>
        </p:txBody>
      </p:sp>
      <p:sp>
        <p:nvSpPr>
          <p:cNvPr id="6" name="직사각형 5">
            <a:extLst>
              <a:ext uri="{FF2B5EF4-FFF2-40B4-BE49-F238E27FC236}">
                <a16:creationId xmlns:a16="http://schemas.microsoft.com/office/drawing/2014/main" id="{0D143A1E-BE21-4391-B1A3-DB4B0E3B367C}"/>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3가지</a:t>
            </a:r>
          </a:p>
        </p:txBody>
      </p:sp>
      <p:sp>
        <p:nvSpPr>
          <p:cNvPr id="7" name="직사각형 6">
            <a:extLst>
              <a:ext uri="{FF2B5EF4-FFF2-40B4-BE49-F238E27FC236}">
                <a16:creationId xmlns:a16="http://schemas.microsoft.com/office/drawing/2014/main" id="{7325B9D7-52CA-40C9-B949-EFA823430BE7}"/>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(1,1,2), (1,2,1), (2,1,1) 세 가지다. 삼중 반복문으로 216가지를 모두 만든 뒤 조건을 통과한 것만 세면 이 값이 나온다.</a:t>
            </a:r>
          </a:p>
        </p:txBody>
      </p:sp>
    </p:spTree>
    <p:extLst>
      <p:ext uri="{BB962C8B-B14F-4D97-AF65-F5344CB8AC3E}">
        <p14:creationId xmlns:p14="http://schemas.microsoft.com/office/powerpoint/2010/main" val="40566723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8520A550-FDDD-44F7-939E-E0DFAE4F709F}"/>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87F3892E-DA17-451A-84C3-4CEBB1E60EC6}"/>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67  단답형</a:t>
            </a:r>
          </a:p>
        </p:txBody>
      </p:sp>
      <p:sp>
        <p:nvSpPr>
          <p:cNvPr id="3" name="직사각형 2">
            <a:extLst>
              <a:ext uri="{FF2B5EF4-FFF2-40B4-BE49-F238E27FC236}">
                <a16:creationId xmlns:a16="http://schemas.microsoft.com/office/drawing/2014/main" id="{1723BF8D-1DBE-4278-9C60-D84AD49E29C7}"/>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29BCD3E-96C6-4167-BA83-4630806A95D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135</a:t>
            </a:r>
          </a:p>
        </p:txBody>
      </p:sp>
      <p:sp>
        <p:nvSpPr>
          <p:cNvPr id="5" name="직사각형 4">
            <a:extLst>
              <a:ext uri="{FF2B5EF4-FFF2-40B4-BE49-F238E27FC236}">
                <a16:creationId xmlns:a16="http://schemas.microsoft.com/office/drawing/2014/main" id="{0C7BBE11-8BFE-4B75-AA16-30308B99F0FE}"/>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길이가 1,000인 리스트에서 서로 다른 두 원소의 모든 쌍을 검사하면 대략 몇 번 비교하게 되는지 쓰시오.</a:t>
            </a:r>
          </a:p>
        </p:txBody>
      </p:sp>
      <p:sp>
        <p:nvSpPr>
          <p:cNvPr id="6" name="직사각형 5">
            <a:extLst>
              <a:ext uri="{FF2B5EF4-FFF2-40B4-BE49-F238E27FC236}">
                <a16:creationId xmlns:a16="http://schemas.microsoft.com/office/drawing/2014/main" id="{2A1F4083-23F3-4550-AA78-7371F891663F}"/>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9539919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93599413-5550-4FDB-B335-49CA5F167A1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2EDCC903-4C1E-4AA6-9086-491659378FD2}"/>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67  정답 및 해설</a:t>
            </a:r>
          </a:p>
        </p:txBody>
      </p:sp>
      <p:sp>
        <p:nvSpPr>
          <p:cNvPr id="3" name="직사각형 2">
            <a:extLst>
              <a:ext uri="{FF2B5EF4-FFF2-40B4-BE49-F238E27FC236}">
                <a16:creationId xmlns:a16="http://schemas.microsoft.com/office/drawing/2014/main" id="{3E1E78DB-8A34-4F7F-A33F-6C343A69ADC3}"/>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85B980DA-8089-4D79-89CE-E010931B5F2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136</a:t>
            </a:r>
          </a:p>
        </p:txBody>
      </p:sp>
      <p:sp>
        <p:nvSpPr>
          <p:cNvPr id="5" name="직사각형 4">
            <a:extLst>
              <a:ext uri="{FF2B5EF4-FFF2-40B4-BE49-F238E27FC236}">
                <a16:creationId xmlns:a16="http://schemas.microsoft.com/office/drawing/2014/main" id="{1E893528-5D51-4013-9FB1-0908A3544D42}"/>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길이가 1,000인 리스트에서 서로 다른 두 원소의 모든 쌍을 검사하면 대략 몇 번 비교하게 되는지 쓰시오.</a:t>
            </a:r>
          </a:p>
        </p:txBody>
      </p:sp>
      <p:sp>
        <p:nvSpPr>
          <p:cNvPr id="6" name="직사각형 5">
            <a:extLst>
              <a:ext uri="{FF2B5EF4-FFF2-40B4-BE49-F238E27FC236}">
                <a16:creationId xmlns:a16="http://schemas.microsoft.com/office/drawing/2014/main" id="{B873D68F-D4F3-4551-BDD1-BE7D1D1B39FA}"/>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약 50만 번 (1000 × 999 ÷ 2 = 499,500)</a:t>
            </a:r>
          </a:p>
        </p:txBody>
      </p:sp>
      <p:sp>
        <p:nvSpPr>
          <p:cNvPr id="7" name="직사각형 6">
            <a:extLst>
              <a:ext uri="{FF2B5EF4-FFF2-40B4-BE49-F238E27FC236}">
                <a16:creationId xmlns:a16="http://schemas.microsoft.com/office/drawing/2014/main" id="{751B419F-9CAE-490D-B4D0-84601585D0DD}"/>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n(n−1)/2 이므로 약 n²/2 이다. n이 10배가 되면 비교 횟수는 약 100배가 된다.</a:t>
            </a:r>
          </a:p>
        </p:txBody>
      </p:sp>
    </p:spTree>
    <p:extLst>
      <p:ext uri="{BB962C8B-B14F-4D97-AF65-F5344CB8AC3E}">
        <p14:creationId xmlns:p14="http://schemas.microsoft.com/office/powerpoint/2010/main" val="29934990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10414E-940F-493A-B622-F8314094C0A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6EC163C0-3BAD-4F53-89C4-6FF78A2AA8F8}"/>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68  단답형</a:t>
            </a:r>
          </a:p>
        </p:txBody>
      </p:sp>
      <p:sp>
        <p:nvSpPr>
          <p:cNvPr id="3" name="직사각형 2">
            <a:extLst>
              <a:ext uri="{FF2B5EF4-FFF2-40B4-BE49-F238E27FC236}">
                <a16:creationId xmlns:a16="http://schemas.microsoft.com/office/drawing/2014/main" id="{9A433944-69AF-458A-B4AA-9B250FB4D45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7F4BF505-769F-4D8F-B292-4EDA5AFF7F41}"/>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137</a:t>
            </a:r>
          </a:p>
        </p:txBody>
      </p:sp>
      <p:sp>
        <p:nvSpPr>
          <p:cNvPr id="5" name="직사각형 4">
            <a:extLst>
              <a:ext uri="{FF2B5EF4-FFF2-40B4-BE49-F238E27FC236}">
                <a16:creationId xmlns:a16="http://schemas.microsoft.com/office/drawing/2014/main" id="{25A5FCFB-AF2E-45DC-828C-CC9A6C0E5CAE}"/>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n≥2이다. i는 0부터 n−2까지, j는 i+1부터 n−1까지 순회한다. j의 범위를 0부터 n−1까지로 바꾸면 검사 횟수는 몇 배가 되는가?</a:t>
            </a:r>
          </a:p>
        </p:txBody>
      </p:sp>
      <p:sp>
        <p:nvSpPr>
          <p:cNvPr id="6" name="직사각형 5">
            <a:extLst>
              <a:ext uri="{FF2B5EF4-FFF2-40B4-BE49-F238E27FC236}">
                <a16:creationId xmlns:a16="http://schemas.microsoft.com/office/drawing/2014/main" id="{958E7C2E-769B-4345-85BB-490617BD9D51}"/>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0111523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B8DBE2A1-F6B9-443A-95A3-8BA7D9C374F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2.2 다중 반복문</a:t>
            </a:r>
          </a:p>
        </p:txBody>
      </p:sp>
      <p:sp>
        <p:nvSpPr>
          <p:cNvPr id="2" name="직사각형 1">
            <a:extLst>
              <a:ext uri="{FF2B5EF4-FFF2-40B4-BE49-F238E27FC236}">
                <a16:creationId xmlns:a16="http://schemas.microsoft.com/office/drawing/2014/main" id="{3DAA9579-480D-40B5-AFEB-00B4E5E612B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68  정답 및 해설</a:t>
            </a:r>
          </a:p>
        </p:txBody>
      </p:sp>
      <p:sp>
        <p:nvSpPr>
          <p:cNvPr id="3" name="직사각형 2">
            <a:extLst>
              <a:ext uri="{FF2B5EF4-FFF2-40B4-BE49-F238E27FC236}">
                <a16:creationId xmlns:a16="http://schemas.microsoft.com/office/drawing/2014/main" id="{F7E747CB-FD0D-4717-AB0E-FEB22B8BCA12}"/>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8EE3F5E8-A420-4624-A95C-646BB3C624E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138</a:t>
            </a:r>
          </a:p>
        </p:txBody>
      </p:sp>
      <p:sp>
        <p:nvSpPr>
          <p:cNvPr id="5" name="직사각형 4">
            <a:extLst>
              <a:ext uri="{FF2B5EF4-FFF2-40B4-BE49-F238E27FC236}">
                <a16:creationId xmlns:a16="http://schemas.microsoft.com/office/drawing/2014/main" id="{42BED6E4-CB10-45E4-91DF-C5DD334F57B9}"/>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n≥2이다. i는 0부터 n−2까지, j는 i+1부터 n−1까지 순회한다. j의 범위를 0부터 n−1까지로 바꾸면 검사 횟수는 몇 배가 되는가?</a:t>
            </a:r>
          </a:p>
        </p:txBody>
      </p:sp>
      <p:sp>
        <p:nvSpPr>
          <p:cNvPr id="6" name="직사각형 5">
            <a:extLst>
              <a:ext uri="{FF2B5EF4-FFF2-40B4-BE49-F238E27FC236}">
                <a16:creationId xmlns:a16="http://schemas.microsoft.com/office/drawing/2014/main" id="{659B4DA6-2942-4CCD-ACD5-EAB9FC24E0B7}"/>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정확히 2배</a:t>
            </a:r>
          </a:p>
        </p:txBody>
      </p:sp>
      <p:sp>
        <p:nvSpPr>
          <p:cNvPr id="7" name="직사각형 6">
            <a:extLst>
              <a:ext uri="{FF2B5EF4-FFF2-40B4-BE49-F238E27FC236}">
                <a16:creationId xmlns:a16="http://schemas.microsoft.com/office/drawing/2014/main" id="{93F3888C-F0FD-4E48-BDF3-13AD4C548F22}"/>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원래는 n(n−1)/2회, 변경 후에는 (n−1)n회이다. 바깥 반복문의 범위는 그대로이므로 비율은 정확히 2이다.</a:t>
            </a:r>
          </a:p>
        </p:txBody>
      </p:sp>
    </p:spTree>
    <p:extLst>
      <p:ext uri="{BB962C8B-B14F-4D97-AF65-F5344CB8AC3E}">
        <p14:creationId xmlns:p14="http://schemas.microsoft.com/office/powerpoint/2010/main" val="14159221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74FB807D-FDE7-402C-96F9-F0AD169794C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2.3 기본 구조</a:t>
            </a:r>
          </a:p>
        </p:txBody>
      </p:sp>
      <p:sp>
        <p:nvSpPr>
          <p:cNvPr id="2" name="직사각형 1">
            <a:extLst>
              <a:ext uri="{FF2B5EF4-FFF2-40B4-BE49-F238E27FC236}">
                <a16:creationId xmlns:a16="http://schemas.microsoft.com/office/drawing/2014/main" id="{B18DCB69-653D-4450-8F9F-2459321CC0B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69  알고리즘 작성</a:t>
            </a:r>
          </a:p>
        </p:txBody>
      </p:sp>
      <p:sp>
        <p:nvSpPr>
          <p:cNvPr id="3" name="직사각형 2">
            <a:extLst>
              <a:ext uri="{FF2B5EF4-FFF2-40B4-BE49-F238E27FC236}">
                <a16:creationId xmlns:a16="http://schemas.microsoft.com/office/drawing/2014/main" id="{40A00740-411F-4EC1-9BA3-10CDC268680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블랙잭 최적 조합</a:t>
            </a:r>
          </a:p>
        </p:txBody>
      </p:sp>
      <p:sp>
        <p:nvSpPr>
          <p:cNvPr id="4" name="직사각형 3">
            <a:extLst>
              <a:ext uri="{FF2B5EF4-FFF2-40B4-BE49-F238E27FC236}">
                <a16:creationId xmlns:a16="http://schemas.microsoft.com/office/drawing/2014/main" id="{ABC048C0-F748-44EF-8EAC-AB35DDD678A7}"/>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139</a:t>
            </a:r>
          </a:p>
        </p:txBody>
      </p:sp>
      <p:sp>
        <p:nvSpPr>
          <p:cNvPr id="5" name="직사각형 4">
            <a:extLst>
              <a:ext uri="{FF2B5EF4-FFF2-40B4-BE49-F238E27FC236}">
                <a16:creationId xmlns:a16="http://schemas.microsoft.com/office/drawing/2014/main" id="{C2F12BE1-E20F-4BF8-A4A4-F201EE5A8C27}"/>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양의 카드 값 A에서 서로 다른 세 장을 골라 합이 target 이하인 최대 합을 반환하는 함수를 작성하시오. 가능한 조합이 없으면 0이다. 0≤n≤100, 카드 값은 1~1,000, 0≤target≤3,000이다.</a:t>
            </a:r>
          </a:p>
        </p:txBody>
      </p:sp>
      <p:sp>
        <p:nvSpPr>
          <p:cNvPr id="6" name="직사각형 5">
            <a:extLst>
              <a:ext uri="{FF2B5EF4-FFF2-40B4-BE49-F238E27FC236}">
                <a16:creationId xmlns:a16="http://schemas.microsoft.com/office/drawing/2014/main" id="{180911DB-AB9E-4651-ABBE-8C612C909A7C}"/>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blackjack([5,6,7,8,9], 21)</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21</a:t>
            </a:r>
          </a:p>
        </p:txBody>
      </p:sp>
      <p:sp>
        <p:nvSpPr>
          <p:cNvPr id="7" name="직사각형 6">
            <a:extLst>
              <a:ext uri="{FF2B5EF4-FFF2-40B4-BE49-F238E27FC236}">
                <a16:creationId xmlns:a16="http://schemas.microsoft.com/office/drawing/2014/main" id="{FB076CD4-4843-4E44-BA97-F04D4ADC2B76}"/>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30F25D90-D851-42FC-B1E1-541E7137B877}"/>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6D422AF9-60C4-4BB3-BF69-936420FD7FEC}"/>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return = 최대 합 또는 0</a:t>
            </a:r>
          </a:p>
        </p:txBody>
      </p:sp>
    </p:spTree>
    <p:extLst>
      <p:ext uri="{BB962C8B-B14F-4D97-AF65-F5344CB8AC3E}">
        <p14:creationId xmlns:p14="http://schemas.microsoft.com/office/powerpoint/2010/main" val="7019560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456A413E-55F0-42B6-AC4D-219BC1DADA7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2.3 기본 구조</a:t>
            </a:r>
          </a:p>
        </p:txBody>
      </p:sp>
      <p:sp>
        <p:nvSpPr>
          <p:cNvPr id="2" name="직사각형 1">
            <a:extLst>
              <a:ext uri="{FF2B5EF4-FFF2-40B4-BE49-F238E27FC236}">
                <a16:creationId xmlns:a16="http://schemas.microsoft.com/office/drawing/2014/main" id="{6B7B5129-517E-4C8F-A24E-26BA0D143221}"/>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69  Python 구현 예시</a:t>
            </a:r>
          </a:p>
        </p:txBody>
      </p:sp>
      <p:sp>
        <p:nvSpPr>
          <p:cNvPr id="3" name="직사각형 2">
            <a:extLst>
              <a:ext uri="{FF2B5EF4-FFF2-40B4-BE49-F238E27FC236}">
                <a16:creationId xmlns:a16="http://schemas.microsoft.com/office/drawing/2014/main" id="{919216AC-8862-4DBA-849F-D90A16BAD5B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블랙잭 최적 조합</a:t>
            </a:r>
          </a:p>
        </p:txBody>
      </p:sp>
      <p:sp>
        <p:nvSpPr>
          <p:cNvPr id="4" name="직사각형 3">
            <a:extLst>
              <a:ext uri="{FF2B5EF4-FFF2-40B4-BE49-F238E27FC236}">
                <a16:creationId xmlns:a16="http://schemas.microsoft.com/office/drawing/2014/main" id="{FD28D0C9-DF1C-4498-B25D-C73C9A227FC1}"/>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140</a:t>
            </a:r>
          </a:p>
        </p:txBody>
      </p:sp>
      <p:sp>
        <p:nvSpPr>
          <p:cNvPr id="5" name="직사각형 4">
            <a:extLst>
              <a:ext uri="{FF2B5EF4-FFF2-40B4-BE49-F238E27FC236}">
                <a16:creationId xmlns:a16="http://schemas.microsoft.com/office/drawing/2014/main" id="{C8CE2C54-814D-4103-8560-6FFAB1EB7135}"/>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blackjack(A, target):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j in range(i + 1,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k in range(j + 1,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total = A[i] + A[j] + A[k]</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total &lt;= target and total &gt;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total</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p:txBody>
      </p:sp>
      <p:sp>
        <p:nvSpPr>
          <p:cNvPr id="6" name="직사각형 5">
            <a:extLst>
              <a:ext uri="{FF2B5EF4-FFF2-40B4-BE49-F238E27FC236}">
                <a16:creationId xmlns:a16="http://schemas.microsoft.com/office/drawing/2014/main" id="{15FBD4D7-645A-45B9-835C-6FDC0E2416B8}"/>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O(n³), 추가 공간 O(1).</a:t>
            </a:r>
          </a:p>
        </p:txBody>
      </p:sp>
    </p:spTree>
    <p:extLst>
      <p:ext uri="{BB962C8B-B14F-4D97-AF65-F5344CB8AC3E}">
        <p14:creationId xmlns:p14="http://schemas.microsoft.com/office/powerpoint/2010/main" val="86000068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1424B5E5-6EC5-4A3E-A20D-629370207E45}"/>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2.3 기본 구조</a:t>
            </a:r>
          </a:p>
        </p:txBody>
      </p:sp>
      <p:sp>
        <p:nvSpPr>
          <p:cNvPr id="2" name="직사각형 1">
            <a:extLst>
              <a:ext uri="{FF2B5EF4-FFF2-40B4-BE49-F238E27FC236}">
                <a16:creationId xmlns:a16="http://schemas.microsoft.com/office/drawing/2014/main" id="{9F6DF2D0-9470-4D19-8D15-F5FE8072EAF8}"/>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69  C 구현 예시</a:t>
            </a:r>
          </a:p>
        </p:txBody>
      </p:sp>
      <p:sp>
        <p:nvSpPr>
          <p:cNvPr id="3" name="직사각형 2">
            <a:extLst>
              <a:ext uri="{FF2B5EF4-FFF2-40B4-BE49-F238E27FC236}">
                <a16:creationId xmlns:a16="http://schemas.microsoft.com/office/drawing/2014/main" id="{063A88A1-0136-43C8-9115-C17E6CF04AB7}"/>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블랙잭 최적 조합</a:t>
            </a:r>
          </a:p>
        </p:txBody>
      </p:sp>
      <p:sp>
        <p:nvSpPr>
          <p:cNvPr id="4" name="직사각형 3">
            <a:extLst>
              <a:ext uri="{FF2B5EF4-FFF2-40B4-BE49-F238E27FC236}">
                <a16:creationId xmlns:a16="http://schemas.microsoft.com/office/drawing/2014/main" id="{B786B357-D086-4D76-849B-C38C39EE37A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141</a:t>
            </a:r>
          </a:p>
        </p:txBody>
      </p:sp>
      <p:sp>
        <p:nvSpPr>
          <p:cNvPr id="5" name="직사각형 4">
            <a:extLst>
              <a:ext uri="{FF2B5EF4-FFF2-40B4-BE49-F238E27FC236}">
                <a16:creationId xmlns:a16="http://schemas.microsoft.com/office/drawing/2014/main" id="{04AA74B0-CD36-4DE4-85F2-F89F34ECAB83}"/>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blackjack(const int A[], int n, int target)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best=0;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i=0;i&lt;n;i++) for(int j=i+1;j&lt;n;j++) for(int k=j+1;k&lt;n;k++)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total=A[i]+A[j]+A[k];</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if(total&lt;=target &amp;&amp; total&gt;best) best=total;</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985939BC-3E59-47A3-83EB-1366DB073B2E}"/>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O(n³), 추가 공간 O(1).</a:t>
            </a:r>
          </a:p>
        </p:txBody>
      </p:sp>
      <p:sp>
        <p:nvSpPr>
          <p:cNvPr id="7" name="직사각형 6">
            <a:extLst>
              <a:ext uri="{FF2B5EF4-FFF2-40B4-BE49-F238E27FC236}">
                <a16:creationId xmlns:a16="http://schemas.microsoft.com/office/drawing/2014/main" id="{E175B7B4-10B1-4701-B374-EC5122557B36}"/>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332028082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1A435796-F93D-487A-AB6F-CD1C102A6A7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2.3 기본 구조</a:t>
            </a:r>
          </a:p>
        </p:txBody>
      </p:sp>
      <p:sp>
        <p:nvSpPr>
          <p:cNvPr id="2" name="직사각형 1">
            <a:extLst>
              <a:ext uri="{FF2B5EF4-FFF2-40B4-BE49-F238E27FC236}">
                <a16:creationId xmlns:a16="http://schemas.microsoft.com/office/drawing/2014/main" id="{413160E5-102D-4BD8-B4D0-7F11F7A4EB43}"/>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70  단답형</a:t>
            </a:r>
          </a:p>
        </p:txBody>
      </p:sp>
      <p:sp>
        <p:nvSpPr>
          <p:cNvPr id="3" name="직사각형 2">
            <a:extLst>
              <a:ext uri="{FF2B5EF4-FFF2-40B4-BE49-F238E27FC236}">
                <a16:creationId xmlns:a16="http://schemas.microsoft.com/office/drawing/2014/main" id="{95D98ECC-0D5A-4DFE-B1E3-E3D08D448A5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ACA6AB41-F64A-4660-84D8-361B01478A55}"/>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142</a:t>
            </a:r>
          </a:p>
        </p:txBody>
      </p:sp>
      <p:sp>
        <p:nvSpPr>
          <p:cNvPr id="5" name="직사각형 4">
            <a:extLst>
              <a:ext uri="{FF2B5EF4-FFF2-40B4-BE49-F238E27FC236}">
                <a16:creationId xmlns:a16="http://schemas.microsoft.com/office/drawing/2014/main" id="{6EE3C5E2-BEE5-4EC4-B395-FB6E19E5AD18}"/>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완전 탐색에서 후보 해를 만들어 낼 때 쓰이는 대표적인 도구 세 가지를 쓰시오.</a:t>
            </a:r>
          </a:p>
        </p:txBody>
      </p:sp>
      <p:sp>
        <p:nvSpPr>
          <p:cNvPr id="6" name="직사각형 5">
            <a:extLst>
              <a:ext uri="{FF2B5EF4-FFF2-40B4-BE49-F238E27FC236}">
                <a16:creationId xmlns:a16="http://schemas.microsoft.com/office/drawing/2014/main" id="{00C94C3E-D0FB-4827-B0B7-3B04E544FEE5}"/>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86896849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4644047-5B53-445D-A02C-3B46FF606EA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2.3 기본 구조</a:t>
            </a:r>
          </a:p>
        </p:txBody>
      </p:sp>
      <p:sp>
        <p:nvSpPr>
          <p:cNvPr id="2" name="직사각형 1">
            <a:extLst>
              <a:ext uri="{FF2B5EF4-FFF2-40B4-BE49-F238E27FC236}">
                <a16:creationId xmlns:a16="http://schemas.microsoft.com/office/drawing/2014/main" id="{A13F6E2C-9721-4EC2-B970-F64A6162209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70  정답 및 해설</a:t>
            </a:r>
          </a:p>
        </p:txBody>
      </p:sp>
      <p:sp>
        <p:nvSpPr>
          <p:cNvPr id="3" name="직사각형 2">
            <a:extLst>
              <a:ext uri="{FF2B5EF4-FFF2-40B4-BE49-F238E27FC236}">
                <a16:creationId xmlns:a16="http://schemas.microsoft.com/office/drawing/2014/main" id="{8742D6E3-46F1-4103-8A91-5D3239381B7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2B95D6D9-951D-45C1-94BB-C3612DA40C0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143</a:t>
            </a:r>
          </a:p>
        </p:txBody>
      </p:sp>
      <p:sp>
        <p:nvSpPr>
          <p:cNvPr id="5" name="직사각형 4">
            <a:extLst>
              <a:ext uri="{FF2B5EF4-FFF2-40B4-BE49-F238E27FC236}">
                <a16:creationId xmlns:a16="http://schemas.microsoft.com/office/drawing/2014/main" id="{FB1A7849-972A-4774-A2CD-09D08EAC474A}"/>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완전 탐색에서 후보 해를 만들어 낼 때 쓰이는 대표적인 도구 세 가지를 쓰시오.</a:t>
            </a:r>
          </a:p>
        </p:txBody>
      </p:sp>
      <p:sp>
        <p:nvSpPr>
          <p:cNvPr id="6" name="직사각형 5">
            <a:extLst>
              <a:ext uri="{FF2B5EF4-FFF2-40B4-BE49-F238E27FC236}">
                <a16:creationId xmlns:a16="http://schemas.microsoft.com/office/drawing/2014/main" id="{5774BF7D-B430-43CD-9983-F42298E507F1}"/>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반복문, 순열, 조합</a:t>
            </a:r>
          </a:p>
        </p:txBody>
      </p:sp>
      <p:sp>
        <p:nvSpPr>
          <p:cNvPr id="7" name="직사각형 6">
            <a:extLst>
              <a:ext uri="{FF2B5EF4-FFF2-40B4-BE49-F238E27FC236}">
                <a16:creationId xmlns:a16="http://schemas.microsoft.com/office/drawing/2014/main" id="{57F9D879-E8A6-45ED-B82F-4EAB9ED24D17}"/>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변수가 적으면 중첩 반복문으로 충분하고, 순서를 정해야 하면 순열, 고르기만 하면 되면 조합을 쓴다. 부분집합이 필요하면 비트마스크를 함께 쓴다.</a:t>
            </a:r>
          </a:p>
        </p:txBody>
      </p:sp>
    </p:spTree>
    <p:extLst>
      <p:ext uri="{BB962C8B-B14F-4D97-AF65-F5344CB8AC3E}">
        <p14:creationId xmlns:p14="http://schemas.microsoft.com/office/powerpoint/2010/main" val="28661566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6A3EDD33-9854-4BC6-B123-D2579CA80F0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A162427F-EA76-46BC-A88A-F7497B28F8F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71  알고리즘 작성</a:t>
            </a:r>
          </a:p>
        </p:txBody>
      </p:sp>
      <p:sp>
        <p:nvSpPr>
          <p:cNvPr id="3" name="직사각형 2">
            <a:extLst>
              <a:ext uri="{FF2B5EF4-FFF2-40B4-BE49-F238E27FC236}">
                <a16:creationId xmlns:a16="http://schemas.microsoft.com/office/drawing/2014/main" id="{F64AC945-6887-4FC4-A76E-A886E464E10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순열 직접 생성</a:t>
            </a:r>
          </a:p>
        </p:txBody>
      </p:sp>
      <p:sp>
        <p:nvSpPr>
          <p:cNvPr id="4" name="직사각형 3">
            <a:extLst>
              <a:ext uri="{FF2B5EF4-FFF2-40B4-BE49-F238E27FC236}">
                <a16:creationId xmlns:a16="http://schemas.microsoft.com/office/drawing/2014/main" id="{A731ECB7-5F87-45BF-96F4-02E7FF2CAF9B}"/>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144</a:t>
            </a:r>
          </a:p>
        </p:txBody>
      </p:sp>
      <p:sp>
        <p:nvSpPr>
          <p:cNvPr id="5" name="직사각형 4">
            <a:extLst>
              <a:ext uri="{FF2B5EF4-FFF2-40B4-BE49-F238E27FC236}">
                <a16:creationId xmlns:a16="http://schemas.microsoft.com/office/drawing/2014/main" id="{FAF3A294-BE8E-4778-952A-48FECF066D55}"/>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서로 다른 정수 n개가 담긴 A에서 r개를 고르는 모든 순열을 직접 생성하시오. 0≤r≤n≤6이다. 입력 인덱스 순으로 탐색하며 r=0이면 빈 순열 하나를 반환한다. 순열 생성 라이브러리는 사용하지 않는다.</a:t>
            </a:r>
          </a:p>
        </p:txBody>
      </p:sp>
      <p:sp>
        <p:nvSpPr>
          <p:cNvPr id="6" name="직사각형 5">
            <a:extLst>
              <a:ext uri="{FF2B5EF4-FFF2-40B4-BE49-F238E27FC236}">
                <a16:creationId xmlns:a16="http://schemas.microsoft.com/office/drawing/2014/main" id="{A67B3441-90C9-4D94-982E-A0FE69FFB57E}"/>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make_permutations([1,2,3], 2)</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[[1,2],[1,3],[2,1],[2,3],[3,1],[3,2]]</a:t>
            </a:r>
          </a:p>
        </p:txBody>
      </p:sp>
      <p:sp>
        <p:nvSpPr>
          <p:cNvPr id="7" name="직사각형 6">
            <a:extLst>
              <a:ext uri="{FF2B5EF4-FFF2-40B4-BE49-F238E27FC236}">
                <a16:creationId xmlns:a16="http://schemas.microsoft.com/office/drawing/2014/main" id="{13D32679-0AAD-4786-8550-93AA365205DF}"/>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21944946-007D-432F-AD62-F163EABAEA08}"/>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43976221-803B-471A-A76B-204B0D1D266B}"/>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out[][6] = 선택 결과, return = 행 수 (최대 720)</a:t>
            </a:r>
          </a:p>
        </p:txBody>
      </p:sp>
    </p:spTree>
    <p:extLst>
      <p:ext uri="{BB962C8B-B14F-4D97-AF65-F5344CB8AC3E}">
        <p14:creationId xmlns:p14="http://schemas.microsoft.com/office/powerpoint/2010/main" val="14176689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89806315-AE92-4AFE-8355-07C593AC6B5B}"/>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6178BA48-CE33-4FC0-9D28-A2228BD2F0A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71  Python 구현 예시</a:t>
            </a:r>
          </a:p>
        </p:txBody>
      </p:sp>
      <p:sp>
        <p:nvSpPr>
          <p:cNvPr id="3" name="직사각형 2">
            <a:extLst>
              <a:ext uri="{FF2B5EF4-FFF2-40B4-BE49-F238E27FC236}">
                <a16:creationId xmlns:a16="http://schemas.microsoft.com/office/drawing/2014/main" id="{8BCE5C3B-A388-4118-8CA9-3983B5AE641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순열 직접 생성</a:t>
            </a:r>
          </a:p>
        </p:txBody>
      </p:sp>
      <p:sp>
        <p:nvSpPr>
          <p:cNvPr id="4" name="직사각형 3">
            <a:extLst>
              <a:ext uri="{FF2B5EF4-FFF2-40B4-BE49-F238E27FC236}">
                <a16:creationId xmlns:a16="http://schemas.microsoft.com/office/drawing/2014/main" id="{E775DFF2-1933-4E86-8FCC-AD24DA0E5696}"/>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145</a:t>
            </a:r>
          </a:p>
        </p:txBody>
      </p:sp>
      <p:sp>
        <p:nvSpPr>
          <p:cNvPr id="5" name="직사각형 4">
            <a:extLst>
              <a:ext uri="{FF2B5EF4-FFF2-40B4-BE49-F238E27FC236}">
                <a16:creationId xmlns:a16="http://schemas.microsoft.com/office/drawing/2014/main" id="{7ED36D95-BC53-4502-81BA-CD7C63F4407D}"/>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make_permutations(A, r):</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 path =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 = [False] *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def dfs():</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len(path) == r:</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result.append(path.copy())</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not used[i]: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used[i] = True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path.append(A[i])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dfs()</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path.pop()</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used[i] = False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dfs()</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result</a:t>
            </a:r>
          </a:p>
        </p:txBody>
      </p:sp>
      <p:sp>
        <p:nvSpPr>
          <p:cNvPr id="6" name="직사각형 5">
            <a:extLst>
              <a:ext uri="{FF2B5EF4-FFF2-40B4-BE49-F238E27FC236}">
                <a16:creationId xmlns:a16="http://schemas.microsoft.com/office/drawing/2014/main" id="{BC0C1BCE-23EE-4FC0-979E-FDC9AA593299}"/>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결과 수 nPr, 기록 시간 O(r·nPr), 재귀·사용 배열 O(n).</a:t>
            </a:r>
          </a:p>
        </p:txBody>
      </p:sp>
    </p:spTree>
    <p:extLst>
      <p:ext uri="{BB962C8B-B14F-4D97-AF65-F5344CB8AC3E}">
        <p14:creationId xmlns:p14="http://schemas.microsoft.com/office/powerpoint/2010/main" val="31858257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D595BFAE-2E86-40CF-940B-E164BA6A6FFD}"/>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A68B3B7D-14EA-49DC-B58A-07B1D4AA63C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71  C 구현 예시</a:t>
            </a:r>
          </a:p>
        </p:txBody>
      </p:sp>
      <p:sp>
        <p:nvSpPr>
          <p:cNvPr id="3" name="직사각형 2">
            <a:extLst>
              <a:ext uri="{FF2B5EF4-FFF2-40B4-BE49-F238E27FC236}">
                <a16:creationId xmlns:a16="http://schemas.microsoft.com/office/drawing/2014/main" id="{AE8E08AB-AFB5-4B7E-8407-15171C26DEB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순열 직접 생성</a:t>
            </a:r>
          </a:p>
        </p:txBody>
      </p:sp>
      <p:sp>
        <p:nvSpPr>
          <p:cNvPr id="4" name="직사각형 3">
            <a:extLst>
              <a:ext uri="{FF2B5EF4-FFF2-40B4-BE49-F238E27FC236}">
                <a16:creationId xmlns:a16="http://schemas.microsoft.com/office/drawing/2014/main" id="{D5B50EA0-6F12-459C-AC88-EFDA57E3FD0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146</a:t>
            </a:r>
          </a:p>
        </p:txBody>
      </p:sp>
      <p:sp>
        <p:nvSpPr>
          <p:cNvPr id="5" name="직사각형 4">
            <a:extLst>
              <a:ext uri="{FF2B5EF4-FFF2-40B4-BE49-F238E27FC236}">
                <a16:creationId xmlns:a16="http://schemas.microsoft.com/office/drawing/2014/main" id="{7E3C50A4-789B-4BF0-8320-28FAF1FEBF1F}"/>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static void perm_visit(const int A[], int n, int r, int depth, int used[], int path[],</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out[][6], int *count)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(depth==r)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j=0;j&lt;r;j++) out[*count][j]=path[j];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(*count)++; return;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i=0; i&lt;n; i++)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(used[i]) continue;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used[i]=1; path[depth]=A[i];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perm_visit(A,n,r,depth+1,used,path,out,count);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used[i]=0;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make_permutations(const int A[], int n, int r, int out[][6])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path[6]={0}, count=0;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used[6]={0}; perm_visit(A,n,r,0,used,path,out,&amp;count);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DC7BA11B-ACF7-43B1-905B-23A7EA0BC3BB}"/>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결과 수 nPr, 기록 시간 O(r·nPr), 재귀·사용 배열 O(n).</a:t>
            </a:r>
          </a:p>
        </p:txBody>
      </p:sp>
      <p:sp>
        <p:nvSpPr>
          <p:cNvPr id="7" name="직사각형 6">
            <a:extLst>
              <a:ext uri="{FF2B5EF4-FFF2-40B4-BE49-F238E27FC236}">
                <a16:creationId xmlns:a16="http://schemas.microsoft.com/office/drawing/2014/main" id="{2DEB12C3-036B-48B4-8030-BB1FB6E99E17}"/>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15351521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489E7C54-3E44-48FF-803B-AFD0F4F25229}"/>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6FBE1C76-27F1-4859-9AB4-278811A5AEE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72  단답형</a:t>
            </a:r>
          </a:p>
        </p:txBody>
      </p:sp>
      <p:sp>
        <p:nvSpPr>
          <p:cNvPr id="3" name="직사각형 2">
            <a:extLst>
              <a:ext uri="{FF2B5EF4-FFF2-40B4-BE49-F238E27FC236}">
                <a16:creationId xmlns:a16="http://schemas.microsoft.com/office/drawing/2014/main" id="{4D222F59-09D9-4258-8DE0-06E67CF7E9D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7E2927CC-2FA6-47F0-996B-ACF45D5D512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147</a:t>
            </a:r>
          </a:p>
        </p:txBody>
      </p:sp>
      <p:sp>
        <p:nvSpPr>
          <p:cNvPr id="5" name="직사각형 4">
            <a:extLst>
              <a:ext uri="{FF2B5EF4-FFF2-40B4-BE49-F238E27FC236}">
                <a16:creationId xmlns:a16="http://schemas.microsoft.com/office/drawing/2014/main" id="{13BEF416-5E23-4564-B7C8-C04854B67CB8}"/>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5명 중에서 금메달, 은메달, 동메달을 받을 사람을 정하는 경우의 수를 쓰시오.</a:t>
            </a:r>
          </a:p>
        </p:txBody>
      </p:sp>
      <p:sp>
        <p:nvSpPr>
          <p:cNvPr id="6" name="직사각형 5">
            <a:extLst>
              <a:ext uri="{FF2B5EF4-FFF2-40B4-BE49-F238E27FC236}">
                <a16:creationId xmlns:a16="http://schemas.microsoft.com/office/drawing/2014/main" id="{E8700447-BC05-4723-B3F2-A7B3961E1E51}"/>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5202193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B5BCFDAF-2ADF-4A33-B53B-2A865BE0876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D4F185CC-C634-4ACC-943C-B2C64274F3C3}"/>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72  정답 및 해설</a:t>
            </a:r>
          </a:p>
        </p:txBody>
      </p:sp>
      <p:sp>
        <p:nvSpPr>
          <p:cNvPr id="3" name="직사각형 2">
            <a:extLst>
              <a:ext uri="{FF2B5EF4-FFF2-40B4-BE49-F238E27FC236}">
                <a16:creationId xmlns:a16="http://schemas.microsoft.com/office/drawing/2014/main" id="{21B23C3F-1D0A-4E03-9B61-BB56888F6FC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D77D63A5-AA7F-4AE8-A23F-F42D1C1B75D7}"/>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148</a:t>
            </a:r>
          </a:p>
        </p:txBody>
      </p:sp>
      <p:sp>
        <p:nvSpPr>
          <p:cNvPr id="5" name="직사각형 4">
            <a:extLst>
              <a:ext uri="{FF2B5EF4-FFF2-40B4-BE49-F238E27FC236}">
                <a16:creationId xmlns:a16="http://schemas.microsoft.com/office/drawing/2014/main" id="{F0849B90-3D59-450A-A94D-0AC092B5323B}"/>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5명 중에서 금메달, 은메달, 동메달을 받을 사람을 정하는 경우의 수를 쓰시오.</a:t>
            </a:r>
          </a:p>
        </p:txBody>
      </p:sp>
      <p:sp>
        <p:nvSpPr>
          <p:cNvPr id="6" name="직사각형 5">
            <a:extLst>
              <a:ext uri="{FF2B5EF4-FFF2-40B4-BE49-F238E27FC236}">
                <a16:creationId xmlns:a16="http://schemas.microsoft.com/office/drawing/2014/main" id="{A22E6A74-EFBD-4B0A-BA03-80996B445747}"/>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60가지</a:t>
            </a:r>
          </a:p>
        </p:txBody>
      </p:sp>
      <p:sp>
        <p:nvSpPr>
          <p:cNvPr id="7" name="직사각형 6">
            <a:extLst>
              <a:ext uri="{FF2B5EF4-FFF2-40B4-BE49-F238E27FC236}">
                <a16:creationId xmlns:a16="http://schemas.microsoft.com/office/drawing/2014/main" id="{546F4738-4D00-4941-811D-51094269D38D}"/>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5P3 = 5 × 4 × 3 = 60이다. 누가 금인지 은인지가 달라지면 다른 결과이므로 순열로 센다.</a:t>
            </a:r>
          </a:p>
        </p:txBody>
      </p:sp>
    </p:spTree>
    <p:extLst>
      <p:ext uri="{BB962C8B-B14F-4D97-AF65-F5344CB8AC3E}">
        <p14:creationId xmlns:p14="http://schemas.microsoft.com/office/powerpoint/2010/main" val="330097626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4CCB4E04-8AD9-4045-AA64-5DC2C07781C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72CEE629-985E-40FB-82A5-53CA5F707C1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73  단답형</a:t>
            </a:r>
          </a:p>
        </p:txBody>
      </p:sp>
      <p:sp>
        <p:nvSpPr>
          <p:cNvPr id="3" name="직사각형 2">
            <a:extLst>
              <a:ext uri="{FF2B5EF4-FFF2-40B4-BE49-F238E27FC236}">
                <a16:creationId xmlns:a16="http://schemas.microsoft.com/office/drawing/2014/main" id="{415FB190-CC72-423A-88D4-E9819106E0A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40DD8D57-56E1-4BB5-9BDD-BE4022AE7A8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149</a:t>
            </a:r>
          </a:p>
        </p:txBody>
      </p:sp>
      <p:sp>
        <p:nvSpPr>
          <p:cNvPr id="5" name="직사각형 4">
            <a:extLst>
              <a:ext uri="{FF2B5EF4-FFF2-40B4-BE49-F238E27FC236}">
                <a16:creationId xmlns:a16="http://schemas.microsoft.com/office/drawing/2014/main" id="{49337C83-786D-40FF-9ADC-6E724381F6FB}"/>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5가지 음식 중 2가지를 골라 함께 먹는 경우의 수를 쓰시오.</a:t>
            </a:r>
          </a:p>
        </p:txBody>
      </p:sp>
      <p:sp>
        <p:nvSpPr>
          <p:cNvPr id="6" name="직사각형 5">
            <a:extLst>
              <a:ext uri="{FF2B5EF4-FFF2-40B4-BE49-F238E27FC236}">
                <a16:creationId xmlns:a16="http://schemas.microsoft.com/office/drawing/2014/main" id="{EC15210A-034E-49F5-998B-AD2D498BE6BE}"/>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6674560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AA2B4AF5-4DE1-4588-A34F-9B759D1D4A0D}"/>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57D4808D-6012-4118-B59C-27B3CCDF2F5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73  정답 및 해설</a:t>
            </a:r>
          </a:p>
        </p:txBody>
      </p:sp>
      <p:sp>
        <p:nvSpPr>
          <p:cNvPr id="3" name="직사각형 2">
            <a:extLst>
              <a:ext uri="{FF2B5EF4-FFF2-40B4-BE49-F238E27FC236}">
                <a16:creationId xmlns:a16="http://schemas.microsoft.com/office/drawing/2014/main" id="{0EEEBFEB-8677-4766-8A74-EEA10435C8A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28D6A68B-DE74-410E-85FB-769BC3CFC6F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150</a:t>
            </a:r>
          </a:p>
        </p:txBody>
      </p:sp>
      <p:sp>
        <p:nvSpPr>
          <p:cNvPr id="5" name="직사각형 4">
            <a:extLst>
              <a:ext uri="{FF2B5EF4-FFF2-40B4-BE49-F238E27FC236}">
                <a16:creationId xmlns:a16="http://schemas.microsoft.com/office/drawing/2014/main" id="{7D58DB38-F944-4DFA-AF55-845CB4CD28D1}"/>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5가지 음식 중 2가지를 골라 함께 먹는 경우의 수를 쓰시오.</a:t>
            </a:r>
          </a:p>
        </p:txBody>
      </p:sp>
      <p:sp>
        <p:nvSpPr>
          <p:cNvPr id="6" name="직사각형 5">
            <a:extLst>
              <a:ext uri="{FF2B5EF4-FFF2-40B4-BE49-F238E27FC236}">
                <a16:creationId xmlns:a16="http://schemas.microsoft.com/office/drawing/2014/main" id="{6D248A98-9204-47B1-8829-470E8DE3CC1A}"/>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10가지</a:t>
            </a:r>
          </a:p>
        </p:txBody>
      </p:sp>
      <p:sp>
        <p:nvSpPr>
          <p:cNvPr id="7" name="직사각형 6">
            <a:extLst>
              <a:ext uri="{FF2B5EF4-FFF2-40B4-BE49-F238E27FC236}">
                <a16:creationId xmlns:a16="http://schemas.microsoft.com/office/drawing/2014/main" id="{2C4911E5-994F-4C2B-A8F0-C827EFBC7CF1}"/>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5C2 = (5 × 4) ÷ 2 = 10이다. 짜장면과 짬뽕을 고르는 것과 짬뽕과 짜장면을 고르는 것은 같은 선택이므로 조합으로 센다.</a:t>
            </a:r>
          </a:p>
        </p:txBody>
      </p:sp>
    </p:spTree>
    <p:extLst>
      <p:ext uri="{BB962C8B-B14F-4D97-AF65-F5344CB8AC3E}">
        <p14:creationId xmlns:p14="http://schemas.microsoft.com/office/powerpoint/2010/main" val="424815243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2A7DF4CC-E0C6-49BA-8369-B3047F534669}"/>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236B447C-5DAE-4E81-9017-8D47BCF78BF6}"/>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74  알고리즘 작성</a:t>
            </a:r>
          </a:p>
        </p:txBody>
      </p:sp>
      <p:sp>
        <p:nvSpPr>
          <p:cNvPr id="3" name="직사각형 2">
            <a:extLst>
              <a:ext uri="{FF2B5EF4-FFF2-40B4-BE49-F238E27FC236}">
                <a16:creationId xmlns:a16="http://schemas.microsoft.com/office/drawing/2014/main" id="{107F9D05-00FB-4722-97FB-5F510B15C0AE}"/>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조합 직접 생성</a:t>
            </a:r>
          </a:p>
        </p:txBody>
      </p:sp>
      <p:sp>
        <p:nvSpPr>
          <p:cNvPr id="4" name="직사각형 3">
            <a:extLst>
              <a:ext uri="{FF2B5EF4-FFF2-40B4-BE49-F238E27FC236}">
                <a16:creationId xmlns:a16="http://schemas.microsoft.com/office/drawing/2014/main" id="{450F2A88-12F0-45D0-A6AB-7CAF5685074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151</a:t>
            </a:r>
          </a:p>
        </p:txBody>
      </p:sp>
      <p:sp>
        <p:nvSpPr>
          <p:cNvPr id="5" name="직사각형 4">
            <a:extLst>
              <a:ext uri="{FF2B5EF4-FFF2-40B4-BE49-F238E27FC236}">
                <a16:creationId xmlns:a16="http://schemas.microsoft.com/office/drawing/2014/main" id="{593B0BE5-62CC-4C2B-8AE4-CF1EBC90B826}"/>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서로 다른 정수 배열 A에서 r개를 고르는 모든 조합을 직접 생성하시오. 0≤r≤n≤6이다. 각 조합은 입력 인덱스 증가 순이며 r=0이면 빈 조합 하나다. 조합 생성 라이브러리를 쓰지 않는다.</a:t>
            </a:r>
          </a:p>
        </p:txBody>
      </p:sp>
      <p:sp>
        <p:nvSpPr>
          <p:cNvPr id="6" name="직사각형 5">
            <a:extLst>
              <a:ext uri="{FF2B5EF4-FFF2-40B4-BE49-F238E27FC236}">
                <a16:creationId xmlns:a16="http://schemas.microsoft.com/office/drawing/2014/main" id="{3E14C8DE-1B2B-4BD8-A24B-AE4B61F3D27C}"/>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make_combinations([1,2,3], 2)</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[[1,2],[1,3],[2,3]]</a:t>
            </a:r>
          </a:p>
        </p:txBody>
      </p:sp>
      <p:sp>
        <p:nvSpPr>
          <p:cNvPr id="7" name="직사각형 6">
            <a:extLst>
              <a:ext uri="{FF2B5EF4-FFF2-40B4-BE49-F238E27FC236}">
                <a16:creationId xmlns:a16="http://schemas.microsoft.com/office/drawing/2014/main" id="{63BF843D-B473-48CC-A28E-90650933CF50}"/>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FB835E13-E31F-43CA-833D-BBAA6D0587F8}"/>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E45EF516-593C-4937-A0C7-D400BC26CD14}"/>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out[][6] = 선택 결과, return = 행 수 (최대 20)</a:t>
            </a:r>
          </a:p>
        </p:txBody>
      </p:sp>
    </p:spTree>
    <p:extLst>
      <p:ext uri="{BB962C8B-B14F-4D97-AF65-F5344CB8AC3E}">
        <p14:creationId xmlns:p14="http://schemas.microsoft.com/office/powerpoint/2010/main" val="210528588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3D5695FA-BC2F-4495-91B8-9593702A95D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E95770CD-A716-4300-A382-C4D5B771CC00}"/>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74  Python 구현 예시</a:t>
            </a:r>
          </a:p>
        </p:txBody>
      </p:sp>
      <p:sp>
        <p:nvSpPr>
          <p:cNvPr id="3" name="직사각형 2">
            <a:extLst>
              <a:ext uri="{FF2B5EF4-FFF2-40B4-BE49-F238E27FC236}">
                <a16:creationId xmlns:a16="http://schemas.microsoft.com/office/drawing/2014/main" id="{10166D33-E560-40E4-BE3A-429E1EFB2F44}"/>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조합 직접 생성</a:t>
            </a:r>
          </a:p>
        </p:txBody>
      </p:sp>
      <p:sp>
        <p:nvSpPr>
          <p:cNvPr id="4" name="직사각형 3">
            <a:extLst>
              <a:ext uri="{FF2B5EF4-FFF2-40B4-BE49-F238E27FC236}">
                <a16:creationId xmlns:a16="http://schemas.microsoft.com/office/drawing/2014/main" id="{B091F136-2A21-4911-B49F-E2AEAB73FE37}"/>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152</a:t>
            </a:r>
          </a:p>
        </p:txBody>
      </p:sp>
      <p:sp>
        <p:nvSpPr>
          <p:cNvPr id="5" name="직사각형 4">
            <a:extLst>
              <a:ext uri="{FF2B5EF4-FFF2-40B4-BE49-F238E27FC236}">
                <a16:creationId xmlns:a16="http://schemas.microsoft.com/office/drawing/2014/main" id="{60E381EE-1ACF-4293-BFD7-9F43963A2585}"/>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make_combinations(A, r):</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 path =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def dfs(start):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len(path) == r:</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result.append(path.copy())</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range(start,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path.append(A[i])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dfs(i + 1)</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path.pop()</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dfs(0)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result</a:t>
            </a:r>
          </a:p>
        </p:txBody>
      </p:sp>
      <p:sp>
        <p:nvSpPr>
          <p:cNvPr id="6" name="직사각형 5">
            <a:extLst>
              <a:ext uri="{FF2B5EF4-FFF2-40B4-BE49-F238E27FC236}">
                <a16:creationId xmlns:a16="http://schemas.microsoft.com/office/drawing/2014/main" id="{E99B7986-0322-4C13-A032-15343D9CBE1E}"/>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결과 수 nCr, 결과 기록 O(r·nCr), 탐색 노드 수를 함께 고려한다.</a:t>
            </a:r>
          </a:p>
        </p:txBody>
      </p:sp>
    </p:spTree>
    <p:extLst>
      <p:ext uri="{BB962C8B-B14F-4D97-AF65-F5344CB8AC3E}">
        <p14:creationId xmlns:p14="http://schemas.microsoft.com/office/powerpoint/2010/main" val="60107062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29BAFAE4-248F-40F3-AD17-9AD033F20E6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9B2D3C26-E33A-47C1-801E-7AFC7D5575D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74  C 구현 예시</a:t>
            </a:r>
          </a:p>
        </p:txBody>
      </p:sp>
      <p:sp>
        <p:nvSpPr>
          <p:cNvPr id="3" name="직사각형 2">
            <a:extLst>
              <a:ext uri="{FF2B5EF4-FFF2-40B4-BE49-F238E27FC236}">
                <a16:creationId xmlns:a16="http://schemas.microsoft.com/office/drawing/2014/main" id="{78C0185C-9EB5-4528-B3B4-0BDFF6750884}"/>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r개 조합 직접 생성</a:t>
            </a:r>
          </a:p>
        </p:txBody>
      </p:sp>
      <p:sp>
        <p:nvSpPr>
          <p:cNvPr id="4" name="직사각형 3">
            <a:extLst>
              <a:ext uri="{FF2B5EF4-FFF2-40B4-BE49-F238E27FC236}">
                <a16:creationId xmlns:a16="http://schemas.microsoft.com/office/drawing/2014/main" id="{70352ADA-0EA8-40AC-BF59-559BEDDBAFD1}"/>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153</a:t>
            </a:r>
          </a:p>
        </p:txBody>
      </p:sp>
      <p:sp>
        <p:nvSpPr>
          <p:cNvPr id="5" name="직사각형 4">
            <a:extLst>
              <a:ext uri="{FF2B5EF4-FFF2-40B4-BE49-F238E27FC236}">
                <a16:creationId xmlns:a16="http://schemas.microsoft.com/office/drawing/2014/main" id="{859046F0-3542-4C41-8978-B89DD3F5F79E}"/>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static void comb_visit(const int A[], int n, int r, int depth, int start, int path[],</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out[][6], int *count)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(depth==r)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j=0;j&lt;r;j++) out[*count][j]=path[j];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(*count)++; return;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(int i=start; i&lt;n; i++)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path[depth]=A[i];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comb_visit(A,n,r,depth+1,i+1,path,out,count);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make_combinations(const int A[], int n, int r, int out[][6])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path[6]={0}, count=0;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comb_visit(A,n,r,0,0,path,out,&amp;count);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11911220-4FC7-4B15-A48A-093C38267CB0}"/>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결과 수 nCr, 결과 기록 O(r·nCr), 탐색 노드 수를 함께 고려한다.</a:t>
            </a:r>
          </a:p>
        </p:txBody>
      </p:sp>
      <p:sp>
        <p:nvSpPr>
          <p:cNvPr id="7" name="직사각형 6">
            <a:extLst>
              <a:ext uri="{FF2B5EF4-FFF2-40B4-BE49-F238E27FC236}">
                <a16:creationId xmlns:a16="http://schemas.microsoft.com/office/drawing/2014/main" id="{C8B4ACD3-6102-4D33-9026-FBE7997EB8AB}"/>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29375607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07F4E972-B72B-4ABD-9314-7A4BD8D3D51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EC699AAC-55BF-4090-90E0-0540C2639E7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75  단답형</a:t>
            </a:r>
          </a:p>
        </p:txBody>
      </p:sp>
      <p:sp>
        <p:nvSpPr>
          <p:cNvPr id="3" name="직사각형 2">
            <a:extLst>
              <a:ext uri="{FF2B5EF4-FFF2-40B4-BE49-F238E27FC236}">
                <a16:creationId xmlns:a16="http://schemas.microsoft.com/office/drawing/2014/main" id="{6920BE17-B6F4-44C8-B267-835991F8B68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897F800-189C-4B19-8C79-D75DBF09023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154</a:t>
            </a:r>
          </a:p>
        </p:txBody>
      </p:sp>
      <p:sp>
        <p:nvSpPr>
          <p:cNvPr id="5" name="직사각형 4">
            <a:extLst>
              <a:ext uri="{FF2B5EF4-FFF2-40B4-BE49-F238E27FC236}">
                <a16:creationId xmlns:a16="http://schemas.microsoft.com/office/drawing/2014/main" id="{1FBCD498-207D-486F-9364-DCD3DE81BE73}"/>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서로 다른 n개를 하나도 남기지 않고 모두 나열하는 순열의 개수를 n에 대한 식으로 쓰시오.</a:t>
            </a:r>
          </a:p>
        </p:txBody>
      </p:sp>
      <p:sp>
        <p:nvSpPr>
          <p:cNvPr id="6" name="직사각형 5">
            <a:extLst>
              <a:ext uri="{FF2B5EF4-FFF2-40B4-BE49-F238E27FC236}">
                <a16:creationId xmlns:a16="http://schemas.microsoft.com/office/drawing/2014/main" id="{799F0768-9BF7-452C-A089-77C5F3BF1649}"/>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160754954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D8E21178-F078-4B48-AB16-A1867079A90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970A01DD-7E9B-4897-9761-D67AF5D213A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75  정답 및 해설</a:t>
            </a:r>
          </a:p>
        </p:txBody>
      </p:sp>
      <p:sp>
        <p:nvSpPr>
          <p:cNvPr id="3" name="직사각형 2">
            <a:extLst>
              <a:ext uri="{FF2B5EF4-FFF2-40B4-BE49-F238E27FC236}">
                <a16:creationId xmlns:a16="http://schemas.microsoft.com/office/drawing/2014/main" id="{2F1AEE37-7F63-4737-A6F3-D9D93651C52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CA0C76BD-F33F-4AD5-8E00-A3050A84567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155</a:t>
            </a:r>
          </a:p>
        </p:txBody>
      </p:sp>
      <p:sp>
        <p:nvSpPr>
          <p:cNvPr id="5" name="직사각형 4">
            <a:extLst>
              <a:ext uri="{FF2B5EF4-FFF2-40B4-BE49-F238E27FC236}">
                <a16:creationId xmlns:a16="http://schemas.microsoft.com/office/drawing/2014/main" id="{186703FD-0F39-478C-93A1-2FD5997822E5}"/>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서로 다른 n개를 하나도 남기지 않고 모두 나열하는 순열의 개수를 n에 대한 식으로 쓰시오.</a:t>
            </a:r>
          </a:p>
        </p:txBody>
      </p:sp>
      <p:sp>
        <p:nvSpPr>
          <p:cNvPr id="6" name="직사각형 5">
            <a:extLst>
              <a:ext uri="{FF2B5EF4-FFF2-40B4-BE49-F238E27FC236}">
                <a16:creationId xmlns:a16="http://schemas.microsoft.com/office/drawing/2014/main" id="{FA046343-A3E0-4156-AD6C-387BA5D8AB6E}"/>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n!</a:t>
            </a:r>
          </a:p>
        </p:txBody>
      </p:sp>
      <p:sp>
        <p:nvSpPr>
          <p:cNvPr id="7" name="직사각형 6">
            <a:extLst>
              <a:ext uri="{FF2B5EF4-FFF2-40B4-BE49-F238E27FC236}">
                <a16:creationId xmlns:a16="http://schemas.microsoft.com/office/drawing/2014/main" id="{0DA024AE-2E76-4FE4-B4C4-C66D292B490A}"/>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첫 자리에 n가지, 다음에 n−1가지 식으로 끝까지 곱한 값이다. 외판원 순회처럼 전체 순서를 정하는 문제에서 이 값이 그대로 탐색 공간이 된다.</a:t>
            </a:r>
          </a:p>
        </p:txBody>
      </p:sp>
    </p:spTree>
    <p:extLst>
      <p:ext uri="{BB962C8B-B14F-4D97-AF65-F5344CB8AC3E}">
        <p14:creationId xmlns:p14="http://schemas.microsoft.com/office/powerpoint/2010/main" val="15300110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76C031B3-114A-4DFC-A7B9-343F58BA749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C1889EAC-E227-4E8F-9520-DA417061F85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76  단답형</a:t>
            </a:r>
          </a:p>
        </p:txBody>
      </p:sp>
      <p:sp>
        <p:nvSpPr>
          <p:cNvPr id="3" name="직사각형 2">
            <a:extLst>
              <a:ext uri="{FF2B5EF4-FFF2-40B4-BE49-F238E27FC236}">
                <a16:creationId xmlns:a16="http://schemas.microsoft.com/office/drawing/2014/main" id="{B25427A2-2DD8-4C41-B778-D597EE3C095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4AA3C6D-8B1A-4B81-9A6F-62D92117EDC6}"/>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156</a:t>
            </a:r>
          </a:p>
        </p:txBody>
      </p:sp>
      <p:sp>
        <p:nvSpPr>
          <p:cNvPr id="5" name="직사각형 4">
            <a:extLst>
              <a:ext uri="{FF2B5EF4-FFF2-40B4-BE49-F238E27FC236}">
                <a16:creationId xmlns:a16="http://schemas.microsoft.com/office/drawing/2014/main" id="{6D83E892-149F-4BC6-8FA3-EBF6478441A3}"/>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r개를 고르는 재귀 조합 탐색에서 선택 개수를 3개에서 4개로 바꾸면 종료 조건의 목표 깊이는 어떻게 바뀌는가?</a:t>
            </a:r>
          </a:p>
        </p:txBody>
      </p:sp>
      <p:sp>
        <p:nvSpPr>
          <p:cNvPr id="6" name="직사각형 5">
            <a:extLst>
              <a:ext uri="{FF2B5EF4-FFF2-40B4-BE49-F238E27FC236}">
                <a16:creationId xmlns:a16="http://schemas.microsoft.com/office/drawing/2014/main" id="{0703E308-2015-4C92-856E-FC8CCA7B2FB3}"/>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13575457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454D1328-209E-4F12-8041-FC7AC8EB185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9417B004-36BF-4221-AC1A-08D26470E9A8}"/>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76  정답 및 해설</a:t>
            </a:r>
          </a:p>
        </p:txBody>
      </p:sp>
      <p:sp>
        <p:nvSpPr>
          <p:cNvPr id="3" name="직사각형 2">
            <a:extLst>
              <a:ext uri="{FF2B5EF4-FFF2-40B4-BE49-F238E27FC236}">
                <a16:creationId xmlns:a16="http://schemas.microsoft.com/office/drawing/2014/main" id="{8C7B2E4B-7FE7-4B33-99B0-8F6AD9E2C1B0}"/>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5C47BF4B-02F9-4F3A-96E5-44F8EB43FF4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157</a:t>
            </a:r>
          </a:p>
        </p:txBody>
      </p:sp>
      <p:sp>
        <p:nvSpPr>
          <p:cNvPr id="5" name="직사각형 4">
            <a:extLst>
              <a:ext uri="{FF2B5EF4-FFF2-40B4-BE49-F238E27FC236}">
                <a16:creationId xmlns:a16="http://schemas.microsoft.com/office/drawing/2014/main" id="{3B7E15BB-DF47-488B-A102-54743D5072B9}"/>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r개를 고르는 재귀 조합 탐색에서 선택 개수를 3개에서 4개로 바꾸면 종료 조건의 목표 깊이는 어떻게 바뀌는가?</a:t>
            </a:r>
          </a:p>
        </p:txBody>
      </p:sp>
      <p:sp>
        <p:nvSpPr>
          <p:cNvPr id="6" name="직사각형 5">
            <a:extLst>
              <a:ext uri="{FF2B5EF4-FFF2-40B4-BE49-F238E27FC236}">
                <a16:creationId xmlns:a16="http://schemas.microsoft.com/office/drawing/2014/main" id="{1E6D61BF-CD0F-4148-B911-98EB1E366BB9}"/>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목표 깊이를 3에서 4로 바꾼다.</a:t>
            </a:r>
          </a:p>
        </p:txBody>
      </p:sp>
      <p:sp>
        <p:nvSpPr>
          <p:cNvPr id="7" name="직사각형 6">
            <a:extLst>
              <a:ext uri="{FF2B5EF4-FFF2-40B4-BE49-F238E27FC236}">
                <a16:creationId xmlns:a16="http://schemas.microsoft.com/office/drawing/2014/main" id="{BB7FF2FA-F793-47CD-86EB-DDC60D6C0E95}"/>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선택한 원소의 수가 r에 도달하면 하나의 조합이 완성된다. 이 원리는 Python과 C에서 같다.</a:t>
            </a:r>
          </a:p>
        </p:txBody>
      </p:sp>
    </p:spTree>
    <p:extLst>
      <p:ext uri="{BB962C8B-B14F-4D97-AF65-F5344CB8AC3E}">
        <p14:creationId xmlns:p14="http://schemas.microsoft.com/office/powerpoint/2010/main" val="206002146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D33E71EE-2170-4D3D-AD76-4231BB3B0F02}"/>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FC55E391-498D-472A-B3DC-BAE21A6D97A0}"/>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77  단답형</a:t>
            </a:r>
          </a:p>
        </p:txBody>
      </p:sp>
      <p:sp>
        <p:nvSpPr>
          <p:cNvPr id="3" name="직사각형 2">
            <a:extLst>
              <a:ext uri="{FF2B5EF4-FFF2-40B4-BE49-F238E27FC236}">
                <a16:creationId xmlns:a16="http://schemas.microsoft.com/office/drawing/2014/main" id="{C61642DA-6BA3-43FC-9885-4ADFA91B63B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BD2969E-F245-4C7A-BE56-0E4FC0D64E0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158</a:t>
            </a:r>
          </a:p>
        </p:txBody>
      </p:sp>
      <p:sp>
        <p:nvSpPr>
          <p:cNvPr id="5" name="직사각형 4">
            <a:extLst>
              <a:ext uri="{FF2B5EF4-FFF2-40B4-BE49-F238E27FC236}">
                <a16:creationId xmlns:a16="http://schemas.microsoft.com/office/drawing/2014/main" id="{DF9DDB9F-EE72-4EF0-BAE0-66B96E587646}"/>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어떤 문제를 순열로 셀지 조합으로 셀지 판단할 때 스스로에게 던져야 할 질문을 한 문장으로 쓰시오.</a:t>
            </a:r>
          </a:p>
        </p:txBody>
      </p:sp>
      <p:sp>
        <p:nvSpPr>
          <p:cNvPr id="6" name="직사각형 5">
            <a:extLst>
              <a:ext uri="{FF2B5EF4-FFF2-40B4-BE49-F238E27FC236}">
                <a16:creationId xmlns:a16="http://schemas.microsoft.com/office/drawing/2014/main" id="{6E202B49-00CA-4678-B5F1-FBAC63CC94CC}"/>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54941246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F2A6AC28-5ED5-47B5-8264-06B99F555035}"/>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2.4 순열과 조합</a:t>
            </a:r>
          </a:p>
        </p:txBody>
      </p:sp>
      <p:sp>
        <p:nvSpPr>
          <p:cNvPr id="2" name="직사각형 1">
            <a:extLst>
              <a:ext uri="{FF2B5EF4-FFF2-40B4-BE49-F238E27FC236}">
                <a16:creationId xmlns:a16="http://schemas.microsoft.com/office/drawing/2014/main" id="{F4C75DBA-B194-44DE-A168-D598FA7F904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77  정답 및 해설</a:t>
            </a:r>
          </a:p>
        </p:txBody>
      </p:sp>
      <p:sp>
        <p:nvSpPr>
          <p:cNvPr id="3" name="직사각형 2">
            <a:extLst>
              <a:ext uri="{FF2B5EF4-FFF2-40B4-BE49-F238E27FC236}">
                <a16:creationId xmlns:a16="http://schemas.microsoft.com/office/drawing/2014/main" id="{AC45B0AE-10F4-4FA9-8FA5-BD5356F3FE3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B92CC235-271B-4AAF-95DA-9909624E399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159</a:t>
            </a:r>
          </a:p>
        </p:txBody>
      </p:sp>
      <p:sp>
        <p:nvSpPr>
          <p:cNvPr id="5" name="직사각형 4">
            <a:extLst>
              <a:ext uri="{FF2B5EF4-FFF2-40B4-BE49-F238E27FC236}">
                <a16:creationId xmlns:a16="http://schemas.microsoft.com/office/drawing/2014/main" id="{9007230D-3C93-4986-A4EF-538059FACD07}"/>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어떤 문제를 순열로 셀지 조합으로 셀지 판단할 때 스스로에게 던져야 할 질문을 한 문장으로 쓰시오.</a:t>
            </a:r>
          </a:p>
        </p:txBody>
      </p:sp>
      <p:sp>
        <p:nvSpPr>
          <p:cNvPr id="6" name="직사각형 5">
            <a:extLst>
              <a:ext uri="{FF2B5EF4-FFF2-40B4-BE49-F238E27FC236}">
                <a16:creationId xmlns:a16="http://schemas.microsoft.com/office/drawing/2014/main" id="{17823EC5-1381-4A0F-8595-47430F87334B}"/>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뽑은 것들의 자리를 서로 바꾸면 다른 경우가 되는가?</a:t>
            </a:r>
          </a:p>
        </p:txBody>
      </p:sp>
      <p:sp>
        <p:nvSpPr>
          <p:cNvPr id="7" name="직사각형 6">
            <a:extLst>
              <a:ext uri="{FF2B5EF4-FFF2-40B4-BE49-F238E27FC236}">
                <a16:creationId xmlns:a16="http://schemas.microsoft.com/office/drawing/2014/main" id="{50D222C0-A960-4313-8832-F40E19F9001F}"/>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달라지면 순열, 같으면 조합이다. 메달 색이 바뀌면 다른 결과지만 세트 메뉴는 순서를 바꿔도 같은 메뉴다.</a:t>
            </a:r>
          </a:p>
        </p:txBody>
      </p:sp>
    </p:spTree>
    <p:extLst>
      <p:ext uri="{BB962C8B-B14F-4D97-AF65-F5344CB8AC3E}">
        <p14:creationId xmlns:p14="http://schemas.microsoft.com/office/powerpoint/2010/main" val="241451979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7DC7E1B7-67A6-4EC3-B4C2-3DB4ACEC98C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9112120D-5399-452D-B1D0-2D4F21A40050}"/>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78  알고리즘 작성</a:t>
            </a:r>
          </a:p>
        </p:txBody>
      </p:sp>
      <p:sp>
        <p:nvSpPr>
          <p:cNvPr id="3" name="직사각형 2">
            <a:extLst>
              <a:ext uri="{FF2B5EF4-FFF2-40B4-BE49-F238E27FC236}">
                <a16:creationId xmlns:a16="http://schemas.microsoft.com/office/drawing/2014/main" id="{21A1DE6F-39C4-43A6-BF00-30C56892E468}"/>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문자열의 모든 일치 위치</a:t>
            </a:r>
          </a:p>
        </p:txBody>
      </p:sp>
      <p:sp>
        <p:nvSpPr>
          <p:cNvPr id="4" name="직사각형 3">
            <a:extLst>
              <a:ext uri="{FF2B5EF4-FFF2-40B4-BE49-F238E27FC236}">
                <a16:creationId xmlns:a16="http://schemas.microsoft.com/office/drawing/2014/main" id="{94B75A4F-4B96-41AD-932E-6B614C621AE5}"/>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160</a:t>
            </a:r>
          </a:p>
        </p:txBody>
      </p:sp>
      <p:sp>
        <p:nvSpPr>
          <p:cNvPr id="5" name="직사각형 4">
            <a:extLst>
              <a:ext uri="{FF2B5EF4-FFF2-40B4-BE49-F238E27FC236}">
                <a16:creationId xmlns:a16="http://schemas.microsoft.com/office/drawing/2014/main" id="{AD148EDD-1920-457E-873B-37BDB47CDC65}"/>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텍스트 text에서 패턴 pattern의 모든 시작 인덱스를 무차별 매칭으로 구하시오. 겹치는 일치도 포함한다. 길이는 각각 0~50, 1~10이며 영문자로 구성된다. 일치가 없으면 빈 목록이다.</a:t>
            </a:r>
          </a:p>
        </p:txBody>
      </p:sp>
      <p:sp>
        <p:nvSpPr>
          <p:cNvPr id="6" name="직사각형 5">
            <a:extLst>
              <a:ext uri="{FF2B5EF4-FFF2-40B4-BE49-F238E27FC236}">
                <a16:creationId xmlns:a16="http://schemas.microsoft.com/office/drawing/2014/main" id="{EA7F1594-7D8F-46E2-8D0C-1050DA5AEB61}"/>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bf_string_match("ababcabcababd", "abc")</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[2,5]</a:t>
            </a:r>
          </a:p>
        </p:txBody>
      </p:sp>
      <p:sp>
        <p:nvSpPr>
          <p:cNvPr id="7" name="직사각형 6">
            <a:extLst>
              <a:ext uri="{FF2B5EF4-FFF2-40B4-BE49-F238E27FC236}">
                <a16:creationId xmlns:a16="http://schemas.microsoft.com/office/drawing/2014/main" id="{E99A3817-D506-49EB-8BB0-E17B8F9E955A}"/>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5D83867F-D019-4858-9859-F6516B44D6D3}"/>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56B28B73-9A01-4051-840A-C39C3B7208AC}"/>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 = 시작 인덱스, return = 개수 (용량 201)</a:t>
            </a:r>
          </a:p>
        </p:txBody>
      </p:sp>
    </p:spTree>
    <p:extLst>
      <p:ext uri="{BB962C8B-B14F-4D97-AF65-F5344CB8AC3E}">
        <p14:creationId xmlns:p14="http://schemas.microsoft.com/office/powerpoint/2010/main" val="2281398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92B6D2C6-F0CC-4A9D-BD88-F50FA076E89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DEC1CBF0-DD50-404D-8C22-FF2741CD6F08}"/>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78  Python 구현 예시</a:t>
            </a:r>
          </a:p>
        </p:txBody>
      </p:sp>
      <p:sp>
        <p:nvSpPr>
          <p:cNvPr id="3" name="직사각형 2">
            <a:extLst>
              <a:ext uri="{FF2B5EF4-FFF2-40B4-BE49-F238E27FC236}">
                <a16:creationId xmlns:a16="http://schemas.microsoft.com/office/drawing/2014/main" id="{45306327-106C-4D6B-BB5C-ACF8D9689E8A}"/>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문자열의 모든 일치 위치</a:t>
            </a:r>
          </a:p>
        </p:txBody>
      </p:sp>
      <p:sp>
        <p:nvSpPr>
          <p:cNvPr id="4" name="직사각형 3">
            <a:extLst>
              <a:ext uri="{FF2B5EF4-FFF2-40B4-BE49-F238E27FC236}">
                <a16:creationId xmlns:a16="http://schemas.microsoft.com/office/drawing/2014/main" id="{66AE5A64-EC2F-4301-A885-D95832E12BB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161</a:t>
            </a:r>
          </a:p>
        </p:txBody>
      </p:sp>
      <p:sp>
        <p:nvSpPr>
          <p:cNvPr id="5" name="직사각형 4">
            <a:extLst>
              <a:ext uri="{FF2B5EF4-FFF2-40B4-BE49-F238E27FC236}">
                <a16:creationId xmlns:a16="http://schemas.microsoft.com/office/drawing/2014/main" id="{39D17A77-63FC-4FED-A337-1B7E96C900B4}"/>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bf_string_match(text, pattern):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range(len(text) - len(pattern) + 1):</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j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while j &lt; len(pattern) and text[i+j] == pattern[j]: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j += 1</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j == len(pattern):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result.append(i)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result</a:t>
            </a:r>
          </a:p>
        </p:txBody>
      </p:sp>
      <p:sp>
        <p:nvSpPr>
          <p:cNvPr id="6" name="직사각형 5">
            <a:extLst>
              <a:ext uri="{FF2B5EF4-FFF2-40B4-BE49-F238E27FC236}">
                <a16:creationId xmlns:a16="http://schemas.microsoft.com/office/drawing/2014/main" id="{CA2FDC8C-AD44-452C-904D-40E087DB62D1}"/>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O((n−m+1)·m), n&lt;m이면 즉시 빈 결과.</a:t>
            </a:r>
          </a:p>
        </p:txBody>
      </p:sp>
    </p:spTree>
    <p:extLst>
      <p:ext uri="{BB962C8B-B14F-4D97-AF65-F5344CB8AC3E}">
        <p14:creationId xmlns:p14="http://schemas.microsoft.com/office/powerpoint/2010/main" val="402258247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CDCF42D-D9DE-4147-903F-E74C8E91598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2BE51F68-B00D-4503-BDD3-357EC7523956}"/>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78  C 구현 예시</a:t>
            </a:r>
          </a:p>
        </p:txBody>
      </p:sp>
      <p:sp>
        <p:nvSpPr>
          <p:cNvPr id="3" name="직사각형 2">
            <a:extLst>
              <a:ext uri="{FF2B5EF4-FFF2-40B4-BE49-F238E27FC236}">
                <a16:creationId xmlns:a16="http://schemas.microsoft.com/office/drawing/2014/main" id="{E681DB71-A7ED-4B39-B521-FA97F52D7CB3}"/>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문자열의 모든 일치 위치</a:t>
            </a:r>
          </a:p>
        </p:txBody>
      </p:sp>
      <p:sp>
        <p:nvSpPr>
          <p:cNvPr id="4" name="직사각형 3">
            <a:extLst>
              <a:ext uri="{FF2B5EF4-FFF2-40B4-BE49-F238E27FC236}">
                <a16:creationId xmlns:a16="http://schemas.microsoft.com/office/drawing/2014/main" id="{944FE52E-9606-4402-A901-15B719363A3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162</a:t>
            </a:r>
          </a:p>
        </p:txBody>
      </p:sp>
      <p:sp>
        <p:nvSpPr>
          <p:cNvPr id="5" name="직사각형 4">
            <a:extLst>
              <a:ext uri="{FF2B5EF4-FFF2-40B4-BE49-F238E27FC236}">
                <a16:creationId xmlns:a16="http://schemas.microsoft.com/office/drawing/2014/main" id="{FC030998-7749-459E-822E-7122E705F8B0}"/>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bf_string_match(const char text[], const char pattern[], int out[])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n=(int)strlen(text), m=(int)strlen(pattern), count=0;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i=0;i&lt;=n-m;i++)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j=0;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while(j&lt;m &amp;&amp; text[i+j]==pattern[j]) 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if(j==m) out[count++]=i;</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4D937C3D-981C-4BD3-ABF2-5F89180DB8B1}"/>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O((n−m+1)·m), n&lt;m이면 즉시 빈 결과.</a:t>
            </a:r>
          </a:p>
        </p:txBody>
      </p:sp>
      <p:sp>
        <p:nvSpPr>
          <p:cNvPr id="7" name="직사각형 6">
            <a:extLst>
              <a:ext uri="{FF2B5EF4-FFF2-40B4-BE49-F238E27FC236}">
                <a16:creationId xmlns:a16="http://schemas.microsoft.com/office/drawing/2014/main" id="{04E3C4A0-5132-4732-9C91-E9FB23AAC457}"/>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78043872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62F212B6-3ABD-4817-A0E0-FD0AAE2A5CC8}"/>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999331C7-FC38-4A4F-A428-B91F04F1F2E9}"/>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79  알고리즘 작성</a:t>
            </a:r>
          </a:p>
        </p:txBody>
      </p:sp>
      <p:sp>
        <p:nvSpPr>
          <p:cNvPr id="3" name="직사각형 2">
            <a:extLst>
              <a:ext uri="{FF2B5EF4-FFF2-40B4-BE49-F238E27FC236}">
                <a16:creationId xmlns:a16="http://schemas.microsoft.com/office/drawing/2014/main" id="{7E2D3032-EF6E-4FD9-8381-CFD216E9ED1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가장 가까운 두 수</a:t>
            </a:r>
          </a:p>
        </p:txBody>
      </p:sp>
      <p:sp>
        <p:nvSpPr>
          <p:cNvPr id="4" name="직사각형 3">
            <a:extLst>
              <a:ext uri="{FF2B5EF4-FFF2-40B4-BE49-F238E27FC236}">
                <a16:creationId xmlns:a16="http://schemas.microsoft.com/office/drawing/2014/main" id="{06CF84D3-6BC4-4835-A196-31D0E25AF1F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163</a:t>
            </a:r>
          </a:p>
        </p:txBody>
      </p:sp>
      <p:sp>
        <p:nvSpPr>
          <p:cNvPr id="5" name="직사각형 4">
            <a:extLst>
              <a:ext uri="{FF2B5EF4-FFF2-40B4-BE49-F238E27FC236}">
                <a16:creationId xmlns:a16="http://schemas.microsoft.com/office/drawing/2014/main" id="{9C27C888-AC73-4C1E-936A-97A270BA3692}"/>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2≤n≤30인 정수 배열 A의 모든 i&lt;j를 검사하여 차이의 절댓값이 최소인 값의 쌍과 차이를 구하시오. 동률이면 탐색 중 처음 찾은 쌍을 유지한다. 반환 형식은 [A[i],A[j],차이]다. 원소는 −2,000,000,000~2,000,000,000이다.</a:t>
            </a:r>
          </a:p>
        </p:txBody>
      </p:sp>
      <p:sp>
        <p:nvSpPr>
          <p:cNvPr id="6" name="직사각형 5">
            <a:extLst>
              <a:ext uri="{FF2B5EF4-FFF2-40B4-BE49-F238E27FC236}">
                <a16:creationId xmlns:a16="http://schemas.microsoft.com/office/drawing/2014/main" id="{F455C514-7AAF-47C9-AFC5-1AF4C31438F0}"/>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closest_pair([10,3,22,15,17,9])</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[10,9,1]</a:t>
            </a:r>
          </a:p>
        </p:txBody>
      </p:sp>
      <p:sp>
        <p:nvSpPr>
          <p:cNvPr id="7" name="직사각형 6">
            <a:extLst>
              <a:ext uri="{FF2B5EF4-FFF2-40B4-BE49-F238E27FC236}">
                <a16:creationId xmlns:a16="http://schemas.microsoft.com/office/drawing/2014/main" id="{65ECA1CD-1DD7-4386-954D-67D8F6F6223E}"/>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EE408980-260F-4457-8590-4BB118A12B0E}"/>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3B98EF24-2E66-4683-803F-981F50AA8CC1}"/>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out[0]=첫 값, out[1]=둘째 값, out[2]=최소 차이</a:t>
            </a:r>
          </a:p>
        </p:txBody>
      </p:sp>
    </p:spTree>
    <p:extLst>
      <p:ext uri="{BB962C8B-B14F-4D97-AF65-F5344CB8AC3E}">
        <p14:creationId xmlns:p14="http://schemas.microsoft.com/office/powerpoint/2010/main" val="34236996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14F6F07D-7784-4BF3-8804-A3095AB9938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A6C5B36C-8C1B-44C3-899D-AC732C460EFF}"/>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79  Python 구현 예시</a:t>
            </a:r>
          </a:p>
        </p:txBody>
      </p:sp>
      <p:sp>
        <p:nvSpPr>
          <p:cNvPr id="3" name="직사각형 2">
            <a:extLst>
              <a:ext uri="{FF2B5EF4-FFF2-40B4-BE49-F238E27FC236}">
                <a16:creationId xmlns:a16="http://schemas.microsoft.com/office/drawing/2014/main" id="{156C2661-F74B-4945-AD92-849B29C89460}"/>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가장 가까운 두 수</a:t>
            </a:r>
          </a:p>
        </p:txBody>
      </p:sp>
      <p:sp>
        <p:nvSpPr>
          <p:cNvPr id="4" name="직사각형 3">
            <a:extLst>
              <a:ext uri="{FF2B5EF4-FFF2-40B4-BE49-F238E27FC236}">
                <a16:creationId xmlns:a16="http://schemas.microsoft.com/office/drawing/2014/main" id="{C098B709-97CD-47CA-955B-9845F32CE77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164</a:t>
            </a:r>
          </a:p>
        </p:txBody>
      </p:sp>
      <p:sp>
        <p:nvSpPr>
          <p:cNvPr id="5" name="직사각형 4">
            <a:extLst>
              <a:ext uri="{FF2B5EF4-FFF2-40B4-BE49-F238E27FC236}">
                <a16:creationId xmlns:a16="http://schemas.microsoft.com/office/drawing/2014/main" id="{D1217EB3-DE3F-4C5E-A6BE-851BEFC2C1FF}"/>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closest_pair(A):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None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i in range(len(A)):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j in range(i + 1,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gap = abs(A[i] - 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best is None or gap &lt; best[2]:</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[A[i], A[j], gap]</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p:txBody>
      </p:sp>
      <p:sp>
        <p:nvSpPr>
          <p:cNvPr id="6" name="직사각형 5">
            <a:extLst>
              <a:ext uri="{FF2B5EF4-FFF2-40B4-BE49-F238E27FC236}">
                <a16:creationId xmlns:a16="http://schemas.microsoft.com/office/drawing/2014/main" id="{3132526E-BDE1-4B1D-8F7B-E0DB56D4EF94}"/>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O(n²), 결과를 제외한 추가 공간 O(1).</a:t>
            </a:r>
          </a:p>
        </p:txBody>
      </p:sp>
    </p:spTree>
    <p:extLst>
      <p:ext uri="{BB962C8B-B14F-4D97-AF65-F5344CB8AC3E}">
        <p14:creationId xmlns:p14="http://schemas.microsoft.com/office/powerpoint/2010/main" val="390003457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90E2EFA8-1586-49A6-9378-C71B5B2ADDD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95B5E60C-3ADC-4153-9178-3E90A993D7F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79  C 구현 예시</a:t>
            </a:r>
          </a:p>
        </p:txBody>
      </p:sp>
      <p:sp>
        <p:nvSpPr>
          <p:cNvPr id="3" name="직사각형 2">
            <a:extLst>
              <a:ext uri="{FF2B5EF4-FFF2-40B4-BE49-F238E27FC236}">
                <a16:creationId xmlns:a16="http://schemas.microsoft.com/office/drawing/2014/main" id="{1D338597-786E-46FE-A83E-36311DE04C33}"/>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가장 가까운 두 수</a:t>
            </a:r>
          </a:p>
        </p:txBody>
      </p:sp>
      <p:sp>
        <p:nvSpPr>
          <p:cNvPr id="4" name="직사각형 3">
            <a:extLst>
              <a:ext uri="{FF2B5EF4-FFF2-40B4-BE49-F238E27FC236}">
                <a16:creationId xmlns:a16="http://schemas.microsoft.com/office/drawing/2014/main" id="{469DFD06-1F55-438D-91AF-7BBADCE008F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165</a:t>
            </a:r>
          </a:p>
        </p:txBody>
      </p:sp>
      <p:sp>
        <p:nvSpPr>
          <p:cNvPr id="5" name="직사각형 4">
            <a:extLst>
              <a:ext uri="{FF2B5EF4-FFF2-40B4-BE49-F238E27FC236}">
                <a16:creationId xmlns:a16="http://schemas.microsoft.com/office/drawing/2014/main" id="{A4977C22-1966-4C08-A40F-C360A4FE5DAE}"/>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void closest_pair(const int A[], int n, long long out[3])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out[2]=LLONG_MAX;</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i=0;i&lt;n;i++) for(int j=i+1;j&lt;n;j++)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long long diff=llabs((long long)A[i]-A[j]);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if(diff&lt;out[2]) { out[0]=A[i]; out[1]=A[j]; out[2]=diff;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EE405F61-E5FA-42E9-9895-B1950A5A009F}"/>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O(n²), 결과를 제외한 추가 공간 O(1).</a:t>
            </a:r>
          </a:p>
        </p:txBody>
      </p:sp>
      <p:sp>
        <p:nvSpPr>
          <p:cNvPr id="7" name="직사각형 6">
            <a:extLst>
              <a:ext uri="{FF2B5EF4-FFF2-40B4-BE49-F238E27FC236}">
                <a16:creationId xmlns:a16="http://schemas.microsoft.com/office/drawing/2014/main" id="{3861CA53-079B-4E52-8AD6-10C60F725B13}"/>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201996411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C0A96449-9F2C-48A8-8FED-FE9BD5DBB0B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14107CC5-A778-4C8E-986D-CCD433702D0F}"/>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80  알고리즘 작성</a:t>
            </a:r>
          </a:p>
        </p:txBody>
      </p:sp>
      <p:sp>
        <p:nvSpPr>
          <p:cNvPr id="3" name="직사각형 2">
            <a:extLst>
              <a:ext uri="{FF2B5EF4-FFF2-40B4-BE49-F238E27FC236}">
                <a16:creationId xmlns:a16="http://schemas.microsoft.com/office/drawing/2014/main" id="{CEA50403-13CB-4FA4-B19E-EF87AF7A4890}"/>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비트마스크 부분집합 목록</a:t>
            </a:r>
          </a:p>
        </p:txBody>
      </p:sp>
      <p:sp>
        <p:nvSpPr>
          <p:cNvPr id="4" name="직사각형 3">
            <a:extLst>
              <a:ext uri="{FF2B5EF4-FFF2-40B4-BE49-F238E27FC236}">
                <a16:creationId xmlns:a16="http://schemas.microsoft.com/office/drawing/2014/main" id="{843B0963-5B31-48DA-87EF-E0C21105D4E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166</a:t>
            </a:r>
          </a:p>
        </p:txBody>
      </p:sp>
      <p:sp>
        <p:nvSpPr>
          <p:cNvPr id="5" name="직사각형 4">
            <a:extLst>
              <a:ext uri="{FF2B5EF4-FFF2-40B4-BE49-F238E27FC236}">
                <a16:creationId xmlns:a16="http://schemas.microsoft.com/office/drawing/2014/main" id="{AAF8BAB8-C249-468A-AB01-FC0C5828F92A}"/>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서로 다른 정수 배열 A의 모든 부분집합을 비트마스크 증가 순서로 생성하시오. 0≤n≤8이다. 각 부분집합 내부는 입력 인덱스 순이며 빈 부분집합도 포함한다.</a:t>
            </a:r>
          </a:p>
        </p:txBody>
      </p:sp>
      <p:sp>
        <p:nvSpPr>
          <p:cNvPr id="6" name="직사각형 5">
            <a:extLst>
              <a:ext uri="{FF2B5EF4-FFF2-40B4-BE49-F238E27FC236}">
                <a16:creationId xmlns:a16="http://schemas.microsoft.com/office/drawing/2014/main" id="{52F63454-2AD4-46D8-B9FC-633F04F1B4EF}"/>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power_set([1,2,3])</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[[],[1],[2],[1,2],[3],[1,3],[2,3],[1,2,3]]</a:t>
            </a:r>
          </a:p>
        </p:txBody>
      </p:sp>
      <p:sp>
        <p:nvSpPr>
          <p:cNvPr id="7" name="직사각형 6">
            <a:extLst>
              <a:ext uri="{FF2B5EF4-FFF2-40B4-BE49-F238E27FC236}">
                <a16:creationId xmlns:a16="http://schemas.microsoft.com/office/drawing/2014/main" id="{C78A89E9-8F0F-47FE-A8B8-5621BBC1C191}"/>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5FD8FAD1-8A64-454A-B24C-DF5F3E68051B}"/>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138F8C80-FC16-4A34-A94B-A35F1B8DD45D}"/>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out[][8], sizes[] = 부분집합과 길이, return = 개수 (최대 256)</a:t>
            </a:r>
          </a:p>
        </p:txBody>
      </p:sp>
    </p:spTree>
    <p:extLst>
      <p:ext uri="{BB962C8B-B14F-4D97-AF65-F5344CB8AC3E}">
        <p14:creationId xmlns:p14="http://schemas.microsoft.com/office/powerpoint/2010/main" val="221429173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CEBE1FC3-1D3C-4260-8B1A-FC89D12D8DD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58D5EC97-01CA-41B7-A324-23E7F4D03770}"/>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80  Python 구현 예시</a:t>
            </a:r>
          </a:p>
        </p:txBody>
      </p:sp>
      <p:sp>
        <p:nvSpPr>
          <p:cNvPr id="3" name="직사각형 2">
            <a:extLst>
              <a:ext uri="{FF2B5EF4-FFF2-40B4-BE49-F238E27FC236}">
                <a16:creationId xmlns:a16="http://schemas.microsoft.com/office/drawing/2014/main" id="{1A7C39C0-59C5-4EBA-AEE4-D368F46D88F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비트마스크 부분집합 목록</a:t>
            </a:r>
          </a:p>
        </p:txBody>
      </p:sp>
      <p:sp>
        <p:nvSpPr>
          <p:cNvPr id="4" name="직사각형 3">
            <a:extLst>
              <a:ext uri="{FF2B5EF4-FFF2-40B4-BE49-F238E27FC236}">
                <a16:creationId xmlns:a16="http://schemas.microsoft.com/office/drawing/2014/main" id="{EE12E3E0-19FD-4FD2-A863-621DAE22D82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167</a:t>
            </a:r>
          </a:p>
        </p:txBody>
      </p:sp>
      <p:sp>
        <p:nvSpPr>
          <p:cNvPr id="5" name="직사각형 4">
            <a:extLst>
              <a:ext uri="{FF2B5EF4-FFF2-40B4-BE49-F238E27FC236}">
                <a16:creationId xmlns:a16="http://schemas.microsoft.com/office/drawing/2014/main" id="{ADCE6934-7C7F-451D-891F-939E7A35380C}"/>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power_set(A):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mask in range(1 &lt;&lt; 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subset =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j in range(len(A)):</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mask &amp; (1 &lt;&lt; 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subset.append(A[j])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result.append(subset)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result</a:t>
            </a:r>
          </a:p>
        </p:txBody>
      </p:sp>
      <p:sp>
        <p:nvSpPr>
          <p:cNvPr id="6" name="직사각형 5">
            <a:extLst>
              <a:ext uri="{FF2B5EF4-FFF2-40B4-BE49-F238E27FC236}">
                <a16:creationId xmlns:a16="http://schemas.microsoft.com/office/drawing/2014/main" id="{4DAF42DB-249A-4CBB-9C08-E7C38A3E150E}"/>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시간·전체 결과 공간 O(n·2ⁿ).</a:t>
            </a:r>
          </a:p>
        </p:txBody>
      </p:sp>
    </p:spTree>
    <p:extLst>
      <p:ext uri="{BB962C8B-B14F-4D97-AF65-F5344CB8AC3E}">
        <p14:creationId xmlns:p14="http://schemas.microsoft.com/office/powerpoint/2010/main" val="720800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38BC7985-630D-4974-A1EF-F84927D5465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AE51CE20-18E3-49ED-AEE8-DDDEAA42B3D2}"/>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80  C 구현 예시</a:t>
            </a:r>
          </a:p>
        </p:txBody>
      </p:sp>
      <p:sp>
        <p:nvSpPr>
          <p:cNvPr id="3" name="직사각형 2">
            <a:extLst>
              <a:ext uri="{FF2B5EF4-FFF2-40B4-BE49-F238E27FC236}">
                <a16:creationId xmlns:a16="http://schemas.microsoft.com/office/drawing/2014/main" id="{9DC6DD7D-FF3C-464D-9E38-8F2253CDE000}"/>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비트마스크 부분집합 목록</a:t>
            </a:r>
          </a:p>
        </p:txBody>
      </p:sp>
      <p:sp>
        <p:nvSpPr>
          <p:cNvPr id="4" name="직사각형 3">
            <a:extLst>
              <a:ext uri="{FF2B5EF4-FFF2-40B4-BE49-F238E27FC236}">
                <a16:creationId xmlns:a16="http://schemas.microsoft.com/office/drawing/2014/main" id="{0A14DCBF-662D-4F78-8151-201158D5566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168</a:t>
            </a:r>
          </a:p>
        </p:txBody>
      </p:sp>
      <p:sp>
        <p:nvSpPr>
          <p:cNvPr id="5" name="직사각형 4">
            <a:extLst>
              <a:ext uri="{FF2B5EF4-FFF2-40B4-BE49-F238E27FC236}">
                <a16:creationId xmlns:a16="http://schemas.microsoft.com/office/drawing/2014/main" id="{7EF91100-F048-457B-AD64-3EE224696284}"/>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power_set(const int A[], int n, int out[][8], int sizes[])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count=1&lt;&lt;n;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mask=0;mask&lt;count;mask++)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sizes[mask]=0;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j=0;j&lt;n;j++) if(mask &amp; (1u&lt;&lt;j))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out[mask][sizes[mask]++]=A[j];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count;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E85DB2BC-A35B-473E-9AAB-27A672C994B1}"/>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시간·전체 결과 공간 O(n·2ⁿ).</a:t>
            </a:r>
          </a:p>
        </p:txBody>
      </p:sp>
      <p:sp>
        <p:nvSpPr>
          <p:cNvPr id="7" name="직사각형 6">
            <a:extLst>
              <a:ext uri="{FF2B5EF4-FFF2-40B4-BE49-F238E27FC236}">
                <a16:creationId xmlns:a16="http://schemas.microsoft.com/office/drawing/2014/main" id="{24C7CB34-829F-4E22-AC4C-59E6248F4632}"/>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172174562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7D8F67F2-C392-4C5F-A519-1C006531020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91468591-2CB0-48D6-AC49-8034543774B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81  단답형</a:t>
            </a:r>
          </a:p>
        </p:txBody>
      </p:sp>
      <p:sp>
        <p:nvSpPr>
          <p:cNvPr id="3" name="직사각형 2">
            <a:extLst>
              <a:ext uri="{FF2B5EF4-FFF2-40B4-BE49-F238E27FC236}">
                <a16:creationId xmlns:a16="http://schemas.microsoft.com/office/drawing/2014/main" id="{97898D4B-60AA-4E31-8A0C-8B224A30474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2DB37D45-ED0E-4769-A862-9642B54F7EE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169</a:t>
            </a:r>
          </a:p>
        </p:txBody>
      </p:sp>
      <p:sp>
        <p:nvSpPr>
          <p:cNvPr id="5" name="직사각형 4">
            <a:extLst>
              <a:ext uri="{FF2B5EF4-FFF2-40B4-BE49-F238E27FC236}">
                <a16:creationId xmlns:a16="http://schemas.microsoft.com/office/drawing/2014/main" id="{07480F90-296E-4D37-90FE-A7BCBAAAAA38}"/>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n≥m≥1이다. 텍스트의 가능한 시작 위치를 모두 검사하며 각 위치의 첫 글자에서 불일치한다면 총 문자 비교 횟수는 얼마인가?</a:t>
            </a:r>
          </a:p>
        </p:txBody>
      </p:sp>
      <p:sp>
        <p:nvSpPr>
          <p:cNvPr id="6" name="직사각형 5">
            <a:extLst>
              <a:ext uri="{FF2B5EF4-FFF2-40B4-BE49-F238E27FC236}">
                <a16:creationId xmlns:a16="http://schemas.microsoft.com/office/drawing/2014/main" id="{85B51654-F542-4312-B793-3B6B6B2227EA}"/>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04048044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46E36EDF-1808-42C9-8074-1320FD2D5912}"/>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1BA86E67-2EB9-45E2-85F1-E8C3E99225AA}"/>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81  정답 및 해설</a:t>
            </a:r>
          </a:p>
        </p:txBody>
      </p:sp>
      <p:sp>
        <p:nvSpPr>
          <p:cNvPr id="3" name="직사각형 2">
            <a:extLst>
              <a:ext uri="{FF2B5EF4-FFF2-40B4-BE49-F238E27FC236}">
                <a16:creationId xmlns:a16="http://schemas.microsoft.com/office/drawing/2014/main" id="{B69394ED-66BD-455D-BE78-AFB1319F91D7}"/>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013648B-6CFC-43AB-9705-E9EA7D25CADC}"/>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170</a:t>
            </a:r>
          </a:p>
        </p:txBody>
      </p:sp>
      <p:sp>
        <p:nvSpPr>
          <p:cNvPr id="5" name="직사각형 4">
            <a:extLst>
              <a:ext uri="{FF2B5EF4-FFF2-40B4-BE49-F238E27FC236}">
                <a16:creationId xmlns:a16="http://schemas.microsoft.com/office/drawing/2014/main" id="{AD60771C-D719-494E-B2B5-FB441706932A}"/>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n≥m≥1이다. 텍스트의 가능한 시작 위치를 모두 검사하며 각 위치의 첫 글자에서 불일치한다면 총 문자 비교 횟수는 얼마인가?</a:t>
            </a:r>
          </a:p>
        </p:txBody>
      </p:sp>
      <p:sp>
        <p:nvSpPr>
          <p:cNvPr id="6" name="직사각형 5">
            <a:extLst>
              <a:ext uri="{FF2B5EF4-FFF2-40B4-BE49-F238E27FC236}">
                <a16:creationId xmlns:a16="http://schemas.microsoft.com/office/drawing/2014/main" id="{2CA5E416-587A-4823-97D2-35ABC91EEC2D}"/>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n−m+1회</a:t>
            </a:r>
          </a:p>
        </p:txBody>
      </p:sp>
      <p:sp>
        <p:nvSpPr>
          <p:cNvPr id="7" name="직사각형 6">
            <a:extLst>
              <a:ext uri="{FF2B5EF4-FFF2-40B4-BE49-F238E27FC236}">
                <a16:creationId xmlns:a16="http://schemas.microsoft.com/office/drawing/2014/main" id="{4C30365F-E36E-405E-A5DF-2866577D4EF0}"/>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시작 위치는 0부터 n−m까지이며, 위치마다 한 번 비교한다.</a:t>
            </a:r>
          </a:p>
        </p:txBody>
      </p:sp>
    </p:spTree>
    <p:extLst>
      <p:ext uri="{BB962C8B-B14F-4D97-AF65-F5344CB8AC3E}">
        <p14:creationId xmlns:p14="http://schemas.microsoft.com/office/powerpoint/2010/main" val="352245958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01981067-1CE4-4EB6-A3C5-396C60A93F1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2BA2C775-9E9D-422D-ACF1-8A3FA66F959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82  단답형</a:t>
            </a:r>
          </a:p>
        </p:txBody>
      </p:sp>
      <p:sp>
        <p:nvSpPr>
          <p:cNvPr id="3" name="직사각형 2">
            <a:extLst>
              <a:ext uri="{FF2B5EF4-FFF2-40B4-BE49-F238E27FC236}">
                <a16:creationId xmlns:a16="http://schemas.microsoft.com/office/drawing/2014/main" id="{5409B065-86C7-4A56-8C49-ED8BCFFA2AA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BD668BBE-BB82-40F5-A13A-E4CE179D74A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171</a:t>
            </a:r>
          </a:p>
        </p:txBody>
      </p:sp>
      <p:sp>
        <p:nvSpPr>
          <p:cNvPr id="5" name="직사각형 4">
            <a:extLst>
              <a:ext uri="{FF2B5EF4-FFF2-40B4-BE49-F238E27FC236}">
                <a16:creationId xmlns:a16="http://schemas.microsoft.com/office/drawing/2014/main" id="{24D0736E-D146-4D73-B4F4-0DCDFA15A864}"/>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두 수의 차이를 비교하며 더 작은 차이를 만날 때 best 쌍을 갱신한다. 반복 도중 best가 담고 있는 것은 무엇인가?</a:t>
            </a:r>
          </a:p>
        </p:txBody>
      </p:sp>
      <p:sp>
        <p:nvSpPr>
          <p:cNvPr id="6" name="직사각형 5">
            <a:extLst>
              <a:ext uri="{FF2B5EF4-FFF2-40B4-BE49-F238E27FC236}">
                <a16:creationId xmlns:a16="http://schemas.microsoft.com/office/drawing/2014/main" id="{2E603F0A-3A7C-4C3C-85E3-B3E43E0878D5}"/>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133591929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2D78336D-663D-4CF3-AC83-466D5380754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67707156-ADCF-4D36-BEE6-FFE7F4B70A19}"/>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82  정답 및 해설</a:t>
            </a:r>
          </a:p>
        </p:txBody>
      </p:sp>
      <p:sp>
        <p:nvSpPr>
          <p:cNvPr id="3" name="직사각형 2">
            <a:extLst>
              <a:ext uri="{FF2B5EF4-FFF2-40B4-BE49-F238E27FC236}">
                <a16:creationId xmlns:a16="http://schemas.microsoft.com/office/drawing/2014/main" id="{363B566C-A2EA-4B94-883D-9D0F847F4D6D}"/>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0901DF0-9208-46E6-80E3-BF0738F59BE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172</a:t>
            </a:r>
          </a:p>
        </p:txBody>
      </p:sp>
      <p:sp>
        <p:nvSpPr>
          <p:cNvPr id="5" name="직사각형 4">
            <a:extLst>
              <a:ext uri="{FF2B5EF4-FFF2-40B4-BE49-F238E27FC236}">
                <a16:creationId xmlns:a16="http://schemas.microsoft.com/office/drawing/2014/main" id="{62CDC383-EB15-4811-8F06-FA95E5A20296}"/>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두 수의 차이를 비교하며 더 작은 차이를 만날 때 best 쌍을 갱신한다. 반복 도중 best가 담고 있는 것은 무엇인가?</a:t>
            </a:r>
          </a:p>
        </p:txBody>
      </p:sp>
      <p:sp>
        <p:nvSpPr>
          <p:cNvPr id="6" name="직사각형 5">
            <a:extLst>
              <a:ext uri="{FF2B5EF4-FFF2-40B4-BE49-F238E27FC236}">
                <a16:creationId xmlns:a16="http://schemas.microsoft.com/office/drawing/2014/main" id="{E759DCA7-A0E1-46A4-9DA5-0B124FDC09A9}"/>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지금까지 검사한 쌍 중 차이가 가장 작은 쌍</a:t>
            </a:r>
          </a:p>
        </p:txBody>
      </p:sp>
      <p:sp>
        <p:nvSpPr>
          <p:cNvPr id="7" name="직사각형 6">
            <a:extLst>
              <a:ext uri="{FF2B5EF4-FFF2-40B4-BE49-F238E27FC236}">
                <a16:creationId xmlns:a16="http://schemas.microsoft.com/office/drawing/2014/main" id="{27EAEFBA-94D5-43CC-914B-9D01BB07D3AB}"/>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아직 검사하지 않은 쌍까지 포함한 최적해는 아니다. 모든 쌍을 확인한 뒤 전체 최적해가 된다.</a:t>
            </a:r>
          </a:p>
        </p:txBody>
      </p:sp>
    </p:spTree>
    <p:extLst>
      <p:ext uri="{BB962C8B-B14F-4D97-AF65-F5344CB8AC3E}">
        <p14:creationId xmlns:p14="http://schemas.microsoft.com/office/powerpoint/2010/main" val="112262723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9A5AB672-B312-4449-B641-C53EBAEA13B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F7C9FF40-A756-4CCC-9DB0-151BF6E19E6A}"/>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83  단답형</a:t>
            </a:r>
          </a:p>
        </p:txBody>
      </p:sp>
      <p:sp>
        <p:nvSpPr>
          <p:cNvPr id="3" name="직사각형 2">
            <a:extLst>
              <a:ext uri="{FF2B5EF4-FFF2-40B4-BE49-F238E27FC236}">
                <a16:creationId xmlns:a16="http://schemas.microsoft.com/office/drawing/2014/main" id="{FD2F88EF-6EEF-4894-93E2-C095C27CB38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5ED547B-171C-4F45-A9D9-ED55BF45F49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173</a:t>
            </a:r>
          </a:p>
        </p:txBody>
      </p:sp>
      <p:sp>
        <p:nvSpPr>
          <p:cNvPr id="5" name="직사각형 4">
            <a:extLst>
              <a:ext uri="{FF2B5EF4-FFF2-40B4-BE49-F238E27FC236}">
                <a16:creationId xmlns:a16="http://schemas.microsoft.com/office/drawing/2014/main" id="{DFBFFA28-C342-4A77-B43B-2117AA2BFAFE}"/>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원소가 10개인 집합의 부분집합 개수를 쓰시오.</a:t>
            </a:r>
          </a:p>
        </p:txBody>
      </p:sp>
      <p:sp>
        <p:nvSpPr>
          <p:cNvPr id="6" name="직사각형 5">
            <a:extLst>
              <a:ext uri="{FF2B5EF4-FFF2-40B4-BE49-F238E27FC236}">
                <a16:creationId xmlns:a16="http://schemas.microsoft.com/office/drawing/2014/main" id="{2F69D52C-0050-423A-B093-128CA4223178}"/>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15732285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88D1050E-F268-42D4-ADCB-DB9294DCAC88}"/>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2.5 완전 탐색 예제</a:t>
            </a:r>
          </a:p>
        </p:txBody>
      </p:sp>
      <p:sp>
        <p:nvSpPr>
          <p:cNvPr id="2" name="직사각형 1">
            <a:extLst>
              <a:ext uri="{FF2B5EF4-FFF2-40B4-BE49-F238E27FC236}">
                <a16:creationId xmlns:a16="http://schemas.microsoft.com/office/drawing/2014/main" id="{3A29BEBE-41CF-44DB-A03E-BF6686070E63}"/>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83  정답 및 해설</a:t>
            </a:r>
          </a:p>
        </p:txBody>
      </p:sp>
      <p:sp>
        <p:nvSpPr>
          <p:cNvPr id="3" name="직사각형 2">
            <a:extLst>
              <a:ext uri="{FF2B5EF4-FFF2-40B4-BE49-F238E27FC236}">
                <a16:creationId xmlns:a16="http://schemas.microsoft.com/office/drawing/2014/main" id="{2BE1F2AC-96B3-458A-A0F0-53D227FF54C0}"/>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7ACE2E8-E008-4FA0-AD6B-FF55F3B2E5F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174</a:t>
            </a:r>
          </a:p>
        </p:txBody>
      </p:sp>
      <p:sp>
        <p:nvSpPr>
          <p:cNvPr id="5" name="직사각형 4">
            <a:extLst>
              <a:ext uri="{FF2B5EF4-FFF2-40B4-BE49-F238E27FC236}">
                <a16:creationId xmlns:a16="http://schemas.microsoft.com/office/drawing/2014/main" id="{7A573CF5-8990-48E2-B3EC-114EB17F9212}"/>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원소가 10개인 집합의 부분집합 개수를 쓰시오.</a:t>
            </a:r>
          </a:p>
        </p:txBody>
      </p:sp>
      <p:sp>
        <p:nvSpPr>
          <p:cNvPr id="6" name="직사각형 5">
            <a:extLst>
              <a:ext uri="{FF2B5EF4-FFF2-40B4-BE49-F238E27FC236}">
                <a16:creationId xmlns:a16="http://schemas.microsoft.com/office/drawing/2014/main" id="{A2106311-5CDA-4102-A36A-5B04AB2A4384}"/>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1,024개</a:t>
            </a:r>
          </a:p>
        </p:txBody>
      </p:sp>
      <p:sp>
        <p:nvSpPr>
          <p:cNvPr id="7" name="직사각형 6">
            <a:extLst>
              <a:ext uri="{FF2B5EF4-FFF2-40B4-BE49-F238E27FC236}">
                <a16:creationId xmlns:a16="http://schemas.microsoft.com/office/drawing/2014/main" id="{FACD1A3C-4CF0-43A2-8C22-83A450B123D7}"/>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2¹⁰ = 1,024다. 원소가 20개면 약 100만 개, 30개면 약 10억 개가 되어 곧 감당하기 어려워진다.</a:t>
            </a:r>
          </a:p>
        </p:txBody>
      </p:sp>
    </p:spTree>
    <p:extLst>
      <p:ext uri="{BB962C8B-B14F-4D97-AF65-F5344CB8AC3E}">
        <p14:creationId xmlns:p14="http://schemas.microsoft.com/office/powerpoint/2010/main" val="34254585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1E4078F2-CECD-4090-97EA-41657D3BE1C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F7F5BA4A-2FCD-40A4-A95A-B7750B52E85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84  단답형</a:t>
            </a:r>
          </a:p>
        </p:txBody>
      </p:sp>
      <p:sp>
        <p:nvSpPr>
          <p:cNvPr id="3" name="직사각형 2">
            <a:extLst>
              <a:ext uri="{FF2B5EF4-FFF2-40B4-BE49-F238E27FC236}">
                <a16:creationId xmlns:a16="http://schemas.microsoft.com/office/drawing/2014/main" id="{620E1EAF-8289-48F1-8002-17ED971DA6D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1E1981A9-FA0E-4433-BE59-2D3831F3D1D2}"/>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175</a:t>
            </a:r>
          </a:p>
        </p:txBody>
      </p:sp>
      <p:sp>
        <p:nvSpPr>
          <p:cNvPr id="5" name="직사각형 4">
            <a:extLst>
              <a:ext uri="{FF2B5EF4-FFF2-40B4-BE49-F238E27FC236}">
                <a16:creationId xmlns:a16="http://schemas.microsoft.com/office/drawing/2014/main" id="{DADC8120-F926-49CD-8548-D4109B041989}"/>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k가 고정된 중첩 반복, 모든 부분집합, 전체 순열의 후보 수 증가를 각각 빅오 표기로 쓰시오.</a:t>
            </a:r>
          </a:p>
        </p:txBody>
      </p:sp>
      <p:sp>
        <p:nvSpPr>
          <p:cNvPr id="6" name="직사각형 5">
            <a:extLst>
              <a:ext uri="{FF2B5EF4-FFF2-40B4-BE49-F238E27FC236}">
                <a16:creationId xmlns:a16="http://schemas.microsoft.com/office/drawing/2014/main" id="{A2026966-FBF6-4FDE-9F37-BB4B07079266}"/>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110686319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2C5C95FA-0C16-4BB1-8A38-5A827AB7059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28CF128D-046C-441D-A15F-F99CB139018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84  정답 및 해설</a:t>
            </a:r>
          </a:p>
        </p:txBody>
      </p:sp>
      <p:sp>
        <p:nvSpPr>
          <p:cNvPr id="3" name="직사각형 2">
            <a:extLst>
              <a:ext uri="{FF2B5EF4-FFF2-40B4-BE49-F238E27FC236}">
                <a16:creationId xmlns:a16="http://schemas.microsoft.com/office/drawing/2014/main" id="{DAAAAF06-C8C5-4178-A46C-6D535503F6F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DC3E53D1-B542-4AEB-AE39-3981935C398F}"/>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176</a:t>
            </a:r>
          </a:p>
        </p:txBody>
      </p:sp>
      <p:sp>
        <p:nvSpPr>
          <p:cNvPr id="5" name="직사각형 4">
            <a:extLst>
              <a:ext uri="{FF2B5EF4-FFF2-40B4-BE49-F238E27FC236}">
                <a16:creationId xmlns:a16="http://schemas.microsoft.com/office/drawing/2014/main" id="{EC9F48DC-105A-4C60-AE95-5B393209D47B}"/>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k가 고정된 중첩 반복, 모든 부분집합, 전체 순열의 후보 수 증가를 각각 빅오 표기로 쓰시오.</a:t>
            </a:r>
          </a:p>
        </p:txBody>
      </p:sp>
      <p:sp>
        <p:nvSpPr>
          <p:cNvPr id="6" name="직사각형 5">
            <a:extLst>
              <a:ext uri="{FF2B5EF4-FFF2-40B4-BE49-F238E27FC236}">
                <a16:creationId xmlns:a16="http://schemas.microsoft.com/office/drawing/2014/main" id="{EDD18266-24EA-49E4-821E-3877BDADF462}"/>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O(nᵏ), O(2ⁿ), O(n!)</a:t>
            </a:r>
          </a:p>
        </p:txBody>
      </p:sp>
      <p:sp>
        <p:nvSpPr>
          <p:cNvPr id="7" name="직사각형 6">
            <a:extLst>
              <a:ext uri="{FF2B5EF4-FFF2-40B4-BE49-F238E27FC236}">
                <a16:creationId xmlns:a16="http://schemas.microsoft.com/office/drawing/2014/main" id="{D0F6C04F-29F6-4DD4-9412-436FF23D3720}"/>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각각 다항식, 지수, 팩토리얼 증가이다. 후보 한 개를 검사하는 비용은 별도로 곱한다.</a:t>
            </a:r>
          </a:p>
        </p:txBody>
      </p:sp>
    </p:spTree>
    <p:extLst>
      <p:ext uri="{BB962C8B-B14F-4D97-AF65-F5344CB8AC3E}">
        <p14:creationId xmlns:p14="http://schemas.microsoft.com/office/powerpoint/2010/main" val="16537028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941CABDD-6608-4A30-A3E4-ABC12F40B2AD}"/>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E95B83BA-BF70-43A5-B910-371DBDB9D50C}"/>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85  단답형</a:t>
            </a:r>
          </a:p>
        </p:txBody>
      </p:sp>
      <p:sp>
        <p:nvSpPr>
          <p:cNvPr id="3" name="직사각형 2">
            <a:extLst>
              <a:ext uri="{FF2B5EF4-FFF2-40B4-BE49-F238E27FC236}">
                <a16:creationId xmlns:a16="http://schemas.microsoft.com/office/drawing/2014/main" id="{687325D2-1F0F-4F84-A619-6AA42CB296CC}"/>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8946853C-CAE1-4997-961E-DEC470382313}"/>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177</a:t>
            </a:r>
          </a:p>
        </p:txBody>
      </p:sp>
      <p:sp>
        <p:nvSpPr>
          <p:cNvPr id="5" name="직사각형 4">
            <a:extLst>
              <a:ext uri="{FF2B5EF4-FFF2-40B4-BE49-F238E27FC236}">
                <a16:creationId xmlns:a16="http://schemas.microsoft.com/office/drawing/2014/main" id="{75F97C9C-344D-4CD3-872E-D33EC63F914F}"/>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n=5일 때 n!, 2ⁿ, nⁿ의 값을 각각 쓰시오.</a:t>
            </a:r>
          </a:p>
        </p:txBody>
      </p:sp>
      <p:sp>
        <p:nvSpPr>
          <p:cNvPr id="6" name="직사각형 5">
            <a:extLst>
              <a:ext uri="{FF2B5EF4-FFF2-40B4-BE49-F238E27FC236}">
                <a16:creationId xmlns:a16="http://schemas.microsoft.com/office/drawing/2014/main" id="{DDA63E95-B295-4B87-B109-C0F780346F7E}"/>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52630632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63D0A988-0C01-4FC0-A3A8-48CC674A5990}"/>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25C3926A-5A14-47ED-ACC7-9D9E4F2E09A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85  정답 및 해설</a:t>
            </a:r>
          </a:p>
        </p:txBody>
      </p:sp>
      <p:sp>
        <p:nvSpPr>
          <p:cNvPr id="3" name="직사각형 2">
            <a:extLst>
              <a:ext uri="{FF2B5EF4-FFF2-40B4-BE49-F238E27FC236}">
                <a16:creationId xmlns:a16="http://schemas.microsoft.com/office/drawing/2014/main" id="{DE1AFC3D-8713-4C1D-9EB6-648CEF3350E1}"/>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1965358B-9007-43E0-9CC6-9543B2CE7CB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178</a:t>
            </a:r>
          </a:p>
        </p:txBody>
      </p:sp>
      <p:sp>
        <p:nvSpPr>
          <p:cNvPr id="5" name="직사각형 4">
            <a:extLst>
              <a:ext uri="{FF2B5EF4-FFF2-40B4-BE49-F238E27FC236}">
                <a16:creationId xmlns:a16="http://schemas.microsoft.com/office/drawing/2014/main" id="{5081EA66-774C-41E8-9C2D-1A8AFC05C9A0}"/>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n=5일 때 n!, 2ⁿ, nⁿ의 값을 각각 쓰시오.</a:t>
            </a:r>
          </a:p>
        </p:txBody>
      </p:sp>
      <p:sp>
        <p:nvSpPr>
          <p:cNvPr id="6" name="직사각형 5">
            <a:extLst>
              <a:ext uri="{FF2B5EF4-FFF2-40B4-BE49-F238E27FC236}">
                <a16:creationId xmlns:a16="http://schemas.microsoft.com/office/drawing/2014/main" id="{AD6D59F1-60C6-464B-87DB-A1EC027A4AEE}"/>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120, 32, 3,125</a:t>
            </a:r>
          </a:p>
        </p:txBody>
      </p:sp>
      <p:sp>
        <p:nvSpPr>
          <p:cNvPr id="7" name="직사각형 6">
            <a:extLst>
              <a:ext uri="{FF2B5EF4-FFF2-40B4-BE49-F238E27FC236}">
                <a16:creationId xmlns:a16="http://schemas.microsoft.com/office/drawing/2014/main" id="{817B950D-8703-4FE8-AC88-6307F66534EF}"/>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5!=5×4×3×2×1, 2⁵=32, 5⁵=3,125이다.</a:t>
            </a:r>
          </a:p>
        </p:txBody>
      </p:sp>
    </p:spTree>
    <p:extLst>
      <p:ext uri="{BB962C8B-B14F-4D97-AF65-F5344CB8AC3E}">
        <p14:creationId xmlns:p14="http://schemas.microsoft.com/office/powerpoint/2010/main" val="386621013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56097682-9091-4602-92C7-C2859CD3BF7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705CF238-D50B-49EB-8619-22A1BBF4DE6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86  단답형</a:t>
            </a:r>
          </a:p>
        </p:txBody>
      </p:sp>
      <p:sp>
        <p:nvSpPr>
          <p:cNvPr id="3" name="직사각형 2">
            <a:extLst>
              <a:ext uri="{FF2B5EF4-FFF2-40B4-BE49-F238E27FC236}">
                <a16:creationId xmlns:a16="http://schemas.microsoft.com/office/drawing/2014/main" id="{BF8A1DD4-9C57-46FC-8D31-BFCB3A11ABAE}"/>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426B1F1-35D8-47AB-A300-4F7B6AD9D28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179</a:t>
            </a:r>
          </a:p>
        </p:txBody>
      </p:sp>
      <p:sp>
        <p:nvSpPr>
          <p:cNvPr id="5" name="직사각형 4">
            <a:extLst>
              <a:ext uri="{FF2B5EF4-FFF2-40B4-BE49-F238E27FC236}">
                <a16:creationId xmlns:a16="http://schemas.microsoft.com/office/drawing/2014/main" id="{C2E4EEF7-B9A0-49A0-B0FE-12D789B1F653}"/>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각 자리가 0~9인 8자리 비밀번호의 경우의 수를 쓰시오.</a:t>
            </a:r>
          </a:p>
        </p:txBody>
      </p:sp>
      <p:sp>
        <p:nvSpPr>
          <p:cNvPr id="6" name="직사각형 5">
            <a:extLst>
              <a:ext uri="{FF2B5EF4-FFF2-40B4-BE49-F238E27FC236}">
                <a16:creationId xmlns:a16="http://schemas.microsoft.com/office/drawing/2014/main" id="{584C30F5-265D-4D02-93E2-7304B0764968}"/>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77483206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B67D0D4A-0826-4467-BF6A-415B812D5F01}"/>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C84B72B2-A24D-4EFD-8EF2-1A11C59294C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86  정답 및 해설</a:t>
            </a:r>
          </a:p>
        </p:txBody>
      </p:sp>
      <p:sp>
        <p:nvSpPr>
          <p:cNvPr id="3" name="직사각형 2">
            <a:extLst>
              <a:ext uri="{FF2B5EF4-FFF2-40B4-BE49-F238E27FC236}">
                <a16:creationId xmlns:a16="http://schemas.microsoft.com/office/drawing/2014/main" id="{9AF7CDA7-62B8-47C5-924F-9C8E13DB969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34F4AF3-2878-4B43-B050-092CE7B88AD2}"/>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180</a:t>
            </a:r>
          </a:p>
        </p:txBody>
      </p:sp>
      <p:sp>
        <p:nvSpPr>
          <p:cNvPr id="5" name="직사각형 4">
            <a:extLst>
              <a:ext uri="{FF2B5EF4-FFF2-40B4-BE49-F238E27FC236}">
                <a16:creationId xmlns:a16="http://schemas.microsoft.com/office/drawing/2014/main" id="{93AD2605-287D-487F-91C5-A3A389EC040F}"/>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각 자리가 0~9인 8자리 비밀번호의 경우의 수를 쓰시오.</a:t>
            </a:r>
          </a:p>
        </p:txBody>
      </p:sp>
      <p:sp>
        <p:nvSpPr>
          <p:cNvPr id="6" name="직사각형 5">
            <a:extLst>
              <a:ext uri="{FF2B5EF4-FFF2-40B4-BE49-F238E27FC236}">
                <a16:creationId xmlns:a16="http://schemas.microsoft.com/office/drawing/2014/main" id="{130DA914-18C0-4936-8326-D6D48A75B128}"/>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1억 가지 (10⁸)</a:t>
            </a:r>
          </a:p>
        </p:txBody>
      </p:sp>
      <p:sp>
        <p:nvSpPr>
          <p:cNvPr id="7" name="직사각형 6">
            <a:extLst>
              <a:ext uri="{FF2B5EF4-FFF2-40B4-BE49-F238E27FC236}">
                <a16:creationId xmlns:a16="http://schemas.microsoft.com/office/drawing/2014/main" id="{4E01467A-A91A-4B11-87F4-69213ECE17A1}"/>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자리마다 10가지가 곱해진다. 초당 1만 번씩 시도한다면 1억 ÷ 1만 = 1만 초, 약 3시간이 걸린다.</a:t>
            </a:r>
          </a:p>
        </p:txBody>
      </p:sp>
    </p:spTree>
    <p:extLst>
      <p:ext uri="{BB962C8B-B14F-4D97-AF65-F5344CB8AC3E}">
        <p14:creationId xmlns:p14="http://schemas.microsoft.com/office/powerpoint/2010/main" val="115724730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EA9ED6A8-BD4F-49A9-9049-9DF9E874594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D59D9882-591D-4E8F-B15A-35E4C0F86F3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87  단답형</a:t>
            </a:r>
          </a:p>
        </p:txBody>
      </p:sp>
      <p:sp>
        <p:nvSpPr>
          <p:cNvPr id="3" name="직사각형 2">
            <a:extLst>
              <a:ext uri="{FF2B5EF4-FFF2-40B4-BE49-F238E27FC236}">
                <a16:creationId xmlns:a16="http://schemas.microsoft.com/office/drawing/2014/main" id="{A092CCBB-C285-4862-A742-BE7ECE9E929D}"/>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9EDD404-5AE6-4528-A3E7-0208631C57C2}"/>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181</a:t>
            </a:r>
          </a:p>
        </p:txBody>
      </p:sp>
      <p:sp>
        <p:nvSpPr>
          <p:cNvPr id="5" name="직사각형 4">
            <a:extLst>
              <a:ext uri="{FF2B5EF4-FFF2-40B4-BE49-F238E27FC236}">
                <a16:creationId xmlns:a16="http://schemas.microsoft.com/office/drawing/2014/main" id="{1E3AD4D5-2072-42F7-BEB0-490A2CBC0E0C}"/>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원소가 30개인 집합의 부분집합 개수는 대략 얼마인지 쓰시오.</a:t>
            </a:r>
          </a:p>
        </p:txBody>
      </p:sp>
      <p:sp>
        <p:nvSpPr>
          <p:cNvPr id="6" name="직사각형 5">
            <a:extLst>
              <a:ext uri="{FF2B5EF4-FFF2-40B4-BE49-F238E27FC236}">
                <a16:creationId xmlns:a16="http://schemas.microsoft.com/office/drawing/2014/main" id="{134EFA2A-321F-4BBB-9641-1E42422C71F6}"/>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5864590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E0CA0C7-4E0B-464A-B3C1-DFE4A63DA32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BCFE7BE8-96F4-4D6B-BEDB-0CC51E17F229}"/>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87  정답 및 해설</a:t>
            </a:r>
          </a:p>
        </p:txBody>
      </p:sp>
      <p:sp>
        <p:nvSpPr>
          <p:cNvPr id="3" name="직사각형 2">
            <a:extLst>
              <a:ext uri="{FF2B5EF4-FFF2-40B4-BE49-F238E27FC236}">
                <a16:creationId xmlns:a16="http://schemas.microsoft.com/office/drawing/2014/main" id="{59DE1153-AE26-4BE7-B928-0BBB32C39E6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F0B51E3-F5C2-4126-8F52-561ADDCEDC86}"/>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182</a:t>
            </a:r>
          </a:p>
        </p:txBody>
      </p:sp>
      <p:sp>
        <p:nvSpPr>
          <p:cNvPr id="5" name="직사각형 4">
            <a:extLst>
              <a:ext uri="{FF2B5EF4-FFF2-40B4-BE49-F238E27FC236}">
                <a16:creationId xmlns:a16="http://schemas.microsoft.com/office/drawing/2014/main" id="{05370822-31B3-443C-8751-2AF11EB40D60}"/>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원소가 30개인 집합의 부분집합 개수는 대략 얼마인지 쓰시오.</a:t>
            </a:r>
          </a:p>
        </p:txBody>
      </p:sp>
      <p:sp>
        <p:nvSpPr>
          <p:cNvPr id="6" name="직사각형 5">
            <a:extLst>
              <a:ext uri="{FF2B5EF4-FFF2-40B4-BE49-F238E27FC236}">
                <a16:creationId xmlns:a16="http://schemas.microsoft.com/office/drawing/2014/main" id="{D9F0E91F-F016-44AA-BEDF-15A2C884862C}"/>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약 10억 개 (2³⁰ ≈ 1.07 × 10⁹)</a:t>
            </a:r>
          </a:p>
        </p:txBody>
      </p:sp>
      <p:sp>
        <p:nvSpPr>
          <p:cNvPr id="7" name="직사각형 6">
            <a:extLst>
              <a:ext uri="{FF2B5EF4-FFF2-40B4-BE49-F238E27FC236}">
                <a16:creationId xmlns:a16="http://schemas.microsoft.com/office/drawing/2014/main" id="{88A9939D-7451-4535-A490-321025BA671A}"/>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원소가 20개일 때 약 100만이던 것이 30개에서 약 10억이 된다. 원소 10개가 늘었을 뿐인데 1,000배가 된 것이다.</a:t>
            </a:r>
          </a:p>
        </p:txBody>
      </p:sp>
    </p:spTree>
    <p:extLst>
      <p:ext uri="{BB962C8B-B14F-4D97-AF65-F5344CB8AC3E}">
        <p14:creationId xmlns:p14="http://schemas.microsoft.com/office/powerpoint/2010/main" val="182280917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E72A196D-B17A-4A91-B88E-F655FD3E3E0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3C703113-9D00-45AD-8E79-8ED975926A1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88  알고리즘 작성</a:t>
            </a:r>
          </a:p>
        </p:txBody>
      </p:sp>
      <p:sp>
        <p:nvSpPr>
          <p:cNvPr id="3" name="직사각형 2">
            <a:extLst>
              <a:ext uri="{FF2B5EF4-FFF2-40B4-BE49-F238E27FC236}">
                <a16:creationId xmlns:a16="http://schemas.microsoft.com/office/drawing/2014/main" id="{0BC43772-E9B0-4D08-9DAB-F169851D59D6}"/>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출발점을 고정한 외판원 순회</a:t>
            </a:r>
          </a:p>
        </p:txBody>
      </p:sp>
      <p:sp>
        <p:nvSpPr>
          <p:cNvPr id="4" name="직사각형 3">
            <a:extLst>
              <a:ext uri="{FF2B5EF4-FFF2-40B4-BE49-F238E27FC236}">
                <a16:creationId xmlns:a16="http://schemas.microsoft.com/office/drawing/2014/main" id="{2F16F6C5-48AD-4624-8425-1F2FC55089A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183</a:t>
            </a:r>
          </a:p>
        </p:txBody>
      </p:sp>
      <p:sp>
        <p:nvSpPr>
          <p:cNvPr id="5" name="직사각형 4">
            <a:extLst>
              <a:ext uri="{FF2B5EF4-FFF2-40B4-BE49-F238E27FC236}">
                <a16:creationId xmlns:a16="http://schemas.microsoft.com/office/drawing/2014/main" id="{BAE8759B-B952-4A3B-B8B5-79CE2B79CE60}"/>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n×n 비용 행렬 dist가 주어진다. 0번 도시에서 출발해 모든 도시를 한 번씩 방문하고 0으로 돌아오는 최소 비용을 구하시오. 2≤n≤8, 대각선 비용은 0이고 나머지는 1~1,000이다. 모든 도시간 이동이 가능하며 비용은 비대칭일 수 있다.</a:t>
            </a:r>
          </a:p>
        </p:txBody>
      </p:sp>
      <p:sp>
        <p:nvSpPr>
          <p:cNvPr id="6" name="직사각형 5">
            <a:extLst>
              <a:ext uri="{FF2B5EF4-FFF2-40B4-BE49-F238E27FC236}">
                <a16:creationId xmlns:a16="http://schemas.microsoft.com/office/drawing/2014/main" id="{CC91930B-C2CD-4C98-9A8C-785459479443}"/>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tsp_min([[0,4,7,3],[4,0,6,2],[7,6,0,5],[3,2,5,0]])</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18</a:t>
            </a:r>
          </a:p>
        </p:txBody>
      </p:sp>
      <p:sp>
        <p:nvSpPr>
          <p:cNvPr id="7" name="직사각형 6">
            <a:extLst>
              <a:ext uri="{FF2B5EF4-FFF2-40B4-BE49-F238E27FC236}">
                <a16:creationId xmlns:a16="http://schemas.microsoft.com/office/drawing/2014/main" id="{AEE5CD89-F07D-486F-A800-790C2870F7EB}"/>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FCBACDD7-4C86-4D54-A042-A3A0AD47A152}"/>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F4162E70-6588-483A-962D-FD2EDF5D7C8C}"/>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return = 최소 왕복 비용</a:t>
            </a:r>
          </a:p>
        </p:txBody>
      </p:sp>
    </p:spTree>
    <p:extLst>
      <p:ext uri="{BB962C8B-B14F-4D97-AF65-F5344CB8AC3E}">
        <p14:creationId xmlns:p14="http://schemas.microsoft.com/office/powerpoint/2010/main" val="399769729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A870E5A0-A2CA-4A88-99C5-D3B86585C8D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4793AB22-5B56-4057-B27B-A31DF0D8BB7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88  Python 구현 예시</a:t>
            </a:r>
          </a:p>
        </p:txBody>
      </p:sp>
      <p:sp>
        <p:nvSpPr>
          <p:cNvPr id="3" name="직사각형 2">
            <a:extLst>
              <a:ext uri="{FF2B5EF4-FFF2-40B4-BE49-F238E27FC236}">
                <a16:creationId xmlns:a16="http://schemas.microsoft.com/office/drawing/2014/main" id="{BE777D88-242D-4653-81AA-8E3A637D50E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출발점을 고정한 외판원 순회</a:t>
            </a:r>
          </a:p>
        </p:txBody>
      </p:sp>
      <p:sp>
        <p:nvSpPr>
          <p:cNvPr id="4" name="직사각형 3">
            <a:extLst>
              <a:ext uri="{FF2B5EF4-FFF2-40B4-BE49-F238E27FC236}">
                <a16:creationId xmlns:a16="http://schemas.microsoft.com/office/drawing/2014/main" id="{67A5C6AB-BC43-4CEE-8632-B33049C217C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184</a:t>
            </a:r>
          </a:p>
        </p:txBody>
      </p:sp>
      <p:sp>
        <p:nvSpPr>
          <p:cNvPr id="5" name="직사각형 4">
            <a:extLst>
              <a:ext uri="{FF2B5EF4-FFF2-40B4-BE49-F238E27FC236}">
                <a16:creationId xmlns:a16="http://schemas.microsoft.com/office/drawing/2014/main" id="{BD4AEB00-AA5B-4D20-AD36-3EFDBA02D41A}"/>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tsp_min(dist):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n = len(dist)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 = [False] * 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used[0] = True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def dfs(last, depth, cost):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depth == 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cost + dist[last][0]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float('inf')</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city in range(1, 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not used[city]:</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used[city] = True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value = dfs(city, depth + 1, cost + dist[last][city])</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min(best, value)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used[city] = False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dfs(0, 1, 0)</a:t>
            </a:r>
          </a:p>
        </p:txBody>
      </p:sp>
      <p:sp>
        <p:nvSpPr>
          <p:cNvPr id="6" name="직사각형 5">
            <a:extLst>
              <a:ext uri="{FF2B5EF4-FFF2-40B4-BE49-F238E27FC236}">
                <a16:creationId xmlns:a16="http://schemas.microsoft.com/office/drawing/2014/main" id="{5E74A0DF-2C93-4484-9A0A-3830728F66EA}"/>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후보 순서 (n−1)!개, 이 구현의 상한 O(n·(n−1)!), 재귀 공간 O(n).</a:t>
            </a:r>
          </a:p>
        </p:txBody>
      </p:sp>
    </p:spTree>
    <p:extLst>
      <p:ext uri="{BB962C8B-B14F-4D97-AF65-F5344CB8AC3E}">
        <p14:creationId xmlns:p14="http://schemas.microsoft.com/office/powerpoint/2010/main" val="304269122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A9F54D7-8723-4773-A02B-01F87003273F}"/>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C9E4D596-109E-4EFE-8808-9FB6C147FF0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88  C 구현 예시</a:t>
            </a:r>
          </a:p>
        </p:txBody>
      </p:sp>
      <p:sp>
        <p:nvSpPr>
          <p:cNvPr id="3" name="직사각형 2">
            <a:extLst>
              <a:ext uri="{FF2B5EF4-FFF2-40B4-BE49-F238E27FC236}">
                <a16:creationId xmlns:a16="http://schemas.microsoft.com/office/drawing/2014/main" id="{19A87AD9-EC19-4B72-880B-0D8C98FBB7B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출발점을 고정한 외판원 순회</a:t>
            </a:r>
          </a:p>
        </p:txBody>
      </p:sp>
      <p:sp>
        <p:nvSpPr>
          <p:cNvPr id="4" name="직사각형 3">
            <a:extLst>
              <a:ext uri="{FF2B5EF4-FFF2-40B4-BE49-F238E27FC236}">
                <a16:creationId xmlns:a16="http://schemas.microsoft.com/office/drawing/2014/main" id="{75F6DFE0-6E8E-473A-89D6-56DA119DAB4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185</a:t>
            </a:r>
          </a:p>
        </p:txBody>
      </p:sp>
      <p:sp>
        <p:nvSpPr>
          <p:cNvPr id="5" name="직사각형 4">
            <a:extLst>
              <a:ext uri="{FF2B5EF4-FFF2-40B4-BE49-F238E27FC236}">
                <a16:creationId xmlns:a16="http://schemas.microsoft.com/office/drawing/2014/main" id="{ABEED8C5-0428-475D-BA62-043D317D6406}"/>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static void tsp_visit(const int d[][8], int n, int depth, int last,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used[], int cost, int *best)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if(depth==n)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total=cost+d[last][0];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if(total&lt;*best) *best=total;</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next=1;next&lt;n;next++) if(!used[next])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used[next]=1;</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tsp_visit(d,n,depth+1,next,used,cost+d[last][next],best);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used[next]=0;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tsp_min(const int dist[][8], int n)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used[8]={1}, best=INT_MAX;</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tsp_visit(dist,n,1,0,used,0,&amp;best);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78F1DF77-186D-42D6-B168-48CEBAB2C41F}"/>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후보 순서 (n−1)!개, 이 구현의 상한 O(n·(n−1)!), 재귀 공간 O(n).</a:t>
            </a:r>
          </a:p>
        </p:txBody>
      </p:sp>
      <p:sp>
        <p:nvSpPr>
          <p:cNvPr id="7" name="직사각형 6">
            <a:extLst>
              <a:ext uri="{FF2B5EF4-FFF2-40B4-BE49-F238E27FC236}">
                <a16:creationId xmlns:a16="http://schemas.microsoft.com/office/drawing/2014/main" id="{931A2F4B-33F5-46E5-BC71-8A1550547541}"/>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122556266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3781FC41-DFDB-42C5-BF93-C50573EA9E89}"/>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D17D873B-F880-4848-A825-833B82CDACE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89  단답형</a:t>
            </a:r>
          </a:p>
        </p:txBody>
      </p:sp>
      <p:sp>
        <p:nvSpPr>
          <p:cNvPr id="3" name="직사각형 2">
            <a:extLst>
              <a:ext uri="{FF2B5EF4-FFF2-40B4-BE49-F238E27FC236}">
                <a16:creationId xmlns:a16="http://schemas.microsoft.com/office/drawing/2014/main" id="{B4141041-BCE7-413A-A413-C3FF7AB23F0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B8E07903-1C06-456E-B47C-8A633D04310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186</a:t>
            </a:r>
          </a:p>
        </p:txBody>
      </p:sp>
      <p:sp>
        <p:nvSpPr>
          <p:cNvPr id="5" name="직사각형 4">
            <a:extLst>
              <a:ext uri="{FF2B5EF4-FFF2-40B4-BE49-F238E27FC236}">
                <a16:creationId xmlns:a16="http://schemas.microsoft.com/office/drawing/2014/main" id="{87342EBA-FAAE-4558-95DD-1F7116634C9A}"/>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부분집합을 만드는 문제에서 원소가 하나 늘어나면 경우의 수는 몇 배가 되는지 쓰시오.</a:t>
            </a:r>
          </a:p>
        </p:txBody>
      </p:sp>
      <p:sp>
        <p:nvSpPr>
          <p:cNvPr id="6" name="직사각형 5">
            <a:extLst>
              <a:ext uri="{FF2B5EF4-FFF2-40B4-BE49-F238E27FC236}">
                <a16:creationId xmlns:a16="http://schemas.microsoft.com/office/drawing/2014/main" id="{4B186367-E25E-4C03-9FE9-184A0E96FD40}"/>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6662650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2C04E228-71B3-4A42-8ECD-36BBEDCE2268}"/>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FE671217-A9A5-4A4E-ADA4-6BF794B83FAF}"/>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89  정답 및 해설</a:t>
            </a:r>
          </a:p>
        </p:txBody>
      </p:sp>
      <p:sp>
        <p:nvSpPr>
          <p:cNvPr id="3" name="직사각형 2">
            <a:extLst>
              <a:ext uri="{FF2B5EF4-FFF2-40B4-BE49-F238E27FC236}">
                <a16:creationId xmlns:a16="http://schemas.microsoft.com/office/drawing/2014/main" id="{2BDB49E0-8F1B-407F-A94C-74962F0659A3}"/>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193051D3-9964-476F-B966-71007BA2161B}"/>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187</a:t>
            </a:r>
          </a:p>
        </p:txBody>
      </p:sp>
      <p:sp>
        <p:nvSpPr>
          <p:cNvPr id="5" name="직사각형 4">
            <a:extLst>
              <a:ext uri="{FF2B5EF4-FFF2-40B4-BE49-F238E27FC236}">
                <a16:creationId xmlns:a16="http://schemas.microsoft.com/office/drawing/2014/main" id="{817E26AA-3540-44BF-91A3-8B87985B5F2B}"/>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부분집합을 만드는 문제에서 원소가 하나 늘어나면 경우의 수는 몇 배가 되는지 쓰시오.</a:t>
            </a:r>
          </a:p>
        </p:txBody>
      </p:sp>
      <p:sp>
        <p:nvSpPr>
          <p:cNvPr id="6" name="직사각형 5">
            <a:extLst>
              <a:ext uri="{FF2B5EF4-FFF2-40B4-BE49-F238E27FC236}">
                <a16:creationId xmlns:a16="http://schemas.microsoft.com/office/drawing/2014/main" id="{A9082A3A-F312-4069-B0BB-3CCBEB4E64E1}"/>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2배</a:t>
            </a:r>
          </a:p>
        </p:txBody>
      </p:sp>
      <p:sp>
        <p:nvSpPr>
          <p:cNvPr id="7" name="직사각형 6">
            <a:extLst>
              <a:ext uri="{FF2B5EF4-FFF2-40B4-BE49-F238E27FC236}">
                <a16:creationId xmlns:a16="http://schemas.microsoft.com/office/drawing/2014/main" id="{0E3BD112-EC36-4D26-B796-CB10C2CE5A69}"/>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새 원소를 포함하는 경우와 포함하지 않는 경우로 갈라지므로 정확히 두 배가 된다. 이 두 배가 반복되어 2ⁿ이 된다.</a:t>
            </a:r>
          </a:p>
        </p:txBody>
      </p:sp>
    </p:spTree>
    <p:extLst>
      <p:ext uri="{BB962C8B-B14F-4D97-AF65-F5344CB8AC3E}">
        <p14:creationId xmlns:p14="http://schemas.microsoft.com/office/powerpoint/2010/main" val="238286799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0A65088F-0954-4CCB-BBDA-0AFCA5710D8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EE6116A1-432A-45E0-BF49-42A22B9B7EE2}"/>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90  단답형</a:t>
            </a:r>
          </a:p>
        </p:txBody>
      </p:sp>
      <p:sp>
        <p:nvSpPr>
          <p:cNvPr id="3" name="직사각형 2">
            <a:extLst>
              <a:ext uri="{FF2B5EF4-FFF2-40B4-BE49-F238E27FC236}">
                <a16:creationId xmlns:a16="http://schemas.microsoft.com/office/drawing/2014/main" id="{E016C03B-F6BF-47AD-B53C-92D4B0AE815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FFC83606-59F4-49C6-84CC-9C1A4C982BD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188</a:t>
            </a:r>
          </a:p>
        </p:txBody>
      </p:sp>
      <p:sp>
        <p:nvSpPr>
          <p:cNvPr id="5" name="직사각형 4">
            <a:extLst>
              <a:ext uri="{FF2B5EF4-FFF2-40B4-BE49-F238E27FC236}">
                <a16:creationId xmlns:a16="http://schemas.microsoft.com/office/drawing/2014/main" id="{366C8A5B-FB42-4439-95C8-C2D6F07F459F}"/>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후보를 최대 1,048,576개 검사할 수 있다. 부분집합 후보가 2ⁿ개이면 가능한 n의 최댓값은 얼마인가?</a:t>
            </a:r>
          </a:p>
        </p:txBody>
      </p:sp>
      <p:sp>
        <p:nvSpPr>
          <p:cNvPr id="6" name="직사각형 5">
            <a:extLst>
              <a:ext uri="{FF2B5EF4-FFF2-40B4-BE49-F238E27FC236}">
                <a16:creationId xmlns:a16="http://schemas.microsoft.com/office/drawing/2014/main" id="{C296C87A-9D80-4D9C-ACA7-4F147E9FC1A8}"/>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78128435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FA1C5CD6-8CF2-4C23-B987-99D2F5CB262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FCF7FB31-AE9D-4D64-A81C-14E0791A855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90  정답 및 해설</a:t>
            </a:r>
          </a:p>
        </p:txBody>
      </p:sp>
      <p:sp>
        <p:nvSpPr>
          <p:cNvPr id="3" name="직사각형 2">
            <a:extLst>
              <a:ext uri="{FF2B5EF4-FFF2-40B4-BE49-F238E27FC236}">
                <a16:creationId xmlns:a16="http://schemas.microsoft.com/office/drawing/2014/main" id="{A67E3970-01A8-44A5-AEA9-F91680A70C2C}"/>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06EB0E8-F724-49C4-B856-C351C2A74F1E}"/>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189</a:t>
            </a:r>
          </a:p>
        </p:txBody>
      </p:sp>
      <p:sp>
        <p:nvSpPr>
          <p:cNvPr id="5" name="직사각형 4">
            <a:extLst>
              <a:ext uri="{FF2B5EF4-FFF2-40B4-BE49-F238E27FC236}">
                <a16:creationId xmlns:a16="http://schemas.microsoft.com/office/drawing/2014/main" id="{52849639-E28C-4E1B-B613-003C92226215}"/>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후보를 최대 1,048,576개 검사할 수 있다. 부분집합 후보가 2ⁿ개이면 가능한 n의 최댓값은 얼마인가?</a:t>
            </a:r>
          </a:p>
        </p:txBody>
      </p:sp>
      <p:sp>
        <p:nvSpPr>
          <p:cNvPr id="6" name="직사각형 5">
            <a:extLst>
              <a:ext uri="{FF2B5EF4-FFF2-40B4-BE49-F238E27FC236}">
                <a16:creationId xmlns:a16="http://schemas.microsoft.com/office/drawing/2014/main" id="{2C5506EA-5CDE-4E0C-BB7C-DB2AE0A5EADE}"/>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20</a:t>
            </a:r>
          </a:p>
        </p:txBody>
      </p:sp>
      <p:sp>
        <p:nvSpPr>
          <p:cNvPr id="7" name="직사각형 6">
            <a:extLst>
              <a:ext uri="{FF2B5EF4-FFF2-40B4-BE49-F238E27FC236}">
                <a16:creationId xmlns:a16="http://schemas.microsoft.com/office/drawing/2014/main" id="{365C9BDC-089F-49D4-B8D0-906E898D8D23}"/>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2²⁰=1,048,576이고 2²¹은 그 두 배이다. 실제 제한은 후보당 처리 비용에도 좌우된다.</a:t>
            </a:r>
          </a:p>
        </p:txBody>
      </p:sp>
    </p:spTree>
    <p:extLst>
      <p:ext uri="{BB962C8B-B14F-4D97-AF65-F5344CB8AC3E}">
        <p14:creationId xmlns:p14="http://schemas.microsoft.com/office/powerpoint/2010/main" val="79960695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EE35ADBA-4FE5-4428-9848-D031E04693C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53D5221F-60E1-408E-94F1-DD6E3088375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91  단답형</a:t>
            </a:r>
          </a:p>
        </p:txBody>
      </p:sp>
      <p:sp>
        <p:nvSpPr>
          <p:cNvPr id="3" name="직사각형 2">
            <a:extLst>
              <a:ext uri="{FF2B5EF4-FFF2-40B4-BE49-F238E27FC236}">
                <a16:creationId xmlns:a16="http://schemas.microsoft.com/office/drawing/2014/main" id="{9773A55E-DE04-4EA9-BFCE-AB9CC38AEE9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060AEC1-2D8C-4D7A-BF75-226AED7B90A1}"/>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190</a:t>
            </a:r>
          </a:p>
        </p:txBody>
      </p:sp>
      <p:sp>
        <p:nvSpPr>
          <p:cNvPr id="5" name="직사각형 4">
            <a:extLst>
              <a:ext uri="{FF2B5EF4-FFF2-40B4-BE49-F238E27FC236}">
                <a16:creationId xmlns:a16="http://schemas.microsoft.com/office/drawing/2014/main" id="{F35B902F-2174-4F73-B5CE-DBE21109F73B}"/>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후보를 최대 1,000만 개 검사할 수 있다. 전체 순열 후보가 n!개이면 가능한 n의 최댓값은 얼마인가?</a:t>
            </a:r>
          </a:p>
        </p:txBody>
      </p:sp>
      <p:sp>
        <p:nvSpPr>
          <p:cNvPr id="6" name="직사각형 5">
            <a:extLst>
              <a:ext uri="{FF2B5EF4-FFF2-40B4-BE49-F238E27FC236}">
                <a16:creationId xmlns:a16="http://schemas.microsoft.com/office/drawing/2014/main" id="{3CE782CD-A5C1-46CE-93C5-10E053B97617}"/>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97488913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E3D23BE3-1336-49B1-8A94-2BD2ABD93A0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2D1E1E79-16E8-4DE9-A4C8-634731A378D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91  정답 및 해설</a:t>
            </a:r>
          </a:p>
        </p:txBody>
      </p:sp>
      <p:sp>
        <p:nvSpPr>
          <p:cNvPr id="3" name="직사각형 2">
            <a:extLst>
              <a:ext uri="{FF2B5EF4-FFF2-40B4-BE49-F238E27FC236}">
                <a16:creationId xmlns:a16="http://schemas.microsoft.com/office/drawing/2014/main" id="{30B8F981-DA51-434A-9AE1-81A079DCBA62}"/>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AF4C0571-B98D-48B5-8A99-F35BD515AE98}"/>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191</a:t>
            </a:r>
          </a:p>
        </p:txBody>
      </p:sp>
      <p:sp>
        <p:nvSpPr>
          <p:cNvPr id="5" name="직사각형 4">
            <a:extLst>
              <a:ext uri="{FF2B5EF4-FFF2-40B4-BE49-F238E27FC236}">
                <a16:creationId xmlns:a16="http://schemas.microsoft.com/office/drawing/2014/main" id="{03B42D4E-AFC4-4EA4-8167-6418758830B4}"/>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후보를 최대 1,000만 개 검사할 수 있다. 전체 순열 후보가 n!개이면 가능한 n의 최댓값은 얼마인가?</a:t>
            </a:r>
          </a:p>
        </p:txBody>
      </p:sp>
      <p:sp>
        <p:nvSpPr>
          <p:cNvPr id="6" name="직사각형 5">
            <a:extLst>
              <a:ext uri="{FF2B5EF4-FFF2-40B4-BE49-F238E27FC236}">
                <a16:creationId xmlns:a16="http://schemas.microsoft.com/office/drawing/2014/main" id="{1A88BFEC-88F7-474F-944A-1814150AC3A9}"/>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a:t>
            </a:r>
          </a:p>
        </p:txBody>
      </p:sp>
      <p:sp>
        <p:nvSpPr>
          <p:cNvPr id="7" name="직사각형 6">
            <a:extLst>
              <a:ext uri="{FF2B5EF4-FFF2-40B4-BE49-F238E27FC236}">
                <a16:creationId xmlns:a16="http://schemas.microsoft.com/office/drawing/2014/main" id="{9F58581E-95D8-4A14-8195-80628C764BF5}"/>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10!=3,628,800은 제한 이하이고 11!=39,916,800은 제한을 넘는다.</a:t>
            </a:r>
          </a:p>
        </p:txBody>
      </p:sp>
    </p:spTree>
    <p:extLst>
      <p:ext uri="{BB962C8B-B14F-4D97-AF65-F5344CB8AC3E}">
        <p14:creationId xmlns:p14="http://schemas.microsoft.com/office/powerpoint/2010/main" val="14639036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98C09AC8-D79B-4A6C-AF3A-66E644B9DCB1}"/>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D267E1BD-84F3-4DB6-8529-C86A8BF3DC07}"/>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92  단답형</a:t>
            </a:r>
          </a:p>
        </p:txBody>
      </p:sp>
      <p:sp>
        <p:nvSpPr>
          <p:cNvPr id="3" name="직사각형 2">
            <a:extLst>
              <a:ext uri="{FF2B5EF4-FFF2-40B4-BE49-F238E27FC236}">
                <a16:creationId xmlns:a16="http://schemas.microsoft.com/office/drawing/2014/main" id="{F32C0F14-BD5A-44EA-A18E-F53E96792FDD}"/>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35308B47-402C-40C2-B4D1-E1942A49F75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192</a:t>
            </a:r>
          </a:p>
        </p:txBody>
      </p:sp>
      <p:sp>
        <p:nvSpPr>
          <p:cNvPr id="5" name="직사각형 4">
            <a:extLst>
              <a:ext uri="{FF2B5EF4-FFF2-40B4-BE49-F238E27FC236}">
                <a16:creationId xmlns:a16="http://schemas.microsoft.com/office/drawing/2014/main" id="{7B6F3F02-C770-45BC-882C-D794D30F07D5}"/>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컴퓨터가 2배 빨라지면 같은 시간 안에 검사할 수 있는 부분집합 문제의 원소 수 n은 얼마나 늘어나는가?</a:t>
            </a:r>
          </a:p>
        </p:txBody>
      </p:sp>
      <p:sp>
        <p:nvSpPr>
          <p:cNvPr id="6" name="직사각형 5">
            <a:extLst>
              <a:ext uri="{FF2B5EF4-FFF2-40B4-BE49-F238E27FC236}">
                <a16:creationId xmlns:a16="http://schemas.microsoft.com/office/drawing/2014/main" id="{B5E7F205-A337-4042-89FC-7469FE26359F}"/>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113520671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9D93CB1A-AA6D-4059-9095-8C15F85EFEB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2.6 탐색 공간과 실행량</a:t>
            </a:r>
          </a:p>
        </p:txBody>
      </p:sp>
      <p:sp>
        <p:nvSpPr>
          <p:cNvPr id="2" name="직사각형 1">
            <a:extLst>
              <a:ext uri="{FF2B5EF4-FFF2-40B4-BE49-F238E27FC236}">
                <a16:creationId xmlns:a16="http://schemas.microsoft.com/office/drawing/2014/main" id="{59858389-EEC9-4D7E-A800-A6818C99E8B4}"/>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92  정답 및 해설</a:t>
            </a:r>
          </a:p>
        </p:txBody>
      </p:sp>
      <p:sp>
        <p:nvSpPr>
          <p:cNvPr id="3" name="직사각형 2">
            <a:extLst>
              <a:ext uri="{FF2B5EF4-FFF2-40B4-BE49-F238E27FC236}">
                <a16:creationId xmlns:a16="http://schemas.microsoft.com/office/drawing/2014/main" id="{86ABE076-098A-4359-B62B-06A110B1E5E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56C822B0-2765-4C1D-8412-BF5C652C8637}"/>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193</a:t>
            </a:r>
          </a:p>
        </p:txBody>
      </p:sp>
      <p:sp>
        <p:nvSpPr>
          <p:cNvPr id="5" name="직사각형 4">
            <a:extLst>
              <a:ext uri="{FF2B5EF4-FFF2-40B4-BE49-F238E27FC236}">
                <a16:creationId xmlns:a16="http://schemas.microsoft.com/office/drawing/2014/main" id="{97BD177D-A2BC-4332-ADDC-33FED925465D}"/>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컴퓨터가 2배 빨라지면 같은 시간 안에 검사할 수 있는 부분집합 문제의 원소 수 n은 얼마나 늘어나는가?</a:t>
            </a:r>
          </a:p>
        </p:txBody>
      </p:sp>
      <p:sp>
        <p:nvSpPr>
          <p:cNvPr id="6" name="직사각형 5">
            <a:extLst>
              <a:ext uri="{FF2B5EF4-FFF2-40B4-BE49-F238E27FC236}">
                <a16:creationId xmlns:a16="http://schemas.microsoft.com/office/drawing/2014/main" id="{DD23BE6B-0FC7-49AB-A3F6-56AC8B2B35FF}"/>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1개</a:t>
            </a:r>
          </a:p>
        </p:txBody>
      </p:sp>
      <p:sp>
        <p:nvSpPr>
          <p:cNvPr id="7" name="직사각형 6">
            <a:extLst>
              <a:ext uri="{FF2B5EF4-FFF2-40B4-BE49-F238E27FC236}">
                <a16:creationId xmlns:a16="http://schemas.microsoft.com/office/drawing/2014/main" id="{E4CF2AAE-8F12-4E0F-AE5D-A41D4A4F2DFC}"/>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2ⁿ⁺¹=2×2ⁿ이므로 같은 후보당 비용에서 원소를 하나 더 처리한다. 하드웨어 속도 향상만으로 지수 증가를 없앨 수는 없다.</a:t>
            </a:r>
          </a:p>
        </p:txBody>
      </p:sp>
    </p:spTree>
    <p:extLst>
      <p:ext uri="{BB962C8B-B14F-4D97-AF65-F5344CB8AC3E}">
        <p14:creationId xmlns:p14="http://schemas.microsoft.com/office/powerpoint/2010/main" val="208448898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D0DF59E9-E26B-4E09-9C3B-C12EBC8B4374}"/>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E35F7C31-8CD2-40AC-B9AB-0C35D2FE2426}"/>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93  단답형</a:t>
            </a:r>
          </a:p>
        </p:txBody>
      </p:sp>
      <p:sp>
        <p:nvSpPr>
          <p:cNvPr id="3" name="직사각형 2">
            <a:extLst>
              <a:ext uri="{FF2B5EF4-FFF2-40B4-BE49-F238E27FC236}">
                <a16:creationId xmlns:a16="http://schemas.microsoft.com/office/drawing/2014/main" id="{446A81CF-D33C-4C9A-B531-A56C8A263BE4}"/>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FDB5E2CC-9234-40CA-A50A-A551265444E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194</a:t>
            </a:r>
          </a:p>
        </p:txBody>
      </p:sp>
      <p:sp>
        <p:nvSpPr>
          <p:cNvPr id="5" name="직사각형 4">
            <a:extLst>
              <a:ext uri="{FF2B5EF4-FFF2-40B4-BE49-F238E27FC236}">
                <a16:creationId xmlns:a16="http://schemas.microsoft.com/office/drawing/2014/main" id="{16A9A0CE-9DC9-4CDF-8AE4-69524129C257}"/>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N-Queens와 스도쿠는 완전 탐색에서 발전한 어떤 기법의 대표 응용인지 쓰시오.</a:t>
            </a:r>
          </a:p>
        </p:txBody>
      </p:sp>
      <p:sp>
        <p:nvSpPr>
          <p:cNvPr id="6" name="직사각형 5">
            <a:extLst>
              <a:ext uri="{FF2B5EF4-FFF2-40B4-BE49-F238E27FC236}">
                <a16:creationId xmlns:a16="http://schemas.microsoft.com/office/drawing/2014/main" id="{8E6DC3BC-651D-47BC-828E-735C5BA091BC}"/>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86554836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9661F92C-BDFD-4137-834B-FA7553F89B8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9C5A027C-7A86-40BC-A769-4BCAC24FFCAF}"/>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93  정답 및 해설</a:t>
            </a:r>
          </a:p>
        </p:txBody>
      </p:sp>
      <p:sp>
        <p:nvSpPr>
          <p:cNvPr id="3" name="직사각형 2">
            <a:extLst>
              <a:ext uri="{FF2B5EF4-FFF2-40B4-BE49-F238E27FC236}">
                <a16:creationId xmlns:a16="http://schemas.microsoft.com/office/drawing/2014/main" id="{BBEE0BF5-42E8-40FF-9793-087F0800CCBD}"/>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7757FC8F-E1C5-41E4-8DAC-4B27AFCE9AD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195</a:t>
            </a:r>
          </a:p>
        </p:txBody>
      </p:sp>
      <p:sp>
        <p:nvSpPr>
          <p:cNvPr id="5" name="직사각형 4">
            <a:extLst>
              <a:ext uri="{FF2B5EF4-FFF2-40B4-BE49-F238E27FC236}">
                <a16:creationId xmlns:a16="http://schemas.microsoft.com/office/drawing/2014/main" id="{BF3468D1-5937-4604-B4BE-9CD59F8A935C}"/>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N-Queens와 스도쿠는 완전 탐색에서 발전한 어떤 기법의 대표 응용인지 쓰시오.</a:t>
            </a:r>
          </a:p>
        </p:txBody>
      </p:sp>
      <p:sp>
        <p:nvSpPr>
          <p:cNvPr id="6" name="직사각형 5">
            <a:extLst>
              <a:ext uri="{FF2B5EF4-FFF2-40B4-BE49-F238E27FC236}">
                <a16:creationId xmlns:a16="http://schemas.microsoft.com/office/drawing/2014/main" id="{9ECCEB55-9CB7-402A-88BF-C0B161C771B3}"/>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백트래킹</a:t>
            </a:r>
          </a:p>
        </p:txBody>
      </p:sp>
      <p:sp>
        <p:nvSpPr>
          <p:cNvPr id="7" name="직사각형 6">
            <a:extLst>
              <a:ext uri="{FF2B5EF4-FFF2-40B4-BE49-F238E27FC236}">
                <a16:creationId xmlns:a16="http://schemas.microsoft.com/office/drawing/2014/main" id="{7D21D982-7463-444D-AB18-4CE21570729B}"/>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두 문제 모두 규칙을 어기는 순간 그 갈래를 버리고 되돌아간다. 끝까지 만든 뒤 검사하는 완전 탐색보다 훨씬 적은 경우만 확인한다.</a:t>
            </a:r>
          </a:p>
        </p:txBody>
      </p:sp>
    </p:spTree>
    <p:extLst>
      <p:ext uri="{BB962C8B-B14F-4D97-AF65-F5344CB8AC3E}">
        <p14:creationId xmlns:p14="http://schemas.microsoft.com/office/powerpoint/2010/main" val="104046238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AC593E6C-91E2-4677-86DF-17D76DE99B7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4DA21143-021A-45ED-A118-2B1A45A8415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94  단답형</a:t>
            </a:r>
          </a:p>
        </p:txBody>
      </p:sp>
      <p:sp>
        <p:nvSpPr>
          <p:cNvPr id="3" name="직사각형 2">
            <a:extLst>
              <a:ext uri="{FF2B5EF4-FFF2-40B4-BE49-F238E27FC236}">
                <a16:creationId xmlns:a16="http://schemas.microsoft.com/office/drawing/2014/main" id="{A3B50879-F52A-4F43-8EB3-DC89C6AD90B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D3F13105-3A6D-46CF-A8C7-112373D5E68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196</a:t>
            </a:r>
          </a:p>
        </p:txBody>
      </p:sp>
      <p:sp>
        <p:nvSpPr>
          <p:cNvPr id="5" name="직사각형 4">
            <a:extLst>
              <a:ext uri="{FF2B5EF4-FFF2-40B4-BE49-F238E27FC236}">
                <a16:creationId xmlns:a16="http://schemas.microsoft.com/office/drawing/2014/main" id="{C1435613-D26F-44F0-81D9-726BC96DAC54}"/>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병합 정렬처럼 문제를 작은 문제로 나누어 각각 해결하고 결과를 합치는 기법의 이름을 쓰시오.</a:t>
            </a:r>
          </a:p>
        </p:txBody>
      </p:sp>
      <p:sp>
        <p:nvSpPr>
          <p:cNvPr id="6" name="직사각형 5">
            <a:extLst>
              <a:ext uri="{FF2B5EF4-FFF2-40B4-BE49-F238E27FC236}">
                <a16:creationId xmlns:a16="http://schemas.microsoft.com/office/drawing/2014/main" id="{A472FF5F-FB9C-4701-85B0-AED1269D407C}"/>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21097886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804AB386-B54D-4CB5-8809-877D51F559F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28501A12-8C4C-4A28-AF51-0D03776E81F3}"/>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94  정답 및 해설</a:t>
            </a:r>
          </a:p>
        </p:txBody>
      </p:sp>
      <p:sp>
        <p:nvSpPr>
          <p:cNvPr id="3" name="직사각형 2">
            <a:extLst>
              <a:ext uri="{FF2B5EF4-FFF2-40B4-BE49-F238E27FC236}">
                <a16:creationId xmlns:a16="http://schemas.microsoft.com/office/drawing/2014/main" id="{0CE60909-F85C-45F4-A366-DD849EA39DF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356CB3AD-FB3A-4DD6-AD00-494665313D59}"/>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197</a:t>
            </a:r>
          </a:p>
        </p:txBody>
      </p:sp>
      <p:sp>
        <p:nvSpPr>
          <p:cNvPr id="5" name="직사각형 4">
            <a:extLst>
              <a:ext uri="{FF2B5EF4-FFF2-40B4-BE49-F238E27FC236}">
                <a16:creationId xmlns:a16="http://schemas.microsoft.com/office/drawing/2014/main" id="{091C6AC4-F048-461B-A66E-5136F6014987}"/>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병합 정렬처럼 문제를 작은 문제로 나누어 각각 해결하고 결과를 합치는 기법의 이름을 쓰시오.</a:t>
            </a:r>
          </a:p>
        </p:txBody>
      </p:sp>
      <p:sp>
        <p:nvSpPr>
          <p:cNvPr id="6" name="직사각형 5">
            <a:extLst>
              <a:ext uri="{FF2B5EF4-FFF2-40B4-BE49-F238E27FC236}">
                <a16:creationId xmlns:a16="http://schemas.microsoft.com/office/drawing/2014/main" id="{6B8582C5-D0ED-4A2B-8A83-82D0FD0A5A1C}"/>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분할 정복</a:t>
            </a:r>
          </a:p>
        </p:txBody>
      </p:sp>
      <p:sp>
        <p:nvSpPr>
          <p:cNvPr id="7" name="직사각형 6">
            <a:extLst>
              <a:ext uri="{FF2B5EF4-FFF2-40B4-BE49-F238E27FC236}">
                <a16:creationId xmlns:a16="http://schemas.microsoft.com/office/drawing/2014/main" id="{05394E32-D89C-4611-80EC-BFDFAEEEF55A}"/>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문제를 분할하고 작은 문제를 해결한 뒤 결합한다.</a:t>
            </a:r>
          </a:p>
        </p:txBody>
      </p:sp>
    </p:spTree>
    <p:extLst>
      <p:ext uri="{BB962C8B-B14F-4D97-AF65-F5344CB8AC3E}">
        <p14:creationId xmlns:p14="http://schemas.microsoft.com/office/powerpoint/2010/main" val="124246541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DE58EEB1-2353-492F-BC1B-F5AF5D44D40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93025F6D-4111-4F9F-99D8-E49DC20522C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95  단답형</a:t>
            </a:r>
          </a:p>
        </p:txBody>
      </p:sp>
      <p:sp>
        <p:nvSpPr>
          <p:cNvPr id="3" name="직사각형 2">
            <a:extLst>
              <a:ext uri="{FF2B5EF4-FFF2-40B4-BE49-F238E27FC236}">
                <a16:creationId xmlns:a16="http://schemas.microsoft.com/office/drawing/2014/main" id="{D9A39566-1F33-4CFA-B6FA-59E4B9FE5B9F}"/>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76656A9A-0B1C-4DCF-B9F5-BBE53A78B516}"/>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198</a:t>
            </a:r>
          </a:p>
        </p:txBody>
      </p:sp>
      <p:sp>
        <p:nvSpPr>
          <p:cNvPr id="5" name="직사각형 4">
            <a:extLst>
              <a:ext uri="{FF2B5EF4-FFF2-40B4-BE49-F238E27FC236}">
                <a16:creationId xmlns:a16="http://schemas.microsoft.com/office/drawing/2014/main" id="{7A179727-A454-421D-B041-22AEAD3A9740}"/>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F(n)=F(n−1)+F(n−2)를 그대로 재귀 계산할 때와 메모이제이션할 때의 시간 복잡도 상한을 각각 쓰시오.</a:t>
            </a:r>
          </a:p>
        </p:txBody>
      </p:sp>
      <p:sp>
        <p:nvSpPr>
          <p:cNvPr id="6" name="직사각형 5">
            <a:extLst>
              <a:ext uri="{FF2B5EF4-FFF2-40B4-BE49-F238E27FC236}">
                <a16:creationId xmlns:a16="http://schemas.microsoft.com/office/drawing/2014/main" id="{97F773AC-18B4-4A89-8B8E-3890F2479520}"/>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45232858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F7243321-19D3-4A99-A9E2-A27B1F7E397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3EEC49C9-7FB0-4D95-8208-F31FF4D667F0}"/>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95  정답 및 해설</a:t>
            </a:r>
          </a:p>
        </p:txBody>
      </p:sp>
      <p:sp>
        <p:nvSpPr>
          <p:cNvPr id="3" name="직사각형 2">
            <a:extLst>
              <a:ext uri="{FF2B5EF4-FFF2-40B4-BE49-F238E27FC236}">
                <a16:creationId xmlns:a16="http://schemas.microsoft.com/office/drawing/2014/main" id="{A4DB5449-DE41-4D82-A119-DAF7C3DDCA3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8838455-2028-4826-A2AF-E6A0B6F5D59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199</a:t>
            </a:r>
          </a:p>
        </p:txBody>
      </p:sp>
      <p:sp>
        <p:nvSpPr>
          <p:cNvPr id="5" name="직사각형 4">
            <a:extLst>
              <a:ext uri="{FF2B5EF4-FFF2-40B4-BE49-F238E27FC236}">
                <a16:creationId xmlns:a16="http://schemas.microsoft.com/office/drawing/2014/main" id="{1587BE92-E58D-4229-8C9C-3DDDA8906DFD}"/>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F(n)=F(n−1)+F(n−2)를 그대로 재귀 계산할 때와 메모이제이션할 때의 시간 복잡도 상한을 각각 쓰시오.</a:t>
            </a:r>
          </a:p>
        </p:txBody>
      </p:sp>
      <p:sp>
        <p:nvSpPr>
          <p:cNvPr id="6" name="직사각형 5">
            <a:extLst>
              <a:ext uri="{FF2B5EF4-FFF2-40B4-BE49-F238E27FC236}">
                <a16:creationId xmlns:a16="http://schemas.microsoft.com/office/drawing/2014/main" id="{5336D911-D322-409F-A6B7-3873C7954E20}"/>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단순 재귀 O(2ⁿ), 메모이제이션 O(n)</a:t>
            </a:r>
          </a:p>
        </p:txBody>
      </p:sp>
      <p:sp>
        <p:nvSpPr>
          <p:cNvPr id="7" name="직사각형 6">
            <a:extLst>
              <a:ext uri="{FF2B5EF4-FFF2-40B4-BE49-F238E27FC236}">
                <a16:creationId xmlns:a16="http://schemas.microsoft.com/office/drawing/2014/main" id="{4660D219-D8FF-43E2-8301-BB1667CB8368}"/>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덧셈을 상수 시간으로 가정한다. 메모이제이션은 각 F(k)를 한 번만 계산한다.</a:t>
            </a:r>
          </a:p>
        </p:txBody>
      </p:sp>
    </p:spTree>
    <p:extLst>
      <p:ext uri="{BB962C8B-B14F-4D97-AF65-F5344CB8AC3E}">
        <p14:creationId xmlns:p14="http://schemas.microsoft.com/office/powerpoint/2010/main" val="263331184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7713B298-CEAC-4CDA-92A9-7C0086E6C20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E5351B55-2D6E-497A-96F4-0CD96F96B93C}"/>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96  단답형</a:t>
            </a:r>
          </a:p>
        </p:txBody>
      </p:sp>
      <p:sp>
        <p:nvSpPr>
          <p:cNvPr id="3" name="직사각형 2">
            <a:extLst>
              <a:ext uri="{FF2B5EF4-FFF2-40B4-BE49-F238E27FC236}">
                <a16:creationId xmlns:a16="http://schemas.microsoft.com/office/drawing/2014/main" id="{F1BEED4C-54E5-4900-A0C8-AA5A629735F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A704710-19E8-408A-A071-E6E741534ED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200</a:t>
            </a:r>
          </a:p>
        </p:txBody>
      </p:sp>
      <p:sp>
        <p:nvSpPr>
          <p:cNvPr id="5" name="직사각형 4">
            <a:extLst>
              <a:ext uri="{FF2B5EF4-FFF2-40B4-BE49-F238E27FC236}">
                <a16:creationId xmlns:a16="http://schemas.microsoft.com/office/drawing/2014/main" id="{EE4168E3-2F32-41A4-922D-AF0D46D501F0}"/>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동적 계획법이 중복 부분 문제를 처리하는 핵심 방법을 한 문장으로 쓰시오.</a:t>
            </a:r>
          </a:p>
        </p:txBody>
      </p:sp>
      <p:sp>
        <p:nvSpPr>
          <p:cNvPr id="6" name="직사각형 5">
            <a:extLst>
              <a:ext uri="{FF2B5EF4-FFF2-40B4-BE49-F238E27FC236}">
                <a16:creationId xmlns:a16="http://schemas.microsoft.com/office/drawing/2014/main" id="{BCD39422-69AF-4C6F-BEF1-7F416D1C0D72}"/>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41266639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708E0DA6-BE99-452A-AE9A-485EFFFC7F42}"/>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2.7 재귀와 탐색 개선</a:t>
            </a:r>
          </a:p>
        </p:txBody>
      </p:sp>
      <p:sp>
        <p:nvSpPr>
          <p:cNvPr id="2" name="직사각형 1">
            <a:extLst>
              <a:ext uri="{FF2B5EF4-FFF2-40B4-BE49-F238E27FC236}">
                <a16:creationId xmlns:a16="http://schemas.microsoft.com/office/drawing/2014/main" id="{5FB11B82-6F4E-46E4-BB3F-783703B09AFD}"/>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96  정답 및 해설</a:t>
            </a:r>
          </a:p>
        </p:txBody>
      </p:sp>
      <p:sp>
        <p:nvSpPr>
          <p:cNvPr id="3" name="직사각형 2">
            <a:extLst>
              <a:ext uri="{FF2B5EF4-FFF2-40B4-BE49-F238E27FC236}">
                <a16:creationId xmlns:a16="http://schemas.microsoft.com/office/drawing/2014/main" id="{B6D8C715-C5D2-4D62-9CF4-84C6FFF5B917}"/>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649506E5-70E8-4174-8E55-D759AC447367}"/>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201</a:t>
            </a:r>
          </a:p>
        </p:txBody>
      </p:sp>
      <p:sp>
        <p:nvSpPr>
          <p:cNvPr id="5" name="직사각형 4">
            <a:extLst>
              <a:ext uri="{FF2B5EF4-FFF2-40B4-BE49-F238E27FC236}">
                <a16:creationId xmlns:a16="http://schemas.microsoft.com/office/drawing/2014/main" id="{423D5F6A-1FF8-42FF-A27F-00C96D1C0B0E}"/>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동적 계획법이 중복 부분 문제를 처리하는 핵심 방법을 한 문장으로 쓰시오.</a:t>
            </a:r>
          </a:p>
        </p:txBody>
      </p:sp>
      <p:sp>
        <p:nvSpPr>
          <p:cNvPr id="6" name="직사각형 5">
            <a:extLst>
              <a:ext uri="{FF2B5EF4-FFF2-40B4-BE49-F238E27FC236}">
                <a16:creationId xmlns:a16="http://schemas.microsoft.com/office/drawing/2014/main" id="{6AB48769-27B1-458F-ABFB-B5FE5F273E47}"/>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부분 문제의 답을 저장하여 같은 계산에 재사용한다.</a:t>
            </a:r>
          </a:p>
        </p:txBody>
      </p:sp>
      <p:sp>
        <p:nvSpPr>
          <p:cNvPr id="7" name="직사각형 6">
            <a:extLst>
              <a:ext uri="{FF2B5EF4-FFF2-40B4-BE49-F238E27FC236}">
                <a16:creationId xmlns:a16="http://schemas.microsoft.com/office/drawing/2014/main" id="{6CC53987-1609-434F-92FF-B58B990B5DCA}"/>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상향식 테이블 채우기 또는 하향식 메모이제이션으로 구현할 수 있다.</a:t>
            </a:r>
          </a:p>
        </p:txBody>
      </p:sp>
    </p:spTree>
    <p:extLst>
      <p:ext uri="{BB962C8B-B14F-4D97-AF65-F5344CB8AC3E}">
        <p14:creationId xmlns:p14="http://schemas.microsoft.com/office/powerpoint/2010/main" val="125322909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D7F90867-8573-4CA5-A84E-7A8766C9C43D}"/>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C5A7C695-DE3D-48E5-974D-0953602369F1}"/>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97  단답형</a:t>
            </a:r>
          </a:p>
        </p:txBody>
      </p:sp>
      <p:sp>
        <p:nvSpPr>
          <p:cNvPr id="3" name="직사각형 2">
            <a:extLst>
              <a:ext uri="{FF2B5EF4-FFF2-40B4-BE49-F238E27FC236}">
                <a16:creationId xmlns:a16="http://schemas.microsoft.com/office/drawing/2014/main" id="{710C3252-6A59-42B9-8706-2E3A7D84D519}"/>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05CDB440-8A5D-4C23-9F96-0C0B5FBDD333}"/>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202</a:t>
            </a:r>
          </a:p>
        </p:txBody>
      </p:sp>
      <p:sp>
        <p:nvSpPr>
          <p:cNvPr id="5" name="직사각형 4">
            <a:extLst>
              <a:ext uri="{FF2B5EF4-FFF2-40B4-BE49-F238E27FC236}">
                <a16:creationId xmlns:a16="http://schemas.microsoft.com/office/drawing/2014/main" id="{D5B7259E-68FA-467D-B187-9D66EA53807E}"/>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각각 정확히 n번 도는 삼중 반복문의 가장 안쪽 연산은 n=100일 때 몇 번 실행되는가?</a:t>
            </a:r>
          </a:p>
        </p:txBody>
      </p:sp>
      <p:sp>
        <p:nvSpPr>
          <p:cNvPr id="6" name="직사각형 5">
            <a:extLst>
              <a:ext uri="{FF2B5EF4-FFF2-40B4-BE49-F238E27FC236}">
                <a16:creationId xmlns:a16="http://schemas.microsoft.com/office/drawing/2014/main" id="{7E43FB01-DC06-4328-AB31-545FD32AFEF1}"/>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92453852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C00AC775-B239-48BB-BC56-45B485D7AA8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C804247B-D0D2-4421-9886-66A95DFA6401}"/>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97  정답 및 해설</a:t>
            </a:r>
          </a:p>
        </p:txBody>
      </p:sp>
      <p:sp>
        <p:nvSpPr>
          <p:cNvPr id="3" name="직사각형 2">
            <a:extLst>
              <a:ext uri="{FF2B5EF4-FFF2-40B4-BE49-F238E27FC236}">
                <a16:creationId xmlns:a16="http://schemas.microsoft.com/office/drawing/2014/main" id="{858D9457-1889-497A-893C-F9A8584296C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26661039-C60B-44A9-A846-E094CC48FD4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203</a:t>
            </a:r>
          </a:p>
        </p:txBody>
      </p:sp>
      <p:sp>
        <p:nvSpPr>
          <p:cNvPr id="5" name="직사각형 4">
            <a:extLst>
              <a:ext uri="{FF2B5EF4-FFF2-40B4-BE49-F238E27FC236}">
                <a16:creationId xmlns:a16="http://schemas.microsoft.com/office/drawing/2014/main" id="{8CBDD797-93DC-47DF-B671-254500D7A3B4}"/>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각각 정확히 n번 도는 삼중 반복문의 가장 안쪽 연산은 n=100일 때 몇 번 실행되는가?</a:t>
            </a:r>
          </a:p>
        </p:txBody>
      </p:sp>
      <p:sp>
        <p:nvSpPr>
          <p:cNvPr id="6" name="직사각형 5">
            <a:extLst>
              <a:ext uri="{FF2B5EF4-FFF2-40B4-BE49-F238E27FC236}">
                <a16:creationId xmlns:a16="http://schemas.microsoft.com/office/drawing/2014/main" id="{A6B6FD90-08ED-4785-9AD8-896EB7AEF873}"/>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1,000,000번</a:t>
            </a:r>
          </a:p>
        </p:txBody>
      </p:sp>
      <p:sp>
        <p:nvSpPr>
          <p:cNvPr id="7" name="직사각형 6">
            <a:extLst>
              <a:ext uri="{FF2B5EF4-FFF2-40B4-BE49-F238E27FC236}">
                <a16:creationId xmlns:a16="http://schemas.microsoft.com/office/drawing/2014/main" id="{699BFF57-F201-40DD-99E8-C1265E028866}"/>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100×100×100=1,000,000이다.</a:t>
            </a:r>
          </a:p>
        </p:txBody>
      </p:sp>
    </p:spTree>
    <p:extLst>
      <p:ext uri="{BB962C8B-B14F-4D97-AF65-F5344CB8AC3E}">
        <p14:creationId xmlns:p14="http://schemas.microsoft.com/office/powerpoint/2010/main" val="345121786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AABCA652-B354-431D-ACBE-461C5F20977B}"/>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9A2DDD56-1F34-42AA-968F-EE39D5B2C31E}"/>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98  단답형</a:t>
            </a:r>
          </a:p>
        </p:txBody>
      </p:sp>
      <p:sp>
        <p:nvSpPr>
          <p:cNvPr id="3" name="직사각형 2">
            <a:extLst>
              <a:ext uri="{FF2B5EF4-FFF2-40B4-BE49-F238E27FC236}">
                <a16:creationId xmlns:a16="http://schemas.microsoft.com/office/drawing/2014/main" id="{72A315E0-DA8A-4E6B-8932-1A457F932543}"/>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C96382CB-B452-4D11-878E-EAB6D0308FD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204</a:t>
            </a:r>
          </a:p>
        </p:txBody>
      </p:sp>
      <p:sp>
        <p:nvSpPr>
          <p:cNvPr id="5" name="직사각형 4">
            <a:extLst>
              <a:ext uri="{FF2B5EF4-FFF2-40B4-BE49-F238E27FC236}">
                <a16:creationId xmlns:a16="http://schemas.microsoft.com/office/drawing/2014/main" id="{39484076-447A-46C0-9646-74954D5B647F}"/>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완전 탐색에서 쓰는 후보 생성 방식 다섯 가지를 쓰시오.</a:t>
            </a:r>
          </a:p>
        </p:txBody>
      </p:sp>
      <p:sp>
        <p:nvSpPr>
          <p:cNvPr id="6" name="직사각형 5">
            <a:extLst>
              <a:ext uri="{FF2B5EF4-FFF2-40B4-BE49-F238E27FC236}">
                <a16:creationId xmlns:a16="http://schemas.microsoft.com/office/drawing/2014/main" id="{9175B3D4-32CE-49BD-9E31-15A35D5BD065}"/>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287793726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D0A60A62-EE50-49ED-931B-871A1A693653}"/>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5E9587A9-C777-4F2E-B592-407E19FCA5B9}"/>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98  정답 및 해설</a:t>
            </a:r>
          </a:p>
        </p:txBody>
      </p:sp>
      <p:sp>
        <p:nvSpPr>
          <p:cNvPr id="3" name="직사각형 2">
            <a:extLst>
              <a:ext uri="{FF2B5EF4-FFF2-40B4-BE49-F238E27FC236}">
                <a16:creationId xmlns:a16="http://schemas.microsoft.com/office/drawing/2014/main" id="{CB870ACD-9BA5-4376-8B09-F1899F07FEE2}"/>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E85892DF-7679-40F4-87AD-C8862FC9E2A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205</a:t>
            </a:r>
          </a:p>
        </p:txBody>
      </p:sp>
      <p:sp>
        <p:nvSpPr>
          <p:cNvPr id="5" name="직사각형 4">
            <a:extLst>
              <a:ext uri="{FF2B5EF4-FFF2-40B4-BE49-F238E27FC236}">
                <a16:creationId xmlns:a16="http://schemas.microsoft.com/office/drawing/2014/main" id="{D49C8BE9-A5E4-4F33-A9DD-03C0DD650DED}"/>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완전 탐색에서 쓰는 후보 생성 방식 다섯 가지를 쓰시오.</a:t>
            </a:r>
          </a:p>
        </p:txBody>
      </p:sp>
      <p:sp>
        <p:nvSpPr>
          <p:cNvPr id="6" name="직사각형 5">
            <a:extLst>
              <a:ext uri="{FF2B5EF4-FFF2-40B4-BE49-F238E27FC236}">
                <a16:creationId xmlns:a16="http://schemas.microsoft.com/office/drawing/2014/main" id="{3DC29CBF-8455-4989-B214-723F4395B8DD}"/>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단일 반복, 중첩 반복, 조합 생성, 순열 생성, 비트마스크</a:t>
            </a:r>
          </a:p>
        </p:txBody>
      </p:sp>
      <p:sp>
        <p:nvSpPr>
          <p:cNvPr id="7" name="직사각형 6">
            <a:extLst>
              <a:ext uri="{FF2B5EF4-FFF2-40B4-BE49-F238E27FC236}">
                <a16:creationId xmlns:a16="http://schemas.microsoft.com/office/drawing/2014/main" id="{D8316051-A0A3-47CA-ABBE-AE3475C1BBD7}"/>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Python과 C 모두 같은 탐색 원리를 구현할 수 있다.</a:t>
            </a:r>
          </a:p>
        </p:txBody>
      </p:sp>
    </p:spTree>
    <p:extLst>
      <p:ext uri="{BB962C8B-B14F-4D97-AF65-F5344CB8AC3E}">
        <p14:creationId xmlns:p14="http://schemas.microsoft.com/office/powerpoint/2010/main" val="31976143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5BE7ACF5-BCC9-4EBA-8D09-968EFDD736F7}"/>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FA2DF32B-6C54-464D-8768-1A8FE160F17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99  알고리즘 작성</a:t>
            </a:r>
          </a:p>
        </p:txBody>
      </p:sp>
      <p:sp>
        <p:nvSpPr>
          <p:cNvPr id="3" name="직사각형 2">
            <a:extLst>
              <a:ext uri="{FF2B5EF4-FFF2-40B4-BE49-F238E27FC236}">
                <a16:creationId xmlns:a16="http://schemas.microsoft.com/office/drawing/2014/main" id="{AC9D3C89-5A46-442D-A22B-60FCCEC05B6C}"/>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0 1 배낭 구현</a:t>
            </a:r>
          </a:p>
        </p:txBody>
      </p:sp>
      <p:sp>
        <p:nvSpPr>
          <p:cNvPr id="4" name="직사각형 3">
            <a:extLst>
              <a:ext uri="{FF2B5EF4-FFF2-40B4-BE49-F238E27FC236}">
                <a16:creationId xmlns:a16="http://schemas.microsoft.com/office/drawing/2014/main" id="{BC23147A-B42A-4E4B-98BD-9B8BB687D0C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206</a:t>
            </a:r>
          </a:p>
        </p:txBody>
      </p:sp>
      <p:sp>
        <p:nvSpPr>
          <p:cNvPr id="5" name="직사각형 4">
            <a:extLst>
              <a:ext uri="{FF2B5EF4-FFF2-40B4-BE49-F238E27FC236}">
                <a16:creationId xmlns:a16="http://schemas.microsoft.com/office/drawing/2014/main" id="{1DDCF0FA-FDED-452A-A70B-F93F196B35AD}"/>
              </a:ext>
            </a:extLst>
          </p:cNvPr>
          <p:cNvSpPr>
            <a:spLocks noGrp="1"/>
          </p:cNvSpPr>
          <p:nvPr/>
        </p:nvSpPr>
        <p:spPr>
          <a:xfrm>
            <a:off x="590550" y="1666875"/>
            <a:ext cx="11010900" cy="1638300"/>
          </a:xfrm>
          <a:prstGeom prst="rect">
            <a:avLst/>
          </a:prstGeom>
          <a:noFill/>
          <a:ln w="0">
            <a:noFill/>
          </a:ln>
        </p:spPr>
        <p:txBody>
          <a:bodyPr>
            <a:noAutofit/>
          </a:bodyPr>
          <a:lstStyle/>
          <a:p>
            <a:pPr>
              <a:defRPr sz="1950" b="0">
                <a:solidFill>
                  <a:srgbClr val="211D43"/>
                </a:solidFill>
                <a:latin typeface="Malgun Gothic"/>
                <a:ea typeface="Malgun Gothic"/>
                <a:cs typeface="Malgun Gothic"/>
              </a:defRPr>
            </a:pPr>
            <a:r>
              <a:rPr sz="1950" b="0">
                <a:solidFill>
                  <a:srgbClr val="211D43"/>
                </a:solidFill>
                <a:latin typeface="Malgun Gothic"/>
                <a:ea typeface="Malgun Gothic"/>
                <a:cs typeface="Malgun Gothic"/>
              </a:rPr>
              <a:t>물건별 weights, values와 용량 capacity가 주어진다. 각 물건을 최대 한 번 골라 총 무게가 용량 이하인 최대 가치를 구하시오. 0≤n≤16, 무게·가치는 1~100, 0≤capacity≤300이다. 비트마스크로 모든 선택을 검사한다.</a:t>
            </a:r>
          </a:p>
        </p:txBody>
      </p:sp>
      <p:sp>
        <p:nvSpPr>
          <p:cNvPr id="6" name="직사각형 5">
            <a:extLst>
              <a:ext uri="{FF2B5EF4-FFF2-40B4-BE49-F238E27FC236}">
                <a16:creationId xmlns:a16="http://schemas.microsoft.com/office/drawing/2014/main" id="{624C4838-663C-4C33-B21C-FDADDCF110D5}"/>
              </a:ext>
            </a:extLst>
          </p:cNvPr>
          <p:cNvSpPr>
            <a:spLocks noGrp="1"/>
          </p:cNvSpPr>
          <p:nvPr/>
        </p:nvSpPr>
        <p:spPr>
          <a:xfrm>
            <a:off x="590550" y="3457575"/>
            <a:ext cx="11010900" cy="742950"/>
          </a:xfrm>
          <a:prstGeom prst="rect">
            <a:avLst/>
          </a:prstGeom>
          <a:noFill/>
          <a:ln w="0">
            <a:noFill/>
          </a:ln>
        </p:spPr>
        <p:txBody>
          <a:bodyPr>
            <a:noAutofit/>
          </a:bodyPr>
          <a:lstStyle/>
          <a:p>
            <a:pPr>
              <a:defRPr sz="1725" b="0">
                <a:solidFill>
                  <a:srgbClr val="303553"/>
                </a:solidFill>
                <a:latin typeface="Consolas"/>
                <a:ea typeface="Consolas"/>
                <a:cs typeface="Consolas"/>
              </a:defRPr>
            </a:pPr>
            <a:r>
              <a:rPr sz="1725" b="0">
                <a:solidFill>
                  <a:srgbClr val="303553"/>
                </a:solidFill>
                <a:latin typeface="Consolas"/>
                <a:ea typeface="Consolas"/>
                <a:cs typeface="Consolas"/>
              </a:rPr>
              <a:t>입력  knapsack([4,6,3,5], [5,8,3,6], 10)</a:t>
            </a:r>
          </a:p>
          <a:p>
            <a:pPr>
              <a:defRPr sz="1725" b="0">
                <a:solidFill>
                  <a:srgbClr val="303553"/>
                </a:solidFill>
                <a:latin typeface="Consolas"/>
                <a:ea typeface="Consolas"/>
                <a:cs typeface="Consolas"/>
              </a:defRPr>
            </a:pPr>
            <a:r>
              <a:rPr sz="1725" b="0">
                <a:solidFill>
                  <a:srgbClr val="303553"/>
                </a:solidFill>
                <a:latin typeface="Consolas"/>
                <a:ea typeface="Consolas"/>
                <a:cs typeface="Consolas"/>
              </a:rPr>
              <a:t>결과  13</a:t>
            </a:r>
          </a:p>
        </p:txBody>
      </p:sp>
      <p:sp>
        <p:nvSpPr>
          <p:cNvPr id="7" name="직사각형 6">
            <a:extLst>
              <a:ext uri="{FF2B5EF4-FFF2-40B4-BE49-F238E27FC236}">
                <a16:creationId xmlns:a16="http://schemas.microsoft.com/office/drawing/2014/main" id="{2D4AAF1C-91E3-4B93-93D2-CAAA2C0E2C27}"/>
              </a:ext>
            </a:extLst>
          </p:cNvPr>
          <p:cNvSpPr>
            <a:spLocks noGrp="1"/>
          </p:cNvSpPr>
          <p:nvPr/>
        </p:nvSpPr>
        <p:spPr>
          <a:xfrm>
            <a:off x="590550" y="4419600"/>
            <a:ext cx="11010900" cy="361950"/>
          </a:xfrm>
          <a:prstGeom prst="rect">
            <a:avLst/>
          </a:prstGeom>
          <a:noFill/>
          <a:ln w="0">
            <a:noFill/>
          </a:ln>
        </p:spPr>
        <p:txBody>
          <a:bodyPr>
            <a:noAutofit/>
          </a:bodyPr>
          <a:lstStyle/>
          <a:p>
            <a:pPr>
              <a:defRPr sz="1800" b="1">
                <a:solidFill>
                  <a:srgbClr val="5145EB"/>
                </a:solidFill>
                <a:latin typeface="Malgun Gothic"/>
                <a:ea typeface="Malgun Gothic"/>
                <a:cs typeface="Malgun Gothic"/>
              </a:defRPr>
            </a:pPr>
            <a:r>
              <a:rPr sz="1800" b="1">
                <a:solidFill>
                  <a:srgbClr val="5145EB"/>
                </a:solidFill>
                <a:latin typeface="Malgun Gothic"/>
                <a:ea typeface="Malgun Gothic"/>
                <a:cs typeface="Malgun Gothic"/>
              </a:rPr>
              <a:t>작성할 내용</a:t>
            </a:r>
          </a:p>
        </p:txBody>
      </p:sp>
      <p:sp>
        <p:nvSpPr>
          <p:cNvPr id="8" name="직사각형 7">
            <a:extLst>
              <a:ext uri="{FF2B5EF4-FFF2-40B4-BE49-F238E27FC236}">
                <a16:creationId xmlns:a16="http://schemas.microsoft.com/office/drawing/2014/main" id="{53C8F412-7157-4986-919C-CEF4FA081FC7}"/>
              </a:ext>
            </a:extLst>
          </p:cNvPr>
          <p:cNvSpPr>
            <a:spLocks noGrp="1"/>
          </p:cNvSpPr>
          <p:nvPr/>
        </p:nvSpPr>
        <p:spPr>
          <a:xfrm>
            <a:off x="590550" y="4829175"/>
            <a:ext cx="11010900" cy="809625"/>
          </a:xfrm>
          <a:prstGeom prst="rect">
            <a:avLst/>
          </a:prstGeom>
          <a:noFill/>
          <a:ln w="0">
            <a:noFill/>
          </a:ln>
        </p:spPr>
        <p:txBody>
          <a:bodyPr>
            <a:noAutofit/>
          </a:bodyPr>
          <a:lstStyle/>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탐색 순서와 종료 조건을 정하고 Python 또는 C로 함수를 작성하시오.</a:t>
            </a:r>
          </a:p>
          <a:p>
            <a:pPr>
              <a:defRPr sz="1725" b="0">
                <a:solidFill>
                  <a:srgbClr val="211D43"/>
                </a:solidFill>
                <a:latin typeface="Malgun Gothic"/>
                <a:ea typeface="Malgun Gothic"/>
                <a:cs typeface="Malgun Gothic"/>
              </a:defRPr>
            </a:pPr>
            <a:r>
              <a:rPr sz="1725" b="0">
                <a:solidFill>
                  <a:srgbClr val="211D43"/>
                </a:solidFill>
                <a:latin typeface="Malgun Gothic"/>
                <a:ea typeface="Malgun Gothic"/>
                <a:cs typeface="Malgun Gothic"/>
              </a:rPr>
              <a:t>예시 입력의 처리 과정을 보이고, 경계 조건 하나와 시간 복잡도를 설명하시오.</a:t>
            </a:r>
          </a:p>
        </p:txBody>
      </p:sp>
      <p:sp>
        <p:nvSpPr>
          <p:cNvPr id="9" name="직사각형 8">
            <a:extLst>
              <a:ext uri="{FF2B5EF4-FFF2-40B4-BE49-F238E27FC236}">
                <a16:creationId xmlns:a16="http://schemas.microsoft.com/office/drawing/2014/main" id="{03D7166D-C966-40CD-8E73-5F1B9D0390B8}"/>
              </a:ext>
            </a:extLst>
          </p:cNvPr>
          <p:cNvSpPr>
            <a:spLocks noGrp="1"/>
          </p:cNvSpPr>
          <p:nvPr/>
        </p:nvSpPr>
        <p:spPr>
          <a:xfrm>
            <a:off x="590550" y="5810250"/>
            <a:ext cx="11010900" cy="438150"/>
          </a:xfrm>
          <a:prstGeom prst="rect">
            <a:avLst/>
          </a:prstGeom>
          <a:noFill/>
          <a:ln w="0">
            <a:noFill/>
          </a:ln>
        </p:spPr>
        <p:txBody>
          <a:bodyPr>
            <a:noAutofit/>
          </a:bodyPr>
          <a:lstStyle/>
          <a:p>
            <a:pPr>
              <a:defRPr sz="1350" b="0">
                <a:solidFill>
                  <a:srgbClr val="71758A"/>
                </a:solidFill>
                <a:latin typeface="Malgun Gothic"/>
                <a:ea typeface="Malgun Gothic"/>
                <a:cs typeface="Malgun Gothic"/>
              </a:defRPr>
            </a:pPr>
            <a:r>
              <a:rPr sz="1350" b="0">
                <a:solidFill>
                  <a:srgbClr val="71758A"/>
                </a:solidFill>
                <a:latin typeface="Malgun Gothic"/>
                <a:ea typeface="Malgun Gothic"/>
                <a:cs typeface="Malgun Gothic"/>
              </a:rPr>
              <a:t>return = 최대 가치</a:t>
            </a:r>
          </a:p>
        </p:txBody>
      </p:sp>
    </p:spTree>
    <p:extLst>
      <p:ext uri="{BB962C8B-B14F-4D97-AF65-F5344CB8AC3E}">
        <p14:creationId xmlns:p14="http://schemas.microsoft.com/office/powerpoint/2010/main" val="256749689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B9549E31-0669-405C-938B-A84986C63C7A}"/>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B744985D-FDED-42AC-B8A8-C424017E7F8B}"/>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99  Python 구현 예시</a:t>
            </a:r>
          </a:p>
        </p:txBody>
      </p:sp>
      <p:sp>
        <p:nvSpPr>
          <p:cNvPr id="3" name="직사각형 2">
            <a:extLst>
              <a:ext uri="{FF2B5EF4-FFF2-40B4-BE49-F238E27FC236}">
                <a16:creationId xmlns:a16="http://schemas.microsoft.com/office/drawing/2014/main" id="{DABBF2FB-97CE-408C-B183-3888F0187212}"/>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0 1 배낭 구현</a:t>
            </a:r>
          </a:p>
        </p:txBody>
      </p:sp>
      <p:sp>
        <p:nvSpPr>
          <p:cNvPr id="4" name="직사각형 3">
            <a:extLst>
              <a:ext uri="{FF2B5EF4-FFF2-40B4-BE49-F238E27FC236}">
                <a16:creationId xmlns:a16="http://schemas.microsoft.com/office/drawing/2014/main" id="{2FDA933A-4397-464E-9BBD-5DEB8C9C6FE0}"/>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207</a:t>
            </a:r>
          </a:p>
        </p:txBody>
      </p:sp>
      <p:sp>
        <p:nvSpPr>
          <p:cNvPr id="5" name="직사각형 4">
            <a:extLst>
              <a:ext uri="{FF2B5EF4-FFF2-40B4-BE49-F238E27FC236}">
                <a16:creationId xmlns:a16="http://schemas.microsoft.com/office/drawing/2014/main" id="{E4907636-EEBA-45BA-9116-E8DD75C12688}"/>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def knapsack(weights, values, capacity):</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mask in range(1 &lt;&lt; len(weights)):</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weight, value = 0, 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 j in range(len(weights)):</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mask &amp; (1 &lt;&lt; 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weight += weights[j]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value += values[j]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 weight &lt;= capacity and value &gt;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best = value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p:txBody>
      </p:sp>
      <p:sp>
        <p:nvSpPr>
          <p:cNvPr id="6" name="직사각형 5">
            <a:extLst>
              <a:ext uri="{FF2B5EF4-FFF2-40B4-BE49-F238E27FC236}">
                <a16:creationId xmlns:a16="http://schemas.microsoft.com/office/drawing/2014/main" id="{8B8EE2E1-6636-4A6D-8465-AC3354555EBD}"/>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O(n·2ⁿ), 추가 공간 O(1).</a:t>
            </a:r>
          </a:p>
        </p:txBody>
      </p:sp>
    </p:spTree>
    <p:extLst>
      <p:ext uri="{BB962C8B-B14F-4D97-AF65-F5344CB8AC3E}">
        <p14:creationId xmlns:p14="http://schemas.microsoft.com/office/powerpoint/2010/main" val="404582113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4AFED211-F300-491A-94B6-51EB1AC9CA8C}"/>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28CF4A50-3EE0-4296-A99A-92EF182DE4F2}"/>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99  C 구현 예시</a:t>
            </a:r>
          </a:p>
        </p:txBody>
      </p:sp>
      <p:sp>
        <p:nvSpPr>
          <p:cNvPr id="3" name="직사각형 2">
            <a:extLst>
              <a:ext uri="{FF2B5EF4-FFF2-40B4-BE49-F238E27FC236}">
                <a16:creationId xmlns:a16="http://schemas.microsoft.com/office/drawing/2014/main" id="{5CD763D1-CC1E-4E85-9BBF-1F42F57A6385}"/>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0 1 배낭 구현</a:t>
            </a:r>
          </a:p>
        </p:txBody>
      </p:sp>
      <p:sp>
        <p:nvSpPr>
          <p:cNvPr id="4" name="직사각형 3">
            <a:extLst>
              <a:ext uri="{FF2B5EF4-FFF2-40B4-BE49-F238E27FC236}">
                <a16:creationId xmlns:a16="http://schemas.microsoft.com/office/drawing/2014/main" id="{57202CDA-FB04-4CCC-A1C4-C41983A7602D}"/>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208</a:t>
            </a:r>
          </a:p>
        </p:txBody>
      </p:sp>
      <p:sp>
        <p:nvSpPr>
          <p:cNvPr id="5" name="직사각형 4">
            <a:extLst>
              <a:ext uri="{FF2B5EF4-FFF2-40B4-BE49-F238E27FC236}">
                <a16:creationId xmlns:a16="http://schemas.microsoft.com/office/drawing/2014/main" id="{6870971C-F260-4DA8-8E1D-831C5DCFB2CD}"/>
              </a:ext>
            </a:extLst>
          </p:cNvPr>
          <p:cNvSpPr>
            <a:spLocks noGrp="1"/>
          </p:cNvSpPr>
          <p:nvPr/>
        </p:nvSpPr>
        <p:spPr>
          <a:xfrm>
            <a:off x="590550" y="1581150"/>
            <a:ext cx="11010900" cy="4229100"/>
          </a:xfrm>
          <a:prstGeom prst="rect">
            <a:avLst/>
          </a:prstGeom>
          <a:solidFill>
            <a:srgbClr val="211D43"/>
          </a:solidFill>
          <a:ln w="0">
            <a:noFill/>
          </a:ln>
        </p:spPr>
        <p:txBody>
          <a:bodyPr>
            <a:noAutofit/>
          </a:bodyPr>
          <a:lstStyle/>
          <a:p>
            <a:pPr>
              <a:defRPr sz="1500" b="0">
                <a:solidFill>
                  <a:srgbClr val="E4E2F4"/>
                </a:solidFill>
                <a:latin typeface="Consolas"/>
                <a:ea typeface="Consolas"/>
                <a:cs typeface="Consolas"/>
              </a:defRPr>
            </a:pPr>
            <a:r>
              <a:rPr sz="1500" b="0">
                <a:solidFill>
                  <a:srgbClr val="E4E2F4"/>
                </a:solidFill>
                <a:latin typeface="Consolas"/>
                <a:ea typeface="Consolas"/>
                <a:cs typeface="Consolas"/>
              </a:rPr>
              <a:t>int knapsack(const int weights[], const int values[], int n, int capacity)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best=0;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for(unsigned mask=0;mask&lt;(1u&lt;&lt;n);mask++)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int weight=0, value=0;</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for(int j=0;j&lt;n;j++) if(mask &amp; (1u&lt;&lt;j)) {weight+=weights[j]; value+=values[j];}</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if(weight&lt;=capacity &amp;&amp; value&gt;best) best=value;</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  return best;</a:t>
            </a:r>
          </a:p>
          <a:p>
            <a:pPr>
              <a:defRPr sz="1500" b="0">
                <a:solidFill>
                  <a:srgbClr val="E4E2F4"/>
                </a:solidFill>
                <a:latin typeface="Consolas"/>
                <a:ea typeface="Consolas"/>
                <a:cs typeface="Consolas"/>
              </a:defRPr>
            </a:pPr>
            <a:r>
              <a:rPr sz="1500" b="0">
                <a:solidFill>
                  <a:srgbClr val="E4E2F4"/>
                </a:solidFill>
                <a:latin typeface="Consolas"/>
                <a:ea typeface="Consolas"/>
                <a:cs typeface="Consolas"/>
              </a:rPr>
              <a:t>}</a:t>
            </a:r>
          </a:p>
        </p:txBody>
      </p:sp>
      <p:sp>
        <p:nvSpPr>
          <p:cNvPr id="6" name="직사각형 5">
            <a:extLst>
              <a:ext uri="{FF2B5EF4-FFF2-40B4-BE49-F238E27FC236}">
                <a16:creationId xmlns:a16="http://schemas.microsoft.com/office/drawing/2014/main" id="{D80F79A1-B7CB-428F-A45A-64BC85C8D19B}"/>
              </a:ext>
            </a:extLst>
          </p:cNvPr>
          <p:cNvSpPr>
            <a:spLocks noGrp="1"/>
          </p:cNvSpPr>
          <p:nvPr/>
        </p:nvSpPr>
        <p:spPr>
          <a:xfrm>
            <a:off x="590550" y="5924550"/>
            <a:ext cx="11010900" cy="457200"/>
          </a:xfrm>
          <a:prstGeom prst="rect">
            <a:avLst/>
          </a:prstGeom>
          <a:noFill/>
          <a:ln w="0">
            <a:noFill/>
          </a:ln>
        </p:spPr>
        <p:txBody>
          <a:bodyPr>
            <a:noAutofit/>
          </a:bodyPr>
          <a:lstStyle/>
          <a:p>
            <a:pPr>
              <a:defRPr sz="1500" b="0">
                <a:solidFill>
                  <a:srgbClr val="5145EB"/>
                </a:solidFill>
                <a:latin typeface="Malgun Gothic"/>
                <a:ea typeface="Malgun Gothic"/>
                <a:cs typeface="Malgun Gothic"/>
              </a:defRPr>
            </a:pPr>
            <a:r>
              <a:rPr sz="1500" b="0">
                <a:solidFill>
                  <a:srgbClr val="5145EB"/>
                </a:solidFill>
                <a:latin typeface="Malgun Gothic"/>
                <a:ea typeface="Malgun Gothic"/>
                <a:cs typeface="Malgun Gothic"/>
              </a:rPr>
              <a:t>시간 O(n·2ⁿ), 추가 공간 O(1).</a:t>
            </a:r>
          </a:p>
        </p:txBody>
      </p:sp>
      <p:sp>
        <p:nvSpPr>
          <p:cNvPr id="7" name="직사각형 6">
            <a:extLst>
              <a:ext uri="{FF2B5EF4-FFF2-40B4-BE49-F238E27FC236}">
                <a16:creationId xmlns:a16="http://schemas.microsoft.com/office/drawing/2014/main" id="{948EA2EF-C408-407E-B398-7FE48EB66F7C}"/>
              </a:ext>
            </a:extLst>
          </p:cNvPr>
          <p:cNvSpPr>
            <a:spLocks noGrp="1"/>
          </p:cNvSpPr>
          <p:nvPr/>
        </p:nvSpPr>
        <p:spPr>
          <a:xfrm>
            <a:off x="590550" y="6305550"/>
            <a:ext cx="10287000" cy="209550"/>
          </a:xfrm>
          <a:prstGeom prst="rect">
            <a:avLst/>
          </a:prstGeom>
          <a:noFill/>
          <a:ln w="0">
            <a:noFill/>
          </a:ln>
        </p:spPr>
        <p:txBody>
          <a:bodyPr>
            <a:noAutofit/>
          </a:bodyPr>
          <a:lstStyle/>
          <a:p>
            <a:pPr>
              <a:defRPr sz="975" b="0">
                <a:solidFill>
                  <a:srgbClr val="71758A"/>
                </a:solidFill>
                <a:latin typeface="Malgun Gothic"/>
                <a:ea typeface="Malgun Gothic"/>
                <a:cs typeface="Malgun Gothic"/>
              </a:defRPr>
            </a:pPr>
            <a:r>
              <a:rPr sz="975" b="0">
                <a:solidFill>
                  <a:srgbClr val="71758A"/>
                </a:solidFill>
                <a:latin typeface="Malgun Gothic"/>
                <a:ea typeface="Malgun Gothic"/>
                <a:cs typeface="Malgun Gothic"/>
              </a:rPr>
              <a:t>필요한 표준 헤더: &lt;stdlib.h&gt;  &lt;string.h&gt;  &lt;limits.h&gt;  /  결과 배열은 호출자가 준비</a:t>
            </a:r>
          </a:p>
        </p:txBody>
      </p:sp>
    </p:spTree>
    <p:extLst>
      <p:ext uri="{BB962C8B-B14F-4D97-AF65-F5344CB8AC3E}">
        <p14:creationId xmlns:p14="http://schemas.microsoft.com/office/powerpoint/2010/main" val="11344898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F48FCA22-1FE6-412F-B93D-BA8C12491B3E}"/>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A87EF55E-F198-4474-9C0D-7D7B55845E55}"/>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100  단답형</a:t>
            </a:r>
          </a:p>
        </p:txBody>
      </p:sp>
      <p:sp>
        <p:nvSpPr>
          <p:cNvPr id="3" name="직사각형 2">
            <a:extLst>
              <a:ext uri="{FF2B5EF4-FFF2-40B4-BE49-F238E27FC236}">
                <a16:creationId xmlns:a16="http://schemas.microsoft.com/office/drawing/2014/main" id="{5425E8A0-980E-4E1D-9499-F58C099DB0BB}"/>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8C65C12E-17B7-4B2E-970F-5DEBF301B59A}"/>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209</a:t>
            </a:r>
          </a:p>
        </p:txBody>
      </p:sp>
      <p:sp>
        <p:nvSpPr>
          <p:cNvPr id="5" name="직사각형 4">
            <a:extLst>
              <a:ext uri="{FF2B5EF4-FFF2-40B4-BE49-F238E27FC236}">
                <a16:creationId xmlns:a16="http://schemas.microsoft.com/office/drawing/2014/main" id="{75C1BD08-5A27-41E8-AD43-E3CA2D6D3BAF}"/>
              </a:ext>
            </a:extLst>
          </p:cNvPr>
          <p:cNvSpPr>
            <a:spLocks noGrp="1"/>
          </p:cNvSpPr>
          <p:nvPr/>
        </p:nvSpPr>
        <p:spPr>
          <a:xfrm>
            <a:off x="590550" y="1762125"/>
            <a:ext cx="11010900" cy="2286000"/>
          </a:xfrm>
          <a:prstGeom prst="rect">
            <a:avLst/>
          </a:prstGeom>
          <a:noFill/>
          <a:ln w="0">
            <a:noFill/>
          </a:ln>
        </p:spPr>
        <p:txBody>
          <a:bodyPr>
            <a:noAutofit/>
          </a:bodyPr>
          <a:lstStyle/>
          <a:p>
            <a:pPr>
              <a:defRPr sz="2250" b="0">
                <a:solidFill>
                  <a:srgbClr val="211D43"/>
                </a:solidFill>
                <a:latin typeface="Malgun Gothic"/>
                <a:ea typeface="Malgun Gothic"/>
                <a:cs typeface="Malgun Gothic"/>
              </a:defRPr>
            </a:pPr>
            <a:r>
              <a:rPr sz="2250" b="0">
                <a:solidFill>
                  <a:srgbClr val="211D43"/>
                </a:solidFill>
                <a:latin typeface="Malgun Gothic"/>
                <a:ea typeface="Malgun Gothic"/>
                <a:cs typeface="Malgun Gothic"/>
              </a:rPr>
              <a:t>회문(palindrome)이 무엇인지 한 문장으로 쓰시오.</a:t>
            </a:r>
          </a:p>
        </p:txBody>
      </p:sp>
      <p:sp>
        <p:nvSpPr>
          <p:cNvPr id="6" name="직사각형 5">
            <a:extLst>
              <a:ext uri="{FF2B5EF4-FFF2-40B4-BE49-F238E27FC236}">
                <a16:creationId xmlns:a16="http://schemas.microsoft.com/office/drawing/2014/main" id="{C1D085BA-1577-44E1-B6AF-A89AB55B44F1}"/>
              </a:ext>
            </a:extLst>
          </p:cNvPr>
          <p:cNvSpPr>
            <a:spLocks noGrp="1"/>
          </p:cNvSpPr>
          <p:nvPr/>
        </p:nvSpPr>
        <p:spPr>
          <a:xfrm>
            <a:off x="590550" y="4953000"/>
            <a:ext cx="11010900" cy="762000"/>
          </a:xfrm>
          <a:prstGeom prst="rect">
            <a:avLst/>
          </a:prstGeom>
          <a:noFill/>
          <a:ln w="0">
            <a:noFill/>
          </a:ln>
        </p:spPr>
        <p:txBody>
          <a:bodyPr>
            <a:noAutofit/>
          </a:bodyPr>
          <a:lstStyle/>
          <a:p>
            <a:pPr>
              <a:defRPr sz="1800" b="0">
                <a:solidFill>
                  <a:srgbClr val="5145EB"/>
                </a:solidFill>
                <a:latin typeface="Malgun Gothic"/>
                <a:ea typeface="Malgun Gothic"/>
                <a:cs typeface="Malgun Gothic"/>
              </a:defRPr>
            </a:pPr>
            <a:r>
              <a:rPr sz="1800" b="0">
                <a:solidFill>
                  <a:srgbClr val="5145EB"/>
                </a:solidFill>
                <a:latin typeface="Malgun Gothic"/>
                <a:ea typeface="Malgun Gothic"/>
                <a:cs typeface="Malgun Gothic"/>
              </a:rPr>
              <a:t>답을 값·식 또는 한두 문장으로 쓰시오.</a:t>
            </a:r>
          </a:p>
        </p:txBody>
      </p:sp>
    </p:spTree>
    <p:extLst>
      <p:ext uri="{BB962C8B-B14F-4D97-AF65-F5344CB8AC3E}">
        <p14:creationId xmlns:p14="http://schemas.microsoft.com/office/powerpoint/2010/main" val="375123908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25FA797C-35F1-4419-A20F-3769A4EA18A6}"/>
              </a:ext>
            </a:extLst>
          </p:cNvPr>
          <p:cNvSpPr>
            <a:spLocks noGrp="1"/>
          </p:cNvSpPr>
          <p:nvPr/>
        </p:nvSpPr>
        <p:spPr>
          <a:xfrm>
            <a:off x="590550" y="323850"/>
            <a:ext cx="7715250" cy="323850"/>
          </a:xfrm>
          <a:prstGeom prst="rect">
            <a:avLst/>
          </a:prstGeom>
          <a:noFill/>
          <a:ln w="0">
            <a:noFill/>
          </a:ln>
        </p:spPr>
        <p:txBody>
          <a:bodyPr>
            <a:noAutofit/>
          </a:bodyPr>
          <a:lstStyle/>
          <a:p>
            <a:pPr>
              <a:defRPr sz="1425" b="0">
                <a:solidFill>
                  <a:srgbClr val="5145EB"/>
                </a:solidFill>
                <a:latin typeface="Malgun Gothic"/>
                <a:ea typeface="Malgun Gothic"/>
                <a:cs typeface="Malgun Gothic"/>
              </a:defRPr>
            </a:pPr>
            <a:r>
              <a:rPr sz="1425" b="0">
                <a:solidFill>
                  <a:srgbClr val="5145EB"/>
                </a:solidFill>
                <a:latin typeface="Malgun Gothic"/>
                <a:ea typeface="Malgun Gothic"/>
                <a:cs typeface="Malgun Gothic"/>
              </a:rPr>
              <a:t>2.8 종합 구현</a:t>
            </a:r>
          </a:p>
        </p:txBody>
      </p:sp>
      <p:sp>
        <p:nvSpPr>
          <p:cNvPr id="2" name="직사각형 1">
            <a:extLst>
              <a:ext uri="{FF2B5EF4-FFF2-40B4-BE49-F238E27FC236}">
                <a16:creationId xmlns:a16="http://schemas.microsoft.com/office/drawing/2014/main" id="{197714A5-BD35-46EC-B61A-B35DFF08CB56}"/>
              </a:ext>
            </a:extLst>
          </p:cNvPr>
          <p:cNvSpPr>
            <a:spLocks noGrp="1"/>
          </p:cNvSpPr>
          <p:nvPr/>
        </p:nvSpPr>
        <p:spPr>
          <a:xfrm>
            <a:off x="8572500" y="323850"/>
            <a:ext cx="3000375" cy="323850"/>
          </a:xfrm>
          <a:prstGeom prst="rect">
            <a:avLst/>
          </a:prstGeom>
          <a:noFill/>
          <a:ln w="0">
            <a:noFill/>
          </a:ln>
        </p:spPr>
        <p:txBody>
          <a:bodyPr>
            <a:noAutofit/>
          </a:bodyPr>
          <a:lstStyle/>
          <a:p>
            <a:pPr>
              <a:defRPr sz="1425" b="1">
                <a:solidFill>
                  <a:srgbClr val="5145EB"/>
                </a:solidFill>
                <a:latin typeface="Malgun Gothic"/>
                <a:ea typeface="Malgun Gothic"/>
                <a:cs typeface="Malgun Gothic"/>
              </a:defRPr>
            </a:pPr>
            <a:r>
              <a:rPr sz="1425" b="1">
                <a:solidFill>
                  <a:srgbClr val="5145EB"/>
                </a:solidFill>
                <a:latin typeface="Malgun Gothic"/>
                <a:ea typeface="Malgun Gothic"/>
                <a:cs typeface="Malgun Gothic"/>
              </a:rPr>
              <a:t>100  정답 및 해설</a:t>
            </a:r>
          </a:p>
        </p:txBody>
      </p:sp>
      <p:sp>
        <p:nvSpPr>
          <p:cNvPr id="3" name="직사각형 2">
            <a:extLst>
              <a:ext uri="{FF2B5EF4-FFF2-40B4-BE49-F238E27FC236}">
                <a16:creationId xmlns:a16="http://schemas.microsoft.com/office/drawing/2014/main" id="{B9E0A3AB-F390-409D-942D-FE1A37E42734}"/>
              </a:ext>
            </a:extLst>
          </p:cNvPr>
          <p:cNvSpPr>
            <a:spLocks noGrp="1"/>
          </p:cNvSpPr>
          <p:nvPr/>
        </p:nvSpPr>
        <p:spPr>
          <a:xfrm>
            <a:off x="590550" y="876300"/>
            <a:ext cx="11010900" cy="552450"/>
          </a:xfrm>
          <a:prstGeom prst="rect">
            <a:avLst/>
          </a:prstGeom>
          <a:noFill/>
          <a:ln w="0">
            <a:noFill/>
          </a:ln>
        </p:spPr>
        <p:txBody>
          <a:bodyPr>
            <a:noAutofit/>
          </a:bodyPr>
          <a:lstStyle/>
          <a:p>
            <a:pPr>
              <a:defRPr sz="2550" b="1">
                <a:solidFill>
                  <a:srgbClr val="211D43"/>
                </a:solidFill>
                <a:latin typeface="Malgun Gothic"/>
                <a:ea typeface="Malgun Gothic"/>
                <a:cs typeface="Malgun Gothic"/>
              </a:defRPr>
            </a:pPr>
            <a:r>
              <a:rPr sz="2550" b="1">
                <a:solidFill>
                  <a:srgbClr val="211D43"/>
                </a:solidFill>
                <a:latin typeface="Malgun Gothic"/>
                <a:ea typeface="Malgun Gothic"/>
                <a:cs typeface="Malgun Gothic"/>
              </a:rPr>
              <a:t>개념 및 계산</a:t>
            </a:r>
          </a:p>
        </p:txBody>
      </p:sp>
      <p:sp>
        <p:nvSpPr>
          <p:cNvPr id="4" name="직사각형 3">
            <a:extLst>
              <a:ext uri="{FF2B5EF4-FFF2-40B4-BE49-F238E27FC236}">
                <a16:creationId xmlns:a16="http://schemas.microsoft.com/office/drawing/2014/main" id="{2CA1D520-15EF-4130-92D5-FBF7B1692904}"/>
              </a:ext>
            </a:extLst>
          </p:cNvPr>
          <p:cNvSpPr>
            <a:spLocks noGrp="1"/>
          </p:cNvSpPr>
          <p:nvPr/>
        </p:nvSpPr>
        <p:spPr>
          <a:xfrm>
            <a:off x="11144250" y="6429375"/>
            <a:ext cx="571500" cy="238125"/>
          </a:xfrm>
          <a:prstGeom prst="rect">
            <a:avLst/>
          </a:prstGeom>
          <a:noFill/>
          <a:ln w="0">
            <a:noFill/>
          </a:ln>
        </p:spPr>
        <p:txBody>
          <a:bodyPr>
            <a:noAutofit/>
          </a:bodyPr>
          <a:lstStyle/>
          <a:p>
            <a:pPr>
              <a:defRPr sz="900" b="0">
                <a:solidFill>
                  <a:srgbClr val="71758A"/>
                </a:solidFill>
                <a:latin typeface="Malgun Gothic"/>
                <a:ea typeface="Malgun Gothic"/>
                <a:cs typeface="Malgun Gothic"/>
              </a:defRPr>
            </a:pPr>
            <a:r>
              <a:rPr sz="900" b="0">
                <a:solidFill>
                  <a:srgbClr val="71758A"/>
                </a:solidFill>
                <a:latin typeface="Malgun Gothic"/>
                <a:ea typeface="Malgun Gothic"/>
                <a:cs typeface="Malgun Gothic"/>
              </a:rPr>
              <a:t>210</a:t>
            </a:r>
          </a:p>
        </p:txBody>
      </p:sp>
      <p:sp>
        <p:nvSpPr>
          <p:cNvPr id="5" name="직사각형 4">
            <a:extLst>
              <a:ext uri="{FF2B5EF4-FFF2-40B4-BE49-F238E27FC236}">
                <a16:creationId xmlns:a16="http://schemas.microsoft.com/office/drawing/2014/main" id="{DC4C99EF-476A-48DF-A232-762C5A72A958}"/>
              </a:ext>
            </a:extLst>
          </p:cNvPr>
          <p:cNvSpPr>
            <a:spLocks noGrp="1"/>
          </p:cNvSpPr>
          <p:nvPr/>
        </p:nvSpPr>
        <p:spPr>
          <a:xfrm>
            <a:off x="590550" y="1666875"/>
            <a:ext cx="11010900" cy="1524000"/>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회문(palindrome)이 무엇인지 한 문장으로 쓰시오.</a:t>
            </a:r>
          </a:p>
        </p:txBody>
      </p:sp>
      <p:sp>
        <p:nvSpPr>
          <p:cNvPr id="6" name="직사각형 5">
            <a:extLst>
              <a:ext uri="{FF2B5EF4-FFF2-40B4-BE49-F238E27FC236}">
                <a16:creationId xmlns:a16="http://schemas.microsoft.com/office/drawing/2014/main" id="{23D4E14E-2A18-41B4-9324-330A6B5C3F73}"/>
              </a:ext>
            </a:extLst>
          </p:cNvPr>
          <p:cNvSpPr>
            <a:spLocks noGrp="1"/>
          </p:cNvSpPr>
          <p:nvPr/>
        </p:nvSpPr>
        <p:spPr>
          <a:xfrm>
            <a:off x="590550" y="3476625"/>
            <a:ext cx="11010900" cy="952500"/>
          </a:xfrm>
          <a:prstGeom prst="rect">
            <a:avLst/>
          </a:prstGeom>
          <a:noFill/>
          <a:ln w="0">
            <a:noFill/>
          </a:ln>
        </p:spPr>
        <p:txBody>
          <a:bodyPr>
            <a:noAutofit/>
          </a:bodyPr>
          <a:lstStyle/>
          <a:p>
            <a:pPr>
              <a:defRPr sz="2100" b="1">
                <a:solidFill>
                  <a:srgbClr val="5145EB"/>
                </a:solidFill>
                <a:latin typeface="Malgun Gothic"/>
                <a:ea typeface="Malgun Gothic"/>
                <a:cs typeface="Malgun Gothic"/>
              </a:defRPr>
            </a:pPr>
            <a:r>
              <a:rPr sz="2100" b="1">
                <a:solidFill>
                  <a:srgbClr val="5145EB"/>
                </a:solidFill>
                <a:latin typeface="Malgun Gothic"/>
                <a:ea typeface="Malgun Gothic"/>
                <a:cs typeface="Malgun Gothic"/>
              </a:rPr>
              <a:t>정답  앞에서 읽으나 뒤에서 읽으나 같은 문자열</a:t>
            </a:r>
          </a:p>
        </p:txBody>
      </p:sp>
      <p:sp>
        <p:nvSpPr>
          <p:cNvPr id="7" name="직사각형 6">
            <a:extLst>
              <a:ext uri="{FF2B5EF4-FFF2-40B4-BE49-F238E27FC236}">
                <a16:creationId xmlns:a16="http://schemas.microsoft.com/office/drawing/2014/main" id="{CD6143A7-1853-4486-9AF8-0C1AF9064DF5}"/>
              </a:ext>
            </a:extLst>
          </p:cNvPr>
          <p:cNvSpPr>
            <a:spLocks noGrp="1"/>
          </p:cNvSpPr>
          <p:nvPr/>
        </p:nvSpPr>
        <p:spPr>
          <a:xfrm>
            <a:off x="590550" y="4667250"/>
            <a:ext cx="11010900" cy="1381125"/>
          </a:xfrm>
          <a:prstGeom prst="rect">
            <a:avLst/>
          </a:prstGeom>
          <a:noFill/>
          <a:ln w="0">
            <a:noFill/>
          </a:ln>
        </p:spPr>
        <p:txBody>
          <a:bodyPr>
            <a:noAutofit/>
          </a:bodyPr>
          <a:lstStyle/>
          <a:p>
            <a:pPr>
              <a:defRPr sz="1875" b="0">
                <a:solidFill>
                  <a:srgbClr val="211D43"/>
                </a:solidFill>
                <a:latin typeface="Malgun Gothic"/>
                <a:ea typeface="Malgun Gothic"/>
                <a:cs typeface="Malgun Gothic"/>
              </a:defRPr>
            </a:pPr>
            <a:r>
              <a:rPr sz="1875" b="0">
                <a:solidFill>
                  <a:srgbClr val="211D43"/>
                </a:solidFill>
                <a:latin typeface="Malgun Gothic"/>
                <a:ea typeface="Malgun Gothic"/>
                <a:cs typeface="Malgun Gothic"/>
              </a:rPr>
              <a:t>level과 noon이 예이다. 양 끝의 문자를 차례로 비교하여 확인할 수 있다.</a:t>
            </a:r>
          </a:p>
        </p:txBody>
      </p:sp>
    </p:spTree>
    <p:extLst>
      <p:ext uri="{BB962C8B-B14F-4D97-AF65-F5344CB8AC3E}">
        <p14:creationId xmlns:p14="http://schemas.microsoft.com/office/powerpoint/2010/main" val="7047222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60522</Words>
  <Application>Microsoft Office PowerPoint</Application>
  <PresentationFormat>와이드스크린</PresentationFormat>
  <Paragraphs>2719</Paragraphs>
  <Slides>210</Slides>
  <Notes>210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210</vt:i4>
      </vt:variant>
    </vt:vector>
  </HeadingPairs>
  <TitlesOfParts>
    <vt:vector size="214" baseType="lpstr">
      <vt:lpstr>Malgun Gothic</vt:lpstr>
      <vt:lpstr>Arial</vt:lpstr>
      <vt:lpstr>Consolas</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2장 완전 탐색 · 브루트 포스 — 연습문제 100문항</dc:title>
  <dc:subject>PptxGenJS Presentation</dc:subject>
  <dc:creator>대전대학교 컴퓨터공학과</dc:creator>
  <cp:lastModifiedBy>Sangdon</cp:lastModifiedBy>
  <cp:revision>3</cp:revision>
  <dcterms:created xsi:type="dcterms:W3CDTF">2026-08-04T09:04:29Z</dcterms:created>
  <dcterms:modified xsi:type="dcterms:W3CDTF">2026-09-15T10:29:37Z</dcterms:modified>
</cp:coreProperties>
</file>