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7"/>
  </p:notesMasterIdLst>
  <p:sldIdLst>
    <p:sldId id="256" r:id="rId2"/>
    <p:sldId id="257" r:id="rId3"/>
    <p:sldId id="258" r:id="rId4"/>
    <p:sldId id="350" r:id="rId5"/>
    <p:sldId id="349" r:id="rId6"/>
    <p:sldId id="259" r:id="rId7"/>
    <p:sldId id="260" r:id="rId8"/>
    <p:sldId id="261" r:id="rId9"/>
    <p:sldId id="262" r:id="rId10"/>
    <p:sldId id="348" r:id="rId11"/>
    <p:sldId id="263" r:id="rId12"/>
    <p:sldId id="264" r:id="rId13"/>
    <p:sldId id="265" r:id="rId14"/>
    <p:sldId id="347" r:id="rId15"/>
    <p:sldId id="266" r:id="rId16"/>
    <p:sldId id="346" r:id="rId17"/>
    <p:sldId id="267" r:id="rId18"/>
    <p:sldId id="345" r:id="rId19"/>
    <p:sldId id="268" r:id="rId20"/>
    <p:sldId id="269" r:id="rId21"/>
    <p:sldId id="270" r:id="rId22"/>
    <p:sldId id="271" r:id="rId23"/>
    <p:sldId id="344" r:id="rId24"/>
    <p:sldId id="272" r:id="rId25"/>
    <p:sldId id="273" r:id="rId26"/>
    <p:sldId id="343" r:id="rId27"/>
    <p:sldId id="274" r:id="rId28"/>
    <p:sldId id="342" r:id="rId29"/>
    <p:sldId id="341" r:id="rId30"/>
    <p:sldId id="275" r:id="rId31"/>
    <p:sldId id="340" r:id="rId32"/>
    <p:sldId id="339" r:id="rId33"/>
    <p:sldId id="276" r:id="rId34"/>
    <p:sldId id="277" r:id="rId35"/>
    <p:sldId id="338" r:id="rId36"/>
    <p:sldId id="278" r:id="rId37"/>
    <p:sldId id="337" r:id="rId38"/>
    <p:sldId id="279" r:id="rId39"/>
    <p:sldId id="280" r:id="rId40"/>
    <p:sldId id="281" r:id="rId41"/>
    <p:sldId id="336" r:id="rId42"/>
    <p:sldId id="282" r:id="rId43"/>
    <p:sldId id="335" r:id="rId44"/>
    <p:sldId id="283" r:id="rId45"/>
    <p:sldId id="334" r:id="rId46"/>
    <p:sldId id="284" r:id="rId47"/>
    <p:sldId id="285" r:id="rId48"/>
    <p:sldId id="286" r:id="rId49"/>
    <p:sldId id="333" r:id="rId50"/>
    <p:sldId id="287" r:id="rId51"/>
    <p:sldId id="288" r:id="rId52"/>
    <p:sldId id="289" r:id="rId53"/>
    <p:sldId id="332" r:id="rId54"/>
    <p:sldId id="331" r:id="rId55"/>
    <p:sldId id="290" r:id="rId56"/>
    <p:sldId id="291" r:id="rId57"/>
    <p:sldId id="292" r:id="rId58"/>
    <p:sldId id="330" r:id="rId59"/>
    <p:sldId id="293" r:id="rId60"/>
    <p:sldId id="294" r:id="rId61"/>
    <p:sldId id="329" r:id="rId62"/>
    <p:sldId id="295" r:id="rId63"/>
    <p:sldId id="296" r:id="rId64"/>
    <p:sldId id="297" r:id="rId65"/>
    <p:sldId id="298" r:id="rId66"/>
    <p:sldId id="328" r:id="rId67"/>
    <p:sldId id="327" r:id="rId68"/>
    <p:sldId id="326" r:id="rId69"/>
    <p:sldId id="299" r:id="rId70"/>
    <p:sldId id="300" r:id="rId71"/>
    <p:sldId id="325" r:id="rId72"/>
    <p:sldId id="301" r:id="rId73"/>
    <p:sldId id="324" r:id="rId74"/>
    <p:sldId id="302" r:id="rId75"/>
    <p:sldId id="303" r:id="rId76"/>
    <p:sldId id="323" r:id="rId77"/>
    <p:sldId id="322" r:id="rId78"/>
    <p:sldId id="304" r:id="rId79"/>
    <p:sldId id="321" r:id="rId80"/>
    <p:sldId id="305" r:id="rId81"/>
    <p:sldId id="320" r:id="rId82"/>
    <p:sldId id="306" r:id="rId83"/>
    <p:sldId id="319" r:id="rId84"/>
    <p:sldId id="318" r:id="rId85"/>
    <p:sldId id="307" r:id="rId86"/>
    <p:sldId id="317" r:id="rId87"/>
    <p:sldId id="308" r:id="rId88"/>
    <p:sldId id="309" r:id="rId89"/>
    <p:sldId id="316" r:id="rId90"/>
    <p:sldId id="310" r:id="rId91"/>
    <p:sldId id="311" r:id="rId92"/>
    <p:sldId id="312" r:id="rId93"/>
    <p:sldId id="313" r:id="rId94"/>
    <p:sldId id="314" r:id="rId95"/>
    <p:sldId id="315" r:id="rId9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42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46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기존 Python 예제와 C 대응 코드를 이어서 비교합니다. C 실습의 출력 배열은 호출자가 준비합니다. 파일 전체 실행과 함수 채점의 차이를 안내합니다. 원본 강의자료의 슬라이드 번호를 기준으로 연결했습니다.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8154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표준 헤더는 코드에서 쓰는 함수와 상수를 선언합니다. 위 코드는 호출 예시이며 이후 약수 찾기의 함수 정의가 필요합니다. 배포된 find_divisors.c에는 전체 구현과 main이 들어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953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0000부터 9999까지 순서대로 시도합니다. secret을 찾을 때까지의 시도 횟수를 반환하세요. 0000도 첫 번째 시도로 셉니다.</a:t>
            </a:r>
          </a:p>
          <a:p>
            <a:r>
              <a:t>secret은 정확히 네 자리 숫자 문자열이며 앞자리 0을 유지합니다. 네 개의 반복문으로 각 자리를 생성해 보세요.</a:t>
            </a:r>
          </a:p>
          <a:p>
            <a:endParaRPr/>
          </a:p>
          <a:p>
            <a:r>
              <a:t>C에서는 char attempt[5]에 네 자리와 끝의 '\0'을 저장하고 strcmp로 비교합니다. break는 가장 안쪽 반복문만 끝냅니다.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lock_attempts(const char secret[]) {</a:t>
            </a:r>
          </a:p>
          <a:p>
            <a:r>
              <a:t>  int count = 0;</a:t>
            </a:r>
          </a:p>
          <a:p>
            <a:r>
              <a:t>  for (int a = 0; a &lt; 10; a++)</a:t>
            </a:r>
          </a:p>
          <a:p>
            <a:r>
              <a:t>    for (int b = 0; b &lt; 10; b++)</a:t>
            </a:r>
          </a:p>
          <a:p>
            <a:r>
              <a:t>      for (int c = 0; c &lt; 10; c++)</a:t>
            </a:r>
          </a:p>
          <a:p>
            <a:r>
              <a:t>        for (int d = 0; d &lt; 10; d++) {</a:t>
            </a:r>
          </a:p>
          <a:p>
            <a:r>
              <a:t>          char attempt[5] = {'0'+a, '0'+b, '0'+c, '0'+d, '\0'};</a:t>
            </a:r>
          </a:p>
          <a:p>
            <a:r>
              <a:t>          count++;</a:t>
            </a:r>
          </a:p>
          <a:p>
            <a:r>
              <a:t>          if (strcmp(attempt, secret) == 0) return count;</a:t>
            </a:r>
          </a:p>
          <a:p>
            <a:r>
              <a:t>        }</a:t>
            </a:r>
          </a:p>
          <a:p>
            <a:r>
              <a:t>  return 0;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lock_attempts(secret):</a:t>
            </a:r>
          </a:p>
          <a:p>
            <a:r>
              <a:t>    count = 0</a:t>
            </a:r>
          </a:p>
          <a:p>
            <a:r>
              <a:t>    for a in range(10):</a:t>
            </a:r>
          </a:p>
          <a:p>
            <a:r>
              <a:t>        for b in range(10):</a:t>
            </a:r>
          </a:p>
          <a:p>
            <a:r>
              <a:t>            for c in range(10):</a:t>
            </a:r>
          </a:p>
          <a:p>
            <a:r>
              <a:t>                for d in range(10):</a:t>
            </a:r>
          </a:p>
          <a:p>
            <a:r>
              <a:t>                    count += 1</a:t>
            </a:r>
          </a:p>
          <a:p>
            <a:r>
              <a:t>                    if f"{a}{b}{c}{d}" == secret:</a:t>
            </a:r>
          </a:p>
          <a:p>
            <a:r>
              <a:t>                        return count</a:t>
            </a:r>
          </a:p>
          <a:p>
            <a:endParaRPr/>
          </a:p>
          <a:p>
            <a:endParaRPr/>
          </a:p>
          <a:p>
            <a:r>
              <a:t>첫 예시: ["8234"]</a:t>
            </a:r>
          </a:p>
          <a:p>
            <a:r>
              <a:t>정답: 8235</a:t>
            </a:r>
          </a:p>
          <a:p>
            <a:r>
              <a:t>자료: 2장_완전탐색_브루트포스.pptx 원본 슬라이드 7</a:t>
            </a:r>
          </a:p>
          <a:p>
            <a:r>
              <a:t>실습: https://sangdon-park.github.io/algorithm-lab/?chapter=2&amp;problem=P13&amp;code=c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5196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정수 n의 양의 약수를 오름차순으로 구하세요. 1 ≤ n ≤ 10,000. 1부터 n까지 직접 나누어 확인합니다.</a:t>
            </a:r>
          </a:p>
          <a:p>
            <a:r>
              <a:t>Python: 약수 리스트 반환. C: out에 약수를 저장하고 개수를 반환합니다.</a:t>
            </a:r>
          </a:p>
          <a:p>
            <a:endParaRPr/>
          </a:p>
          <a:p>
            <a:r>
              <a:t>n % i == 0일 때 결과에 추가합니다. n 자체도 포함해야 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find_divisors(int n, int out[]) {</a:t>
            </a:r>
          </a:p>
          <a:p>
            <a:r>
              <a:t>  int count = 0;</a:t>
            </a:r>
          </a:p>
          <a:p>
            <a:r>
              <a:t>  for (int i = 1; i &lt;= n; i++)</a:t>
            </a:r>
          </a:p>
          <a:p>
            <a:r>
              <a:t>    if (n % i == 0) out[count++] = i;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find_divisors(n):</a:t>
            </a:r>
          </a:p>
          <a:p>
            <a:r>
              <a:t>    return [i for i in range(1, n + 1) if n % i == 0]</a:t>
            </a:r>
          </a:p>
          <a:p>
            <a:endParaRPr/>
          </a:p>
          <a:p>
            <a:endParaRPr/>
          </a:p>
          <a:p>
            <a:r>
              <a:t>첫 예시: [10]</a:t>
            </a:r>
          </a:p>
          <a:p>
            <a:r>
              <a:t>정답: [1,2,5,10]</a:t>
            </a:r>
          </a:p>
          <a:p>
            <a:r>
              <a:t>자료: 2장_완전탐색_브루트포스.pptx 원본 슬라이드 10</a:t>
            </a:r>
          </a:p>
          <a:p>
            <a:r>
              <a:t>실습: https://sangdon-park.github.io/algorithm-lab/?chapter=2&amp;problem=P14&amp;code=c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6611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 &lt; j인 모든 인덱스 쌍을 순회하여 A[i]+A[j]가 target인 [A[i], A[j]]를 구하세요. i, j 오름차순의 탐색 순서를 유지합니다. 값이 같아도 인덱스가 다르면 별개의 쌍입니다.</a:t>
            </a:r>
          </a:p>
          <a:p>
            <a:r>
              <a:t>0 ≤ n ≤ 30, 원소와 target은 -1000~1000. Python: 쌍 리스트. C: out 각 행에 쌍 저장 후 행 수 반환.</a:t>
            </a:r>
          </a:p>
          <a:p>
            <a:endParaRPr/>
          </a:p>
          <a:p>
            <a:r>
              <a:t>j를 i+1부터 시작하면 자기 자신과의 쌍, 역순 중복을 제외할 수 있습니다.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find_pairs(const int A[], int n, int target, int out[][2]) {</a:t>
            </a:r>
          </a:p>
          <a:p>
            <a:r>
              <a:t>  int count = 0;</a:t>
            </a:r>
          </a:p>
          <a:p>
            <a:r>
              <a:t>  for (int i = 0; i &lt; n; i++)</a:t>
            </a:r>
          </a:p>
          <a:p>
            <a:r>
              <a:t>    for (int j = i + 1; j &lt; n; j++)</a:t>
            </a:r>
          </a:p>
          <a:p>
            <a:r>
              <a:t>      if (A[i] + A[j] == target) {</a:t>
            </a:r>
          </a:p>
          <a:p>
            <a:r>
              <a:t>        out[count][0] = A[i]; out[count++][1] = A[j];</a:t>
            </a:r>
          </a:p>
          <a:p>
            <a:r>
              <a:t>    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find_pairs(A, target):</a:t>
            </a:r>
          </a:p>
          <a:p>
            <a:r>
              <a:t>    return [[A[i], A[j]] for i in range(len(A)) for j in range(i+1, len(A)) if A[i]+A[j] == target]</a:t>
            </a:r>
          </a:p>
          <a:p>
            <a:endParaRPr/>
          </a:p>
          <a:p>
            <a:endParaRPr/>
          </a:p>
          <a:p>
            <a:r>
              <a:t>첫 예시: [[1,3,5,7,9],10]</a:t>
            </a:r>
          </a:p>
          <a:p>
            <a:r>
              <a:t>정답: [[1,9],[3,7]]</a:t>
            </a:r>
          </a:p>
          <a:p>
            <a:r>
              <a:t>자료: 2장_완전탐색_브루트포스.pptx 원본 슬라이드 11</a:t>
            </a:r>
          </a:p>
          <a:p>
            <a:r>
              <a:t>실습: https://sangdon-park.github.io/algorithm-lab/?chapter=2&amp;problem=P15&amp;code=c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6055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서로 구별하는 세 주사위(각 1~6)의 합이 target인 [d1,d2,d3]를 사전순으로 모두 구하세요. 순서가 다르면 다른 결과입니다. 0 ≤ target ≤ 20.</a:t>
            </a:r>
          </a:p>
          <a:p>
            <a:r>
              <a:t>Python은 리스트를 반환하고 C는 out에 저장 후 행 수를 반환합니다.</a:t>
            </a:r>
          </a:p>
          <a:p>
            <a:endParaRPr/>
          </a:p>
          <a:p>
            <a:r>
              <a:t>각 반복문을 1부터 6까지 독립적으로 순회합니다. 합 10의 결과는 27개입니다.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dice_sum(int target, int out[][3]) {</a:t>
            </a:r>
          </a:p>
          <a:p>
            <a:r>
              <a:t>  int count = 0;</a:t>
            </a:r>
          </a:p>
          <a:p>
            <a:r>
              <a:t>  for (int a = 1; a &lt;= 6; a++)</a:t>
            </a:r>
          </a:p>
          <a:p>
            <a:r>
              <a:t>    for (int b = 1; b &lt;= 6; b++)</a:t>
            </a:r>
          </a:p>
          <a:p>
            <a:r>
              <a:t>      for (int c = 1; c &lt;= 6; c++)</a:t>
            </a:r>
          </a:p>
          <a:p>
            <a:r>
              <a:t>        if (a+b+c == target) {</a:t>
            </a:r>
          </a:p>
          <a:p>
            <a:r>
              <a:t>          out[count][0]=a; out[count][1]=b; out[count++][2]=c;</a:t>
            </a:r>
          </a:p>
          <a:p>
            <a:r>
              <a:t>      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dice_sum(target):</a:t>
            </a:r>
          </a:p>
          <a:p>
            <a:r>
              <a:t>    return [[a,b,c] for a in range(1,7) for b in range(1,7) for c in range(1,7) if a+b+c==target]</a:t>
            </a:r>
          </a:p>
          <a:p>
            <a:endParaRPr/>
          </a:p>
          <a:p>
            <a:endParaRPr/>
          </a:p>
          <a:p>
            <a:r>
              <a:t>첫 예시: [4]</a:t>
            </a:r>
          </a:p>
          <a:p>
            <a:r>
              <a:t>정답: [[1,1,2],[1,2,1],[2,1,1]]</a:t>
            </a:r>
          </a:p>
          <a:p>
            <a:r>
              <a:t>자료: 2장_완전탐색_브루트포스.pptx 원본 슬라이드 12</a:t>
            </a:r>
          </a:p>
          <a:p>
            <a:r>
              <a:t>실습: https://sangdon-park.github.io/algorithm-lab/?chapter=2&amp;problem=P16&amp;code=c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80913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함수 본문의 템플릿입니다. 완전한 함수는 P30의 blackjack을 참조합니다. n은 카드 수, target은 허용 합계, cards는 카드 배열입니다.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5059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배열에서 서로 다른 세 인덱스 i&lt;j&lt;k를 골라 [A[i],A[j],A[k]]를 모두 구하세요. i,j,k의 탐색 순서대로 저장합니다. 0 ≤ n ≤ 10, 원소 -1000~1000. 같은 값도 인덱스가 다르면 다른 카드입니다.</a:t>
            </a:r>
          </a:p>
          <a:p>
            <a:endParaRPr/>
          </a:p>
          <a:p>
            <a:r>
              <a:t>j=i+1, k=j+1로 시작합니다. 원소가 세 개보다 적으면 결과는 빈 목록입니다.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choose_three(const int A[], int n, int out[][3]) {</a:t>
            </a:r>
          </a:p>
          <a:p>
            <a:r>
              <a:t>  int count=0;</a:t>
            </a:r>
          </a:p>
          <a:p>
            <a:r>
              <a:t>  for(int i=0;i&lt;n;i++) for(int j=i+1;j&lt;n;j++) for(int k=j+1;k&lt;n;k++) {</a:t>
            </a:r>
          </a:p>
          <a:p>
            <a:r>
              <a:t>    out[count][0]=A[i]; out[count][1]=A[j]; out[count++][2]=A[k];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choose_three(A):</a:t>
            </a:r>
          </a:p>
          <a:p>
            <a:r>
              <a:t>    from itertools import combinations</a:t>
            </a:r>
          </a:p>
          <a:p>
            <a:r>
              <a:t>    return [list(c) for c in combinations(A,3)]</a:t>
            </a:r>
          </a:p>
          <a:p>
            <a:endParaRPr/>
          </a:p>
          <a:p>
            <a:endParaRPr/>
          </a:p>
          <a:p>
            <a:r>
              <a:t>첫 예시: [[1,2,3,4]]</a:t>
            </a:r>
          </a:p>
          <a:p>
            <a:r>
              <a:t>정답: [[1,2,3],[1,2,4],[1,3,4],[2,3,4]]</a:t>
            </a:r>
          </a:p>
          <a:p>
            <a:r>
              <a:t>자료: 2장_완전탐색_브루트포스.pptx 원본 슬라이드 18</a:t>
            </a:r>
          </a:p>
          <a:p>
            <a:r>
              <a:t>실습: https://sangdon-park.github.io/algorithm-lab/?chapter=2&amp;problem=P17&amp;code=c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1387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배열 A에서 r개를 고른 순열을 모두 만드세요. 순서가 다르면 다른 경우입니다. 같은 인덱스는 한 번만 사용합니다. 입력 인덱스 순서로 탐색합니다.</a:t>
            </a:r>
          </a:p>
          <a:p>
            <a:r>
              <a:t>0 ≤ r ≤ n ≤ 6. 원소는 서로 다른 -1000~1000 정수입니다. r=0이면 빈 선택 하나([[]])입니다. C의 out 행 너비는 6이며 앞의 r칸만 사용합니다.</a:t>
            </a:r>
          </a:p>
          <a:p>
            <a:endParaRPr/>
          </a:p>
          <a:p>
            <a:r>
              <a:t>재귀 깊이가 r이면 선택을 저장합니다. used 배열로 사용 여부를 표시하고 재귀가 끝나면 해제합니다.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perm_visit(const int A[], int n, int r, int depth, int used[], int path[], int out[][6], int *count) {</a:t>
            </a:r>
          </a:p>
          <a:p>
            <a:r>
              <a:t>  if (depth==r) {</a:t>
            </a:r>
          </a:p>
          <a:p>
            <a:r>
              <a:t>    for(int j=0;j&lt;r;j++) out[*count][j]=path[j];</a:t>
            </a:r>
          </a:p>
          <a:p>
            <a:r>
              <a:t>    (*count)++; return;</a:t>
            </a:r>
          </a:p>
          <a:p>
            <a:r>
              <a:t>  }</a:t>
            </a:r>
          </a:p>
          <a:p>
            <a:r>
              <a:t>  for (int i=0; i&lt;n; i++) {</a:t>
            </a:r>
          </a:p>
          <a:p>
            <a:r>
              <a:t>    if (used[i]) continue;</a:t>
            </a:r>
          </a:p>
          <a:p>
            <a:r>
              <a:t>    used[i]=1; path[depth]=A[i];</a:t>
            </a:r>
          </a:p>
          <a:p>
            <a:r>
              <a:t>    perm_visit(A,n,r,depth+1,used,path,out,count);</a:t>
            </a:r>
          </a:p>
          <a:p>
            <a:r>
              <a:t>    used[i]=0;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make_permutations(const int A[], int n, int r, int out[][6]) {</a:t>
            </a:r>
          </a:p>
          <a:p>
            <a:r>
              <a:t>  int path[6]={0}, count=0;</a:t>
            </a:r>
          </a:p>
          <a:p>
            <a:r>
              <a:t>  int used[6]={0}; perm_visit(A,n,r,0,used,path,out,&amp;count);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make_permutations(A, r):</a:t>
            </a:r>
          </a:p>
          <a:p>
            <a:r>
              <a:t>    from itertools import permutations</a:t>
            </a:r>
          </a:p>
          <a:p>
            <a:r>
              <a:t>    return [list(c) for c in permutations(A,r)]</a:t>
            </a:r>
          </a:p>
          <a:p>
            <a:endParaRPr/>
          </a:p>
          <a:p>
            <a:endParaRPr/>
          </a:p>
          <a:p>
            <a:r>
              <a:t>첫 예시: [[1,2,3],2]</a:t>
            </a:r>
          </a:p>
          <a:p>
            <a:r>
              <a:t>정답: [[1,2],[1,3],[2,1],[2,3],[3,1],[3,2]]</a:t>
            </a:r>
          </a:p>
          <a:p>
            <a:r>
              <a:t>자료: 2장_완전탐색_브루트포스.pptx 원본 슬라이드 19, 21</a:t>
            </a:r>
          </a:p>
          <a:p>
            <a:r>
              <a:t>실습: https://sangdon-park.github.io/algorithm-lab/?chapter=2&amp;problem=P18&amp;code=c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88124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배열 A에서 r개를 고른 순열을 모두 만드세요. 순서가 다르면 다른 경우입니다. 같은 인덱스는 한 번만 사용합니다. 입력 인덱스 순서로 탐색합니다.</a:t>
            </a:r>
          </a:p>
          <a:p>
            <a:r>
              <a:t>0 ≤ r ≤ n ≤ 6. 원소는 서로 다른 -1000~1000 정수입니다. r=0이면 빈 선택 하나([[]])입니다. C의 out 행 너비는 6이며 앞의 r칸만 사용합니다.</a:t>
            </a:r>
          </a:p>
          <a:p>
            <a:endParaRPr/>
          </a:p>
          <a:p>
            <a:r>
              <a:t>재귀 깊이가 r이면 선택을 저장합니다. used 배열로 사용 여부를 표시하고 재귀가 끝나면 해제합니다.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perm_visit(const int A[], int n, int r, int depth, int used[], int path[], int out[][6], int *count) {</a:t>
            </a:r>
          </a:p>
          <a:p>
            <a:r>
              <a:t>  if (depth==r) {</a:t>
            </a:r>
          </a:p>
          <a:p>
            <a:r>
              <a:t>    for(int j=0;j&lt;r;j++) out[*count][j]=path[j];</a:t>
            </a:r>
          </a:p>
          <a:p>
            <a:r>
              <a:t>    (*count)++; return;</a:t>
            </a:r>
          </a:p>
          <a:p>
            <a:r>
              <a:t>  }</a:t>
            </a:r>
          </a:p>
          <a:p>
            <a:r>
              <a:t>  for (int i=0; i&lt;n; i++) {</a:t>
            </a:r>
          </a:p>
          <a:p>
            <a:r>
              <a:t>    if (used[i]) continue;</a:t>
            </a:r>
          </a:p>
          <a:p>
            <a:r>
              <a:t>    used[i]=1; path[depth]=A[i];</a:t>
            </a:r>
          </a:p>
          <a:p>
            <a:r>
              <a:t>    perm_visit(A,n,r,depth+1,used,path,out,count);</a:t>
            </a:r>
          </a:p>
          <a:p>
            <a:r>
              <a:t>    used[i]=0;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make_permutations(const int A[], int n, int r, int out[][6]) {</a:t>
            </a:r>
          </a:p>
          <a:p>
            <a:r>
              <a:t>  int path[6]={0}, count=0;</a:t>
            </a:r>
          </a:p>
          <a:p>
            <a:r>
              <a:t>  int used[6]={0}; perm_visit(A,n,r,0,used,path,out,&amp;count);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make_permutations(A, r):</a:t>
            </a:r>
          </a:p>
          <a:p>
            <a:r>
              <a:t>    from itertools import permutations</a:t>
            </a:r>
          </a:p>
          <a:p>
            <a:r>
              <a:t>    return [list(c) for c in permutations(A,r)]</a:t>
            </a:r>
          </a:p>
          <a:p>
            <a:endParaRPr/>
          </a:p>
          <a:p>
            <a:endParaRPr/>
          </a:p>
          <a:p>
            <a:r>
              <a:t>첫 예시: [[1,2,3],2]</a:t>
            </a:r>
          </a:p>
          <a:p>
            <a:r>
              <a:t>정답: [[1,2],[1,3],[2,1],[2,3],[3,1],[3,2]]</a:t>
            </a:r>
          </a:p>
          <a:p>
            <a:r>
              <a:t>자료: 2장_완전탐색_브루트포스.pptx 원본 슬라이드 19, 21</a:t>
            </a:r>
          </a:p>
          <a:p>
            <a:r>
              <a:t>실습: https://sangdon-park.github.io/algorithm-lab/?chapter=2&amp;problem=P18&amp;code=c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62113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배열 A에서 r개를 고른 조합을 모두 만드세요. 선택한 인덱스가 증가하도록 하여 순서만 다른 중복을 제외합니다. 입력 인덱스 순서로 탐색합니다.</a:t>
            </a:r>
          </a:p>
          <a:p>
            <a:r>
              <a:t>0 ≤ r ≤ n ≤ 6. 원소는 서로 다른 -1000~1000 정수입니다. r=0이면 빈 선택 하나([[]])입니다. C의 out 행 너비는 6이며 앞의 r칸만 사용합니다.</a:t>
            </a:r>
          </a:p>
          <a:p>
            <a:endParaRPr/>
          </a:p>
          <a:p>
            <a:r>
              <a:t>재귀 깊이가 r이면 선택을 저장합니다. 다음 탐색의 시작 인덱스를 i+1로 전달합니다.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comb_visit(const int A[], int n, int r, int depth, int start, int path[], int out[][6], int *count) {</a:t>
            </a:r>
          </a:p>
          <a:p>
            <a:r>
              <a:t>  if (depth==r) {</a:t>
            </a:r>
          </a:p>
          <a:p>
            <a:r>
              <a:t>    for(int j=0;j&lt;r;j++) out[*count][j]=path[j];</a:t>
            </a:r>
          </a:p>
          <a:p>
            <a:r>
              <a:t>    (*count)++; return;</a:t>
            </a:r>
          </a:p>
          <a:p>
            <a:r>
              <a:t>  }</a:t>
            </a:r>
          </a:p>
          <a:p>
            <a:r>
              <a:t>  for (int i=start; i&lt;n; i++) {</a:t>
            </a:r>
          </a:p>
          <a:p>
            <a:r>
              <a:t>    path[depth]=A[i];</a:t>
            </a:r>
          </a:p>
          <a:p>
            <a:r>
              <a:t>    comb_visit(A,n,r,depth+1,i+1,path,out,count);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make_combinations(const int A[], int n, int r, int out[][6]) {</a:t>
            </a:r>
          </a:p>
          <a:p>
            <a:r>
              <a:t>  int path[6]={0}, count=0;</a:t>
            </a:r>
          </a:p>
          <a:p>
            <a:r>
              <a:t>  comb_visit(A,n,r,0,0,path,out,&amp;count);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make_combinations(A, r):</a:t>
            </a:r>
          </a:p>
          <a:p>
            <a:r>
              <a:t>    from itertools import combinations</a:t>
            </a:r>
          </a:p>
          <a:p>
            <a:r>
              <a:t>    return [list(c) for c in combinations(A,r)]</a:t>
            </a:r>
          </a:p>
          <a:p>
            <a:endParaRPr/>
          </a:p>
          <a:p>
            <a:endParaRPr/>
          </a:p>
          <a:p>
            <a:r>
              <a:t>첫 예시: [[1,2,3],2]</a:t>
            </a:r>
          </a:p>
          <a:p>
            <a:r>
              <a:t>정답: [[1,2],[1,3],[2,3]]</a:t>
            </a:r>
          </a:p>
          <a:p>
            <a:r>
              <a:t>자료: 2장_완전탐색_브루트포스.pptx 원본 슬라이드 20–21</a:t>
            </a:r>
          </a:p>
          <a:p>
            <a:r>
              <a:t>실습: https://sangdon-park.github.io/algorithm-lab/?chapter=2&amp;problem=P19&amp;code=c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06136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배열 A에서 r개를 고른 조합을 모두 만드세요. 선택한 인덱스가 증가하도록 하여 순서만 다른 중복을 제외합니다. 입력 인덱스 순서로 탐색합니다.</a:t>
            </a:r>
          </a:p>
          <a:p>
            <a:r>
              <a:t>0 ≤ r ≤ n ≤ 6. 원소는 서로 다른 -1000~1000 정수입니다. r=0이면 빈 선택 하나([[]])입니다. C의 out 행 너비는 6이며 앞의 r칸만 사용합니다.</a:t>
            </a:r>
          </a:p>
          <a:p>
            <a:endParaRPr/>
          </a:p>
          <a:p>
            <a:r>
              <a:t>재귀 깊이가 r이면 선택을 저장합니다. 다음 탐색의 시작 인덱스를 i+1로 전달합니다.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comb_visit(const int A[], int n, int r, int depth, int start, int path[], int out[][6], int *count) {</a:t>
            </a:r>
          </a:p>
          <a:p>
            <a:r>
              <a:t>  if (depth==r) {</a:t>
            </a:r>
          </a:p>
          <a:p>
            <a:r>
              <a:t>    for(int j=0;j&lt;r;j++) out[*count][j]=path[j];</a:t>
            </a:r>
          </a:p>
          <a:p>
            <a:r>
              <a:t>    (*count)++; return;</a:t>
            </a:r>
          </a:p>
          <a:p>
            <a:r>
              <a:t>  }</a:t>
            </a:r>
          </a:p>
          <a:p>
            <a:r>
              <a:t>  for (int i=start; i&lt;n; i++) {</a:t>
            </a:r>
          </a:p>
          <a:p>
            <a:r>
              <a:t>    path[depth]=A[i];</a:t>
            </a:r>
          </a:p>
          <a:p>
            <a:r>
              <a:t>    comb_visit(A,n,r,depth+1,i+1,path,out,count);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make_combinations(const int A[], int n, int r, int out[][6]) {</a:t>
            </a:r>
          </a:p>
          <a:p>
            <a:r>
              <a:t>  int path[6]={0}, count=0;</a:t>
            </a:r>
          </a:p>
          <a:p>
            <a:r>
              <a:t>  comb_visit(A,n,r,0,0,path,out,&amp;count);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make_combinations(A, r):</a:t>
            </a:r>
          </a:p>
          <a:p>
            <a:r>
              <a:t>    from itertools import combinations</a:t>
            </a:r>
          </a:p>
          <a:p>
            <a:r>
              <a:t>    return [list(c) for c in combinations(A,r)]</a:t>
            </a:r>
          </a:p>
          <a:p>
            <a:endParaRPr/>
          </a:p>
          <a:p>
            <a:endParaRPr/>
          </a:p>
          <a:p>
            <a:r>
              <a:t>첫 예시: [[1,2,3],2]</a:t>
            </a:r>
          </a:p>
          <a:p>
            <a:r>
              <a:t>정답: [[1,2],[1,3],[2,3]]</a:t>
            </a:r>
          </a:p>
          <a:p>
            <a:r>
              <a:t>자료: 2장_완전탐색_브루트포스.pptx 원본 슬라이드 20–21</a:t>
            </a:r>
          </a:p>
          <a:p>
            <a:r>
              <a:t>실습: https://sangdon-park.github.io/algorithm-lab/?chapter=2&amp;problem=P19&amp;code=c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3041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서로 다른 세 숫자 A를 한 번씩 사용한 세 자리 비밀번호 후보를 정수 목록으로 반환하세요. A의 인덱스 순서로 탐색합니다. 각 숫자는 1~9입니다.</a:t>
            </a:r>
          </a:p>
          <a:p>
            <a:r>
              <a:t>예: [1,2,3] → [123,132,213,231,312,321]. C는 out에 저장 후 개수를 반환합니다.</a:t>
            </a:r>
          </a:p>
          <a:p>
            <a:endParaRPr/>
          </a:p>
          <a:p>
            <a:r>
              <a:t>서로 다른 i,j,k만 사용하고 100*A[i]+10*A[j]+A[k]로 조립합니다.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password_candidates(const int A[], int n, int out[]) {</a:t>
            </a:r>
          </a:p>
          <a:p>
            <a:r>
              <a:t>  int count=0;</a:t>
            </a:r>
          </a:p>
          <a:p>
            <a:r>
              <a:t>  for(int i=0;i&lt;n;i++) for(int j=0;j&lt;n;j++) for(int k=0;k&lt;n;k++)</a:t>
            </a:r>
          </a:p>
          <a:p>
            <a:r>
              <a:t>    if(i!=j &amp;&amp; i!=k &amp;&amp; j!=k) out[count++]=100*A[i]+10*A[j]+A[k];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password_candidates(A):</a:t>
            </a:r>
          </a:p>
          <a:p>
            <a:r>
              <a:t>    from itertools import permutations</a:t>
            </a:r>
          </a:p>
          <a:p>
            <a:r>
              <a:t>    return [100*a+10*b+c for a,b,c in permutations(A)]</a:t>
            </a:r>
          </a:p>
          <a:p>
            <a:endParaRPr/>
          </a:p>
          <a:p>
            <a:endParaRPr/>
          </a:p>
          <a:p>
            <a:r>
              <a:t>첫 예시: [[1,2,3]]</a:t>
            </a:r>
          </a:p>
          <a:p>
            <a:r>
              <a:t>정답: [123,132,213,231,312,321]</a:t>
            </a:r>
          </a:p>
          <a:p>
            <a:r>
              <a:t>자료: 2장_완전탐색_브루트포스.pptx 원본 슬라이드 22</a:t>
            </a:r>
          </a:p>
          <a:p>
            <a:r>
              <a:t>실습: https://sangdon-park.github.io/algorithm-lab/?chapter=2&amp;problem=P20&amp;code=c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2375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맛 번호 0부터 n-1까지 중 서로 다른 두 맛을 고릅니다. 순서가 달라도 같은 메뉴이므로 [i,j], i&lt;j를 오름차순으로 반환하세요.</a:t>
            </a:r>
          </a:p>
          <a:p>
            <a:r>
              <a:t>0 ≤ n ≤ 20. 강의 예의 0=초코, 1=바닐라, 2=딸기, 3=멜론입니다. C는 out 각 행에 번호를 저장하고 행 수를 반환합니다.</a:t>
            </a:r>
          </a:p>
          <a:p>
            <a:endParaRPr/>
          </a:p>
          <a:p>
            <a:r>
              <a:t>n개 중 2개를 고르면 n*(n-1)/2개의 메뉴가 만들어집니다.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icecream_menus(int n, int out[][2]) {</a:t>
            </a:r>
          </a:p>
          <a:p>
            <a:r>
              <a:t>  int count=0;</a:t>
            </a:r>
          </a:p>
          <a:p>
            <a:r>
              <a:t>  for(int i=0;i&lt;n;i++) for(int j=i+1;j&lt;n;j++) {</a:t>
            </a:r>
          </a:p>
          <a:p>
            <a:r>
              <a:t>    out[count][0]=i; out[count++][1]=j;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icecream_menus(n):</a:t>
            </a:r>
          </a:p>
          <a:p>
            <a:r>
              <a:t>    return [[i,j] for i in range(n) for j in range(i+1,n)]</a:t>
            </a:r>
          </a:p>
          <a:p>
            <a:endParaRPr/>
          </a:p>
          <a:p>
            <a:endParaRPr/>
          </a:p>
          <a:p>
            <a:r>
              <a:t>첫 예시: [4]</a:t>
            </a:r>
          </a:p>
          <a:p>
            <a:r>
              <a:t>정답: [[0,1],[0,2],[0,3],[1,2],[1,3],[2,3]]</a:t>
            </a:r>
          </a:p>
          <a:p>
            <a:r>
              <a:t>자료: 2장_완전탐색_브루트포스.pptx 원본 슬라이드 23</a:t>
            </a:r>
          </a:p>
          <a:p>
            <a:r>
              <a:t>실습: https://sangdon-park.github.io/algorithm-lab/?chapter=2&amp;problem=P21&amp;code=c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86146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text에서 pattern이 나타나는 시작 인덱스를 모두 반환하세요. 인덱스는 0부터이며 겹치는 일치도 포함합니다. 문자열은 ASCII 영문자와 공백으로 구성됩니다. 0 ≤ text 길이 ≤ 200, 1 ≤ pattern 길이 ≤ 50. 대소문자를 구분합니다. C는 out에 인덱스 저장 후 개수 반환.</a:t>
            </a:r>
          </a:p>
          <a:p>
            <a:endParaRPr/>
          </a:p>
          <a:p>
            <a:r>
              <a:t>시작 위치 i는 n-m까지입니다. C의 strlen 결과는 int에 담아 m&gt;n일 때 음수 범위를 안전하게 처리하세요.</a:t>
            </a:r>
          </a:p>
          <a:p>
            <a:endParaRPr/>
          </a:p>
          <a:p>
            <a:r>
              <a:t>전체 C11 코드:</a:t>
            </a:r>
          </a:p>
          <a:p>
            <a:r>
              <a:t>int bf_string_match(const char text[], const char pattern[], int out[]) {</a:t>
            </a:r>
          </a:p>
          <a:p>
            <a:r>
              <a:t>  int n=(int)strlen(text), m=(int)strlen(pattern), count=0;</a:t>
            </a:r>
          </a:p>
          <a:p>
            <a:r>
              <a:t>  for(int i=0;i&lt;=n-m;i++) {</a:t>
            </a:r>
          </a:p>
          <a:p>
            <a:r>
              <a:t>    int j=0;</a:t>
            </a:r>
          </a:p>
          <a:p>
            <a:r>
              <a:t>    while(j&lt;m &amp;&amp; text[i+j]==pattern[j]) j++;</a:t>
            </a:r>
          </a:p>
          <a:p>
            <a:r>
              <a:t>    if(j==m) out[count++]=i;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bf_string_match(text, pattern):</a:t>
            </a:r>
          </a:p>
          <a:p>
            <a:r>
              <a:t>    return [i for i in range(len(text)-len(pattern)+1) if text[i:i+len(pattern)]==pattern]</a:t>
            </a:r>
          </a:p>
          <a:p>
            <a:endParaRPr/>
          </a:p>
          <a:p>
            <a:endParaRPr/>
          </a:p>
          <a:p>
            <a:r>
              <a:t>첫 예시: ["ababcabcababd","abc"]</a:t>
            </a:r>
          </a:p>
          <a:p>
            <a:r>
              <a:t>정답: [2,5]</a:t>
            </a:r>
          </a:p>
          <a:p>
            <a:r>
              <a:t>자료: 2장_완전탐색_브루트포스.pptx 원본 슬라이드 25–26</a:t>
            </a:r>
          </a:p>
          <a:p>
            <a:r>
              <a:t>실습: https://sangdon-park.github.io/algorithm-lab/?chapter=2&amp;problem=P22&amp;code=c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59071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모든 i&lt;j를 조사하여 절댓값 차이가 최소인 두 수와 차이를 [A[i],A[j],차이]로 구하세요. 동점이면 인덱스 순회에서 처음 발견한 쌍을 유지합니다.</a:t>
            </a:r>
          </a:p>
          <a:p>
            <a:r>
              <a:t>2 ≤ n ≤ 100, 원소는 -2,000,000,000~2,000,000,000. C는 long long으로 변환한 뒤 뺄셈하고 out[3]에 저장합니다.</a:t>
            </a:r>
          </a:p>
          <a:p>
            <a:endParaRPr/>
          </a:p>
          <a:p>
            <a:r>
              <a:t>C: llabs((long long)A[i]-A[j]). 갱신 조건은 &lt;=가 아닌 &lt;입니다.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void closest_pair(const int A[], int n, long long out[3]) {</a:t>
            </a:r>
          </a:p>
          <a:p>
            <a:r>
              <a:t>  out[2]=LLONG_MAX;</a:t>
            </a:r>
          </a:p>
          <a:p>
            <a:r>
              <a:t>  for(int i=0;i&lt;n;i++) for(int j=i+1;j&lt;n;j++) {</a:t>
            </a:r>
          </a:p>
          <a:p>
            <a:r>
              <a:t>    long long diff=llabs((long long)A[i]-A[j]);</a:t>
            </a:r>
          </a:p>
          <a:p>
            <a:r>
              <a:t>    if(diff&lt;out[2]) { out[0]=A[i]; out[1]=A[j]; out[2]=diff; }</a:t>
            </a:r>
          </a:p>
          <a:p>
            <a:r>
              <a:t>  }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closest_pair(A):</a:t>
            </a:r>
          </a:p>
          <a:p>
            <a:r>
              <a:t>    i,j=min(((i,j) for i in range(len(A)) for j in range(i+1,len(A))), key=lambda ij: abs(A[ij[0]]-A[ij[1]]))</a:t>
            </a:r>
          </a:p>
          <a:p>
            <a:r>
              <a:t>    return [A[i], A[j], abs(A[i]-A[j])]</a:t>
            </a:r>
          </a:p>
          <a:p>
            <a:endParaRPr/>
          </a:p>
          <a:p>
            <a:endParaRPr/>
          </a:p>
          <a:p>
            <a:r>
              <a:t>첫 예시: [[10,3,22,15,17,9]]</a:t>
            </a:r>
          </a:p>
          <a:p>
            <a:r>
              <a:t>정답: [10,9,1]</a:t>
            </a:r>
          </a:p>
          <a:p>
            <a:r>
              <a:t>자료: 2장_완전탐색_브루트포스.pptx 원본 슬라이드 27</a:t>
            </a:r>
          </a:p>
          <a:p>
            <a:r>
              <a:t>실습: https://sangdon-park.github.io/algorithm-lab/?chapter=2&amp;problem=P23&amp;code=c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44962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마스크 0부터 2^n-1까지 순회하여 부분집합을 만드세요. 각 부분집합 안에서는 원래 인덱스 순서를 유지합니다. 공집합도 포함합니다.</a:t>
            </a:r>
          </a:p>
          <a:p>
            <a:r>
              <a:t>0 ≤ n ≤ 8, 서로 다른 -1000~1000 정수. Python: 중첩 리스트. C: out[mask]에 원소를, sizes[mask]에 개수를 저장하고 전체 부분집합 수를 반환합니다.</a:t>
            </a:r>
          </a:p>
          <a:p>
            <a:endParaRPr/>
          </a:p>
          <a:p>
            <a:r>
              <a:t>mask &amp; (1u &lt;&lt; j)가 참이면 A[j]를 선택합니다. 부분집합 수는 2^n, 모든 원소 검사까지 포함하면 O(n*2^n)입니다.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power_set(const int A[], int n, int out[][8], int sizes[]) {</a:t>
            </a:r>
          </a:p>
          <a:p>
            <a:r>
              <a:t>  int count=1&lt;&lt;n;</a:t>
            </a:r>
          </a:p>
          <a:p>
            <a:r>
              <a:t>  for(int mask=0;mask&lt;count;mask++) {</a:t>
            </a:r>
          </a:p>
          <a:p>
            <a:r>
              <a:t>    sizes[mask]=0;</a:t>
            </a:r>
          </a:p>
          <a:p>
            <a:r>
              <a:t>    for(int j=0;j&lt;n;j++) if(mask &amp; (1u&lt;&lt;j))</a:t>
            </a:r>
          </a:p>
          <a:p>
            <a:r>
              <a:t>      out[mask][sizes[mask]++]=A[j];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power_set(A):</a:t>
            </a:r>
          </a:p>
          <a:p>
            <a:r>
              <a:t>    return [[x for j,x in enumerate(A) if mask &amp; (1&lt;&lt;j)] for mask in range(1&lt;&lt;len(A))]</a:t>
            </a:r>
          </a:p>
          <a:p>
            <a:endParaRPr/>
          </a:p>
          <a:p>
            <a:endParaRPr/>
          </a:p>
          <a:p>
            <a:r>
              <a:t>첫 예시: [[1,2,3]]</a:t>
            </a:r>
          </a:p>
          <a:p>
            <a:r>
              <a:t>정답: [[],[1],[2],[1,2],[3],[1,3],[2,3],[1,2,3]]</a:t>
            </a:r>
          </a:p>
          <a:p>
            <a:r>
              <a:t>자료: 2장_완전탐색_브루트포스.pptx 원본 슬라이드 28, 33</a:t>
            </a:r>
          </a:p>
          <a:p>
            <a:r>
              <a:t>실습: https://sangdon-park.github.io/algorithm-lab/?chapter=2&amp;problem=P24&amp;code=c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01309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[n!, 2^n, n^n]을 계산하세요. 1 ≤ n ≤ 12. 실제 순열을 생성하지 말고 정수 곱셈으로 계산합니다.</a:t>
            </a:r>
          </a:p>
          <a:p>
            <a:r>
              <a:t>C에서는 long long out[3]에 저장합니다. C의 ^는 거듭제곱이 아니라 XOR입니다.</a:t>
            </a:r>
          </a:p>
          <a:p>
            <a:endParaRPr/>
          </a:p>
          <a:p>
            <a:r>
              <a:t>곱셈 누적값은 1부터 시작합니다. C의 int 범위를 넘는 결과가 있으므로 long long을 사용합니다.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void search_space(int n, long long out[3]) {</a:t>
            </a:r>
          </a:p>
          <a:p>
            <a:r>
              <a:t>  out[0]=out[1]=out[2]=1;</a:t>
            </a:r>
          </a:p>
          <a:p>
            <a:r>
              <a:t>  for(int i=1;i&lt;=n;i++) {</a:t>
            </a:r>
          </a:p>
          <a:p>
            <a:r>
              <a:t>    out[0]*=i; out[1]*=2; out[2]*=n;</a:t>
            </a:r>
          </a:p>
          <a:p>
            <a:r>
              <a:t>  }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search_space(n):</a:t>
            </a:r>
          </a:p>
          <a:p>
            <a:r>
              <a:t>    from math import factorial</a:t>
            </a:r>
          </a:p>
          <a:p>
            <a:r>
              <a:t>    return [factorial(n), 2**n, n**n]</a:t>
            </a:r>
          </a:p>
          <a:p>
            <a:endParaRPr/>
          </a:p>
          <a:p>
            <a:endParaRPr/>
          </a:p>
          <a:p>
            <a:r>
              <a:t>첫 예시: [5]</a:t>
            </a:r>
          </a:p>
          <a:p>
            <a:r>
              <a:t>정답: [120,32,3125]</a:t>
            </a:r>
          </a:p>
          <a:p>
            <a:r>
              <a:t>자료: 2장_완전탐색_브루트포스.pptx 원본 슬라이드 30–32, 54–55</a:t>
            </a:r>
          </a:p>
          <a:p>
            <a:r>
              <a:t>실습: https://sangdon-park.github.io/algorithm-lab/?chapter=2&amp;problem=P25&amp;code=c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56934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도시 0에서 출발해 나머지 도시를 정확히 한 번씩 방문한 뒤 0으로 돌아오는 최소 비용을 구하세요. dist[i][j]는 이동 비용입니다.</a:t>
            </a:r>
          </a:p>
          <a:p>
            <a:r>
              <a:t>2 ≤ n ≤ 8, 대각선 0, 나머지 비용 1~1000. 비대칭 비용도 가능합니다. C의 dist 행 너비는 8입니다.</a:t>
            </a:r>
          </a:p>
          <a:p>
            <a:r>
              <a:t>출발점을 고정하면 방문 순서는 (n-1)!개입니다. 강의의 4도시 행렬에서 최솟값은 18이며 확인할 순서는 6개입니다.</a:t>
            </a:r>
          </a:p>
          <a:p>
            <a:endParaRPr/>
          </a:p>
          <a:p>
            <a:r>
              <a:t>used[0]=1로 시작합니다. 모든 도시를 방문한 순간 마지막 도시에서 0으로 돌아오는 비용을 더하세요.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tsp_visit(const int d[][8], int n, int depth, int last,</a:t>
            </a:r>
          </a:p>
          <a:p>
            <a:r>
              <a:t>                      int used[], int cost, int *best) {</a:t>
            </a:r>
          </a:p>
          <a:p>
            <a:r>
              <a:t>  if(depth==n) {</a:t>
            </a:r>
          </a:p>
          <a:p>
            <a:r>
              <a:t>    int total=cost+d[last][0];</a:t>
            </a:r>
          </a:p>
          <a:p>
            <a:r>
              <a:t>    if(total&lt;*best) *best=total;</a:t>
            </a:r>
          </a:p>
          <a:p>
            <a:r>
              <a:t>    return;</a:t>
            </a:r>
          </a:p>
          <a:p>
            <a:r>
              <a:t>  }</a:t>
            </a:r>
          </a:p>
          <a:p>
            <a:r>
              <a:t>  for(int next=1;next&lt;n;next++) if(!used[next]) {</a:t>
            </a:r>
          </a:p>
          <a:p>
            <a:r>
              <a:t>    used[next]=1;</a:t>
            </a:r>
          </a:p>
          <a:p>
            <a:r>
              <a:t>    tsp_visit(d,n,depth+1,next,used,cost+d[last][next],best);</a:t>
            </a:r>
          </a:p>
          <a:p>
            <a:r>
              <a:t>    used[next]=0;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tsp_min(const int dist[][8], int n) {</a:t>
            </a:r>
          </a:p>
          <a:p>
            <a:r>
              <a:t>  int used[8]={1}, best=INT_MAX;</a:t>
            </a:r>
          </a:p>
          <a:p>
            <a:r>
              <a:t>  tsp_visit(dist,n,1,0,used,0,&amp;best);</a:t>
            </a:r>
          </a:p>
          <a:p>
            <a:r>
              <a:t>  return best;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tsp_min(dist):</a:t>
            </a:r>
          </a:p>
          <a:p>
            <a:r>
              <a:t>    from itertools import permutations</a:t>
            </a:r>
          </a:p>
          <a:p>
            <a:r>
              <a:t>    n=len(dist)</a:t>
            </a:r>
          </a:p>
          <a:p>
            <a:r>
              <a:t>    return min(sum(dist[a][b] for a,b in zip((0,)+p,p+(0,))) for p in permutations(range(1,n)))</a:t>
            </a:r>
          </a:p>
          <a:p>
            <a:endParaRPr/>
          </a:p>
          <a:p>
            <a:endParaRPr/>
          </a:p>
          <a:p>
            <a:r>
              <a:t>첫 예시: [[[0,4,7,3],[4,0,6,2],[7,6,0,5],[3,2,5,0]]]</a:t>
            </a:r>
          </a:p>
          <a:p>
            <a:r>
              <a:t>정답: 18</a:t>
            </a:r>
          </a:p>
          <a:p>
            <a:r>
              <a:t>자료: 2장_완전탐색_브루트포스.pptx 원본 슬라이드 34</a:t>
            </a:r>
          </a:p>
          <a:p>
            <a:r>
              <a:t>실습: https://sangdon-park.github.io/algorithm-lab/?chapter=2&amp;problem=P26&amp;code=c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76503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도시 0에서 출발해 나머지 도시를 정확히 한 번씩 방문한 뒤 0으로 돌아오는 최소 비용을 구하세요. dist[i][j]는 이동 비용입니다.</a:t>
            </a:r>
          </a:p>
          <a:p>
            <a:r>
              <a:t>2 ≤ n ≤ 8, 대각선 0, 나머지 비용 1~1000. 비대칭 비용도 가능합니다. C의 dist 행 너비는 8입니다.</a:t>
            </a:r>
          </a:p>
          <a:p>
            <a:r>
              <a:t>출발점을 고정하면 방문 순서는 (n-1)!개입니다. 강의의 4도시 행렬에서 최솟값은 18이며 확인할 순서는 6개입니다.</a:t>
            </a:r>
          </a:p>
          <a:p>
            <a:endParaRPr/>
          </a:p>
          <a:p>
            <a:r>
              <a:t>used[0]=1로 시작합니다. 모든 도시를 방문한 순간 마지막 도시에서 0으로 돌아오는 비용을 더하세요.</a:t>
            </a:r>
          </a:p>
          <a:p>
            <a:endParaRPr/>
          </a:p>
          <a:p>
            <a:r>
              <a:t>전체 C11 코드:</a:t>
            </a:r>
          </a:p>
          <a:p>
            <a:r>
              <a:t>static void tsp_visit(const int d[][8], int n, int depth, int last,</a:t>
            </a:r>
          </a:p>
          <a:p>
            <a:r>
              <a:t>                      int used[], int cost, int *best) {</a:t>
            </a:r>
          </a:p>
          <a:p>
            <a:r>
              <a:t>  if(depth==n) {</a:t>
            </a:r>
          </a:p>
          <a:p>
            <a:r>
              <a:t>    int total=cost+d[last][0];</a:t>
            </a:r>
          </a:p>
          <a:p>
            <a:r>
              <a:t>    if(total&lt;*best) *best=total;</a:t>
            </a:r>
          </a:p>
          <a:p>
            <a:r>
              <a:t>    return;</a:t>
            </a:r>
          </a:p>
          <a:p>
            <a:r>
              <a:t>  }</a:t>
            </a:r>
          </a:p>
          <a:p>
            <a:r>
              <a:t>  for(int next=1;next&lt;n;next++) if(!used[next]) {</a:t>
            </a:r>
          </a:p>
          <a:p>
            <a:r>
              <a:t>    used[next]=1;</a:t>
            </a:r>
          </a:p>
          <a:p>
            <a:r>
              <a:t>    tsp_visit(d,n,depth+1,next,used,cost+d[last][next],best);</a:t>
            </a:r>
          </a:p>
          <a:p>
            <a:r>
              <a:t>    used[next]=0;</a:t>
            </a:r>
          </a:p>
          <a:p>
            <a:r>
              <a:t>  }</a:t>
            </a:r>
          </a:p>
          <a:p>
            <a:r>
              <a:t>}</a:t>
            </a:r>
          </a:p>
          <a:p>
            <a:r>
              <a:t>int tsp_min(const int dist[][8], int n) {</a:t>
            </a:r>
          </a:p>
          <a:p>
            <a:r>
              <a:t>  int used[8]={1}, best=INT_MAX;</a:t>
            </a:r>
          </a:p>
          <a:p>
            <a:r>
              <a:t>  tsp_visit(dist,n,1,0,used,0,&amp;best);</a:t>
            </a:r>
          </a:p>
          <a:p>
            <a:r>
              <a:t>  return best;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tsp_min(dist):</a:t>
            </a:r>
          </a:p>
          <a:p>
            <a:r>
              <a:t>    from itertools import permutations</a:t>
            </a:r>
          </a:p>
          <a:p>
            <a:r>
              <a:t>    n=len(dist)</a:t>
            </a:r>
          </a:p>
          <a:p>
            <a:r>
              <a:t>    return min(sum(dist[a][b] for a,b in zip((0,)+p,p+(0,))) for p in permutations(range(1,n)))</a:t>
            </a:r>
          </a:p>
          <a:p>
            <a:endParaRPr/>
          </a:p>
          <a:p>
            <a:endParaRPr/>
          </a:p>
          <a:p>
            <a:r>
              <a:t>첫 예시: [[[0,4,7,3],[4,0,6,2],[7,6,0,5],[3,2,5,0]]]</a:t>
            </a:r>
          </a:p>
          <a:p>
            <a:r>
              <a:t>정답: 18</a:t>
            </a:r>
          </a:p>
          <a:p>
            <a:r>
              <a:t>자료: 2장_완전탐색_브루트포스.pptx 원본 슬라이드 34</a:t>
            </a:r>
          </a:p>
          <a:p>
            <a:r>
              <a:t>실습: https://sangdon-park.github.io/algorithm-lab/?chapter=2&amp;problem=P26&amp;code=c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74830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합이 target인 부분집합의 개수를 구하세요. 빈 부분집합도 포함하며 같은 값이라도 인덱스가 다르면 별개의 선택입니다. 0 ≤ n ≤ 16, 원소 -100~100, target -1600~1600.</a:t>
            </a:r>
          </a:p>
          <a:p>
            <a:r>
              <a:t>음수가 있을 수 있으므로 현재 합이 target보다 크다는 이유만으로 탐색을 중단하면 안 됩니다.</a:t>
            </a:r>
          </a:p>
          <a:p>
            <a:endParaRPr/>
          </a:p>
          <a:p>
            <a:r>
              <a:t>모든 비트마스크에 대해 합을 0부터 계산합니다. target=0일 때 공집합을 빠뜨리지 마세요.</a:t>
            </a:r>
          </a:p>
          <a:p>
            <a:endParaRPr/>
          </a:p>
          <a:p>
            <a:r>
              <a:t>전체 C11 코드:</a:t>
            </a:r>
          </a:p>
          <a:p>
            <a:r>
              <a:t>int subset_sum_count(const int A[], int n, int target) {</a:t>
            </a:r>
          </a:p>
          <a:p>
            <a:r>
              <a:t>  int count=0;</a:t>
            </a:r>
          </a:p>
          <a:p>
            <a:r>
              <a:t>  for(unsigned mask=0;mask&lt;(1u&lt;&lt;n);mask++) {</a:t>
            </a:r>
          </a:p>
          <a:p>
            <a:r>
              <a:t>    int sum=0;</a:t>
            </a:r>
          </a:p>
          <a:p>
            <a:r>
              <a:t>    for(int j=0;j&lt;n;j++) if(mask &amp; (1u&lt;&lt;j)) sum+=A[j];</a:t>
            </a:r>
          </a:p>
          <a:p>
            <a:r>
              <a:t>    if(sum==target) count++;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subset_sum_count(A, target):</a:t>
            </a:r>
          </a:p>
          <a:p>
            <a:r>
              <a:t>    from itertools import combinations</a:t>
            </a:r>
          </a:p>
          <a:p>
            <a:r>
              <a:t>    return sum(sum(c)==target for r in range(len(A)+1) for c in combinations(A,r))</a:t>
            </a:r>
          </a:p>
          <a:p>
            <a:endParaRPr/>
          </a:p>
          <a:p>
            <a:endParaRPr/>
          </a:p>
          <a:p>
            <a:r>
              <a:t>첫 예시: [[2,3,5],5]</a:t>
            </a:r>
          </a:p>
          <a:p>
            <a:r>
              <a:t>정답: 2</a:t>
            </a:r>
          </a:p>
          <a:p>
            <a:r>
              <a:t>자료: 2장_완전탐색_브루트포스.pptx 원본 슬라이드 37</a:t>
            </a:r>
          </a:p>
          <a:p>
            <a:r>
              <a:t>실습: https://sangdon-park.github.io/algorithm-lab/?chapter=2&amp;problem=P27&amp;code=c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03948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F(0)=0, F(1)=1, F(n)=F(n-1)+F(n-2)인 F(n)을 반환하세요. 0 ≤ n ≤ 70. 이미 계산한 값을 배열 또는 사전에 저장해 중복 재귀를 줄이세요.</a:t>
            </a:r>
          </a:p>
          <a:p>
            <a:r>
              <a:t>C는 long long을 사용합니다. 여러 입력이 이어져도 정확해야 합니다.</a:t>
            </a:r>
          </a:p>
          <a:p>
            <a:endParaRPr/>
          </a:p>
          <a:p>
            <a:r>
              <a:t>C에서는 memo[71]과 ready[71]을 따로 두면 결과 0과 미계산 상태를 구분할 수 있습니다.</a:t>
            </a:r>
          </a:p>
          <a:p>
            <a:endParaRPr/>
          </a:p>
          <a:p>
            <a:r>
              <a:t>전체 C11 코드:</a:t>
            </a:r>
          </a:p>
          <a:p>
            <a:r>
              <a:t>static long long fib_visit(int n, long long memo[], int ready[]) {</a:t>
            </a:r>
          </a:p>
          <a:p>
            <a:r>
              <a:t>  if(n&lt;=1) return n;</a:t>
            </a:r>
          </a:p>
          <a:p>
            <a:r>
              <a:t>  if(ready[n]) return memo[n];</a:t>
            </a:r>
          </a:p>
          <a:p>
            <a:r>
              <a:t>  memo[n]=fib_visit(n-1,memo,ready)+fib_visit(n-2,memo,ready);</a:t>
            </a:r>
          </a:p>
          <a:p>
            <a:r>
              <a:t>  ready[n]=1;</a:t>
            </a:r>
          </a:p>
          <a:p>
            <a:r>
              <a:t>  return memo[n];</a:t>
            </a:r>
          </a:p>
          <a:p>
            <a:r>
              <a:t>}</a:t>
            </a:r>
          </a:p>
          <a:p>
            <a:r>
              <a:t>long long fib_memo(int n) {</a:t>
            </a:r>
          </a:p>
          <a:p>
            <a:r>
              <a:t>  long long memo[71]={0}; int ready[71]={0};</a:t>
            </a:r>
          </a:p>
          <a:p>
            <a:r>
              <a:t>  return fib_visit(n,memo,ready);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fib_memo(n):</a:t>
            </a:r>
          </a:p>
          <a:p>
            <a:r>
              <a:t>    from functools import lru_cache</a:t>
            </a:r>
          </a:p>
          <a:p>
            <a:r>
              <a:t>    @lru_cache(None)</a:t>
            </a:r>
          </a:p>
          <a:p>
            <a:r>
              <a:t>    def fib(k):</a:t>
            </a:r>
          </a:p>
          <a:p>
            <a:r>
              <a:t>        return k if k&lt;=1 else fib(k-1)+fib(k-2)</a:t>
            </a:r>
          </a:p>
          <a:p>
            <a:r>
              <a:t>    return fib(n)</a:t>
            </a:r>
          </a:p>
          <a:p>
            <a:endParaRPr/>
          </a:p>
          <a:p>
            <a:endParaRPr/>
          </a:p>
          <a:p>
            <a:r>
              <a:t>첫 예시: [5]</a:t>
            </a:r>
          </a:p>
          <a:p>
            <a:r>
              <a:t>정답: 5</a:t>
            </a:r>
          </a:p>
          <a:p>
            <a:r>
              <a:t>자료: 2장_완전탐색_브루트포스.pptx 원본 슬라이드 39</a:t>
            </a:r>
          </a:p>
          <a:p>
            <a:r>
              <a:t>실습: https://sangdon-park.github.io/algorithm-lab/?chapter=2&amp;problem=P28&amp;code=c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247446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행렬의 모든 원소를 행 순서대로 방문하여 합계를 반환하세요. 1 ≤ 행 수, 열 수 ≤ 8, 원소 -1000~1000입니다.</a:t>
            </a:r>
          </a:p>
          <a:p>
            <a:r>
              <a:t>브라우저 채점에서는 입력된 배열을 함수 인자로 받습니다. C의 grid[][8]은 고정 행 너비이며 rows, cols가 실제 크기입니다. 강의 C 예제의 input_grid.c에서는 main과 scanf로 같은 입력을 읽는 방법도 연습할 수 있습니다.</a:t>
            </a:r>
          </a:p>
          <a:p>
            <a:endParaRPr/>
          </a:p>
          <a:p>
            <a:r>
              <a:t>행 i는 rows 미만, 열 j는 cols 미만입니다. 정사각형이라고 가정하면 직사각형 입력에서 틀립니다.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grid_sum(const int grid[][8], int rows, int cols) {</a:t>
            </a:r>
          </a:p>
          <a:p>
            <a:r>
              <a:t>  int sum=0;</a:t>
            </a:r>
          </a:p>
          <a:p>
            <a:r>
              <a:t>  for(int i=0;i&lt;rows;i++) for(int j=0;j&lt;cols;j++) sum+=grid[i][j];</a:t>
            </a:r>
          </a:p>
          <a:p>
            <a:r>
              <a:t>  return sum;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grid_sum(grid):</a:t>
            </a:r>
          </a:p>
          <a:p>
            <a:r>
              <a:t>    return sum(sum(row) for row in grid)</a:t>
            </a:r>
          </a:p>
          <a:p>
            <a:endParaRPr/>
          </a:p>
          <a:p>
            <a:endParaRPr/>
          </a:p>
          <a:p>
            <a:r>
              <a:t>첫 예시: [[[1,2,3],[4,5,6]]]</a:t>
            </a:r>
          </a:p>
          <a:p>
            <a:r>
              <a:t>정답: 21</a:t>
            </a:r>
          </a:p>
          <a:p>
            <a:r>
              <a:t>자료: 2장_완전탐색_브루트포스.pptx 원본 슬라이드 43, 47</a:t>
            </a:r>
          </a:p>
          <a:p>
            <a:r>
              <a:t>실습: https://sangdon-park.github.io/algorithm-lab/?chapter=2&amp;problem=P36&amp;code=c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030441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실행 가능한 정수와 배열 입력 예시입니다. blackjack_input.c는 여기서 읽은 배열로 실제 블랙잭 함수까지 호출합니다. 문자열은 char s[51]; scanf("%50s",s);처럼 폭을 제한합니다. 공백을 포함한 한 줄은 fgets를 쓰고 개행을 제거합니다.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467361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독립 실행 가능한 C11 전체 프로그램입니다. 행과 열을 구분해 직사각형 행렬도 처리합니다. 입력 실패 시 1을 반환합니다.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37159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서로 다른 세 인덱스 i&lt;j&lt;k를 골라 합이 target인 경우의 수를 반환하세요. 서로 다른 숫자 값이 아니라 서로 다른 위치의 원소를 고릅니다. 같은 값이 여러 번 등장할 수 있습니다.</a:t>
            </a:r>
          </a:p>
          <a:p>
            <a:r>
              <a:t>0 ≤ n ≤ 100, 원소와 target -1000~1000.</a:t>
            </a:r>
          </a:p>
          <a:p>
            <a:endParaRPr/>
          </a:p>
          <a:p>
            <a:r>
              <a:t>n=100이면 100C3=161,700개입니다. i&lt;j&lt;k의 범위를 지켜 중복을 제외합니다.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three_sum_count(const int A[], int n, int target) {</a:t>
            </a:r>
          </a:p>
          <a:p>
            <a:r>
              <a:t>  int count=0;</a:t>
            </a:r>
          </a:p>
          <a:p>
            <a:r>
              <a:t>  for(int i=0;i&lt;n;i++) for(int j=i+1;j&lt;n;j++) for(int k=j+1;k&lt;n;k++)</a:t>
            </a:r>
          </a:p>
          <a:p>
            <a:r>
              <a:t>    if(A[i]+A[j]+A[k]==target) count++;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three_sum_count(A, target):</a:t>
            </a:r>
          </a:p>
          <a:p>
            <a:r>
              <a:t>    from itertools import combinations</a:t>
            </a:r>
          </a:p>
          <a:p>
            <a:r>
              <a:t>    return sum(sum(c)==target for c in combinations(A,3))</a:t>
            </a:r>
          </a:p>
          <a:p>
            <a:endParaRPr/>
          </a:p>
          <a:p>
            <a:endParaRPr/>
          </a:p>
          <a:p>
            <a:r>
              <a:t>첫 예시: [[1,2,3,4,5],9]</a:t>
            </a:r>
          </a:p>
          <a:p>
            <a:r>
              <a:t>정답: 2</a:t>
            </a:r>
          </a:p>
          <a:p>
            <a:r>
              <a:t>자료: 2장_완전탐색_브루트포스.pptx 원본 슬라이드 45</a:t>
            </a:r>
          </a:p>
          <a:p>
            <a:r>
              <a:t>실습: https://sangdon-park.github.io/algorithm-lab/?chapter=2&amp;problem=P29&amp;code=c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567789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서로 다른 세 장을 골라 합이 target을 넘지 않는 경우 중 최대 합을 반환하세요. 가능한 선택이 없으면 0입니다.</a:t>
            </a:r>
          </a:p>
          <a:p>
            <a:r>
              <a:t>0 ≤ n ≤ 100, 카드 값 1~1000, 0 ≤ target ≤ 3000. 정확히 세 장을 골라야 합니다.</a:t>
            </a:r>
          </a:p>
          <a:p>
            <a:endParaRPr/>
          </a:p>
          <a:p>
            <a:r>
              <a:t>조건 검증 total&lt;=target 후 best와 비교합니다. 최적값을 찾아야 하므로 첫 번째 유효 조합에서 종료하면 안 됩니다.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blackjack(const int A[], int n, int target) {</a:t>
            </a:r>
          </a:p>
          <a:p>
            <a:r>
              <a:t>  int best=0;</a:t>
            </a:r>
          </a:p>
          <a:p>
            <a:r>
              <a:t>  for(int i=0;i&lt;n;i++) for(int j=i+1;j&lt;n;j++) for(int k=j+1;k&lt;n;k++) {</a:t>
            </a:r>
          </a:p>
          <a:p>
            <a:r>
              <a:t>    int total=A[i]+A[j]+A[k];</a:t>
            </a:r>
          </a:p>
          <a:p>
            <a:r>
              <a:t>    if(total&lt;=target &amp;&amp; total&gt;best) best=total;</a:t>
            </a:r>
          </a:p>
          <a:p>
            <a:r>
              <a:t>  }</a:t>
            </a:r>
          </a:p>
          <a:p>
            <a:r>
              <a:t>  return best;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blackjack(A, target):</a:t>
            </a:r>
          </a:p>
          <a:p>
            <a:r>
              <a:t>    from itertools import combinations</a:t>
            </a:r>
          </a:p>
          <a:p>
            <a:r>
              <a:t>    return max((sum(c) for c in combinations(A,3) if sum(c)&lt;=target),default=0)</a:t>
            </a:r>
          </a:p>
          <a:p>
            <a:endParaRPr/>
          </a:p>
          <a:p>
            <a:endParaRPr/>
          </a:p>
          <a:p>
            <a:r>
              <a:t>첫 예시: [[5,6,7,8,9],21]</a:t>
            </a:r>
          </a:p>
          <a:p>
            <a:r>
              <a:t>정답: 21</a:t>
            </a:r>
          </a:p>
          <a:p>
            <a:r>
              <a:t>자료: 2장_완전탐색_브루트포스.pptx 원본 슬라이드 46</a:t>
            </a:r>
          </a:p>
          <a:p>
            <a:r>
              <a:t>실습: https://sangdon-park.github.io/algorithm-lab/?chapter=2&amp;problem=P30&amp;code=c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722002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i&lt;j인 모든 쌍에 대해 A[j]-A[i]를 i,j의 탐색 순서대로 구하세요. 절댓값이 아닙니다. 0 ≤ n ≤ 30, 원소 -1000~1000. Python은 목록 반환, C는 out에 저장 후 개수 반환.</a:t>
            </a:r>
          </a:p>
          <a:p>
            <a:endParaRPr/>
          </a:p>
          <a:p>
            <a:r>
              <a:t>[3,1,4,2]의 첫 차이는 1-3=-2입니다.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pair_differences(const int A[], int n, int out[]) {</a:t>
            </a:r>
          </a:p>
          <a:p>
            <a:r>
              <a:t>  int count=0;</a:t>
            </a:r>
          </a:p>
          <a:p>
            <a:r>
              <a:t>  for(int i=0;i&lt;n;i++) for(int j=i+1;j&lt;n;j++) out[count++]=A[j]-A[i];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pair_differences(A):</a:t>
            </a:r>
          </a:p>
          <a:p>
            <a:r>
              <a:t>    return [A[j]-A[i] for i in range(len(A)) for j in range(i+1,len(A))]</a:t>
            </a:r>
          </a:p>
          <a:p>
            <a:endParaRPr/>
          </a:p>
          <a:p>
            <a:endParaRPr/>
          </a:p>
          <a:p>
            <a:r>
              <a:t>첫 예시: [[3,1,4,2]]</a:t>
            </a:r>
          </a:p>
          <a:p>
            <a:r>
              <a:t>정답: [-2,1,-1,3,1,-2]</a:t>
            </a:r>
          </a:p>
          <a:p>
            <a:r>
              <a:t>자료: 2장_완전탐색_브루트포스.pptx 원본 슬라이드 48</a:t>
            </a:r>
          </a:p>
          <a:p>
            <a:r>
              <a:t>실습: https://sangdon-park.github.io/algorithm-lab/?chapter=2&amp;problem=P31&amp;code=c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308447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i&lt;j&lt;k이며 합이 target인 [A[i],A[j],A[k]]를 모두 구하세요. 개수만 세는 P29와 달리 실제 세 수를 저장합니다. 탐색 순서를 유지하며 인덱스가 다르면 별개의 선택입니다.</a:t>
            </a:r>
          </a:p>
          <a:p>
            <a:r>
              <a:t>0 ≤ n ≤ 20, 원소와 target -1000~1000.</a:t>
            </a:r>
          </a:p>
          <a:p>
            <a:endParaRPr/>
          </a:p>
          <a:p>
            <a:r>
              <a:t>조건을 통과했을 때만 out[count]에 저장한 뒤 count를 증가시킵니다.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three_sum_values(const int A[], int n, int target, int out[][3]) {</a:t>
            </a:r>
          </a:p>
          <a:p>
            <a:r>
              <a:t>  int count=0;</a:t>
            </a:r>
          </a:p>
          <a:p>
            <a:r>
              <a:t>  for(int i=0;i&lt;n;i++) for(int j=i+1;j&lt;n;j++) for(int k=j+1;k&lt;n;k++)</a:t>
            </a:r>
          </a:p>
          <a:p>
            <a:r>
              <a:t>    if(A[i]+A[j]+A[k]==target) {</a:t>
            </a:r>
          </a:p>
          <a:p>
            <a:r>
              <a:t>      out[count][0]=A[i]; out[count][1]=A[j]; out[count++][2]=A[k];</a:t>
            </a:r>
          </a:p>
          <a:p>
            <a:r>
              <a:t>  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three_sum_values(A, target):</a:t>
            </a:r>
          </a:p>
          <a:p>
            <a:r>
              <a:t>    from itertools import combinations</a:t>
            </a:r>
          </a:p>
          <a:p>
            <a:r>
              <a:t>    return [list(c) for c in combinations(A,3) if sum(c)==target]</a:t>
            </a:r>
          </a:p>
          <a:p>
            <a:endParaRPr/>
          </a:p>
          <a:p>
            <a:endParaRPr/>
          </a:p>
          <a:p>
            <a:r>
              <a:t>첫 예시: [[2,3,5,7,8],15]</a:t>
            </a:r>
          </a:p>
          <a:p>
            <a:r>
              <a:t>정답: [[2,5,8],[3,5,7]]</a:t>
            </a:r>
          </a:p>
          <a:p>
            <a:r>
              <a:t>자료: 2장_완전탐색_브루트포스.pptx 원본 슬라이드 48</a:t>
            </a:r>
          </a:p>
          <a:p>
            <a:r>
              <a:t>실습: https://sangdon-park.github.io/algorithm-lab/?chapter=2&amp;problem=P32&amp;code=c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760701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앞뒤로 읽어도 같은 문자열만 원래 순서로 반환하세요. 대소문자를 구분합니다. 문자열은 ASCII 영문자이며 빈 문자열도 회문입니다. 0 ≤ n ≤ 30, 각 길이 0~50.</a:t>
            </a:r>
          </a:p>
          <a:p>
            <a:r>
              <a:t>Python: 문자열 목록 반환. C: 회문인 문자열의 인덱스를 out에 저장하고 개수를 반환합니다. 채점기가 해당 문자열로 결과를 표시합니다.</a:t>
            </a:r>
          </a:p>
          <a:p>
            <a:endParaRPr/>
          </a:p>
          <a:p>
            <a:r>
              <a:t>C에서는 양 끝의 인덱스를 안쪽으로 옮기며 비교합니다. Racecar와 racecar를 구분하세요.</a:t>
            </a:r>
          </a:p>
          <a:p>
            <a:endParaRPr/>
          </a:p>
          <a:p>
            <a:r>
              <a:t>전체 C11 코드:</a:t>
            </a:r>
          </a:p>
          <a:p>
            <a:r>
              <a:t>int palindrome_words(const char *words[], int n, int out[]) {</a:t>
            </a:r>
          </a:p>
          <a:p>
            <a:r>
              <a:t>  int count=0;</a:t>
            </a:r>
          </a:p>
          <a:p>
            <a:r>
              <a:t>  for(int i=0;i&lt;n;i++) {</a:t>
            </a:r>
          </a:p>
          <a:p>
            <a:r>
              <a:t>    int left=0, right=(int)strlen(words[i])-1, ok=1;</a:t>
            </a:r>
          </a:p>
          <a:p>
            <a:r>
              <a:t>    while(left&lt;right) if(words[i][left++]!=words[i][right--]) {ok=0; break;}</a:t>
            </a:r>
          </a:p>
          <a:p>
            <a:r>
              <a:t>    if(ok) out[count++]=i;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palindrome_words(words):</a:t>
            </a:r>
          </a:p>
          <a:p>
            <a:r>
              <a:t>    return [s for s in words if s==s[::-1]]</a:t>
            </a:r>
          </a:p>
          <a:p>
            <a:endParaRPr/>
          </a:p>
          <a:p>
            <a:endParaRPr/>
          </a:p>
          <a:p>
            <a:r>
              <a:t>첫 예시: [["level","hello","Racecar","noon","world"]]</a:t>
            </a:r>
          </a:p>
          <a:p>
            <a:r>
              <a:t>정답: ["level","noon"]</a:t>
            </a:r>
          </a:p>
          <a:p>
            <a:r>
              <a:t>자료: 2장_완전탐색_브루트포스.pptx 원본 슬라이드 49</a:t>
            </a:r>
          </a:p>
          <a:p>
            <a:r>
              <a:t>실습: https://sangdon-park.github.io/algorithm-lab/?chapter=2&amp;problem=P33&amp;code=c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235846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무게 합이 capacity 이하인 물건 부분집합 중 가치 합의 최댓값을 반환하세요. 각 물건은 한 번만 선택합니다. 아무것도 고르지 않아도 됩니다.</a:t>
            </a:r>
          </a:p>
          <a:p>
            <a:r>
              <a:t>0 ≤ n ≤ 16, 무게 1~100, 가치 0~1000, 용량 0~1600. weights와 values의 길이는 같습니다.</a:t>
            </a:r>
          </a:p>
          <a:p>
            <a:r>
              <a:t>강의 예시 weights=[4,6,3,5], values=[5,8,3,6], capacity=10의 정답은 13입니다(무게 4+6, 가치 5+8). 슬라이드의 14는 계산 오류입니다.</a:t>
            </a:r>
          </a:p>
          <a:p>
            <a:endParaRPr/>
          </a:p>
          <a:p>
            <a:r>
              <a:t>마스크마다 무게와 가치를 따로 합산합니다. 모든 원소를 검사하는 구현의 시간은 O(n*2^n)입니다.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knapsack(const int weights[], const int values[], int n, int capacity) {</a:t>
            </a:r>
          </a:p>
          <a:p>
            <a:r>
              <a:t>  int best=0;</a:t>
            </a:r>
          </a:p>
          <a:p>
            <a:r>
              <a:t>  for(unsigned mask=0;mask&lt;(1u&lt;&lt;n);mask++) {</a:t>
            </a:r>
          </a:p>
          <a:p>
            <a:r>
              <a:t>    int weight=0, value=0;</a:t>
            </a:r>
          </a:p>
          <a:p>
            <a:r>
              <a:t>    for(int j=0;j&lt;n;j++) if(mask &amp; (1u&lt;&lt;j)) {weight+=weights[j]; value+=values[j];}</a:t>
            </a:r>
          </a:p>
          <a:p>
            <a:r>
              <a:t>    if(weight&lt;=capacity &amp;&amp; value&gt;best) best=value;</a:t>
            </a:r>
          </a:p>
          <a:p>
            <a:r>
              <a:t>  }</a:t>
            </a:r>
          </a:p>
          <a:p>
            <a:r>
              <a:t>  return best;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knapsack(weights, values, capacity):</a:t>
            </a:r>
          </a:p>
          <a:p>
            <a:r>
              <a:t>    from itertools import combinations</a:t>
            </a:r>
          </a:p>
          <a:p>
            <a:r>
              <a:t>    best=0</a:t>
            </a:r>
          </a:p>
          <a:p>
            <a:r>
              <a:t>    for r in range(len(weights)+1):</a:t>
            </a:r>
          </a:p>
          <a:p>
            <a:r>
              <a:t>        for c in combinations(range(len(weights)),r):</a:t>
            </a:r>
          </a:p>
          <a:p>
            <a:r>
              <a:t>            if sum(weights[i] for i in c)&lt;=capacity:</a:t>
            </a:r>
          </a:p>
          <a:p>
            <a:r>
              <a:t>                best=max(best,sum(values[i] for i in c))</a:t>
            </a:r>
          </a:p>
          <a:p>
            <a:r>
              <a:t>    return best</a:t>
            </a:r>
          </a:p>
          <a:p>
            <a:endParaRPr/>
          </a:p>
          <a:p>
            <a:endParaRPr/>
          </a:p>
          <a:p>
            <a:r>
              <a:t>첫 예시: [[4,6,3,5],[5,8,3,6],10]</a:t>
            </a:r>
          </a:p>
          <a:p>
            <a:r>
              <a:t>정답: 13</a:t>
            </a:r>
          </a:p>
          <a:p>
            <a:r>
              <a:t>자료: 2장_완전탐색_브루트포스.pptx 원본 슬라이드 50</a:t>
            </a:r>
          </a:p>
          <a:p>
            <a:r>
              <a:t>실습: https://sangdon-park.github.io/algorithm-lab/?chapter=2&amp;problem=P34&amp;code=c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564465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0~9 중 서로 다른 숫자 세 개로 된 비밀번호 후보에서 모든 힌트를 만족하는 개수를 구하세요. 앞자리 0을 허용합니다. 위치와 숫자가 모두 같으면 스트라이크, 숫자만 같고 위치가 다르면 볼입니다.</a:t>
            </a:r>
          </a:p>
          <a:p>
            <a:r>
              <a:t>guesses는 세 자리 숫자 문자열 목록, strikes와 balls는 대응하는 개수 목록입니다. 길이는 같고 0 ≤ n ≤ 20입니다. 각 추측도 숫자가 중복되지 않습니다. 힌트가 없으면 720개입니다. 모순된 힌트라면 0개입니다.</a:t>
            </a:r>
          </a:p>
          <a:p>
            <a:endParaRPr/>
          </a:p>
          <a:p>
            <a:r>
              <a:t>숫자를 문자열로 비교해야 012를 보존합니다. 공통 숫자 수에서 스트라이크를 빼면 볼입니다.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baseball_count(const char *guesses[], const int strikes[], const int balls[], int n) {</a:t>
            </a:r>
          </a:p>
          <a:p>
            <a:r>
              <a:t>  int count=0;</a:t>
            </a:r>
          </a:p>
          <a:p>
            <a:r>
              <a:t>  for(int a=0;a&lt;10;a++) for(int b=0;b&lt;10;b++) for(int c=0;c&lt;10;c++) {</a:t>
            </a:r>
          </a:p>
          <a:p>
            <a:r>
              <a:t>    if(a==b || a==c || b==c) continue;</a:t>
            </a:r>
          </a:p>
          <a:p>
            <a:r>
              <a:t>    char candidate[3]={'0'+a,'0'+b,'0'+c};</a:t>
            </a:r>
          </a:p>
          <a:p>
            <a:r>
              <a:t>    int ok=1;</a:t>
            </a:r>
          </a:p>
          <a:p>
            <a:r>
              <a:t>    for(int h=0;h&lt;n &amp;&amp; ok;h++) {</a:t>
            </a:r>
          </a:p>
          <a:p>
            <a:r>
              <a:t>      int s=0, common=0;</a:t>
            </a:r>
          </a:p>
          <a:p>
            <a:r>
              <a:t>      for(int i=0;i&lt;3;i++) {</a:t>
            </a:r>
          </a:p>
          <a:p>
            <a:r>
              <a:t>        if(candidate[i]==guesses[h][i]) s++;</a:t>
            </a:r>
          </a:p>
          <a:p>
            <a:r>
              <a:t>        for(int j=0;j&lt;3;j++) if(candidate[i]==guesses[h][j]) common++;</a:t>
            </a:r>
          </a:p>
          <a:p>
            <a:r>
              <a:t>      }</a:t>
            </a:r>
          </a:p>
          <a:p>
            <a:r>
              <a:t>      if(s!=strikes[h] || common-s!=balls[h]) ok=0;</a:t>
            </a:r>
          </a:p>
          <a:p>
            <a:r>
              <a:t>    }</a:t>
            </a:r>
          </a:p>
          <a:p>
            <a:r>
              <a:t>    if(ok) count++;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baseball_count(guesses, strikes, balls):</a:t>
            </a:r>
          </a:p>
          <a:p>
            <a:r>
              <a:t>    from itertools import permutations</a:t>
            </a:r>
          </a:p>
          <a:p>
            <a:r>
              <a:t>    count=0</a:t>
            </a:r>
          </a:p>
          <a:p>
            <a:r>
              <a:t>    for p in permutations('0123456789',3):</a:t>
            </a:r>
          </a:p>
          <a:p>
            <a:r>
              <a:t>        ok=True</a:t>
            </a:r>
          </a:p>
          <a:p>
            <a:r>
              <a:t>        for guess,s,b in zip(guesses,strikes,balls):</a:t>
            </a:r>
          </a:p>
          <a:p>
            <a:r>
              <a:t>            actual_s=sum(x==y for x,y in zip(p,guess))</a:t>
            </a:r>
          </a:p>
          <a:p>
            <a:r>
              <a:t>            actual_b=len(set(p)&amp;set(guess))-actual_s</a:t>
            </a:r>
          </a:p>
          <a:p>
            <a:r>
              <a:t>            if (actual_s,actual_b)!=(s,b): ok=False; break</a:t>
            </a:r>
          </a:p>
          <a:p>
            <a:r>
              <a:t>        count+=ok</a:t>
            </a:r>
          </a:p>
          <a:p>
            <a:r>
              <a:t>    return count</a:t>
            </a:r>
          </a:p>
          <a:p>
            <a:endParaRPr/>
          </a:p>
          <a:p>
            <a:endParaRPr/>
          </a:p>
          <a:p>
            <a:r>
              <a:t>첫 예시: [["012"],[3],[0]]</a:t>
            </a:r>
          </a:p>
          <a:p>
            <a:r>
              <a:t>정답: 1</a:t>
            </a:r>
          </a:p>
          <a:p>
            <a:r>
              <a:t>자료: 2장_완전탐색_브루트포스.pptx 원본 슬라이드 51</a:t>
            </a:r>
          </a:p>
          <a:p>
            <a:r>
              <a:t>실습: https://sangdon-park.github.io/algorithm-lab/?chapter=2&amp;problem=P35&amp;code=c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903508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0~9 중 서로 다른 숫자 세 개로 된 비밀번호 후보에서 모든 힌트를 만족하는 개수를 구하세요. 앞자리 0을 허용합니다. 위치와 숫자가 모두 같으면 스트라이크, 숫자만 같고 위치가 다르면 볼입니다.</a:t>
            </a:r>
          </a:p>
          <a:p>
            <a:r>
              <a:t>guesses는 세 자리 숫자 문자열 목록, strikes와 balls는 대응하는 개수 목록입니다. 길이는 같고 0 ≤ n ≤ 20입니다. 각 추측도 숫자가 중복되지 않습니다. 힌트가 없으면 720개입니다. 모순된 힌트라면 0개입니다.</a:t>
            </a:r>
          </a:p>
          <a:p>
            <a:endParaRPr/>
          </a:p>
          <a:p>
            <a:r>
              <a:t>숫자를 문자열로 비교해야 012를 보존합니다. 공통 숫자 수에서 스트라이크를 빼면 볼입니다.</a:t>
            </a:r>
          </a:p>
          <a:p>
            <a:endParaRPr/>
          </a:p>
          <a:p>
            <a:r>
              <a:t>전체 C11 코드:</a:t>
            </a:r>
          </a:p>
          <a:p>
            <a:r>
              <a:t>int baseball_count(const char *guesses[], const int strikes[], const int balls[], int n) {</a:t>
            </a:r>
          </a:p>
          <a:p>
            <a:r>
              <a:t>  int count=0;</a:t>
            </a:r>
          </a:p>
          <a:p>
            <a:r>
              <a:t>  for(int a=0;a&lt;10;a++) for(int b=0;b&lt;10;b++) for(int c=0;c&lt;10;c++) {</a:t>
            </a:r>
          </a:p>
          <a:p>
            <a:r>
              <a:t>    if(a==b || a==c || b==c) continue;</a:t>
            </a:r>
          </a:p>
          <a:p>
            <a:r>
              <a:t>    char candidate[3]={'0'+a,'0'+b,'0'+c};</a:t>
            </a:r>
          </a:p>
          <a:p>
            <a:r>
              <a:t>    int ok=1;</a:t>
            </a:r>
          </a:p>
          <a:p>
            <a:r>
              <a:t>    for(int h=0;h&lt;n &amp;&amp; ok;h++) {</a:t>
            </a:r>
          </a:p>
          <a:p>
            <a:r>
              <a:t>      int s=0, common=0;</a:t>
            </a:r>
          </a:p>
          <a:p>
            <a:r>
              <a:t>      for(int i=0;i&lt;3;i++) {</a:t>
            </a:r>
          </a:p>
          <a:p>
            <a:r>
              <a:t>        if(candidate[i]==guesses[h][i]) s++;</a:t>
            </a:r>
          </a:p>
          <a:p>
            <a:r>
              <a:t>        for(int j=0;j&lt;3;j++) if(candidate[i]==guesses[h][j]) common++;</a:t>
            </a:r>
          </a:p>
          <a:p>
            <a:r>
              <a:t>      }</a:t>
            </a:r>
          </a:p>
          <a:p>
            <a:r>
              <a:t>      if(s!=strikes[h] || common-s!=balls[h]) ok=0;</a:t>
            </a:r>
          </a:p>
          <a:p>
            <a:r>
              <a:t>    }</a:t>
            </a:r>
          </a:p>
          <a:p>
            <a:r>
              <a:t>    if(ok) count++;</a:t>
            </a:r>
          </a:p>
          <a:p>
            <a:r>
              <a:t>  }</a:t>
            </a:r>
          </a:p>
          <a:p>
            <a:r>
              <a:t>  return count;</a:t>
            </a:r>
          </a:p>
          <a:p>
            <a:r>
              <a:t>}</a:t>
            </a:r>
          </a:p>
          <a:p>
            <a:endParaRPr/>
          </a:p>
          <a:p>
            <a:endParaRPr/>
          </a:p>
          <a:p>
            <a:r>
              <a:t>Python 대응 코드:</a:t>
            </a:r>
          </a:p>
          <a:p>
            <a:r>
              <a:t>def baseball_count(guesses, strikes, balls):</a:t>
            </a:r>
          </a:p>
          <a:p>
            <a:r>
              <a:t>    from itertools import permutations</a:t>
            </a:r>
          </a:p>
          <a:p>
            <a:r>
              <a:t>    count=0</a:t>
            </a:r>
          </a:p>
          <a:p>
            <a:r>
              <a:t>    for p in permutations('0123456789',3):</a:t>
            </a:r>
          </a:p>
          <a:p>
            <a:r>
              <a:t>        ok=True</a:t>
            </a:r>
          </a:p>
          <a:p>
            <a:r>
              <a:t>        for guess,s,b in zip(guesses,strikes,balls):</a:t>
            </a:r>
          </a:p>
          <a:p>
            <a:r>
              <a:t>            actual_s=sum(x==y for x,y in zip(p,guess))</a:t>
            </a:r>
          </a:p>
          <a:p>
            <a:r>
              <a:t>            actual_b=len(set(p)&amp;set(guess))-actual_s</a:t>
            </a:r>
          </a:p>
          <a:p>
            <a:r>
              <a:t>            if (actual_s,actual_b)!=(s,b): ok=False; break</a:t>
            </a:r>
          </a:p>
          <a:p>
            <a:r>
              <a:t>        count+=ok</a:t>
            </a:r>
          </a:p>
          <a:p>
            <a:r>
              <a:t>    return count</a:t>
            </a:r>
          </a:p>
          <a:p>
            <a:endParaRPr/>
          </a:p>
          <a:p>
            <a:endParaRPr/>
          </a:p>
          <a:p>
            <a:r>
              <a:t>첫 예시: [["012"],[3],[0]]</a:t>
            </a:r>
          </a:p>
          <a:p>
            <a:r>
              <a:t>정답: 1</a:t>
            </a:r>
          </a:p>
          <a:p>
            <a:r>
              <a:t>자료: 2장_완전탐색_브루트포스.pptx 원본 슬라이드 51</a:t>
            </a:r>
          </a:p>
          <a:p>
            <a:r>
              <a:t>실습: https://sangdon-park.github.io/algorithm-lab/?chapter=2&amp;problem=P35&amp;code=c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85257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파이썬은 라이브러리가 생성기를 제공하고 C는 인덱스, 재귀, used 배열 등을 직접 작성합니다. 일반적인 r개 선택과 결과 생성 비용을 구분합니다.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594704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복잡도 설명용 코드 조각입니다. work는 상수 시간 연산의 자리표시자이며 독립 실행 함수가 아닙니다. C의 부호 없는 정수 비트 폭보다 작은 n에서만 shift를 사용합니다. 이 장의 부분집합 실습은 n≤16으로 제한합니다. Python의 permutations 생성·복사 비용도 후보 하나당 상수라고 무조건 보아서는 안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930707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사이트의 강의 자료 표에서 2강 링크를 클릭하면 바로 2강으로 이동합니다. 1강 P01~P12 기록은 유지하며 2강은 P13~P36입니다. C와 Python 답안은 서로 덮어쓰지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265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613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5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502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4" name="Shape 2"/>
          <p:cNvSpPr/>
          <p:nvPr/>
        </p:nvSpPr>
        <p:spPr>
          <a:xfrm>
            <a:off x="11155680" y="502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1430000" y="502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Shape 4"/>
          <p:cNvSpPr/>
          <p:nvPr/>
        </p:nvSpPr>
        <p:spPr>
          <a:xfrm>
            <a:off x="11704320" y="502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7" name="Shape 5"/>
          <p:cNvSpPr/>
          <p:nvPr/>
        </p:nvSpPr>
        <p:spPr>
          <a:xfrm>
            <a:off x="10607040" y="77724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8" name="Shape 6"/>
          <p:cNvSpPr/>
          <p:nvPr/>
        </p:nvSpPr>
        <p:spPr>
          <a:xfrm>
            <a:off x="10881360" y="77724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9" name="Shape 7"/>
          <p:cNvSpPr/>
          <p:nvPr/>
        </p:nvSpPr>
        <p:spPr>
          <a:xfrm>
            <a:off x="11155680" y="77724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0" y="77724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1" name="Shape 9"/>
          <p:cNvSpPr/>
          <p:nvPr/>
        </p:nvSpPr>
        <p:spPr>
          <a:xfrm>
            <a:off x="11704320" y="77724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2" name="Shape 10"/>
          <p:cNvSpPr/>
          <p:nvPr/>
        </p:nvSpPr>
        <p:spPr>
          <a:xfrm>
            <a:off x="10607040" y="10515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3" name="Shape 11"/>
          <p:cNvSpPr/>
          <p:nvPr/>
        </p:nvSpPr>
        <p:spPr>
          <a:xfrm>
            <a:off x="10881360" y="10515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4" name="Shape 12"/>
          <p:cNvSpPr/>
          <p:nvPr/>
        </p:nvSpPr>
        <p:spPr>
          <a:xfrm>
            <a:off x="11155680" y="10515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0" y="10515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6" name="Shape 14"/>
          <p:cNvSpPr/>
          <p:nvPr/>
        </p:nvSpPr>
        <p:spPr>
          <a:xfrm>
            <a:off x="11704320" y="10515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7" name="Shape 15"/>
          <p:cNvSpPr/>
          <p:nvPr/>
        </p:nvSpPr>
        <p:spPr>
          <a:xfrm>
            <a:off x="10607040" y="13258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8" name="Shape 16"/>
          <p:cNvSpPr/>
          <p:nvPr/>
        </p:nvSpPr>
        <p:spPr>
          <a:xfrm>
            <a:off x="10881360" y="13258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9" name="Shape 17"/>
          <p:cNvSpPr/>
          <p:nvPr/>
        </p:nvSpPr>
        <p:spPr>
          <a:xfrm>
            <a:off x="11155680" y="13258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0" name="Shape 18"/>
          <p:cNvSpPr/>
          <p:nvPr/>
        </p:nvSpPr>
        <p:spPr>
          <a:xfrm>
            <a:off x="11430000" y="13258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1" name="Shape 19"/>
          <p:cNvSpPr/>
          <p:nvPr/>
        </p:nvSpPr>
        <p:spPr>
          <a:xfrm>
            <a:off x="11704320" y="13258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9601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/ C ALGORITHMS </a:t>
            </a:r>
            <a:r>
              <a:rPr lang="en-US" sz="1300" b="1" kern="0" spc="20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모든 가능성을 시도한다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6868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50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68680" y="1874520"/>
            <a:ext cx="6035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6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5200" dirty="0"/>
          </a:p>
          <a:p>
            <a:pPr marL="0" indent="0">
              <a:lnSpc>
                <a:spcPts val="56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브루트 포스 기법</a:t>
            </a:r>
            <a:endParaRPr lang="en-US" sz="5200" dirty="0"/>
          </a:p>
        </p:txBody>
      </p:sp>
      <p:sp>
        <p:nvSpPr>
          <p:cNvPr id="25" name="Text 23"/>
          <p:cNvSpPr/>
          <p:nvPr/>
        </p:nvSpPr>
        <p:spPr>
          <a:xfrm>
            <a:off x="896112" y="397764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C6C4E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“될 때까지 다 해보자” — 가능한 모든 경우를 빠짐없이 확인하는 알고리즘 설계 전략.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896112" y="5989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7A78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Brute Force Algorithm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03720" y="1828800"/>
            <a:ext cx="2240280" cy="1874520"/>
          </a:xfrm>
          <a:prstGeom prst="roundRect">
            <a:avLst>
              <a:gd name="adj" fmla="val 6829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52400" dist="63500" dir="5400000" algn="bl" rotWithShape="0">
              <a:srgbClr val="1A1836">
                <a:alpha val="3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7635240" y="2121408"/>
            <a:ext cx="777240" cy="7772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9" name="Image 0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0" y="2315718"/>
            <a:ext cx="388620" cy="38862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6903720" y="2962656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903720" y="33101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 시도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9400032" y="1828800"/>
            <a:ext cx="2240280" cy="1874520"/>
          </a:xfrm>
          <a:prstGeom prst="roundRect">
            <a:avLst>
              <a:gd name="adj" fmla="val 6829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52400" dist="63500" dir="5400000" algn="bl" rotWithShape="0">
              <a:srgbClr val="1A1836">
                <a:alpha val="30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10131552" y="2121408"/>
            <a:ext cx="777240" cy="7772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1" descr="/home/claude/icons/exchang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5862" y="2315718"/>
            <a:ext cx="388620" cy="38862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9400032" y="2962656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&amp; 조합</a:t>
            </a:r>
            <a:endParaRPr lang="en-US" sz="1600" dirty="0"/>
          </a:p>
        </p:txBody>
      </p:sp>
      <p:sp>
        <p:nvSpPr>
          <p:cNvPr id="36" name="Text 32"/>
          <p:cNvSpPr/>
          <p:nvPr/>
        </p:nvSpPr>
        <p:spPr>
          <a:xfrm>
            <a:off x="9400032" y="33101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/ C</a:t>
            </a:r>
            <a:endParaRPr lang="en-US" sz="1150" dirty="0"/>
          </a:p>
        </p:txBody>
      </p:sp>
      <p:sp>
        <p:nvSpPr>
          <p:cNvPr id="37" name="Shape 33"/>
          <p:cNvSpPr/>
          <p:nvPr/>
        </p:nvSpPr>
        <p:spPr>
          <a:xfrm>
            <a:off x="6903720" y="3959352"/>
            <a:ext cx="2240280" cy="1874520"/>
          </a:xfrm>
          <a:prstGeom prst="roundRect">
            <a:avLst>
              <a:gd name="adj" fmla="val 6829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52400" dist="63500" dir="5400000" algn="bl" rotWithShape="0">
              <a:srgbClr val="1A1836">
                <a:alpha val="30000"/>
              </a:srgbClr>
            </a:outerShdw>
          </a:effectLst>
        </p:spPr>
      </p:sp>
      <p:sp>
        <p:nvSpPr>
          <p:cNvPr id="38" name="Shape 34"/>
          <p:cNvSpPr/>
          <p:nvPr/>
        </p:nvSpPr>
        <p:spPr>
          <a:xfrm>
            <a:off x="7635240" y="4251960"/>
            <a:ext cx="777240" cy="77724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9" name="Image 2" descr="/home/claude/icons/stopwatch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550" y="4446270"/>
            <a:ext cx="388620" cy="388620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6903720" y="509320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600" dirty="0"/>
          </a:p>
        </p:txBody>
      </p:sp>
      <p:sp>
        <p:nvSpPr>
          <p:cNvPr id="41" name="Text 36"/>
          <p:cNvSpPr/>
          <p:nvPr/>
        </p:nvSpPr>
        <p:spPr>
          <a:xfrm>
            <a:off x="6903720" y="54406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42" name="Shape 37"/>
          <p:cNvSpPr/>
          <p:nvPr/>
        </p:nvSpPr>
        <p:spPr>
          <a:xfrm>
            <a:off x="9400032" y="3959352"/>
            <a:ext cx="2240280" cy="1874520"/>
          </a:xfrm>
          <a:prstGeom prst="roundRect">
            <a:avLst>
              <a:gd name="adj" fmla="val 6829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52400" dist="63500" dir="5400000" algn="bl" rotWithShape="0">
              <a:srgbClr val="1A1836">
                <a:alpha val="30000"/>
              </a:srgbClr>
            </a:outerShdw>
          </a:effectLst>
        </p:spPr>
      </p:sp>
      <p:sp>
        <p:nvSpPr>
          <p:cNvPr id="43" name="Shape 38"/>
          <p:cNvSpPr/>
          <p:nvPr/>
        </p:nvSpPr>
        <p:spPr>
          <a:xfrm>
            <a:off x="10131552" y="4251960"/>
            <a:ext cx="777240" cy="77724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44" name="Image 3" descr="/home/claude/icons/trophy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5862" y="4446270"/>
            <a:ext cx="388620" cy="388620"/>
          </a:xfrm>
          <a:prstGeom prst="rect">
            <a:avLst/>
          </a:prstGeom>
        </p:spPr>
      </p:pic>
      <p:sp>
        <p:nvSpPr>
          <p:cNvPr id="45" name="Text 39"/>
          <p:cNvSpPr/>
          <p:nvPr/>
        </p:nvSpPr>
        <p:spPr>
          <a:xfrm>
            <a:off x="9400032" y="509320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600" dirty="0"/>
          </a:p>
        </p:txBody>
      </p:sp>
      <p:sp>
        <p:nvSpPr>
          <p:cNvPr id="46" name="Text 40"/>
          <p:cNvSpPr/>
          <p:nvPr/>
        </p:nvSpPr>
        <p:spPr>
          <a:xfrm>
            <a:off x="9400032" y="54406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적용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2 · 학습 로드맵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1947672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4F46E5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77824" y="1947672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792224" y="1783080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탐색이란 무엇인가?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172304" y="1993392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9" name="Image 0" descr="/home/claude/icons/key_indi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176" y="2112264"/>
            <a:ext cx="237744" cy="23774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324448" y="1783080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43904" y="1947672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7C3AED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43904" y="1947672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458304" y="1783080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반복에서 다중 반복으로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10838383" y="1993392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15" name="Image 1" descr="/home/claude/icons/layers_vio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7255" y="2112264"/>
            <a:ext cx="237744" cy="237744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58368" y="2862072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77824" y="3026664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38BDF8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877824" y="3026664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2.3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1792224" y="2862072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기본 구조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5172304" y="3072384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21" name="Image 2" descr="/home/claude/icons/sitemap_sk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176" y="3191256"/>
            <a:ext cx="237744" cy="237744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6324448" y="2862072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43904" y="3026664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10B981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4" name="Text 19"/>
          <p:cNvSpPr/>
          <p:nvPr/>
        </p:nvSpPr>
        <p:spPr>
          <a:xfrm>
            <a:off x="6543904" y="3026664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</a:t>
            </a:r>
            <a:endParaRPr lang="en-US" sz="1700" dirty="0"/>
          </a:p>
        </p:txBody>
      </p:sp>
      <p:sp>
        <p:nvSpPr>
          <p:cNvPr id="25" name="Text 20"/>
          <p:cNvSpPr/>
          <p:nvPr/>
        </p:nvSpPr>
        <p:spPr>
          <a:xfrm>
            <a:off x="7458304" y="2862072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순열과 조합 (itertools)</a:t>
            </a:r>
            <a:endParaRPr lang="en-US" sz="1500" dirty="0"/>
          </a:p>
        </p:txBody>
      </p:sp>
      <p:sp>
        <p:nvSpPr>
          <p:cNvPr id="26" name="Shape 21"/>
          <p:cNvSpPr/>
          <p:nvPr/>
        </p:nvSpPr>
        <p:spPr>
          <a:xfrm>
            <a:off x="10838383" y="3072384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27" name="Image 3" descr="/home/claude/icons/gear_em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7255" y="3191256"/>
            <a:ext cx="237744" cy="237744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658368" y="3941064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77824" y="4105656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F59E0B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0" name="Text 24"/>
          <p:cNvSpPr/>
          <p:nvPr/>
        </p:nvSpPr>
        <p:spPr>
          <a:xfrm>
            <a:off x="877824" y="4105656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</a:t>
            </a:r>
            <a:endParaRPr lang="en-US" sz="1700" dirty="0"/>
          </a:p>
        </p:txBody>
      </p:sp>
      <p:sp>
        <p:nvSpPr>
          <p:cNvPr id="31" name="Text 25"/>
          <p:cNvSpPr/>
          <p:nvPr/>
        </p:nvSpPr>
        <p:spPr>
          <a:xfrm>
            <a:off x="1792224" y="3941064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예제로 배우는 완전 탐색</a:t>
            </a:r>
            <a:endParaRPr lang="en-US" sz="1500" dirty="0"/>
          </a:p>
        </p:txBody>
      </p:sp>
      <p:sp>
        <p:nvSpPr>
          <p:cNvPr id="32" name="Shape 26"/>
          <p:cNvSpPr/>
          <p:nvPr/>
        </p:nvSpPr>
        <p:spPr>
          <a:xfrm>
            <a:off x="5172304" y="4151376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33" name="Image 4" descr="/home/claude/icons/search_amb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1176" y="4270248"/>
            <a:ext cx="237744" cy="237744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6324448" y="3941064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43904" y="4105656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FB7185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6" name="Text 29"/>
          <p:cNvSpPr/>
          <p:nvPr/>
        </p:nvSpPr>
        <p:spPr>
          <a:xfrm>
            <a:off x="6543904" y="4105656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</a:t>
            </a:r>
            <a:endParaRPr lang="en-US" sz="1700" dirty="0"/>
          </a:p>
        </p:txBody>
      </p:sp>
      <p:sp>
        <p:nvSpPr>
          <p:cNvPr id="37" name="Text 30"/>
          <p:cNvSpPr/>
          <p:nvPr/>
        </p:nvSpPr>
        <p:spPr>
          <a:xfrm>
            <a:off x="7458304" y="3941064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복잡도와 조합적 폭발</a:t>
            </a:r>
            <a:endParaRPr lang="en-US" sz="1500" dirty="0"/>
          </a:p>
        </p:txBody>
      </p:sp>
      <p:sp>
        <p:nvSpPr>
          <p:cNvPr id="38" name="Shape 31"/>
          <p:cNvSpPr/>
          <p:nvPr/>
        </p:nvSpPr>
        <p:spPr>
          <a:xfrm>
            <a:off x="10838383" y="4151376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39" name="Image 5" descr="/home/claude/icons/warn_cora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7255" y="4270248"/>
            <a:ext cx="237744" cy="237744"/>
          </a:xfrm>
          <a:prstGeom prst="rect">
            <a:avLst/>
          </a:prstGeom>
        </p:spPr>
      </p:pic>
      <p:sp>
        <p:nvSpPr>
          <p:cNvPr id="40" name="Shape 32"/>
          <p:cNvSpPr/>
          <p:nvPr/>
        </p:nvSpPr>
        <p:spPr>
          <a:xfrm>
            <a:off x="658368" y="5020056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877824" y="5184648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7C3AED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2" name="Text 34"/>
          <p:cNvSpPr/>
          <p:nvPr/>
        </p:nvSpPr>
        <p:spPr>
          <a:xfrm>
            <a:off x="877824" y="5184648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</a:t>
            </a:r>
            <a:endParaRPr lang="en-US" sz="1700" dirty="0"/>
          </a:p>
        </p:txBody>
      </p:sp>
      <p:sp>
        <p:nvSpPr>
          <p:cNvPr id="43" name="Text 35"/>
          <p:cNvSpPr/>
          <p:nvPr/>
        </p:nvSpPr>
        <p:spPr>
          <a:xfrm>
            <a:off x="1792224" y="5020056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알고리즘의 씨앗</a:t>
            </a:r>
            <a:endParaRPr lang="en-US" sz="1500" dirty="0"/>
          </a:p>
        </p:txBody>
      </p:sp>
      <p:sp>
        <p:nvSpPr>
          <p:cNvPr id="44" name="Shape 36"/>
          <p:cNvSpPr/>
          <p:nvPr/>
        </p:nvSpPr>
        <p:spPr>
          <a:xfrm>
            <a:off x="5172304" y="5230368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45" name="Image 6" descr="/home/claude/icons/rocket_viole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1176" y="5349240"/>
            <a:ext cx="237744" cy="237744"/>
          </a:xfrm>
          <a:prstGeom prst="rect">
            <a:avLst/>
          </a:prstGeom>
        </p:spPr>
      </p:pic>
      <p:sp>
        <p:nvSpPr>
          <p:cNvPr id="46" name="Shape 37"/>
          <p:cNvSpPr/>
          <p:nvPr/>
        </p:nvSpPr>
        <p:spPr>
          <a:xfrm>
            <a:off x="6324448" y="5020056"/>
            <a:ext cx="5208880" cy="896112"/>
          </a:xfrm>
          <a:prstGeom prst="roundRect">
            <a:avLst>
              <a:gd name="adj" fmla="val 1326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6543904" y="5184648"/>
            <a:ext cx="749808" cy="566928"/>
          </a:xfrm>
          <a:prstGeom prst="roundRect">
            <a:avLst>
              <a:gd name="adj" fmla="val 16129"/>
            </a:avLst>
          </a:prstGeom>
          <a:solidFill>
            <a:srgbClr val="10B981"/>
          </a:solidFill>
          <a:ln/>
          <a:effectLst>
            <a:outerShdw blurRad="88900" dist="254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8" name="Text 39"/>
          <p:cNvSpPr/>
          <p:nvPr/>
        </p:nvSpPr>
        <p:spPr>
          <a:xfrm>
            <a:off x="6543904" y="5184648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</a:t>
            </a:r>
            <a:endParaRPr lang="en-US" sz="1700" dirty="0"/>
          </a:p>
        </p:txBody>
      </p:sp>
      <p:sp>
        <p:nvSpPr>
          <p:cNvPr id="49" name="Text 40"/>
          <p:cNvSpPr/>
          <p:nvPr/>
        </p:nvSpPr>
        <p:spPr>
          <a:xfrm>
            <a:off x="7458304" y="5020056"/>
            <a:ext cx="32977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500" dirty="0"/>
          </a:p>
        </p:txBody>
      </p:sp>
      <p:sp>
        <p:nvSpPr>
          <p:cNvPr id="50" name="Shape 41"/>
          <p:cNvSpPr/>
          <p:nvPr/>
        </p:nvSpPr>
        <p:spPr>
          <a:xfrm>
            <a:off x="10838383" y="5230368"/>
            <a:ext cx="475488" cy="475488"/>
          </a:xfrm>
          <a:prstGeom prst="ellipse">
            <a:avLst/>
          </a:prstGeom>
          <a:solidFill>
            <a:srgbClr val="E7E6FB"/>
          </a:solidFill>
          <a:ln/>
        </p:spPr>
      </p:sp>
      <p:pic>
        <p:nvPicPr>
          <p:cNvPr id="51" name="Image 7" descr="/home/claude/icons/trophy_em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7255" y="5349240"/>
            <a:ext cx="237744" cy="237744"/>
          </a:xfrm>
          <a:prstGeom prst="rect">
            <a:avLst/>
          </a:prstGeom>
        </p:spPr>
      </p:pic>
      <p:sp>
        <p:nvSpPr>
          <p:cNvPr id="52" name="Text 42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한눈에 보는 완전 탐색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58368" y="1554480"/>
            <a:ext cx="10874959" cy="1234440"/>
          </a:xfrm>
          <a:prstGeom prst="roundRect">
            <a:avLst>
              <a:gd name="adj" fmla="val 11852"/>
            </a:avLst>
          </a:prstGeom>
          <a:solidFill>
            <a:srgbClr val="17163A"/>
          </a:solidFill>
          <a:ln/>
          <a:effectLst>
            <a:outerShdw blurRad="177800" dist="76200" dir="5400000" algn="bl" rotWithShape="0">
              <a:srgbClr val="1A1836">
                <a:alpha val="26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58368" y="1691640"/>
            <a:ext cx="10874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“될 때까지 </a:t>
            </a:r>
            <a:r>
              <a:rPr lang="en-US" sz="30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해보자!</a:t>
            </a:r>
            <a:r>
              <a:rPr lang="en-US" sz="3000" b="1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”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28600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모든 경우의 수를 하나도 빠짐없이, 체계적으로 확인하는 가장 확실한 방법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58368" y="3063240"/>
            <a:ext cx="2499284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19390" y="3429000"/>
            <a:ext cx="777240" cy="77724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700" y="3623310"/>
            <a:ext cx="388620" cy="3886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42976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Brute Force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95528" y="4690872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순진하지만 강력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450260" y="3063240"/>
            <a:ext cx="2499284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11282" y="3429000"/>
            <a:ext cx="777240" cy="7772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3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592" y="3623310"/>
            <a:ext cx="388620" cy="3886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50260" y="42976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Naive Method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587420" y="4690872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단순하지만 확실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242152" y="3063240"/>
            <a:ext cx="2499284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03174" y="3429000"/>
            <a:ext cx="777240" cy="7772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8" name="Image 2" descr="/home/claude/icons/listol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484" y="3623310"/>
            <a:ext cx="388620" cy="3886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242152" y="42976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Exhaustive Search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6379312" y="4690872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전수 조사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9034043" y="3063240"/>
            <a:ext cx="2499284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895065" y="3429000"/>
            <a:ext cx="777240" cy="7772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3" name="Image 3" descr="/home/claude/icons/sta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9375" y="3623310"/>
            <a:ext cx="388620" cy="38862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034043" y="42976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Seed</a:t>
            </a:r>
            <a:endParaRPr lang="en-US" sz="1500" dirty="0"/>
          </a:p>
        </p:txBody>
      </p:sp>
      <p:sp>
        <p:nvSpPr>
          <p:cNvPr id="25" name="Text 19"/>
          <p:cNvSpPr/>
          <p:nvPr/>
        </p:nvSpPr>
        <p:spPr>
          <a:xfrm>
            <a:off x="9171203" y="4690872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알고리즘의 출발점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5BF090A-41F6-42A9-8F3C-8EC9B89B5148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2FAD051-7AD9-4DEC-8DB8-2B2CF3259404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Python과 C로 같은 알고리즘 학습하기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2E169F9-FB72-487F-AFD3-5F6467D19627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Python 예제 다음에 대응하는 C11 코드를 배치했습니다.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F77CF1E-697C-47E2-8717-4BA9477FBF69}"/>
              </a:ext>
            </a:extLst>
          </p:cNvPr>
          <p:cNvSpPr>
            <a:spLocks noGrp="1"/>
          </p:cNvSpPr>
          <p:nvPr/>
        </p:nvSpPr>
        <p:spPr>
          <a:xfrm>
            <a:off x="647700" y="2266950"/>
            <a:ext cx="4572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Python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853FFF9-7011-4172-88DC-DE15E12C3CB3}"/>
              </a:ext>
            </a:extLst>
          </p:cNvPr>
          <p:cNvSpPr>
            <a:spLocks noGrp="1"/>
          </p:cNvSpPr>
          <p:nvPr/>
        </p:nvSpPr>
        <p:spPr>
          <a:xfrm>
            <a:off x="647700" y="3000375"/>
            <a:ext cx="504825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리스트를 만들고 return으로 반환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itertools로 순열·조합 생성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문자열 비교: ==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큰 정수를 자동으로 처리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2E4000D-D3B7-469D-84BE-F49A85DCE796}"/>
              </a:ext>
            </a:extLst>
          </p:cNvPr>
          <p:cNvSpPr>
            <a:spLocks noGrp="1"/>
          </p:cNvSpPr>
          <p:nvPr/>
        </p:nvSpPr>
        <p:spPr>
          <a:xfrm>
            <a:off x="6534150" y="2266950"/>
            <a:ext cx="466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C11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EE4B60D-FE7A-4658-AA6F-CDC3F2443664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04825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out 배열에 저장하고 개수 반환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반복문·재귀로 순열·조합 생성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문자열 비교: strcmp</a:t>
            </a:r>
          </a:p>
          <a:p>
            <a:pPr>
              <a:def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범위를 보고 int / long long 선택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E838DA3-A6B6-4C74-8F79-D40E780580B5}"/>
              </a:ext>
            </a:extLst>
          </p:cNvPr>
          <p:cNvSpPr>
            <a:spLocks noGrp="1"/>
          </p:cNvSpPr>
          <p:nvPr/>
        </p:nvSpPr>
        <p:spPr>
          <a:xfrm>
            <a:off x="647700" y="5905500"/>
            <a:ext cx="10668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실습 2강: 24문제 · C와 Python 선택 · 언어별 답안과 진도 저장</a:t>
            </a:r>
          </a:p>
        </p:txBody>
      </p:sp>
    </p:spTree>
    <p:extLst>
      <p:ext uri="{BB962C8B-B14F-4D97-AF65-F5344CB8AC3E}">
        <p14:creationId xmlns:p14="http://schemas.microsoft.com/office/powerpoint/2010/main" val="188438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4BE2231-9D4D-4D70-B182-496A324589F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81F07E3-CA7E-4736-A373-8F16410F8BE5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C 함수 실행과 브라우저 채점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06C695E-7A23-44A4-AEA4-3B68205DBD3A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내려받는 .c 파일은 main을 포함합니다. 브라우저에는 함수와 보조 함수만 제출합니다.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763E643-8A8D-438D-ACC0-F9BC9287AA57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&lt;stdio.h&gt;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&lt;stdlib.h&gt;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&lt;string.h&gt;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&lt;limits.h&gt;</a:t>
            </a:r>
          </a:p>
          <a:p>
            <a:endParaRPr sz="1650" b="0">
              <a:solidFill>
                <a:srgbClr val="DCDCF0"/>
              </a:solidFill>
              <a:latin typeface="Consolas"/>
              <a:ea typeface="Consolas"/>
              <a:cs typeface="Consolas"/>
            </a:endParaRP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find_divisors(int n, int out[]);  // implemented later</a:t>
            </a:r>
          </a:p>
          <a:p>
            <a:endParaRPr sz="1650" b="0">
              <a:solidFill>
                <a:srgbClr val="DCDCF0"/>
              </a:solidFill>
              <a:latin typeface="Consolas"/>
              <a:ea typeface="Consolas"/>
              <a:cs typeface="Consolas"/>
            </a:endParaRP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main(void)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out[10000];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 = find_divisors(10, out);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 = 0; i &lt; count; i++) printf("%d ", out[i]);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putchar('\n');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B2E4D5D-1A4C-427C-A5BD-ED61ECE1E814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실행 결과: 1 2 5 10  ·  find_divisors 함수 정의를 이어 붙이면 완전한 프로그램입니다.</a:t>
            </a:r>
          </a:p>
        </p:txBody>
      </p:sp>
    </p:spTree>
    <p:extLst>
      <p:ext uri="{BB962C8B-B14F-4D97-AF65-F5344CB8AC3E}">
        <p14:creationId xmlns:p14="http://schemas.microsoft.com/office/powerpoint/2010/main" val="237645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2.1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탐색이란 무엇인가?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브루트 포스(Brute Force)의 핵심 개념을 자물쇠 비밀번호 찾기 비유로 이해합니다.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952244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5864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2.1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자물쇠 비유로 이해하기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5212080" cy="3977640"/>
          </a:xfrm>
          <a:prstGeom prst="roundRect">
            <a:avLst>
              <a:gd name="adj" fmla="val 3678"/>
            </a:avLst>
          </a:prstGeom>
          <a:solidFill>
            <a:srgbClr val="17163A"/>
          </a:solidFill>
          <a:ln/>
          <a:effectLst>
            <a:outerShdw blurRad="177800" dist="76200" dir="5400000" algn="bl" rotWithShape="0">
              <a:srgbClr val="1A1836">
                <a:alpha val="2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2761488" y="2148840"/>
            <a:ext cx="1005840" cy="10058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9" name="Image 1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948" y="2400300"/>
            <a:ext cx="502920" cy="5029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32461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자물쇠 비밀번호 찾기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58368" y="37033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r>
              <a:rPr lang="en-US" sz="2000" dirty="0">
                <a:solidFill>
                  <a:srgbClr val="C8C6E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부터 </a:t>
            </a:r>
            <a:r>
              <a:rPr lang="en-US" sz="20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9999</a:t>
            </a:r>
            <a:r>
              <a:rPr lang="en-US" sz="2000" dirty="0">
                <a:solidFill>
                  <a:srgbClr val="C8C6E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까지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58368" y="417880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경우의 수 = 총 10,000개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1138428" y="47091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2A2860"/>
          </a:solidFill>
          <a:ln/>
        </p:spPr>
      </p:sp>
      <p:sp>
        <p:nvSpPr>
          <p:cNvPr id="14" name="Text 10"/>
          <p:cNvSpPr/>
          <p:nvPr/>
        </p:nvSpPr>
        <p:spPr>
          <a:xfrm>
            <a:off x="1138428" y="47091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D7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2235708" y="47091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2A2860"/>
          </a:solidFill>
          <a:ln/>
        </p:spPr>
      </p:sp>
      <p:sp>
        <p:nvSpPr>
          <p:cNvPr id="16" name="Text 12"/>
          <p:cNvSpPr/>
          <p:nvPr/>
        </p:nvSpPr>
        <p:spPr>
          <a:xfrm>
            <a:off x="2235708" y="47091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D7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3332988" y="47091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2A2860"/>
          </a:solidFill>
          <a:ln/>
        </p:spPr>
      </p:sp>
      <p:sp>
        <p:nvSpPr>
          <p:cNvPr id="18" name="Text 14"/>
          <p:cNvSpPr/>
          <p:nvPr/>
        </p:nvSpPr>
        <p:spPr>
          <a:xfrm>
            <a:off x="3332988" y="47091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D7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0002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4430268" y="47091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2A2860"/>
          </a:solidFill>
          <a:ln/>
        </p:spPr>
      </p:sp>
      <p:sp>
        <p:nvSpPr>
          <p:cNvPr id="20" name="Text 16"/>
          <p:cNvSpPr/>
          <p:nvPr/>
        </p:nvSpPr>
        <p:spPr>
          <a:xfrm>
            <a:off x="4430268" y="47091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D7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932688" y="53035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순서대로 하나씩 다 맞춰본다 → 시간이 걸려도 반드시 열린다!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6281928" y="1783080"/>
            <a:ext cx="5251399" cy="1188720"/>
          </a:xfrm>
          <a:prstGeom prst="roundRect">
            <a:avLst>
              <a:gd name="adj" fmla="val 10769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6537960" y="2093976"/>
            <a:ext cx="566928" cy="56692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4" name="Image 2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692" y="2235708"/>
            <a:ext cx="283464" cy="283464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7287768" y="1783080"/>
            <a:ext cx="4016959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구현이 쉽다</a:t>
            </a:r>
            <a:endParaRPr lang="en-US" sz="15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복잡한 수학 없이 반복문만으로 구현 가능</a:t>
            </a:r>
            <a:endParaRPr lang="en-US" sz="1550" dirty="0"/>
          </a:p>
        </p:txBody>
      </p:sp>
      <p:sp>
        <p:nvSpPr>
          <p:cNvPr id="26" name="Shape 21"/>
          <p:cNvSpPr/>
          <p:nvPr/>
        </p:nvSpPr>
        <p:spPr>
          <a:xfrm>
            <a:off x="6281928" y="3172968"/>
            <a:ext cx="5251399" cy="1188720"/>
          </a:xfrm>
          <a:prstGeom prst="roundRect">
            <a:avLst>
              <a:gd name="adj" fmla="val 10769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6537960" y="3483864"/>
            <a:ext cx="566928" cy="566928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8" name="Image 3" descr="/home/claude/icons/targ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692" y="3625596"/>
            <a:ext cx="283464" cy="283464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287768" y="3172968"/>
            <a:ext cx="4016959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정답을 반드시 찾는다</a:t>
            </a:r>
            <a:endParaRPr lang="en-US" sz="15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경우를 확인하므로 100% 확실</a:t>
            </a:r>
            <a:endParaRPr lang="en-US" sz="1550" dirty="0"/>
          </a:p>
        </p:txBody>
      </p:sp>
      <p:sp>
        <p:nvSpPr>
          <p:cNvPr id="30" name="Shape 24"/>
          <p:cNvSpPr/>
          <p:nvPr/>
        </p:nvSpPr>
        <p:spPr>
          <a:xfrm>
            <a:off x="6281928" y="4562856"/>
            <a:ext cx="5251399" cy="1188720"/>
          </a:xfrm>
          <a:prstGeom prst="roundRect">
            <a:avLst>
              <a:gd name="adj" fmla="val 1076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6537960" y="4873752"/>
            <a:ext cx="566928" cy="566928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2" name="Image 4" descr="/home/claude/icons/warn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692" y="5015484"/>
            <a:ext cx="283464" cy="283464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7287768" y="4562856"/>
            <a:ext cx="4016959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느릴 수 있다</a:t>
            </a:r>
            <a:endParaRPr lang="en-US" sz="15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자릿수가 늘수록 경우의 수가 폭발</a:t>
            </a:r>
            <a:endParaRPr lang="en-US" sz="1550" dirty="0"/>
          </a:p>
        </p:txBody>
      </p:sp>
      <p:sp>
        <p:nvSpPr>
          <p:cNvPr id="34" name="Text 27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952244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5864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2.1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핵심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691640"/>
            <a:ext cx="10874959" cy="1463040"/>
          </a:xfrm>
          <a:prstGeom prst="roundRect">
            <a:avLst>
              <a:gd name="adj" fmla="val 10000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187452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</a:t>
            </a:r>
            <a:r>
              <a:rPr lang="en-US" sz="36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될 때까지 다 해보자!</a:t>
            </a:r>
            <a:r>
              <a:rPr lang="en-US" sz="36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”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58368" y="260604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복잡한 아이디어가 필요 없는, 가장 순진하지만 가장 확실한 접근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58368" y="3520440"/>
            <a:ext cx="3381146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1937461" y="3840480"/>
            <a:ext cx="822960" cy="82296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2" name="Image 1" descr="/home/claude/icons/listo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201" y="404622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" y="475488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전수 조사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658368" y="5093208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빠짐없이 모두 확인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4405274" y="3520440"/>
            <a:ext cx="3381146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684368" y="3840480"/>
            <a:ext cx="822960" cy="82296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7" name="Image 2" descr="/home/claude/icons/che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108" y="404622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405274" y="475488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정확성 보장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4405274" y="5093208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반드시 정답에 도달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8152181" y="3520440"/>
            <a:ext cx="3381146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9431274" y="3840480"/>
            <a:ext cx="822960" cy="82296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2" name="Image 3" descr="/home/claude/icons/gea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014" y="404622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152181" y="475488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기초 도구</a:t>
            </a:r>
            <a:endParaRPr lang="en-US" sz="1650" dirty="0"/>
          </a:p>
        </p:txBody>
      </p:sp>
      <p:sp>
        <p:nvSpPr>
          <p:cNvPr id="24" name="Text 18"/>
          <p:cNvSpPr/>
          <p:nvPr/>
        </p:nvSpPr>
        <p:spPr>
          <a:xfrm>
            <a:off x="8152181" y="5093208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반복문·순열·조합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952244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5864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2.1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자물쇠 비밀번호 찾기 — 4중 반복문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658368" y="1847088"/>
            <a:ext cx="10874959" cy="640080"/>
          </a:xfrm>
          <a:prstGeom prst="roundRect">
            <a:avLst>
              <a:gd name="adj" fmla="val 17143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14400" y="1938528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ke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52828"/>
            <a:ext cx="22860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27632" y="1847088"/>
            <a:ext cx="96313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secret_code = "8234"</a:t>
            </a: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→  8,235회 시도 후 발견!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58368" y="2606040"/>
            <a:ext cx="10874959" cy="3466514"/>
          </a:xfrm>
          <a:prstGeom prst="roundRect">
            <a:avLst>
              <a:gd name="adj" fmla="val 3429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58368" y="2606040"/>
            <a:ext cx="1087495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4" name="Shape 10"/>
          <p:cNvSpPr/>
          <p:nvPr/>
        </p:nvSpPr>
        <p:spPr>
          <a:xfrm>
            <a:off x="658368" y="2862072"/>
            <a:ext cx="1087495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5" name="Shape 11"/>
          <p:cNvSpPr/>
          <p:nvPr/>
        </p:nvSpPr>
        <p:spPr>
          <a:xfrm>
            <a:off x="859536" y="273405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6" name="Shape 12"/>
          <p:cNvSpPr/>
          <p:nvPr/>
        </p:nvSpPr>
        <p:spPr>
          <a:xfrm>
            <a:off x="1060704" y="273405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7" name="Shape 13"/>
          <p:cNvSpPr/>
          <p:nvPr/>
        </p:nvSpPr>
        <p:spPr>
          <a:xfrm>
            <a:off x="1261872" y="273405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8" name="Text 14"/>
          <p:cNvSpPr/>
          <p:nvPr/>
        </p:nvSpPr>
        <p:spPr>
          <a:xfrm>
            <a:off x="1481328" y="2606040"/>
            <a:ext cx="98691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lock_bruteforce.py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914400" y="3182112"/>
            <a:ext cx="10417759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secret_code = </a:t>
            </a:r>
            <a:r>
              <a:rPr lang="en-US" sz="13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"8234"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 = 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d1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첫 번째 자리 (0~9)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d2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두 번째 자리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d3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세 번째 자리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d4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네 번째 자리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attempt = f</a:t>
            </a:r>
            <a:r>
              <a:rPr lang="en-US" sz="13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"{d1}{d2}{d3}{d4}"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count += 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attempt == secret_code: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</a:t>
            </a:r>
            <a:r>
              <a:rPr lang="en-US" sz="13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"비밀번호: {attempt} ({count}회)"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184B9CE-00CE-4628-AE07-85082F9A6E66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BF0DD2B-2D2A-4968-B373-0209AE30EFB6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네 자리 자물쇠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8CDEBCF-68DC-4184-8D47-B7AF2A96C98D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P13  ·  원본 Python/개념 슬라이드 7  ·  return = 시도 횟수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1420CCC-FD44-433B-B1B0-09D010D1F0CE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lock_attempts(const char secret[])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 =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a = 0; a &lt; 10; a++)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 (int b = 0; b &lt; 10; b++)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for (int c = 0; c &lt; 10; c++)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for (int d = 0; d &lt; 10; d++)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  char attempt[5] = {'0'+a, '0'+b, '0'+c, '0'+d, '\0'};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  count++;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  if (strcmp(attempt, secret) == 0)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6901838-641B-4727-940C-47AD10BD547C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C에서는 char attempt[5]에 네 자리와 끝의 '\0'을 저장하고 strcmp로 비교합니다. break는 가장 안쪽 반복문만 끝냅니다.</a:t>
            </a:r>
          </a:p>
        </p:txBody>
      </p:sp>
    </p:spTree>
    <p:extLst>
      <p:ext uri="{BB962C8B-B14F-4D97-AF65-F5344CB8AC3E}">
        <p14:creationId xmlns:p14="http://schemas.microsoft.com/office/powerpoint/2010/main" val="110935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2.2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반복에서 다중 반복으로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찾아야 할 변수의 개수만큼 반복문을 중첩한다 — 완전 탐색의 가장 중요한 패턴입니다.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다중 반복문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개수 = 반복문 개수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9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찾아야 할 변수가 늘어날수록 반복문을 하나씩 더 중첩합니다. 그만큼 시간 복잡도의 차수도 올라갑니다.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2286000"/>
            <a:ext cx="3381146" cy="2788920"/>
          </a:xfrm>
          <a:prstGeom prst="roundRect">
            <a:avLst>
              <a:gd name="adj" fmla="val 45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663141" y="2560320"/>
            <a:ext cx="1371600" cy="45720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/>
        </p:spPr>
      </p:sp>
      <p:sp>
        <p:nvSpPr>
          <p:cNvPr id="10" name="Text 7"/>
          <p:cNvSpPr/>
          <p:nvPr/>
        </p:nvSpPr>
        <p:spPr>
          <a:xfrm>
            <a:off x="1663141" y="2560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58368" y="320040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 하나 찾기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658368" y="365760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1개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1571701" y="406908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  <a:effectLst>
            <a:outerShdw blurRad="76200" dist="254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1571701" y="40690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58368" y="4663440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약수 찾기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405274" y="2286000"/>
            <a:ext cx="3381146" cy="2788920"/>
          </a:xfrm>
          <a:prstGeom prst="roundRect">
            <a:avLst>
              <a:gd name="adj" fmla="val 45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410048" y="2560320"/>
            <a:ext cx="1371600" cy="457200"/>
          </a:xfrm>
          <a:prstGeom prst="roundRect">
            <a:avLst>
              <a:gd name="adj" fmla="val 20000"/>
            </a:avLst>
          </a:prstGeom>
          <a:solidFill>
            <a:srgbClr val="7C3AED"/>
          </a:solidFill>
          <a:ln/>
        </p:spPr>
      </p:sp>
      <p:sp>
        <p:nvSpPr>
          <p:cNvPr id="18" name="Text 15"/>
          <p:cNvSpPr/>
          <p:nvPr/>
        </p:nvSpPr>
        <p:spPr>
          <a:xfrm>
            <a:off x="5410048" y="2560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2단계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4405274" y="320040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짝(Pair) 찾기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4405274" y="365760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2개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318608" y="406908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  <a:effectLst>
            <a:outerShdw blurRad="76200" dist="254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5318608" y="40690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4405274" y="4663440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합이 K인 쌍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8152181" y="2286000"/>
            <a:ext cx="3381146" cy="2788920"/>
          </a:xfrm>
          <a:prstGeom prst="roundRect">
            <a:avLst>
              <a:gd name="adj" fmla="val 45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9156954" y="2560320"/>
            <a:ext cx="1371600" cy="457200"/>
          </a:xfrm>
          <a:prstGeom prst="roundRect">
            <a:avLst>
              <a:gd name="adj" fmla="val 20000"/>
            </a:avLst>
          </a:prstGeom>
          <a:solidFill>
            <a:srgbClr val="FB7185"/>
          </a:solidFill>
          <a:ln/>
        </p:spPr>
      </p:sp>
      <p:sp>
        <p:nvSpPr>
          <p:cNvPr id="26" name="Text 23"/>
          <p:cNvSpPr/>
          <p:nvPr/>
        </p:nvSpPr>
        <p:spPr>
          <a:xfrm>
            <a:off x="9156954" y="2560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8152181" y="320040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개의 합</a:t>
            </a:r>
            <a:endParaRPr lang="en-US" sz="1650" dirty="0"/>
          </a:p>
        </p:txBody>
      </p:sp>
      <p:sp>
        <p:nvSpPr>
          <p:cNvPr id="28" name="Text 25"/>
          <p:cNvSpPr/>
          <p:nvPr/>
        </p:nvSpPr>
        <p:spPr>
          <a:xfrm>
            <a:off x="8152181" y="365760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3개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9065514" y="406908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  <a:effectLst>
            <a:outerShdw blurRad="76200" dist="254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9065514" y="40690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O(n³)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8152181" y="4663440"/>
            <a:ext cx="3381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주사위 3개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658368" y="5257800"/>
            <a:ext cx="10874959" cy="566928"/>
          </a:xfrm>
          <a:prstGeom prst="roundRect">
            <a:avLst>
              <a:gd name="adj" fmla="val 19355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914400" y="5312664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1" descr="/home/claude/icons/bulb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426964"/>
            <a:ext cx="228600" cy="22860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1627632" y="5257800"/>
            <a:ext cx="96313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 </a:t>
            </a: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찾아야 할 변수의 개수만큼 반복문을 중첩한다!</a:t>
            </a:r>
            <a:endParaRPr lang="en-US" sz="1400" dirty="0"/>
          </a:p>
        </p:txBody>
      </p:sp>
      <p:sp>
        <p:nvSpPr>
          <p:cNvPr id="36" name="Text 32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다중 반복문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 · 단일 반복문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약수 찾기 — O(n)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658368" y="2075688"/>
            <a:ext cx="6766560" cy="2820338"/>
          </a:xfrm>
          <a:prstGeom prst="roundRect">
            <a:avLst>
              <a:gd name="adj" fmla="val 3429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187452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13055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00253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00253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00253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18745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find_divisors.py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496312"/>
            <a:ext cx="6309360" cy="2112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find_divisors(n):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divisors = []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n + 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1부터 n까지 모두 시도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n % i == 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나누어떨어지면 약수!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divisors.append(i)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divisors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(find_divisors(</a:t>
            </a: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7790688" y="1874520"/>
            <a:ext cx="3742639" cy="1417320"/>
          </a:xfrm>
          <a:prstGeom prst="roundRect">
            <a:avLst>
              <a:gd name="adj" fmla="val 903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8046720" y="2029968"/>
            <a:ext cx="32854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 결과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8046720" y="2377440"/>
            <a:ext cx="32854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10의 약수: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046720" y="2724912"/>
            <a:ext cx="328543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 2, 5, 10]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7790688" y="3474720"/>
            <a:ext cx="3742639" cy="1600200"/>
          </a:xfrm>
          <a:prstGeom prst="roundRect">
            <a:avLst>
              <a:gd name="adj" fmla="val 8000"/>
            </a:avLst>
          </a:prstGeom>
          <a:solidFill>
            <a:srgbClr val="17163A"/>
          </a:solidFill>
          <a:ln/>
          <a:effectLst>
            <a:outerShdw blurRad="127000" dist="50800" dir="5400000" algn="bl" rotWithShape="0">
              <a:srgbClr val="1A1836">
                <a:alpha val="22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7790688" y="3657600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7790688" y="3950208"/>
            <a:ext cx="374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</a:t>
            </a:r>
            <a:endParaRPr lang="en-US" sz="3200" dirty="0"/>
          </a:p>
        </p:txBody>
      </p:sp>
      <p:sp>
        <p:nvSpPr>
          <p:cNvPr id="23" name="Text 20"/>
          <p:cNvSpPr/>
          <p:nvPr/>
        </p:nvSpPr>
        <p:spPr>
          <a:xfrm>
            <a:off x="7790688" y="4553712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1개 → 반복문 1개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FB88EA1-3236-4A78-B93A-532FEF1F0B8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E67E9FF-CC41-496E-BCBF-3E0048146ADC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약수 모두 찾기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58CF12D-6F51-416D-BA77-FFD298C06FA0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P14  ·  원본 Python/개념 슬라이드 10  ·  out[0..개수-1] = 약수, return = 개수 (용량 10,000)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3A48AB0-E32E-426C-850C-C9D731DA8659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find_divisors(int n, int out[])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 =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 = 1; i &lt;= n; i++)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 (n % i == 0) out[count++] = i;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B72C810-2EE5-4D07-8CDE-E63F9B8A4877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n % i == 0일 때 결과에 추가합니다. n 자체도 포함해야 합니다.</a:t>
            </a:r>
          </a:p>
        </p:txBody>
      </p:sp>
    </p:spTree>
    <p:extLst>
      <p:ext uri="{BB962C8B-B14F-4D97-AF65-F5344CB8AC3E}">
        <p14:creationId xmlns:p14="http://schemas.microsoft.com/office/powerpoint/2010/main" val="2674194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다중 반복문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2단계 · 이중 반복문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짝(Pair) 찾기 — O(n²)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[1, 3, 5, 7, 9] 중 두 수의 합이 10이 되는 쌍 찾기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766560" cy="3246120"/>
          </a:xfrm>
          <a:prstGeom prst="roundRect">
            <a:avLst>
              <a:gd name="adj" fmla="val 3380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find_pairs.py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88920"/>
            <a:ext cx="6309360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find_pairs(arr, K):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pairs = []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 -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첫 번째 카드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 +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(arr)):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두 번째 (중복 방지)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arr[i] + arr[j] == K: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pairs.append((arr[i], arr[j]))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pairs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(find_pairs([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7790688" y="2240280"/>
            <a:ext cx="3742639" cy="1051560"/>
          </a:xfrm>
          <a:prstGeom prst="roundRect">
            <a:avLst>
              <a:gd name="adj" fmla="val 12174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046720" y="2377440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046720" y="2670048"/>
            <a:ext cx="32854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[(1, 9), (3, 7)]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790688" y="3474720"/>
            <a:ext cx="3742639" cy="2011680"/>
          </a:xfrm>
          <a:prstGeom prst="roundRect">
            <a:avLst>
              <a:gd name="adj" fmla="val 6364"/>
            </a:avLst>
          </a:prstGeom>
          <a:solidFill>
            <a:srgbClr val="17163A"/>
          </a:solidFill>
          <a:ln/>
          <a:effectLst>
            <a:outerShdw blurRad="127000" dist="50800" dir="5400000" algn="bl" rotWithShape="0">
              <a:srgbClr val="1A1836">
                <a:alpha val="22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7790688" y="3703320"/>
            <a:ext cx="37426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3200" dirty="0"/>
          </a:p>
        </p:txBody>
      </p:sp>
      <p:sp>
        <p:nvSpPr>
          <p:cNvPr id="22" name="Text 19"/>
          <p:cNvSpPr/>
          <p:nvPr/>
        </p:nvSpPr>
        <p:spPr>
          <a:xfrm>
            <a:off x="7790688" y="4343400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100 이면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790688" y="4645152"/>
            <a:ext cx="374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CC4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10,000번 계산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90688" y="5074920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 안에 for → 반복문 2겹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062430C-FF92-4E02-A6F8-9D4D1ED36300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FE36B5C-4A0F-41D6-978C-D54FF59999B4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합이 K인 두 수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4781F1-2698-454D-9D7E-4E901E2D8DD3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P15  ·  원본 Python/개념 슬라이드 11  ·  out[][2] = 값의 쌍, return = 행 수 (최대 435)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9E5B9E-58EA-40A0-BDF0-ACC3EA3D4C7A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find_pairs(const int A[], int n, int target, int out[][2])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 =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 = 0; i &lt; n; i++)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 (int j = i + 1; j &lt; n; j++)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if (A[i] + A[j] == 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out[count][0] = A[i]; out[count++][1] = A[j];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C7F9A6F-9542-4C26-8C5E-1DBB56DF9B56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j를 i+1부터 시작하면 자기 자신과의 쌍, 역순 중복을 제외할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3608637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다중 반복문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 · 삼중 반복문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주사위 세 개의 합 — O(n³)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658368" y="1874520"/>
            <a:ext cx="676656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187452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13055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00253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00253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00253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18745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dice_sum.py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459736"/>
            <a:ext cx="630936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dice_sum(target):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results = []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d1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첫 번째 주사위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d2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두 번째 주사위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d3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세 번째 주사위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d1 + d2 + d3 == target: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results.append((d1, d2, d3))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results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(dice_sum(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790688" y="1874520"/>
            <a:ext cx="3742639" cy="1783080"/>
          </a:xfrm>
          <a:prstGeom prst="roundRect">
            <a:avLst>
              <a:gd name="adj" fmla="val 7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341968" y="2057400"/>
            <a:ext cx="640080" cy="64008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8" name="Image 1" descr="/home/claude/icons/dic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988" y="2217420"/>
            <a:ext cx="320040" cy="32004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790688" y="2761488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경우의 수 분석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7790688" y="3072384"/>
            <a:ext cx="37426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 × 6 × 6 = 216가지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7790688" y="3401568"/>
            <a:ext cx="37426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합=10 → 27가지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7790688" y="3840480"/>
            <a:ext cx="3742639" cy="1600200"/>
          </a:xfrm>
          <a:prstGeom prst="roundRect">
            <a:avLst>
              <a:gd name="adj" fmla="val 8000"/>
            </a:avLst>
          </a:prstGeom>
          <a:solidFill>
            <a:srgbClr val="17163A"/>
          </a:solidFill>
          <a:ln/>
          <a:effectLst>
            <a:outerShdw blurRad="127000" dist="50800" dir="5400000" algn="bl" rotWithShape="0">
              <a:srgbClr val="1A1836">
                <a:alpha val="22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7790688" y="4206240"/>
            <a:ext cx="3742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O(6³) = O(216)</a:t>
            </a:r>
            <a:endParaRPr lang="en-US" sz="2200" dirty="0"/>
          </a:p>
        </p:txBody>
      </p:sp>
      <p:sp>
        <p:nvSpPr>
          <p:cNvPr id="24" name="Text 20"/>
          <p:cNvSpPr/>
          <p:nvPr/>
        </p:nvSpPr>
        <p:spPr>
          <a:xfrm>
            <a:off x="7790688" y="4754880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3개 → 반복문 3개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831FBE9-8468-4A8B-B604-5B521DF08BDE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95B6988-C2E4-4265-B7AF-27452962316F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세 주사위의 합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047F14D-A38C-4298-9B80-C20DA13A42B2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P16  ·  원본 Python/개념 슬라이드 12  ·  out[][3] = 주사위 눈, return = 행 수 (용량 216)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2A2229C-CCB7-44A7-898D-1B2D0C841A51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dice_sum(int target, int out[][3])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 =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a = 1; a &lt;= 6; a++)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 (int b = 1; b &lt;= 6; b++)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for (int c = 1; c &lt;= 6; c++)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if (a+b+c == 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  out[count][0]=a; out[count][1]=b; out[count++][2]=c;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6C670F-1F5C-4478-A780-22216FC880D3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각 반복문을 1부터 6까지 독립적으로 순회합니다. 합 10의 결과는 27개입니다.</a:t>
            </a:r>
          </a:p>
        </p:txBody>
      </p:sp>
    </p:spTree>
    <p:extLst>
      <p:ext uri="{BB962C8B-B14F-4D97-AF65-F5344CB8AC3E}">
        <p14:creationId xmlns:p14="http://schemas.microsoft.com/office/powerpoint/2010/main" val="304809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2.2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다중 반복문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요약: 변수 = 반복문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9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뼈대는 매우 단순합니다</a:t>
            </a:r>
            <a:r>
              <a:rPr lang="en-US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</a:t>
            </a:r>
            <a:r>
              <a:rPr lang="ko-KR" altLang="en-US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독립적인 선택 변수가 </a:t>
            </a:r>
            <a:r>
              <a:rPr lang="en-US" altLang="ko-KR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r>
              <a:rPr lang="ko-KR" altLang="en-US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개라면 </a:t>
            </a:r>
            <a:r>
              <a:rPr lang="en-US" altLang="ko-KR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r>
              <a:rPr lang="ko-KR" altLang="en-US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 반복문으로 표현할 수 있습니다</a:t>
            </a:r>
            <a:r>
              <a:rPr lang="en-US" altLang="ko-KR" sz="14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2377440"/>
            <a:ext cx="2499284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58368" y="26974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1개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8368" y="310896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↓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58368" y="347472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1개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1222210" y="3977640"/>
            <a:ext cx="137160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13" name="Text 10"/>
          <p:cNvSpPr/>
          <p:nvPr/>
        </p:nvSpPr>
        <p:spPr>
          <a:xfrm>
            <a:off x="1222210" y="39776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450260" y="2377440"/>
            <a:ext cx="2499284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3450260" y="26974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2개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450260" y="310896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↓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3450260" y="347472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2개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4014102" y="3977640"/>
            <a:ext cx="137160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19" name="Text 16"/>
          <p:cNvSpPr/>
          <p:nvPr/>
        </p:nvSpPr>
        <p:spPr>
          <a:xfrm>
            <a:off x="4014102" y="39776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42152" y="2377440"/>
            <a:ext cx="2499284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6242152" y="26974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3개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242152" y="310896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↓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242152" y="347472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3개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6805993" y="3977640"/>
            <a:ext cx="137160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25" name="Text 22"/>
          <p:cNvSpPr/>
          <p:nvPr/>
        </p:nvSpPr>
        <p:spPr>
          <a:xfrm>
            <a:off x="6805993" y="39776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O(n³)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034043" y="2377440"/>
            <a:ext cx="2499284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9034043" y="269748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60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각각 </a:t>
            </a:r>
            <a:r>
              <a:rPr lang="en-US" altLang="ko-KR" sz="160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r>
              <a:rPr lang="ko-KR" altLang="en-US" sz="160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 선택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9034043" y="310896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↓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034043" y="3474720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n개</a:t>
            </a:r>
            <a:endParaRPr lang="en-US" sz="1500" dirty="0"/>
          </a:p>
        </p:txBody>
      </p:sp>
      <p:sp>
        <p:nvSpPr>
          <p:cNvPr id="30" name="Shape 27"/>
          <p:cNvSpPr/>
          <p:nvPr/>
        </p:nvSpPr>
        <p:spPr>
          <a:xfrm>
            <a:off x="9597885" y="3977640"/>
            <a:ext cx="137160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31" name="Text 28"/>
          <p:cNvSpPr/>
          <p:nvPr/>
        </p:nvSpPr>
        <p:spPr>
          <a:xfrm>
            <a:off x="9597885" y="39776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O(nⁿ)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58368" y="5074920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17163A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914400" y="5175504"/>
            <a:ext cx="457200" cy="45720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1" descr="/home/claude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5289804"/>
            <a:ext cx="228600" cy="22860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1627632" y="5074920"/>
            <a:ext cx="9631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단순한 규칙만 기억하면 </a:t>
            </a: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완전 탐색도 반복문으로 바로 옮길 수 있습니다.</a:t>
            </a:r>
            <a:endParaRPr lang="en-US" sz="1400" dirty="0"/>
          </a:p>
        </p:txBody>
      </p:sp>
      <p:sp>
        <p:nvSpPr>
          <p:cNvPr id="36" name="Text 32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2.3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38BDF8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2.3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기본 구조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완전 탐색 문제든 통하는 3단계 템플릿 — 후보 해 생성, 조건 검증, 해 선택.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952244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5864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2.3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구조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 알고리즘 템플릿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3381146" cy="3337560"/>
          </a:xfrm>
          <a:prstGeom prst="roundRect">
            <a:avLst>
              <a:gd name="adj" fmla="val 383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60321" y="2148840"/>
            <a:ext cx="777240" cy="77724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1960321" y="2148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58368" y="308152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후보 해 생성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58368" y="3447288"/>
            <a:ext cx="33811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Candidate Generation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50976" y="3886200"/>
            <a:ext cx="279593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모든 경우를 빠짐없이, 중복 없이 생성 (반복문·순열·조합)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094378" y="3305556"/>
            <a:ext cx="256032" cy="292608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14" name="Shape 11"/>
          <p:cNvSpPr/>
          <p:nvPr/>
        </p:nvSpPr>
        <p:spPr>
          <a:xfrm>
            <a:off x="4405274" y="1783080"/>
            <a:ext cx="3381146" cy="3337560"/>
          </a:xfrm>
          <a:prstGeom prst="roundRect">
            <a:avLst>
              <a:gd name="adj" fmla="val 383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707228" y="2148840"/>
            <a:ext cx="777240" cy="7772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707228" y="2148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3400" dirty="0"/>
          </a:p>
        </p:txBody>
      </p:sp>
      <p:sp>
        <p:nvSpPr>
          <p:cNvPr id="17" name="Text 14"/>
          <p:cNvSpPr/>
          <p:nvPr/>
        </p:nvSpPr>
        <p:spPr>
          <a:xfrm>
            <a:off x="4405274" y="308152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검증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405274" y="3447288"/>
            <a:ext cx="33811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Condition Validation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697882" y="3886200"/>
            <a:ext cx="279593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후보가 문제 조건을 만족하는지 검사 (if 조건문 = 거름망)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841285" y="3305556"/>
            <a:ext cx="256032" cy="292608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21" name="Shape 18"/>
          <p:cNvSpPr/>
          <p:nvPr/>
        </p:nvSpPr>
        <p:spPr>
          <a:xfrm>
            <a:off x="8152181" y="1783080"/>
            <a:ext cx="3381146" cy="3337560"/>
          </a:xfrm>
          <a:prstGeom prst="roundRect">
            <a:avLst>
              <a:gd name="adj" fmla="val 383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9454134" y="2148840"/>
            <a:ext cx="777240" cy="77724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9454134" y="21488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3400" dirty="0"/>
          </a:p>
        </p:txBody>
      </p:sp>
      <p:sp>
        <p:nvSpPr>
          <p:cNvPr id="24" name="Text 21"/>
          <p:cNvSpPr/>
          <p:nvPr/>
        </p:nvSpPr>
        <p:spPr>
          <a:xfrm>
            <a:off x="8152181" y="308152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 선택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8152181" y="3447288"/>
            <a:ext cx="33811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Solution Selection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8444789" y="3886200"/>
            <a:ext cx="279593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통과 시 즉시 반환하거나 최적값과 비교·갱신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58368" y="5447538"/>
            <a:ext cx="10874959" cy="566928"/>
          </a:xfrm>
          <a:prstGeom prst="roundRect">
            <a:avLst>
              <a:gd name="adj" fmla="val 19355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914400" y="5502402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9" name="Image 1" descr="/home/claude/icons/bulb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616702"/>
            <a:ext cx="228600" cy="228600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1627632" y="5447538"/>
            <a:ext cx="96313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구조를 머릿속에 그리고 세부 로직만 채우면 </a:t>
            </a: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완전 탐색 문제도 해결할 수 있습니다.</a:t>
            </a:r>
            <a:endParaRPr lang="en-US" sz="1350" dirty="0"/>
          </a:p>
        </p:txBody>
      </p:sp>
      <p:sp>
        <p:nvSpPr>
          <p:cNvPr id="31" name="Text 27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952244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5864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2.3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구조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73152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알고리즘 템플릿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554480"/>
            <a:ext cx="10874959" cy="3811270"/>
          </a:xfrm>
          <a:prstGeom prst="roundRect">
            <a:avLst>
              <a:gd name="adj" fmla="val 3038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1554480"/>
            <a:ext cx="1087495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1810512"/>
            <a:ext cx="1087495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0" name="Shape 7"/>
          <p:cNvSpPr/>
          <p:nvPr/>
        </p:nvSpPr>
        <p:spPr>
          <a:xfrm>
            <a:off x="859536" y="16824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1" name="Shape 8"/>
          <p:cNvSpPr/>
          <p:nvPr/>
        </p:nvSpPr>
        <p:spPr>
          <a:xfrm>
            <a:off x="1060704" y="16824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2" name="Shape 9"/>
          <p:cNvSpPr/>
          <p:nvPr/>
        </p:nvSpPr>
        <p:spPr>
          <a:xfrm>
            <a:off x="1261872" y="16824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3" name="Text 10"/>
          <p:cNvSpPr/>
          <p:nvPr/>
        </p:nvSpPr>
        <p:spPr>
          <a:xfrm>
            <a:off x="1481328" y="1554480"/>
            <a:ext cx="98691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brute_force_template.pseudo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914400" y="2104390"/>
            <a:ext cx="10417759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 BruteForceSearch(input):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best_solution ← NULL           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최적해 저장 변수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[1단계] 후보 해 생성: 가능한 모든 경우 순회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each candidate in GenerateAll(input):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[2단계] 조건 검증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IsValid(candidate)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[3단계] 해 선택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(A) 정답 하나만 필요하면:  return candidate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(B) 최적해가 필요하면: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candidate is better than best_solution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best_solution ← candidate</a:t>
            </a:r>
            <a:endParaRPr lang="en-US" sz="13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best_solution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658368" y="5549900"/>
            <a:ext cx="10874959" cy="566928"/>
          </a:xfrm>
          <a:prstGeom prst="roundRect">
            <a:avLst>
              <a:gd name="adj" fmla="val 22581"/>
            </a:avLst>
          </a:prstGeom>
          <a:solidFill>
            <a:srgbClr val="17163A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914400" y="5604764"/>
            <a:ext cx="457200" cy="45720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7" name="Image 1" descr="/home/claude/icons/rock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719064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627632" y="5549900"/>
            <a:ext cx="96313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· 분할 정복 · 동적 계획법</a:t>
            </a:r>
            <a:r>
              <a:rPr lang="en-US" sz="135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모두 이 구조에서 ‘비효율 탐색을 어떻게 줄일까?’를 고민하며 발전했습니다.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D83157C-BCB0-4AC7-97F1-9B4EB3EF2B0C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D7C8758-9BF9-4A56-A035-2CB460A02A2F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후보 생성 → 조건 검사 → 최적값 갱신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BAFCAE0-77C7-47A0-8FDC-41FF3481B264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완전 탐색의 기본 구조를 블랙잭 문제에 적용한 함수 본문입니다.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E458ACA-3882-4C39-923B-7D01A18A469A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best =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for (int i = 0; i &lt; n; i++)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j = i + 1; j &lt; n; j++)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 (int k = j + 1; k &lt; n; 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int sum = cards[i] + cards[j] + cards[k];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if (sum &lt;= target) {          // condition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if (sum &gt; best) best = sum; // best solution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return best;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CD3AC4-9BE0-40F4-B98C-20A8A967FFB6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최적해가 필요하면 모든 유효 후보와 비교합니다. 첫 유효 후보가 최댓값은 아닙니다.</a:t>
            </a:r>
          </a:p>
        </p:txBody>
      </p:sp>
    </p:spTree>
    <p:extLst>
      <p:ext uri="{BB962C8B-B14F-4D97-AF65-F5344CB8AC3E}">
        <p14:creationId xmlns:p14="http://schemas.microsoft.com/office/powerpoint/2010/main" val="345516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2.4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순열과 조합 · itertools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altLang="ko-KR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itertools</a:t>
            </a:r>
            <a:r>
              <a:rPr lang="ko-KR" altLang="en-US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와 </a:t>
            </a:r>
            <a:r>
              <a:rPr lang="en-US" altLang="ko-KR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r>
              <a:rPr lang="ko-KR" altLang="en-US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반복문</a:t>
            </a:r>
            <a:r>
              <a:rPr lang="en-US" altLang="ko-KR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ko-KR" altLang="en-US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재귀로 순열과 조합을 생성합니다</a:t>
            </a:r>
            <a:r>
              <a:rPr lang="en-US" altLang="ko-KR" sz="155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파이썬의 강력한 무기: itertools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9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변수가 많을수록 반복문이 깊어집니다. itertools는 이 중첩을 한 줄로 대체해 줍니다.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58368" y="228600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❌  Before — 중첩 반복문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58368" y="2697480"/>
            <a:ext cx="520888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697480"/>
            <a:ext cx="52088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953512"/>
            <a:ext cx="52088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8254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8254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8254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697480"/>
            <a:ext cx="420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3219958"/>
            <a:ext cx="475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(i+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k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(j+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(arr[i], arr[j], arr[k])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58368" y="470916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4개, 5개로 늘면 코드를 계속 고쳐야 함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6324448" y="228600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✅  After — itertools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324448" y="2697480"/>
            <a:ext cx="520888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324448" y="2697480"/>
            <a:ext cx="52088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21" name="Shape 18"/>
          <p:cNvSpPr/>
          <p:nvPr/>
        </p:nvSpPr>
        <p:spPr>
          <a:xfrm>
            <a:off x="6324448" y="2953512"/>
            <a:ext cx="52088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22" name="Shape 19"/>
          <p:cNvSpPr/>
          <p:nvPr/>
        </p:nvSpPr>
        <p:spPr>
          <a:xfrm>
            <a:off x="6525616" y="28254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23" name="Shape 20"/>
          <p:cNvSpPr/>
          <p:nvPr/>
        </p:nvSpPr>
        <p:spPr>
          <a:xfrm>
            <a:off x="6726784" y="28254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24" name="Shape 21"/>
          <p:cNvSpPr/>
          <p:nvPr/>
        </p:nvSpPr>
        <p:spPr>
          <a:xfrm>
            <a:off x="6927952" y="28254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25" name="Text 22"/>
          <p:cNvSpPr/>
          <p:nvPr/>
        </p:nvSpPr>
        <p:spPr>
          <a:xfrm>
            <a:off x="7147408" y="2697480"/>
            <a:ext cx="420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after.py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6580480" y="3219958"/>
            <a:ext cx="475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card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combinations(arr,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(card)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숫자만 바꾸면 끝!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324448" y="470916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 → 4 → 5, 숫자 하나만 변경!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658368" y="5257800"/>
            <a:ext cx="10874959" cy="566928"/>
          </a:xfrm>
          <a:prstGeom prst="roundRect">
            <a:avLst>
              <a:gd name="adj" fmla="val 19355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914400" y="5312664"/>
            <a:ext cx="457200" cy="45720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0" name="Image 1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5426964"/>
            <a:ext cx="228600" cy="228600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627632" y="5257800"/>
            <a:ext cx="96313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itertools는 코드를 짧게 만들지만 </a:t>
            </a:r>
            <a:r>
              <a:rPr lang="en-US" sz="13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속도가 빨라지는 것은 아닙니다.</a:t>
            </a: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내부적으로는 모든 경우를 생성합니다.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B9ECBCB-A396-4070-A116-5D9F90D15C5B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51860A-0E73-4EC6-BE97-4DCC710036EE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세 장 선택하기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92CCD10-2748-484C-8294-FEAE4545BD5D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P17  ·  원본 Python/개념 슬라이드 18  ·  out[][3] = 세 장, return = 행 수 (최대 120)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2C992B1-E895-4B13-B61D-F90D0A17E61D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choose_three(const int A[], int n, int out[][3])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for(int k=j+1;k&lt;n;k++)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out[count][0]=A[i]; out[count][1]=A[j]; out[count++][2]=A[k];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13759BF-A2A5-4200-BD59-4EFBBA60D539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j=i+1, k=j+1로 시작합니다. 원소가 세 개보다 적으면 결과는 빈 목록입니다.</a:t>
            </a:r>
          </a:p>
        </p:txBody>
      </p:sp>
    </p:spTree>
    <p:extLst>
      <p:ext uri="{BB962C8B-B14F-4D97-AF65-F5344CB8AC3E}">
        <p14:creationId xmlns:p14="http://schemas.microsoft.com/office/powerpoint/2010/main" val="1011478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(Permutations)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다르면 다른 경우 → </a:t>
            </a: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nPr</a:t>
            </a:r>
            <a:r>
              <a:rPr lang="en-US" sz="14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 (A, B) ≠ (B, A)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194560"/>
            <a:ext cx="6126480" cy="2331720"/>
          </a:xfrm>
          <a:prstGeom prst="roundRect">
            <a:avLst>
              <a:gd name="adj" fmla="val 470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2194560"/>
            <a:ext cx="61264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450592"/>
            <a:ext cx="61264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21945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permutations.py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752344"/>
            <a:ext cx="56692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permutations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 = [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'A'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'B'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'C'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3개 중 2개를 뽑아 줄 세우기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(permutations(items,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(result))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6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(result)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58368" y="4663440"/>
            <a:ext cx="6126480" cy="1051560"/>
          </a:xfrm>
          <a:prstGeom prst="roundRect">
            <a:avLst>
              <a:gd name="adj" fmla="val 12174"/>
            </a:avLst>
          </a:prstGeom>
          <a:solidFill>
            <a:srgbClr val="17163A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914400" y="4791456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 (총 6가지)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914400" y="5084064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[('A','B'),('A','C'),('B','A'),('B','C'),('C','A'),('C','B')]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196328" y="2194560"/>
            <a:ext cx="433699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활용 사례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196328" y="2560320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324344" y="2651760"/>
            <a:ext cx="384048" cy="384048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2" name="Image 1" descr="/home/claude/icons/troph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356" y="2747772"/>
            <a:ext cx="192024" cy="19202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818120" y="2560320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달리기 1·2·3등 뽑기</a:t>
            </a:r>
            <a:endParaRPr lang="en-US" sz="1250" dirty="0"/>
          </a:p>
        </p:txBody>
      </p:sp>
      <p:sp>
        <p:nvSpPr>
          <p:cNvPr id="24" name="Shape 20"/>
          <p:cNvSpPr/>
          <p:nvPr/>
        </p:nvSpPr>
        <p:spPr>
          <a:xfrm>
            <a:off x="7196328" y="3236976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7324344" y="3328416"/>
            <a:ext cx="384048" cy="384048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6" name="Image 2" descr="/home/claude/icons/key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356" y="3424428"/>
            <a:ext cx="192024" cy="192024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818120" y="3236976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(1234 ≠ 4321)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7196328" y="3913632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7324344" y="4005072"/>
            <a:ext cx="384048" cy="384048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0" name="Image 3" descr="/home/claude/icons/rout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0356" y="4101084"/>
            <a:ext cx="192024" cy="192024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7818120" y="3913632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(방문 순서)</a:t>
            </a:r>
            <a:endParaRPr lang="en-US" sz="1250" dirty="0"/>
          </a:p>
        </p:txBody>
      </p:sp>
      <p:sp>
        <p:nvSpPr>
          <p:cNvPr id="32" name="Shape 26"/>
          <p:cNvSpPr/>
          <p:nvPr/>
        </p:nvSpPr>
        <p:spPr>
          <a:xfrm>
            <a:off x="7196328" y="4590288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7324344" y="4681728"/>
            <a:ext cx="384048" cy="384048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4" descr="/home/claude/icons/listol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356" y="4777740"/>
            <a:ext cx="192024" cy="192024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7818120" y="4590288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 세우기 문제</a:t>
            </a:r>
            <a:endParaRPr lang="en-US" sz="1250" dirty="0"/>
          </a:p>
        </p:txBody>
      </p:sp>
      <p:sp>
        <p:nvSpPr>
          <p:cNvPr id="36" name="Shape 29"/>
          <p:cNvSpPr/>
          <p:nvPr/>
        </p:nvSpPr>
        <p:spPr>
          <a:xfrm>
            <a:off x="7196328" y="5257800"/>
            <a:ext cx="4336999" cy="566928"/>
          </a:xfrm>
          <a:prstGeom prst="roundRect">
            <a:avLst>
              <a:gd name="adj" fmla="val 19355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7" name="Text 30"/>
          <p:cNvSpPr/>
          <p:nvPr/>
        </p:nvSpPr>
        <p:spPr>
          <a:xfrm>
            <a:off x="7196328" y="5257800"/>
            <a:ext cx="43369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3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경우의 수</a:t>
            </a:r>
            <a:r>
              <a:rPr lang="en-US" altLang="ko-KR" sz="13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</a:t>
            </a:r>
            <a:r>
              <a:rPr lang="en-US" sz="13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n! / (n-r)!</a:t>
            </a:r>
            <a:endParaRPr lang="en-US" sz="1300" dirty="0"/>
          </a:p>
        </p:txBody>
      </p:sp>
      <p:sp>
        <p:nvSpPr>
          <p:cNvPr id="38" name="Text 3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5CBF149-928A-45DA-9230-3D2481A9CA66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199F68B-8E00-42C8-B6D3-8182B4755DF2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직접 만드는 r개 순열 · C (1/2)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27AC0CE-AAD3-4234-9590-AC28D4F8B513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P18  ·  원본 Python/개념 슬라이드 19, 21  ·  out[][6] = 선택 결과, return = 행 수 (최대 720)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ADBE5E-31D8-4012-A36D-548054B315A8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static void perm_visit(const int A[], int n, int r, int depth, int used[], int path[],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out[][6], int *count)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 (depth==r)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j=0;j&lt;r;j++) out[*count][j]=path[j];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(*count)++; return;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i=0; i&lt;n; 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 (used[i]) continue;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used[i]=1; path[depth]=A[i];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perm_visit(A,n,r,depth+1,used,path,out,count);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used[i]=0;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479C217-8E0E-476C-A568-8851EC7A5745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다음 슬라이드에 같은 코드가 이어집니다.</a:t>
            </a:r>
          </a:p>
        </p:txBody>
      </p:sp>
    </p:spTree>
    <p:extLst>
      <p:ext uri="{BB962C8B-B14F-4D97-AF65-F5344CB8AC3E}">
        <p14:creationId xmlns:p14="http://schemas.microsoft.com/office/powerpoint/2010/main" val="1680333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F5CF3BD-F822-4504-BA0E-422C6586384F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EC7D661-9E18-44BC-9AD2-8249ABA7A8AC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직접 만드는 r개 순열 · C (2/2)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7EF0FDA-DEF8-4ADD-9DEA-643B3ED6A08A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P18  ·  원본 Python/개념 슬라이드 19, 21  ·  out[][6] = 선택 결과, return = 행 수 (최대 720)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5B63AC9-59EF-4697-9459-A9842E298385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make_permutations(const int A[], int n, int r, int out[][6])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path[6]={0},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used[6]={0}; perm_visit(A,n,r,0,used,path,out,&amp;count);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18A2652-C549-41F5-9984-0BC667F140AE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재귀 깊이가 r이면 선택을 저장합니다. used 배열로 사용 여부를 표시하고 재귀가 끝나면 해제합니다.</a:t>
            </a:r>
          </a:p>
        </p:txBody>
      </p:sp>
    </p:spTree>
    <p:extLst>
      <p:ext uri="{BB962C8B-B14F-4D97-AF65-F5344CB8AC3E}">
        <p14:creationId xmlns:p14="http://schemas.microsoft.com/office/powerpoint/2010/main" val="3582701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 (Combinations)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ko-KR" altLang="en-US" sz="14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달라도 같은 경우</a:t>
            </a:r>
            <a:r>
              <a:rPr lang="en-US" sz="14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</a:t>
            </a: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nCr</a:t>
            </a:r>
            <a:r>
              <a:rPr lang="en-US" sz="14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 (A, B) = (B, A)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194560"/>
            <a:ext cx="6126480" cy="2331720"/>
          </a:xfrm>
          <a:prstGeom prst="roundRect">
            <a:avLst>
              <a:gd name="adj" fmla="val 470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2194560"/>
            <a:ext cx="61264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450592"/>
            <a:ext cx="61264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21945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combinations.py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747772"/>
            <a:ext cx="56692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 = [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'A'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'B'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'C'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3개 중 2개를 선택만 (순서 무관)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(combinations(items,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(result))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(result)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58368" y="4663440"/>
            <a:ext cx="6126480" cy="1051560"/>
          </a:xfrm>
          <a:prstGeom prst="roundRect">
            <a:avLst>
              <a:gd name="adj" fmla="val 12174"/>
            </a:avLst>
          </a:prstGeom>
          <a:solidFill>
            <a:srgbClr val="17163A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914400" y="4791456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 (총 3가지)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914400" y="5084064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[('A','B'), ('A','C'), ('B','C')]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196328" y="2194560"/>
            <a:ext cx="433699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활용 사례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196328" y="2560320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324344" y="2651760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2" name="Image 1" descr="/home/claude/icons/star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356" y="2747772"/>
            <a:ext cx="192024" cy="19202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818120" y="2560320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로또 번호 추첨</a:t>
            </a:r>
            <a:endParaRPr lang="en-US" sz="1250" dirty="0"/>
          </a:p>
        </p:txBody>
      </p:sp>
      <p:sp>
        <p:nvSpPr>
          <p:cNvPr id="24" name="Shape 20"/>
          <p:cNvSpPr/>
          <p:nvPr/>
        </p:nvSpPr>
        <p:spPr>
          <a:xfrm>
            <a:off x="7196328" y="3236976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7324344" y="3328416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6" name="Image 2" descr="/home/claude/icons/trophy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356" y="3424428"/>
            <a:ext cx="192024" cy="192024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818120" y="3236976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 3명 선발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7196328" y="3913632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7324344" y="4005072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0" name="Image 3" descr="/home/claude/icons/cup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0356" y="4101084"/>
            <a:ext cx="192024" cy="192024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7818120" y="3913632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 고르기</a:t>
            </a:r>
            <a:endParaRPr lang="en-US" sz="1250" dirty="0"/>
          </a:p>
        </p:txBody>
      </p:sp>
      <p:sp>
        <p:nvSpPr>
          <p:cNvPr id="32" name="Shape 26"/>
          <p:cNvSpPr/>
          <p:nvPr/>
        </p:nvSpPr>
        <p:spPr>
          <a:xfrm>
            <a:off x="7196328" y="4590288"/>
            <a:ext cx="4336999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63500" dist="19050" dir="5400000" algn="bl" rotWithShape="0">
              <a:srgbClr val="1A1836">
                <a:alpha val="7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7324344" y="4681728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4" descr="/home/claude/icons/layer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356" y="4777740"/>
            <a:ext cx="192024" cy="192024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7818120" y="4590288"/>
            <a:ext cx="355975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 만들기</a:t>
            </a:r>
            <a:endParaRPr lang="en-US" sz="1250" dirty="0"/>
          </a:p>
        </p:txBody>
      </p:sp>
      <p:sp>
        <p:nvSpPr>
          <p:cNvPr id="36" name="Shape 29"/>
          <p:cNvSpPr/>
          <p:nvPr/>
        </p:nvSpPr>
        <p:spPr>
          <a:xfrm>
            <a:off x="7196328" y="5257800"/>
            <a:ext cx="4336999" cy="566928"/>
          </a:xfrm>
          <a:prstGeom prst="roundRect">
            <a:avLst>
              <a:gd name="adj" fmla="val 19355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7" name="Text 30"/>
          <p:cNvSpPr/>
          <p:nvPr/>
        </p:nvSpPr>
        <p:spPr>
          <a:xfrm>
            <a:off x="7196328" y="5257800"/>
            <a:ext cx="43369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경우의 수: </a:t>
            </a:r>
            <a:r>
              <a:rPr lang="en-US" sz="15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n! / (r!(n−r)!)</a:t>
            </a:r>
            <a:endParaRPr lang="en-US" sz="1300" dirty="0"/>
          </a:p>
        </p:txBody>
      </p:sp>
      <p:sp>
        <p:nvSpPr>
          <p:cNvPr id="38" name="Text 3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BD20675-C6DB-4D05-B44B-6D5D48CC07D9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4840D2C-36F4-4E66-A5EF-79599E979F1E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직접 만드는 r개 조합 · C (1/2)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67AAD13-0E49-44C8-A1CA-0E88E7EFB119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P19  ·  원본 Python/개념 슬라이드 20–21  ·  out[][6] = 선택 결과, return = 행 수 (최대 720)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CB6B4C-F4A0-4A48-9E4D-33EF795379DD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static void comb_visit(const int A[], int n, int r, int depth, int start, int path[],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out[][6], int *count)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 (depth==r)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j=0;j&lt;r;j++) out[*count][j]=path[j];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(*count)++; return;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i=start; i&lt;n; 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path[depth]=A[i];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comb_visit(A,n,r,depth+1,i+1,path,out,count);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D2A4BE9-7070-425E-A2A3-39F6C7436265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다음 슬라이드에 같은 코드가 이어집니다.</a:t>
            </a:r>
          </a:p>
        </p:txBody>
      </p:sp>
    </p:spTree>
    <p:extLst>
      <p:ext uri="{BB962C8B-B14F-4D97-AF65-F5344CB8AC3E}">
        <p14:creationId xmlns:p14="http://schemas.microsoft.com/office/powerpoint/2010/main" val="2713057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9C73788-7792-4BE8-A64C-941A3B67470A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13AF149-CFFC-4085-BDBB-302302B4B230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직접 만드는 r개 조합 · C (2/2)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B73E617-C88D-4A42-B7C3-6D4717D1A634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P19  ·  원본 Python/개념 슬라이드 20–21  ·  out[][6] = 선택 결과, return = 행 수 (최대 720)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38FB47B-16A3-4AB9-9B03-082F063E318C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make_combinations(const int A[], int n, int r, int out[][6])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path[6]={0},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comb_visit(A,n,r,0,0,path,out,&amp;count);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8009FA4-2BDF-46C6-BF0E-D3B1D0A3FC29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재귀 깊이가 r이면 선택을 저장합니다. 다음 탐색의 시작 인덱스를 i+1로 전달합니다.</a:t>
            </a:r>
          </a:p>
        </p:txBody>
      </p:sp>
    </p:spTree>
    <p:extLst>
      <p:ext uri="{BB962C8B-B14F-4D97-AF65-F5344CB8AC3E}">
        <p14:creationId xmlns:p14="http://schemas.microsoft.com/office/powerpoint/2010/main" val="1133819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vs 조합 — 언제 무엇을?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5208880" cy="3063240"/>
          </a:xfrm>
          <a:prstGeom prst="roundRect">
            <a:avLst>
              <a:gd name="adj" fmla="val 4179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057400"/>
            <a:ext cx="640080" cy="64008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9" name="Image 1" descr="/home/claude/icons/exchang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" y="221742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709928" y="2057400"/>
            <a:ext cx="392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(Permutation)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978408" y="2834640"/>
            <a:ext cx="456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permutations(items, r)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978408" y="3291840"/>
            <a:ext cx="456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중요한 경우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 ABC ≠ BAC ≠ CAB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 1등 A·2등 B ≠ 1등 B·2등 A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58368" y="434340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× (n-1) × … × (n-r+1)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324448" y="1783080"/>
            <a:ext cx="5208880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598768" y="2057400"/>
            <a:ext cx="640080" cy="64008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6" name="Image 2" descr="/home/claude/icons/layer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8788" y="221742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376008" y="2057400"/>
            <a:ext cx="392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 (Combination)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6644488" y="2834640"/>
            <a:ext cx="456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combinations(items, r)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644488" y="3291840"/>
            <a:ext cx="456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상관없는 경우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 ABC = BAC = CAB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 A·B·C가 한 팀 = B·A·C가 한 팀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324448" y="4343400"/>
            <a:ext cx="520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n! / (r! × (n-r)!)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58368" y="5074920"/>
            <a:ext cx="10874959" cy="658368"/>
          </a:xfrm>
          <a:prstGeom prst="roundRect">
            <a:avLst>
              <a:gd name="adj" fmla="val 16667"/>
            </a:avLst>
          </a:prstGeom>
          <a:solidFill>
            <a:srgbClr val="F5F4FC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14400" y="5175504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3" name="Image 3" descr="/home/claude/icons/warn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5289804"/>
            <a:ext cx="228600" cy="2286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627632" y="5074920"/>
            <a:ext cx="9631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  </a:t>
            </a: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itertools는 코드를 짧게 해줄 뿐, 모든 경우를 내부에서 생성하므로 실행 속도는 완전 탐색 그대로입니다.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2.1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해킹 (순열 활용)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 2, 3을 한 번씩 사용한 3자리 비밀번호 후보를 모두 만든다.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217920" cy="2331720"/>
          </a:xfrm>
          <a:prstGeom prst="roundRect">
            <a:avLst>
              <a:gd name="adj" fmla="val 470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21792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21792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password_perm.py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98064"/>
            <a:ext cx="57607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permutations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nums = [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3개 숫자를 모두 사용해 순서 있게 나열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passwords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(permutations(nums,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pw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passwords: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(pw)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7287768" y="2240280"/>
            <a:ext cx="42455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 결과 (3! = 6가지)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287768" y="2606040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7287768" y="2606040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(1,2,3)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9474556" y="2606040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9474556" y="2606040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(1,3,2)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287768" y="3191256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287768" y="3191256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(2,1,3)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9474556" y="3191256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474556" y="3191256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(2,3,1)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7287768" y="3776472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7287768" y="3776472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(3,1,2)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9474556" y="3776472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9474556" y="3776472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(3,2,1)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658368" y="5074920"/>
            <a:ext cx="10874959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914400" y="5175504"/>
            <a:ext cx="457200" cy="45720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2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289804"/>
            <a:ext cx="228600" cy="228600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1627632" y="5074920"/>
            <a:ext cx="9631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3! = 6가지 후보를 생성 → 모두 시도하면 반드시 정답을 찾습니다.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8CAC70A-3FCF-44F8-98D3-DD742C02D2C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02D051F-8D2D-47CE-8C02-65478A1B6FD7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1·2·3 비밀번호 후보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C7A088-5104-4063-BE2B-87BC7685AEE1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P20  ·  원본 Python/개념 슬라이드 22  ·  out = 비밀번호 6개, return = 6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E6FE7-23C4-4FF1-8A0A-0C143F5D7E11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password_candidates(const int A[], int n, int out[])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j=0;j&lt;n;j++) for(int k=0;k&lt;n;k++)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if(i!=j &amp;&amp; i!=k &amp;&amp; j!=k) out[count++]=100*A[i]+10*A[j]+A[k];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7F458B9-3030-4234-A243-A3EECCEE03DA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서로 다른 i,j,k만 사용하고 100*A[i]+10*A[j]+A[k]로 조립합니다.</a:t>
            </a:r>
          </a:p>
        </p:txBody>
      </p:sp>
    </p:spTree>
    <p:extLst>
      <p:ext uri="{BB962C8B-B14F-4D97-AF65-F5344CB8AC3E}">
        <p14:creationId xmlns:p14="http://schemas.microsoft.com/office/powerpoint/2010/main" val="405049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555748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ge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1899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2.4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itertools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2.2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최고의 맛을 찾아서 (조합 활용)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4가지 맛 중 2가지를 선택해 더블 컵을 만든다. (순서 무관)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217920" cy="2331720"/>
          </a:xfrm>
          <a:prstGeom prst="roundRect">
            <a:avLst>
              <a:gd name="adj" fmla="val 470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21792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21792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icecream_comb.py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87142"/>
            <a:ext cx="57607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flavors = [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'초코'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'바닐라'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'딸기'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'멜론'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4개 중 2개를 선택만 (순서 무관)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menus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(combinations(flavors,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menu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menus: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(menu)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7287768" y="2240280"/>
            <a:ext cx="42455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 결과 (4C2 = 6가지)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287768" y="2606040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7287768" y="2606040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초코·바닐라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9474556" y="2606040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9474556" y="2606040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초코·딸기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287768" y="3191256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287768" y="3191256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초코·멜론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9474556" y="3191256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474556" y="3191256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바닐라·딸기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7287768" y="3776472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7287768" y="3776472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바닐라·멜론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9474556" y="3776472"/>
            <a:ext cx="2058772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9474556" y="3776472"/>
            <a:ext cx="20587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딸기·멜론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658368" y="5074920"/>
            <a:ext cx="10874959" cy="658368"/>
          </a:xfrm>
          <a:prstGeom prst="roundRect">
            <a:avLst>
              <a:gd name="adj" fmla="val 16667"/>
            </a:avLst>
          </a:prstGeom>
          <a:solidFill>
            <a:srgbClr val="F5F4FC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914400" y="5175504"/>
            <a:ext cx="457200" cy="45720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2" name="Image 1" descr="/home/claude/icons/cup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289804"/>
            <a:ext cx="228600" cy="228600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1627632" y="5074920"/>
            <a:ext cx="9631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‘초코+바닐라’와 ‘바닐라+초코’는 같은 메뉴 → </a:t>
            </a: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조합(combination)을 사용합니다.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450BD4C-68FA-4567-93F1-AAC28281C4AB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9C0B346-2C96-427E-9F3C-AE210F0CFE19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아이스크림 두 가지 맛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40DD177-DF43-42D1-B1ED-CC4E8583F4D9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P21  ·  원본 Python/개념 슬라이드 23  ·  out[][2] = 맛 번호, return = 메뉴 수 (최대 190)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D6CB3CC-7638-4A4D-AA73-64AB90B468EA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icecream_menus(int n, int out[][2])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out[count][0]=i; out[count++][1]=j;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3CC67BB-EB52-4BDD-B0EA-78409FEF5AED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n개 중 2개를 고르면 n*(n-1)/2개의 메뉴가 만들어집니다.</a:t>
            </a:r>
          </a:p>
        </p:txBody>
      </p:sp>
    </p:spTree>
    <p:extLst>
      <p:ext uri="{BB962C8B-B14F-4D97-AF65-F5344CB8AC3E}">
        <p14:creationId xmlns:p14="http://schemas.microsoft.com/office/powerpoint/2010/main" val="1740562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2.5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예제로 배우는 완전 탐색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매칭, 최근접 쌍, 부분집합 생성 — 완전 탐색의 전형적인 예제들을 살펴봅니다.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499616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133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65836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무차별 문자열 매칭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3716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6"/>
              </a:lnSpc>
              <a:buNone/>
            </a:pPr>
            <a:r>
              <a:rPr lang="en-US" sz="13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긴 텍스트에서 패턴의 위치 찾기      </a:t>
            </a: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 = "HELLO WORLD"</a:t>
            </a:r>
            <a:r>
              <a:rPr lang="en-US" sz="13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패턴 </a:t>
            </a: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= "LLO"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712568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712568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3334360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334360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3956152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59E0B"/>
          </a:solidFill>
          <a:ln w="15875">
            <a:solidFill>
              <a:srgbClr val="F59E0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956152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577944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59E0B"/>
          </a:solidFill>
          <a:ln w="15875">
            <a:solidFill>
              <a:srgbClr val="F59E0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577944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199736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59E0B"/>
          </a:solidFill>
          <a:ln w="15875">
            <a:solidFill>
              <a:srgbClr val="F59E0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5199736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5821528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EEF0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5821528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␣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6443320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6443320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7065112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065112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</a:t>
            </a:r>
            <a:endParaRPr lang="en-US" sz="1700" dirty="0"/>
          </a:p>
        </p:txBody>
      </p:sp>
      <p:sp>
        <p:nvSpPr>
          <p:cNvPr id="24" name="Shape 21"/>
          <p:cNvSpPr/>
          <p:nvPr/>
        </p:nvSpPr>
        <p:spPr>
          <a:xfrm>
            <a:off x="7686904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7686904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8308696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8308696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8930488" y="1783080"/>
            <a:ext cx="548640" cy="566928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5875">
            <a:solidFill>
              <a:srgbClr val="E7E6FB"/>
            </a:solidFill>
            <a:prstDash val="solid"/>
          </a:ln>
          <a:effectLst>
            <a:outerShdw blurRad="508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8930488" y="17830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658368" y="2487168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i=0: L≠H ❌     i=1: L≠E ❌     </a:t>
            </a:r>
            <a:r>
              <a:rPr lang="en-US" sz="13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i=2: LLO = LLO ✅ 발견!</a:t>
            </a:r>
            <a:endParaRPr lang="en-US" sz="1350" dirty="0"/>
          </a:p>
        </p:txBody>
      </p:sp>
      <p:sp>
        <p:nvSpPr>
          <p:cNvPr id="31" name="Shape 28"/>
          <p:cNvSpPr/>
          <p:nvPr/>
        </p:nvSpPr>
        <p:spPr>
          <a:xfrm>
            <a:off x="658368" y="2971800"/>
            <a:ext cx="10874959" cy="2834640"/>
          </a:xfrm>
          <a:prstGeom prst="roundRect">
            <a:avLst>
              <a:gd name="adj" fmla="val 3871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658368" y="2971800"/>
            <a:ext cx="1087495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" y="3227832"/>
            <a:ext cx="1087495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34" name="Shape 31"/>
          <p:cNvSpPr/>
          <p:nvPr/>
        </p:nvSpPr>
        <p:spPr>
          <a:xfrm>
            <a:off x="859536" y="309981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35" name="Shape 32"/>
          <p:cNvSpPr/>
          <p:nvPr/>
        </p:nvSpPr>
        <p:spPr>
          <a:xfrm>
            <a:off x="1060704" y="309981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36" name="Shape 33"/>
          <p:cNvSpPr/>
          <p:nvPr/>
        </p:nvSpPr>
        <p:spPr>
          <a:xfrm>
            <a:off x="1261872" y="309981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37" name="Text 34"/>
          <p:cNvSpPr/>
          <p:nvPr/>
        </p:nvSpPr>
        <p:spPr>
          <a:xfrm>
            <a:off x="1481328" y="2971800"/>
            <a:ext cx="98691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bf_string_match.py</a:t>
            </a:r>
            <a:endParaRPr lang="en-US" sz="1050" dirty="0"/>
          </a:p>
        </p:txBody>
      </p:sp>
      <p:sp>
        <p:nvSpPr>
          <p:cNvPr id="38" name="Text 35"/>
          <p:cNvSpPr/>
          <p:nvPr/>
        </p:nvSpPr>
        <p:spPr>
          <a:xfrm>
            <a:off x="914400" y="3474720"/>
            <a:ext cx="10417759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bf_string_match(text, pattern):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n, m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(text),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(pattern)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found = []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 - m +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가능한 모든 시작 위치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match =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(m):        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패턴 문자 하나씩 비교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text[i + j] != pattern[j]: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match =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불일치 시 즉시 중단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match: found.append(i)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found                  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O(n*m)</a:t>
            </a:r>
            <a:endParaRPr lang="en-US" sz="1250" dirty="0"/>
          </a:p>
        </p:txBody>
      </p:sp>
      <p:sp>
        <p:nvSpPr>
          <p:cNvPr id="39" name="Text 36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499616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133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매칭 — 분석과 발전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6035040" cy="1737360"/>
          </a:xfrm>
          <a:prstGeom prst="roundRect">
            <a:avLst>
              <a:gd name="adj" fmla="val 631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1783080"/>
            <a:ext cx="603504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039112"/>
            <a:ext cx="603504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0" name="Shape 7"/>
          <p:cNvSpPr/>
          <p:nvPr/>
        </p:nvSpPr>
        <p:spPr>
          <a:xfrm>
            <a:off x="859536" y="19110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1" name="Shape 8"/>
          <p:cNvSpPr/>
          <p:nvPr/>
        </p:nvSpPr>
        <p:spPr>
          <a:xfrm>
            <a:off x="1060704" y="19110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2" name="Shape 9"/>
          <p:cNvSpPr/>
          <p:nvPr/>
        </p:nvSpPr>
        <p:spPr>
          <a:xfrm>
            <a:off x="1261872" y="19110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3" name="Text 10"/>
          <p:cNvSpPr/>
          <p:nvPr/>
        </p:nvSpPr>
        <p:spPr>
          <a:xfrm>
            <a:off x="1481328" y="17830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914400" y="2313432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 =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"ababcabcababd"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 = </a:t>
            </a: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"abc"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(bf_string_match(T, P))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출력: [2, 5]  ← 패턴 등장 위치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104888" y="1783080"/>
            <a:ext cx="4428439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360920" y="1938528"/>
            <a:ext cx="39712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분석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360920" y="2286000"/>
            <a:ext cx="397123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 위치: 최대 n-m+1개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위치: 최대 m번 비교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최악: (n-m+1) × m </a:t>
            </a:r>
            <a:r>
              <a:rPr lang="en-US" sz="14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≈ O(n×m)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658368" y="384048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→ 고급 알고리즘으로의 발전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658368" y="4297680"/>
            <a:ext cx="2926080" cy="822960"/>
          </a:xfrm>
          <a:prstGeom prst="roundRect">
            <a:avLst>
              <a:gd name="adj" fmla="val 1555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841248" y="429768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Brute Force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2441448" y="44805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FB7185"/>
          </a:solidFill>
          <a:ln/>
        </p:spPr>
      </p:sp>
      <p:sp>
        <p:nvSpPr>
          <p:cNvPr id="22" name="Text 19"/>
          <p:cNvSpPr/>
          <p:nvPr/>
        </p:nvSpPr>
        <p:spPr>
          <a:xfrm>
            <a:off x="2441448" y="44805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O(nm)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3971468" y="4581144"/>
            <a:ext cx="274320" cy="256032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24" name="Shape 21"/>
          <p:cNvSpPr/>
          <p:nvPr/>
        </p:nvSpPr>
        <p:spPr>
          <a:xfrm>
            <a:off x="4632808" y="4297680"/>
            <a:ext cx="2926080" cy="822960"/>
          </a:xfrm>
          <a:prstGeom prst="roundRect">
            <a:avLst>
              <a:gd name="adj" fmla="val 1555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4815688" y="429768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415888" y="44805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F59E0B"/>
          </a:solidFill>
          <a:ln/>
        </p:spPr>
      </p:sp>
      <p:sp>
        <p:nvSpPr>
          <p:cNvPr id="27" name="Text 24"/>
          <p:cNvSpPr/>
          <p:nvPr/>
        </p:nvSpPr>
        <p:spPr>
          <a:xfrm>
            <a:off x="6415888" y="44805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O(n+m)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7945907" y="4581144"/>
            <a:ext cx="274320" cy="256032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29" name="Shape 26"/>
          <p:cNvSpPr/>
          <p:nvPr/>
        </p:nvSpPr>
        <p:spPr>
          <a:xfrm>
            <a:off x="8607247" y="4297680"/>
            <a:ext cx="2926080" cy="822960"/>
          </a:xfrm>
          <a:prstGeom prst="roundRect">
            <a:avLst>
              <a:gd name="adj" fmla="val 15556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8790127" y="429768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Boyer-Moore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10390327" y="4480560"/>
            <a:ext cx="960120" cy="457200"/>
          </a:xfrm>
          <a:prstGeom prst="roundRect">
            <a:avLst>
              <a:gd name="adj" fmla="val 16000"/>
            </a:avLst>
          </a:prstGeom>
          <a:solidFill>
            <a:srgbClr val="10B981"/>
          </a:solidFill>
          <a:ln/>
        </p:spPr>
      </p:sp>
      <p:sp>
        <p:nvSpPr>
          <p:cNvPr id="32" name="Text 29"/>
          <p:cNvSpPr/>
          <p:nvPr/>
        </p:nvSpPr>
        <p:spPr>
          <a:xfrm>
            <a:off x="10390327" y="448056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250" b="1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최선</a:t>
            </a:r>
            <a:r>
              <a:rPr lang="en-US" altLang="ko-KR" sz="1250" b="1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 </a:t>
            </a:r>
            <a:r>
              <a:rPr lang="en-US" sz="1250" b="1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O(n/m)</a:t>
            </a:r>
            <a:endParaRPr lang="en-US" sz="1250" dirty="0"/>
          </a:p>
        </p:txBody>
      </p:sp>
      <p:sp>
        <p:nvSpPr>
          <p:cNvPr id="33" name="Shape 30"/>
          <p:cNvSpPr/>
          <p:nvPr/>
        </p:nvSpPr>
        <p:spPr>
          <a:xfrm>
            <a:off x="658368" y="5349240"/>
            <a:ext cx="10874959" cy="502920"/>
          </a:xfrm>
          <a:prstGeom prst="roundRect">
            <a:avLst>
              <a:gd name="adj" fmla="val 21818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914400" y="537210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5" name="Image 1" descr="/home/claude/icons/bulb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486400"/>
            <a:ext cx="228600" cy="228600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1627632" y="5349240"/>
            <a:ext cx="9631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DNA 시퀀싱에도 활용! </a:t>
            </a: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유전자 배열 ACGACAC…에서 특정 패턴 ACATA를 찾는 작업이 대표적입니다.</a:t>
            </a:r>
            <a:endParaRPr lang="en-US" sz="1300" dirty="0"/>
          </a:p>
        </p:txBody>
      </p:sp>
      <p:sp>
        <p:nvSpPr>
          <p:cNvPr id="37" name="Text 33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886C0E8-8EEF-425F-9116-0CF1DCDEB830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BDB5F9-2A03-43D0-B30F-0089A0EA7A66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문자열의 모든 일치 위치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E3F1BD5-E894-4133-8AE4-4F8C3E88E99A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P22  ·  원본 Python/개념 슬라이드 25–26  ·  out = 시작 인덱스, return = 개수 (용량 201)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CF36F9B-F0A0-4B08-BDCF-38593DF5A1AC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bf_string_match(const char text[], const char pattern[], int out[])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n=(int)strlen(text), m=(int)strlen(pattern),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i=0;i&lt;=n-m;i++)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j=0;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while(j&lt;m &amp;&amp; text[i+j]==pattern[j]) j++;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if(j==m) out[count++]=i;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7E8E860-C810-416B-B1E7-B50ED7BABA0D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시작 위치 i는 n-m까지입니다. C의 strlen 결과는 int에 담아 m&gt;n일 때 음수 범위를 안전하게 처리하세요.</a:t>
            </a:r>
          </a:p>
        </p:txBody>
      </p:sp>
    </p:spTree>
    <p:extLst>
      <p:ext uri="{BB962C8B-B14F-4D97-AF65-F5344CB8AC3E}">
        <p14:creationId xmlns:p14="http://schemas.microsoft.com/office/powerpoint/2010/main" val="3352493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499616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133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35"/>
              </a:lnSpc>
              <a:buNone/>
            </a:pPr>
            <a:r>
              <a:rPr lang="en-US" sz="27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두 수 (Closest Pair)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[10, 3, 22, 15, 17, 9] → 차이가 가장 작은 두 수는? 모든 쌍을 검사하는 전형적 완전 탐색.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58368" y="2194560"/>
            <a:ext cx="6766560" cy="3246120"/>
          </a:xfrm>
          <a:prstGeom prst="roundRect">
            <a:avLst>
              <a:gd name="adj" fmla="val 3380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219456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45059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219456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closest_pair.py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748534"/>
            <a:ext cx="63093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closest_pair(arr):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min_diff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'inf'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  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무한대로 초기화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best =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 -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 + 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diff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(arr[i] - arr[j])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diff &lt; min_diff: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min_diff = diff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best = (arr[i], arr[j])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best, min_diff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790688" y="2194560"/>
            <a:ext cx="3742639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8046720" y="2340864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046720" y="2651760"/>
            <a:ext cx="32854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[10,3,22,15,17,9]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790688" y="2962656"/>
            <a:ext cx="37426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↓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046720" y="3218688"/>
            <a:ext cx="328543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 (10, 9), 1 )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7790688" y="3977640"/>
            <a:ext cx="3742639" cy="1463040"/>
          </a:xfrm>
          <a:prstGeom prst="roundRect">
            <a:avLst>
              <a:gd name="adj" fmla="val 8750"/>
            </a:avLst>
          </a:prstGeom>
          <a:solidFill>
            <a:srgbClr val="17163A"/>
          </a:solidFill>
          <a:ln/>
          <a:effectLst>
            <a:outerShdw blurRad="127000" dist="50800" dir="5400000" algn="bl" rotWithShape="0">
              <a:srgbClr val="1A1836">
                <a:alpha val="22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7790688" y="4206240"/>
            <a:ext cx="374263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3000" dirty="0"/>
          </a:p>
        </p:txBody>
      </p:sp>
      <p:sp>
        <p:nvSpPr>
          <p:cNvPr id="23" name="Text 20"/>
          <p:cNvSpPr/>
          <p:nvPr/>
        </p:nvSpPr>
        <p:spPr>
          <a:xfrm>
            <a:off x="7790688" y="4736592"/>
            <a:ext cx="37426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쌍 비교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58368" y="5532120"/>
            <a:ext cx="6766560" cy="365760"/>
          </a:xfrm>
          <a:prstGeom prst="roundRect">
            <a:avLst>
              <a:gd name="adj" fmla="val 25000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32688" y="553212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정복의 ‘최근접 점 문제’로 발전 → O(n log n)으로 개선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0CA3774-9210-43C6-9AA3-A3D24EB4924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96464C6-562B-49FE-86AD-B4CA3977462E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가장 가까운 두 수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E0445C-FDC3-4786-B090-7B1A7EA79AEF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P23  ·  원본 Python/개념 슬라이드 27  ·  out[0]=첫 값, out[1]=둘째 값, out[2]=최소 차이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F6C6DD6-2037-4930-BF04-6DB21CF58A27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void closest_pair(const int A[], int n, long long out[3])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out[2]=LLONG_MAX;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long long diff=llabs((long long)A[i]-A[j]);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if(diff&lt;out[2]) { out[0]=A[i]; out[1]=A[j]; out[2]=diff;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CEDEA82-F4C9-4CB6-AD8F-D84DF08D3981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C: llabs((long long)A[i]-A[j]). 갱신 조건은 &lt;=가 아닌 &lt;입니다.</a:t>
            </a:r>
          </a:p>
        </p:txBody>
      </p:sp>
    </p:spTree>
    <p:extLst>
      <p:ext uri="{BB962C8B-B14F-4D97-AF65-F5344CB8AC3E}">
        <p14:creationId xmlns:p14="http://schemas.microsoft.com/office/powerpoint/2010/main" val="2593066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499616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133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2.5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 만들기 (Power Set)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{A, B, C} → 공집합 포함 총 2³ = 8개의 부분집합. 비트마스크로 생성한다.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58368" y="2194560"/>
            <a:ext cx="6400800" cy="3246120"/>
          </a:xfrm>
          <a:prstGeom prst="roundRect">
            <a:avLst>
              <a:gd name="adj" fmla="val 3380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8368" y="2194560"/>
            <a:ext cx="640080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2450592"/>
            <a:ext cx="640080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2" name="Shape 9"/>
          <p:cNvSpPr/>
          <p:nvPr/>
        </p:nvSpPr>
        <p:spPr>
          <a:xfrm>
            <a:off x="106070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3" name="Shape 10"/>
          <p:cNvSpPr/>
          <p:nvPr/>
        </p:nvSpPr>
        <p:spPr>
          <a:xfrm>
            <a:off x="126187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4" name="Text 11"/>
          <p:cNvSpPr/>
          <p:nvPr/>
        </p:nvSpPr>
        <p:spPr>
          <a:xfrm>
            <a:off x="1481328" y="219456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power_set.py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914400" y="2745740"/>
            <a:ext cx="5943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power_set(arr):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n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(arr)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subsets = []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&lt;&lt; n):  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0 ~ 2^n - 1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cur = []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&amp; (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&lt;&lt; j):    </a:t>
            </a:r>
            <a:r>
              <a:rPr lang="en-US" sz="125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j번째 비트가 1이면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cur.append(arr[j])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subsets.append(cur)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subsets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7470648" y="2194560"/>
            <a:ext cx="406267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비트마스크 대응표</a:t>
            </a:r>
            <a:endParaRPr lang="en-US" sz="125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70648" y="2542032"/>
          <a:ext cx="3931920" cy="2688336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2진수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부분집합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 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{A}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010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{B}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011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{A,B}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{A,C}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111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{A,B,C}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Shape 14"/>
          <p:cNvSpPr/>
          <p:nvPr/>
        </p:nvSpPr>
        <p:spPr>
          <a:xfrm>
            <a:off x="658368" y="5532120"/>
            <a:ext cx="10874959" cy="365760"/>
          </a:xfrm>
          <a:prstGeom prst="roundRect">
            <a:avLst>
              <a:gd name="adj" fmla="val 25000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932688" y="5532120"/>
            <a:ext cx="103263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 &lt;&lt; n = 2ⁿ   |   i &amp; (1 &lt;&lt; j) = i의 j번째 비트 검사   |   비트 연산이 동적 계획법 상태 표현의 핵심!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DB11D5F-99AE-4B26-B963-4D4FE0B950DB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FC371F1-BB4D-45E9-B06A-C29D2752DDCD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비트마스크로 모든 부분집합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64FD234-BD5F-48B0-8645-F0D158072E59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P24  ·  원본 Python/개념 슬라이드 28, 33  ·  out[][8], sizes[] = 부분집합과 길이, return = 개수 (최대 256)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29F814-A455-4ECD-A388-D1EDCC8728F4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power_set(const int A[], int n, int out[][8], int sizes[])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count=1&lt;&lt;n;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mask=0;mask&lt;count;mask++)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sizes[mask]=0;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j=0;j&lt;n;j++) if(mask &amp; (1u&lt;&lt;j))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out[mask][sizes[mask]++]=A[j];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827D4AF-C10B-47DF-9F32-18FC4EDAE70C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mask &amp; (1u &lt;&lt; j)가 참이면 A[j]를 선택합니다. 부분집합 수는 2^n, 모든 원소 검사까지 포함하면 O(n*2^n)입니다.</a:t>
            </a:r>
          </a:p>
        </p:txBody>
      </p:sp>
    </p:spTree>
    <p:extLst>
      <p:ext uri="{BB962C8B-B14F-4D97-AF65-F5344CB8AC3E}">
        <p14:creationId xmlns:p14="http://schemas.microsoft.com/office/powerpoint/2010/main" val="19988047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2.6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복잡도와 조합적 폭발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치명적 약점 — 입력이 조금만 커져도 경우의 수가 폭발적으로 증가합니다.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 (Combinatorial Explosion)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크기가 조금만 커져도 경우의 수가 감당할 수 없이 늘어납니다. 세 가지 대표 유형을 봅시다.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286000"/>
            <a:ext cx="3381146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937461" y="2578608"/>
            <a:ext cx="822960" cy="82296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201" y="2784348"/>
            <a:ext cx="411480" cy="411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58368" y="349300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1571701" y="388620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13" name="Text 9"/>
          <p:cNvSpPr/>
          <p:nvPr/>
        </p:nvSpPr>
        <p:spPr>
          <a:xfrm>
            <a:off x="1571701" y="388620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O(nᵏ)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886968" y="4480560"/>
            <a:ext cx="292394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 중첩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(이중·삼중 for)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58368" y="489204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n=20 → </a:t>
            </a: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405274" y="2286000"/>
            <a:ext cx="3381146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684368" y="2578608"/>
            <a:ext cx="822960" cy="82296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8" name="Image 2" descr="/home/claude/icons/bol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108" y="2784348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405274" y="349300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5318608" y="388620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21" name="Text 16"/>
          <p:cNvSpPr/>
          <p:nvPr/>
        </p:nvSpPr>
        <p:spPr>
          <a:xfrm>
            <a:off x="5318608" y="388620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O(2ⁿ)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4633874" y="4480560"/>
            <a:ext cx="292394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선택의 연속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(포함/비포함)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4405274" y="489204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n=20 → </a:t>
            </a: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100만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8152181" y="2286000"/>
            <a:ext cx="3381146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9431274" y="2578608"/>
            <a:ext cx="822960" cy="82296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6" name="Image 3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014" y="2784348"/>
            <a:ext cx="411480" cy="41148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152181" y="3493008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팩토리얼</a:t>
            </a:r>
            <a:endParaRPr lang="en-US" sz="1600" dirty="0"/>
          </a:p>
        </p:txBody>
      </p:sp>
      <p:sp>
        <p:nvSpPr>
          <p:cNvPr id="28" name="Shape 22"/>
          <p:cNvSpPr/>
          <p:nvPr/>
        </p:nvSpPr>
        <p:spPr>
          <a:xfrm>
            <a:off x="9065514" y="388620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17163A"/>
          </a:solidFill>
          <a:ln/>
        </p:spPr>
      </p:sp>
      <p:sp>
        <p:nvSpPr>
          <p:cNvPr id="29" name="Text 23"/>
          <p:cNvSpPr/>
          <p:nvPr/>
        </p:nvSpPr>
        <p:spPr>
          <a:xfrm>
            <a:off x="9065514" y="388620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O(n!)</a:t>
            </a:r>
            <a:endParaRPr lang="en-US" sz="1700" dirty="0"/>
          </a:p>
        </p:txBody>
      </p:sp>
      <p:sp>
        <p:nvSpPr>
          <p:cNvPr id="30" name="Text 24"/>
          <p:cNvSpPr/>
          <p:nvPr/>
        </p:nvSpPr>
        <p:spPr>
          <a:xfrm>
            <a:off x="8380781" y="4480560"/>
            <a:ext cx="292394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 나열</a:t>
            </a:r>
            <a:endParaRPr lang="en-US" sz="12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(순열, TSP)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8152181" y="4892040"/>
            <a:ext cx="33811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n=20 → </a:t>
            </a: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2.4×10¹⁸</a:t>
            </a:r>
            <a:endParaRPr lang="en-US" sz="1200" dirty="0"/>
          </a:p>
        </p:txBody>
      </p:sp>
      <p:sp>
        <p:nvSpPr>
          <p:cNvPr id="32" name="Text 26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n에 따른 경우의 수 비교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조금만 커져도 현실적으로 불가능한 계산량이 됩니다.</a:t>
            </a:r>
            <a:endParaRPr lang="en-US" sz="1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212848"/>
          <a:ext cx="10908792" cy="27432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6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n! (팩토리얼)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2ⁿ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nⁿ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120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32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3,125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3,628,800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1,024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10,000,000,000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2.43 × 10¹⁸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1,048,576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1.05 × 10²⁶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30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2.65 × 10³²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1.07 × 10⁹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2.06 × 10⁴⁴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658368" y="5193792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17163A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914400" y="5294376"/>
            <a:ext cx="457200" cy="45720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1" name="Image 1" descr="/home/claude/icons/clo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408676"/>
            <a:ext cx="228600" cy="2286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27632" y="5193792"/>
            <a:ext cx="9631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n=20, 팩토리얼: </a:t>
            </a:r>
            <a:r>
              <a:rPr lang="en-US" sz="1400" b="1" dirty="0">
                <a:solidFill>
                  <a:srgbClr val="9CC4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1초에 1억 번</a:t>
            </a: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계산하는 컴퓨터로도 약 </a:t>
            </a:r>
            <a:r>
              <a:rPr lang="en-US" sz="16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770년!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32A19D25-54E9-4C7D-A47C-8CFEB223C380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7142C06-5BA0-43FF-89CA-8E4E1A6EB9EB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탐색 공간 계산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8A8353A-A73F-4AB2-92CE-BE9841E7EDEA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P25  ·  원본 Python/개념 슬라이드 30–32, 54–55  ·  out = [n!, 2^n, n^n]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996986-BF17-4424-ACAA-D37FD7D4D6E6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void search_space(int n, long long out[3])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out[0]=out[1]=out[2]=1;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i=1;i&lt;=n;i++)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out[0]*=i; out[1]*=2; out[2]*=n;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17EA46A-8AC2-426D-9F06-368A0E078A7F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곱셈 누적값은 1부터 시작합니다. C의 int 범위를 넘는 결과가 있으므로 long long을 사용합니다.</a:t>
            </a:r>
          </a:p>
        </p:txBody>
      </p:sp>
    </p:spTree>
    <p:extLst>
      <p:ext uri="{BB962C8B-B14F-4D97-AF65-F5344CB8AC3E}">
        <p14:creationId xmlns:p14="http://schemas.microsoft.com/office/powerpoint/2010/main" val="6600554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 자릿수와 완전 탐색의 한계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자릿수가 늘수록 경우의 수는 10배씩 커지고, 완전 탐색은 곧 불가능해집니다.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286000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59536" y="2386584"/>
            <a:ext cx="1371600" cy="457200"/>
          </a:xfrm>
          <a:prstGeom prst="roundRect">
            <a:avLst>
              <a:gd name="adj" fmla="val 18000"/>
            </a:avLst>
          </a:prstGeom>
          <a:solidFill>
            <a:srgbClr val="10B981"/>
          </a:solidFill>
          <a:ln/>
        </p:spPr>
      </p:sp>
      <p:sp>
        <p:nvSpPr>
          <p:cNvPr id="10" name="Text 7"/>
          <p:cNvSpPr/>
          <p:nvPr/>
        </p:nvSpPr>
        <p:spPr>
          <a:xfrm>
            <a:off x="859536" y="238658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4자리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487168" y="2286000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10,000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327648" y="2286000"/>
            <a:ext cx="502279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몇 초 안에 가능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58368" y="3044952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859536" y="3145536"/>
            <a:ext cx="1371600" cy="457200"/>
          </a:xfrm>
          <a:prstGeom prst="roundRect">
            <a:avLst>
              <a:gd name="adj" fmla="val 18000"/>
            </a:avLst>
          </a:prstGeom>
          <a:solidFill>
            <a:srgbClr val="38BDF8"/>
          </a:solidFill>
          <a:ln/>
        </p:spPr>
      </p:sp>
      <p:sp>
        <p:nvSpPr>
          <p:cNvPr id="15" name="Text 12"/>
          <p:cNvSpPr/>
          <p:nvPr/>
        </p:nvSpPr>
        <p:spPr>
          <a:xfrm>
            <a:off x="859536" y="314553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6자리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2487168" y="3044952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1,000,000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27648" y="3044952"/>
            <a:ext cx="502279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손으로 시도 불가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658368" y="3803904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59536" y="3904488"/>
            <a:ext cx="1371600" cy="457200"/>
          </a:xfrm>
          <a:prstGeom prst="roundRect">
            <a:avLst>
              <a:gd name="adj" fmla="val 18000"/>
            </a:avLst>
          </a:prstGeom>
          <a:solidFill>
            <a:srgbClr val="F59E0B"/>
          </a:solidFill>
          <a:ln/>
        </p:spPr>
      </p:sp>
      <p:sp>
        <p:nvSpPr>
          <p:cNvPr id="20" name="Text 17"/>
          <p:cNvSpPr/>
          <p:nvPr/>
        </p:nvSpPr>
        <p:spPr>
          <a:xfrm>
            <a:off x="859536" y="390448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8자리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2487168" y="3803904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100,000,000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327648" y="3803904"/>
            <a:ext cx="502279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초당 1만 번 → 약 3시간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658368" y="4562856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59536" y="4663440"/>
            <a:ext cx="1371600" cy="457200"/>
          </a:xfrm>
          <a:prstGeom prst="roundRect">
            <a:avLst>
              <a:gd name="adj" fmla="val 18000"/>
            </a:avLst>
          </a:prstGeom>
          <a:solidFill>
            <a:srgbClr val="FB7185"/>
          </a:solidFill>
          <a:ln/>
        </p:spPr>
      </p:sp>
      <p:sp>
        <p:nvSpPr>
          <p:cNvPr id="25" name="Text 22"/>
          <p:cNvSpPr/>
          <p:nvPr/>
        </p:nvSpPr>
        <p:spPr>
          <a:xfrm>
            <a:off x="859536" y="46634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12자리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2487168" y="4562856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1,000,000,000,000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327648" y="4562856"/>
            <a:ext cx="502279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초당 1만 번 → 약 3년</a:t>
            </a:r>
            <a:endParaRPr lang="en-US" sz="1350" dirty="0"/>
          </a:p>
        </p:txBody>
      </p:sp>
      <p:sp>
        <p:nvSpPr>
          <p:cNvPr id="28" name="Shape 25"/>
          <p:cNvSpPr/>
          <p:nvPr/>
        </p:nvSpPr>
        <p:spPr>
          <a:xfrm>
            <a:off x="658368" y="5321808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859536" y="5422392"/>
            <a:ext cx="1371600" cy="457200"/>
          </a:xfrm>
          <a:prstGeom prst="roundRect">
            <a:avLst>
              <a:gd name="adj" fmla="val 18000"/>
            </a:avLst>
          </a:prstGeom>
          <a:solidFill>
            <a:srgbClr val="FB7185"/>
          </a:solidFill>
          <a:ln/>
        </p:spPr>
      </p:sp>
      <p:sp>
        <p:nvSpPr>
          <p:cNvPr id="30" name="Text 27"/>
          <p:cNvSpPr/>
          <p:nvPr/>
        </p:nvSpPr>
        <p:spPr>
          <a:xfrm>
            <a:off x="859536" y="542239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20자리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2487168" y="5321808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10²⁰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6327648" y="5321808"/>
            <a:ext cx="502279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초당 1만 번 → 3억 년!</a:t>
            </a:r>
            <a:endParaRPr lang="en-US" sz="1350" dirty="0"/>
          </a:p>
        </p:txBody>
      </p:sp>
      <p:sp>
        <p:nvSpPr>
          <p:cNvPr id="33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2.3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 생성과 O(2ⁿ)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47088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{1, 2, 3} → 각 원소를 포함하거나 포함하지 않거나 → 2³ = 8가지 (선택의 연속 = 지수적 폭발)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468880"/>
            <a:ext cx="1554480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58368" y="261518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1개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58368" y="30358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737561" y="2788920"/>
            <a:ext cx="502920" cy="274320"/>
          </a:xfrm>
          <a:prstGeom prst="rightArrow">
            <a:avLst/>
          </a:prstGeom>
          <a:solidFill>
            <a:srgbClr val="7C3AED"/>
          </a:solidFill>
          <a:ln/>
        </p:spPr>
      </p:sp>
      <p:sp>
        <p:nvSpPr>
          <p:cNvPr id="13" name="Text 10"/>
          <p:cNvSpPr/>
          <p:nvPr/>
        </p:nvSpPr>
        <p:spPr>
          <a:xfrm>
            <a:off x="2737561" y="246888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×2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765194" y="2468880"/>
            <a:ext cx="1554480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3765194" y="261518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2개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765194" y="30358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 1?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844388" y="2788920"/>
            <a:ext cx="502920" cy="274320"/>
          </a:xfrm>
          <a:prstGeom prst="rightArrow">
            <a:avLst/>
          </a:prstGeom>
          <a:solidFill>
            <a:srgbClr val="7C3AED"/>
          </a:solidFill>
          <a:ln/>
        </p:spPr>
      </p:sp>
      <p:sp>
        <p:nvSpPr>
          <p:cNvPr id="18" name="Text 15"/>
          <p:cNvSpPr/>
          <p:nvPr/>
        </p:nvSpPr>
        <p:spPr>
          <a:xfrm>
            <a:off x="5844388" y="246888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×2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872021" y="2468880"/>
            <a:ext cx="1554480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872021" y="261518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4개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6872021" y="30358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 2?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8951214" y="2788920"/>
            <a:ext cx="502920" cy="274320"/>
          </a:xfrm>
          <a:prstGeom prst="rightArrow">
            <a:avLst/>
          </a:prstGeom>
          <a:solidFill>
            <a:srgbClr val="7C3AED"/>
          </a:solidFill>
          <a:ln/>
        </p:spPr>
      </p:sp>
      <p:sp>
        <p:nvSpPr>
          <p:cNvPr id="23" name="Text 20"/>
          <p:cNvSpPr/>
          <p:nvPr/>
        </p:nvSpPr>
        <p:spPr>
          <a:xfrm>
            <a:off x="8951214" y="246888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×2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978847" y="2468880"/>
            <a:ext cx="1554480" cy="914400"/>
          </a:xfrm>
          <a:prstGeom prst="roundRect">
            <a:avLst>
              <a:gd name="adj" fmla="val 14000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978847" y="261518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8개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9978847" y="30358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 3?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658368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658368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∅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2031454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2031454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{3}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3404540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2" name="Text 29"/>
          <p:cNvSpPr/>
          <p:nvPr/>
        </p:nvSpPr>
        <p:spPr>
          <a:xfrm>
            <a:off x="3404540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{2}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4777626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777626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{2,3}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6150712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6150712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{1}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7523797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7523797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{1,3}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8896883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8896883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{1,2}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10269969" y="3703320"/>
            <a:ext cx="1263358" cy="566928"/>
          </a:xfrm>
          <a:prstGeom prst="roundRect">
            <a:avLst>
              <a:gd name="adj" fmla="val 12903"/>
            </a:avLst>
          </a:prstGeom>
          <a:solidFill>
            <a:srgbClr val="17163A"/>
          </a:solidFill>
          <a:ln/>
          <a:effectLst>
            <a:outerShdw blurRad="63500" dist="1905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10269969" y="3703320"/>
            <a:ext cx="12633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{1,2,3}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658368" y="438912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2³ = 8개의 부분집합</a:t>
            </a:r>
            <a:endParaRPr lang="en-US" sz="1250" dirty="0"/>
          </a:p>
        </p:txBody>
      </p:sp>
      <p:sp>
        <p:nvSpPr>
          <p:cNvPr id="44" name="Shape 41"/>
          <p:cNvSpPr/>
          <p:nvPr/>
        </p:nvSpPr>
        <p:spPr>
          <a:xfrm>
            <a:off x="658368" y="5029200"/>
            <a:ext cx="10874959" cy="731520"/>
          </a:xfrm>
          <a:prstGeom prst="roundRect">
            <a:avLst>
              <a:gd name="adj" fmla="val 15000"/>
            </a:avLst>
          </a:prstGeom>
          <a:solidFill>
            <a:srgbClr val="F5F4FC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914400" y="5166360"/>
            <a:ext cx="457200" cy="45720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46" name="Image 1" descr="/home/claude/icons/bol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280660"/>
            <a:ext cx="228600" cy="228600"/>
          </a:xfrm>
          <a:prstGeom prst="rect">
            <a:avLst/>
          </a:prstGeom>
        </p:spPr>
      </p:pic>
      <p:sp>
        <p:nvSpPr>
          <p:cNvPr id="47" name="Text 43"/>
          <p:cNvSpPr/>
          <p:nvPr/>
        </p:nvSpPr>
        <p:spPr>
          <a:xfrm>
            <a:off x="1627632" y="5029200"/>
            <a:ext cx="9631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95"/>
              </a:lnSpc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 n개 → 2ⁿ개의 부분집합      </a:t>
            </a: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n=10: 1,024    n=20: 1,048,576    n=30: 약 10억</a:t>
            </a:r>
            <a:endParaRPr lang="en-US" sz="1300" dirty="0"/>
          </a:p>
        </p:txBody>
      </p:sp>
      <p:sp>
        <p:nvSpPr>
          <p:cNvPr id="48" name="Text 44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war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2.6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2.4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(TSP) — O(n!)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47088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한 번씩 방문하고 출발점으로 돌아오는 최단 경로 찾기.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8368" y="22402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 간 거리 행렬</a:t>
            </a:r>
            <a:endParaRPr lang="en-US" sz="125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487168"/>
          <a:ext cx="4206240" cy="2286000"/>
        </p:xfrm>
        <a:graphic>
          <a:graphicData uri="http://schemas.openxmlformats.org/drawingml/2006/table">
            <a:tbl>
              <a:tblPr/>
              <a:tblGrid>
                <a:gridCol w="841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658368" y="49194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300" b="1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출발점 </a:t>
            </a:r>
            <a:r>
              <a:rPr lang="en-US" altLang="ko-KR" sz="1300" b="1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</a:t>
            </a:r>
            <a:r>
              <a:rPr lang="ko-KR" altLang="en-US" sz="1300" b="1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 → </a:t>
            </a:r>
            <a:r>
              <a:rPr lang="en-US" altLang="ko-KR" sz="1300" b="1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3! = 6</a:t>
            </a:r>
            <a:r>
              <a:rPr lang="ko-KR" altLang="en-US" sz="1300" b="1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 순서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276088" y="2487168"/>
            <a:ext cx="6257239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5532120" y="248716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A→B→C→D→A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7927848" y="2487168"/>
            <a:ext cx="29653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4+6+5+3 = 18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5276088" y="3154680"/>
            <a:ext cx="6257239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5532120" y="3154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A→B→D→C→A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7927848" y="3154680"/>
            <a:ext cx="29653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4+2+5+7 = 18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5276088" y="3822192"/>
            <a:ext cx="6257239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5532120" y="382219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A→D→B→C→A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7927848" y="3822192"/>
            <a:ext cx="29653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3+2+6+7 = 18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5276088" y="4489704"/>
            <a:ext cx="6257239" cy="548640"/>
          </a:xfrm>
          <a:prstGeom prst="roundRect">
            <a:avLst>
              <a:gd name="adj" fmla="val 23333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5532120" y="448970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A→D→C→B→A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7927848" y="4489704"/>
            <a:ext cx="29653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3+5+6+4 = 18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10984687" y="4489704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✅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658368" y="5321808"/>
            <a:ext cx="10874959" cy="502920"/>
          </a:xfrm>
          <a:prstGeom prst="roundRect">
            <a:avLst>
              <a:gd name="adj" fmla="val 21818"/>
            </a:avLst>
          </a:prstGeom>
          <a:solidFill>
            <a:srgbClr val="17163A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914400" y="5344668"/>
            <a:ext cx="457200" cy="45720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7" name="Image 1" descr="/home/claude/icons/clo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458968"/>
            <a:ext cx="228600" cy="2286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627632" y="5321808"/>
            <a:ext cx="9631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300"/>
              </a:lnSpc>
              <a:buNone/>
            </a:pPr>
            <a:r>
              <a:rPr lang="ko-KR" altLang="en-US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출발점 고정</a:t>
            </a:r>
            <a:r>
              <a:rPr lang="en-US" altLang="ko-KR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(n-1)!</a:t>
            </a:r>
            <a:r>
              <a:rPr lang="ko-KR" altLang="en-US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 순서  </a:t>
            </a:r>
            <a:r>
              <a:rPr lang="en-US" altLang="ko-KR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|  10</a:t>
            </a:r>
            <a:r>
              <a:rPr lang="ko-KR" altLang="en-US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 도시</a:t>
            </a:r>
            <a:r>
              <a:rPr lang="en-US" altLang="ko-KR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9! = 362,880</a:t>
            </a:r>
            <a:r>
              <a:rPr lang="ko-KR" altLang="en-US" sz="130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</a:t>
            </a:r>
            <a:endParaRPr lang="en-US" sz="1300" dirty="0"/>
          </a:p>
        </p:txBody>
      </p:sp>
      <p:sp>
        <p:nvSpPr>
          <p:cNvPr id="29" name="Text 24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F962153-DFE8-4BF4-BE35-9B5D668A2DB1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949B9ED-247B-4C24-8D95-C3087E8FEE75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외판원 순회 최소 비용 · C (1/2)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882C63B-F1C6-427A-B508-113037DC2D81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P26  ·  원본 Python/개념 슬라이드 34  ·  return = 최소 왕복 비용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08278B1-7DAF-427A-88FD-22C158AE574D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static void tsp_visit(const int d[][8], int n, int depth, int last,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              int used[], int cost, int *best)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if(depth==n)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total=cost+d[last][0];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if(total&lt;*best) *best=total;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return;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next=1;next&lt;n;next++) if(!used[next])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used[next]=1;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tsp_visit(d,n,depth+1,next,used,cost+d[last][next],best);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used[next]=0;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FE42861-E8A5-433B-AF8E-C385E4475359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다음 슬라이드에 같은 코드가 이어집니다.</a:t>
            </a:r>
          </a:p>
        </p:txBody>
      </p:sp>
    </p:spTree>
    <p:extLst>
      <p:ext uri="{BB962C8B-B14F-4D97-AF65-F5344CB8AC3E}">
        <p14:creationId xmlns:p14="http://schemas.microsoft.com/office/powerpoint/2010/main" val="30893052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708AB7C-FA6E-4059-8FA3-9A65F5294C1A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571A32F-3116-4A3A-839F-87C2BA9A3271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외판원 순회 최소 비용 · C (2/2)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F84D632-F44C-4BCD-B4B8-C0C0B07B919E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P26  ·  원본 Python/개념 슬라이드 34  ·  return = 최소 왕복 비용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BF33087-FB7F-47D8-B2E7-A8C6B4250EAC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tsp_min(const int dist[][8], int n)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used[8]={1}, best=INT_MAX;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tsp_visit(dist,n,1,0,used,0,&amp;best);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best;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B8543FE-327B-436B-9302-96541D2ED395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used[0]=1로 시작합니다. 모든 도시를 방문한 순간 마지막 도시에서 0으로 돌아오는 비용을 더하세요.</a:t>
            </a:r>
          </a:p>
        </p:txBody>
      </p:sp>
    </p:spTree>
    <p:extLst>
      <p:ext uri="{BB962C8B-B14F-4D97-AF65-F5344CB8AC3E}">
        <p14:creationId xmlns:p14="http://schemas.microsoft.com/office/powerpoint/2010/main" val="2000929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2.7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알고리즘의 씨앗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고급 알고리즘들은 완전 탐색의 비효율을 줄이려는 노력 끝에 탄생했습니다.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40487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씨앗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탐색을 똑똑하게 만들기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3809848" y="1645920"/>
            <a:ext cx="4572000" cy="868680"/>
          </a:xfrm>
          <a:prstGeom prst="roundRect">
            <a:avLst>
              <a:gd name="adj" fmla="val 14737"/>
            </a:avLst>
          </a:prstGeom>
          <a:solidFill>
            <a:srgbClr val="17163A"/>
          </a:solidFill>
          <a:ln/>
          <a:effectLst>
            <a:outerShdw blurRad="152400" dist="63500" dir="5400000" algn="bl" rotWithShape="0">
              <a:srgbClr val="1A1836">
                <a:alpha val="2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038448" y="1805940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9" name="Image 1" descr="/home/claude/icons/sear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608" y="194310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724248" y="16459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(Base)</a:t>
            </a:r>
            <a:endParaRPr lang="en-US" sz="16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경우를 끝까지 시도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068416" y="2606040"/>
            <a:ext cx="54864" cy="54864"/>
          </a:xfrm>
          <a:prstGeom prst="ellipse">
            <a:avLst/>
          </a:prstGeom>
          <a:solidFill>
            <a:srgbClr val="E7E6FB"/>
          </a:solidFill>
          <a:ln/>
        </p:spPr>
      </p:sp>
      <p:sp>
        <p:nvSpPr>
          <p:cNvPr id="12" name="Shape 8"/>
          <p:cNvSpPr/>
          <p:nvPr/>
        </p:nvSpPr>
        <p:spPr>
          <a:xfrm>
            <a:off x="658368" y="2880360"/>
            <a:ext cx="3381146" cy="2331720"/>
          </a:xfrm>
          <a:prstGeom prst="roundRect">
            <a:avLst>
              <a:gd name="adj" fmla="val 54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1974037" y="3172968"/>
            <a:ext cx="749808" cy="74980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4" name="Image 2" descr="/home/claude/icons/scal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1489" y="3360420"/>
            <a:ext cx="374904" cy="37490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8368" y="402336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</a:t>
            </a:r>
            <a:endParaRPr lang="en-US" sz="1650" dirty="0"/>
          </a:p>
        </p:txBody>
      </p:sp>
      <p:sp>
        <p:nvSpPr>
          <p:cNvPr id="16" name="Shape 11"/>
          <p:cNvSpPr/>
          <p:nvPr/>
        </p:nvSpPr>
        <p:spPr>
          <a:xfrm>
            <a:off x="1480261" y="4416552"/>
            <a:ext cx="1737360" cy="384048"/>
          </a:xfrm>
          <a:prstGeom prst="roundRect">
            <a:avLst>
              <a:gd name="adj" fmla="val 23810"/>
            </a:avLst>
          </a:prstGeom>
          <a:solidFill>
            <a:srgbClr val="10B981"/>
          </a:solidFill>
          <a:ln/>
        </p:spPr>
      </p:sp>
      <p:sp>
        <p:nvSpPr>
          <p:cNvPr id="17" name="Text 12"/>
          <p:cNvSpPr/>
          <p:nvPr/>
        </p:nvSpPr>
        <p:spPr>
          <a:xfrm>
            <a:off x="1480261" y="441655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가지치기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932688" y="4846320"/>
            <a:ext cx="28325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정답이 될 수 없는 경우를 미리 제거 (pruning)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405274" y="2880360"/>
            <a:ext cx="3381146" cy="2331720"/>
          </a:xfrm>
          <a:prstGeom prst="roundRect">
            <a:avLst>
              <a:gd name="adj" fmla="val 54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720944" y="3172968"/>
            <a:ext cx="749808" cy="749808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1" name="Image 3" descr="/home/claude/icons/divid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8396" y="3360420"/>
            <a:ext cx="374904" cy="37490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405274" y="402336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5227168" y="4416552"/>
            <a:ext cx="1737360" cy="384048"/>
          </a:xfrm>
          <a:prstGeom prst="roundRect">
            <a:avLst>
              <a:gd name="adj" fmla="val 23810"/>
            </a:avLst>
          </a:prstGeom>
          <a:solidFill>
            <a:srgbClr val="38BDF8"/>
          </a:solidFill>
          <a:ln/>
        </p:spPr>
      </p:sp>
      <p:sp>
        <p:nvSpPr>
          <p:cNvPr id="24" name="Text 18"/>
          <p:cNvSpPr/>
          <p:nvPr/>
        </p:nvSpPr>
        <p:spPr>
          <a:xfrm>
            <a:off x="5227168" y="441655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문제 분할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4679594" y="4846320"/>
            <a:ext cx="28325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작게 쪼개어 각각 해결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8152181" y="2880360"/>
            <a:ext cx="3381146" cy="2331720"/>
          </a:xfrm>
          <a:prstGeom prst="roundRect">
            <a:avLst>
              <a:gd name="adj" fmla="val 54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9467850" y="3172968"/>
            <a:ext cx="749808" cy="749808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8" name="Image 4" descr="/home/claude/icons/brain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5302" y="3360420"/>
            <a:ext cx="374904" cy="37490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152181" y="4023360"/>
            <a:ext cx="33811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</a:t>
            </a:r>
            <a:endParaRPr lang="en-US" sz="1650" dirty="0"/>
          </a:p>
        </p:txBody>
      </p:sp>
      <p:sp>
        <p:nvSpPr>
          <p:cNvPr id="30" name="Shape 23"/>
          <p:cNvSpPr/>
          <p:nvPr/>
        </p:nvSpPr>
        <p:spPr>
          <a:xfrm>
            <a:off x="8974074" y="4416552"/>
            <a:ext cx="1737360" cy="384048"/>
          </a:xfrm>
          <a:prstGeom prst="roundRect">
            <a:avLst>
              <a:gd name="adj" fmla="val 23810"/>
            </a:avLst>
          </a:prstGeom>
          <a:solidFill>
            <a:srgbClr val="7C3AED"/>
          </a:solidFill>
          <a:ln/>
        </p:spPr>
      </p:sp>
      <p:sp>
        <p:nvSpPr>
          <p:cNvPr id="31" name="Text 24"/>
          <p:cNvSpPr/>
          <p:nvPr/>
        </p:nvSpPr>
        <p:spPr>
          <a:xfrm>
            <a:off x="8974074" y="441655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기억(메모)</a:t>
            </a:r>
            <a:endParaRPr lang="en-US" sz="1250" dirty="0"/>
          </a:p>
        </p:txBody>
      </p:sp>
      <p:sp>
        <p:nvSpPr>
          <p:cNvPr id="32" name="Text 25"/>
          <p:cNvSpPr/>
          <p:nvPr/>
        </p:nvSpPr>
        <p:spPr>
          <a:xfrm>
            <a:off x="8426501" y="4846320"/>
            <a:ext cx="28325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 계산 결과를 저장·재사용</a:t>
            </a:r>
            <a:endParaRPr lang="en-US" sz="1150" dirty="0"/>
          </a:p>
        </p:txBody>
      </p:sp>
      <p:sp>
        <p:nvSpPr>
          <p:cNvPr id="33" name="Shape 26"/>
          <p:cNvSpPr/>
          <p:nvPr/>
        </p:nvSpPr>
        <p:spPr>
          <a:xfrm>
            <a:off x="658368" y="5349240"/>
            <a:ext cx="10874959" cy="502920"/>
          </a:xfrm>
          <a:prstGeom prst="roundRect">
            <a:avLst>
              <a:gd name="adj" fmla="val 21818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914400" y="5372100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5" name="Image 5" descr="/home/claude/icons/bulb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5486400"/>
            <a:ext cx="228600" cy="228600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627632" y="5349240"/>
            <a:ext cx="9631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탐색을 먼저 구현하고, 이후 최적화하는 것</a:t>
            </a: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올바른 알고리즘 설계 접근 방식입니다.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56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40487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씨앗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진화 ①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가지치기를 더하면 → 백트래킹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658368" y="1847088"/>
            <a:ext cx="10874959" cy="640080"/>
          </a:xfrm>
          <a:prstGeom prst="roundRect">
            <a:avLst>
              <a:gd name="adj" fmla="val 17143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14400" y="1938528"/>
            <a:ext cx="457200" cy="45720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sca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2052828"/>
            <a:ext cx="22860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27632" y="1847088"/>
            <a:ext cx="96313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67"/>
              </a:lnSpc>
              <a:buNone/>
            </a:pPr>
            <a:r>
              <a:rPr lang="en-US" sz="1450" b="1" i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“모든 경우를 보되, 정답이 될 수 없는 경우는 미리 버린다 (pruning)”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58368" y="2651760"/>
            <a:ext cx="520888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58368" y="2651760"/>
            <a:ext cx="5208880" cy="548640"/>
          </a:xfrm>
          <a:prstGeom prst="roundRect">
            <a:avLst>
              <a:gd name="adj" fmla="val 23333"/>
            </a:avLst>
          </a:prstGeom>
          <a:solidFill>
            <a:srgbClr val="FB7185"/>
          </a:solidFill>
          <a:ln/>
        </p:spPr>
      </p:sp>
      <p:sp>
        <p:nvSpPr>
          <p:cNvPr id="14" name="Text 10"/>
          <p:cNvSpPr/>
          <p:nvPr/>
        </p:nvSpPr>
        <p:spPr>
          <a:xfrm>
            <a:off x="932688" y="2651760"/>
            <a:ext cx="466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(비효율)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950976" y="3383280"/>
            <a:ext cx="46236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합이 10인 부분집합 찾기: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부분집합을 끝까지 완성한 뒤 합이 10인지 검사한다.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합이 100을 넘어가도 끝까지 완성!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932688" y="4754880"/>
            <a:ext cx="4660240" cy="384048"/>
          </a:xfrm>
          <a:prstGeom prst="roundRect">
            <a:avLst>
              <a:gd name="adj" fmla="val 19048"/>
            </a:avLst>
          </a:prstGeom>
          <a:solidFill>
            <a:srgbClr val="17163A"/>
          </a:solidFill>
          <a:ln/>
        </p:spPr>
      </p:sp>
      <p:sp>
        <p:nvSpPr>
          <p:cNvPr id="17" name="Text 13"/>
          <p:cNvSpPr/>
          <p:nvPr/>
        </p:nvSpPr>
        <p:spPr>
          <a:xfrm>
            <a:off x="932688" y="4754880"/>
            <a:ext cx="466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낭비가 많음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324448" y="2651760"/>
            <a:ext cx="5208880" cy="2651760"/>
          </a:xfrm>
          <a:prstGeom prst="roundRect">
            <a:avLst>
              <a:gd name="adj" fmla="val 4828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324448" y="2651760"/>
            <a:ext cx="5208880" cy="548640"/>
          </a:xfrm>
          <a:prstGeom prst="roundRect">
            <a:avLst>
              <a:gd name="adj" fmla="val 23333"/>
            </a:avLst>
          </a:prstGeom>
          <a:solidFill>
            <a:srgbClr val="10B981"/>
          </a:solidFill>
          <a:ln/>
        </p:spPr>
      </p:sp>
      <p:sp>
        <p:nvSpPr>
          <p:cNvPr id="20" name="Text 16"/>
          <p:cNvSpPr/>
          <p:nvPr/>
        </p:nvSpPr>
        <p:spPr>
          <a:xfrm>
            <a:off x="6598768" y="2651760"/>
            <a:ext cx="466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(가지치기)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6617056" y="3383280"/>
            <a:ext cx="46236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합이 10인 부분집합 찾기: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ko-KR" altLang="en-US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원소가 음이 아닐 때</a:t>
            </a:r>
            <a:r>
              <a:rPr lang="en-US" altLang="ko-KR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ko-KR" altLang="en-US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합이 </a:t>
            </a:r>
            <a:r>
              <a:rPr lang="en-US" altLang="ko-KR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r>
              <a:rPr lang="ko-KR" altLang="en-US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을 넘으면 중단한다</a:t>
            </a:r>
            <a:r>
              <a:rPr lang="en-US" altLang="ko-KR" sz="13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나머지 가지는 쳐다보지도 않고 되돌아감 (pruning)</a:t>
            </a:r>
            <a:endParaRPr lang="en-US" sz="1350" dirty="0"/>
          </a:p>
        </p:txBody>
      </p:sp>
      <p:sp>
        <p:nvSpPr>
          <p:cNvPr id="22" name="Shape 18"/>
          <p:cNvSpPr/>
          <p:nvPr/>
        </p:nvSpPr>
        <p:spPr>
          <a:xfrm>
            <a:off x="6598768" y="4754880"/>
            <a:ext cx="4660240" cy="384048"/>
          </a:xfrm>
          <a:prstGeom prst="roundRect">
            <a:avLst>
              <a:gd name="adj" fmla="val 19048"/>
            </a:avLst>
          </a:prstGeom>
          <a:solidFill>
            <a:srgbClr val="17163A"/>
          </a:solidFill>
          <a:ln/>
        </p:spPr>
      </p:sp>
      <p:sp>
        <p:nvSpPr>
          <p:cNvPr id="23" name="Text 19"/>
          <p:cNvSpPr/>
          <p:nvPr/>
        </p:nvSpPr>
        <p:spPr>
          <a:xfrm>
            <a:off x="6598768" y="4754880"/>
            <a:ext cx="466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불필요한 탐색 제거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F1DBAF9-E354-48EB-914D-2E4F174ED088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287BDDF-6D27-4179-A794-F80BDBD0BF89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합이 target인 부분집합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3B7EE10-4E22-41FD-A69D-EC7C178F04F8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P27  ·  원본 Python/개념 슬라이드 37  ·  return = 조건을 만족하는 부분집합 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F968B15-CBD9-49D9-9B43-7DE6A3C6A582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subset_sum_count(const int A[], int n, int 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for(unsigned mask=0;mask&lt;(1u&lt;&lt;n);mask++)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sum=0;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j=0;j&lt;n;j++) if(mask &amp; (1u&lt;&lt;j)) sum+=A[j];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if(sum==target) count++;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06CA73-7EF1-4EEC-885A-4D0E92FB1340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모든 비트마스크에 대해 합을 0부터 계산합니다. target=0일 때 공집합을 빠뜨리지 마세요.</a:t>
            </a:r>
          </a:p>
        </p:txBody>
      </p:sp>
    </p:spTree>
    <p:extLst>
      <p:ext uri="{BB962C8B-B14F-4D97-AF65-F5344CB8AC3E}">
        <p14:creationId xmlns:p14="http://schemas.microsoft.com/office/powerpoint/2010/main" val="30262182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40487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씨앗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진화 ②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잘게 쪼개면 → 분할 정복</a:t>
            </a:r>
            <a:endParaRPr lang="en-US" sz="2900" dirty="0"/>
          </a:p>
        </p:txBody>
      </p:sp>
      <p:sp>
        <p:nvSpPr>
          <p:cNvPr id="8" name="Shape 5"/>
          <p:cNvSpPr/>
          <p:nvPr/>
        </p:nvSpPr>
        <p:spPr>
          <a:xfrm>
            <a:off x="658368" y="1847088"/>
            <a:ext cx="10874959" cy="640080"/>
          </a:xfrm>
          <a:prstGeom prst="roundRect">
            <a:avLst>
              <a:gd name="adj" fmla="val 17143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14400" y="1938528"/>
            <a:ext cx="457200" cy="45720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divid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2052828"/>
            <a:ext cx="228600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27632" y="1847088"/>
            <a:ext cx="96313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67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전화번호부에서 이름 찾기 — 완전 탐색(선형 검색) vs 분할 정복(이진 탐색)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58368" y="2651760"/>
            <a:ext cx="520888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58368" y="2651760"/>
            <a:ext cx="5208880" cy="548640"/>
          </a:xfrm>
          <a:prstGeom prst="roundRect">
            <a:avLst>
              <a:gd name="adj" fmla="val 23333"/>
            </a:avLst>
          </a:prstGeom>
          <a:solidFill>
            <a:srgbClr val="FB7185"/>
          </a:solidFill>
          <a:ln/>
        </p:spPr>
      </p:sp>
      <p:sp>
        <p:nvSpPr>
          <p:cNvPr id="14" name="Text 10"/>
          <p:cNvSpPr/>
          <p:nvPr/>
        </p:nvSpPr>
        <p:spPr>
          <a:xfrm>
            <a:off x="932688" y="2651760"/>
            <a:ext cx="466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(선형 검색)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950976" y="3383280"/>
            <a:ext cx="46236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페이지부터 끝까지 한 줄씩 확인한다.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최악의 경우 전체 페이지를 다 봐야 함.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932688" y="4754880"/>
            <a:ext cx="4660240" cy="384048"/>
          </a:xfrm>
          <a:prstGeom prst="roundRect">
            <a:avLst>
              <a:gd name="adj" fmla="val 19048"/>
            </a:avLst>
          </a:prstGeom>
          <a:solidFill>
            <a:srgbClr val="17163A"/>
          </a:solidFill>
          <a:ln/>
        </p:spPr>
      </p:sp>
      <p:sp>
        <p:nvSpPr>
          <p:cNvPr id="17" name="Text 13"/>
          <p:cNvSpPr/>
          <p:nvPr/>
        </p:nvSpPr>
        <p:spPr>
          <a:xfrm>
            <a:off x="932688" y="4754880"/>
            <a:ext cx="466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 시간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324448" y="2651760"/>
            <a:ext cx="5208880" cy="2651760"/>
          </a:xfrm>
          <a:prstGeom prst="roundRect">
            <a:avLst>
              <a:gd name="adj" fmla="val 4828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324448" y="2651760"/>
            <a:ext cx="5208880" cy="548640"/>
          </a:xfrm>
          <a:prstGeom prst="roundRect">
            <a:avLst>
              <a:gd name="adj" fmla="val 23333"/>
            </a:avLst>
          </a:prstGeom>
          <a:solidFill>
            <a:srgbClr val="10B981"/>
          </a:solidFill>
          <a:ln/>
        </p:spPr>
      </p:sp>
      <p:sp>
        <p:nvSpPr>
          <p:cNvPr id="20" name="Text 16"/>
          <p:cNvSpPr/>
          <p:nvPr/>
        </p:nvSpPr>
        <p:spPr>
          <a:xfrm>
            <a:off x="6598768" y="2651760"/>
            <a:ext cx="466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(이진 탐색)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6617056" y="3383280"/>
            <a:ext cx="46236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중간 페이지를 펼쳐 앞/뒤를 판단하고 절반을 버린다.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매번 탐색 범위가 절반으로 감소 (n → log₂n).</a:t>
            </a:r>
            <a:endParaRPr lang="en-US" sz="1350" dirty="0"/>
          </a:p>
        </p:txBody>
      </p:sp>
      <p:sp>
        <p:nvSpPr>
          <p:cNvPr id="22" name="Shape 18"/>
          <p:cNvSpPr/>
          <p:nvPr/>
        </p:nvSpPr>
        <p:spPr>
          <a:xfrm>
            <a:off x="6598768" y="4754880"/>
            <a:ext cx="4660240" cy="384048"/>
          </a:xfrm>
          <a:prstGeom prst="roundRect">
            <a:avLst>
              <a:gd name="adj" fmla="val 19048"/>
            </a:avLst>
          </a:prstGeom>
          <a:solidFill>
            <a:srgbClr val="17163A"/>
          </a:solidFill>
          <a:ln/>
        </p:spPr>
      </p:sp>
      <p:sp>
        <p:nvSpPr>
          <p:cNvPr id="23" name="Text 19"/>
          <p:cNvSpPr/>
          <p:nvPr/>
        </p:nvSpPr>
        <p:spPr>
          <a:xfrm>
            <a:off x="6598768" y="4754880"/>
            <a:ext cx="466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O(log n) 시간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40487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씨앗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진화 ③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기억력을 더하면 → 동적 계획법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47088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   </a:t>
            </a: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 = F(n-1) + F(n-2)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8368" y="22860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탐색: O(2ⁿ) — 중복 계산!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58368" y="2651760"/>
            <a:ext cx="5943600" cy="548640"/>
          </a:xfrm>
          <a:prstGeom prst="roundRect">
            <a:avLst>
              <a:gd name="adj" fmla="val 23333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914400" y="26517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F(5) = F(4) + F(3)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58368" y="3310128"/>
            <a:ext cx="5943600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914400" y="3310128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F(4) = F(3) + F(2)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90288" y="331012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← 다시 계산!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58368" y="3968496"/>
            <a:ext cx="5943600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914400" y="3968496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F(3) = F(2) + F(1)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90288" y="3968496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← 다시 계산!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58368" y="47091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F(3), F(2)이 여러 번 호출 → 지수적 폭발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013448" y="2286000"/>
            <a:ext cx="45198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계획법: O(n) — 기억!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013448" y="2651760"/>
            <a:ext cx="4519879" cy="2331720"/>
          </a:xfrm>
          <a:prstGeom prst="roundRect">
            <a:avLst>
              <a:gd name="adj" fmla="val 4706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013448" y="2651760"/>
            <a:ext cx="451987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22" name="Shape 19"/>
          <p:cNvSpPr/>
          <p:nvPr/>
        </p:nvSpPr>
        <p:spPr>
          <a:xfrm>
            <a:off x="7013448" y="2907792"/>
            <a:ext cx="451987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23" name="Shape 20"/>
          <p:cNvSpPr/>
          <p:nvPr/>
        </p:nvSpPr>
        <p:spPr>
          <a:xfrm>
            <a:off x="7214616" y="27797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24" name="Shape 21"/>
          <p:cNvSpPr/>
          <p:nvPr/>
        </p:nvSpPr>
        <p:spPr>
          <a:xfrm>
            <a:off x="7415784" y="27797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25" name="Shape 22"/>
          <p:cNvSpPr/>
          <p:nvPr/>
        </p:nvSpPr>
        <p:spPr>
          <a:xfrm>
            <a:off x="7616952" y="27797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26" name="Text 23"/>
          <p:cNvSpPr/>
          <p:nvPr/>
        </p:nvSpPr>
        <p:spPr>
          <a:xfrm>
            <a:off x="7836408" y="2651760"/>
            <a:ext cx="35140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fib_dp.py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7269480" y="3072384"/>
            <a:ext cx="4062679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 = {}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fib(n):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n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memo: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memo[n]    </a:t>
            </a:r>
            <a:r>
              <a:rPr lang="en-US" sz="12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기억!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n &lt;=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n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memo[n] = fib(n-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 + fib(n-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memo[n]        </a:t>
            </a:r>
            <a:r>
              <a:rPr lang="en-US" sz="12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저장!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58368" y="5212080"/>
            <a:ext cx="10874959" cy="640080"/>
          </a:xfrm>
          <a:prstGeom prst="roundRect">
            <a:avLst>
              <a:gd name="adj" fmla="val 20000"/>
            </a:avLst>
          </a:prstGeom>
          <a:solidFill>
            <a:srgbClr val="17163A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914400" y="5303520"/>
            <a:ext cx="457200" cy="45720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0" name="Image 1" descr="/home/claude/icons/brai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5417820"/>
            <a:ext cx="228600" cy="228600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627632" y="5212080"/>
            <a:ext cx="96313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4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</a:t>
            </a: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= “기억력(memoization)을 장착한 스마트한 완전 탐색”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0DCECDD-CC61-4F2E-B658-39D33BD02F0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E2D0DC4-7498-4E75-923C-1D944F818F36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기억하는 피보나치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54C4FC2-5113-4E85-9B2D-BD32FAEA4B54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P28  ·  원본 Python/개념 슬라이드 39  ·  return = F(n), long long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19BBFB5-AF6A-403A-B64D-7CBFBD364385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static long long fib_visit(int n, long long memo[], int ready[])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if(n&lt;=1) return n;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if(ready[n]) return memo[n];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memo[n]=fib_visit(n-1,memo,ready)+fib_visit(n-2,memo,ready);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ready[n]=1;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memo[n];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long long fib_memo(int n)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long long memo[71]={0}; int ready[71]={0};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fib_visit(n,memo,ready);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2327FC0-0DE8-4033-B21D-696D71441DD3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C에서는 memo[71]과 ready[71]을 따로 두면 결과 0과 미계산 상태를 구분할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35944096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40487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roc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2.7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씨앗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진화 지도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920240"/>
            <a:ext cx="2485568" cy="3291840"/>
          </a:xfrm>
          <a:prstGeom prst="roundRect">
            <a:avLst>
              <a:gd name="adj" fmla="val 515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512532" y="2240280"/>
            <a:ext cx="777240" cy="7772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9" name="Image 1" descr="/home/claude/icons/sear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842" y="2434590"/>
            <a:ext cx="388620" cy="3886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3108960"/>
            <a:ext cx="248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1123912" y="3493008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F59E0B"/>
          </a:solidFill>
          <a:ln/>
        </p:spPr>
      </p:sp>
      <p:sp>
        <p:nvSpPr>
          <p:cNvPr id="12" name="Text 8"/>
          <p:cNvSpPr/>
          <p:nvPr/>
        </p:nvSpPr>
        <p:spPr>
          <a:xfrm>
            <a:off x="1123912" y="34930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기준점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658368" y="4069080"/>
            <a:ext cx="248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응용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658368" y="4370832"/>
            <a:ext cx="2485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문제의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출발점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3171368" y="3419856"/>
            <a:ext cx="256032" cy="292608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16" name="Shape 12"/>
          <p:cNvSpPr/>
          <p:nvPr/>
        </p:nvSpPr>
        <p:spPr>
          <a:xfrm>
            <a:off x="3454832" y="1920240"/>
            <a:ext cx="2485568" cy="3291840"/>
          </a:xfrm>
          <a:prstGeom prst="roundRect">
            <a:avLst>
              <a:gd name="adj" fmla="val 515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308996" y="2240280"/>
            <a:ext cx="777240" cy="77724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8" name="Image 2" descr="/home/claude/icons/scal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306" y="2434590"/>
            <a:ext cx="388620" cy="3886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454832" y="3108960"/>
            <a:ext cx="248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</a:t>
            </a:r>
            <a:endParaRPr lang="en-US" sz="1550" dirty="0"/>
          </a:p>
        </p:txBody>
      </p:sp>
      <p:sp>
        <p:nvSpPr>
          <p:cNvPr id="20" name="Shape 15"/>
          <p:cNvSpPr/>
          <p:nvPr/>
        </p:nvSpPr>
        <p:spPr>
          <a:xfrm>
            <a:off x="3920376" y="3493008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10B981"/>
          </a:solidFill>
          <a:ln/>
        </p:spPr>
      </p:sp>
      <p:sp>
        <p:nvSpPr>
          <p:cNvPr id="21" name="Text 16"/>
          <p:cNvSpPr/>
          <p:nvPr/>
        </p:nvSpPr>
        <p:spPr>
          <a:xfrm>
            <a:off x="3920376" y="34930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+가지치기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3454832" y="4069080"/>
            <a:ext cx="248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응용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3454832" y="4370832"/>
            <a:ext cx="2485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N-Queens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스도쿠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5967832" y="3419856"/>
            <a:ext cx="256032" cy="292608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25" name="Shape 20"/>
          <p:cNvSpPr/>
          <p:nvPr/>
        </p:nvSpPr>
        <p:spPr>
          <a:xfrm>
            <a:off x="6251296" y="1920240"/>
            <a:ext cx="2485568" cy="3291840"/>
          </a:xfrm>
          <a:prstGeom prst="roundRect">
            <a:avLst>
              <a:gd name="adj" fmla="val 515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105459" y="2240280"/>
            <a:ext cx="777240" cy="7772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7" name="Image 3" descr="/home/claude/icons/divid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769" y="2434590"/>
            <a:ext cx="388620" cy="38862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251296" y="3108960"/>
            <a:ext cx="248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</a:t>
            </a:r>
            <a:endParaRPr lang="en-US" sz="1550" dirty="0"/>
          </a:p>
        </p:txBody>
      </p:sp>
      <p:sp>
        <p:nvSpPr>
          <p:cNvPr id="29" name="Shape 23"/>
          <p:cNvSpPr/>
          <p:nvPr/>
        </p:nvSpPr>
        <p:spPr>
          <a:xfrm>
            <a:off x="6716839" y="3493008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38BDF8"/>
          </a:solidFill>
          <a:ln/>
        </p:spPr>
      </p:sp>
      <p:sp>
        <p:nvSpPr>
          <p:cNvPr id="30" name="Text 24"/>
          <p:cNvSpPr/>
          <p:nvPr/>
        </p:nvSpPr>
        <p:spPr>
          <a:xfrm>
            <a:off x="6716839" y="34930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+문제 분할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6251296" y="4069080"/>
            <a:ext cx="248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응용</a:t>
            </a:r>
            <a:endParaRPr lang="en-US" sz="1050" dirty="0"/>
          </a:p>
        </p:txBody>
      </p:sp>
      <p:sp>
        <p:nvSpPr>
          <p:cNvPr id="32" name="Text 26"/>
          <p:cNvSpPr/>
          <p:nvPr/>
        </p:nvSpPr>
        <p:spPr>
          <a:xfrm>
            <a:off x="6251296" y="4370832"/>
            <a:ext cx="2485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 정렬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</a:t>
            </a:r>
            <a:endParaRPr lang="en-US" sz="1250" dirty="0"/>
          </a:p>
        </p:txBody>
      </p:sp>
      <p:sp>
        <p:nvSpPr>
          <p:cNvPr id="33" name="Shape 27"/>
          <p:cNvSpPr/>
          <p:nvPr/>
        </p:nvSpPr>
        <p:spPr>
          <a:xfrm>
            <a:off x="8764295" y="3419856"/>
            <a:ext cx="256032" cy="292608"/>
          </a:xfrm>
          <a:prstGeom prst="rightArrow">
            <a:avLst/>
          </a:prstGeom>
          <a:solidFill>
            <a:srgbClr val="E7E6FB"/>
          </a:solidFill>
          <a:ln/>
        </p:spPr>
      </p:sp>
      <p:sp>
        <p:nvSpPr>
          <p:cNvPr id="34" name="Shape 28"/>
          <p:cNvSpPr/>
          <p:nvPr/>
        </p:nvSpPr>
        <p:spPr>
          <a:xfrm>
            <a:off x="9047759" y="1920240"/>
            <a:ext cx="2485568" cy="3291840"/>
          </a:xfrm>
          <a:prstGeom prst="roundRect">
            <a:avLst>
              <a:gd name="adj" fmla="val 515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5" name="Shape 29"/>
          <p:cNvSpPr/>
          <p:nvPr/>
        </p:nvSpPr>
        <p:spPr>
          <a:xfrm>
            <a:off x="9901923" y="2240280"/>
            <a:ext cx="777240" cy="7772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6" name="Image 4" descr="/home/claude/icons/brain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6233" y="2434590"/>
            <a:ext cx="388620" cy="388620"/>
          </a:xfrm>
          <a:prstGeom prst="rect">
            <a:avLst/>
          </a:prstGeom>
        </p:spPr>
      </p:pic>
      <p:sp>
        <p:nvSpPr>
          <p:cNvPr id="37" name="Text 30"/>
          <p:cNvSpPr/>
          <p:nvPr/>
        </p:nvSpPr>
        <p:spPr>
          <a:xfrm>
            <a:off x="9047759" y="3108960"/>
            <a:ext cx="2485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</a:t>
            </a:r>
            <a:endParaRPr lang="en-US" sz="1550" dirty="0"/>
          </a:p>
        </p:txBody>
      </p:sp>
      <p:sp>
        <p:nvSpPr>
          <p:cNvPr id="38" name="Shape 31"/>
          <p:cNvSpPr/>
          <p:nvPr/>
        </p:nvSpPr>
        <p:spPr>
          <a:xfrm>
            <a:off x="9513303" y="3493008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7C3AED"/>
          </a:solidFill>
          <a:ln/>
        </p:spPr>
      </p:sp>
      <p:sp>
        <p:nvSpPr>
          <p:cNvPr id="39" name="Text 32"/>
          <p:cNvSpPr/>
          <p:nvPr/>
        </p:nvSpPr>
        <p:spPr>
          <a:xfrm>
            <a:off x="9513303" y="34930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+메모이제이션</a:t>
            </a:r>
            <a:endParaRPr lang="en-US" sz="1150" dirty="0"/>
          </a:p>
        </p:txBody>
      </p:sp>
      <p:sp>
        <p:nvSpPr>
          <p:cNvPr id="40" name="Text 33"/>
          <p:cNvSpPr/>
          <p:nvPr/>
        </p:nvSpPr>
        <p:spPr>
          <a:xfrm>
            <a:off x="9047759" y="4069080"/>
            <a:ext cx="248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응용</a:t>
            </a:r>
            <a:endParaRPr lang="en-US" sz="1050" dirty="0"/>
          </a:p>
        </p:txBody>
      </p:sp>
      <p:sp>
        <p:nvSpPr>
          <p:cNvPr id="41" name="Text 34"/>
          <p:cNvSpPr/>
          <p:nvPr/>
        </p:nvSpPr>
        <p:spPr>
          <a:xfrm>
            <a:off x="9047759" y="4370832"/>
            <a:ext cx="24855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</a:t>
            </a:r>
            <a:endParaRPr lang="en-US" sz="1250" dirty="0"/>
          </a:p>
        </p:txBody>
      </p:sp>
      <p:sp>
        <p:nvSpPr>
          <p:cNvPr id="42" name="Text 35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62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9320" y="182880"/>
            <a:ext cx="6199632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</a:t>
            </a:r>
            <a:endParaRPr lang="en-US" sz="255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128016" cy="128016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4" name="Shape 2"/>
          <p:cNvSpPr/>
          <p:nvPr/>
        </p:nvSpPr>
        <p:spPr>
          <a:xfrm>
            <a:off x="1133856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444752" y="1371600"/>
            <a:ext cx="128016" cy="128016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2.8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2423160"/>
            <a:ext cx="822960" cy="82296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8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289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2377440"/>
            <a:ext cx="8595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96112" y="361188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5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탐색을 실전에 적용합니다. 입력 크기로 가능 여부를 판단하고 문제를 해결합니다.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A68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테스트란?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9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화려한 스펙보다 ‘실질적인 개발 역량’을 증명하는 자리입니다.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2286000"/>
            <a:ext cx="2499284" cy="288036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519390" y="2633472"/>
            <a:ext cx="777240" cy="77724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brai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700" y="2827782"/>
            <a:ext cx="388620" cy="3886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95528" y="3520440"/>
            <a:ext cx="22249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알고리즘적 사고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914400" y="4160520"/>
            <a:ext cx="19872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알고리즘을 적용해야 효율적으로 풀 수 있는지 설계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450260" y="2286000"/>
            <a:ext cx="2499284" cy="288036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311282" y="2633472"/>
            <a:ext cx="777240" cy="7772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5" name="Image 2" descr="/home/claude/icons/databas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5592" y="2827782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587420" y="3520440"/>
            <a:ext cx="22249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자료구조 활용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3706292" y="4160520"/>
            <a:ext cx="19872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적절한 자료구조 선택으로 성능을 고려한 코드 작성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242152" y="2286000"/>
            <a:ext cx="2499284" cy="288036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103174" y="2633472"/>
            <a:ext cx="777240" cy="7772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0" name="Image 3" descr="/home/claude/icons/puzz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484" y="2827782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79312" y="3520440"/>
            <a:ext cx="22249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해결 능력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498184" y="4160520"/>
            <a:ext cx="19872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제한 시간 안에 요구사항을 정확히 파악하고 구현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9034043" y="2286000"/>
            <a:ext cx="2499284" cy="288036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9895065" y="2633472"/>
            <a:ext cx="777240" cy="7772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5" name="Image 4" descr="/home/claude/icons/bol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9375" y="2827782"/>
            <a:ext cx="388620" cy="3886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171203" y="3520440"/>
            <a:ext cx="22249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감각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9290075" y="4160520"/>
            <a:ext cx="19872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낯선 환경·제한 시간 속 집중력과 디버깅 능력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64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73152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테스트에서 입력 받기</a:t>
            </a:r>
            <a:endParaRPr lang="en-US" sz="2900" dirty="0"/>
          </a:p>
        </p:txBody>
      </p:sp>
      <p:sp>
        <p:nvSpPr>
          <p:cNvPr id="7" name="Shape 4"/>
          <p:cNvSpPr/>
          <p:nvPr/>
        </p:nvSpPr>
        <p:spPr>
          <a:xfrm>
            <a:off x="658368" y="1481328"/>
            <a:ext cx="10874959" cy="594360"/>
          </a:xfrm>
          <a:prstGeom prst="roundRect">
            <a:avLst>
              <a:gd name="adj" fmla="val 18462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14400" y="1549908"/>
            <a:ext cx="457200" cy="45720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9" name="Image 1" descr="/home/claude/icons/bol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664208"/>
            <a:ext cx="228600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27632" y="1481328"/>
            <a:ext cx="96313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대량 입력에서 input()은 느리다 → </a:t>
            </a: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sys.stdin.readline</a:t>
            </a: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을 사용하자!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658368" y="2240280"/>
            <a:ext cx="10874959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8368" y="2240280"/>
            <a:ext cx="1087495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3" name="Shape 9"/>
          <p:cNvSpPr/>
          <p:nvPr/>
        </p:nvSpPr>
        <p:spPr>
          <a:xfrm>
            <a:off x="658368" y="2496312"/>
            <a:ext cx="1087495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4" name="Shape 10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5" name="Shape 11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6" name="Shape 12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7" name="Text 13"/>
          <p:cNvSpPr/>
          <p:nvPr/>
        </p:nvSpPr>
        <p:spPr>
          <a:xfrm>
            <a:off x="1481328" y="2240280"/>
            <a:ext cx="98691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fast_input.py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914400" y="2770632"/>
            <a:ext cx="10417759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sys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= sys.stdin.readline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input()을 덮어씀!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n, m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    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"3 5"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().split()))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"10 20 30 40"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                      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N개의 줄 입력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 = [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_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(n)]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 = [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().split()))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2차원 배열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_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(n)]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65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8696DE2-190A-4340-9549-11B9EB911BA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E9C346A-DDBD-4AE0-859B-98D86ADAAF51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2차원 배열 입력과 순회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08B76C4-1080-40ED-A0CA-43E49D1412CC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P36  ·  원본 Python/개념 슬라이드 43, 47  ·  return = 모든 원소의 합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BEE171F-3182-49EA-A1A2-344DC2EA1026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grid_sum(const int grid[][8], int rows, int cols)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sum=0;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i=0;i&lt;rows;i++) for(int j=0;j&lt;cols;j++) sum+=grid[i][j];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sum;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DBDE0F4-905A-4DE3-9FA5-F93AE88E6ED3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행 i는 rows 미만, 열 j는 cols 미만입니다. 정사각형이라고 가정하면 직사각형 입력에서 틀립니다.</a:t>
            </a:r>
          </a:p>
        </p:txBody>
      </p:sp>
    </p:spTree>
    <p:extLst>
      <p:ext uri="{BB962C8B-B14F-4D97-AF65-F5344CB8AC3E}">
        <p14:creationId xmlns:p14="http://schemas.microsoft.com/office/powerpoint/2010/main" val="40473602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A43F6B8-2F68-4E22-8EFA-303B1306D3E6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5CAB9DE-8EFB-4AE2-8E85-66AA6714F591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C의 표준 입력 · 정수와 배열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065A0E1-482A-4902-A520-2DE954000BE8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Python의 input().split() 대신 scanf의 반환값과 배열 크기를 확인합니다.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BEF743-7007-4E81-9544-97694CCAE3DB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&lt;stdio.h&gt;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main(void)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n, target, cards[100];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 (scanf("%d %d", &amp;n, &amp;target) != 2)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 (n &lt; 0 || n &gt; 100)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 = 0; i &lt; n; i++)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 (scanf("%d", &amp;cards[i]) != 1)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// Use cards, n, target in the algorithm here.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i = 0; i &lt; n; i++) printf("%d ", cards[i]);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putchar('\n');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C9258C4-EDB8-4DA6-B260-D99F25E16630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정수 변수에는 &amp;를 붙입니다. scanf의 공백 구분 입력은 줄바꿈도 건너뜁니다.</a:t>
            </a:r>
          </a:p>
        </p:txBody>
      </p:sp>
    </p:spTree>
    <p:extLst>
      <p:ext uri="{BB962C8B-B14F-4D97-AF65-F5344CB8AC3E}">
        <p14:creationId xmlns:p14="http://schemas.microsoft.com/office/powerpoint/2010/main" val="8475156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5BAB9CE-66A4-47A4-A439-E19D4692EDC9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1E23ACD-C079-4512-B712-B7469921A5BB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C의 표준 입력 · 2차원 배열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8628B45-655E-44CA-A7E9-B9EA74670310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입력: 2 3 / 1 2 3 / 4 5 6  →  출력: 21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770C9E-D939-4C4A-9CBB-E6DFF69288AC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#include &lt;stdio.h&gt;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main(void)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rows, cols, grid[8][8], sum=0;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if(scanf("%d %d", &amp;rows, &amp;cols)!=2)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if(rows&lt;1 || rows&gt;8 || cols&lt;1 || cols&gt;8)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i=0;i&lt;rows;i++) for(int j=0;j&lt;cols;j++)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if(scanf("%d", &amp;grid[i][j])!=1) return 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sum+=grid[i][j];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printf("%d\n",sum);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A73DC25-6392-4A22-BBB8-3961A81E813D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브라우저 P36은 읽기가 끝난 grid를 인자로 받습니다. input_grid.c는 입력부터 실행합니다.</a:t>
            </a:r>
          </a:p>
        </p:txBody>
      </p:sp>
    </p:spTree>
    <p:extLst>
      <p:ext uri="{BB962C8B-B14F-4D97-AF65-F5344CB8AC3E}">
        <p14:creationId xmlns:p14="http://schemas.microsoft.com/office/powerpoint/2010/main" val="12164505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전략: 경우의 수를 먼저 계산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중요한 것은 입력 크기 n 자체가 아니라 경우의 수(탐색 공간)입니다.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286000"/>
            <a:ext cx="10874959" cy="749808"/>
          </a:xfrm>
          <a:prstGeom prst="roundRect">
            <a:avLst>
              <a:gd name="adj" fmla="val 1707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96112" y="2409444"/>
            <a:ext cx="502920" cy="50292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842" y="2535174"/>
            <a:ext cx="251460" cy="251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18488" y="2286000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수십만 번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4407408" y="2432304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10B981"/>
          </a:solidFill>
          <a:ln/>
        </p:spPr>
      </p:sp>
      <p:sp>
        <p:nvSpPr>
          <p:cNvPr id="13" name="Text 9"/>
          <p:cNvSpPr/>
          <p:nvPr/>
        </p:nvSpPr>
        <p:spPr>
          <a:xfrm>
            <a:off x="4407408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매우 안전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510528" y="2286000"/>
            <a:ext cx="4839919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O(n³), n≤100 : 10⁶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58368" y="3163824"/>
            <a:ext cx="10874959" cy="749808"/>
          </a:xfrm>
          <a:prstGeom prst="roundRect">
            <a:avLst>
              <a:gd name="adj" fmla="val 1707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96112" y="3287268"/>
            <a:ext cx="502920" cy="50292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7" name="Image 2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842" y="3412998"/>
            <a:ext cx="251460" cy="251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618488" y="3163824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수백만 번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4407408" y="3310128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38BDF8"/>
          </a:solidFill>
          <a:ln/>
        </p:spPr>
      </p:sp>
      <p:sp>
        <p:nvSpPr>
          <p:cNvPr id="20" name="Text 15"/>
          <p:cNvSpPr/>
          <p:nvPr/>
        </p:nvSpPr>
        <p:spPr>
          <a:xfrm>
            <a:off x="4407408" y="33101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보통 가능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510528" y="3163824"/>
            <a:ext cx="4839919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O(2ⁿ), n≤20 : 10⁶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658368" y="4041648"/>
            <a:ext cx="10874959" cy="749808"/>
          </a:xfrm>
          <a:prstGeom prst="roundRect">
            <a:avLst>
              <a:gd name="adj" fmla="val 1707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4165092"/>
            <a:ext cx="502920" cy="50292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4" name="Image 3" descr="/home/claude/icons/war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842" y="4290822"/>
            <a:ext cx="251460" cy="25146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618488" y="4041648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수억 번 이상</a:t>
            </a:r>
            <a:endParaRPr lang="en-US" sz="1600" dirty="0"/>
          </a:p>
        </p:txBody>
      </p:sp>
      <p:sp>
        <p:nvSpPr>
          <p:cNvPr id="26" name="Shape 20"/>
          <p:cNvSpPr/>
          <p:nvPr/>
        </p:nvSpPr>
        <p:spPr>
          <a:xfrm>
            <a:off x="4407408" y="4187952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F59E0B"/>
          </a:solidFill>
          <a:ln/>
        </p:spPr>
      </p:sp>
      <p:sp>
        <p:nvSpPr>
          <p:cNvPr id="27" name="Text 21"/>
          <p:cNvSpPr/>
          <p:nvPr/>
        </p:nvSpPr>
        <p:spPr>
          <a:xfrm>
            <a:off x="4407408" y="41879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위험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6510528" y="4041648"/>
            <a:ext cx="4839919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O(n!), n&gt;10</a:t>
            </a:r>
            <a:endParaRPr lang="en-US" sz="1350" dirty="0"/>
          </a:p>
        </p:txBody>
      </p:sp>
      <p:sp>
        <p:nvSpPr>
          <p:cNvPr id="29" name="Shape 23"/>
          <p:cNvSpPr/>
          <p:nvPr/>
        </p:nvSpPr>
        <p:spPr>
          <a:xfrm>
            <a:off x="658368" y="4919472"/>
            <a:ext cx="10874959" cy="749808"/>
          </a:xfrm>
          <a:prstGeom prst="roundRect">
            <a:avLst>
              <a:gd name="adj" fmla="val 1707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042916"/>
            <a:ext cx="502920" cy="50292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1" name="Image 4" descr="/home/claude/icons/time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842" y="5168646"/>
            <a:ext cx="251460" cy="25146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618488" y="4919472"/>
            <a:ext cx="2743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수십억 번 +</a:t>
            </a:r>
            <a:endParaRPr lang="en-US" sz="1600" dirty="0"/>
          </a:p>
        </p:txBody>
      </p:sp>
      <p:sp>
        <p:nvSpPr>
          <p:cNvPr id="33" name="Shape 26"/>
          <p:cNvSpPr/>
          <p:nvPr/>
        </p:nvSpPr>
        <p:spPr>
          <a:xfrm>
            <a:off x="4407408" y="5065776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FB7185"/>
          </a:solidFill>
          <a:ln/>
        </p:spPr>
      </p:sp>
      <p:sp>
        <p:nvSpPr>
          <p:cNvPr id="34" name="Text 27"/>
          <p:cNvSpPr/>
          <p:nvPr/>
        </p:nvSpPr>
        <p:spPr>
          <a:xfrm>
            <a:off x="4407408" y="506577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초과</a:t>
            </a:r>
            <a:endParaRPr lang="en-US" sz="1350" dirty="0"/>
          </a:p>
        </p:txBody>
      </p:sp>
      <p:sp>
        <p:nvSpPr>
          <p:cNvPr id="35" name="Text 28"/>
          <p:cNvSpPr/>
          <p:nvPr/>
        </p:nvSpPr>
        <p:spPr>
          <a:xfrm>
            <a:off x="6510528" y="4919472"/>
            <a:ext cx="4839919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다른 알고리즘 필요</a:t>
            </a:r>
            <a:endParaRPr lang="en-US" sz="1350" dirty="0"/>
          </a:p>
        </p:txBody>
      </p:sp>
      <p:sp>
        <p:nvSpPr>
          <p:cNvPr id="36" name="Text 29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69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2.1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다른 숫자 3개의 합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길이 N 리스트에서 서로 다른 3개를 골라 합이 target이 되는 경우의 수.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76656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three_sum.py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86380"/>
            <a:ext cx="6309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sys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= sys.stdin.readline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 =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 =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combinations(arr,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(c) == target: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count += </a:t>
            </a: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(count)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790688" y="2240280"/>
            <a:ext cx="3742639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046720" y="2377440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/ 출력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046720" y="2697480"/>
            <a:ext cx="328543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1 2 3 4 5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046720" y="3520440"/>
            <a:ext cx="32854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출력: </a:t>
            </a:r>
            <a:r>
              <a:rPr lang="en-US" sz="16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7790688" y="4160520"/>
            <a:ext cx="3742639" cy="1645920"/>
          </a:xfrm>
          <a:prstGeom prst="roundRect">
            <a:avLst>
              <a:gd name="adj" fmla="val 7778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8019288" y="4315968"/>
            <a:ext cx="32854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가능?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8019288" y="4663440"/>
            <a:ext cx="32854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N=100 → </a:t>
            </a:r>
            <a:endParaRPr lang="en-US" sz="13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₁₀₀C₃ = 161,700</a:t>
            </a:r>
            <a:endParaRPr lang="en-US" sz="13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수십만 번 = 매우 안전 ✅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</a:t>
            </a:r>
            <a:endParaRPr lang="en-US" sz="1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DAB8AB95-944A-4499-87C7-E271C72D9E29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895FB0B-FD6A-480F-8888-82EF1A822075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세 수의 합 개수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868D093-3D5D-49AA-9D73-1CB2E76FBFEE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P29  ·  원본 Python/개념 슬라이드 45  ·  return = 경우의 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0F40E69-29DE-4E01-ABD3-CAE1081AF7A3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three_sum_count(const int A[], int n, int 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for(int k=j+1;k&lt;n;k++)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if(A[i]+A[j]+A[k]==target) count++;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098F56A-0BD6-49D0-A4FC-A18834853DCC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n=100이면 100C3=161,700개입니다. i&lt;j&lt;k의 범위를 지켜 중복을 제외합니다.</a:t>
            </a:r>
          </a:p>
        </p:txBody>
      </p:sp>
    </p:spTree>
    <p:extLst>
      <p:ext uri="{BB962C8B-B14F-4D97-AF65-F5344CB8AC3E}">
        <p14:creationId xmlns:p14="http://schemas.microsoft.com/office/powerpoint/2010/main" val="8590110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2.2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블랙잭 — M을 넘지 않는 최대 합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N장 중 3장을 골라 합이 M을 넘지 않으면서 가장 큰 경우를 찾는다.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76656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blackjack.py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88920"/>
            <a:ext cx="6309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sys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= sys.stdin.readline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blackjack(cards, target):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best =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combo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combinations(cards,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total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(combo)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total &lt;= target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total &gt; best: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best = total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best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N, M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cards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(blackjack(cards, M))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790688" y="2240280"/>
            <a:ext cx="3742639" cy="3566160"/>
          </a:xfrm>
          <a:prstGeom prst="roundRect">
            <a:avLst>
              <a:gd name="adj" fmla="val 35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046720" y="2395728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 입력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046720" y="2697480"/>
            <a:ext cx="32854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5 21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5 6 7 8 9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046720" y="3291840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조합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8046720" y="3584448"/>
            <a:ext cx="32854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5+6+7 = 18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5+6+9 = 20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5+7+9 = 21 ← 최대!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8046720" y="5029200"/>
            <a:ext cx="3230575" cy="594360"/>
          </a:xfrm>
          <a:prstGeom prst="roundRect">
            <a:avLst>
              <a:gd name="adj" fmla="val 15385"/>
            </a:avLst>
          </a:prstGeom>
          <a:solidFill>
            <a:srgbClr val="17163A"/>
          </a:solidFill>
          <a:ln/>
        </p:spPr>
      </p:sp>
      <p:sp>
        <p:nvSpPr>
          <p:cNvPr id="23" name="Text 20"/>
          <p:cNvSpPr/>
          <p:nvPr/>
        </p:nvSpPr>
        <p:spPr>
          <a:xfrm>
            <a:off x="8046720" y="5029200"/>
            <a:ext cx="32305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출력: </a:t>
            </a:r>
            <a:r>
              <a:rPr lang="en-US" sz="20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72</a:t>
            </a:r>
            <a:endParaRPr lang="en-US" sz="1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0B500F0-5E70-49D5-B48F-487984369D6E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0B8644B-2EF2-4A09-9300-B8D46E57838B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블랙잭 최대 합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54C939-40D4-45C6-B059-8EA14717F171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P30  ·  원본 Python/개념 슬라이드 46  ·  return = 최대 합 또는 0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1D096E2-688C-4DCF-B858-99360718B493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blackjack(const int A[], int n, int 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best=0;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for(int k=j+1;k&lt;n;k++)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total=A[i]+A[j]+A[k];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if(total&lt;=target &amp;&amp; total&gt;best) best=total;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best;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91086E8-5DC4-4BA1-A7ED-99A895873F12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조건 검증 total&lt;=target 후 best와 비교합니다. 최적값을 찾아야 하므로 첫 번째 유효 조합에서 종료하면 안 됩니다.</a:t>
            </a:r>
          </a:p>
        </p:txBody>
      </p:sp>
    </p:spTree>
    <p:extLst>
      <p:ext uri="{BB962C8B-B14F-4D97-AF65-F5344CB8AC3E}">
        <p14:creationId xmlns:p14="http://schemas.microsoft.com/office/powerpoint/2010/main" val="20018643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연습문제 유형 분류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패턴을 이해하면 처음 보는 문제도 해결할 수 있습니다.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8368" y="2240280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96112" y="2496312"/>
            <a:ext cx="548640" cy="548640"/>
          </a:xfrm>
          <a:prstGeom prst="ellipse">
            <a:avLst/>
          </a:prstGeom>
          <a:solidFill>
            <a:srgbClr val="4F46E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listo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272" y="2633472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72768" y="2459736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패턴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914400" y="3108960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4F46E5"/>
          </a:solidFill>
          <a:ln/>
        </p:spPr>
      </p:sp>
      <p:sp>
        <p:nvSpPr>
          <p:cNvPr id="13" name="Text 9"/>
          <p:cNvSpPr/>
          <p:nvPr/>
        </p:nvSpPr>
        <p:spPr>
          <a:xfrm>
            <a:off x="914400" y="31089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O(n²), O(n³)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2532888" y="3108960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쌍/삼쌍 비교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390034" y="2240280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627778" y="2496312"/>
            <a:ext cx="548640" cy="5486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7" name="Image 2" descr="/home/claude/icons/comment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938" y="2633472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04434" y="2459736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탐색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4646066" y="3108960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7C3AED"/>
          </a:solidFill>
          <a:ln/>
        </p:spPr>
      </p:sp>
      <p:sp>
        <p:nvSpPr>
          <p:cNvPr id="20" name="Text 15"/>
          <p:cNvSpPr/>
          <p:nvPr/>
        </p:nvSpPr>
        <p:spPr>
          <a:xfrm>
            <a:off x="4646066" y="31089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O(nm)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6264554" y="3108960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매칭·문자열 비교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8121701" y="2240280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359445" y="2496312"/>
            <a:ext cx="548640" cy="5486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4" name="Image 3" descr="/home/claude/icons/layer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605" y="2633472"/>
            <a:ext cx="274320" cy="27432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036101" y="2459736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8377733" y="3108960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38BDF8"/>
          </a:solidFill>
          <a:ln/>
        </p:spPr>
      </p:sp>
      <p:sp>
        <p:nvSpPr>
          <p:cNvPr id="27" name="Text 21"/>
          <p:cNvSpPr/>
          <p:nvPr/>
        </p:nvSpPr>
        <p:spPr>
          <a:xfrm>
            <a:off x="8377733" y="31089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O(2ⁿ)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9996221" y="3108960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비트마스크·선택/비선택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658368" y="4096512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4352544"/>
            <a:ext cx="548640" cy="54864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1" name="Image 4" descr="/home/claude/icons/gear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272" y="4489704"/>
            <a:ext cx="274320" cy="27432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72768" y="4315968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 탐색</a:t>
            </a:r>
            <a:endParaRPr lang="en-US" sz="1500" dirty="0"/>
          </a:p>
        </p:txBody>
      </p:sp>
      <p:sp>
        <p:nvSpPr>
          <p:cNvPr id="33" name="Shape 26"/>
          <p:cNvSpPr/>
          <p:nvPr/>
        </p:nvSpPr>
        <p:spPr>
          <a:xfrm>
            <a:off x="914400" y="4965192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10B981"/>
          </a:solidFill>
          <a:ln/>
        </p:spPr>
      </p:sp>
      <p:sp>
        <p:nvSpPr>
          <p:cNvPr id="34" name="Text 27"/>
          <p:cNvSpPr/>
          <p:nvPr/>
        </p:nvSpPr>
        <p:spPr>
          <a:xfrm>
            <a:off x="914400" y="496519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O(nCr)</a:t>
            </a:r>
            <a:endParaRPr lang="en-US" sz="1150" dirty="0"/>
          </a:p>
        </p:txBody>
      </p:sp>
      <p:sp>
        <p:nvSpPr>
          <p:cNvPr id="35" name="Text 28"/>
          <p:cNvSpPr/>
          <p:nvPr/>
        </p:nvSpPr>
        <p:spPr>
          <a:xfrm>
            <a:off x="2532888" y="4965192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combinations·합 조건</a:t>
            </a:r>
            <a:endParaRPr lang="en-US" sz="1100" dirty="0"/>
          </a:p>
        </p:txBody>
      </p:sp>
      <p:sp>
        <p:nvSpPr>
          <p:cNvPr id="36" name="Shape 29"/>
          <p:cNvSpPr/>
          <p:nvPr/>
        </p:nvSpPr>
        <p:spPr>
          <a:xfrm>
            <a:off x="4390034" y="4096512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4627778" y="4352544"/>
            <a:ext cx="548640" cy="54864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8" name="Image 5" descr="/home/claude/icons/sitemap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4938" y="4489704"/>
            <a:ext cx="274320" cy="27432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5304434" y="4315968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2D 배열</a:t>
            </a:r>
            <a:endParaRPr lang="en-US" sz="1500" dirty="0"/>
          </a:p>
        </p:txBody>
      </p:sp>
      <p:sp>
        <p:nvSpPr>
          <p:cNvPr id="40" name="Shape 32"/>
          <p:cNvSpPr/>
          <p:nvPr/>
        </p:nvSpPr>
        <p:spPr>
          <a:xfrm>
            <a:off x="4646066" y="4965192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F59E0B"/>
          </a:solidFill>
          <a:ln/>
        </p:spPr>
      </p:sp>
      <p:sp>
        <p:nvSpPr>
          <p:cNvPr id="41" name="Text 33"/>
          <p:cNvSpPr/>
          <p:nvPr/>
        </p:nvSpPr>
        <p:spPr>
          <a:xfrm>
            <a:off x="4646066" y="496519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O(n²m²)</a:t>
            </a:r>
            <a:endParaRPr lang="en-US" sz="1150" dirty="0"/>
          </a:p>
        </p:txBody>
      </p:sp>
      <p:sp>
        <p:nvSpPr>
          <p:cNvPr id="42" name="Text 34"/>
          <p:cNvSpPr/>
          <p:nvPr/>
        </p:nvSpPr>
        <p:spPr>
          <a:xfrm>
            <a:off x="6264554" y="4965192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격자 탐색·행렬 패턴</a:t>
            </a:r>
            <a:endParaRPr lang="en-US" sz="1100" dirty="0"/>
          </a:p>
        </p:txBody>
      </p:sp>
      <p:sp>
        <p:nvSpPr>
          <p:cNvPr id="43" name="Shape 35"/>
          <p:cNvSpPr/>
          <p:nvPr/>
        </p:nvSpPr>
        <p:spPr>
          <a:xfrm>
            <a:off x="8121701" y="4096512"/>
            <a:ext cx="3411626" cy="16002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44" name="Shape 36"/>
          <p:cNvSpPr/>
          <p:nvPr/>
        </p:nvSpPr>
        <p:spPr>
          <a:xfrm>
            <a:off x="8359445" y="4352544"/>
            <a:ext cx="548640" cy="548640"/>
          </a:xfrm>
          <a:prstGeom prst="ellipse">
            <a:avLst/>
          </a:prstGeom>
          <a:solidFill>
            <a:srgbClr val="FB7185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45" name="Image 6" descr="/home/claude/icons/target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6605" y="4489704"/>
            <a:ext cx="274320" cy="274320"/>
          </a:xfrm>
          <a:prstGeom prst="rect">
            <a:avLst/>
          </a:prstGeom>
        </p:spPr>
      </p:pic>
      <p:sp>
        <p:nvSpPr>
          <p:cNvPr id="46" name="Text 37"/>
          <p:cNvSpPr/>
          <p:nvPr/>
        </p:nvSpPr>
        <p:spPr>
          <a:xfrm>
            <a:off x="9036101" y="4315968"/>
            <a:ext cx="231434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</a:t>
            </a:r>
            <a:endParaRPr lang="en-US" sz="1500" dirty="0"/>
          </a:p>
        </p:txBody>
      </p:sp>
      <p:sp>
        <p:nvSpPr>
          <p:cNvPr id="47" name="Shape 38"/>
          <p:cNvSpPr/>
          <p:nvPr/>
        </p:nvSpPr>
        <p:spPr>
          <a:xfrm>
            <a:off x="8377733" y="4965192"/>
            <a:ext cx="1554480" cy="384048"/>
          </a:xfrm>
          <a:prstGeom prst="roundRect">
            <a:avLst>
              <a:gd name="adj" fmla="val 21429"/>
            </a:avLst>
          </a:prstGeom>
          <a:solidFill>
            <a:srgbClr val="FB7185"/>
          </a:solidFill>
          <a:ln/>
        </p:spPr>
      </p:sp>
      <p:sp>
        <p:nvSpPr>
          <p:cNvPr id="48" name="Text 39"/>
          <p:cNvSpPr/>
          <p:nvPr/>
        </p:nvSpPr>
        <p:spPr>
          <a:xfrm>
            <a:off x="8377733" y="496519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혼합</a:t>
            </a:r>
            <a:endParaRPr lang="en-US" sz="1150" dirty="0"/>
          </a:p>
        </p:txBody>
      </p:sp>
      <p:sp>
        <p:nvSpPr>
          <p:cNvPr id="49" name="Text 40"/>
          <p:cNvSpPr/>
          <p:nvPr/>
        </p:nvSpPr>
        <p:spPr>
          <a:xfrm>
            <a:off x="9996221" y="4965192"/>
            <a:ext cx="135422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최소/최대 갱신·조건부</a:t>
            </a:r>
            <a:endParaRPr lang="en-US" sz="1100" dirty="0"/>
          </a:p>
        </p:txBody>
      </p:sp>
      <p:sp>
        <p:nvSpPr>
          <p:cNvPr id="50" name="Text 41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74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 · 반복문 패턴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· 삼중 반복문 연습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520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1 — 모든 (i,j) 쌍의 차이 (i&lt;j)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58368" y="2194560"/>
            <a:ext cx="520888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194560"/>
            <a:ext cx="52088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50592"/>
            <a:ext cx="52088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194560"/>
            <a:ext cx="420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pairs.py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20340"/>
            <a:ext cx="475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= 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 -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 +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</a:t>
            </a: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"{A[j]-A[i]}"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324448" y="1828800"/>
            <a:ext cx="520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2 — 세 수의 합이 K (i&lt;j&lt;k)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324448" y="2194560"/>
            <a:ext cx="520888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324448" y="2194560"/>
            <a:ext cx="52088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20" name="Shape 17"/>
          <p:cNvSpPr/>
          <p:nvPr/>
        </p:nvSpPr>
        <p:spPr>
          <a:xfrm>
            <a:off x="6324448" y="2450592"/>
            <a:ext cx="52088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21" name="Shape 18"/>
          <p:cNvSpPr/>
          <p:nvPr/>
        </p:nvSpPr>
        <p:spPr>
          <a:xfrm>
            <a:off x="6525616" y="232257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22" name="Shape 19"/>
          <p:cNvSpPr/>
          <p:nvPr/>
        </p:nvSpPr>
        <p:spPr>
          <a:xfrm>
            <a:off x="6726784" y="232257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23" name="Shape 20"/>
          <p:cNvSpPr/>
          <p:nvPr/>
        </p:nvSpPr>
        <p:spPr>
          <a:xfrm>
            <a:off x="6927952" y="232257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24" name="Text 21"/>
          <p:cNvSpPr/>
          <p:nvPr/>
        </p:nvSpPr>
        <p:spPr>
          <a:xfrm>
            <a:off x="7147408" y="2194560"/>
            <a:ext cx="420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triple.py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6580480" y="2720340"/>
            <a:ext cx="475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= [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 K = 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11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(A)-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1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(i+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(A)-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1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k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(j+</a:t>
            </a: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(A)):</a:t>
            </a:r>
            <a:endParaRPr lang="en-US" sz="11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A[i]+A[j]+A[k] == K:</a:t>
            </a:r>
            <a:endParaRPr lang="en-US" sz="115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((A[i],A[j],A[k]))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4297680"/>
            <a:ext cx="5208880" cy="1417320"/>
          </a:xfrm>
          <a:prstGeom prst="roundRect">
            <a:avLst>
              <a:gd name="adj" fmla="val 7742"/>
            </a:avLst>
          </a:prstGeom>
          <a:solidFill>
            <a:srgbClr val="F5F4FC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932688" y="4297680"/>
            <a:ext cx="4660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1은 이중 반복문으로 모든 쌍을 순회하는 가장 기본적인 O(n²) 패턴입니다.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324448" y="4297680"/>
            <a:ext cx="5208880" cy="1417320"/>
          </a:xfrm>
          <a:prstGeom prst="roundRect">
            <a:avLst>
              <a:gd name="adj" fmla="val 7742"/>
            </a:avLst>
          </a:prstGeom>
          <a:solidFill>
            <a:srgbClr val="17163A"/>
          </a:solidFill>
          <a:ln/>
          <a:effectLst>
            <a:outerShdw blurRad="101600" dist="38100" dir="5400000" algn="bl" rotWithShape="0">
              <a:srgbClr val="1A1836">
                <a:alpha val="20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6580480" y="4434840"/>
            <a:ext cx="475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6580480" y="4754880"/>
            <a:ext cx="475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(2, 5, 8)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(3, 5, 7)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75</a:t>
            </a:r>
            <a:endParaRPr lang="en-US" sz="1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B83B8E-767D-45B5-8AB8-5EA8BAE6CE67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3A9A7A0-5131-401F-A379-39328FEEF553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모든 쌍의 차이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A22DBCC-AB18-4F50-BB87-84D08D6F01F5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P31  ·  원본 Python/개념 슬라이드 48  ·  out = 차이 목록, return = 개수 (최대 435)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A3CEB56-AE13-4D2A-9815-0BDE15618985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pair_differences(const int A[], int n, int out[])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out[count++]=A[j]-A[i];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00EFFF9-220F-4BA9-851B-190EAAD046A7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[3,1,4,2]의 첫 차이는 1-3=-2입니다.</a:t>
            </a:r>
          </a:p>
        </p:txBody>
      </p:sp>
    </p:spTree>
    <p:extLst>
      <p:ext uri="{BB962C8B-B14F-4D97-AF65-F5344CB8AC3E}">
        <p14:creationId xmlns:p14="http://schemas.microsoft.com/office/powerpoint/2010/main" val="1053575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FF27E75-D378-4861-BB94-56D2AB8CF746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0702454-8AB8-4B44-BE5F-5F64A3DC391D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합이 K인 세 수 나열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259F18A-0A68-44C9-9562-20D2764946A5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P32  ·  원본 Python/개념 슬라이드 48  ·  out[][3] = 세 수, return = 행 수 (최대 1140)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88B805-850A-482A-AFA1-D21405DA3B96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three_sum_values(const int A[], int n, int target, int out[][3])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for(int j=i+1;j&lt;n;j++) for(int k=j+1;k&lt;n;k++)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if(A[i]+A[j]+A[k]==target)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out[count][0]=A[i]; out[count][1]=A[j]; out[count++][2]=A[k];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6D77F8E-11A2-47DE-8A15-A294F06CEAE9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조건을 통과했을 때만 out[count]에 저장한 뒤 count를 증가시킵니다.</a:t>
            </a:r>
          </a:p>
        </p:txBody>
      </p:sp>
    </p:spTree>
    <p:extLst>
      <p:ext uri="{BB962C8B-B14F-4D97-AF65-F5344CB8AC3E}">
        <p14:creationId xmlns:p14="http://schemas.microsoft.com/office/powerpoint/2010/main" val="27539310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 · 문자열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회문(Palindrome) 찾기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앞뒤로 읽어도 같은 문자열 찾기 — s == s[::-1] 이면 회문.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766560" cy="3063240"/>
          </a:xfrm>
          <a:prstGeom prst="roundRect">
            <a:avLst>
              <a:gd name="adj" fmla="val 3582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palindrome.py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814574"/>
            <a:ext cx="63093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 = []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_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s =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().strip()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 == s[::-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]:      </a:t>
            </a: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앞뒤로 읽어도 같으면 회문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result.append(s)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r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result: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(r)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7790688" y="2240280"/>
            <a:ext cx="3742639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046720" y="2395728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/ 출력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046720" y="2697480"/>
            <a:ext cx="3285439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입력: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Racecar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noon</a:t>
            </a:r>
            <a:endParaRPr lang="en-US" sz="12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world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046720" y="4343400"/>
            <a:ext cx="32854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2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출력:</a:t>
            </a:r>
            <a:endParaRPr lang="en-US" sz="12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endParaRPr lang="en-US" sz="12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noon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58368" y="5440680"/>
            <a:ext cx="6766560" cy="365760"/>
          </a:xfrm>
          <a:prstGeom prst="roundRect">
            <a:avLst>
              <a:gd name="adj" fmla="val 25000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932688" y="54406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s[::-1] 슬라이싱 → 문자열을 뒤집는 파이썬 핵심 기법!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78</a:t>
            </a:r>
            <a:endParaRPr lang="en-US" sz="1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1545DAD-8A26-4C80-8237-BD19715BE64E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5D745CA-A351-4F7B-A713-F1ED6AACE803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회문만 골라내기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A398756-895F-48F0-97BD-059464C3B3C6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P33  ·  원본 Python/개념 슬라이드 49  ·  out = 회문인 문자열의 인덱스, return = 개수 (최대 30)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14854EB-0675-4032-B112-E1F4CA287C3C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palindrome_words(const char *words[], int n, int out[])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i=0;i&lt;n;i++)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left=0, right=(int)strlen(words[i])-1, ok=1;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while(left&lt;right) if(words[i][left++]!=words[i][right--]) {ok=0; break;}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if(ok) out[count++]=i;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CDD9D3A-EDCD-4341-A4F8-1BE3F105FFC5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C에서는 양 끝의 인덱스를 안쪽으로 옮기며 비교합니다. Racecar와 racecar를 구분하세요.</a:t>
            </a:r>
          </a:p>
        </p:txBody>
      </p:sp>
    </p:spTree>
    <p:extLst>
      <p:ext uri="{BB962C8B-B14F-4D97-AF65-F5344CB8AC3E}">
        <p14:creationId xmlns:p14="http://schemas.microsoft.com/office/powerpoint/2010/main" val="41725350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 · 부분집합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 (0/1 Knapsack) </a:t>
            </a:r>
            <a:r>
              <a:rPr lang="en-US" sz="290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— O(N·2ⁿ)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N≤20이므로 2²⁰ ≈ 100만 → 완전 탐색 가능!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676656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676656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676656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823718"/>
            <a:ext cx="6309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N, W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 = [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tuple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_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(N)]     </a:t>
            </a:r>
            <a:r>
              <a:rPr lang="en-US" sz="12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(무게, 가치)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max_val =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r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N +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        </a:t>
            </a:r>
            <a:r>
              <a:rPr lang="en-US" sz="12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1~N개 선택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combo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combinations(items, r):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w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(it[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combo)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v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(it[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combo)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w &lt;= W: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max_val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(max_val, v)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(max_val)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790688" y="2240280"/>
            <a:ext cx="3742639" cy="2331720"/>
          </a:xfrm>
          <a:prstGeom prst="roundRect">
            <a:avLst>
              <a:gd name="adj" fmla="val 549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046720" y="2395728"/>
            <a:ext cx="3285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 입력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046720" y="2697480"/>
            <a:ext cx="3285439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4 10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4 5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6 8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3 3</a:t>
            </a:r>
            <a:endParaRPr lang="en-US" sz="13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5 6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046720" y="3977640"/>
            <a:ext cx="32854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3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</a:t>
            </a:r>
            <a:r>
              <a:rPr lang="en-US" altLang="ko-KR" sz="130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13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7790688" y="4709160"/>
            <a:ext cx="3742639" cy="1097280"/>
          </a:xfrm>
          <a:prstGeom prst="roundRect">
            <a:avLst>
              <a:gd name="adj" fmla="val 10000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8065008" y="4709160"/>
            <a:ext cx="319399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발전: 완전 </a:t>
            </a:r>
            <a:r>
              <a:rPr 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O(N·2ⁿ) </a:t>
            </a: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동적 계획법 O(NW)으로 개선 가능!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</a:t>
            </a:r>
            <a:endParaRPr lang="en-US" sz="1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3C11F47-52CC-46FB-A2A2-F45DED2287A1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4538BE4-9EA7-4015-BA78-B6D2CA795EBF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0/1 배낭 완전 탐색 · C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D74EF2-28C7-42E9-BA42-A89057D0FA44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P34  ·  원본 Python/개념 슬라이드 50  ·  return = 최대 가치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55A5818-3C15-48FD-B16D-B78FB6D6B539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knapsack(const int weights[], const int values[], int n, int capacity)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best=0;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for(unsigned mask=0;mask&lt;(1u&lt;&lt;n);mask++)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weight=0, value=0;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j=0;j&lt;n;j++) if(mask &amp; (1u&lt;&lt;j)) {weight+=weights[j]; value+=values[j];}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if(weight&lt;=capacity &amp;&amp; value&gt;best) best=value;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best;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D18D989-EC5A-43AB-B43C-BFFE48C63B97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마스크마다 무게와 가치를 따로 합산합니다. 모든 원소를 검사하는 구현의 시간은 O(n*2^n)입니다.</a:t>
            </a:r>
          </a:p>
        </p:txBody>
      </p:sp>
    </p:spTree>
    <p:extLst>
      <p:ext uri="{BB962C8B-B14F-4D97-AF65-F5344CB8AC3E}">
        <p14:creationId xmlns:p14="http://schemas.microsoft.com/office/powerpoint/2010/main" val="24032215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778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 · 순열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8368" y="1133856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 야구 (Baseball)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58368" y="1828800"/>
            <a:ext cx="10874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17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0~9에서 서로 다른 숫자 3개로 구성 → 스트라이크/볼 힌트로 정답 후보를 추론.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2240280"/>
            <a:ext cx="10874959" cy="4101084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240280"/>
            <a:ext cx="10874959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" y="2496312"/>
            <a:ext cx="10874959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12" name="Shape 9"/>
          <p:cNvSpPr/>
          <p:nvPr/>
        </p:nvSpPr>
        <p:spPr>
          <a:xfrm>
            <a:off x="859536" y="236829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60704" y="236829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1872" y="236829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1481328" y="2240280"/>
            <a:ext cx="98691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baseball.py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14400" y="2789936"/>
            <a:ext cx="10417759" cy="3361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itertools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permutations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get_sb(secret, guess):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s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secret[i] == guess[i])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b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guess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d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secret) - s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s, b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hints = []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_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line =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().split()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hints.append((line[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(line[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]),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(line[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])))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 =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permutations(</a:t>
            </a: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'0123456789'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secret = </a:t>
            </a: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''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.join(perm)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(get_sb(secret, h[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 == (h[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], h[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h </a:t>
            </a: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hints):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count += </a:t>
            </a: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(count)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82</a:t>
            </a:r>
            <a:endParaRPr lang="en-US" sz="1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2891BF5-9ACF-4DD3-AAEF-65CE7D8077E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8605F57-DB80-4F27-BFD2-A2AF88247C31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숫자 야구 후보 세기 · C (1/2)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C39D022-D327-4676-A27B-4F1CD786B9EF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P35  ·  원본 Python/개념 슬라이드 51  ·  return = 모든 힌트를 만족하는 후보 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85DDA3F-58BE-48F9-82EE-EE015B9CAE81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int baseball_count(const char *guesses[], const int strikes[], const int balls[],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n)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int count=0;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for(int a=0;a&lt;10;a++) for(int b=0;b&lt;10;b++) for(int c=0;c&lt;10;c++)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if(a==b || a==c || b==c) continue;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char candidate[3]={'0'+a,'0'+b,'0'+c};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int ok=1;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for(int h=0;h&lt;n &amp;&amp; ok;h++)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int s=0, common=0;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for(int i=0;i&lt;3;i++) {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if(candidate[i]==guesses[h][i]) s++;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  for(int j=0;j&lt;3;j++) if(candidate[i]==guesses[h][j]) common++;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  if(s!=strikes[h] || common-s!=balls[h]) ok=0;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60318B-EED6-4080-BF4E-A1D1490E5256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다음 슬라이드에 같은 코드가 이어집니다.</a:t>
            </a:r>
          </a:p>
        </p:txBody>
      </p:sp>
    </p:spTree>
    <p:extLst>
      <p:ext uri="{BB962C8B-B14F-4D97-AF65-F5344CB8AC3E}">
        <p14:creationId xmlns:p14="http://schemas.microsoft.com/office/powerpoint/2010/main" val="12178353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F5C348F-B7B9-45DC-B82A-EDB3C6B3C0A4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EEA4B56-97F8-4FA9-9972-3E0733F4D79B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숫자 야구 후보 세기 · C (2/2)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B4AEC0F-B3A5-48A4-B371-6B49A696AC71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P35  ·  원본 Python/개념 슬라이드 51  ·  return = 모든 힌트를 만족하는 후보 수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51CA77F-C349-4414-95FC-61739044458F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  if(ok) count++;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}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return count;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29743A3-71D8-4302-AF04-2CB8F39431A4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숫자를 문자열로 비교해야 012를 보존합니다. 공통 숫자 수에서 스트라이크를 빼면 볼입니다.</a:t>
            </a:r>
          </a:p>
        </p:txBody>
      </p:sp>
    </p:spTree>
    <p:extLst>
      <p:ext uri="{BB962C8B-B14F-4D97-AF65-F5344CB8AC3E}">
        <p14:creationId xmlns:p14="http://schemas.microsoft.com/office/powerpoint/2010/main" val="36565803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troph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2.8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코딩 패턴 총정리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나오는 코드 패턴 5가지 — 이 형태만 익히면 대부분의 문제에 대응할 수 있습니다.</a:t>
            </a:r>
            <a:endParaRPr lang="en-US" sz="1400" dirty="0"/>
          </a:p>
        </p:txBody>
      </p:sp>
      <p:graphicFrame>
        <p:nvGraphicFramePr>
          <p:cNvPr id="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286000"/>
          <a:ext cx="10908792" cy="3950208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2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패턴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형태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문제</a:t>
                      </a:r>
                      <a:endParaRPr lang="en-US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① 단일 for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i in range(n):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약수·소수 판별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7C3AED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② 이중 for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i in range(n-1): for j in range(i+1,n):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최근접 쌍, 두 수 합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③ combinations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c in combinations(arr, r):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r개 선택 조합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59E0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④ permutations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p in permutations(arr, r):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순서 있는 r개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⑤ 비트마스크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i in range(1 &lt;&lt; n):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모든 부분집합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85</a:t>
            </a:r>
            <a:endParaRPr lang="en-US" sz="1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C593D024-75EC-4542-9EBD-70AAF2CB5716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354C10C-1B0B-4BB3-BF30-750C696FCA29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Python · C 완전 탐색 패턴 대응표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6AFC9E7-6871-4584-B3A1-519775E90F5D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표현 방법이 바뀌어도 생성할 후보의 수는 같습니다.</a:t>
            </a:r>
          </a:p>
        </p:txBody>
      </p:sp>
      <p:graphicFrame>
        <p:nvGraphicFramePr>
          <p:cNvPr id="9" name="표 8"/>
          <p:cNvGraphicFramePr/>
          <p:nvPr/>
        </p:nvGraphicFramePr>
        <p:xfrm>
          <a:off x="590550" y="2066925"/>
          <a:ext cx="11010900" cy="3438525"/>
        </p:xfrm>
        <a:graphic>
          <a:graphicData uri="http://schemas.openxmlformats.org/drawingml/2006/table">
            <a:tbl>
              <a:tblPr/>
              <a:tblGrid>
                <a:gridCol w="367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21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Python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C11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실습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range(n)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for (int i=0; i&lt;n; i++)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P14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combinations(A, 3)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i &lt; j &lt; k 반복문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P17 / P29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permutations(A, r)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used 배열 + 재귀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P18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combinations(A, 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start 인덱스 + 재귀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range(1 &lt;&lt; n)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mask &lt; (1u &lt;&lt; n)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P24 / P34</a:t>
                      </a:r>
                    </a:p>
                  </a:txBody>
                  <a:tcPr>
                    <a:solidFill>
                      <a:srgbClr val="F5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218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s == s[::-1]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양 끝 문자를 안쪽으로 비교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836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P33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CB587453-D458-4C11-BC28-F01666AC20F4}"/>
              </a:ext>
            </a:extLst>
          </p:cNvPr>
          <p:cNvSpPr>
            <a:spLocks noGrp="1"/>
          </p:cNvSpPr>
          <p:nvPr/>
        </p:nvSpPr>
        <p:spPr>
          <a:xfrm>
            <a:off x="619125" y="58578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nPr = n!/(n-r)!  ·  nCr = n!/(r!(n-r)!)  ·  부분집합 생성·기록은 O(n·2ⁿ)</a:t>
            </a:r>
          </a:p>
        </p:txBody>
      </p:sp>
    </p:spTree>
    <p:extLst>
      <p:ext uri="{BB962C8B-B14F-4D97-AF65-F5344CB8AC3E}">
        <p14:creationId xmlns:p14="http://schemas.microsoft.com/office/powerpoint/2010/main" val="35382037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포인트 요약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 TAKEAWAYS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5208880" cy="829818"/>
          </a:xfrm>
          <a:prstGeom prst="roundRect">
            <a:avLst>
              <a:gd name="adj" fmla="val 1322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2015109"/>
            <a:ext cx="457200" cy="457200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6" name="Text 4"/>
          <p:cNvSpPr/>
          <p:nvPr/>
        </p:nvSpPr>
        <p:spPr>
          <a:xfrm>
            <a:off x="877824" y="201510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481328" y="1828800"/>
            <a:ext cx="4203040" cy="829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= 가능한 모든 경우를 체계적으로 탐색하는 설계 전략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58368" y="2823210"/>
            <a:ext cx="5208880" cy="829818"/>
          </a:xfrm>
          <a:prstGeom prst="roundRect">
            <a:avLst>
              <a:gd name="adj" fmla="val 1322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77824" y="3009519"/>
            <a:ext cx="457200" cy="45720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0" name="Text 8"/>
          <p:cNvSpPr/>
          <p:nvPr/>
        </p:nvSpPr>
        <p:spPr>
          <a:xfrm>
            <a:off x="877824" y="300951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481328" y="2823210"/>
            <a:ext cx="4203040" cy="829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찾아야 할 변수의 수 = 중첩 반복문의 수 (핵심 패턴)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58368" y="3817620"/>
            <a:ext cx="5208880" cy="829818"/>
          </a:xfrm>
          <a:prstGeom prst="roundRect">
            <a:avLst>
              <a:gd name="adj" fmla="val 1322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77824" y="4003929"/>
            <a:ext cx="457200" cy="457200"/>
          </a:xfrm>
          <a:prstGeom prst="ellipse">
            <a:avLst/>
          </a:prstGeom>
          <a:solidFill>
            <a:srgbClr val="38BDF8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400392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481328" y="3817620"/>
            <a:ext cx="4203040" cy="829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 템플릿: 후보 해 생성 → 조건 검증 → 해 선택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58368" y="4812030"/>
            <a:ext cx="5208880" cy="829818"/>
          </a:xfrm>
          <a:prstGeom prst="roundRect">
            <a:avLst>
              <a:gd name="adj" fmla="val 13223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77824" y="4998339"/>
            <a:ext cx="457200" cy="4572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877824" y="499833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481328" y="4812030"/>
            <a:ext cx="4203040" cy="829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itertools / C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</a:t>
            </a: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재귀로 순열과 조합 구현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324448" y="1828800"/>
            <a:ext cx="5208880" cy="1161288"/>
          </a:xfrm>
          <a:prstGeom prst="roundRect">
            <a:avLst>
              <a:gd name="adj" fmla="val 944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543904" y="2180844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2" name="Text 20"/>
          <p:cNvSpPr/>
          <p:nvPr/>
        </p:nvSpPr>
        <p:spPr>
          <a:xfrm>
            <a:off x="6543904" y="21808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147408" y="1828800"/>
            <a:ext cx="42030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</a:t>
            </a:r>
            <a:r>
              <a:rPr 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</a:t>
            </a: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n!,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 </a:t>
            </a: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2ⁿ →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후보 수와 처리 비용으로 판단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24448" y="3154680"/>
            <a:ext cx="5208880" cy="1161288"/>
          </a:xfrm>
          <a:prstGeom prst="roundRect">
            <a:avLst>
              <a:gd name="adj" fmla="val 944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543904" y="3506724"/>
            <a:ext cx="457200" cy="457200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26" name="Text 24"/>
          <p:cNvSpPr/>
          <p:nvPr/>
        </p:nvSpPr>
        <p:spPr>
          <a:xfrm>
            <a:off x="6543904" y="35067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7147408" y="3154680"/>
            <a:ext cx="42030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탐색은 백트래킹·분할 정복·동적 계획법의 출발점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324448" y="4480560"/>
            <a:ext cx="5208880" cy="1161288"/>
          </a:xfrm>
          <a:prstGeom prst="roundRect">
            <a:avLst>
              <a:gd name="adj" fmla="val 9449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543904" y="4832604"/>
            <a:ext cx="457200" cy="457200"/>
          </a:xfrm>
          <a:prstGeom prst="ellipse">
            <a:avLst/>
          </a:prstGeom>
          <a:solidFill>
            <a:srgbClr val="4338CA"/>
          </a:solidFill>
          <a:ln/>
        </p:spPr>
      </p:sp>
      <p:sp>
        <p:nvSpPr>
          <p:cNvPr id="30" name="Text 28"/>
          <p:cNvSpPr/>
          <p:nvPr/>
        </p:nvSpPr>
        <p:spPr>
          <a:xfrm>
            <a:off x="6543904" y="48326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7147408" y="4480560"/>
            <a:ext cx="42030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테스트: 입력 제한 확인 → 경우의 수 계산 → 가능 여부 판단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87</a:t>
            </a:r>
            <a:endParaRPr lang="en-US" sz="1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퀴즈 1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시간 복잡도는?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691640"/>
            <a:ext cx="6583680" cy="3794760"/>
          </a:xfrm>
          <a:prstGeom prst="roundRect">
            <a:avLst>
              <a:gd name="adj" fmla="val 2892"/>
            </a:avLst>
          </a:prstGeom>
          <a:solidFill>
            <a:srgbClr val="1D1C3D"/>
          </a:solidFill>
          <a:ln/>
          <a:effectLst>
            <a:outerShdw blurRad="203200" dist="762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58368" y="1691640"/>
            <a:ext cx="6583680" cy="457200"/>
          </a:xfrm>
          <a:prstGeom prst="roundRect">
            <a:avLst>
              <a:gd name="adj" fmla="val 24000"/>
            </a:avLst>
          </a:prstGeom>
          <a:solidFill>
            <a:srgbClr val="2A2856"/>
          </a:solidFill>
          <a:ln/>
        </p:spPr>
      </p:sp>
      <p:sp>
        <p:nvSpPr>
          <p:cNvPr id="6" name="Shape 4"/>
          <p:cNvSpPr/>
          <p:nvPr/>
        </p:nvSpPr>
        <p:spPr>
          <a:xfrm>
            <a:off x="658368" y="1947672"/>
            <a:ext cx="6583680" cy="128016"/>
          </a:xfrm>
          <a:prstGeom prst="rect">
            <a:avLst/>
          </a:prstGeom>
          <a:solidFill>
            <a:srgbClr val="1D1C3D"/>
          </a:solidFill>
          <a:ln/>
        </p:spPr>
      </p:sp>
      <p:sp>
        <p:nvSpPr>
          <p:cNvPr id="7" name="Shape 5"/>
          <p:cNvSpPr/>
          <p:nvPr/>
        </p:nvSpPr>
        <p:spPr>
          <a:xfrm>
            <a:off x="859536" y="1819656"/>
            <a:ext cx="109728" cy="109728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8" name="Shape 6"/>
          <p:cNvSpPr/>
          <p:nvPr/>
        </p:nvSpPr>
        <p:spPr>
          <a:xfrm>
            <a:off x="1060704" y="1819656"/>
            <a:ext cx="109728" cy="109728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9" name="Shape 7"/>
          <p:cNvSpPr/>
          <p:nvPr/>
        </p:nvSpPr>
        <p:spPr>
          <a:xfrm>
            <a:off x="1261872" y="1819656"/>
            <a:ext cx="109728" cy="109728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0" name="Text 8"/>
          <p:cNvSpPr/>
          <p:nvPr/>
        </p:nvSpPr>
        <p:spPr>
          <a:xfrm>
            <a:off x="1481328" y="169164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A9A9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quiz1.py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914400" y="2249424"/>
            <a:ext cx="612648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코드 A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j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pass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코드 B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permutations(arr, n):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pass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i="1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코드 C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i </a:t>
            </a: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&lt;&lt; n):</a:t>
            </a:r>
            <a:endParaRPr lang="en-US" sz="13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pass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653528" y="1691640"/>
            <a:ext cx="3879799" cy="1097280"/>
          </a:xfrm>
          <a:prstGeom prst="roundRect">
            <a:avLst>
              <a:gd name="adj" fmla="val 11667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872984" y="1965960"/>
            <a:ext cx="548640" cy="548640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14" name="Text 12"/>
          <p:cNvSpPr/>
          <p:nvPr/>
        </p:nvSpPr>
        <p:spPr>
          <a:xfrm>
            <a:off x="7872984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13648" y="1837944"/>
            <a:ext cx="26910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613648" y="2295144"/>
            <a:ext cx="26910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for문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653528" y="2971800"/>
            <a:ext cx="3879799" cy="1097280"/>
          </a:xfrm>
          <a:prstGeom prst="roundRect">
            <a:avLst>
              <a:gd name="adj" fmla="val 11667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872984" y="3246120"/>
            <a:ext cx="548640" cy="54864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9" name="Text 17"/>
          <p:cNvSpPr/>
          <p:nvPr/>
        </p:nvSpPr>
        <p:spPr>
          <a:xfrm>
            <a:off x="7872984" y="3246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613648" y="3118104"/>
            <a:ext cx="26910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O(n!)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613648" y="3575304"/>
            <a:ext cx="26910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순열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653528" y="4251960"/>
            <a:ext cx="3879799" cy="1097280"/>
          </a:xfrm>
          <a:prstGeom prst="roundRect">
            <a:avLst>
              <a:gd name="adj" fmla="val 11667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872984" y="4526280"/>
            <a:ext cx="548640" cy="548640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24" name="Text 22"/>
          <p:cNvSpPr/>
          <p:nvPr/>
        </p:nvSpPr>
        <p:spPr>
          <a:xfrm>
            <a:off x="7872984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613648" y="4398264"/>
            <a:ext cx="26910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O(2ⁿ)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613648" y="4855464"/>
            <a:ext cx="26910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부분집합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88</a:t>
            </a:r>
            <a:endParaRPr lang="en-US" sz="1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B89FEFC1-E478-43B6-8533-B3177C866407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5874A70-B845-4797-8672-34B82825F66B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복잡도 퀴즈 · C 코드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1ED73D0-1BAC-4F8A-8D96-B3BBB08D1A2F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work()는 O(1) 작업이라고 가정합니다. A와 C의 실행 횟수를 비교하세요.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6D55979-4968-49D2-A76B-6446E83B9416}"/>
              </a:ext>
            </a:extLst>
          </p:cNvPr>
          <p:cNvSpPr>
            <a:spLocks noGrp="1"/>
          </p:cNvSpPr>
          <p:nvPr/>
        </p:nvSpPr>
        <p:spPr>
          <a:xfrm>
            <a:off x="590550" y="2000250"/>
            <a:ext cx="11010900" cy="3905250"/>
          </a:xfrm>
          <a:prstGeom prst="rect">
            <a:avLst/>
          </a:prstGeom>
          <a:solidFill>
            <a:srgbClr val="1E1B3A"/>
          </a:solidFill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// A: n * n calls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for (int i = 0; i &lt; n; i++)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for (int j = 0; j &lt; n; j++) work();</a:t>
            </a:r>
          </a:p>
          <a:p>
            <a:endParaRPr sz="1650" b="0">
              <a:solidFill>
                <a:srgbClr val="DCDCF0"/>
              </a:solidFill>
              <a:latin typeface="Consolas"/>
              <a:ea typeface="Consolas"/>
              <a:cs typeface="Consolas"/>
            </a:endParaRP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// B: n! permutations, but writing each costs O(n)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// make_permutations(A, n, n, out);  // P18</a:t>
            </a:r>
          </a:p>
          <a:p>
            <a:endParaRPr sz="1650" b="0">
              <a:solidFill>
                <a:srgbClr val="DCDCF0"/>
              </a:solidFill>
              <a:latin typeface="Consolas"/>
              <a:ea typeface="Consolas"/>
              <a:cs typeface="Consolas"/>
            </a:endParaRP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// C: 2^n masks (n must fit the bit width)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for (unsigned mask = 0; mask &lt; (1u &lt;&lt; n); mask++)</a:t>
            </a:r>
          </a:p>
          <a:p>
            <a:pPr>
              <a:defRPr sz="1650" b="0">
                <a:solidFill>
                  <a:srgbClr val="DCDCF0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DCDCF0"/>
                </a:solidFill>
                <a:latin typeface="Consolas"/>
                <a:ea typeface="Consolas"/>
                <a:cs typeface="Consolas"/>
              </a:rPr>
              <a:t>  work();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F1D2D3F-BC95-43F2-8315-80AE5F355501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4338CA"/>
                </a:solidFill>
                <a:latin typeface="Malgun Gothic"/>
                <a:ea typeface="Malgun Gothic"/>
                <a:cs typeface="Malgun Gothic"/>
              </a:rPr>
              <a:t>A: Θ(n²)  ·  B: 순열 수 n!, 전체 기록 Θ(n·n!)  ·  C: Θ(2ⁿ)</a:t>
            </a:r>
          </a:p>
        </p:txBody>
      </p:sp>
    </p:spTree>
    <p:extLst>
      <p:ext uri="{BB962C8B-B14F-4D97-AF65-F5344CB8AC3E}">
        <p14:creationId xmlns:p14="http://schemas.microsoft.com/office/powerpoint/2010/main" val="21538742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퀴즈 2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vs 조합, 무엇을 쓸까?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10874959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1965960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6" name="Text 4"/>
          <p:cNvSpPr/>
          <p:nvPr/>
        </p:nvSpPr>
        <p:spPr>
          <a:xfrm>
            <a:off x="877824" y="1965960"/>
            <a:ext cx="777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847088" y="178308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로또 6/45 당첨번호 조합의 수는?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790688" y="1965960"/>
            <a:ext cx="1188720" cy="548640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7790688" y="196596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070848" y="1783080"/>
            <a:ext cx="22795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45C6 = 8,145,060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8368" y="2862072"/>
            <a:ext cx="10874959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77824" y="3044952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13" name="Text 11"/>
          <p:cNvSpPr/>
          <p:nvPr/>
        </p:nvSpPr>
        <p:spPr>
          <a:xfrm>
            <a:off x="877824" y="3044952"/>
            <a:ext cx="777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847088" y="2862072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5명 중 금·은·동 메달리스트를 정하는 경우?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790688" y="3044952"/>
            <a:ext cx="1188720" cy="54864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6" name="Text 14"/>
          <p:cNvSpPr/>
          <p:nvPr/>
        </p:nvSpPr>
        <p:spPr>
          <a:xfrm>
            <a:off x="7790688" y="3044952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070848" y="2862072"/>
            <a:ext cx="22795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5P3 = 60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58368" y="3941064"/>
            <a:ext cx="10874959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77824" y="4123944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4123944"/>
            <a:ext cx="777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Q3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847088" y="3941064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3자리 숫자 비밀번호 (중복 없음) 경우의 수?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7790688" y="4123944"/>
            <a:ext cx="1188720" cy="54864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3" name="Text 21"/>
          <p:cNvSpPr/>
          <p:nvPr/>
        </p:nvSpPr>
        <p:spPr>
          <a:xfrm>
            <a:off x="7790688" y="4123944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070848" y="3941064"/>
            <a:ext cx="22795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10P3 = 720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58368" y="5020056"/>
            <a:ext cx="10874959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77824" y="5202936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27" name="Text 25"/>
          <p:cNvSpPr/>
          <p:nvPr/>
        </p:nvSpPr>
        <p:spPr>
          <a:xfrm>
            <a:off x="877824" y="5202936"/>
            <a:ext cx="777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Q4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847088" y="5020056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5개 음식 중 메뉴 2개를 선택하는 경우?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7790688" y="5202936"/>
            <a:ext cx="1188720" cy="548640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30" name="Text 28"/>
          <p:cNvSpPr/>
          <p:nvPr/>
        </p:nvSpPr>
        <p:spPr>
          <a:xfrm>
            <a:off x="7790688" y="5202936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070848" y="5020056"/>
            <a:ext cx="22795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5C2 = 10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</a:t>
            </a:r>
            <a:endParaRPr lang="en-US" sz="1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챕터 예고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9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한계를 극복하는 더 스마트한 알고리즘들을 배웁니다.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58368" y="2331720"/>
            <a:ext cx="2499284" cy="306324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2606040"/>
            <a:ext cx="2060372" cy="457200"/>
          </a:xfrm>
          <a:prstGeom prst="roundRect">
            <a:avLst>
              <a:gd name="adj" fmla="val 18000"/>
            </a:avLst>
          </a:prstGeom>
          <a:solidFill>
            <a:srgbClr val="4F46E5"/>
          </a:solidFill>
          <a:ln/>
        </p:spPr>
      </p:sp>
      <p:sp>
        <p:nvSpPr>
          <p:cNvPr id="6" name="Text 4"/>
          <p:cNvSpPr/>
          <p:nvPr/>
        </p:nvSpPr>
        <p:spPr>
          <a:xfrm>
            <a:off x="877824" y="2606040"/>
            <a:ext cx="20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95528" y="3246120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58368" y="384048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5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Decrease and Conquer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77824" y="4178808"/>
            <a:ext cx="20603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크기를 점진적으로 줄여가며 해결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41248" y="4919472"/>
            <a:ext cx="2133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삽입 정렬 · 이진 탐색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450260" y="2331720"/>
            <a:ext cx="2499284" cy="306324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669716" y="2606040"/>
            <a:ext cx="2060372" cy="457200"/>
          </a:xfrm>
          <a:prstGeom prst="roundRect">
            <a:avLst>
              <a:gd name="adj" fmla="val 18000"/>
            </a:avLst>
          </a:prstGeom>
          <a:solidFill>
            <a:srgbClr val="7C3AED"/>
          </a:solidFill>
          <a:ln/>
        </p:spPr>
      </p:sp>
      <p:sp>
        <p:nvSpPr>
          <p:cNvPr id="13" name="Text 11"/>
          <p:cNvSpPr/>
          <p:nvPr/>
        </p:nvSpPr>
        <p:spPr>
          <a:xfrm>
            <a:off x="3669716" y="2606040"/>
            <a:ext cx="20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87420" y="3246120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450260" y="384048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5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Divide and Conquer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669716" y="4178808"/>
            <a:ext cx="20603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작은 부분으로 나누어 재귀 해결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633140" y="4919472"/>
            <a:ext cx="2133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 정렬 · 퀵 정렬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42152" y="2331720"/>
            <a:ext cx="2499284" cy="306324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61608" y="2606040"/>
            <a:ext cx="2060372" cy="457200"/>
          </a:xfrm>
          <a:prstGeom prst="roundRect">
            <a:avLst>
              <a:gd name="adj" fmla="val 18000"/>
            </a:avLst>
          </a:prstGeom>
          <a:solidFill>
            <a:srgbClr val="10B981"/>
          </a:solidFill>
          <a:ln/>
        </p:spPr>
      </p:sp>
      <p:sp>
        <p:nvSpPr>
          <p:cNvPr id="20" name="Text 18"/>
          <p:cNvSpPr/>
          <p:nvPr/>
        </p:nvSpPr>
        <p:spPr>
          <a:xfrm>
            <a:off x="6461608" y="2606040"/>
            <a:ext cx="20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7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379312" y="3246120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242152" y="384048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5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Backtracking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61608" y="4178808"/>
            <a:ext cx="20603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+ 가지치기로 경로 제거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425032" y="4919472"/>
            <a:ext cx="2133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N-Queens · 미로 탐색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9034043" y="2331720"/>
            <a:ext cx="2499284" cy="3063240"/>
          </a:xfrm>
          <a:prstGeom prst="roundRect">
            <a:avLst>
              <a:gd name="adj" fmla="val 5122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253499" y="2606040"/>
            <a:ext cx="2060372" cy="457200"/>
          </a:xfrm>
          <a:prstGeom prst="roundRect">
            <a:avLst>
              <a:gd name="adj" fmla="val 18000"/>
            </a:avLst>
          </a:prstGeom>
          <a:solidFill>
            <a:srgbClr val="FB7185"/>
          </a:solidFill>
          <a:ln/>
        </p:spPr>
      </p:sp>
      <p:sp>
        <p:nvSpPr>
          <p:cNvPr id="27" name="Text 25"/>
          <p:cNvSpPr/>
          <p:nvPr/>
        </p:nvSpPr>
        <p:spPr>
          <a:xfrm>
            <a:off x="9253499" y="2606040"/>
            <a:ext cx="20603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5~6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171203" y="3246120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ko-KR" altLang="en-US" sz="15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</a:t>
            </a:r>
            <a:r>
              <a:rPr lang="en-US" altLang="ko-KR" sz="15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&amp; </a:t>
            </a:r>
            <a:r>
              <a:rPr lang="ko-KR" altLang="en-US" sz="15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9034043" y="384048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5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 &amp; Greedy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253499" y="4178808"/>
            <a:ext cx="20603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부분 구조·탐욕적 선택 활용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9216923" y="4919472"/>
            <a:ext cx="2133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 · 최소 신장 트리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91</a:t>
            </a:r>
            <a:endParaRPr lang="en-US" sz="10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마스터 학습 전략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58368" y="1737360"/>
            <a:ext cx="10874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8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꾸준한 연습만이 코딩 테스트 합격의 지름길입니다.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58368" y="2240280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59536" y="2340864"/>
            <a:ext cx="1188720" cy="457200"/>
          </a:xfrm>
          <a:prstGeom prst="roundRect">
            <a:avLst>
              <a:gd name="adj" fmla="val 18000"/>
            </a:avLst>
          </a:prstGeom>
          <a:solidFill>
            <a:srgbClr val="4F46E5"/>
          </a:solidFill>
          <a:ln/>
        </p:spPr>
      </p:sp>
      <p:sp>
        <p:nvSpPr>
          <p:cNvPr id="6" name="Text 4"/>
          <p:cNvSpPr/>
          <p:nvPr/>
        </p:nvSpPr>
        <p:spPr>
          <a:xfrm>
            <a:off x="859536" y="2340864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258568" y="224028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기초 다지기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773168" y="2240280"/>
            <a:ext cx="657727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 중첩으로 약수·소수 찾기, 이중 for문으로 모든 쌍 비교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58368" y="2999232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59536" y="3099816"/>
            <a:ext cx="1188720" cy="457200"/>
          </a:xfrm>
          <a:prstGeom prst="roundRect">
            <a:avLst>
              <a:gd name="adj" fmla="val 18000"/>
            </a:avLst>
          </a:prstGeom>
          <a:solidFill>
            <a:srgbClr val="7C3AED"/>
          </a:solidFill>
          <a:ln/>
        </p:spPr>
      </p:sp>
      <p:sp>
        <p:nvSpPr>
          <p:cNvPr id="11" name="Text 9"/>
          <p:cNvSpPr/>
          <p:nvPr/>
        </p:nvSpPr>
        <p:spPr>
          <a:xfrm>
            <a:off x="859536" y="3099816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58568" y="2999232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4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</a:t>
            </a:r>
            <a:r>
              <a:rPr lang="en-US" altLang="ko-KR" sz="14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ko-KR" altLang="en-US" sz="1450" b="1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 익히기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773168" y="2999232"/>
            <a:ext cx="657727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itertools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또는 </a:t>
            </a:r>
            <a:r>
              <a:rPr 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</a:t>
            </a:r>
            <a:r>
              <a:rPr 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used·start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구현 연습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58368" y="3758184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59536" y="3858768"/>
            <a:ext cx="1188720" cy="457200"/>
          </a:xfrm>
          <a:prstGeom prst="roundRect">
            <a:avLst>
              <a:gd name="adj" fmla="val 18000"/>
            </a:avLst>
          </a:prstGeom>
          <a:solidFill>
            <a:srgbClr val="38BDF8"/>
          </a:solidFill>
          <a:ln/>
        </p:spPr>
      </p:sp>
      <p:sp>
        <p:nvSpPr>
          <p:cNvPr id="16" name="Text 14"/>
          <p:cNvSpPr/>
          <p:nvPr/>
        </p:nvSpPr>
        <p:spPr>
          <a:xfrm>
            <a:off x="859536" y="38587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258568" y="3758184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비트마스크 연습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773168" y="3758184"/>
            <a:ext cx="657727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1&lt;&lt;n, i &amp; (1&lt;&lt;j)로 모든 부분집합 생성 마스터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58368" y="4517136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59536" y="4617720"/>
            <a:ext cx="1188720" cy="457200"/>
          </a:xfrm>
          <a:prstGeom prst="roundRect">
            <a:avLst>
              <a:gd name="adj" fmla="val 18000"/>
            </a:avLst>
          </a:prstGeom>
          <a:solidFill>
            <a:srgbClr val="F59E0B"/>
          </a:solidFill>
          <a:ln/>
        </p:spPr>
      </p:sp>
      <p:sp>
        <p:nvSpPr>
          <p:cNvPr id="21" name="Text 19"/>
          <p:cNvSpPr/>
          <p:nvPr/>
        </p:nvSpPr>
        <p:spPr>
          <a:xfrm>
            <a:off x="859536" y="461772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258568" y="451713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 적용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4773168" y="4517136"/>
            <a:ext cx="657727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백준·프로그래머스에서 ‘완전 탐색’ 태그 문제 20개 풀기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58368" y="5276088"/>
            <a:ext cx="10874959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59536" y="5376672"/>
            <a:ext cx="1188720" cy="457200"/>
          </a:xfrm>
          <a:prstGeom prst="roundRect">
            <a:avLst>
              <a:gd name="adj" fmla="val 18000"/>
            </a:avLst>
          </a:prstGeom>
          <a:solidFill>
            <a:srgbClr val="10B981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" y="537667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258568" y="5276088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도전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4773168" y="5276088"/>
            <a:ext cx="657727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코드에 가지치기 추가 → 백트래킹으로 발전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58368" y="6035040"/>
            <a:ext cx="10874959" cy="384048"/>
          </a:xfrm>
          <a:prstGeom prst="roundRect">
            <a:avLst>
              <a:gd name="adj" fmla="val 23810"/>
            </a:avLst>
          </a:prstGeom>
          <a:solidFill>
            <a:srgbClr val="EEF0FF"/>
          </a:solidFill>
          <a:ln/>
          <a:effectLst>
            <a:outerShdw blurRad="101600" dist="25400" dir="5400000" algn="bl" rotWithShape="0">
              <a:srgbClr val="1A1836">
                <a:alpha val="1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932688" y="6035040"/>
            <a:ext cx="1032631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백준 추천: 1018, 2309, 2231, 7568   |   프로그래머스: 타겟 넘버, 카펫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92</a:t>
            </a:r>
            <a:endParaRPr lang="en-US" sz="1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02336"/>
            <a:ext cx="1650492" cy="365760"/>
          </a:xfrm>
          <a:prstGeom prst="roundRect">
            <a:avLst>
              <a:gd name="adj" fmla="val 50000"/>
            </a:avLst>
          </a:prstGeom>
          <a:solidFill>
            <a:srgbClr val="EDECFB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457200"/>
            <a:ext cx="256032" cy="256032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fla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" y="516636"/>
            <a:ext cx="137160" cy="1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2416" y="402336"/>
            <a:ext cx="12847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2.9  </a:t>
            </a:r>
            <a:r>
              <a:rPr lang="en-US" sz="11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마치며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58368" y="841248"/>
            <a:ext cx="10874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2장을 마치며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658368" y="16916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챕터에서 배운 것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58368" y="2148840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95528" y="2240280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0" name="Image 1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2336292"/>
            <a:ext cx="192024" cy="19202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98448" y="214884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개념과 ‘될 때까지 다 해보자!’ 전략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58368" y="2807208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795528" y="2898648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4" name="Image 2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2994660"/>
            <a:ext cx="192024" cy="19202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98448" y="2807208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단일→이중→삼중 반복문으로 탐색을 확장하는 패턴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658368" y="3465576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95528" y="3557016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18" name="Image 3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3653028"/>
            <a:ext cx="192024" cy="19202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298448" y="3465576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후보 해 생성 → 조건 검증 → 해 선택의 3단계 템플릿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58368" y="4123944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95528" y="4215384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2" name="Image 4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4311396"/>
            <a:ext cx="192024" cy="19202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298448" y="4123944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itertools / C 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</a:t>
            </a: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재귀로 순열</a:t>
            </a:r>
            <a:r>
              <a:rPr lang="en-US" altLang="ko-KR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ko-KR" altLang="en-US" sz="125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 구현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658368" y="4782312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795528" y="4873752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6" name="Image 5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4969764"/>
            <a:ext cx="192024" cy="192024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298448" y="4782312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조합적 폭발과 O(n!), O(2ⁿ), O(nᵏ) 복잡도의 이해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58368" y="5440680"/>
            <a:ext cx="6400800" cy="566928"/>
          </a:xfrm>
          <a:prstGeom prst="roundRect">
            <a:avLst>
              <a:gd name="adj" fmla="val 16129"/>
            </a:avLst>
          </a:prstGeom>
          <a:solidFill>
            <a:srgbClr val="F5F4FC"/>
          </a:solidFill>
          <a:ln/>
          <a:effectLst>
            <a:outerShdw blurRad="50800" dist="12700" dir="5400000" algn="bl" rotWithShape="0">
              <a:srgbClr val="1A1836">
                <a:alpha val="6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795528" y="5532120"/>
            <a:ext cx="384048" cy="384048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0" name="Image 6" descr="/home/claude/icons/che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5628132"/>
            <a:ext cx="192024" cy="192024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298448" y="544068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탐색이 모든 고급 알고리즘의 씨앗임을 파악</a:t>
            </a:r>
            <a:endParaRPr lang="en-US" sz="1250" dirty="0"/>
          </a:p>
        </p:txBody>
      </p:sp>
      <p:sp>
        <p:nvSpPr>
          <p:cNvPr id="32" name="Shape 23"/>
          <p:cNvSpPr/>
          <p:nvPr/>
        </p:nvSpPr>
        <p:spPr>
          <a:xfrm>
            <a:off x="7470648" y="1691640"/>
            <a:ext cx="4062679" cy="2377440"/>
          </a:xfrm>
          <a:prstGeom prst="roundRect">
            <a:avLst>
              <a:gd name="adj" fmla="val 6154"/>
            </a:avLst>
          </a:prstGeom>
          <a:solidFill>
            <a:srgbClr val="17163A"/>
          </a:solidFill>
          <a:ln/>
          <a:effectLst>
            <a:outerShdw blurRad="152400" dist="63500" dir="5400000" algn="bl" rotWithShape="0">
              <a:srgbClr val="1A1836">
                <a:alpha val="24000"/>
              </a:srgbClr>
            </a:outerShdw>
          </a:effectLst>
        </p:spPr>
      </p:sp>
      <p:sp>
        <p:nvSpPr>
          <p:cNvPr id="33" name="Shape 24"/>
          <p:cNvSpPr/>
          <p:nvPr/>
        </p:nvSpPr>
        <p:spPr>
          <a:xfrm>
            <a:off x="9090508" y="1965960"/>
            <a:ext cx="822960" cy="822960"/>
          </a:xfrm>
          <a:prstGeom prst="ellipse">
            <a:avLst/>
          </a:prstGeom>
          <a:solidFill>
            <a:srgbClr val="F59E0B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4" name="Image 7" descr="/home/claude/icons/rock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248" y="2171700"/>
            <a:ext cx="411480" cy="41148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470648" y="2880360"/>
            <a:ext cx="40626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챕터 예고</a:t>
            </a:r>
            <a:endParaRPr lang="en-US" sz="1300" dirty="0"/>
          </a:p>
        </p:txBody>
      </p:sp>
      <p:sp>
        <p:nvSpPr>
          <p:cNvPr id="36" name="Text 26"/>
          <p:cNvSpPr/>
          <p:nvPr/>
        </p:nvSpPr>
        <p:spPr>
          <a:xfrm>
            <a:off x="7470648" y="3200400"/>
            <a:ext cx="406267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3</a:t>
            </a:r>
            <a:endParaRPr lang="en-US" sz="1700" dirty="0"/>
          </a:p>
          <a:p>
            <a:pPr marL="0" indent="0" algn="ct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</a:t>
            </a:r>
            <a:endParaRPr lang="en-US" sz="1700" dirty="0"/>
          </a:p>
        </p:txBody>
      </p:sp>
      <p:sp>
        <p:nvSpPr>
          <p:cNvPr id="37" name="Text 27"/>
          <p:cNvSpPr/>
          <p:nvPr/>
        </p:nvSpPr>
        <p:spPr>
          <a:xfrm>
            <a:off x="7744968" y="3767328"/>
            <a:ext cx="351403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8C6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범위를 조금씩 줄여가며 더 똑똑하게 문제에 접근</a:t>
            </a:r>
            <a:endParaRPr lang="en-US" sz="1100" dirty="0"/>
          </a:p>
        </p:txBody>
      </p:sp>
      <p:sp>
        <p:nvSpPr>
          <p:cNvPr id="38" name="Shape 28"/>
          <p:cNvSpPr/>
          <p:nvPr/>
        </p:nvSpPr>
        <p:spPr>
          <a:xfrm>
            <a:off x="7470648" y="4206240"/>
            <a:ext cx="4062679" cy="1600200"/>
          </a:xfrm>
          <a:prstGeom prst="roundRect">
            <a:avLst>
              <a:gd name="adj" fmla="val 8000"/>
            </a:avLst>
          </a:prstGeom>
          <a:solidFill>
            <a:srgbClr val="EEF0FF"/>
          </a:solidFill>
          <a:ln/>
          <a:effectLst>
            <a:outerShdw blurRad="177800" dist="63500" dir="5400000" algn="bl" rotWithShape="0">
              <a:srgbClr val="1A1836">
                <a:alpha val="18000"/>
              </a:srgbClr>
            </a:outerShdw>
          </a:effectLst>
        </p:spPr>
      </p:sp>
      <p:sp>
        <p:nvSpPr>
          <p:cNvPr id="39" name="Text 29"/>
          <p:cNvSpPr/>
          <p:nvPr/>
        </p:nvSpPr>
        <p:spPr>
          <a:xfrm>
            <a:off x="7744968" y="4206240"/>
            <a:ext cx="3514039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350" b="1" i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“복잡한 문제도 일단 완전 탐색으로 풀어봄으로써 문제의 구조를 이해할 수 있다.”</a:t>
            </a:r>
            <a:endParaRPr lang="en-US" sz="1350" dirty="0"/>
          </a:p>
        </p:txBody>
      </p:sp>
      <p:sp>
        <p:nvSpPr>
          <p:cNvPr id="40" name="Text 30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93</a:t>
            </a:r>
            <a:endParaRPr lang="en-US" sz="10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171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" y="53949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3" name="Shape 1"/>
          <p:cNvSpPr/>
          <p:nvPr/>
        </p:nvSpPr>
        <p:spPr>
          <a:xfrm>
            <a:off x="1143000" y="53949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4" name="Shape 2"/>
          <p:cNvSpPr/>
          <p:nvPr/>
        </p:nvSpPr>
        <p:spPr>
          <a:xfrm>
            <a:off x="1417320" y="53949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5" name="Shape 3"/>
          <p:cNvSpPr/>
          <p:nvPr/>
        </p:nvSpPr>
        <p:spPr>
          <a:xfrm>
            <a:off x="1691640" y="53949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" name="Shape 4"/>
          <p:cNvSpPr/>
          <p:nvPr/>
        </p:nvSpPr>
        <p:spPr>
          <a:xfrm>
            <a:off x="1965960" y="539496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7" name="Shape 5"/>
          <p:cNvSpPr/>
          <p:nvPr/>
        </p:nvSpPr>
        <p:spPr>
          <a:xfrm>
            <a:off x="868680" y="56692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8" name="Shape 6"/>
          <p:cNvSpPr/>
          <p:nvPr/>
        </p:nvSpPr>
        <p:spPr>
          <a:xfrm>
            <a:off x="1143000" y="56692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9" name="Shape 7"/>
          <p:cNvSpPr/>
          <p:nvPr/>
        </p:nvSpPr>
        <p:spPr>
          <a:xfrm>
            <a:off x="1417320" y="56692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0" name="Shape 8"/>
          <p:cNvSpPr/>
          <p:nvPr/>
        </p:nvSpPr>
        <p:spPr>
          <a:xfrm>
            <a:off x="1691640" y="56692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1" name="Shape 9"/>
          <p:cNvSpPr/>
          <p:nvPr/>
        </p:nvSpPr>
        <p:spPr>
          <a:xfrm>
            <a:off x="1965960" y="566928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2" name="Shape 10"/>
          <p:cNvSpPr/>
          <p:nvPr/>
        </p:nvSpPr>
        <p:spPr>
          <a:xfrm>
            <a:off x="868680" y="594360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594360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4" name="Shape 12"/>
          <p:cNvSpPr/>
          <p:nvPr/>
        </p:nvSpPr>
        <p:spPr>
          <a:xfrm>
            <a:off x="1417320" y="594360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5" name="Shape 13"/>
          <p:cNvSpPr/>
          <p:nvPr/>
        </p:nvSpPr>
        <p:spPr>
          <a:xfrm>
            <a:off x="1691640" y="594360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6" name="Shape 14"/>
          <p:cNvSpPr/>
          <p:nvPr/>
        </p:nvSpPr>
        <p:spPr>
          <a:xfrm>
            <a:off x="1965960" y="594360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7" name="Shape 15"/>
          <p:cNvSpPr/>
          <p:nvPr/>
        </p:nvSpPr>
        <p:spPr>
          <a:xfrm>
            <a:off x="868680" y="6217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3000" y="6217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19" name="Shape 17"/>
          <p:cNvSpPr/>
          <p:nvPr/>
        </p:nvSpPr>
        <p:spPr>
          <a:xfrm>
            <a:off x="1417320" y="6217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0" name="Shape 18"/>
          <p:cNvSpPr/>
          <p:nvPr/>
        </p:nvSpPr>
        <p:spPr>
          <a:xfrm>
            <a:off x="1691640" y="6217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1" name="Shape 19"/>
          <p:cNvSpPr/>
          <p:nvPr/>
        </p:nvSpPr>
        <p:spPr>
          <a:xfrm>
            <a:off x="1965960" y="6217920"/>
            <a:ext cx="64008" cy="64008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02 완료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68680" y="1828800"/>
            <a:ext cx="6400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5400" dirty="0"/>
          </a:p>
          <a:p>
            <a:pPr marL="0" indent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마스터!</a:t>
            </a:r>
            <a:endParaRPr lang="en-US" sz="5400" dirty="0"/>
          </a:p>
        </p:txBody>
      </p:sp>
      <p:sp>
        <p:nvSpPr>
          <p:cNvPr id="24" name="Text 22"/>
          <p:cNvSpPr/>
          <p:nvPr/>
        </p:nvSpPr>
        <p:spPr>
          <a:xfrm>
            <a:off x="896112" y="3611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“될 때까지 다 해보자!”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96112" y="5989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>
                <a:solidFill>
                  <a:srgbClr val="7A78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· C </a:t>
            </a:r>
            <a:r>
              <a:rPr lang="ko-KR" altLang="en-US" sz="1200" kern="0" spc="100">
                <a:solidFill>
                  <a:srgbClr val="7A78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</a:t>
            </a:r>
            <a:r>
              <a:rPr lang="en-US" altLang="ko-KR" sz="1200" kern="0" spc="100">
                <a:solidFill>
                  <a:srgbClr val="7A78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</a:t>
            </a:r>
            <a:r>
              <a:rPr lang="en-US" sz="1200" kern="0" spc="100">
                <a:solidFill>
                  <a:srgbClr val="7A78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2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040880" y="1965960"/>
            <a:ext cx="4480560" cy="914400"/>
          </a:xfrm>
          <a:prstGeom prst="roundRect">
            <a:avLst>
              <a:gd name="adj" fmla="val 14000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27000" dist="508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315200" y="2148840"/>
            <a:ext cx="548640" cy="548640"/>
          </a:xfrm>
          <a:prstGeom prst="ellipse">
            <a:avLst/>
          </a:prstGeom>
          <a:solidFill>
            <a:srgbClr val="10B981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28" name="Image 0" descr="/home/claude/icons/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286000"/>
            <a:ext cx="274320" cy="274320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046720" y="1965960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→ 백트래킹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7040880" y="3081528"/>
            <a:ext cx="4480560" cy="914400"/>
          </a:xfrm>
          <a:prstGeom prst="roundRect">
            <a:avLst>
              <a:gd name="adj" fmla="val 14000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27000" dist="508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315200" y="3264408"/>
            <a:ext cx="548640" cy="548640"/>
          </a:xfrm>
          <a:prstGeom prst="ellipse">
            <a:avLst/>
          </a:prstGeom>
          <a:solidFill>
            <a:srgbClr val="38BDF8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2" name="Image 1" descr="/home/claude/icons/divid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3401568"/>
            <a:ext cx="274320" cy="274320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8046720" y="3081528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→ 분할 정복</a:t>
            </a:r>
            <a:endParaRPr lang="en-US" sz="1600" dirty="0"/>
          </a:p>
        </p:txBody>
      </p:sp>
      <p:sp>
        <p:nvSpPr>
          <p:cNvPr id="34" name="Shape 30"/>
          <p:cNvSpPr/>
          <p:nvPr/>
        </p:nvSpPr>
        <p:spPr>
          <a:xfrm>
            <a:off x="7040880" y="4197096"/>
            <a:ext cx="4480560" cy="914400"/>
          </a:xfrm>
          <a:prstGeom prst="roundRect">
            <a:avLst>
              <a:gd name="adj" fmla="val 14000"/>
            </a:avLst>
          </a:prstGeom>
          <a:solidFill>
            <a:srgbClr val="201E4C"/>
          </a:solidFill>
          <a:ln w="12700">
            <a:solidFill>
              <a:srgbClr val="2A2860"/>
            </a:solidFill>
            <a:prstDash val="solid"/>
          </a:ln>
          <a:effectLst>
            <a:outerShdw blurRad="127000" dist="50800" dir="5400000" algn="bl" rotWithShape="0">
              <a:srgbClr val="1A1836">
                <a:alpha val="28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7315200" y="4379976"/>
            <a:ext cx="548640" cy="548640"/>
          </a:xfrm>
          <a:prstGeom prst="ellipse">
            <a:avLst/>
          </a:prstGeom>
          <a:solidFill>
            <a:srgbClr val="7C3AED"/>
          </a:solidFill>
          <a:ln/>
          <a:effectLst>
            <a:outerShdw blurRad="101600" dist="38100" dir="5400000" algn="bl" rotWithShape="0">
              <a:srgbClr val="1A1836">
                <a:alpha val="16000"/>
              </a:srgbClr>
            </a:outerShdw>
          </a:effectLst>
        </p:spPr>
      </p:sp>
      <p:pic>
        <p:nvPicPr>
          <p:cNvPr id="36" name="Image 2" descr="/home/claude/icons/brai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0" y="4517136"/>
            <a:ext cx="274320" cy="27432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8046720" y="4197096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→ 동적 계획법</a:t>
            </a:r>
            <a:endParaRPr lang="en-US" sz="1600" dirty="0"/>
          </a:p>
        </p:txBody>
      </p:sp>
      <p:sp>
        <p:nvSpPr>
          <p:cNvPr id="38" name="Text 33"/>
          <p:cNvSpPr/>
          <p:nvPr/>
        </p:nvSpPr>
        <p:spPr>
          <a:xfrm>
            <a:off x="7040880" y="535838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9C9A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시간: CHAPTER 3 — 축소 정복</a:t>
            </a:r>
            <a:endParaRPr lang="en-US" sz="1250" dirty="0"/>
          </a:p>
        </p:txBody>
      </p:sp>
      <p:sp>
        <p:nvSpPr>
          <p:cNvPr id="39" name="Text 34"/>
          <p:cNvSpPr/>
          <p:nvPr/>
        </p:nvSpPr>
        <p:spPr>
          <a:xfrm>
            <a:off x="10710367" y="64008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8A88B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94</a:t>
            </a:r>
            <a:endParaRPr lang="en-US" sz="1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A2639792-11EA-4C76-8BDC-6688C839045B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4F46E5"/>
                </a:solidFill>
                <a:latin typeface="Malgun Gothic"/>
                <a:ea typeface="Malgun Gothic"/>
                <a:cs typeface="Malgun Gothic"/>
              </a:rPr>
              <a:t>CHAPTER 02  ·  PYTHON / C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FBBA00B-CAC4-4539-8674-81DA01DCC552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11049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2강 코딩연습 · Python 또는 C 선택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9D75947-1BB7-40C9-B235-0C36A6971220}"/>
              </a:ext>
            </a:extLst>
          </p:cNvPr>
          <p:cNvSpPr>
            <a:spLocks noGrp="1"/>
          </p:cNvSpPr>
          <p:nvPr/>
        </p:nvSpPr>
        <p:spPr>
          <a:xfrm>
            <a:off x="590550" y="1323975"/>
            <a:ext cx="110109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6B7185"/>
                </a:solidFill>
                <a:latin typeface="Malgun Gothic"/>
                <a:ea typeface="Malgun Gothic"/>
                <a:cs typeface="Malgun Gothic"/>
              </a:rPr>
              <a:t>강의 선택에서 2강을 열고 각자의 언어로 24문제를 연습합니다.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139205E-B69B-4918-AD55-6E90A0107F1B}"/>
              </a:ext>
            </a:extLst>
          </p:cNvPr>
          <p:cNvSpPr>
            <a:spLocks noGrp="1"/>
          </p:cNvSpPr>
          <p:nvPr/>
        </p:nvSpPr>
        <p:spPr>
          <a:xfrm>
            <a:off x="619125" y="2190750"/>
            <a:ext cx="1095375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P13–P21  자물쇠 · 반복문 · 순열과 조합</a:t>
            </a:r>
          </a:p>
          <a:p>
            <a:pPr>
              <a:def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P22–P28  문자열 · 부분집합 · 탐색 공간 · TSP</a:t>
            </a:r>
          </a:p>
          <a:p>
            <a:pPr>
              <a:def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P29–P36  세 수 합 · 블랙잭 · 배낭 · 숫자 야구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018018B-783F-4577-B5E7-BB016C718E4D}"/>
              </a:ext>
            </a:extLst>
          </p:cNvPr>
          <p:cNvSpPr>
            <a:spLocks noGrp="1"/>
          </p:cNvSpPr>
          <p:nvPr/>
        </p:nvSpPr>
        <p:spPr>
          <a:xfrm>
            <a:off x="619125" y="4772025"/>
            <a:ext cx="10953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4F46E5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sangdon-park.github.io/algorithm-lab/?chapter=2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8204896-0376-4B0C-BD6C-366A395B90B7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109537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A1836"/>
                </a:solidFill>
                <a:latin typeface="Malgun Gothic"/>
                <a:ea typeface="Malgun Gothic"/>
                <a:cs typeface="Malgun Gothic"/>
              </a:rPr>
              <a:t>C 전체 실행 예제: chapter-02-c.zip  ·  함수 틀·힌트·채점은 실습 페이지에서 제공</a:t>
            </a:r>
          </a:p>
        </p:txBody>
      </p:sp>
    </p:spTree>
    <p:extLst>
      <p:ext uri="{BB962C8B-B14F-4D97-AF65-F5344CB8AC3E}">
        <p14:creationId xmlns:p14="http://schemas.microsoft.com/office/powerpoint/2010/main" val="2363921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20081</Words>
  <Application>Microsoft Office PowerPoint</Application>
  <PresentationFormat>와이드스크린</PresentationFormat>
  <Paragraphs>2426</Paragraphs>
  <Slides>95</Slides>
  <Notes>95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95</vt:i4>
      </vt:variant>
    </vt:vector>
  </HeadingPairs>
  <TitlesOfParts>
    <vt:vector size="99" baseType="lpstr">
      <vt:lpstr>Arial</vt:lpstr>
      <vt:lpstr>Consolas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1장 알고리즘과 복잡도 분석</dc:title>
  <dc:subject>PptxGenJS Presentation</dc:subject>
  <dc:creator>Algorithm Course</dc:creator>
  <cp:lastModifiedBy>Sangdon</cp:lastModifiedBy>
  <cp:revision>26</cp:revision>
  <dcterms:created xsi:type="dcterms:W3CDTF">2026-07-07T08:42:06Z</dcterms:created>
  <dcterms:modified xsi:type="dcterms:W3CDTF">2026-09-15T07:49:49Z</dcterms:modified>
</cp:coreProperties>
</file>