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notesMasterIdLst>
    <p:notesMasterId r:id="rId6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notesMaster" Target="notesMasters/notesMaster1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2.png"/><Relationship Id="rId4" Type="http://schemas.openxmlformats.org/officeDocument/2006/relationships/image" Target="../media/image-8-2.png"/><Relationship Id="rId5" Type="http://schemas.openxmlformats.org/officeDocument/2006/relationships/image" Target="../media/image-8-2.png"/><Relationship Id="rId6" Type="http://schemas.openxmlformats.org/officeDocument/2006/relationships/image" Target="../media/image-8-2.png"/><Relationship Id="rId7" Type="http://schemas.openxmlformats.org/officeDocument/2006/relationships/image" Target="../media/image-8-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2.png"/><Relationship Id="rId4" Type="http://schemas.openxmlformats.org/officeDocument/2006/relationships/image" Target="../media/image-13-2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image" Target="../media/image-3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image" Target="../media/image-45-5.png"/><Relationship Id="rId6" Type="http://schemas.openxmlformats.org/officeDocument/2006/relationships/image" Target="../media/image-4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image" Target="../media/image-49-4.png"/><Relationship Id="rId5" Type="http://schemas.openxmlformats.org/officeDocument/2006/relationships/image" Target="../media/image-49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image" Target="../media/image-55-2.png"/><Relationship Id="rId3" Type="http://schemas.openxmlformats.org/officeDocument/2006/relationships/image" Target="../media/image-55-3.png"/><Relationship Id="rId4" Type="http://schemas.openxmlformats.org/officeDocument/2006/relationships/image" Target="../media/image-5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image" Target="../media/image-5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2.png"/><Relationship Id="rId3" Type="http://schemas.openxmlformats.org/officeDocument/2006/relationships/image" Target="../media/image-58-3.png"/><Relationship Id="rId4" Type="http://schemas.openxmlformats.org/officeDocument/2006/relationships/image" Target="../media/image-58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image" Target="../media/image-59-2.png"/><Relationship Id="rId3" Type="http://schemas.openxmlformats.org/officeDocument/2006/relationships/image" Target="../media/image-5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95360" y="50292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3" name="Shape 1"/>
          <p:cNvSpPr/>
          <p:nvPr/>
        </p:nvSpPr>
        <p:spPr>
          <a:xfrm>
            <a:off x="8595360" y="68580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4" name="Shape 2"/>
          <p:cNvSpPr/>
          <p:nvPr/>
        </p:nvSpPr>
        <p:spPr>
          <a:xfrm>
            <a:off x="8595360" y="86868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5" name="Shape 3"/>
          <p:cNvSpPr/>
          <p:nvPr/>
        </p:nvSpPr>
        <p:spPr>
          <a:xfrm>
            <a:off x="8595360" y="105156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6" name="Shape 4"/>
          <p:cNvSpPr/>
          <p:nvPr/>
        </p:nvSpPr>
        <p:spPr>
          <a:xfrm>
            <a:off x="8778240" y="50292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7" name="Shape 5"/>
          <p:cNvSpPr/>
          <p:nvPr/>
        </p:nvSpPr>
        <p:spPr>
          <a:xfrm>
            <a:off x="8778240" y="68580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8" name="Shape 6"/>
          <p:cNvSpPr/>
          <p:nvPr/>
        </p:nvSpPr>
        <p:spPr>
          <a:xfrm>
            <a:off x="8778240" y="86868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9" name="Shape 7"/>
          <p:cNvSpPr/>
          <p:nvPr/>
        </p:nvSpPr>
        <p:spPr>
          <a:xfrm>
            <a:off x="8778240" y="105156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10" name="Shape 8"/>
          <p:cNvSpPr/>
          <p:nvPr/>
        </p:nvSpPr>
        <p:spPr>
          <a:xfrm>
            <a:off x="8961120" y="50292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11" name="Shape 9"/>
          <p:cNvSpPr/>
          <p:nvPr/>
        </p:nvSpPr>
        <p:spPr>
          <a:xfrm>
            <a:off x="8961120" y="68580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12" name="Shape 10"/>
          <p:cNvSpPr/>
          <p:nvPr/>
        </p:nvSpPr>
        <p:spPr>
          <a:xfrm>
            <a:off x="8961120" y="86868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13" name="Shape 11"/>
          <p:cNvSpPr/>
          <p:nvPr/>
        </p:nvSpPr>
        <p:spPr>
          <a:xfrm>
            <a:off x="8961120" y="105156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14" name="Shape 12"/>
          <p:cNvSpPr/>
          <p:nvPr/>
        </p:nvSpPr>
        <p:spPr>
          <a:xfrm>
            <a:off x="9144000" y="50292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15" name="Shape 13"/>
          <p:cNvSpPr/>
          <p:nvPr/>
        </p:nvSpPr>
        <p:spPr>
          <a:xfrm>
            <a:off x="9144000" y="68580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16" name="Shape 14"/>
          <p:cNvSpPr/>
          <p:nvPr/>
        </p:nvSpPr>
        <p:spPr>
          <a:xfrm>
            <a:off x="9144000" y="86868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0" y="105156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18" name="Shape 16"/>
          <p:cNvSpPr/>
          <p:nvPr/>
        </p:nvSpPr>
        <p:spPr>
          <a:xfrm>
            <a:off x="9326880" y="50292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19" name="Shape 17"/>
          <p:cNvSpPr/>
          <p:nvPr/>
        </p:nvSpPr>
        <p:spPr>
          <a:xfrm>
            <a:off x="9326880" y="68580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20" name="Shape 18"/>
          <p:cNvSpPr/>
          <p:nvPr/>
        </p:nvSpPr>
        <p:spPr>
          <a:xfrm>
            <a:off x="9326880" y="86868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21" name="Shape 19"/>
          <p:cNvSpPr/>
          <p:nvPr/>
        </p:nvSpPr>
        <p:spPr>
          <a:xfrm>
            <a:off x="9326880" y="105156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22" name="Shape 20"/>
          <p:cNvSpPr/>
          <p:nvPr/>
        </p:nvSpPr>
        <p:spPr>
          <a:xfrm>
            <a:off x="9509760" y="50292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23" name="Shape 21"/>
          <p:cNvSpPr/>
          <p:nvPr/>
        </p:nvSpPr>
        <p:spPr>
          <a:xfrm>
            <a:off x="9509760" y="68580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24" name="Shape 22"/>
          <p:cNvSpPr/>
          <p:nvPr/>
        </p:nvSpPr>
        <p:spPr>
          <a:xfrm>
            <a:off x="9509760" y="86868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25" name="Shape 23"/>
          <p:cNvSpPr/>
          <p:nvPr/>
        </p:nvSpPr>
        <p:spPr>
          <a:xfrm>
            <a:off x="9509760" y="105156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26" name="Shape 24"/>
          <p:cNvSpPr/>
          <p:nvPr/>
        </p:nvSpPr>
        <p:spPr>
          <a:xfrm>
            <a:off x="9692640" y="50292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27" name="Shape 25"/>
          <p:cNvSpPr/>
          <p:nvPr/>
        </p:nvSpPr>
        <p:spPr>
          <a:xfrm>
            <a:off x="9692640" y="68580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28" name="Shape 26"/>
          <p:cNvSpPr/>
          <p:nvPr/>
        </p:nvSpPr>
        <p:spPr>
          <a:xfrm>
            <a:off x="9692640" y="86868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29" name="Shape 27"/>
          <p:cNvSpPr/>
          <p:nvPr/>
        </p:nvSpPr>
        <p:spPr>
          <a:xfrm>
            <a:off x="9692640" y="105156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30" name="Shape 28"/>
          <p:cNvSpPr/>
          <p:nvPr/>
        </p:nvSpPr>
        <p:spPr>
          <a:xfrm>
            <a:off x="9875520" y="50292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31" name="Shape 29"/>
          <p:cNvSpPr/>
          <p:nvPr/>
        </p:nvSpPr>
        <p:spPr>
          <a:xfrm>
            <a:off x="9875520" y="68580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32" name="Shape 30"/>
          <p:cNvSpPr/>
          <p:nvPr/>
        </p:nvSpPr>
        <p:spPr>
          <a:xfrm>
            <a:off x="9875520" y="86868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33" name="Shape 31"/>
          <p:cNvSpPr/>
          <p:nvPr/>
        </p:nvSpPr>
        <p:spPr>
          <a:xfrm>
            <a:off x="9875520" y="105156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34" name="Shape 32"/>
          <p:cNvSpPr/>
          <p:nvPr/>
        </p:nvSpPr>
        <p:spPr>
          <a:xfrm>
            <a:off x="10058400" y="50292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35" name="Shape 33"/>
          <p:cNvSpPr/>
          <p:nvPr/>
        </p:nvSpPr>
        <p:spPr>
          <a:xfrm>
            <a:off x="10058400" y="68580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36" name="Shape 34"/>
          <p:cNvSpPr/>
          <p:nvPr/>
        </p:nvSpPr>
        <p:spPr>
          <a:xfrm>
            <a:off x="10058400" y="86868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37" name="Shape 35"/>
          <p:cNvSpPr/>
          <p:nvPr/>
        </p:nvSpPr>
        <p:spPr>
          <a:xfrm>
            <a:off x="10058400" y="105156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38" name="Shape 36"/>
          <p:cNvSpPr/>
          <p:nvPr/>
        </p:nvSpPr>
        <p:spPr>
          <a:xfrm>
            <a:off x="10241280" y="50292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39" name="Shape 37"/>
          <p:cNvSpPr/>
          <p:nvPr/>
        </p:nvSpPr>
        <p:spPr>
          <a:xfrm>
            <a:off x="10241280" y="68580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40" name="Shape 38"/>
          <p:cNvSpPr/>
          <p:nvPr/>
        </p:nvSpPr>
        <p:spPr>
          <a:xfrm>
            <a:off x="10241280" y="86868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41" name="Shape 39"/>
          <p:cNvSpPr/>
          <p:nvPr/>
        </p:nvSpPr>
        <p:spPr>
          <a:xfrm>
            <a:off x="10241280" y="105156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42" name="Shape 40"/>
          <p:cNvSpPr/>
          <p:nvPr/>
        </p:nvSpPr>
        <p:spPr>
          <a:xfrm>
            <a:off x="10424160" y="50292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43" name="Shape 41"/>
          <p:cNvSpPr/>
          <p:nvPr/>
        </p:nvSpPr>
        <p:spPr>
          <a:xfrm>
            <a:off x="10424160" y="68580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44" name="Shape 42"/>
          <p:cNvSpPr/>
          <p:nvPr/>
        </p:nvSpPr>
        <p:spPr>
          <a:xfrm>
            <a:off x="10424160" y="86868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45" name="Shape 43"/>
          <p:cNvSpPr/>
          <p:nvPr/>
        </p:nvSpPr>
        <p:spPr>
          <a:xfrm>
            <a:off x="10424160" y="105156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46" name="Shape 44"/>
          <p:cNvSpPr/>
          <p:nvPr/>
        </p:nvSpPr>
        <p:spPr>
          <a:xfrm>
            <a:off x="10607040" y="50292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47" name="Shape 45"/>
          <p:cNvSpPr/>
          <p:nvPr/>
        </p:nvSpPr>
        <p:spPr>
          <a:xfrm>
            <a:off x="10607040" y="68580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48" name="Shape 46"/>
          <p:cNvSpPr/>
          <p:nvPr/>
        </p:nvSpPr>
        <p:spPr>
          <a:xfrm>
            <a:off x="10607040" y="86868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49" name="Shape 47"/>
          <p:cNvSpPr/>
          <p:nvPr/>
        </p:nvSpPr>
        <p:spPr>
          <a:xfrm>
            <a:off x="10607040" y="105156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50" name="Shape 48"/>
          <p:cNvSpPr/>
          <p:nvPr/>
        </p:nvSpPr>
        <p:spPr>
          <a:xfrm>
            <a:off x="10789920" y="50292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51" name="Shape 49"/>
          <p:cNvSpPr/>
          <p:nvPr/>
        </p:nvSpPr>
        <p:spPr>
          <a:xfrm>
            <a:off x="10789920" y="68580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52" name="Shape 50"/>
          <p:cNvSpPr/>
          <p:nvPr/>
        </p:nvSpPr>
        <p:spPr>
          <a:xfrm>
            <a:off x="10789920" y="86868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53" name="Shape 51"/>
          <p:cNvSpPr/>
          <p:nvPr/>
        </p:nvSpPr>
        <p:spPr>
          <a:xfrm>
            <a:off x="10789920" y="105156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54" name="Shape 52"/>
          <p:cNvSpPr/>
          <p:nvPr/>
        </p:nvSpPr>
        <p:spPr>
          <a:xfrm>
            <a:off x="10972800" y="50292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55" name="Shape 53"/>
          <p:cNvSpPr/>
          <p:nvPr/>
        </p:nvSpPr>
        <p:spPr>
          <a:xfrm>
            <a:off x="10972800" y="68580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56" name="Shape 54"/>
          <p:cNvSpPr/>
          <p:nvPr/>
        </p:nvSpPr>
        <p:spPr>
          <a:xfrm>
            <a:off x="10972800" y="86868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57" name="Shape 55"/>
          <p:cNvSpPr/>
          <p:nvPr/>
        </p:nvSpPr>
        <p:spPr>
          <a:xfrm>
            <a:off x="10972800" y="1051560"/>
            <a:ext cx="50292" cy="50292"/>
          </a:xfrm>
          <a:prstGeom prst="ellipse">
            <a:avLst/>
          </a:prstGeom>
          <a:solidFill>
            <a:srgbClr val="2C2A62"/>
          </a:solidFill>
          <a:ln/>
        </p:spPr>
      </p:sp>
      <p:sp>
        <p:nvSpPr>
          <p:cNvPr id="58" name="Shape 56"/>
          <p:cNvSpPr/>
          <p:nvPr/>
        </p:nvSpPr>
        <p:spPr>
          <a:xfrm>
            <a:off x="9692640" y="3977640"/>
            <a:ext cx="2194560" cy="2194560"/>
          </a:xfrm>
          <a:prstGeom prst="ellipse">
            <a:avLst/>
          </a:prstGeom>
          <a:solidFill>
            <a:srgbClr val="201E4C"/>
          </a:solidFill>
          <a:ln/>
        </p:spPr>
      </p:sp>
      <p:sp>
        <p:nvSpPr>
          <p:cNvPr id="59" name="Shape 57"/>
          <p:cNvSpPr/>
          <p:nvPr/>
        </p:nvSpPr>
        <p:spPr>
          <a:xfrm>
            <a:off x="10195560" y="4480560"/>
            <a:ext cx="1188720" cy="1188720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60" name="Shape 58"/>
          <p:cNvSpPr/>
          <p:nvPr/>
        </p:nvSpPr>
        <p:spPr>
          <a:xfrm>
            <a:off x="10533888" y="481888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61" name="Text 59"/>
          <p:cNvSpPr/>
          <p:nvPr/>
        </p:nvSpPr>
        <p:spPr>
          <a:xfrm>
            <a:off x="658368" y="15087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683C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그림으로 쉽게 설명하는 파이썬 알고리즘</a:t>
            </a:r>
            <a:endParaRPr lang="en-US" sz="1050" dirty="0"/>
          </a:p>
        </p:txBody>
      </p:sp>
      <p:sp>
        <p:nvSpPr>
          <p:cNvPr id="62" name="Text 60"/>
          <p:cNvSpPr/>
          <p:nvPr/>
        </p:nvSpPr>
        <p:spPr>
          <a:xfrm>
            <a:off x="658368" y="192024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3장</a:t>
            </a:r>
            <a:endParaRPr lang="en-US" sz="4600" dirty="0"/>
          </a:p>
        </p:txBody>
      </p:sp>
      <p:sp>
        <p:nvSpPr>
          <p:cNvPr id="63" name="Text 61"/>
          <p:cNvSpPr/>
          <p:nvPr/>
        </p:nvSpPr>
        <p:spPr>
          <a:xfrm>
            <a:off x="658368" y="2788920"/>
            <a:ext cx="8595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 기법</a:t>
            </a:r>
            <a:endParaRPr lang="en-US" sz="5600" dirty="0"/>
          </a:p>
        </p:txBody>
      </p:sp>
      <p:sp>
        <p:nvSpPr>
          <p:cNvPr id="64" name="Text 62"/>
          <p:cNvSpPr/>
          <p:nvPr/>
        </p:nvSpPr>
        <p:spPr>
          <a:xfrm>
            <a:off x="658368" y="41148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spc="100" kern="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Decrease and Conquer</a:t>
            </a:r>
            <a:endParaRPr lang="en-US" sz="1700" dirty="0"/>
          </a:p>
        </p:txBody>
      </p:sp>
      <p:sp>
        <p:nvSpPr>
          <p:cNvPr id="65" name="Shape 63"/>
          <p:cNvSpPr/>
          <p:nvPr/>
        </p:nvSpPr>
        <p:spPr>
          <a:xfrm>
            <a:off x="658368" y="4892040"/>
            <a:ext cx="4206240" cy="5486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/>
        </p:spPr>
      </p:sp>
      <p:sp>
        <p:nvSpPr>
          <p:cNvPr id="66" name="Text 64"/>
          <p:cNvSpPr/>
          <p:nvPr/>
        </p:nvSpPr>
        <p:spPr>
          <a:xfrm>
            <a:off x="658368" y="5120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정답을 찾기 위해 모든 곳을 다 뒤져야만 할까?</a:t>
            </a:r>
            <a:endParaRPr lang="en-US" sz="1500" dirty="0"/>
          </a:p>
        </p:txBody>
      </p:sp>
      <p:sp>
        <p:nvSpPr>
          <p:cNvPr id="67" name="Text 65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7A77B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5836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학습 목표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58368" y="1481328"/>
            <a:ext cx="10872216" cy="868680"/>
          </a:xfrm>
          <a:prstGeom prst="roundRect">
            <a:avLst>
              <a:gd name="adj" fmla="val 14737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4" name="Image 0" descr="/home/claude/icons/question_amb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688" y="1723644"/>
            <a:ext cx="384048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17904" y="1536192"/>
            <a:ext cx="975664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질문   </a:t>
            </a:r>
            <a:pPr indent="0" marL="0">
              <a:lnSpc>
                <a:spcPts val="168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“정답을 찾기 위해 모든 곳을 다 뒤져야만 할까?”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58368" y="261518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학습 포인트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658368" y="2788920"/>
            <a:ext cx="10872216" cy="96012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939796"/>
            <a:ext cx="658368" cy="658368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9" name="Image 1" descr="/home/claude/icons/lay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310438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810512" y="2916936"/>
            <a:ext cx="9390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 기법의 기본 원리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1810512" y="3227832"/>
            <a:ext cx="93908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문제를 같은 유형의 더 작은 문제로 바꾸어 반복적으로 해결하는 전략을 이해한다.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58368" y="3931920"/>
            <a:ext cx="10872216" cy="96012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96112" y="4082796"/>
            <a:ext cx="658368" cy="658368"/>
          </a:xfrm>
          <a:prstGeom prst="ellipse">
            <a:avLst/>
          </a:prstGeom>
          <a:solidFill>
            <a:srgbClr val="FB7185"/>
          </a:solidFill>
          <a:ln/>
        </p:spPr>
      </p:sp>
      <p:pic>
        <p:nvPicPr>
          <p:cNvPr id="14" name="Image 2" descr="/home/claude/icons/bol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04" y="4247388"/>
            <a:ext cx="329184" cy="32918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810512" y="4059936"/>
            <a:ext cx="9390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탐색의 한계 극복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1810512" y="4370832"/>
            <a:ext cx="93908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입력이 커질 때 폭발하는 계산량을 어떻게 줄일 수 있는지 학습한다.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658368" y="5074920"/>
            <a:ext cx="10872216" cy="96012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96112" y="5225796"/>
            <a:ext cx="658368" cy="658368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19" name="Image 3" descr="/home/claude/icons/sitemap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704" y="5390388"/>
            <a:ext cx="329184" cy="32918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810512" y="5202936"/>
            <a:ext cx="9390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 크기를 줄이는 3가지 전략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1810512" y="5513832"/>
            <a:ext cx="93908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동일 크기 축소 · 동일 비율 축소 · 가변 크기 축소를 구분해 파악한다.</a:t>
            </a:r>
            <a:endParaRPr lang="en-US" sz="1250" dirty="0"/>
          </a:p>
        </p:txBody>
      </p:sp>
      <p:sp>
        <p:nvSpPr>
          <p:cNvPr id="22" name="Text 16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5836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장의 흐름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58368" y="1389888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93"/>
              </a:lnSpc>
              <a:buNone/>
            </a:pPr>
            <a:r>
              <a:rPr lang="en-US" sz="13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정의에서 출발해 세 가지 축소 유형을 구분하고, 재귀·반복 구현을 거쳐 탐색·거듭제곱·정렬·선택 문제로 확장합니다.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658368" y="2011680"/>
            <a:ext cx="2430018" cy="1691640"/>
          </a:xfrm>
          <a:prstGeom prst="roundRect">
            <a:avLst>
              <a:gd name="adj" fmla="val 756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286000"/>
            <a:ext cx="658368" cy="658368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6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" y="2450592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082546" y="2267712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E7E6F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3.1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14400" y="3072384"/>
            <a:ext cx="191795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정복이란 무엇인가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3472434" y="2011680"/>
            <a:ext cx="2430018" cy="1691640"/>
          </a:xfrm>
          <a:prstGeom prst="roundRect">
            <a:avLst>
              <a:gd name="adj" fmla="val 756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728466" y="2286000"/>
            <a:ext cx="658368" cy="658368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11" name="Image 1" descr="/home/claude/icons/sitema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058" y="2450592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896612" y="2267712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E7E6F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3.2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3728466" y="3072384"/>
            <a:ext cx="191795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축소의 세 가지 유형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286500" y="2011680"/>
            <a:ext cx="2430018" cy="1691640"/>
          </a:xfrm>
          <a:prstGeom prst="roundRect">
            <a:avLst>
              <a:gd name="adj" fmla="val 756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542532" y="2286000"/>
            <a:ext cx="658368" cy="658368"/>
          </a:xfrm>
          <a:prstGeom prst="ellipse">
            <a:avLst/>
          </a:prstGeom>
          <a:solidFill>
            <a:srgbClr val="38BDF8"/>
          </a:solidFill>
          <a:ln/>
        </p:spPr>
      </p:sp>
      <p:pic>
        <p:nvPicPr>
          <p:cNvPr id="16" name="Image 2" descr="/home/claude/icons/histor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124" y="2450592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710678" y="2267712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E7E6F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3.3</a:t>
            </a:r>
            <a:endParaRPr lang="en-US" sz="2200" dirty="0"/>
          </a:p>
        </p:txBody>
      </p:sp>
      <p:sp>
        <p:nvSpPr>
          <p:cNvPr id="18" name="Text 13"/>
          <p:cNvSpPr/>
          <p:nvPr/>
        </p:nvSpPr>
        <p:spPr>
          <a:xfrm>
            <a:off x="6542532" y="3072384"/>
            <a:ext cx="191795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구현: 재귀와 반복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9100566" y="2011680"/>
            <a:ext cx="2430018" cy="1691640"/>
          </a:xfrm>
          <a:prstGeom prst="roundRect">
            <a:avLst>
              <a:gd name="adj" fmla="val 756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356598" y="2286000"/>
            <a:ext cx="658368" cy="658368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21" name="Image 3" descr="/home/claude/icons/searc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1190" y="2450592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0524744" y="2267712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E7E6F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3.4</a:t>
            </a:r>
            <a:endParaRPr lang="en-US" sz="2200" dirty="0"/>
          </a:p>
        </p:txBody>
      </p:sp>
      <p:sp>
        <p:nvSpPr>
          <p:cNvPr id="23" name="Text 17"/>
          <p:cNvSpPr/>
          <p:nvPr/>
        </p:nvSpPr>
        <p:spPr>
          <a:xfrm>
            <a:off x="9356598" y="3072384"/>
            <a:ext cx="191795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알고리즘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658368" y="4069080"/>
            <a:ext cx="2430018" cy="1691640"/>
          </a:xfrm>
          <a:prstGeom prst="roundRect">
            <a:avLst>
              <a:gd name="adj" fmla="val 756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914400" y="4343400"/>
            <a:ext cx="658368" cy="658368"/>
          </a:xfrm>
          <a:prstGeom prst="ellipse">
            <a:avLst/>
          </a:prstGeom>
          <a:solidFill>
            <a:srgbClr val="F59E0B"/>
          </a:solidFill>
          <a:ln/>
        </p:spPr>
      </p:sp>
      <p:pic>
        <p:nvPicPr>
          <p:cNvPr id="26" name="Image 4" descr="/home/claude/icons/bol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992" y="4507992"/>
            <a:ext cx="329184" cy="32918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2082546" y="4325112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E7E6F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3.5</a:t>
            </a:r>
            <a:endParaRPr lang="en-US" sz="2200" dirty="0"/>
          </a:p>
        </p:txBody>
      </p:sp>
      <p:sp>
        <p:nvSpPr>
          <p:cNvPr id="28" name="Text 21"/>
          <p:cNvSpPr/>
          <p:nvPr/>
        </p:nvSpPr>
        <p:spPr>
          <a:xfrm>
            <a:off x="914400" y="5129784"/>
            <a:ext cx="191795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유클리드와 거듭제곱</a:t>
            </a:r>
            <a:endParaRPr lang="en-US" sz="1500" dirty="0"/>
          </a:p>
        </p:txBody>
      </p:sp>
      <p:sp>
        <p:nvSpPr>
          <p:cNvPr id="29" name="Shape 22"/>
          <p:cNvSpPr/>
          <p:nvPr/>
        </p:nvSpPr>
        <p:spPr>
          <a:xfrm>
            <a:off x="3472434" y="4069080"/>
            <a:ext cx="2430018" cy="1691640"/>
          </a:xfrm>
          <a:prstGeom prst="roundRect">
            <a:avLst>
              <a:gd name="adj" fmla="val 756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3728466" y="4343400"/>
            <a:ext cx="658368" cy="658368"/>
          </a:xfrm>
          <a:prstGeom prst="ellipse">
            <a:avLst/>
          </a:prstGeom>
          <a:solidFill>
            <a:srgbClr val="FB7185"/>
          </a:solidFill>
          <a:ln/>
        </p:spPr>
      </p:sp>
      <p:pic>
        <p:nvPicPr>
          <p:cNvPr id="31" name="Image 5" descr="/home/claude/icons/sort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3058" y="4507992"/>
            <a:ext cx="329184" cy="32918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4896612" y="4325112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E7E6F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3.6</a:t>
            </a:r>
            <a:endParaRPr lang="en-US" sz="2200" dirty="0"/>
          </a:p>
        </p:txBody>
      </p:sp>
      <p:sp>
        <p:nvSpPr>
          <p:cNvPr id="33" name="Text 25"/>
          <p:cNvSpPr/>
          <p:nvPr/>
        </p:nvSpPr>
        <p:spPr>
          <a:xfrm>
            <a:off x="3728466" y="5129784"/>
            <a:ext cx="191795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정렬과 선택 문제</a:t>
            </a:r>
            <a:endParaRPr lang="en-US" sz="1500" dirty="0"/>
          </a:p>
        </p:txBody>
      </p:sp>
      <p:sp>
        <p:nvSpPr>
          <p:cNvPr id="34" name="Shape 26"/>
          <p:cNvSpPr/>
          <p:nvPr/>
        </p:nvSpPr>
        <p:spPr>
          <a:xfrm>
            <a:off x="6286500" y="4069080"/>
            <a:ext cx="2430018" cy="1691640"/>
          </a:xfrm>
          <a:prstGeom prst="roundRect">
            <a:avLst>
              <a:gd name="adj" fmla="val 756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35" name="Shape 27"/>
          <p:cNvSpPr/>
          <p:nvPr/>
        </p:nvSpPr>
        <p:spPr>
          <a:xfrm>
            <a:off x="6542532" y="4343400"/>
            <a:ext cx="658368" cy="658368"/>
          </a:xfrm>
          <a:prstGeom prst="ellipse">
            <a:avLst/>
          </a:prstGeom>
          <a:solidFill>
            <a:srgbClr val="14B8A6"/>
          </a:solidFill>
          <a:ln/>
        </p:spPr>
      </p:sp>
      <p:pic>
        <p:nvPicPr>
          <p:cNvPr id="36" name="Image 6" descr="/home/claude/icons/code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7124" y="4507992"/>
            <a:ext cx="329184" cy="329184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7710678" y="4325112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E7E6F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3.7</a:t>
            </a:r>
            <a:endParaRPr lang="en-US" sz="2200" dirty="0"/>
          </a:p>
        </p:txBody>
      </p:sp>
      <p:sp>
        <p:nvSpPr>
          <p:cNvPr id="38" name="Text 29"/>
          <p:cNvSpPr/>
          <p:nvPr/>
        </p:nvSpPr>
        <p:spPr>
          <a:xfrm>
            <a:off x="6542532" y="5129784"/>
            <a:ext cx="191795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Coding Test</a:t>
            </a:r>
            <a:endParaRPr lang="en-US" sz="1500" dirty="0"/>
          </a:p>
        </p:txBody>
      </p:sp>
      <p:sp>
        <p:nvSpPr>
          <p:cNvPr id="39" name="Shape 30"/>
          <p:cNvSpPr/>
          <p:nvPr/>
        </p:nvSpPr>
        <p:spPr>
          <a:xfrm>
            <a:off x="9100566" y="4069080"/>
            <a:ext cx="2430018" cy="1691640"/>
          </a:xfrm>
          <a:prstGeom prst="roundRect">
            <a:avLst>
              <a:gd name="adj" fmla="val 756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40" name="Shape 31"/>
          <p:cNvSpPr/>
          <p:nvPr/>
        </p:nvSpPr>
        <p:spPr>
          <a:xfrm>
            <a:off x="9356598" y="4343400"/>
            <a:ext cx="658368" cy="658368"/>
          </a:xfrm>
          <a:prstGeom prst="ellipse">
            <a:avLst/>
          </a:prstGeom>
          <a:solidFill>
            <a:srgbClr val="6B7185"/>
          </a:solidFill>
          <a:ln/>
        </p:spPr>
      </p:sp>
      <p:pic>
        <p:nvPicPr>
          <p:cNvPr id="41" name="Image 7" descr="/home/claude/icons/comments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1190" y="4507992"/>
            <a:ext cx="329184" cy="329184"/>
          </a:xfrm>
          <a:prstGeom prst="rect">
            <a:avLst/>
          </a:prstGeom>
        </p:spPr>
      </p:pic>
      <p:sp>
        <p:nvSpPr>
          <p:cNvPr id="42" name="Text 32"/>
          <p:cNvSpPr/>
          <p:nvPr/>
        </p:nvSpPr>
        <p:spPr>
          <a:xfrm>
            <a:off x="10524744" y="4325112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endParaRPr lang="en-US" sz="2200" dirty="0"/>
          </a:p>
        </p:txBody>
      </p:sp>
      <p:sp>
        <p:nvSpPr>
          <p:cNvPr id="43" name="Text 33"/>
          <p:cNvSpPr/>
          <p:nvPr/>
        </p:nvSpPr>
        <p:spPr>
          <a:xfrm>
            <a:off x="9356598" y="5129784"/>
            <a:ext cx="191795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 &amp; A</a:t>
            </a:r>
            <a:endParaRPr lang="en-US" sz="1500" dirty="0"/>
          </a:p>
        </p:txBody>
      </p:sp>
      <p:sp>
        <p:nvSpPr>
          <p:cNvPr id="44" name="Text 34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5836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거대한 문제를 마주했을 때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58368" y="1298448"/>
            <a:ext cx="108722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2장에서 배운 완전 탐색은 모든 경우를 하나하나 확인합니다. 입력 크기가 조금만 커져도 계산량이 폭발하죠. 이제 필요한 것은 문제의 크기 자체를 줄이는 기술입니다.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58368" y="1847088"/>
            <a:ext cx="6309360" cy="3456432"/>
          </a:xfrm>
          <a:prstGeom prst="roundRect">
            <a:avLst>
              <a:gd name="adj" fmla="val 3704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5" name="Image 0" descr="/home/claude/fig3/f_bigprob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8448" y="2048256"/>
            <a:ext cx="5029200" cy="2743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41248" y="4956048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 크기가 커질수록 완전 탐색의 계산량은 기하급수적으로 늘어난다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7379208" y="1847088"/>
            <a:ext cx="4151376" cy="1051560"/>
          </a:xfrm>
          <a:prstGeom prst="roundRect">
            <a:avLst>
              <a:gd name="adj" fmla="val 12174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7598664" y="2103120"/>
            <a:ext cx="548640" cy="548640"/>
          </a:xfrm>
          <a:prstGeom prst="ellipse">
            <a:avLst/>
          </a:prstGeom>
          <a:solidFill>
            <a:srgbClr val="6B7185"/>
          </a:solidFill>
          <a:ln/>
        </p:spPr>
      </p:sp>
      <p:pic>
        <p:nvPicPr>
          <p:cNvPr id="9" name="Image 1" descr="/home/claude/icons/histor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5824" y="2240280"/>
            <a:ext cx="274320" cy="2743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75320" y="1975104"/>
            <a:ext cx="3054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2장: 완전 탐색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8275320" y="2340864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경우를 하나하나 확인했다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7379208" y="3017520"/>
            <a:ext cx="4151376" cy="1051560"/>
          </a:xfrm>
          <a:prstGeom prst="roundRect">
            <a:avLst>
              <a:gd name="adj" fmla="val 12174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7598664" y="3273552"/>
            <a:ext cx="548640" cy="548640"/>
          </a:xfrm>
          <a:prstGeom prst="ellipse">
            <a:avLst/>
          </a:prstGeom>
          <a:solidFill>
            <a:srgbClr val="FB7185"/>
          </a:solidFill>
          <a:ln/>
        </p:spPr>
      </p:sp>
      <p:pic>
        <p:nvPicPr>
          <p:cNvPr id="14" name="Image 2" descr="/home/claude/icons/bol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824" y="3410712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275320" y="3145536"/>
            <a:ext cx="3054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한계: 조합적 폭발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8275320" y="3511296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입력이 커지면 계산량이 기하급수적으로 폭발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7379208" y="4187952"/>
            <a:ext cx="4151376" cy="1051560"/>
          </a:xfrm>
          <a:prstGeom prst="roundRect">
            <a:avLst>
              <a:gd name="adj" fmla="val 12174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7598664" y="4443984"/>
            <a:ext cx="548640" cy="548640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19" name="Image 3" descr="/home/claude/icons/chevro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824" y="4581144"/>
            <a:ext cx="274320" cy="27432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275320" y="4315968"/>
            <a:ext cx="3054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3장: 축소 정복</a:t>
            </a:r>
            <a:endParaRPr lang="en-US" sz="1400" dirty="0"/>
          </a:p>
        </p:txBody>
      </p:sp>
      <p:sp>
        <p:nvSpPr>
          <p:cNvPr id="21" name="Text 15"/>
          <p:cNvSpPr/>
          <p:nvPr/>
        </p:nvSpPr>
        <p:spPr>
          <a:xfrm>
            <a:off x="8275320" y="4681728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쪼개고, 버리고, 핵심만 남긴다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658368" y="5440680"/>
            <a:ext cx="10872216" cy="658368"/>
          </a:xfrm>
          <a:prstGeom prst="roundRect">
            <a:avLst>
              <a:gd name="adj" fmla="val 19444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23" name="Image 4" descr="/home/claude/icons/bulb_ambe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688" y="5577840"/>
            <a:ext cx="384048" cy="384048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17904" y="5495544"/>
            <a:ext cx="9756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40"/>
              </a:lnSpc>
              <a:buNone/>
            </a:pPr>
            <a:r>
              <a:rPr lang="en-US" sz="1400" dirty="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이제 필요한 것은 </a:t>
            </a:r>
            <a:pPr indent="0" marL="0">
              <a:lnSpc>
                <a:spcPts val="1540"/>
              </a:lnSpc>
              <a:buNone/>
            </a:pPr>
            <a:r>
              <a:rPr lang="en-US" sz="14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문제의 크기 자체를 줄이는 기술</a:t>
            </a:r>
            <a:pPr indent="0" marL="0">
              <a:lnSpc>
                <a:spcPts val="1540"/>
              </a:lnSpc>
              <a:buNone/>
            </a:pPr>
            <a:r>
              <a:rPr lang="en-US" sz="1400" dirty="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입니다.</a:t>
            </a:r>
            <a:endParaRPr lang="en-US" sz="1400" dirty="0"/>
          </a:p>
        </p:txBody>
      </p:sp>
      <p:sp>
        <p:nvSpPr>
          <p:cNvPr id="25" name="Text 18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80960" y="822960"/>
            <a:ext cx="402336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3.1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1874520"/>
            <a:ext cx="914400" cy="914400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112264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92224" y="20848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683C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SECTION 3.1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58368" y="3017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정복이란 무엇인가?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58368" y="4041648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4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문제의 크기를 단계적으로 줄여가며 해결 범위를 좁히는 전략을 알아봅니다.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58368" y="3785616"/>
            <a:ext cx="548640" cy="5486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1" name="Shape 8"/>
          <p:cNvSpPr/>
          <p:nvPr/>
        </p:nvSpPr>
        <p:spPr>
          <a:xfrm>
            <a:off x="82296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2" name="Shape 9"/>
          <p:cNvSpPr/>
          <p:nvPr/>
        </p:nvSpPr>
        <p:spPr>
          <a:xfrm>
            <a:off x="82296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3" name="Shape 10"/>
          <p:cNvSpPr/>
          <p:nvPr/>
        </p:nvSpPr>
        <p:spPr>
          <a:xfrm>
            <a:off x="987552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4" name="Shape 11"/>
          <p:cNvSpPr/>
          <p:nvPr/>
        </p:nvSpPr>
        <p:spPr>
          <a:xfrm>
            <a:off x="987552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5" name="Shape 12"/>
          <p:cNvSpPr/>
          <p:nvPr/>
        </p:nvSpPr>
        <p:spPr>
          <a:xfrm>
            <a:off x="1152144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6" name="Shape 13"/>
          <p:cNvSpPr/>
          <p:nvPr/>
        </p:nvSpPr>
        <p:spPr>
          <a:xfrm>
            <a:off x="1152144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7" name="Shape 14"/>
          <p:cNvSpPr/>
          <p:nvPr/>
        </p:nvSpPr>
        <p:spPr>
          <a:xfrm>
            <a:off x="1316736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8" name="Shape 15"/>
          <p:cNvSpPr/>
          <p:nvPr/>
        </p:nvSpPr>
        <p:spPr>
          <a:xfrm>
            <a:off x="1316736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9" name="Shape 16"/>
          <p:cNvSpPr/>
          <p:nvPr/>
        </p:nvSpPr>
        <p:spPr>
          <a:xfrm>
            <a:off x="148132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0" name="Shape 17"/>
          <p:cNvSpPr/>
          <p:nvPr/>
        </p:nvSpPr>
        <p:spPr>
          <a:xfrm>
            <a:off x="148132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1" name="Shape 18"/>
          <p:cNvSpPr/>
          <p:nvPr/>
        </p:nvSpPr>
        <p:spPr>
          <a:xfrm>
            <a:off x="164592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2" name="Shape 19"/>
          <p:cNvSpPr/>
          <p:nvPr/>
        </p:nvSpPr>
        <p:spPr>
          <a:xfrm>
            <a:off x="164592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3" name="Shape 20"/>
          <p:cNvSpPr/>
          <p:nvPr/>
        </p:nvSpPr>
        <p:spPr>
          <a:xfrm>
            <a:off x="1810512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4" name="Shape 21"/>
          <p:cNvSpPr/>
          <p:nvPr/>
        </p:nvSpPr>
        <p:spPr>
          <a:xfrm>
            <a:off x="1810512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5" name="Shape 22"/>
          <p:cNvSpPr/>
          <p:nvPr/>
        </p:nvSpPr>
        <p:spPr>
          <a:xfrm>
            <a:off x="1975104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6" name="Shape 23"/>
          <p:cNvSpPr/>
          <p:nvPr/>
        </p:nvSpPr>
        <p:spPr>
          <a:xfrm>
            <a:off x="1975104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7" name="Shape 24"/>
          <p:cNvSpPr/>
          <p:nvPr/>
        </p:nvSpPr>
        <p:spPr>
          <a:xfrm>
            <a:off x="2139696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8" name="Shape 25"/>
          <p:cNvSpPr/>
          <p:nvPr/>
        </p:nvSpPr>
        <p:spPr>
          <a:xfrm>
            <a:off x="2139696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9" name="Shape 26"/>
          <p:cNvSpPr/>
          <p:nvPr/>
        </p:nvSpPr>
        <p:spPr>
          <a:xfrm>
            <a:off x="230428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0" name="Shape 27"/>
          <p:cNvSpPr/>
          <p:nvPr/>
        </p:nvSpPr>
        <p:spPr>
          <a:xfrm>
            <a:off x="230428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1" name="Shape 28"/>
          <p:cNvSpPr/>
          <p:nvPr/>
        </p:nvSpPr>
        <p:spPr>
          <a:xfrm>
            <a:off x="246888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2" name="Shape 29"/>
          <p:cNvSpPr/>
          <p:nvPr/>
        </p:nvSpPr>
        <p:spPr>
          <a:xfrm>
            <a:off x="246888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3" name="Text 30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7A77B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1944837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layers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48763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§3.1  축소 정복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정복(Decrease and Conquer)의 정의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58368" y="1755648"/>
            <a:ext cx="10872216" cy="914400"/>
          </a:xfrm>
          <a:prstGeom prst="roundRect">
            <a:avLst>
              <a:gd name="adj" fmla="val 14000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7" name="Image 1" descr="/home/claude/icons/chevron_indi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2020824"/>
            <a:ext cx="384048" cy="38404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517904" y="1810512"/>
            <a:ext cx="975664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10"/>
              </a:lnSpc>
              <a:buNone/>
            </a:pPr>
            <a:r>
              <a:rPr lang="en-US" sz="15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정의   </a:t>
            </a:r>
            <a:pPr indent="0" marL="0">
              <a:lnSpc>
                <a:spcPts val="1610"/>
              </a:lnSpc>
              <a:buNone/>
            </a:pPr>
            <a:r>
              <a:rPr lang="en-US" sz="14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주어진 문제를 해결하기 위해 문제의 크기를 단계적으로 줄여가며 해결 범위를 좁히는 전략.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658368" y="29260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메커니즘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658368" y="3291840"/>
            <a:ext cx="10872216" cy="694944"/>
          </a:xfrm>
          <a:prstGeom prst="roundRect">
            <a:avLst>
              <a:gd name="adj" fmla="val 18421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877824" y="3419856"/>
            <a:ext cx="438912" cy="438912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12" name="Text 8"/>
          <p:cNvSpPr/>
          <p:nvPr/>
        </p:nvSpPr>
        <p:spPr>
          <a:xfrm>
            <a:off x="877824" y="341985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48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48" dirty="0"/>
          </a:p>
        </p:txBody>
      </p:sp>
      <p:sp>
        <p:nvSpPr>
          <p:cNvPr id="13" name="Text 9"/>
          <p:cNvSpPr/>
          <p:nvPr/>
        </p:nvSpPr>
        <p:spPr>
          <a:xfrm>
            <a:off x="1517904" y="3291840"/>
            <a:ext cx="977493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주어진 문제를 약간 더 작은 하위 문제(sub-problem)로 바꾼다.</a:t>
            </a:r>
            <a:endParaRPr lang="en-US" sz="1450" dirty="0"/>
          </a:p>
        </p:txBody>
      </p:sp>
      <p:sp>
        <p:nvSpPr>
          <p:cNvPr id="14" name="Shape 10"/>
          <p:cNvSpPr/>
          <p:nvPr/>
        </p:nvSpPr>
        <p:spPr>
          <a:xfrm>
            <a:off x="658368" y="4133088"/>
            <a:ext cx="10872216" cy="694944"/>
          </a:xfrm>
          <a:prstGeom prst="roundRect">
            <a:avLst>
              <a:gd name="adj" fmla="val 18421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77824" y="4261104"/>
            <a:ext cx="438912" cy="438912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16" name="Text 12"/>
          <p:cNvSpPr/>
          <p:nvPr/>
        </p:nvSpPr>
        <p:spPr>
          <a:xfrm>
            <a:off x="877824" y="426110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48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48" dirty="0"/>
          </a:p>
        </p:txBody>
      </p:sp>
      <p:sp>
        <p:nvSpPr>
          <p:cNvPr id="17" name="Text 13"/>
          <p:cNvSpPr/>
          <p:nvPr/>
        </p:nvSpPr>
        <p:spPr>
          <a:xfrm>
            <a:off x="1517904" y="4133088"/>
            <a:ext cx="977493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하위 문제를 해결하고, 그 결과를 기반으로 전체 문제를 해결한다.</a:t>
            </a:r>
            <a:endParaRPr lang="en-US" sz="1450" dirty="0"/>
          </a:p>
        </p:txBody>
      </p:sp>
      <p:sp>
        <p:nvSpPr>
          <p:cNvPr id="18" name="Shape 14"/>
          <p:cNvSpPr/>
          <p:nvPr/>
        </p:nvSpPr>
        <p:spPr>
          <a:xfrm>
            <a:off x="658368" y="4974336"/>
            <a:ext cx="10872216" cy="694944"/>
          </a:xfrm>
          <a:prstGeom prst="roundRect">
            <a:avLst>
              <a:gd name="adj" fmla="val 18421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877824" y="5102352"/>
            <a:ext cx="438912" cy="438912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0" name="Text 16"/>
          <p:cNvSpPr/>
          <p:nvPr/>
        </p:nvSpPr>
        <p:spPr>
          <a:xfrm>
            <a:off x="877824" y="510235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48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48" dirty="0"/>
          </a:p>
        </p:txBody>
      </p:sp>
      <p:sp>
        <p:nvSpPr>
          <p:cNvPr id="21" name="Text 17"/>
          <p:cNvSpPr/>
          <p:nvPr/>
        </p:nvSpPr>
        <p:spPr>
          <a:xfrm>
            <a:off x="1517904" y="4974336"/>
            <a:ext cx="977493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직접 계산 가능한 크기가 될 때까지 이 과정을 반복한다.</a:t>
            </a:r>
            <a:endParaRPr lang="en-US" sz="1450" dirty="0"/>
          </a:p>
        </p:txBody>
      </p:sp>
      <p:sp>
        <p:nvSpPr>
          <p:cNvPr id="22" name="Text 18"/>
          <p:cNvSpPr/>
          <p:nvPr/>
        </p:nvSpPr>
        <p:spPr>
          <a:xfrm>
            <a:off x="658368" y="5943600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38"/>
              </a:lnSpc>
              <a:buNone/>
            </a:pPr>
            <a:r>
              <a:rPr lang="en-US" sz="12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정복은 문제를 “같은 유형의 더 작은 문제”로 바꾼다는 점이 핵심입니다.</a:t>
            </a:r>
            <a:endParaRPr lang="en-US" sz="1250" dirty="0"/>
          </a:p>
        </p:txBody>
      </p:sp>
      <p:sp>
        <p:nvSpPr>
          <p:cNvPr id="23" name="Text 19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1944837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layers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48763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§3.1  축소 정복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비유: 100장의 접시와 설거지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126480" cy="3520440"/>
          </a:xfrm>
          <a:prstGeom prst="roundRect">
            <a:avLst>
              <a:gd name="adj" fmla="val 3636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7" name="Image 1" descr="/home/claude/fig3/f_plat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45" y="1984248"/>
            <a:ext cx="5260526" cy="280720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41248" y="4956048"/>
            <a:ext cx="5760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장씩 씻을 때마다 남은 접시는 99장, 98장으로 줄어든다</a:t>
            </a:r>
            <a:endParaRPr lang="en-US" sz="1050" dirty="0"/>
          </a:p>
        </p:txBody>
      </p:sp>
      <p:sp>
        <p:nvSpPr>
          <p:cNvPr id="9" name="Shape 5"/>
          <p:cNvSpPr/>
          <p:nvPr/>
        </p:nvSpPr>
        <p:spPr>
          <a:xfrm>
            <a:off x="7196328" y="1783080"/>
            <a:ext cx="4334256" cy="1691640"/>
          </a:xfrm>
          <a:prstGeom prst="roundRect">
            <a:avLst>
              <a:gd name="adj" fmla="val 756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7452360" y="2011680"/>
            <a:ext cx="640080" cy="640080"/>
          </a:xfrm>
          <a:prstGeom prst="ellipse">
            <a:avLst/>
          </a:prstGeom>
          <a:solidFill>
            <a:srgbClr val="FB7185"/>
          </a:solidFill>
          <a:ln/>
        </p:spPr>
      </p:sp>
      <p:pic>
        <p:nvPicPr>
          <p:cNvPr id="11" name="Image 2" descr="/home/claude/icons/war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2380" y="2171700"/>
            <a:ext cx="320040" cy="3200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220456" y="2048256"/>
            <a:ext cx="3054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7452360" y="2743200"/>
            <a:ext cx="38221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100장을 한 번에 다 씻는 것은 불가능합니다. 문제 전체를 통째로 붙잡으면 어디서부터 손대야 할지 알 수 없습니다.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7196328" y="3611880"/>
            <a:ext cx="4334256" cy="1691640"/>
          </a:xfrm>
          <a:prstGeom prst="roundRect">
            <a:avLst>
              <a:gd name="adj" fmla="val 7568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7452360" y="3840480"/>
            <a:ext cx="640080" cy="640080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16" name="Image 3" descr="/home/claude/icons/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380" y="4000500"/>
            <a:ext cx="320040" cy="32004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220456" y="3877056"/>
            <a:ext cx="3054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+ 정복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7452360" y="4572000"/>
            <a:ext cx="38221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장을 씻고 나머지 99장에 같은 방법을 적용합니다. 문제의 크기를 하나씩 줄여가며 해결하는 방식입니다.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658368" y="5468112"/>
            <a:ext cx="10872216" cy="658368"/>
          </a:xfrm>
          <a:prstGeom prst="roundRect">
            <a:avLst>
              <a:gd name="adj" fmla="val 19444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20" name="Image 4" descr="/home/claude/icons/bulb_ambe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688" y="5605272"/>
            <a:ext cx="384048" cy="38404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517904" y="5522976"/>
            <a:ext cx="9756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40"/>
              </a:lnSpc>
              <a:buNone/>
            </a:pPr>
            <a:r>
              <a:rPr lang="en-US" sz="1400" dirty="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번에 하나씩 — </a:t>
            </a:r>
            <a:pPr indent="0" marL="0">
              <a:lnSpc>
                <a:spcPts val="1540"/>
              </a:lnSpc>
              <a:buNone/>
            </a:pPr>
            <a:r>
              <a:rPr lang="en-US" sz="14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 단계마다 문제의 크기가 정확히 1씩 줄어듭니다</a:t>
            </a:r>
            <a:pPr indent="0" marL="0">
              <a:lnSpc>
                <a:spcPts val="1540"/>
              </a:lnSpc>
              <a:buNone/>
            </a:pPr>
            <a:r>
              <a:rPr lang="en-US" sz="1400" dirty="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(동일 크기 축소).</a:t>
            </a:r>
            <a:endParaRPr lang="en-US" sz="1400" dirty="0"/>
          </a:p>
        </p:txBody>
      </p:sp>
      <p:sp>
        <p:nvSpPr>
          <p:cNvPr id="22" name="Text 15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1944837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layers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48763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§3.1  축소 정복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 전략의 대표적인 예: 팩토리얼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10872216" cy="960120"/>
          </a:xfrm>
          <a:prstGeom prst="roundRect">
            <a:avLst>
              <a:gd name="adj" fmla="val 13333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658368" y="1783080"/>
            <a:ext cx="1087221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n! = n × (n−1)!</a:t>
            </a:r>
            <a:pPr algn="ctr" indent="0" marL="0">
              <a:buNone/>
            </a:pPr>
            <a:r>
              <a:rPr lang="en-US" sz="1500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(단, 0! = 1)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658368" y="2926080"/>
            <a:ext cx="108722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n!을 계산하려면 먼저 (n−1)!을 구한 뒤 그 결과에 n을 곱하면 됩니다. (n−1)!은 n!과 같은 형태이지만 크기가 하나 작아진 하위 문제입니다.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239012" y="3611880"/>
            <a:ext cx="1298448" cy="841248"/>
          </a:xfrm>
          <a:prstGeom prst="roundRect">
            <a:avLst>
              <a:gd name="adj" fmla="val 15217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1239012" y="3611880"/>
            <a:ext cx="12984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5!</a:t>
            </a:r>
            <a:endParaRPr lang="en-US" sz="2000" dirty="0"/>
          </a:p>
        </p:txBody>
      </p:sp>
      <p:pic>
        <p:nvPicPr>
          <p:cNvPr id="11" name="Image 1" descr="/home/claude/icons/chevron_muted.png">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2601468" y="3913632"/>
            <a:ext cx="256032" cy="25603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354580" y="4480560"/>
            <a:ext cx="749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× 5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2921508" y="3611880"/>
            <a:ext cx="1298448" cy="841248"/>
          </a:xfrm>
          <a:prstGeom prst="roundRect">
            <a:avLst>
              <a:gd name="adj" fmla="val 15217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4" name="Text 10"/>
          <p:cNvSpPr/>
          <p:nvPr/>
        </p:nvSpPr>
        <p:spPr>
          <a:xfrm>
            <a:off x="2921508" y="3611880"/>
            <a:ext cx="12984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4!</a:t>
            </a:r>
            <a:endParaRPr lang="en-US" sz="2000" dirty="0"/>
          </a:p>
        </p:txBody>
      </p:sp>
      <p:pic>
        <p:nvPicPr>
          <p:cNvPr id="15" name="Image 2" descr="/home/claude/icons/chevron_muted.png">    </p:cNvPr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4283964" y="3913632"/>
            <a:ext cx="256032" cy="25603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037076" y="4480560"/>
            <a:ext cx="749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× 4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4604004" y="3611880"/>
            <a:ext cx="1298448" cy="841248"/>
          </a:xfrm>
          <a:prstGeom prst="roundRect">
            <a:avLst>
              <a:gd name="adj" fmla="val 15217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8" name="Text 13"/>
          <p:cNvSpPr/>
          <p:nvPr/>
        </p:nvSpPr>
        <p:spPr>
          <a:xfrm>
            <a:off x="4604004" y="3611880"/>
            <a:ext cx="12984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3!</a:t>
            </a:r>
            <a:endParaRPr lang="en-US" sz="2000" dirty="0"/>
          </a:p>
        </p:txBody>
      </p:sp>
      <p:pic>
        <p:nvPicPr>
          <p:cNvPr id="19" name="Image 3" descr="/home/claude/icons/chevron_muted.png">    </p:cNvPr>
          <p:cNvPicPr>
            <a:picLocks noChangeAspect="1"/>
          </p:cNvPicPr>
          <p:nvPr/>
        </p:nvPicPr>
        <p:blipFill>
          <a:blip r:embed="rId4">
            <a:alphaModFix amt="60000"/>
          </a:blip>
          <a:stretch>
            <a:fillRect/>
          </a:stretch>
        </p:blipFill>
        <p:spPr>
          <a:xfrm>
            <a:off x="5966460" y="3913632"/>
            <a:ext cx="256032" cy="25603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719572" y="4480560"/>
            <a:ext cx="749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× 3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286500" y="3611880"/>
            <a:ext cx="1298448" cy="841248"/>
          </a:xfrm>
          <a:prstGeom prst="roundRect">
            <a:avLst>
              <a:gd name="adj" fmla="val 15217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2" name="Text 16"/>
          <p:cNvSpPr/>
          <p:nvPr/>
        </p:nvSpPr>
        <p:spPr>
          <a:xfrm>
            <a:off x="6286500" y="3611880"/>
            <a:ext cx="12984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2!</a:t>
            </a:r>
            <a:endParaRPr lang="en-US" sz="2000" dirty="0"/>
          </a:p>
        </p:txBody>
      </p:sp>
      <p:pic>
        <p:nvPicPr>
          <p:cNvPr id="23" name="Image 4" descr="/home/claude/icons/chevron_muted.png">    </p:cNvPr>
          <p:cNvPicPr>
            <a:picLocks noChangeAspect="1"/>
          </p:cNvPicPr>
          <p:nvPr/>
        </p:nvPicPr>
        <p:blipFill>
          <a:blip r:embed="rId5">
            <a:alphaModFix amt="60000"/>
          </a:blip>
          <a:stretch>
            <a:fillRect/>
          </a:stretch>
        </p:blipFill>
        <p:spPr>
          <a:xfrm>
            <a:off x="7648956" y="3913632"/>
            <a:ext cx="256032" cy="256032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402068" y="4480560"/>
            <a:ext cx="749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× 2</a:t>
            </a:r>
            <a:endParaRPr lang="en-US" sz="1150" dirty="0"/>
          </a:p>
        </p:txBody>
      </p:sp>
      <p:sp>
        <p:nvSpPr>
          <p:cNvPr id="25" name="Shape 18"/>
          <p:cNvSpPr/>
          <p:nvPr/>
        </p:nvSpPr>
        <p:spPr>
          <a:xfrm>
            <a:off x="7968996" y="3611880"/>
            <a:ext cx="1298448" cy="841248"/>
          </a:xfrm>
          <a:prstGeom prst="roundRect">
            <a:avLst>
              <a:gd name="adj" fmla="val 15217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6" name="Text 19"/>
          <p:cNvSpPr/>
          <p:nvPr/>
        </p:nvSpPr>
        <p:spPr>
          <a:xfrm>
            <a:off x="7968996" y="3611880"/>
            <a:ext cx="12984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1!</a:t>
            </a:r>
            <a:endParaRPr lang="en-US" sz="2000" dirty="0"/>
          </a:p>
        </p:txBody>
      </p:sp>
      <p:pic>
        <p:nvPicPr>
          <p:cNvPr id="27" name="Image 5" descr="/home/claude/icons/chevron_muted.png">    </p:cNvPr>
          <p:cNvPicPr>
            <a:picLocks noChangeAspect="1"/>
          </p:cNvPicPr>
          <p:nvPr/>
        </p:nvPicPr>
        <p:blipFill>
          <a:blip r:embed="rId6">
            <a:alphaModFix amt="60000"/>
          </a:blip>
          <a:stretch>
            <a:fillRect/>
          </a:stretch>
        </p:blipFill>
        <p:spPr>
          <a:xfrm>
            <a:off x="9331452" y="3913632"/>
            <a:ext cx="256032" cy="256032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9084564" y="4480560"/>
            <a:ext cx="749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× 1</a:t>
            </a:r>
            <a:endParaRPr lang="en-US" sz="1150" dirty="0"/>
          </a:p>
        </p:txBody>
      </p:sp>
      <p:sp>
        <p:nvSpPr>
          <p:cNvPr id="29" name="Shape 21"/>
          <p:cNvSpPr/>
          <p:nvPr/>
        </p:nvSpPr>
        <p:spPr>
          <a:xfrm>
            <a:off x="9651492" y="3611880"/>
            <a:ext cx="1298448" cy="841248"/>
          </a:xfrm>
          <a:prstGeom prst="roundRect">
            <a:avLst>
              <a:gd name="adj" fmla="val 15217"/>
            </a:avLst>
          </a:prstGeom>
          <a:solidFill>
            <a:srgbClr val="10B981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30" name="Text 22"/>
          <p:cNvSpPr/>
          <p:nvPr/>
        </p:nvSpPr>
        <p:spPr>
          <a:xfrm>
            <a:off x="9651492" y="3611880"/>
            <a:ext cx="12984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0!</a:t>
            </a:r>
            <a:endParaRPr lang="en-US" sz="2000" dirty="0"/>
          </a:p>
        </p:txBody>
      </p:sp>
      <p:sp>
        <p:nvSpPr>
          <p:cNvPr id="31" name="Text 23"/>
          <p:cNvSpPr/>
          <p:nvPr/>
        </p:nvSpPr>
        <p:spPr>
          <a:xfrm>
            <a:off x="9651492" y="4480560"/>
            <a:ext cx="1298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사례</a:t>
            </a:r>
            <a:endParaRPr lang="en-US" sz="1150" dirty="0"/>
          </a:p>
        </p:txBody>
      </p:sp>
      <p:sp>
        <p:nvSpPr>
          <p:cNvPr id="32" name="Shape 24"/>
          <p:cNvSpPr/>
          <p:nvPr/>
        </p:nvSpPr>
        <p:spPr>
          <a:xfrm>
            <a:off x="658368" y="5138928"/>
            <a:ext cx="10872216" cy="822960"/>
          </a:xfrm>
          <a:prstGeom prst="roundRect">
            <a:avLst>
              <a:gd name="adj" fmla="val 15556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33" name="Image 6" descr="/home/claude/icons/layers_indigo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" y="5358384"/>
            <a:ext cx="384048" cy="384048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1517904" y="5193792"/>
            <a:ext cx="97566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유형의 더 작은 문제로 바꾸어 반복</a:t>
            </a:r>
            <a:pPr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— 크기가 충분히 작아져 직접 계산할 수 있을 때(0! = 1)까지 이어집니다.</a:t>
            </a:r>
            <a:endParaRPr lang="en-US" sz="1400" dirty="0"/>
          </a:p>
        </p:txBody>
      </p:sp>
      <p:sp>
        <p:nvSpPr>
          <p:cNvPr id="35" name="Text 26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80960" y="822960"/>
            <a:ext cx="402336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3.2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1874520"/>
            <a:ext cx="914400" cy="914400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4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112264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92224" y="20848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683C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SECTION 3.2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58368" y="3017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축소의 세 가지 유형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58368" y="4041648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4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번에 문제의 크기를 얼마나 줄이느냐에 따라 축소 정복은 세 갈래로 나뉩니다.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58368" y="3785616"/>
            <a:ext cx="548640" cy="54864"/>
          </a:xfrm>
          <a:prstGeom prst="roundRect">
            <a:avLst>
              <a:gd name="adj" fmla="val 50000"/>
            </a:avLst>
          </a:prstGeom>
          <a:solidFill>
            <a:srgbClr val="7C3AED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1" name="Shape 8"/>
          <p:cNvSpPr/>
          <p:nvPr/>
        </p:nvSpPr>
        <p:spPr>
          <a:xfrm>
            <a:off x="82296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2" name="Shape 9"/>
          <p:cNvSpPr/>
          <p:nvPr/>
        </p:nvSpPr>
        <p:spPr>
          <a:xfrm>
            <a:off x="82296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3" name="Shape 10"/>
          <p:cNvSpPr/>
          <p:nvPr/>
        </p:nvSpPr>
        <p:spPr>
          <a:xfrm>
            <a:off x="987552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4" name="Shape 11"/>
          <p:cNvSpPr/>
          <p:nvPr/>
        </p:nvSpPr>
        <p:spPr>
          <a:xfrm>
            <a:off x="987552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5" name="Shape 12"/>
          <p:cNvSpPr/>
          <p:nvPr/>
        </p:nvSpPr>
        <p:spPr>
          <a:xfrm>
            <a:off x="1152144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6" name="Shape 13"/>
          <p:cNvSpPr/>
          <p:nvPr/>
        </p:nvSpPr>
        <p:spPr>
          <a:xfrm>
            <a:off x="1152144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7" name="Shape 14"/>
          <p:cNvSpPr/>
          <p:nvPr/>
        </p:nvSpPr>
        <p:spPr>
          <a:xfrm>
            <a:off x="1316736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8" name="Shape 15"/>
          <p:cNvSpPr/>
          <p:nvPr/>
        </p:nvSpPr>
        <p:spPr>
          <a:xfrm>
            <a:off x="1316736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9" name="Shape 16"/>
          <p:cNvSpPr/>
          <p:nvPr/>
        </p:nvSpPr>
        <p:spPr>
          <a:xfrm>
            <a:off x="148132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0" name="Shape 17"/>
          <p:cNvSpPr/>
          <p:nvPr/>
        </p:nvSpPr>
        <p:spPr>
          <a:xfrm>
            <a:off x="148132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1" name="Shape 18"/>
          <p:cNvSpPr/>
          <p:nvPr/>
        </p:nvSpPr>
        <p:spPr>
          <a:xfrm>
            <a:off x="164592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2" name="Shape 19"/>
          <p:cNvSpPr/>
          <p:nvPr/>
        </p:nvSpPr>
        <p:spPr>
          <a:xfrm>
            <a:off x="164592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3" name="Shape 20"/>
          <p:cNvSpPr/>
          <p:nvPr/>
        </p:nvSpPr>
        <p:spPr>
          <a:xfrm>
            <a:off x="1810512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4" name="Shape 21"/>
          <p:cNvSpPr/>
          <p:nvPr/>
        </p:nvSpPr>
        <p:spPr>
          <a:xfrm>
            <a:off x="1810512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5" name="Shape 22"/>
          <p:cNvSpPr/>
          <p:nvPr/>
        </p:nvSpPr>
        <p:spPr>
          <a:xfrm>
            <a:off x="1975104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6" name="Shape 23"/>
          <p:cNvSpPr/>
          <p:nvPr/>
        </p:nvSpPr>
        <p:spPr>
          <a:xfrm>
            <a:off x="1975104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7" name="Shape 24"/>
          <p:cNvSpPr/>
          <p:nvPr/>
        </p:nvSpPr>
        <p:spPr>
          <a:xfrm>
            <a:off x="2139696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8" name="Shape 25"/>
          <p:cNvSpPr/>
          <p:nvPr/>
        </p:nvSpPr>
        <p:spPr>
          <a:xfrm>
            <a:off x="2139696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9" name="Shape 26"/>
          <p:cNvSpPr/>
          <p:nvPr/>
        </p:nvSpPr>
        <p:spPr>
          <a:xfrm>
            <a:off x="230428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0" name="Shape 27"/>
          <p:cNvSpPr/>
          <p:nvPr/>
        </p:nvSpPr>
        <p:spPr>
          <a:xfrm>
            <a:off x="230428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1" name="Shape 28"/>
          <p:cNvSpPr/>
          <p:nvPr/>
        </p:nvSpPr>
        <p:spPr>
          <a:xfrm>
            <a:off x="246888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2" name="Shape 29"/>
          <p:cNvSpPr/>
          <p:nvPr/>
        </p:nvSpPr>
        <p:spPr>
          <a:xfrm>
            <a:off x="246888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3" name="Text 30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7A77B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97212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itemap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7400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§3.2  세 가지 유형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정복의 세 가지 주요 유형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 알고리즘은 한 단계에서 입력 크기를 얼마나 줄이는가에 따라 다음 세 가지로 구분됩니다.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148840"/>
            <a:ext cx="10872216" cy="3246120"/>
          </a:xfrm>
          <a:prstGeom prst="roundRect">
            <a:avLst>
              <a:gd name="adj" fmla="val 3944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8" name="Image 1" descr="/home/claude/fig3/f_threetyp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416" y="2350008"/>
            <a:ext cx="8850120" cy="253288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5047488"/>
            <a:ext cx="105064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동일 크기 · 동일 비율 · 가변 크기 — 감소 폭에 따른 세 가지 축소 방식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658368" y="5532120"/>
            <a:ext cx="10872216" cy="566928"/>
          </a:xfrm>
          <a:prstGeom prst="roundRect">
            <a:avLst>
              <a:gd name="adj" fmla="val 22581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11" name="Image 2" descr="/home/claude/icons/warn_cora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5623560"/>
            <a:ext cx="384048" cy="38404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517904" y="5586984"/>
            <a:ext cx="9756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70"/>
              </a:lnSpc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감소 폭이 클수록 단계 수가 줄어들지만</a:t>
            </a:r>
            <a:pPr indent="0" marL="0">
              <a:lnSpc>
                <a:spcPts val="147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한 단계의 비용과 분석 난이도는 올라갑니다.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97212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itemap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7400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§3.2  세 가지 유형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동일 크기 축소 (Decrease by a Constant)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문제를 매 단계마다 입력 크기를 1만 줄여가며 해결합니다. 한 요소를 처리하고 나머지를 다시 푸는 구조로, 단계가 많지만 구현이 단순하고 이해하기 쉽습니다.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514600"/>
            <a:ext cx="6537960" cy="2148840"/>
          </a:xfrm>
          <a:prstGeom prst="roundRect">
            <a:avLst>
              <a:gd name="adj" fmla="val 5957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32688" y="26974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 단계 크기가 1씩 감소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950976" y="3072384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10" name="Shape 7"/>
          <p:cNvSpPr/>
          <p:nvPr/>
        </p:nvSpPr>
        <p:spPr>
          <a:xfrm>
            <a:off x="1499616" y="3072384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11" name="Shape 8"/>
          <p:cNvSpPr/>
          <p:nvPr/>
        </p:nvSpPr>
        <p:spPr>
          <a:xfrm>
            <a:off x="2048256" y="3072384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12" name="Shape 9"/>
          <p:cNvSpPr/>
          <p:nvPr/>
        </p:nvSpPr>
        <p:spPr>
          <a:xfrm>
            <a:off x="2596896" y="3072384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13" name="Shape 10"/>
          <p:cNvSpPr/>
          <p:nvPr/>
        </p:nvSpPr>
        <p:spPr>
          <a:xfrm>
            <a:off x="3145536" y="3072384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14" name="Shape 11"/>
          <p:cNvSpPr/>
          <p:nvPr/>
        </p:nvSpPr>
        <p:spPr>
          <a:xfrm>
            <a:off x="3694176" y="3072384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15" name="Shape 12"/>
          <p:cNvSpPr/>
          <p:nvPr/>
        </p:nvSpPr>
        <p:spPr>
          <a:xfrm>
            <a:off x="4242816" y="3072384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16" name="Shape 13"/>
          <p:cNvSpPr/>
          <p:nvPr/>
        </p:nvSpPr>
        <p:spPr>
          <a:xfrm>
            <a:off x="4791456" y="3072384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FB7185"/>
          </a:solidFill>
          <a:ln/>
        </p:spPr>
      </p:sp>
      <p:sp>
        <p:nvSpPr>
          <p:cNvPr id="17" name="Text 14"/>
          <p:cNvSpPr/>
          <p:nvPr/>
        </p:nvSpPr>
        <p:spPr>
          <a:xfrm>
            <a:off x="5504688" y="3026664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= 8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950976" y="3456432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19" name="Shape 16"/>
          <p:cNvSpPr/>
          <p:nvPr/>
        </p:nvSpPr>
        <p:spPr>
          <a:xfrm>
            <a:off x="1499616" y="3456432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20" name="Shape 17"/>
          <p:cNvSpPr/>
          <p:nvPr/>
        </p:nvSpPr>
        <p:spPr>
          <a:xfrm>
            <a:off x="2048256" y="3456432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21" name="Shape 18"/>
          <p:cNvSpPr/>
          <p:nvPr/>
        </p:nvSpPr>
        <p:spPr>
          <a:xfrm>
            <a:off x="2596896" y="3456432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22" name="Shape 19"/>
          <p:cNvSpPr/>
          <p:nvPr/>
        </p:nvSpPr>
        <p:spPr>
          <a:xfrm>
            <a:off x="3145536" y="3456432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23" name="Shape 20"/>
          <p:cNvSpPr/>
          <p:nvPr/>
        </p:nvSpPr>
        <p:spPr>
          <a:xfrm>
            <a:off x="3694176" y="3456432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24" name="Shape 21"/>
          <p:cNvSpPr/>
          <p:nvPr/>
        </p:nvSpPr>
        <p:spPr>
          <a:xfrm>
            <a:off x="4242816" y="3456432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FB7185"/>
          </a:solidFill>
          <a:ln/>
        </p:spPr>
      </p:sp>
      <p:sp>
        <p:nvSpPr>
          <p:cNvPr id="25" name="Shape 22"/>
          <p:cNvSpPr/>
          <p:nvPr/>
        </p:nvSpPr>
        <p:spPr>
          <a:xfrm>
            <a:off x="4791456" y="3456432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26" name="Text 23"/>
          <p:cNvSpPr/>
          <p:nvPr/>
        </p:nvSpPr>
        <p:spPr>
          <a:xfrm>
            <a:off x="5504688" y="341071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= 7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950976" y="3840480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28" name="Shape 25"/>
          <p:cNvSpPr/>
          <p:nvPr/>
        </p:nvSpPr>
        <p:spPr>
          <a:xfrm>
            <a:off x="1499616" y="3840480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29" name="Shape 26"/>
          <p:cNvSpPr/>
          <p:nvPr/>
        </p:nvSpPr>
        <p:spPr>
          <a:xfrm>
            <a:off x="2048256" y="3840480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30" name="Shape 27"/>
          <p:cNvSpPr/>
          <p:nvPr/>
        </p:nvSpPr>
        <p:spPr>
          <a:xfrm>
            <a:off x="2596896" y="3840480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31" name="Shape 28"/>
          <p:cNvSpPr/>
          <p:nvPr/>
        </p:nvSpPr>
        <p:spPr>
          <a:xfrm>
            <a:off x="3145536" y="3840480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32" name="Shape 29"/>
          <p:cNvSpPr/>
          <p:nvPr/>
        </p:nvSpPr>
        <p:spPr>
          <a:xfrm>
            <a:off x="3694176" y="3840480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FB7185"/>
          </a:solidFill>
          <a:ln/>
        </p:spPr>
      </p:sp>
      <p:sp>
        <p:nvSpPr>
          <p:cNvPr id="33" name="Shape 30"/>
          <p:cNvSpPr/>
          <p:nvPr/>
        </p:nvSpPr>
        <p:spPr>
          <a:xfrm>
            <a:off x="4242816" y="3840480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34" name="Shape 31"/>
          <p:cNvSpPr/>
          <p:nvPr/>
        </p:nvSpPr>
        <p:spPr>
          <a:xfrm>
            <a:off x="4791456" y="3840480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35" name="Text 32"/>
          <p:cNvSpPr/>
          <p:nvPr/>
        </p:nvSpPr>
        <p:spPr>
          <a:xfrm>
            <a:off x="5504688" y="37947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= 6</a:t>
            </a:r>
            <a:endParaRPr lang="en-US" sz="1200" dirty="0"/>
          </a:p>
        </p:txBody>
      </p:sp>
      <p:sp>
        <p:nvSpPr>
          <p:cNvPr id="36" name="Shape 33"/>
          <p:cNvSpPr/>
          <p:nvPr/>
        </p:nvSpPr>
        <p:spPr>
          <a:xfrm>
            <a:off x="950976" y="4224528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37" name="Shape 34"/>
          <p:cNvSpPr/>
          <p:nvPr/>
        </p:nvSpPr>
        <p:spPr>
          <a:xfrm>
            <a:off x="1499616" y="4224528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38" name="Shape 35"/>
          <p:cNvSpPr/>
          <p:nvPr/>
        </p:nvSpPr>
        <p:spPr>
          <a:xfrm>
            <a:off x="2048256" y="4224528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39" name="Shape 36"/>
          <p:cNvSpPr/>
          <p:nvPr/>
        </p:nvSpPr>
        <p:spPr>
          <a:xfrm>
            <a:off x="2596896" y="4224528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40" name="Shape 37"/>
          <p:cNvSpPr/>
          <p:nvPr/>
        </p:nvSpPr>
        <p:spPr>
          <a:xfrm>
            <a:off x="3145536" y="4224528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FB7185"/>
          </a:solidFill>
          <a:ln/>
        </p:spPr>
      </p:sp>
      <p:sp>
        <p:nvSpPr>
          <p:cNvPr id="41" name="Shape 38"/>
          <p:cNvSpPr/>
          <p:nvPr/>
        </p:nvSpPr>
        <p:spPr>
          <a:xfrm>
            <a:off x="3694176" y="4224528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42" name="Shape 39"/>
          <p:cNvSpPr/>
          <p:nvPr/>
        </p:nvSpPr>
        <p:spPr>
          <a:xfrm>
            <a:off x="4242816" y="4224528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43" name="Shape 40"/>
          <p:cNvSpPr/>
          <p:nvPr/>
        </p:nvSpPr>
        <p:spPr>
          <a:xfrm>
            <a:off x="4791456" y="4224528"/>
            <a:ext cx="457200" cy="274320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44" name="Text 41"/>
          <p:cNvSpPr/>
          <p:nvPr/>
        </p:nvSpPr>
        <p:spPr>
          <a:xfrm>
            <a:off x="5504688" y="4178808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= 5</a:t>
            </a:r>
            <a:endParaRPr lang="en-US" sz="1200" dirty="0"/>
          </a:p>
        </p:txBody>
      </p:sp>
      <p:sp>
        <p:nvSpPr>
          <p:cNvPr id="45" name="Shape 42"/>
          <p:cNvSpPr/>
          <p:nvPr/>
        </p:nvSpPr>
        <p:spPr>
          <a:xfrm>
            <a:off x="7562088" y="2514600"/>
            <a:ext cx="3968496" cy="2148840"/>
          </a:xfrm>
          <a:prstGeom prst="roundRect">
            <a:avLst>
              <a:gd name="adj" fmla="val 5957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46" name="Shape 43"/>
          <p:cNvSpPr/>
          <p:nvPr/>
        </p:nvSpPr>
        <p:spPr>
          <a:xfrm>
            <a:off x="9157716" y="2761488"/>
            <a:ext cx="777240" cy="777240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47" name="Image 1" descr="/home/claude/icons/minu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7571" y="2971343"/>
            <a:ext cx="357530" cy="357530"/>
          </a:xfrm>
          <a:prstGeom prst="rect">
            <a:avLst/>
          </a:prstGeom>
        </p:spPr>
      </p:pic>
      <p:sp>
        <p:nvSpPr>
          <p:cNvPr id="48" name="Text 44"/>
          <p:cNvSpPr/>
          <p:nvPr/>
        </p:nvSpPr>
        <p:spPr>
          <a:xfrm>
            <a:off x="7562088" y="3657600"/>
            <a:ext cx="39684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→ n − 1</a:t>
            </a:r>
            <a:endParaRPr lang="en-US" sz="2200" dirty="0"/>
          </a:p>
        </p:txBody>
      </p:sp>
      <p:sp>
        <p:nvSpPr>
          <p:cNvPr id="49" name="Text 45"/>
          <p:cNvSpPr/>
          <p:nvPr/>
        </p:nvSpPr>
        <p:spPr>
          <a:xfrm>
            <a:off x="7744968" y="4114800"/>
            <a:ext cx="3602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단계 수 ≈ n</a:t>
            </a:r>
            <a:endParaRPr lang="en-US" sz="1250" dirty="0"/>
          </a:p>
          <a:p>
            <a:pPr algn="ctr"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선형 시간 O(n)</a:t>
            </a:r>
            <a:endParaRPr lang="en-US" sz="1250" dirty="0"/>
          </a:p>
        </p:txBody>
      </p:sp>
      <p:sp>
        <p:nvSpPr>
          <p:cNvPr id="50" name="Shape 46"/>
          <p:cNvSpPr/>
          <p:nvPr/>
        </p:nvSpPr>
        <p:spPr>
          <a:xfrm>
            <a:off x="658368" y="4983480"/>
            <a:ext cx="10872216" cy="960120"/>
          </a:xfrm>
          <a:prstGeom prst="roundRect">
            <a:avLst>
              <a:gd name="adj" fmla="val 13333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51" name="Image 2" descr="/home/claude/icons/star_amb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5271516"/>
            <a:ext cx="384048" cy="384048"/>
          </a:xfrm>
          <a:prstGeom prst="rect">
            <a:avLst/>
          </a:prstGeom>
        </p:spPr>
      </p:pic>
      <p:sp>
        <p:nvSpPr>
          <p:cNvPr id="52" name="Text 47"/>
          <p:cNvSpPr/>
          <p:nvPr/>
        </p:nvSpPr>
        <p:spPr>
          <a:xfrm>
            <a:off x="1517904" y="5038344"/>
            <a:ext cx="9756648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예   </a:t>
            </a:r>
            <a:pPr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팩토리얼 계산 · 순차 탐색 · 삽입 정렬
</a:t>
            </a:r>
            <a:pPr indent="0" marL="0">
              <a:lnSpc>
                <a:spcPts val="1890"/>
              </a:lnSpc>
              <a:buNone/>
            </a:pPr>
            <a:r>
              <a:rPr lang="en-US" sz="12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단계가 많지만 각 단계가 값싸고, 재귀·반복 어느 쪽으로도 자연스럽게 구현됩니다.</a:t>
            </a:r>
            <a:endParaRPr lang="en-US" sz="1350" dirty="0"/>
          </a:p>
        </p:txBody>
      </p:sp>
      <p:sp>
        <p:nvSpPr>
          <p:cNvPr id="53" name="Text 48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97212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itemap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7400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§3.2  세 가지 유형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동일 비율 축소 (Decrease by a Constant Factor)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 단계마다 문제의 크기를 항상 동일한 비율(예: 1/2, 1/3, 1/10)로 줄여 나갑니다. 절반씩 버리므로 단계 수가 급격히 줄어듭니다.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487168"/>
            <a:ext cx="6537960" cy="2468880"/>
          </a:xfrm>
          <a:prstGeom prst="roundRect">
            <a:avLst>
              <a:gd name="adj" fmla="val 5185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8" name="Image 1" descr="/home/claude/fig3/f_halvin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572" y="2688336"/>
            <a:ext cx="4091553" cy="175564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4608576"/>
            <a:ext cx="6172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 단계 크기가 절반으로 감소한다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7562088" y="2487168"/>
            <a:ext cx="3968496" cy="2468880"/>
          </a:xfrm>
          <a:prstGeom prst="roundRect">
            <a:avLst>
              <a:gd name="adj" fmla="val 5185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157716" y="2761488"/>
            <a:ext cx="777240" cy="777240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12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7571" y="2971343"/>
            <a:ext cx="357530" cy="35753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562088" y="3675888"/>
            <a:ext cx="39684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→ n / 2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7744968" y="4169664"/>
            <a:ext cx="36027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단계 수 ≈ log₂n</a:t>
            </a:r>
            <a:endParaRPr lang="en-US" sz="1250" dirty="0"/>
          </a:p>
          <a:p>
            <a:pPr algn="ctr"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 시간 O(log n)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58368" y="5120640"/>
            <a:ext cx="10872216" cy="960120"/>
          </a:xfrm>
          <a:prstGeom prst="roundRect">
            <a:avLst>
              <a:gd name="adj" fmla="val 13333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16" name="Image 3" descr="/home/claude/icons/star_ambe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" y="5408676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17904" y="5175504"/>
            <a:ext cx="9756648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예   </a:t>
            </a:r>
            <a:pPr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이진 탐색 · 위조 동전 찾기 · 축소 정복 거듭제곱
</a:t>
            </a:r>
            <a:pPr indent="0" marL="0">
              <a:lnSpc>
                <a:spcPts val="1890"/>
              </a:lnSpc>
              <a:buNone/>
            </a:pPr>
            <a:r>
              <a:rPr lang="en-US" sz="12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1,000,000이어도 단계 수는 20번 남짓입니다.</a:t>
            </a:r>
            <a:endParaRPr lang="en-US" sz="1350" dirty="0"/>
          </a:p>
        </p:txBody>
      </p:sp>
      <p:sp>
        <p:nvSpPr>
          <p:cNvPr id="18" name="Text 12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97212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itemap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7400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§3.2  세 가지 유형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가변 크기 축소 (Variable-Size Decrease)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단계에서 입력 크기를 일정하지 않게 줄여 나갑니다. 상황에 따라 감소 폭이 달라져 유연하지만, 분석은 다소 복잡합니다.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514600"/>
            <a:ext cx="6537960" cy="2148840"/>
          </a:xfrm>
          <a:prstGeom prst="roundRect">
            <a:avLst>
              <a:gd name="adj" fmla="val 5957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32688" y="26974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유클리드 알고리즘: gcd(48, 18)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969264" y="3108960"/>
            <a:ext cx="1316736" cy="713232"/>
          </a:xfrm>
          <a:prstGeom prst="roundRect">
            <a:avLst>
              <a:gd name="adj" fmla="val 17949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69264" y="3108960"/>
            <a:ext cx="131673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(48, 18)</a:t>
            </a:r>
            <a:endParaRPr lang="en-US" sz="1450" dirty="0"/>
          </a:p>
        </p:txBody>
      </p:sp>
      <p:pic>
        <p:nvPicPr>
          <p:cNvPr id="11" name="Image 1" descr="/home/claude/icons/chevron_muted.png">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2322576" y="3328416"/>
            <a:ext cx="256032" cy="25603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9264" y="3877056"/>
            <a:ext cx="13167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감소 폭 30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2523744" y="3108960"/>
            <a:ext cx="1316736" cy="713232"/>
          </a:xfrm>
          <a:prstGeom prst="roundRect">
            <a:avLst>
              <a:gd name="adj" fmla="val 17949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2523744" y="3108960"/>
            <a:ext cx="131673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(18, 12)</a:t>
            </a:r>
            <a:endParaRPr lang="en-US" sz="1450" dirty="0"/>
          </a:p>
        </p:txBody>
      </p:sp>
      <p:pic>
        <p:nvPicPr>
          <p:cNvPr id="15" name="Image 2" descr="/home/claude/icons/chevron_muted.png">    </p:cNvPr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3877056" y="3328416"/>
            <a:ext cx="256032" cy="25603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2523744" y="3877056"/>
            <a:ext cx="13167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감소 폭 6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4078224" y="3108960"/>
            <a:ext cx="1316736" cy="713232"/>
          </a:xfrm>
          <a:prstGeom prst="roundRect">
            <a:avLst>
              <a:gd name="adj" fmla="val 17949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4078224" y="3108960"/>
            <a:ext cx="131673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(12, 6)</a:t>
            </a:r>
            <a:endParaRPr lang="en-US" sz="1450" dirty="0"/>
          </a:p>
        </p:txBody>
      </p:sp>
      <p:pic>
        <p:nvPicPr>
          <p:cNvPr id="19" name="Image 3" descr="/home/claude/icons/chevron_muted.png">    </p:cNvPr>
          <p:cNvPicPr>
            <a:picLocks noChangeAspect="1"/>
          </p:cNvPicPr>
          <p:nvPr/>
        </p:nvPicPr>
        <p:blipFill>
          <a:blip r:embed="rId4">
            <a:alphaModFix amt="60000"/>
          </a:blip>
          <a:stretch>
            <a:fillRect/>
          </a:stretch>
        </p:blipFill>
        <p:spPr>
          <a:xfrm>
            <a:off x="5431536" y="3328416"/>
            <a:ext cx="256032" cy="25603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4078224" y="3877056"/>
            <a:ext cx="13167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감소 폭 6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5632704" y="3108960"/>
            <a:ext cx="1316736" cy="713232"/>
          </a:xfrm>
          <a:prstGeom prst="roundRect">
            <a:avLst>
              <a:gd name="adj" fmla="val 17949"/>
            </a:avLst>
          </a:prstGeom>
          <a:solidFill>
            <a:srgbClr val="10B981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5632704" y="3108960"/>
            <a:ext cx="131673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(6, 0)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5632704" y="3877056"/>
            <a:ext cx="13167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종료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969264" y="4261104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(a, b) → (b, a mod b) — 줄어드는 폭이 매번 다릅니다.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7562088" y="2514600"/>
            <a:ext cx="3968496" cy="2148840"/>
          </a:xfrm>
          <a:prstGeom prst="roundRect">
            <a:avLst>
              <a:gd name="adj" fmla="val 5957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9157716" y="2761488"/>
            <a:ext cx="777240" cy="777240"/>
          </a:xfrm>
          <a:prstGeom prst="ellipse">
            <a:avLst/>
          </a:prstGeom>
          <a:solidFill>
            <a:srgbClr val="F59E0B"/>
          </a:solidFill>
          <a:ln/>
        </p:spPr>
      </p:sp>
      <p:pic>
        <p:nvPicPr>
          <p:cNvPr id="27" name="Image 4" descr="/home/claude/icons/exchang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7571" y="2971343"/>
            <a:ext cx="357530" cy="35753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7562088" y="3657600"/>
            <a:ext cx="39684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→ ?</a:t>
            </a:r>
            <a:endParaRPr lang="en-US" sz="2200" dirty="0"/>
          </a:p>
        </p:txBody>
      </p:sp>
      <p:sp>
        <p:nvSpPr>
          <p:cNvPr id="29" name="Text 22"/>
          <p:cNvSpPr/>
          <p:nvPr/>
        </p:nvSpPr>
        <p:spPr>
          <a:xfrm>
            <a:off x="7744968" y="4114800"/>
            <a:ext cx="3602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감소 폭이 입력에 의존</a:t>
            </a:r>
            <a:endParaRPr lang="en-US" sz="1250" dirty="0"/>
          </a:p>
          <a:p>
            <a:pPr algn="ctr"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분석이 까다롭다</a:t>
            </a:r>
            <a:endParaRPr lang="en-US" sz="1250" dirty="0"/>
          </a:p>
        </p:txBody>
      </p:sp>
      <p:sp>
        <p:nvSpPr>
          <p:cNvPr id="30" name="Shape 23"/>
          <p:cNvSpPr/>
          <p:nvPr/>
        </p:nvSpPr>
        <p:spPr>
          <a:xfrm>
            <a:off x="658368" y="4983480"/>
            <a:ext cx="10872216" cy="960120"/>
          </a:xfrm>
          <a:prstGeom prst="roundRect">
            <a:avLst>
              <a:gd name="adj" fmla="val 13333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31" name="Image 5" descr="/home/claude/icons/star_amber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688" y="5271516"/>
            <a:ext cx="384048" cy="384048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1517904" y="5038344"/>
            <a:ext cx="9756648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예   </a:t>
            </a:r>
            <a:pPr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유클리드 알고리즘 · 보간 탐색 · 퀵 셀렉트
</a:t>
            </a:r>
            <a:pPr indent="0" marL="0">
              <a:lnSpc>
                <a:spcPts val="1890"/>
              </a:lnSpc>
              <a:buNone/>
            </a:pPr>
            <a:r>
              <a:rPr lang="en-US" sz="12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최댓값을 찾을 때 일부 요소를 한 번에 제거하는 등의 변형된 접근도 여기에 속합니다.</a:t>
            </a:r>
            <a:endParaRPr lang="en-US" sz="1350" dirty="0"/>
          </a:p>
        </p:txBody>
      </p:sp>
      <p:sp>
        <p:nvSpPr>
          <p:cNvPr id="33" name="Text 25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97212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itemap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7400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§3.2  세 가지 유형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 알고리즘의 구현 방식 비교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축소 전략이라도 재귀로 내려갈지 반복으로 쌓아 올릴지에 따라 코드의 모습이 달라집니다.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194560"/>
            <a:ext cx="10872216" cy="3154680"/>
          </a:xfrm>
          <a:prstGeom prst="roundRect">
            <a:avLst>
              <a:gd name="adj" fmla="val 405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8" name="Image 1" descr="/home/claude/fig3/f_imp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61" y="2395728"/>
            <a:ext cx="6816430" cy="244144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5001768"/>
            <a:ext cx="105064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구현과 반복 구현의 구조 비교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658368" y="5486400"/>
            <a:ext cx="10872216" cy="566928"/>
          </a:xfrm>
          <a:prstGeom prst="roundRect">
            <a:avLst>
              <a:gd name="adj" fmla="val 22581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11" name="Image 2" descr="/home/claude/icons/exchange_viole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5577840"/>
            <a:ext cx="384048" cy="38404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517904" y="5541264"/>
            <a:ext cx="9756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70"/>
              </a:lnSpc>
              <a:buNone/>
            </a:pPr>
            <a:r>
              <a:rPr lang="en-US" sz="13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어느 쪽을 택하든 문제를 줄여 나가는 논리는 같습니다</a:t>
            </a:r>
            <a:pPr indent="0" marL="0">
              <a:lnSpc>
                <a:spcPts val="147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— 전개 방향만 다를 뿐입니다.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97212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itemap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7400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§3.2  세 가지 유형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하향식 방법과 상향식 방법의 비교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55648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문제에서 시작해 쪼개 내려가느냐, 작은 문제부터 쌓아 올리느냐의 차이입니다.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240280"/>
            <a:ext cx="4160520" cy="3657600"/>
          </a:xfrm>
          <a:prstGeom prst="roundRect">
            <a:avLst>
              <a:gd name="adj" fmla="val 3500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8" name="Image 1" descr="/home/claude/fig3/f_topdow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085" y="2423160"/>
            <a:ext cx="3135086" cy="329184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276088" y="2240280"/>
            <a:ext cx="2944368" cy="3657600"/>
          </a:xfrm>
          <a:prstGeom prst="roundRect">
            <a:avLst>
              <a:gd name="adj" fmla="val 4348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5276088" y="2240280"/>
            <a:ext cx="2944368" cy="658368"/>
          </a:xfrm>
          <a:prstGeom prst="roundRect">
            <a:avLst>
              <a:gd name="adj" fmla="val 19444"/>
            </a:avLst>
          </a:prstGeom>
          <a:solidFill>
            <a:srgbClr val="4F46E5"/>
          </a:solidFill>
          <a:ln/>
        </p:spPr>
      </p:sp>
      <p:sp>
        <p:nvSpPr>
          <p:cNvPr id="11" name="Shape 7"/>
          <p:cNvSpPr/>
          <p:nvPr/>
        </p:nvSpPr>
        <p:spPr>
          <a:xfrm>
            <a:off x="5276088" y="2770632"/>
            <a:ext cx="2944368" cy="128016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12" name="Text 8"/>
          <p:cNvSpPr/>
          <p:nvPr/>
        </p:nvSpPr>
        <p:spPr>
          <a:xfrm>
            <a:off x="5495544" y="2240280"/>
            <a:ext cx="25054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하향식 · 재귀 (Top-down)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5513832" y="3035808"/>
            <a:ext cx="24688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문제를 더 작은 하나의 부분 문제로 축소하고, 그것을 재귀적으로 해결한 뒤 결과를 결합·반환한다.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문제를 쪼개는 사고방식을 익히기에 좋다.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513832" y="5120640"/>
            <a:ext cx="2468880" cy="548640"/>
          </a:xfrm>
          <a:prstGeom prst="roundRect">
            <a:avLst>
              <a:gd name="adj" fmla="val 16667"/>
            </a:avLst>
          </a:prstGeom>
          <a:solidFill>
            <a:srgbClr val="17163A"/>
          </a:solidFill>
          <a:ln/>
        </p:spPr>
      </p:sp>
      <p:sp>
        <p:nvSpPr>
          <p:cNvPr id="15" name="Text 11"/>
          <p:cNvSpPr/>
          <p:nvPr/>
        </p:nvSpPr>
        <p:spPr>
          <a:xfrm>
            <a:off x="5513832" y="512064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표현이 자연스럽다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8586216" y="2240280"/>
            <a:ext cx="2944368" cy="3657600"/>
          </a:xfrm>
          <a:prstGeom prst="roundRect">
            <a:avLst>
              <a:gd name="adj" fmla="val 434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586216" y="2240280"/>
            <a:ext cx="2944368" cy="658368"/>
          </a:xfrm>
          <a:prstGeom prst="roundRect">
            <a:avLst>
              <a:gd name="adj" fmla="val 19444"/>
            </a:avLst>
          </a:prstGeom>
          <a:solidFill>
            <a:srgbClr val="10B981"/>
          </a:solidFill>
          <a:ln/>
        </p:spPr>
      </p:sp>
      <p:sp>
        <p:nvSpPr>
          <p:cNvPr id="18" name="Shape 14"/>
          <p:cNvSpPr/>
          <p:nvPr/>
        </p:nvSpPr>
        <p:spPr>
          <a:xfrm>
            <a:off x="8586216" y="2770632"/>
            <a:ext cx="2944368" cy="128016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9" name="Text 15"/>
          <p:cNvSpPr/>
          <p:nvPr/>
        </p:nvSpPr>
        <p:spPr>
          <a:xfrm>
            <a:off x="8805672" y="2240280"/>
            <a:ext cx="25054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상향식 · 반복 (Bottom-up)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8823960" y="3035808"/>
            <a:ext cx="24688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작은 문제부터 먼저 풀고, 그 결과를 바탕으로 점점 큰 문제를 해결해 나간다.</a:t>
            </a: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endParaRPr lang="en-US" sz="1200" dirty="0"/>
          </a:p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성능과 안정성 면에서 유리하다.</a:t>
            </a:r>
            <a:endParaRPr lang="en-US" sz="1200" dirty="0"/>
          </a:p>
        </p:txBody>
      </p:sp>
      <p:sp>
        <p:nvSpPr>
          <p:cNvPr id="21" name="Shape 17"/>
          <p:cNvSpPr/>
          <p:nvPr/>
        </p:nvSpPr>
        <p:spPr>
          <a:xfrm>
            <a:off x="8823960" y="5120640"/>
            <a:ext cx="2468880" cy="548640"/>
          </a:xfrm>
          <a:prstGeom prst="roundRect">
            <a:avLst>
              <a:gd name="adj" fmla="val 16667"/>
            </a:avLst>
          </a:prstGeom>
          <a:solidFill>
            <a:srgbClr val="17163A"/>
          </a:solidFill>
          <a:ln/>
        </p:spPr>
      </p:sp>
      <p:sp>
        <p:nvSpPr>
          <p:cNvPr id="22" name="Text 18"/>
          <p:cNvSpPr/>
          <p:nvPr/>
        </p:nvSpPr>
        <p:spPr>
          <a:xfrm>
            <a:off x="8823960" y="512064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실행이 효율적이다</a:t>
            </a:r>
            <a:endParaRPr lang="en-US" sz="1150" dirty="0"/>
          </a:p>
        </p:txBody>
      </p:sp>
      <p:sp>
        <p:nvSpPr>
          <p:cNvPr id="23" name="Text 19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97212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itemap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7400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§3.2  세 가지 유형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정복(Divide and Conquer)과의 비교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93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방법 모두 큰 문제를 더 작은 문제로 나누지만, 나누는 방식과 해결 방식이 다릅니다. 축소 정복을 분할 정복의 특수한 형태로 보기도 합니다.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286000"/>
            <a:ext cx="5760720" cy="3584448"/>
          </a:xfrm>
          <a:prstGeom prst="roundRect">
            <a:avLst>
              <a:gd name="adj" fmla="val 3571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8" name="Image 1" descr="/home/claude/fig3/f_dn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09" y="2487168"/>
            <a:ext cx="4524839" cy="287121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5522976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정복은 한 갈래, 분할 정복은 모든 갈래로 내려간다</a:t>
            </a:r>
            <a:endParaRPr lang="en-US" sz="10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30568" y="2286000"/>
          <a:ext cx="9144000" cy="914400"/>
        </p:xfrm>
        <a:graphic>
          <a:graphicData uri="http://schemas.openxmlformats.org/drawingml/2006/table">
            <a:tbl>
              <a:tblPr/>
              <a:tblGrid>
                <a:gridCol w="1316736"/>
                <a:gridCol w="1691640"/>
                <a:gridCol w="1691640"/>
              </a:tblGrid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축소 정복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분할 정복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나누는 방식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하나의 부분 문제로 축소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여러 개(보통 2개)로 분할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푸는 범위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부분 문제 중 하나만 해결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모든 부분 문제를 모두 해결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결합 단계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결합이 없거나 매우 단순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부분 해를 병합하는 단계 필요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재귀 호출 수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단계당 1회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단계당 2회 이상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대표 알고리즘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이진 탐색, 퀵 셀렉트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병합 정렬, 퀵 정렬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점화식 예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T(n) = T(n/2) + 1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T(n) = 2T(n/2) + n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11" name="Text 6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80960" y="822960"/>
            <a:ext cx="402336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3.3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1874520"/>
            <a:ext cx="914400" cy="914400"/>
          </a:xfrm>
          <a:prstGeom prst="ellipse">
            <a:avLst/>
          </a:prstGeom>
          <a:solidFill>
            <a:srgbClr val="38BDF8"/>
          </a:solidFill>
          <a:ln/>
        </p:spPr>
      </p:sp>
      <p:pic>
        <p:nvPicPr>
          <p:cNvPr id="4" name="Image 0" descr="/home/claude/icons/history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112264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92224" y="20848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683C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SECTION 3.3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58368" y="3017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구현: 재귀와 반복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58368" y="4041648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4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정복은 하향식 재귀와 상향식 반복, 두 방향 모두로 구현할 수 있습니다.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58368" y="3785616"/>
            <a:ext cx="548640" cy="54864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1" name="Shape 8"/>
          <p:cNvSpPr/>
          <p:nvPr/>
        </p:nvSpPr>
        <p:spPr>
          <a:xfrm>
            <a:off x="82296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2" name="Shape 9"/>
          <p:cNvSpPr/>
          <p:nvPr/>
        </p:nvSpPr>
        <p:spPr>
          <a:xfrm>
            <a:off x="82296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3" name="Shape 10"/>
          <p:cNvSpPr/>
          <p:nvPr/>
        </p:nvSpPr>
        <p:spPr>
          <a:xfrm>
            <a:off x="987552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4" name="Shape 11"/>
          <p:cNvSpPr/>
          <p:nvPr/>
        </p:nvSpPr>
        <p:spPr>
          <a:xfrm>
            <a:off x="987552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5" name="Shape 12"/>
          <p:cNvSpPr/>
          <p:nvPr/>
        </p:nvSpPr>
        <p:spPr>
          <a:xfrm>
            <a:off x="1152144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6" name="Shape 13"/>
          <p:cNvSpPr/>
          <p:nvPr/>
        </p:nvSpPr>
        <p:spPr>
          <a:xfrm>
            <a:off x="1152144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7" name="Shape 14"/>
          <p:cNvSpPr/>
          <p:nvPr/>
        </p:nvSpPr>
        <p:spPr>
          <a:xfrm>
            <a:off x="1316736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8" name="Shape 15"/>
          <p:cNvSpPr/>
          <p:nvPr/>
        </p:nvSpPr>
        <p:spPr>
          <a:xfrm>
            <a:off x="1316736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9" name="Shape 16"/>
          <p:cNvSpPr/>
          <p:nvPr/>
        </p:nvSpPr>
        <p:spPr>
          <a:xfrm>
            <a:off x="148132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0" name="Shape 17"/>
          <p:cNvSpPr/>
          <p:nvPr/>
        </p:nvSpPr>
        <p:spPr>
          <a:xfrm>
            <a:off x="148132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1" name="Shape 18"/>
          <p:cNvSpPr/>
          <p:nvPr/>
        </p:nvSpPr>
        <p:spPr>
          <a:xfrm>
            <a:off x="164592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2" name="Shape 19"/>
          <p:cNvSpPr/>
          <p:nvPr/>
        </p:nvSpPr>
        <p:spPr>
          <a:xfrm>
            <a:off x="164592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3" name="Shape 20"/>
          <p:cNvSpPr/>
          <p:nvPr/>
        </p:nvSpPr>
        <p:spPr>
          <a:xfrm>
            <a:off x="1810512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4" name="Shape 21"/>
          <p:cNvSpPr/>
          <p:nvPr/>
        </p:nvSpPr>
        <p:spPr>
          <a:xfrm>
            <a:off x="1810512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5" name="Shape 22"/>
          <p:cNvSpPr/>
          <p:nvPr/>
        </p:nvSpPr>
        <p:spPr>
          <a:xfrm>
            <a:off x="1975104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6" name="Shape 23"/>
          <p:cNvSpPr/>
          <p:nvPr/>
        </p:nvSpPr>
        <p:spPr>
          <a:xfrm>
            <a:off x="1975104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7" name="Shape 24"/>
          <p:cNvSpPr/>
          <p:nvPr/>
        </p:nvSpPr>
        <p:spPr>
          <a:xfrm>
            <a:off x="2139696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8" name="Shape 25"/>
          <p:cNvSpPr/>
          <p:nvPr/>
        </p:nvSpPr>
        <p:spPr>
          <a:xfrm>
            <a:off x="2139696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9" name="Shape 26"/>
          <p:cNvSpPr/>
          <p:nvPr/>
        </p:nvSpPr>
        <p:spPr>
          <a:xfrm>
            <a:off x="230428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0" name="Shape 27"/>
          <p:cNvSpPr/>
          <p:nvPr/>
        </p:nvSpPr>
        <p:spPr>
          <a:xfrm>
            <a:off x="230428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1" name="Shape 28"/>
          <p:cNvSpPr/>
          <p:nvPr/>
        </p:nvSpPr>
        <p:spPr>
          <a:xfrm>
            <a:off x="246888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2" name="Shape 29"/>
          <p:cNvSpPr/>
          <p:nvPr/>
        </p:nvSpPr>
        <p:spPr>
          <a:xfrm>
            <a:off x="246888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3" name="Text 30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7A77B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history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§3.3  재귀와 반복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(Recursion)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하향식 축소 정복은 문제를 더 작은 하나의 부분 문제로 축소하고, 그 결과를 이용해 원래 문제를 해결합니다.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194560"/>
            <a:ext cx="10872216" cy="2148840"/>
          </a:xfrm>
          <a:prstGeom prst="roundRect">
            <a:avLst>
              <a:gd name="adj" fmla="val 5957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8" name="Image 1" descr="/home/claude/fig3/f_recursi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58" y="2340864"/>
            <a:ext cx="4834837" cy="185623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58368" y="4526280"/>
            <a:ext cx="5207508" cy="1417320"/>
          </a:xfrm>
          <a:prstGeom prst="roundRect">
            <a:avLst>
              <a:gd name="adj" fmla="val 9032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914400" y="4773168"/>
            <a:ext cx="640080" cy="640080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11" name="Image 2" descr="/home/claude/icons/fla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4933188"/>
            <a:ext cx="320040" cy="32004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82496" y="4626864"/>
            <a:ext cx="39456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사례 (base case)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1682496" y="4992624"/>
            <a:ext cx="39456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 이상 쪼갤 수 없는 가장 작은 입력에 대한 즉각적인 해. 여기서 재귀가 멈춘다.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6323076" y="4526280"/>
            <a:ext cx="5207508" cy="1417320"/>
          </a:xfrm>
          <a:prstGeom prst="roundRect">
            <a:avLst>
              <a:gd name="adj" fmla="val 9032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6579108" y="4773168"/>
            <a:ext cx="640080" cy="640080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16" name="Image 3" descr="/home/claude/icons/sync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9128" y="4933188"/>
            <a:ext cx="320040" cy="32004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347204" y="4626864"/>
            <a:ext cx="39456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사례 (recursive case)</a:t>
            </a:r>
            <a:endParaRPr lang="en-US" sz="1450" dirty="0"/>
          </a:p>
        </p:txBody>
      </p:sp>
      <p:sp>
        <p:nvSpPr>
          <p:cNvPr id="18" name="Text 12"/>
          <p:cNvSpPr/>
          <p:nvPr/>
        </p:nvSpPr>
        <p:spPr>
          <a:xfrm>
            <a:off x="7347204" y="4992624"/>
            <a:ext cx="39456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문제를 더 작은 동일 문제로 축소해 자기 자신을 호출하고, 그 결과로 해를 구성한다.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history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§3.3  재귀와 반복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함수의 기본 골격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재귀 함수는 “멈추는 조건”과 “줄여서 다시 부르는 조건” 두 가지로 이루어집니다.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240280"/>
            <a:ext cx="10872216" cy="3154680"/>
          </a:xfrm>
          <a:prstGeom prst="roundRect">
            <a:avLst>
              <a:gd name="adj" fmla="val 3768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240280"/>
            <a:ext cx="10872216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2459736"/>
            <a:ext cx="10872216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822960" y="234543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1" name="Shape 8"/>
          <p:cNvSpPr/>
          <p:nvPr/>
        </p:nvSpPr>
        <p:spPr>
          <a:xfrm>
            <a:off x="996696" y="234543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2" name="Shape 9"/>
          <p:cNvSpPr/>
          <p:nvPr/>
        </p:nvSpPr>
        <p:spPr>
          <a:xfrm>
            <a:off x="1170432" y="234543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0"/>
          <p:cNvSpPr/>
          <p:nvPr/>
        </p:nvSpPr>
        <p:spPr>
          <a:xfrm>
            <a:off x="1408176" y="2240280"/>
            <a:ext cx="99578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recursion_template.pseudo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877824" y="2642616"/>
            <a:ext cx="10433304" cy="2660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Rec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기본 사례: 가장 작은 입력값에 대한 즉각적인 해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이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충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분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히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작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다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면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에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대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한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직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접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적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인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해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답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재귀 사례: 문제를 더 작은 하위 문제로 축소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smaller_problem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을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더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작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은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으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로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변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환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sub_result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Rec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smaller_problem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하위 문제의 결과를 이용하여 현재 문제 해결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sub_result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를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이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용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하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여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해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답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을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구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성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한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다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658368" y="5440680"/>
            <a:ext cx="10872216" cy="658368"/>
          </a:xfrm>
          <a:prstGeom prst="roundRect">
            <a:avLst>
              <a:gd name="adj" fmla="val 19444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16" name="Image 1" descr="/home/claude/icons/warn_cor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5577840"/>
            <a:ext cx="384048" cy="38404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517904" y="5495544"/>
            <a:ext cx="9756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40"/>
              </a:lnSpc>
              <a:buNone/>
            </a:pPr>
            <a:r>
              <a:rPr lang="en-US" sz="13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사례를 빠뜨리면 무한 재귀</a:t>
            </a:r>
            <a:pPr indent="0" marL="0">
              <a:lnSpc>
                <a:spcPts val="154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— 호출 스택이 넘쳐 RecursionError가 발생합니다.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history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§3.3  재귀와 반복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팩토리얼 계산 (재귀)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재귀는 본질적으로 순환적인 문제나 그러한 자료구조를 다루는 프로그램에 잘 맞습니다.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240280"/>
            <a:ext cx="5760720" cy="1691640"/>
          </a:xfrm>
          <a:prstGeom prst="roundRect">
            <a:avLst>
              <a:gd name="adj" fmla="val 7027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240280"/>
            <a:ext cx="576072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2459736"/>
            <a:ext cx="576072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822960" y="234543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1" name="Shape 8"/>
          <p:cNvSpPr/>
          <p:nvPr/>
        </p:nvSpPr>
        <p:spPr>
          <a:xfrm>
            <a:off x="996696" y="234543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2" name="Shape 9"/>
          <p:cNvSpPr/>
          <p:nvPr/>
        </p:nvSpPr>
        <p:spPr>
          <a:xfrm>
            <a:off x="1170432" y="234543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0"/>
          <p:cNvSpPr/>
          <p:nvPr/>
        </p:nvSpPr>
        <p:spPr>
          <a:xfrm>
            <a:off x="1408176" y="2240280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factorial.py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877824" y="2642616"/>
            <a:ext cx="5321808" cy="1197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factorial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n은 0 이상의 정수</a:t>
            </a:r>
            <a:endParaRPr lang="en-US" sz="1350" dirty="0"/>
          </a:p>
          <a:p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기본 사례</a:t>
            </a:r>
            <a:endParaRPr lang="en-US" sz="1350" dirty="0"/>
          </a:p>
          <a:p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350" dirty="0"/>
          </a:p>
          <a:p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factorial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6830568" y="2240280"/>
            <a:ext cx="4700016" cy="3611880"/>
          </a:xfrm>
          <a:prstGeom prst="roundRect">
            <a:avLst>
              <a:gd name="adj" fmla="val 3544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7104888" y="245059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fact(4) 호출 트레이스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7086600" y="2816352"/>
            <a:ext cx="19659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178040" y="2816352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fact(4)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7324344" y="3273552"/>
            <a:ext cx="19659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415784" y="3273552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× fact(3)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0396728" y="3273552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↑ 24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7562088" y="3730752"/>
            <a:ext cx="19659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653528" y="3730752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 × fact(2)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0396728" y="3730752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↑ 6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7799832" y="4187952"/>
            <a:ext cx="19659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891272" y="4187952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 × fact(1)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10396728" y="4187952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↑ 2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8037576" y="4645152"/>
            <a:ext cx="19659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8129016" y="4645152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× fact(0)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10396728" y="4645152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↑ 1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8275320" y="5102352"/>
            <a:ext cx="1965960" cy="365760"/>
          </a:xfrm>
          <a:prstGeom prst="roundRect">
            <a:avLst>
              <a:gd name="adj" fmla="val 20000"/>
            </a:avLst>
          </a:prstGeom>
          <a:solidFill>
            <a:srgbClr val="10B981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8366760" y="5102352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 (기본 사례)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7086600" y="5486400"/>
            <a:ext cx="4187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최종 반환값 24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658368" y="4114800"/>
            <a:ext cx="5760720" cy="1737360"/>
          </a:xfrm>
          <a:prstGeom prst="roundRect">
            <a:avLst>
              <a:gd name="adj" fmla="val 7368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35" name="Text 32"/>
          <p:cNvSpPr/>
          <p:nvPr/>
        </p:nvSpPr>
        <p:spPr>
          <a:xfrm>
            <a:off x="932688" y="4169664"/>
            <a:ext cx="5230368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30"/>
              </a:lnSpc>
              <a:buNone/>
            </a:pPr>
            <a:r>
              <a:rPr lang="en-US" sz="14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동작 원리
</a:t>
            </a:r>
            <a:pPr indent="0" marL="0">
              <a:lnSpc>
                <a:spcPts val="203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0에 도달할 때까지 호출을 쌓아 내려가고(하향), 기본 사례에서 값이 확정되면 곱셈을 수행하며 되돌아 올라옵니다(상향).</a:t>
            </a:r>
            <a:endParaRPr lang="en-US" sz="1300" dirty="0"/>
          </a:p>
          <a:p>
            <a:pPr indent="0" marL="0">
              <a:lnSpc>
                <a:spcPts val="2030"/>
              </a:lnSpc>
              <a:buNone/>
            </a:pPr>
            <a:endParaRPr lang="en-US" sz="1300" dirty="0"/>
          </a:p>
          <a:p>
            <a:pPr indent="0" marL="0">
              <a:lnSpc>
                <a:spcPts val="203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호출 깊이가 n이므로 재귀 스택도 n만큼 쌓입니다.</a:t>
            </a:r>
            <a:endParaRPr lang="en-US" sz="1300" dirty="0"/>
          </a:p>
        </p:txBody>
      </p:sp>
      <p:sp>
        <p:nvSpPr>
          <p:cNvPr id="36" name="Text 33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history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§3.3  재귀와 반복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알고리즘의 복잡도 (팩토리얼)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0이면 연산 없이 1을 반환하고 종료합니다. 그 외에는 곱셈 1회 + 재귀 호출 1회가 수행되므로 다음 점화식을 세울 수 있습니다.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468880"/>
            <a:ext cx="5120640" cy="777240"/>
          </a:xfrm>
          <a:prstGeom prst="roundRect">
            <a:avLst>
              <a:gd name="adj" fmla="val 14118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58368" y="246888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= T(n − 1) + 1,   T(0) = 0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58368" y="352044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 대입으로 전개하기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658368" y="3886200"/>
            <a:ext cx="5120640" cy="1920240"/>
          </a:xfrm>
          <a:prstGeom prst="roundRect">
            <a:avLst>
              <a:gd name="adj" fmla="val 6667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969264" y="4041648"/>
            <a:ext cx="449884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= T(n−1) + 1</a:t>
            </a:r>
            <a:endParaRPr lang="en-US" sz="135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= T(n−2) + 1 + 1</a:t>
            </a:r>
            <a:endParaRPr lang="en-US" sz="135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= T(n−3) + 1 + 1 + 1</a:t>
            </a:r>
            <a:endParaRPr lang="en-US" sz="135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⋮</a:t>
            </a:r>
            <a:endParaRPr lang="en-US" sz="135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= T(0) + n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236208" y="2468880"/>
            <a:ext cx="5294376" cy="3337560"/>
          </a:xfrm>
          <a:prstGeom prst="roundRect">
            <a:avLst>
              <a:gd name="adj" fmla="val 3836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426196" y="2788920"/>
            <a:ext cx="914400" cy="914400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14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3940" y="3026664"/>
            <a:ext cx="438912" cy="43891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236208" y="3840480"/>
            <a:ext cx="5294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T(0) = 0 이므로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6236208" y="4224528"/>
            <a:ext cx="52943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= O(n)</a:t>
            </a:r>
            <a:endParaRPr lang="en-US" sz="3400" dirty="0"/>
          </a:p>
        </p:txBody>
      </p:sp>
      <p:sp>
        <p:nvSpPr>
          <p:cNvPr id="17" name="Text 13"/>
          <p:cNvSpPr/>
          <p:nvPr/>
        </p:nvSpPr>
        <p:spPr>
          <a:xfrm>
            <a:off x="6510528" y="4983480"/>
            <a:ext cx="47457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 크기 n에 비례하는 선형 시간.</a:t>
            </a:r>
            <a:endParaRPr lang="en-US" sz="1250" dirty="0"/>
          </a:p>
          <a:p>
            <a:pPr algn="ctr"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번에 1씩 줄이는 동일 크기 축소의</a:t>
            </a:r>
            <a:endParaRPr lang="en-US" sz="1250" dirty="0"/>
          </a:p>
          <a:p>
            <a:pPr algn="ctr"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전형적인 결과입니다.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</a:t>
            </a:r>
            <a:endParaRPr lang="en-US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history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§3.3  재귀와 반복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팩토리얼 계산 (반복)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작은 문제를 먼저 해결하고 그것을 바탕으로 큰 문제를 해결합니다. 즉 1! → 2! → … → n! 순으로 곱해 나가는 상향식 방법입니다.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286000"/>
            <a:ext cx="6400800" cy="2286000"/>
          </a:xfrm>
          <a:prstGeom prst="roundRect">
            <a:avLst>
              <a:gd name="adj" fmla="val 5200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286000"/>
            <a:ext cx="640080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2505456"/>
            <a:ext cx="640080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822960" y="239115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1" name="Shape 8"/>
          <p:cNvSpPr/>
          <p:nvPr/>
        </p:nvSpPr>
        <p:spPr>
          <a:xfrm>
            <a:off x="996696" y="239115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2" name="Shape 9"/>
          <p:cNvSpPr/>
          <p:nvPr/>
        </p:nvSpPr>
        <p:spPr>
          <a:xfrm>
            <a:off x="1170432" y="239115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0"/>
          <p:cNvSpPr/>
          <p:nvPr/>
        </p:nvSpPr>
        <p:spPr>
          <a:xfrm>
            <a:off x="1408176" y="2286000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factorial_iter.py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877824" y="2688336"/>
            <a:ext cx="5961888" cy="1792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factorial_iter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350" dirty="0"/>
          </a:p>
          <a:p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350" dirty="0"/>
          </a:p>
          <a:p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350" dirty="0"/>
          </a:p>
          <a:p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endParaRPr lang="en-US" sz="1350" dirty="0"/>
          </a:p>
          <a:p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917"/>
              </a:lnSpc>
              <a:buNone/>
            </a:pPr>
            <a:r>
              <a:rPr lang="en-US" sz="13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7470648" y="2286000"/>
            <a:ext cx="4059936" cy="2286000"/>
          </a:xfrm>
          <a:prstGeom prst="roundRect">
            <a:avLst>
              <a:gd name="adj" fmla="val 5600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9144000" y="2523744"/>
            <a:ext cx="713232" cy="713232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17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2308" y="2702052"/>
            <a:ext cx="356616" cy="356616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7470648" y="3346704"/>
            <a:ext cx="4059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O(n)</a:t>
            </a:r>
            <a:endParaRPr lang="en-US" sz="3000" dirty="0"/>
          </a:p>
        </p:txBody>
      </p:sp>
      <p:sp>
        <p:nvSpPr>
          <p:cNvPr id="19" name="Text 15"/>
          <p:cNvSpPr/>
          <p:nvPr/>
        </p:nvSpPr>
        <p:spPr>
          <a:xfrm>
            <a:off x="7699248" y="3895344"/>
            <a:ext cx="3602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재귀와 같은 선형 시간이지만</a:t>
            </a:r>
            <a:endParaRPr lang="en-US" sz="1200" dirty="0"/>
          </a:p>
          <a:p>
            <a:pPr algn="ctr"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스택을 쓰지 않아 더 안정적</a:t>
            </a:r>
            <a:endParaRPr lang="en-US" sz="1200" dirty="0"/>
          </a:p>
        </p:txBody>
      </p:sp>
      <p:sp>
        <p:nvSpPr>
          <p:cNvPr id="20" name="Shape 16"/>
          <p:cNvSpPr/>
          <p:nvPr/>
        </p:nvSpPr>
        <p:spPr>
          <a:xfrm>
            <a:off x="658368" y="4864608"/>
            <a:ext cx="10872216" cy="914400"/>
          </a:xfrm>
          <a:prstGeom prst="roundRect">
            <a:avLst>
              <a:gd name="adj" fmla="val 14000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21" name="Image 2" descr="/home/claude/icons/exchange_viole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5129784"/>
            <a:ext cx="384048" cy="38404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517904" y="4919472"/>
            <a:ext cx="975664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재귀는 사고 표현에, 반복은 실행 성능에 유리</a:t>
            </a:r>
            <a:pPr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— 축소 정복은 둘 다로 쉽게 구현할 수 있습니다.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22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history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§3.3  재귀와 반복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피보나치 수열 계산 (재귀)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피보나치 수열은 단순한 수학적 흥미를 넘어 자연 현상·컴퓨터 알고리즘·예술적 조화에서 중요한 역할을 하며, 황금비 φ와 밀접한 관련이 있습니다.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468880"/>
            <a:ext cx="6583680" cy="1737360"/>
          </a:xfrm>
          <a:prstGeom prst="roundRect">
            <a:avLst>
              <a:gd name="adj" fmla="val 6842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468880"/>
            <a:ext cx="658368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2688336"/>
            <a:ext cx="658368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822960" y="257403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1" name="Shape 8"/>
          <p:cNvSpPr/>
          <p:nvPr/>
        </p:nvSpPr>
        <p:spPr>
          <a:xfrm>
            <a:off x="996696" y="257403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2" name="Shape 9"/>
          <p:cNvSpPr/>
          <p:nvPr/>
        </p:nvSpPr>
        <p:spPr>
          <a:xfrm>
            <a:off x="1170432" y="257403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0"/>
          <p:cNvSpPr/>
          <p:nvPr/>
        </p:nvSpPr>
        <p:spPr>
          <a:xfrm>
            <a:off x="1408176" y="2468880"/>
            <a:ext cx="5669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fib.py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877824" y="2871216"/>
            <a:ext cx="6144768" cy="1243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300" dirty="0"/>
          </a:p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기본 조건: F(0)=0, F(1)=1</a:t>
            </a:r>
            <a:endParaRPr lang="en-US" sz="1300" dirty="0"/>
          </a:p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endParaRPr lang="en-US" sz="1300" dirty="0"/>
          </a:p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재귀 호출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7653528" y="2468880"/>
            <a:ext cx="3877056" cy="1737360"/>
          </a:xfrm>
          <a:prstGeom prst="roundRect">
            <a:avLst>
              <a:gd name="adj" fmla="val 6842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7836408" y="2651760"/>
            <a:ext cx="35112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F(n) = F(n−1) + F(n−2)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7836408" y="3127248"/>
            <a:ext cx="3511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φ ≈ 1.618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7836408" y="3675888"/>
            <a:ext cx="3511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황금비 (golden ratio)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658368" y="444398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수열의 앞부분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658368" y="4791456"/>
            <a:ext cx="658368" cy="658368"/>
          </a:xfrm>
          <a:prstGeom prst="roundRect">
            <a:avLst>
              <a:gd name="adj" fmla="val 19444"/>
            </a:avLst>
          </a:prstGeom>
          <a:solidFill>
            <a:srgbClr val="10B981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58368" y="479145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658368" y="54681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F(0)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1444752" y="4791456"/>
            <a:ext cx="658368" cy="658368"/>
          </a:xfrm>
          <a:prstGeom prst="roundRect">
            <a:avLst>
              <a:gd name="adj" fmla="val 19444"/>
            </a:avLst>
          </a:prstGeom>
          <a:solidFill>
            <a:srgbClr val="10B981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444752" y="479145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1444752" y="54681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F(1)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2231136" y="4791456"/>
            <a:ext cx="658368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231136" y="479145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2231136" y="54681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F(2)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3017520" y="4791456"/>
            <a:ext cx="658368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3017520" y="479145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3017520" y="54681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F(3)</a:t>
            </a:r>
            <a:endParaRPr lang="en-US" sz="950" dirty="0"/>
          </a:p>
        </p:txBody>
      </p:sp>
      <p:sp>
        <p:nvSpPr>
          <p:cNvPr id="32" name="Shape 29"/>
          <p:cNvSpPr/>
          <p:nvPr/>
        </p:nvSpPr>
        <p:spPr>
          <a:xfrm>
            <a:off x="3803904" y="4791456"/>
            <a:ext cx="658368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3803904" y="479145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3803904" y="54681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F(4)</a:t>
            </a:r>
            <a:endParaRPr lang="en-US" sz="950" dirty="0"/>
          </a:p>
        </p:txBody>
      </p:sp>
      <p:sp>
        <p:nvSpPr>
          <p:cNvPr id="35" name="Shape 32"/>
          <p:cNvSpPr/>
          <p:nvPr/>
        </p:nvSpPr>
        <p:spPr>
          <a:xfrm>
            <a:off x="4590288" y="4791456"/>
            <a:ext cx="658368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590288" y="479145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37" name="Text 34"/>
          <p:cNvSpPr/>
          <p:nvPr/>
        </p:nvSpPr>
        <p:spPr>
          <a:xfrm>
            <a:off x="4590288" y="54681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F(5)</a:t>
            </a:r>
            <a:endParaRPr lang="en-US" sz="950" dirty="0"/>
          </a:p>
        </p:txBody>
      </p:sp>
      <p:sp>
        <p:nvSpPr>
          <p:cNvPr id="38" name="Shape 35"/>
          <p:cNvSpPr/>
          <p:nvPr/>
        </p:nvSpPr>
        <p:spPr>
          <a:xfrm>
            <a:off x="5376672" y="4791456"/>
            <a:ext cx="658368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5376672" y="479145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400" dirty="0"/>
          </a:p>
        </p:txBody>
      </p:sp>
      <p:sp>
        <p:nvSpPr>
          <p:cNvPr id="40" name="Text 37"/>
          <p:cNvSpPr/>
          <p:nvPr/>
        </p:nvSpPr>
        <p:spPr>
          <a:xfrm>
            <a:off x="5376672" y="54681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F(6)</a:t>
            </a:r>
            <a:endParaRPr lang="en-US" sz="950" dirty="0"/>
          </a:p>
        </p:txBody>
      </p:sp>
      <p:sp>
        <p:nvSpPr>
          <p:cNvPr id="41" name="Shape 38"/>
          <p:cNvSpPr/>
          <p:nvPr/>
        </p:nvSpPr>
        <p:spPr>
          <a:xfrm>
            <a:off x="6163056" y="4791456"/>
            <a:ext cx="658368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163056" y="479145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</a:t>
            </a:r>
            <a:endParaRPr lang="en-US" sz="1400" dirty="0"/>
          </a:p>
        </p:txBody>
      </p:sp>
      <p:sp>
        <p:nvSpPr>
          <p:cNvPr id="43" name="Text 40"/>
          <p:cNvSpPr/>
          <p:nvPr/>
        </p:nvSpPr>
        <p:spPr>
          <a:xfrm>
            <a:off x="6163056" y="54681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F(7)</a:t>
            </a:r>
            <a:endParaRPr lang="en-US" sz="950" dirty="0"/>
          </a:p>
        </p:txBody>
      </p:sp>
      <p:sp>
        <p:nvSpPr>
          <p:cNvPr id="44" name="Shape 41"/>
          <p:cNvSpPr/>
          <p:nvPr/>
        </p:nvSpPr>
        <p:spPr>
          <a:xfrm>
            <a:off x="6949440" y="4791456"/>
            <a:ext cx="658368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6949440" y="479145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</a:t>
            </a:r>
            <a:endParaRPr lang="en-US" sz="1400" dirty="0"/>
          </a:p>
        </p:txBody>
      </p:sp>
      <p:sp>
        <p:nvSpPr>
          <p:cNvPr id="46" name="Text 43"/>
          <p:cNvSpPr/>
          <p:nvPr/>
        </p:nvSpPr>
        <p:spPr>
          <a:xfrm>
            <a:off x="6949440" y="54681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F(8)</a:t>
            </a:r>
            <a:endParaRPr lang="en-US" sz="950" dirty="0"/>
          </a:p>
        </p:txBody>
      </p:sp>
      <p:sp>
        <p:nvSpPr>
          <p:cNvPr id="47" name="Shape 44"/>
          <p:cNvSpPr/>
          <p:nvPr/>
        </p:nvSpPr>
        <p:spPr>
          <a:xfrm>
            <a:off x="7735824" y="4791456"/>
            <a:ext cx="658368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7735824" y="479145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34</a:t>
            </a:r>
            <a:endParaRPr lang="en-US" sz="1400" dirty="0"/>
          </a:p>
        </p:txBody>
      </p:sp>
      <p:sp>
        <p:nvSpPr>
          <p:cNvPr id="49" name="Text 46"/>
          <p:cNvSpPr/>
          <p:nvPr/>
        </p:nvSpPr>
        <p:spPr>
          <a:xfrm>
            <a:off x="7735824" y="54681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F(9)</a:t>
            </a:r>
            <a:endParaRPr lang="en-US" sz="950" dirty="0"/>
          </a:p>
        </p:txBody>
      </p:sp>
      <p:sp>
        <p:nvSpPr>
          <p:cNvPr id="50" name="Text 47"/>
          <p:cNvSpPr/>
          <p:nvPr/>
        </p:nvSpPr>
        <p:spPr>
          <a:xfrm>
            <a:off x="704088" y="57607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조건</a:t>
            </a:r>
            <a:endParaRPr lang="en-US" sz="1000" dirty="0"/>
          </a:p>
        </p:txBody>
      </p:sp>
      <p:sp>
        <p:nvSpPr>
          <p:cNvPr id="51" name="Text 48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23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history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§3.3  재귀와 반복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비효율적인가: 중복 계산되는 부분 문제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작성하기 쉽고 직관적이지만, 호출 트리를 따라가 보면 같은 값이 여러 번 반복 계산되는 비효율이 명확히 드러납니다. fib(2)는 무려 세 번이나 계산됩니다.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 flipH="1">
            <a:off x="4416552" y="2779776"/>
            <a:ext cx="1682496" cy="310896"/>
          </a:xfrm>
          <a:prstGeom prst="line">
            <a:avLst/>
          </a:prstGeom>
          <a:noFill/>
          <a:ln w="15875">
            <a:solidFill>
              <a:srgbClr val="E7E6F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099048" y="2779776"/>
            <a:ext cx="3502152" cy="310896"/>
          </a:xfrm>
          <a:prstGeom prst="line">
            <a:avLst/>
          </a:prstGeom>
          <a:noFill/>
          <a:ln w="15875">
            <a:solidFill>
              <a:srgbClr val="E7E6F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flipH="1">
            <a:off x="2971800" y="3511296"/>
            <a:ext cx="1444752" cy="310896"/>
          </a:xfrm>
          <a:prstGeom prst="line">
            <a:avLst/>
          </a:prstGeom>
          <a:noFill/>
          <a:ln w="15875">
            <a:solidFill>
              <a:srgbClr val="E7E6F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416552" y="3511296"/>
            <a:ext cx="1435608" cy="310896"/>
          </a:xfrm>
          <a:prstGeom prst="line">
            <a:avLst/>
          </a:prstGeom>
          <a:noFill/>
          <a:ln w="15875">
            <a:solidFill>
              <a:srgbClr val="E7E6F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 flipH="1">
            <a:off x="8778240" y="3511296"/>
            <a:ext cx="822960" cy="310896"/>
          </a:xfrm>
          <a:prstGeom prst="line">
            <a:avLst/>
          </a:prstGeom>
          <a:noFill/>
          <a:ln w="15875">
            <a:solidFill>
              <a:srgbClr val="E7E6F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601200" y="3511296"/>
            <a:ext cx="822960" cy="310896"/>
          </a:xfrm>
          <a:prstGeom prst="line">
            <a:avLst/>
          </a:prstGeom>
          <a:noFill/>
          <a:ln w="15875">
            <a:solidFill>
              <a:srgbClr val="E7E6FB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flipH="1">
            <a:off x="2011680" y="4242816"/>
            <a:ext cx="960120" cy="310896"/>
          </a:xfrm>
          <a:prstGeom prst="line">
            <a:avLst/>
          </a:prstGeom>
          <a:noFill/>
          <a:ln w="15875">
            <a:solidFill>
              <a:srgbClr val="E7E6FB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971800" y="4242816"/>
            <a:ext cx="960120" cy="310896"/>
          </a:xfrm>
          <a:prstGeom prst="line">
            <a:avLst/>
          </a:prstGeom>
          <a:noFill/>
          <a:ln w="15875">
            <a:solidFill>
              <a:srgbClr val="E7E6FB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H="1">
            <a:off x="5212080" y="4242816"/>
            <a:ext cx="640080" cy="310896"/>
          </a:xfrm>
          <a:prstGeom prst="line">
            <a:avLst/>
          </a:prstGeom>
          <a:noFill/>
          <a:ln w="15875">
            <a:solidFill>
              <a:srgbClr val="E7E6FB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852160" y="4242816"/>
            <a:ext cx="640080" cy="310896"/>
          </a:xfrm>
          <a:prstGeom prst="line">
            <a:avLst/>
          </a:prstGeom>
          <a:noFill/>
          <a:ln w="15875">
            <a:solidFill>
              <a:srgbClr val="E7E6F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 flipH="1">
            <a:off x="8138160" y="4242816"/>
            <a:ext cx="640080" cy="310896"/>
          </a:xfrm>
          <a:prstGeom prst="line">
            <a:avLst/>
          </a:prstGeom>
          <a:noFill/>
          <a:ln w="15875">
            <a:solidFill>
              <a:srgbClr val="E7E6FB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778240" y="4242816"/>
            <a:ext cx="640080" cy="310896"/>
          </a:xfrm>
          <a:prstGeom prst="line">
            <a:avLst/>
          </a:prstGeom>
          <a:noFill/>
          <a:ln w="15875">
            <a:solidFill>
              <a:srgbClr val="E7E6F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flipH="1">
            <a:off x="1371600" y="4974336"/>
            <a:ext cx="640080" cy="310896"/>
          </a:xfrm>
          <a:prstGeom prst="line">
            <a:avLst/>
          </a:prstGeom>
          <a:noFill/>
          <a:ln w="15875">
            <a:solidFill>
              <a:srgbClr val="E7E6FB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2011680" y="4974336"/>
            <a:ext cx="640080" cy="310896"/>
          </a:xfrm>
          <a:prstGeom prst="line">
            <a:avLst/>
          </a:prstGeom>
          <a:noFill/>
          <a:ln w="15875">
            <a:solidFill>
              <a:srgbClr val="E7E6F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33288" y="2359152"/>
            <a:ext cx="731520" cy="420624"/>
          </a:xfrm>
          <a:prstGeom prst="roundRect">
            <a:avLst>
              <a:gd name="adj" fmla="val 19565"/>
            </a:avLst>
          </a:prstGeom>
          <a:solidFill>
            <a:srgbClr val="17163A"/>
          </a:solidFill>
          <a:ln/>
        </p:spPr>
      </p:sp>
      <p:sp>
        <p:nvSpPr>
          <p:cNvPr id="22" name="Text 19"/>
          <p:cNvSpPr/>
          <p:nvPr/>
        </p:nvSpPr>
        <p:spPr>
          <a:xfrm>
            <a:off x="5733288" y="235915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fib(5)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4050792" y="3090672"/>
            <a:ext cx="731520" cy="420624"/>
          </a:xfrm>
          <a:prstGeom prst="roundRect">
            <a:avLst>
              <a:gd name="adj" fmla="val 19565"/>
            </a:avLst>
          </a:prstGeom>
          <a:solidFill>
            <a:srgbClr val="EEF0FF"/>
          </a:solidFill>
          <a:ln/>
        </p:spPr>
      </p:sp>
      <p:sp>
        <p:nvSpPr>
          <p:cNvPr id="24" name="Text 21"/>
          <p:cNvSpPr/>
          <p:nvPr/>
        </p:nvSpPr>
        <p:spPr>
          <a:xfrm>
            <a:off x="4050792" y="309067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fib(4)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9235440" y="3090672"/>
            <a:ext cx="731520" cy="420624"/>
          </a:xfrm>
          <a:prstGeom prst="roundRect">
            <a:avLst>
              <a:gd name="adj" fmla="val 19565"/>
            </a:avLst>
          </a:prstGeom>
          <a:solidFill>
            <a:srgbClr val="7C3AED"/>
          </a:solidFill>
          <a:ln/>
        </p:spPr>
      </p:sp>
      <p:sp>
        <p:nvSpPr>
          <p:cNvPr id="26" name="Text 23"/>
          <p:cNvSpPr/>
          <p:nvPr/>
        </p:nvSpPr>
        <p:spPr>
          <a:xfrm>
            <a:off x="9235440" y="309067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fib(3)</a:t>
            </a:r>
            <a:endParaRPr lang="en-US" sz="950" dirty="0"/>
          </a:p>
        </p:txBody>
      </p:sp>
      <p:sp>
        <p:nvSpPr>
          <p:cNvPr id="27" name="Shape 24"/>
          <p:cNvSpPr/>
          <p:nvPr/>
        </p:nvSpPr>
        <p:spPr>
          <a:xfrm>
            <a:off x="2606040" y="3822192"/>
            <a:ext cx="731520" cy="420624"/>
          </a:xfrm>
          <a:prstGeom prst="roundRect">
            <a:avLst>
              <a:gd name="adj" fmla="val 19565"/>
            </a:avLst>
          </a:prstGeom>
          <a:solidFill>
            <a:srgbClr val="7C3AED"/>
          </a:solidFill>
          <a:ln/>
        </p:spPr>
      </p:sp>
      <p:sp>
        <p:nvSpPr>
          <p:cNvPr id="28" name="Text 25"/>
          <p:cNvSpPr/>
          <p:nvPr/>
        </p:nvSpPr>
        <p:spPr>
          <a:xfrm>
            <a:off x="2606040" y="382219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fib(3)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5486400" y="3822192"/>
            <a:ext cx="731520" cy="420624"/>
          </a:xfrm>
          <a:prstGeom prst="roundRect">
            <a:avLst>
              <a:gd name="adj" fmla="val 19565"/>
            </a:avLst>
          </a:prstGeom>
          <a:solidFill>
            <a:srgbClr val="FB7185"/>
          </a:solidFill>
          <a:ln/>
        </p:spPr>
      </p:sp>
      <p:sp>
        <p:nvSpPr>
          <p:cNvPr id="30" name="Text 27"/>
          <p:cNvSpPr/>
          <p:nvPr/>
        </p:nvSpPr>
        <p:spPr>
          <a:xfrm>
            <a:off x="5486400" y="382219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fib(2)</a:t>
            </a:r>
            <a:endParaRPr lang="en-US" sz="950" dirty="0"/>
          </a:p>
        </p:txBody>
      </p:sp>
      <p:sp>
        <p:nvSpPr>
          <p:cNvPr id="31" name="Shape 28"/>
          <p:cNvSpPr/>
          <p:nvPr/>
        </p:nvSpPr>
        <p:spPr>
          <a:xfrm>
            <a:off x="8412480" y="3822192"/>
            <a:ext cx="731520" cy="420624"/>
          </a:xfrm>
          <a:prstGeom prst="roundRect">
            <a:avLst>
              <a:gd name="adj" fmla="val 19565"/>
            </a:avLst>
          </a:prstGeom>
          <a:solidFill>
            <a:srgbClr val="FB7185"/>
          </a:solidFill>
          <a:ln/>
        </p:spPr>
      </p:sp>
      <p:sp>
        <p:nvSpPr>
          <p:cNvPr id="32" name="Text 29"/>
          <p:cNvSpPr/>
          <p:nvPr/>
        </p:nvSpPr>
        <p:spPr>
          <a:xfrm>
            <a:off x="8412480" y="382219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fib(2)</a:t>
            </a:r>
            <a:endParaRPr lang="en-US" sz="950" dirty="0"/>
          </a:p>
        </p:txBody>
      </p:sp>
      <p:sp>
        <p:nvSpPr>
          <p:cNvPr id="33" name="Shape 30"/>
          <p:cNvSpPr/>
          <p:nvPr/>
        </p:nvSpPr>
        <p:spPr>
          <a:xfrm>
            <a:off x="10058400" y="3822192"/>
            <a:ext cx="731520" cy="420624"/>
          </a:xfrm>
          <a:prstGeom prst="roundRect">
            <a:avLst>
              <a:gd name="adj" fmla="val 19565"/>
            </a:avLst>
          </a:prstGeom>
          <a:solidFill>
            <a:srgbClr val="EEF0FF"/>
          </a:solidFill>
          <a:ln/>
        </p:spPr>
      </p:sp>
      <p:sp>
        <p:nvSpPr>
          <p:cNvPr id="34" name="Text 31"/>
          <p:cNvSpPr/>
          <p:nvPr/>
        </p:nvSpPr>
        <p:spPr>
          <a:xfrm>
            <a:off x="10058400" y="382219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fib(1)</a:t>
            </a:r>
            <a:endParaRPr lang="en-US" sz="950" dirty="0"/>
          </a:p>
        </p:txBody>
      </p:sp>
      <p:sp>
        <p:nvSpPr>
          <p:cNvPr id="35" name="Shape 32"/>
          <p:cNvSpPr/>
          <p:nvPr/>
        </p:nvSpPr>
        <p:spPr>
          <a:xfrm>
            <a:off x="1645920" y="4553712"/>
            <a:ext cx="731520" cy="420624"/>
          </a:xfrm>
          <a:prstGeom prst="roundRect">
            <a:avLst>
              <a:gd name="adj" fmla="val 19565"/>
            </a:avLst>
          </a:prstGeom>
          <a:solidFill>
            <a:srgbClr val="FB7185"/>
          </a:solidFill>
          <a:ln/>
        </p:spPr>
      </p:sp>
      <p:sp>
        <p:nvSpPr>
          <p:cNvPr id="36" name="Text 33"/>
          <p:cNvSpPr/>
          <p:nvPr/>
        </p:nvSpPr>
        <p:spPr>
          <a:xfrm>
            <a:off x="1645920" y="455371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fib(2)</a:t>
            </a:r>
            <a:endParaRPr lang="en-US" sz="950" dirty="0"/>
          </a:p>
        </p:txBody>
      </p:sp>
      <p:sp>
        <p:nvSpPr>
          <p:cNvPr id="37" name="Shape 34"/>
          <p:cNvSpPr/>
          <p:nvPr/>
        </p:nvSpPr>
        <p:spPr>
          <a:xfrm>
            <a:off x="3566160" y="4553712"/>
            <a:ext cx="731520" cy="420624"/>
          </a:xfrm>
          <a:prstGeom prst="roundRect">
            <a:avLst>
              <a:gd name="adj" fmla="val 19565"/>
            </a:avLst>
          </a:prstGeom>
          <a:solidFill>
            <a:srgbClr val="EEF0FF"/>
          </a:solidFill>
          <a:ln/>
        </p:spPr>
      </p:sp>
      <p:sp>
        <p:nvSpPr>
          <p:cNvPr id="38" name="Text 35"/>
          <p:cNvSpPr/>
          <p:nvPr/>
        </p:nvSpPr>
        <p:spPr>
          <a:xfrm>
            <a:off x="3566160" y="455371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fib(1)</a:t>
            </a:r>
            <a:endParaRPr lang="en-US" sz="950" dirty="0"/>
          </a:p>
        </p:txBody>
      </p:sp>
      <p:sp>
        <p:nvSpPr>
          <p:cNvPr id="39" name="Shape 36"/>
          <p:cNvSpPr/>
          <p:nvPr/>
        </p:nvSpPr>
        <p:spPr>
          <a:xfrm>
            <a:off x="4846320" y="4553712"/>
            <a:ext cx="731520" cy="420624"/>
          </a:xfrm>
          <a:prstGeom prst="roundRect">
            <a:avLst>
              <a:gd name="adj" fmla="val 19565"/>
            </a:avLst>
          </a:prstGeom>
          <a:solidFill>
            <a:srgbClr val="EEF0FF"/>
          </a:solidFill>
          <a:ln/>
        </p:spPr>
      </p:sp>
      <p:sp>
        <p:nvSpPr>
          <p:cNvPr id="40" name="Text 37"/>
          <p:cNvSpPr/>
          <p:nvPr/>
        </p:nvSpPr>
        <p:spPr>
          <a:xfrm>
            <a:off x="4846320" y="455371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fib(1)</a:t>
            </a:r>
            <a:endParaRPr lang="en-US" sz="950" dirty="0"/>
          </a:p>
        </p:txBody>
      </p:sp>
      <p:sp>
        <p:nvSpPr>
          <p:cNvPr id="41" name="Shape 38"/>
          <p:cNvSpPr/>
          <p:nvPr/>
        </p:nvSpPr>
        <p:spPr>
          <a:xfrm>
            <a:off x="6126480" y="4553712"/>
            <a:ext cx="731520" cy="420624"/>
          </a:xfrm>
          <a:prstGeom prst="roundRect">
            <a:avLst>
              <a:gd name="adj" fmla="val 19565"/>
            </a:avLst>
          </a:prstGeom>
          <a:solidFill>
            <a:srgbClr val="EEF0FF"/>
          </a:solidFill>
          <a:ln/>
        </p:spPr>
      </p:sp>
      <p:sp>
        <p:nvSpPr>
          <p:cNvPr id="42" name="Text 39"/>
          <p:cNvSpPr/>
          <p:nvPr/>
        </p:nvSpPr>
        <p:spPr>
          <a:xfrm>
            <a:off x="6126480" y="455371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fib(0)</a:t>
            </a:r>
            <a:endParaRPr lang="en-US" sz="950" dirty="0"/>
          </a:p>
        </p:txBody>
      </p:sp>
      <p:sp>
        <p:nvSpPr>
          <p:cNvPr id="43" name="Shape 40"/>
          <p:cNvSpPr/>
          <p:nvPr/>
        </p:nvSpPr>
        <p:spPr>
          <a:xfrm>
            <a:off x="7772400" y="4553712"/>
            <a:ext cx="731520" cy="420624"/>
          </a:xfrm>
          <a:prstGeom prst="roundRect">
            <a:avLst>
              <a:gd name="adj" fmla="val 19565"/>
            </a:avLst>
          </a:prstGeom>
          <a:solidFill>
            <a:srgbClr val="EEF0FF"/>
          </a:solidFill>
          <a:ln/>
        </p:spPr>
      </p:sp>
      <p:sp>
        <p:nvSpPr>
          <p:cNvPr id="44" name="Text 41"/>
          <p:cNvSpPr/>
          <p:nvPr/>
        </p:nvSpPr>
        <p:spPr>
          <a:xfrm>
            <a:off x="7772400" y="455371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fib(1)</a:t>
            </a:r>
            <a:endParaRPr lang="en-US" sz="950" dirty="0"/>
          </a:p>
        </p:txBody>
      </p:sp>
      <p:sp>
        <p:nvSpPr>
          <p:cNvPr id="45" name="Shape 42"/>
          <p:cNvSpPr/>
          <p:nvPr/>
        </p:nvSpPr>
        <p:spPr>
          <a:xfrm>
            <a:off x="9052560" y="4553712"/>
            <a:ext cx="731520" cy="420624"/>
          </a:xfrm>
          <a:prstGeom prst="roundRect">
            <a:avLst>
              <a:gd name="adj" fmla="val 19565"/>
            </a:avLst>
          </a:prstGeom>
          <a:solidFill>
            <a:srgbClr val="EEF0FF"/>
          </a:solidFill>
          <a:ln/>
        </p:spPr>
      </p:sp>
      <p:sp>
        <p:nvSpPr>
          <p:cNvPr id="46" name="Text 43"/>
          <p:cNvSpPr/>
          <p:nvPr/>
        </p:nvSpPr>
        <p:spPr>
          <a:xfrm>
            <a:off x="9052560" y="455371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fib(0)</a:t>
            </a:r>
            <a:endParaRPr lang="en-US" sz="950" dirty="0"/>
          </a:p>
        </p:txBody>
      </p:sp>
      <p:sp>
        <p:nvSpPr>
          <p:cNvPr id="47" name="Shape 44"/>
          <p:cNvSpPr/>
          <p:nvPr/>
        </p:nvSpPr>
        <p:spPr>
          <a:xfrm>
            <a:off x="1005840" y="5285232"/>
            <a:ext cx="731520" cy="420624"/>
          </a:xfrm>
          <a:prstGeom prst="roundRect">
            <a:avLst>
              <a:gd name="adj" fmla="val 19565"/>
            </a:avLst>
          </a:prstGeom>
          <a:solidFill>
            <a:srgbClr val="EEF0FF"/>
          </a:solidFill>
          <a:ln/>
        </p:spPr>
      </p:sp>
      <p:sp>
        <p:nvSpPr>
          <p:cNvPr id="48" name="Text 45"/>
          <p:cNvSpPr/>
          <p:nvPr/>
        </p:nvSpPr>
        <p:spPr>
          <a:xfrm>
            <a:off x="1005840" y="528523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fib(1)</a:t>
            </a:r>
            <a:endParaRPr lang="en-US" sz="950" dirty="0"/>
          </a:p>
        </p:txBody>
      </p:sp>
      <p:sp>
        <p:nvSpPr>
          <p:cNvPr id="49" name="Shape 46"/>
          <p:cNvSpPr/>
          <p:nvPr/>
        </p:nvSpPr>
        <p:spPr>
          <a:xfrm>
            <a:off x="2286000" y="5285232"/>
            <a:ext cx="731520" cy="420624"/>
          </a:xfrm>
          <a:prstGeom prst="roundRect">
            <a:avLst>
              <a:gd name="adj" fmla="val 19565"/>
            </a:avLst>
          </a:prstGeom>
          <a:solidFill>
            <a:srgbClr val="EEF0FF"/>
          </a:solidFill>
          <a:ln/>
        </p:spPr>
      </p:sp>
      <p:sp>
        <p:nvSpPr>
          <p:cNvPr id="50" name="Text 47"/>
          <p:cNvSpPr/>
          <p:nvPr/>
        </p:nvSpPr>
        <p:spPr>
          <a:xfrm>
            <a:off x="2286000" y="5285232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fib(0)</a:t>
            </a:r>
            <a:endParaRPr lang="en-US" sz="950" dirty="0"/>
          </a:p>
        </p:txBody>
      </p:sp>
      <p:sp>
        <p:nvSpPr>
          <p:cNvPr id="51" name="Shape 48"/>
          <p:cNvSpPr/>
          <p:nvPr/>
        </p:nvSpPr>
        <p:spPr>
          <a:xfrm>
            <a:off x="658368" y="5888736"/>
            <a:ext cx="201168" cy="201168"/>
          </a:xfrm>
          <a:prstGeom prst="roundRect">
            <a:avLst>
              <a:gd name="adj" fmla="val 22727"/>
            </a:avLst>
          </a:prstGeom>
          <a:solidFill>
            <a:srgbClr val="FB7185"/>
          </a:solidFill>
          <a:ln/>
        </p:spPr>
      </p:sp>
      <p:sp>
        <p:nvSpPr>
          <p:cNvPr id="52" name="Text 49"/>
          <p:cNvSpPr/>
          <p:nvPr/>
        </p:nvSpPr>
        <p:spPr>
          <a:xfrm>
            <a:off x="969264" y="5815584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fib(2) — 3회 중복 계산</a:t>
            </a:r>
            <a:endParaRPr lang="en-US" sz="1150" dirty="0"/>
          </a:p>
        </p:txBody>
      </p:sp>
      <p:sp>
        <p:nvSpPr>
          <p:cNvPr id="53" name="Shape 50"/>
          <p:cNvSpPr/>
          <p:nvPr/>
        </p:nvSpPr>
        <p:spPr>
          <a:xfrm>
            <a:off x="3675888" y="5888736"/>
            <a:ext cx="201168" cy="201168"/>
          </a:xfrm>
          <a:prstGeom prst="roundRect">
            <a:avLst>
              <a:gd name="adj" fmla="val 22727"/>
            </a:avLst>
          </a:prstGeom>
          <a:solidFill>
            <a:srgbClr val="7C3AED"/>
          </a:solidFill>
          <a:ln/>
        </p:spPr>
      </p:sp>
      <p:sp>
        <p:nvSpPr>
          <p:cNvPr id="54" name="Text 51"/>
          <p:cNvSpPr/>
          <p:nvPr/>
        </p:nvSpPr>
        <p:spPr>
          <a:xfrm>
            <a:off x="3986784" y="5815584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fib(3) — 2회 중복 계산</a:t>
            </a:r>
            <a:endParaRPr lang="en-US" sz="1150" dirty="0"/>
          </a:p>
        </p:txBody>
      </p:sp>
      <p:sp>
        <p:nvSpPr>
          <p:cNvPr id="55" name="Text 52"/>
          <p:cNvSpPr/>
          <p:nvPr/>
        </p:nvSpPr>
        <p:spPr>
          <a:xfrm>
            <a:off x="6592824" y="5815584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동일한 부분 문제를 매번 처음부터 다시 계산합니다.</a:t>
            </a:r>
            <a:endParaRPr lang="en-US" sz="1150" dirty="0"/>
          </a:p>
        </p:txBody>
      </p:sp>
      <p:sp>
        <p:nvSpPr>
          <p:cNvPr id="56" name="Text 53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</a:t>
            </a:r>
            <a:endParaRPr lang="en-US" sz="10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history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§3.3  재귀와 반복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피보나치의 복잡도: 지수 시간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호출이 두 번의 재귀 호출을 하므로 다음 점화식을 세울 수 있습니다. (O(1)은 덧셈 비용)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240280"/>
            <a:ext cx="6949440" cy="530352"/>
          </a:xfrm>
          <a:prstGeom prst="roundRect">
            <a:avLst>
              <a:gd name="adj" fmla="val 24138"/>
            </a:avLst>
          </a:prstGeom>
          <a:solidFill>
            <a:srgbClr val="F5F4FC"/>
          </a:solidFill>
          <a:ln/>
        </p:spPr>
      </p:sp>
      <p:sp>
        <p:nvSpPr>
          <p:cNvPr id="8" name="Text 5"/>
          <p:cNvSpPr/>
          <p:nvPr/>
        </p:nvSpPr>
        <p:spPr>
          <a:xfrm>
            <a:off x="932688" y="2240280"/>
            <a:ext cx="4206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= T(n−1) + T(n−2) + O(1)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230368" y="224028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 세우기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58368" y="2880360"/>
            <a:ext cx="6949440" cy="530352"/>
          </a:xfrm>
          <a:prstGeom prst="roundRect">
            <a:avLst>
              <a:gd name="adj" fmla="val 24138"/>
            </a:avLst>
          </a:prstGeom>
          <a:solidFill>
            <a:srgbClr val="F5F4FC"/>
          </a:solidFill>
          <a:ln/>
        </p:spPr>
      </p:sp>
      <p:sp>
        <p:nvSpPr>
          <p:cNvPr id="11" name="Text 8"/>
          <p:cNvSpPr/>
          <p:nvPr/>
        </p:nvSpPr>
        <p:spPr>
          <a:xfrm>
            <a:off x="932688" y="2880360"/>
            <a:ext cx="4206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&gt; T(n−1) + T(n−2)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230368" y="288036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상수항 버리기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58368" y="3520440"/>
            <a:ext cx="6949440" cy="530352"/>
          </a:xfrm>
          <a:prstGeom prst="roundRect">
            <a:avLst>
              <a:gd name="adj" fmla="val 24138"/>
            </a:avLst>
          </a:prstGeom>
          <a:solidFill>
            <a:srgbClr val="F5F4FC"/>
          </a:solidFill>
          <a:ln/>
        </p:spPr>
      </p:sp>
      <p:sp>
        <p:nvSpPr>
          <p:cNvPr id="14" name="Text 11"/>
          <p:cNvSpPr/>
          <p:nvPr/>
        </p:nvSpPr>
        <p:spPr>
          <a:xfrm>
            <a:off x="932688" y="3520440"/>
            <a:ext cx="4206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&gt; 2 × T(n−2)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230368" y="352044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T(n−1) ≥ T(n−2) 이용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58368" y="4160520"/>
            <a:ext cx="6949440" cy="530352"/>
          </a:xfrm>
          <a:prstGeom prst="roundRect">
            <a:avLst>
              <a:gd name="adj" fmla="val 24138"/>
            </a:avLst>
          </a:prstGeom>
          <a:solidFill>
            <a:srgbClr val="F5F4FC"/>
          </a:solidFill>
          <a:ln/>
        </p:spPr>
      </p:sp>
      <p:sp>
        <p:nvSpPr>
          <p:cNvPr id="17" name="Text 14"/>
          <p:cNvSpPr/>
          <p:nvPr/>
        </p:nvSpPr>
        <p:spPr>
          <a:xfrm>
            <a:off x="932688" y="4160520"/>
            <a:ext cx="4206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&gt; 2·2·…·2 × T(0)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5230368" y="416052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n/2 번 반복 전개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658368" y="4800600"/>
            <a:ext cx="6949440" cy="530352"/>
          </a:xfrm>
          <a:prstGeom prst="roundRect">
            <a:avLst>
              <a:gd name="adj" fmla="val 24138"/>
            </a:avLst>
          </a:prstGeom>
          <a:solidFill>
            <a:srgbClr val="17163A"/>
          </a:solidFill>
          <a:ln/>
        </p:spPr>
      </p:sp>
      <p:sp>
        <p:nvSpPr>
          <p:cNvPr id="20" name="Text 17"/>
          <p:cNvSpPr/>
          <p:nvPr/>
        </p:nvSpPr>
        <p:spPr>
          <a:xfrm>
            <a:off x="932688" y="4800600"/>
            <a:ext cx="4206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&gt; 2^(n/2)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5230368" y="480060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T(0) = 1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8065008" y="2240280"/>
            <a:ext cx="3465576" cy="2999232"/>
          </a:xfrm>
          <a:prstGeom prst="roundRect">
            <a:avLst>
              <a:gd name="adj" fmla="val 4268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363456" y="2514600"/>
            <a:ext cx="868680" cy="868680"/>
          </a:xfrm>
          <a:prstGeom prst="ellipse">
            <a:avLst/>
          </a:prstGeom>
          <a:solidFill>
            <a:srgbClr val="FB7185"/>
          </a:solidFill>
          <a:ln/>
        </p:spPr>
      </p:sp>
      <p:pic>
        <p:nvPicPr>
          <p:cNvPr id="24" name="Image 1" descr="/home/claude/icons/war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9313" y="2740457"/>
            <a:ext cx="416966" cy="416966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8065008" y="3520440"/>
            <a:ext cx="34655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Ω(2^(n/2))</a:t>
            </a:r>
            <a:endParaRPr lang="en-US" sz="2400" dirty="0"/>
          </a:p>
        </p:txBody>
      </p:sp>
      <p:sp>
        <p:nvSpPr>
          <p:cNvPr id="26" name="Text 22"/>
          <p:cNvSpPr/>
          <p:nvPr/>
        </p:nvSpPr>
        <p:spPr>
          <a:xfrm>
            <a:off x="8321040" y="4187952"/>
            <a:ext cx="29535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복잡도의 하한이</a:t>
            </a:r>
            <a:endParaRPr lang="en-US" sz="1250" dirty="0"/>
          </a:p>
          <a:p>
            <a:pPr algn="ctr"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지수 시간이 됩니다.</a:t>
            </a:r>
            <a:endParaRPr lang="en-US" sz="1250" dirty="0"/>
          </a:p>
          <a:p>
            <a:pPr algn="ctr" indent="0" marL="0">
              <a:lnSpc>
                <a:spcPts val="1800"/>
              </a:lnSpc>
              <a:buNone/>
            </a:pPr>
            <a:endParaRPr lang="en-US" sz="1250" dirty="0"/>
          </a:p>
          <a:p>
            <a:pPr algn="ctr"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50만 되어도</a:t>
            </a:r>
            <a:endParaRPr lang="en-US" sz="1250" dirty="0"/>
          </a:p>
          <a:p>
            <a:pPr algn="ctr"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사실상 계산 불가능합니다.</a:t>
            </a:r>
            <a:endParaRPr lang="en-US" sz="1250" dirty="0"/>
          </a:p>
        </p:txBody>
      </p:sp>
      <p:sp>
        <p:nvSpPr>
          <p:cNvPr id="27" name="Shape 23"/>
          <p:cNvSpPr/>
          <p:nvPr/>
        </p:nvSpPr>
        <p:spPr>
          <a:xfrm>
            <a:off x="658368" y="5504688"/>
            <a:ext cx="10872216" cy="566928"/>
          </a:xfrm>
          <a:prstGeom prst="roundRect">
            <a:avLst>
              <a:gd name="adj" fmla="val 22581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28" name="Image 2" descr="/home/claude/icons/bulb_amb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5596128"/>
            <a:ext cx="384048" cy="384048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1517904" y="5559552"/>
            <a:ext cx="9756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70"/>
              </a:lnSpc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해법  </a:t>
            </a:r>
            <a:pPr indent="0" marL="0">
              <a:lnSpc>
                <a:spcPts val="147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계산한 값을 저장해 두었다가 재사용하면 중복 계산을 피할 수 있습니다.</a:t>
            </a:r>
            <a:endParaRPr lang="en-US" sz="1300" dirty="0"/>
          </a:p>
        </p:txBody>
      </p:sp>
      <p:sp>
        <p:nvSpPr>
          <p:cNvPr id="30" name="Text 25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25</a:t>
            </a:r>
            <a:endParaRPr lang="en-US" sz="10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history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§3.3  재귀와 반복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피보나치 수열 계산 (반복)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값을 몇 개의 변수에 저장해 두고 재사용하면 중복 계산이 사라집니다. 각 항을 한 번씩만 계산하므로 시간 복잡도는 O(n)입니다.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286000"/>
            <a:ext cx="5120640" cy="1874520"/>
          </a:xfrm>
          <a:prstGeom prst="roundRect">
            <a:avLst>
              <a:gd name="adj" fmla="val 6341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286000"/>
            <a:ext cx="512064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2505456"/>
            <a:ext cx="512064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822960" y="239115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1" name="Shape 8"/>
          <p:cNvSpPr/>
          <p:nvPr/>
        </p:nvSpPr>
        <p:spPr>
          <a:xfrm>
            <a:off x="996696" y="239115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2" name="Shape 9"/>
          <p:cNvSpPr/>
          <p:nvPr/>
        </p:nvSpPr>
        <p:spPr>
          <a:xfrm>
            <a:off x="1170432" y="239115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0"/>
          <p:cNvSpPr/>
          <p:nvPr/>
        </p:nvSpPr>
        <p:spPr>
          <a:xfrm>
            <a:off x="1408176" y="2286000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fib2.py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877824" y="2688336"/>
            <a:ext cx="4681728" cy="1380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fib2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a=f(0), b=f(1)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658368" y="4389120"/>
            <a:ext cx="5120640" cy="1463040"/>
          </a:xfrm>
          <a:prstGeom prst="roundRect">
            <a:avLst>
              <a:gd name="adj" fmla="val 8750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16" name="Image 1" descr="/home/claude/icons/stopwatch_amb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4928616"/>
            <a:ext cx="384048" cy="38404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517904" y="4443984"/>
            <a:ext cx="4005072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컴퓨터 성능이 아무리 발전해도</a:t>
            </a:r>
            <a:endParaRPr lang="en-US" sz="1350" dirty="0"/>
          </a:p>
          <a:p>
            <a:pPr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알고리즘의 효율성은 여전히 핵심적인 문제</a:t>
            </a:r>
            <a:endParaRPr lang="en-US" sz="1350" dirty="0"/>
          </a:p>
          <a:p>
            <a:pPr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임을 명확히 보여줍니다.</a:t>
            </a:r>
            <a:endParaRPr lang="en-US" sz="1350" dirty="0"/>
          </a:p>
        </p:txBody>
      </p:sp>
      <p:sp>
        <p:nvSpPr>
          <p:cNvPr id="18" name="Shape 14"/>
          <p:cNvSpPr/>
          <p:nvPr/>
        </p:nvSpPr>
        <p:spPr>
          <a:xfrm>
            <a:off x="6190488" y="2286000"/>
            <a:ext cx="5340096" cy="3566160"/>
          </a:xfrm>
          <a:prstGeom prst="roundRect">
            <a:avLst>
              <a:gd name="adj" fmla="val 3590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19" name="Image 2" descr="/home/claude/fig3/f_fibtim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656" y="2921485"/>
            <a:ext cx="4937760" cy="198429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373368" y="5504688"/>
            <a:ext cx="4974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피보나치 수행 시간 비교 — 재귀 vs 반복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26</a:t>
            </a:r>
            <a:endParaRPr lang="en-US" sz="10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history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§3.3  재귀와 반복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그렇다면 항상 반복이 재귀보다 좋을까?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재귀의 가장 큰 장점은 문제를 작은 하위 문제로 나누어 푸는 과정을 자연스럽게 표현할 수 있다는 것입니다. 병합 정렬·퀵 정렬처럼 문제를 반으로 쪼개고 각 부분을 다시 정렬한 뒤 합치는 알고리즘이 대표적입니다.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578608"/>
            <a:ext cx="6903720" cy="2606040"/>
          </a:xfrm>
          <a:prstGeom prst="roundRect">
            <a:avLst>
              <a:gd name="adj" fmla="val 4561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578608"/>
            <a:ext cx="690372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2798064"/>
            <a:ext cx="690372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822960" y="2683764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1" name="Shape 8"/>
          <p:cNvSpPr/>
          <p:nvPr/>
        </p:nvSpPr>
        <p:spPr>
          <a:xfrm>
            <a:off x="996696" y="2683764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2" name="Shape 9"/>
          <p:cNvSpPr/>
          <p:nvPr/>
        </p:nvSpPr>
        <p:spPr>
          <a:xfrm>
            <a:off x="1170432" y="2683764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0"/>
          <p:cNvSpPr/>
          <p:nvPr/>
        </p:nvSpPr>
        <p:spPr>
          <a:xfrm>
            <a:off x="1408176" y="2578608"/>
            <a:ext cx="5989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merge_sort.py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877824" y="2980944"/>
            <a:ext cx="6464808" cy="2112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merge_sort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길이 1 이하 → 이미 정렬됨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반으로 나눌 기준 인덱스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merge_sort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왼쪽 재귀 정렬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merge_sort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오른쪽 재귀 정렬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정렬된 두 리스트 병합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7973568" y="2578608"/>
            <a:ext cx="3557016" cy="786384"/>
          </a:xfrm>
          <a:prstGeom prst="roundRect">
            <a:avLst>
              <a:gd name="adj" fmla="val 16279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174736" y="2697480"/>
            <a:ext cx="548640" cy="548640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17" name="Image 1" descr="/home/claude/icons/brai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1896" y="2834640"/>
            <a:ext cx="274320" cy="27432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8833104" y="2651760"/>
            <a:ext cx="25054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표현력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8833104" y="2926080"/>
            <a:ext cx="2505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분할·병합 구조를 코드가 그대로 보여준다</a:t>
            </a:r>
            <a:endParaRPr lang="en-US" sz="1100" dirty="0"/>
          </a:p>
        </p:txBody>
      </p:sp>
      <p:sp>
        <p:nvSpPr>
          <p:cNvPr id="20" name="Shape 16"/>
          <p:cNvSpPr/>
          <p:nvPr/>
        </p:nvSpPr>
        <p:spPr>
          <a:xfrm>
            <a:off x="7973568" y="3493008"/>
            <a:ext cx="3557016" cy="786384"/>
          </a:xfrm>
          <a:prstGeom prst="roundRect">
            <a:avLst>
              <a:gd name="adj" fmla="val 16279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8174736" y="3611880"/>
            <a:ext cx="548640" cy="548640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22" name="Image 2" descr="/home/claude/icons/bol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1896" y="3749040"/>
            <a:ext cx="274320" cy="27432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833104" y="3566160"/>
            <a:ext cx="25054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성능</a:t>
            </a:r>
            <a:endParaRPr lang="en-US" sz="1300" dirty="0"/>
          </a:p>
        </p:txBody>
      </p:sp>
      <p:sp>
        <p:nvSpPr>
          <p:cNvPr id="24" name="Text 19"/>
          <p:cNvSpPr/>
          <p:nvPr/>
        </p:nvSpPr>
        <p:spPr>
          <a:xfrm>
            <a:off x="8833104" y="3840480"/>
            <a:ext cx="2505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반복은 호출 오버헤드·스택이 없다</a:t>
            </a:r>
            <a:endParaRPr lang="en-US" sz="1100" dirty="0"/>
          </a:p>
        </p:txBody>
      </p:sp>
      <p:sp>
        <p:nvSpPr>
          <p:cNvPr id="25" name="Shape 20"/>
          <p:cNvSpPr/>
          <p:nvPr/>
        </p:nvSpPr>
        <p:spPr>
          <a:xfrm>
            <a:off x="7973568" y="4407408"/>
            <a:ext cx="3557016" cy="786384"/>
          </a:xfrm>
          <a:prstGeom prst="roundRect">
            <a:avLst>
              <a:gd name="adj" fmla="val 16279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8174736" y="4526280"/>
            <a:ext cx="548640" cy="548640"/>
          </a:xfrm>
          <a:prstGeom prst="ellipse">
            <a:avLst/>
          </a:prstGeom>
          <a:solidFill>
            <a:srgbClr val="F59E0B"/>
          </a:solidFill>
          <a:ln/>
        </p:spPr>
      </p:sp>
      <p:pic>
        <p:nvPicPr>
          <p:cNvPr id="27" name="Image 3" descr="/home/claude/icons/scal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1896" y="4663440"/>
            <a:ext cx="274320" cy="27432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8833104" y="4480560"/>
            <a:ext cx="25054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 기준</a:t>
            </a:r>
            <a:endParaRPr lang="en-US" sz="1300" dirty="0"/>
          </a:p>
        </p:txBody>
      </p:sp>
      <p:sp>
        <p:nvSpPr>
          <p:cNvPr id="29" name="Text 23"/>
          <p:cNvSpPr/>
          <p:nvPr/>
        </p:nvSpPr>
        <p:spPr>
          <a:xfrm>
            <a:off x="8833104" y="4754880"/>
            <a:ext cx="2505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구조가 재귀적이면 재귀, 단순 누적이면 반복</a:t>
            </a:r>
            <a:endParaRPr lang="en-US" sz="1100" dirty="0"/>
          </a:p>
        </p:txBody>
      </p:sp>
      <p:sp>
        <p:nvSpPr>
          <p:cNvPr id="30" name="Shape 24"/>
          <p:cNvSpPr/>
          <p:nvPr/>
        </p:nvSpPr>
        <p:spPr>
          <a:xfrm>
            <a:off x="658368" y="5440680"/>
            <a:ext cx="10872216" cy="640080"/>
          </a:xfrm>
          <a:prstGeom prst="roundRect">
            <a:avLst>
              <a:gd name="adj" fmla="val 20000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31" name="Image 4" descr="/home/claude/icons/check_eme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688" y="5568696"/>
            <a:ext cx="384048" cy="384048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517904" y="5495544"/>
            <a:ext cx="9756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40"/>
              </a:lnSpc>
              <a:buNone/>
            </a:pPr>
            <a:r>
              <a:rPr lang="en-US" sz="13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정답은 “상황에 따라 다르다”</a:t>
            </a:r>
            <a:pPr indent="0" marL="0">
              <a:lnSpc>
                <a:spcPts val="154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— 문제의 구조가 재귀적이면 재귀 구현이 훨씬 읽기 쉽고 짧습니다.</a:t>
            </a:r>
            <a:endParaRPr lang="en-US" sz="1350" dirty="0"/>
          </a:p>
        </p:txBody>
      </p:sp>
      <p:sp>
        <p:nvSpPr>
          <p:cNvPr id="33" name="Text 26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27</a:t>
            </a:r>
            <a:endParaRPr lang="en-US" sz="10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80960" y="822960"/>
            <a:ext cx="402336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3.4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1874520"/>
            <a:ext cx="914400" cy="914400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4" name="Image 0" descr="/home/claude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112264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92224" y="20848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683C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SECTION 3.4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58368" y="3017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알고리즘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58368" y="4041648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4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순차 탐색·이진 탐색·보간 탐색은 각각 세 가지 축소 유형을 그대로 보여줍니다.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58368" y="3785616"/>
            <a:ext cx="548640" cy="54864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1" name="Shape 8"/>
          <p:cNvSpPr/>
          <p:nvPr/>
        </p:nvSpPr>
        <p:spPr>
          <a:xfrm>
            <a:off x="82296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2" name="Shape 9"/>
          <p:cNvSpPr/>
          <p:nvPr/>
        </p:nvSpPr>
        <p:spPr>
          <a:xfrm>
            <a:off x="82296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3" name="Shape 10"/>
          <p:cNvSpPr/>
          <p:nvPr/>
        </p:nvSpPr>
        <p:spPr>
          <a:xfrm>
            <a:off x="987552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4" name="Shape 11"/>
          <p:cNvSpPr/>
          <p:nvPr/>
        </p:nvSpPr>
        <p:spPr>
          <a:xfrm>
            <a:off x="987552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5" name="Shape 12"/>
          <p:cNvSpPr/>
          <p:nvPr/>
        </p:nvSpPr>
        <p:spPr>
          <a:xfrm>
            <a:off x="1152144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6" name="Shape 13"/>
          <p:cNvSpPr/>
          <p:nvPr/>
        </p:nvSpPr>
        <p:spPr>
          <a:xfrm>
            <a:off x="1152144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7" name="Shape 14"/>
          <p:cNvSpPr/>
          <p:nvPr/>
        </p:nvSpPr>
        <p:spPr>
          <a:xfrm>
            <a:off x="1316736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8" name="Shape 15"/>
          <p:cNvSpPr/>
          <p:nvPr/>
        </p:nvSpPr>
        <p:spPr>
          <a:xfrm>
            <a:off x="1316736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9" name="Shape 16"/>
          <p:cNvSpPr/>
          <p:nvPr/>
        </p:nvSpPr>
        <p:spPr>
          <a:xfrm>
            <a:off x="148132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0" name="Shape 17"/>
          <p:cNvSpPr/>
          <p:nvPr/>
        </p:nvSpPr>
        <p:spPr>
          <a:xfrm>
            <a:off x="148132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1" name="Shape 18"/>
          <p:cNvSpPr/>
          <p:nvPr/>
        </p:nvSpPr>
        <p:spPr>
          <a:xfrm>
            <a:off x="164592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2" name="Shape 19"/>
          <p:cNvSpPr/>
          <p:nvPr/>
        </p:nvSpPr>
        <p:spPr>
          <a:xfrm>
            <a:off x="164592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3" name="Shape 20"/>
          <p:cNvSpPr/>
          <p:nvPr/>
        </p:nvSpPr>
        <p:spPr>
          <a:xfrm>
            <a:off x="1810512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4" name="Shape 21"/>
          <p:cNvSpPr/>
          <p:nvPr/>
        </p:nvSpPr>
        <p:spPr>
          <a:xfrm>
            <a:off x="1810512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5" name="Shape 22"/>
          <p:cNvSpPr/>
          <p:nvPr/>
        </p:nvSpPr>
        <p:spPr>
          <a:xfrm>
            <a:off x="1975104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6" name="Shape 23"/>
          <p:cNvSpPr/>
          <p:nvPr/>
        </p:nvSpPr>
        <p:spPr>
          <a:xfrm>
            <a:off x="1975104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7" name="Shape 24"/>
          <p:cNvSpPr/>
          <p:nvPr/>
        </p:nvSpPr>
        <p:spPr>
          <a:xfrm>
            <a:off x="2139696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8" name="Shape 25"/>
          <p:cNvSpPr/>
          <p:nvPr/>
        </p:nvSpPr>
        <p:spPr>
          <a:xfrm>
            <a:off x="2139696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9" name="Shape 26"/>
          <p:cNvSpPr/>
          <p:nvPr/>
        </p:nvSpPr>
        <p:spPr>
          <a:xfrm>
            <a:off x="230428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0" name="Shape 27"/>
          <p:cNvSpPr/>
          <p:nvPr/>
        </p:nvSpPr>
        <p:spPr>
          <a:xfrm>
            <a:off x="230428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1" name="Shape 28"/>
          <p:cNvSpPr/>
          <p:nvPr/>
        </p:nvSpPr>
        <p:spPr>
          <a:xfrm>
            <a:off x="246888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2" name="Shape 29"/>
          <p:cNvSpPr/>
          <p:nvPr/>
        </p:nvSpPr>
        <p:spPr>
          <a:xfrm>
            <a:off x="246888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3" name="Text 30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7A77B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10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277130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earch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81993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§3.4  탐색 알고리즘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순차 탐색 (동일 크기 축소)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배열의 처음부터 끝까지 하나씩 값을 비교합니다. 한 번에 하나의 요소를 확인하므로 매 단계마다 확인할 요소가 1씩 줄어드는, 전형적인 동일 크기 축소입니다.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487168"/>
            <a:ext cx="5989320" cy="2194560"/>
          </a:xfrm>
          <a:prstGeom prst="roundRect">
            <a:avLst>
              <a:gd name="adj" fmla="val 5417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487168"/>
            <a:ext cx="598932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2706624"/>
            <a:ext cx="598932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822960" y="2592324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1" name="Shape 8"/>
          <p:cNvSpPr/>
          <p:nvPr/>
        </p:nvSpPr>
        <p:spPr>
          <a:xfrm>
            <a:off x="996696" y="2592324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2" name="Shape 9"/>
          <p:cNvSpPr/>
          <p:nvPr/>
        </p:nvSpPr>
        <p:spPr>
          <a:xfrm>
            <a:off x="1170432" y="2592324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0"/>
          <p:cNvSpPr/>
          <p:nvPr/>
        </p:nvSpPr>
        <p:spPr>
          <a:xfrm>
            <a:off x="1408176" y="2487168"/>
            <a:ext cx="5074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linear_search.py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877824" y="2889504"/>
            <a:ext cx="5550408" cy="1700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linear_search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target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300" dirty="0"/>
          </a:p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300" dirty="0"/>
          </a:p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target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300" dirty="0"/>
          </a:p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찾은 경우 인덱스 반환</a:t>
            </a:r>
            <a:endParaRPr lang="en-US" sz="1300" dirty="0"/>
          </a:p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못 찾은 경우 -1 반환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7059168" y="2487168"/>
            <a:ext cx="4471416" cy="2194560"/>
          </a:xfrm>
          <a:prstGeom prst="roundRect">
            <a:avLst>
              <a:gd name="adj" fmla="val 5833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7315200" y="267004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 = 7 을 찾는 과정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7333488" y="3072384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333488" y="307238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7333488" y="363931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7991856" y="3072384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991856" y="307238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7991856" y="363931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8650224" y="3072384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650224" y="307238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8650224" y="363931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9308592" y="3072384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10B981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308592" y="307238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9308592" y="363931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9966960" y="3072384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9966960" y="307238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9966960" y="363931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50" dirty="0"/>
          </a:p>
        </p:txBody>
      </p:sp>
      <p:sp>
        <p:nvSpPr>
          <p:cNvPr id="32" name="Text 29"/>
          <p:cNvSpPr/>
          <p:nvPr/>
        </p:nvSpPr>
        <p:spPr>
          <a:xfrm>
            <a:off x="7333488" y="4023360"/>
            <a:ext cx="39227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4번의 비교 끝에 인덱스 3에서 발견</a:t>
            </a:r>
            <a:endParaRPr lang="en-US" sz="1200" dirty="0"/>
          </a:p>
          <a:p>
            <a:pPr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최악의 경우 n번 모두 비교해야 합니다.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658368" y="4919472"/>
            <a:ext cx="3380232" cy="1024128"/>
          </a:xfrm>
          <a:prstGeom prst="roundRect">
            <a:avLst>
              <a:gd name="adj" fmla="val 12500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34" name="Text 31"/>
          <p:cNvSpPr/>
          <p:nvPr/>
        </p:nvSpPr>
        <p:spPr>
          <a:xfrm>
            <a:off x="896112" y="502920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최선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2484120" y="5029200"/>
            <a:ext cx="13167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O(1)</a:t>
            </a:r>
            <a:endParaRPr lang="en-US" sz="1700" dirty="0"/>
          </a:p>
        </p:txBody>
      </p:sp>
      <p:sp>
        <p:nvSpPr>
          <p:cNvPr id="36" name="Text 33"/>
          <p:cNvSpPr/>
          <p:nvPr/>
        </p:nvSpPr>
        <p:spPr>
          <a:xfrm>
            <a:off x="896112" y="5394960"/>
            <a:ext cx="290474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번째 원소가 정답</a:t>
            </a:r>
            <a:endParaRPr lang="en-US" sz="1150" dirty="0"/>
          </a:p>
        </p:txBody>
      </p:sp>
      <p:sp>
        <p:nvSpPr>
          <p:cNvPr id="37" name="Shape 34"/>
          <p:cNvSpPr/>
          <p:nvPr/>
        </p:nvSpPr>
        <p:spPr>
          <a:xfrm>
            <a:off x="4404360" y="4919472"/>
            <a:ext cx="3380232" cy="1024128"/>
          </a:xfrm>
          <a:prstGeom prst="roundRect">
            <a:avLst>
              <a:gd name="adj" fmla="val 12500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38" name="Text 35"/>
          <p:cNvSpPr/>
          <p:nvPr/>
        </p:nvSpPr>
        <p:spPr>
          <a:xfrm>
            <a:off x="4642104" y="502920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평균</a:t>
            </a:r>
            <a:endParaRPr lang="en-US" sz="1200" dirty="0"/>
          </a:p>
        </p:txBody>
      </p:sp>
      <p:sp>
        <p:nvSpPr>
          <p:cNvPr id="39" name="Text 36"/>
          <p:cNvSpPr/>
          <p:nvPr/>
        </p:nvSpPr>
        <p:spPr>
          <a:xfrm>
            <a:off x="6230112" y="5029200"/>
            <a:ext cx="13167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O(n)</a:t>
            </a:r>
            <a:endParaRPr lang="en-US" sz="1700" dirty="0"/>
          </a:p>
        </p:txBody>
      </p:sp>
      <p:sp>
        <p:nvSpPr>
          <p:cNvPr id="40" name="Text 37"/>
          <p:cNvSpPr/>
          <p:nvPr/>
        </p:nvSpPr>
        <p:spPr>
          <a:xfrm>
            <a:off x="4642104" y="5394960"/>
            <a:ext cx="290474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대략 n/2번 비교</a:t>
            </a:r>
            <a:endParaRPr lang="en-US" sz="1150" dirty="0"/>
          </a:p>
        </p:txBody>
      </p:sp>
      <p:sp>
        <p:nvSpPr>
          <p:cNvPr id="41" name="Shape 38"/>
          <p:cNvSpPr/>
          <p:nvPr/>
        </p:nvSpPr>
        <p:spPr>
          <a:xfrm>
            <a:off x="8150352" y="4919472"/>
            <a:ext cx="3380232" cy="1024128"/>
          </a:xfrm>
          <a:prstGeom prst="roundRect">
            <a:avLst>
              <a:gd name="adj" fmla="val 12500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42" name="Text 39"/>
          <p:cNvSpPr/>
          <p:nvPr/>
        </p:nvSpPr>
        <p:spPr>
          <a:xfrm>
            <a:off x="8388096" y="502920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</a:t>
            </a:r>
            <a:endParaRPr lang="en-US" sz="1200" dirty="0"/>
          </a:p>
        </p:txBody>
      </p:sp>
      <p:sp>
        <p:nvSpPr>
          <p:cNvPr id="43" name="Text 40"/>
          <p:cNvSpPr/>
          <p:nvPr/>
        </p:nvSpPr>
        <p:spPr>
          <a:xfrm>
            <a:off x="9976104" y="5029200"/>
            <a:ext cx="13167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O(n)</a:t>
            </a:r>
            <a:endParaRPr lang="en-US" sz="1700" dirty="0"/>
          </a:p>
        </p:txBody>
      </p:sp>
      <p:sp>
        <p:nvSpPr>
          <p:cNvPr id="44" name="Text 41"/>
          <p:cNvSpPr/>
          <p:nvPr/>
        </p:nvSpPr>
        <p:spPr>
          <a:xfrm>
            <a:off x="8388096" y="5394960"/>
            <a:ext cx="290474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마지막에 있거나 없음</a:t>
            </a:r>
            <a:endParaRPr lang="en-US" sz="1150" dirty="0"/>
          </a:p>
        </p:txBody>
      </p:sp>
      <p:sp>
        <p:nvSpPr>
          <p:cNvPr id="45" name="Text 42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29</a:t>
            </a:r>
            <a:endParaRPr lang="en-US" sz="10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277130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earch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81993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§3.4  탐색 알고리즘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이진 탐색 (동일 비율 축소)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정렬된 배열에서 중간값과 비교하여 탐색 범위를 절반으로 줄입니다. 문제의 크기가 n → n/2 → n/4 → … 로 축소됩니다.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286000"/>
            <a:ext cx="6720840" cy="3108960"/>
          </a:xfrm>
          <a:prstGeom prst="roundRect">
            <a:avLst>
              <a:gd name="adj" fmla="val 3824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286000"/>
            <a:ext cx="672084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2505456"/>
            <a:ext cx="672084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822960" y="239115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1" name="Shape 8"/>
          <p:cNvSpPr/>
          <p:nvPr/>
        </p:nvSpPr>
        <p:spPr>
          <a:xfrm>
            <a:off x="996696" y="239115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2" name="Shape 9"/>
          <p:cNvSpPr/>
          <p:nvPr/>
        </p:nvSpPr>
        <p:spPr>
          <a:xfrm>
            <a:off x="1170432" y="239115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0"/>
          <p:cNvSpPr/>
          <p:nvPr/>
        </p:nvSpPr>
        <p:spPr>
          <a:xfrm>
            <a:off x="1408176" y="2286000"/>
            <a:ext cx="5806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binary_search.py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877824" y="2688336"/>
            <a:ext cx="6281928" cy="2615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binary_search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target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찾지 못함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target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elif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target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binary_search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target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binary_search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target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7790688" y="2286000"/>
            <a:ext cx="3739896" cy="3108960"/>
          </a:xfrm>
          <a:prstGeom prst="roundRect">
            <a:avLst>
              <a:gd name="adj" fmla="val 411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8028432" y="24688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arr = [1,3,5,7,9,11], target = 7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8028432" y="2889504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028432" y="2889504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8595360" y="2889504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595360" y="2889504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9162288" y="2889504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7C3AED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162288" y="2889504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9729216" y="2889504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729216" y="2889504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10296144" y="2889504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0296144" y="2889504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10863072" y="2889504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10863072" y="2889504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8028432" y="3310128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arr[2]=5 &lt; 7 → 오른쪽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8028432" y="3749040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028432" y="3749040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8595360" y="3749040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8595360" y="3749040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9162288" y="3749040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9162288" y="3749040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9729216" y="3749040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9729216" y="3749040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10296144" y="3749040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7C3AED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10296144" y="3749040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10863072" y="3749040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10863072" y="3749040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8028432" y="4169664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arr[4]=9 &gt; 7 → 왼쪽</a:t>
            </a:r>
            <a:endParaRPr lang="en-US" sz="1050" dirty="0"/>
          </a:p>
        </p:txBody>
      </p:sp>
      <p:sp>
        <p:nvSpPr>
          <p:cNvPr id="43" name="Shape 40"/>
          <p:cNvSpPr/>
          <p:nvPr/>
        </p:nvSpPr>
        <p:spPr>
          <a:xfrm>
            <a:off x="8028432" y="4608576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8028432" y="4608576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45" name="Shape 42"/>
          <p:cNvSpPr/>
          <p:nvPr/>
        </p:nvSpPr>
        <p:spPr>
          <a:xfrm>
            <a:off x="8595360" y="4608576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8595360" y="4608576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00" dirty="0"/>
          </a:p>
        </p:txBody>
      </p:sp>
      <p:sp>
        <p:nvSpPr>
          <p:cNvPr id="47" name="Shape 44"/>
          <p:cNvSpPr/>
          <p:nvPr/>
        </p:nvSpPr>
        <p:spPr>
          <a:xfrm>
            <a:off x="9162288" y="4608576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9162288" y="4608576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100" dirty="0"/>
          </a:p>
        </p:txBody>
      </p:sp>
      <p:sp>
        <p:nvSpPr>
          <p:cNvPr id="49" name="Shape 46"/>
          <p:cNvSpPr/>
          <p:nvPr/>
        </p:nvSpPr>
        <p:spPr>
          <a:xfrm>
            <a:off x="9729216" y="4608576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10B981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9729216" y="4608576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100" dirty="0"/>
          </a:p>
        </p:txBody>
      </p:sp>
      <p:sp>
        <p:nvSpPr>
          <p:cNvPr id="51" name="Shape 48"/>
          <p:cNvSpPr/>
          <p:nvPr/>
        </p:nvSpPr>
        <p:spPr>
          <a:xfrm>
            <a:off x="10296144" y="4608576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10296144" y="4608576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100" dirty="0"/>
          </a:p>
        </p:txBody>
      </p:sp>
      <p:sp>
        <p:nvSpPr>
          <p:cNvPr id="53" name="Shape 50"/>
          <p:cNvSpPr/>
          <p:nvPr/>
        </p:nvSpPr>
        <p:spPr>
          <a:xfrm>
            <a:off x="10863072" y="4608576"/>
            <a:ext cx="493776" cy="402336"/>
          </a:xfrm>
          <a:prstGeom prst="roundRect">
            <a:avLst>
              <a:gd name="adj" fmla="val 1590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10863072" y="4608576"/>
            <a:ext cx="493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1100" dirty="0"/>
          </a:p>
        </p:txBody>
      </p:sp>
      <p:sp>
        <p:nvSpPr>
          <p:cNvPr id="55" name="Text 52"/>
          <p:cNvSpPr/>
          <p:nvPr/>
        </p:nvSpPr>
        <p:spPr>
          <a:xfrm>
            <a:off x="8028432" y="5029200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arr[3]=7 → 발견!</a:t>
            </a:r>
            <a:endParaRPr lang="en-US" sz="1050" dirty="0"/>
          </a:p>
        </p:txBody>
      </p:sp>
      <p:sp>
        <p:nvSpPr>
          <p:cNvPr id="56" name="Shape 53"/>
          <p:cNvSpPr/>
          <p:nvPr/>
        </p:nvSpPr>
        <p:spPr>
          <a:xfrm>
            <a:off x="658368" y="5504688"/>
            <a:ext cx="10872216" cy="566928"/>
          </a:xfrm>
          <a:prstGeom prst="roundRect">
            <a:avLst>
              <a:gd name="adj" fmla="val 22581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57" name="Image 1" descr="/home/claude/icons/divide_viole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5596128"/>
            <a:ext cx="384048" cy="384048"/>
          </a:xfrm>
          <a:prstGeom prst="rect">
            <a:avLst/>
          </a:prstGeom>
        </p:spPr>
      </p:pic>
      <p:sp>
        <p:nvSpPr>
          <p:cNvPr id="58" name="Text 54"/>
          <p:cNvSpPr/>
          <p:nvPr/>
        </p:nvSpPr>
        <p:spPr>
          <a:xfrm>
            <a:off x="1517904" y="5559552"/>
            <a:ext cx="9756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70"/>
              </a:lnSpc>
              <a:buNone/>
            </a:pPr>
            <a:r>
              <a:rPr lang="en-US" sz="13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전제 조건  </a:t>
            </a:r>
            <a:pPr indent="0" marL="0">
              <a:lnSpc>
                <a:spcPts val="147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배열이 정렬되어 있어야 합니다. 한 번의 비교로 후보의 절반을 통째로 버립니다.</a:t>
            </a:r>
            <a:endParaRPr lang="en-US" sz="1300" dirty="0"/>
          </a:p>
        </p:txBody>
      </p:sp>
      <p:sp>
        <p:nvSpPr>
          <p:cNvPr id="59" name="Text 55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</a:t>
            </a:r>
            <a:endParaRPr lang="en-US" sz="10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277130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earch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81993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§3.4  탐색 알고리즘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이진 탐색의 시간 복잡도 분석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단계에서 비교 1회를 수행하고 문제 크기를 절반으로 줄이므로, 점화식을 전개하면 단계 수가 log₂n이 됩니다.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212848"/>
            <a:ext cx="5943600" cy="3639312"/>
          </a:xfrm>
          <a:prstGeom prst="roundRect">
            <a:avLst>
              <a:gd name="adj" fmla="val 351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8" name="Image 1" descr="/home/claude/fig3/f_binlo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709" y="2414016"/>
            <a:ext cx="4070917" cy="29260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5504688"/>
            <a:ext cx="5577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최종 시간 복잡도 = O(log n)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7059168" y="2212848"/>
            <a:ext cx="4471416" cy="1481328"/>
          </a:xfrm>
          <a:prstGeom prst="roundRect">
            <a:avLst>
              <a:gd name="adj" fmla="val 7407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7242048" y="2212848"/>
            <a:ext cx="4105656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= T(n/2) + 1   (n &gt; 1)</a:t>
            </a:r>
            <a:endParaRPr lang="en-US" sz="1400" dirty="0"/>
          </a:p>
          <a:p>
            <a:pPr algn="ctr" indent="0" marL="0">
              <a:lnSpc>
                <a:spcPts val="26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T(1) = 0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7059168" y="3877056"/>
            <a:ext cx="4471416" cy="1975104"/>
          </a:xfrm>
          <a:prstGeom prst="roundRect">
            <a:avLst>
              <a:gd name="adj" fmla="val 6481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7059168" y="4114800"/>
            <a:ext cx="447141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O(log n)</a:t>
            </a:r>
            <a:endParaRPr lang="en-US" sz="3200" dirty="0"/>
          </a:p>
        </p:txBody>
      </p:sp>
      <p:sp>
        <p:nvSpPr>
          <p:cNvPr id="14" name="Text 10"/>
          <p:cNvSpPr/>
          <p:nvPr/>
        </p:nvSpPr>
        <p:spPr>
          <a:xfrm>
            <a:off x="7333488" y="4919472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1,000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9336024" y="4919472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약 10회</a:t>
            </a:r>
            <a:endParaRPr lang="en-US" sz="1150" dirty="0"/>
          </a:p>
        </p:txBody>
      </p:sp>
      <p:sp>
        <p:nvSpPr>
          <p:cNvPr id="16" name="Text 12"/>
          <p:cNvSpPr/>
          <p:nvPr/>
        </p:nvSpPr>
        <p:spPr>
          <a:xfrm>
            <a:off x="7333488" y="5248656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1,000,000</a:t>
            </a:r>
            <a:endParaRPr lang="en-US" sz="1150" dirty="0"/>
          </a:p>
        </p:txBody>
      </p:sp>
      <p:sp>
        <p:nvSpPr>
          <p:cNvPr id="17" name="Text 13"/>
          <p:cNvSpPr/>
          <p:nvPr/>
        </p:nvSpPr>
        <p:spPr>
          <a:xfrm>
            <a:off x="9336024" y="5248656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약 20회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7333488" y="557784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10억</a:t>
            </a:r>
            <a:endParaRPr lang="en-US" sz="1150" dirty="0"/>
          </a:p>
        </p:txBody>
      </p:sp>
      <p:sp>
        <p:nvSpPr>
          <p:cNvPr id="19" name="Text 15"/>
          <p:cNvSpPr/>
          <p:nvPr/>
        </p:nvSpPr>
        <p:spPr>
          <a:xfrm>
            <a:off x="9336024" y="557784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약 30회</a:t>
            </a:r>
            <a:endParaRPr lang="en-US" sz="1150" dirty="0"/>
          </a:p>
        </p:txBody>
      </p:sp>
      <p:sp>
        <p:nvSpPr>
          <p:cNvPr id="20" name="Text 16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31</a:t>
            </a:r>
            <a:endParaRPr lang="en-US" sz="10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277130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earch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81993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§3.4  탐색 알고리즘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보간 탐색 (가변 크기 축소)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찾는 값 x가 배열의 “어느 위치쯤”에 있을지 추정한 뒤 그 지점을 직접 비교합니다. 전화번호부에서 '홍'을 찾을 때 뒤쪽부터 펼치는 것과 같습니다.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487168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58368" y="2487168"/>
            <a:ext cx="1087221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 = low + (x − S[low]) × (high − low) / (S[high] − S[low])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58368" y="3657600"/>
            <a:ext cx="5207508" cy="2148840"/>
          </a:xfrm>
          <a:prstGeom prst="roundRect">
            <a:avLst>
              <a:gd name="adj" fmla="val 5957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932688" y="38404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이진 탐색과 무엇이 다른가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950976" y="4224528"/>
            <a:ext cx="462229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이진 탐색</a:t>
            </a:r>
            <a:pPr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은 값과 무관하게 항상 한가운데를 봅니다.
</a:t>
            </a:r>
            <a:pPr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보간 탐색</a:t>
            </a:r>
            <a:pPr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은 값의 크기를 이용해 예상 위치로 곧장 점프하므로, 줄어드는 폭이 매 단계 달라집니다.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323076" y="3657600"/>
            <a:ext cx="5207508" cy="2148840"/>
          </a:xfrm>
          <a:prstGeom prst="roundRect">
            <a:avLst>
              <a:gd name="adj" fmla="val 5957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6597396" y="38404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615684" y="426110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균등 분포일 때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8787384" y="4261104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O(log log n)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6615684" y="4919472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편향된 분포일 때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8787384" y="4919472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O(n)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6615684" y="5468112"/>
            <a:ext cx="46222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데이터가 고르게 분포할수록 강력하지만, 치우친 데이터에서는 이진 탐색보다 느려질 수 있습니다.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32</a:t>
            </a:r>
            <a:endParaRPr lang="en-US" sz="10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277130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earch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81993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§3.4  탐색 알고리즘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보간 탐색 — 전체 소스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230368" cy="3977640"/>
          </a:xfrm>
          <a:prstGeom prst="roundRect">
            <a:avLst>
              <a:gd name="adj" fmla="val 2989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5230368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8" name="Shape 5"/>
          <p:cNvSpPr/>
          <p:nvPr/>
        </p:nvSpPr>
        <p:spPr>
          <a:xfrm>
            <a:off x="658368" y="2002536"/>
            <a:ext cx="5230368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822960" y="188823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0" name="Shape 7"/>
          <p:cNvSpPr/>
          <p:nvPr/>
        </p:nvSpPr>
        <p:spPr>
          <a:xfrm>
            <a:off x="996696" y="188823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1" name="Shape 8"/>
          <p:cNvSpPr/>
          <p:nvPr/>
        </p:nvSpPr>
        <p:spPr>
          <a:xfrm>
            <a:off x="1170432" y="188823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2" name="Text 9"/>
          <p:cNvSpPr/>
          <p:nvPr/>
        </p:nvSpPr>
        <p:spPr>
          <a:xfrm>
            <a:off x="1408176" y="1783080"/>
            <a:ext cx="43159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interpolation_search.py (1/2)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877824" y="2185416"/>
            <a:ext cx="4791456" cy="3483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interpolation_search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분모가 0이 되는 경우 방지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보간 공식으로 예상 위치 pos 계산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300216" y="1783080"/>
            <a:ext cx="5230368" cy="3977640"/>
          </a:xfrm>
          <a:prstGeom prst="roundRect">
            <a:avLst>
              <a:gd name="adj" fmla="val 2989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300216" y="1783080"/>
            <a:ext cx="5230368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16" name="Shape 13"/>
          <p:cNvSpPr/>
          <p:nvPr/>
        </p:nvSpPr>
        <p:spPr>
          <a:xfrm>
            <a:off x="6300216" y="2002536"/>
            <a:ext cx="5230368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7" name="Shape 14"/>
          <p:cNvSpPr/>
          <p:nvPr/>
        </p:nvSpPr>
        <p:spPr>
          <a:xfrm>
            <a:off x="6464808" y="188823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8" name="Shape 15"/>
          <p:cNvSpPr/>
          <p:nvPr/>
        </p:nvSpPr>
        <p:spPr>
          <a:xfrm>
            <a:off x="6638544" y="188823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9" name="Shape 16"/>
          <p:cNvSpPr/>
          <p:nvPr/>
        </p:nvSpPr>
        <p:spPr>
          <a:xfrm>
            <a:off x="6812280" y="188823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0" name="Text 17"/>
          <p:cNvSpPr/>
          <p:nvPr/>
        </p:nvSpPr>
        <p:spPr>
          <a:xfrm>
            <a:off x="7050024" y="1783080"/>
            <a:ext cx="43159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interpolation_search.py (2/2)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6519672" y="2185416"/>
            <a:ext cx="4791456" cy="3483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안전 장치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elif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오른쪽 구간으로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왼쪽 구간으로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찾지 못함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60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70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80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90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idx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interpolation_search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70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"70는 인덱스 {idx}에 있습니다."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658368" y="5870448"/>
            <a:ext cx="10872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실행 결과   70는 인덱스 6에 있습니다.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33</a:t>
            </a:r>
            <a:endParaRPr lang="en-US" sz="10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277130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earch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81993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§3.4  탐색 알고리즘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가지 탐색 알고리즘 정리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“탐색”이지만 문제 크기를 줄이는 방식이 다르고, 그 차이가 복잡도를 결정합니다.</a:t>
            </a:r>
            <a:endParaRPr lang="en-US" sz="1400" dirty="0"/>
          </a:p>
        </p:txBody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2286000"/>
          <a:ext cx="914400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2834640"/>
                <a:gridCol w="2286000"/>
                <a:gridCol w="1828800"/>
                <a:gridCol w="1819656"/>
              </a:tblGrid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알고리즘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축소 유형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전제 조건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평균 복잡도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최악 복잡도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순차 탐색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동일 크기 (n → n−1)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O(n)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O(n)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이진 탐색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동일 비율 (n → n/2)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정렬된 배열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O(log n)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O(log n)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보간 탐색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가변 크기 (n → ?)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정렬 + 균등 분포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O(log log n)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O(n)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658368" y="4873752"/>
            <a:ext cx="3380232" cy="1234440"/>
          </a:xfrm>
          <a:prstGeom prst="roundRect">
            <a:avLst>
              <a:gd name="adj" fmla="val 10370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896112" y="5102352"/>
            <a:ext cx="566928" cy="566928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10" name="Image 1" descr="/home/claude/icons/minu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" y="5244084"/>
            <a:ext cx="283464" cy="28346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72768" y="5056632"/>
            <a:ext cx="22829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동일 크기</a:t>
            </a:r>
            <a:endParaRPr lang="en-US" sz="1300" dirty="0"/>
          </a:p>
        </p:txBody>
      </p:sp>
      <p:sp>
        <p:nvSpPr>
          <p:cNvPr id="12" name="Text 7"/>
          <p:cNvSpPr/>
          <p:nvPr/>
        </p:nvSpPr>
        <p:spPr>
          <a:xfrm>
            <a:off x="896112" y="5468112"/>
            <a:ext cx="2904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단순하지만 느리다. 정렬 없이도 쓸 수 있다.</a:t>
            </a:r>
            <a:endParaRPr lang="en-US" sz="1150" dirty="0"/>
          </a:p>
        </p:txBody>
      </p:sp>
      <p:sp>
        <p:nvSpPr>
          <p:cNvPr id="13" name="Shape 8"/>
          <p:cNvSpPr/>
          <p:nvPr/>
        </p:nvSpPr>
        <p:spPr>
          <a:xfrm>
            <a:off x="4404360" y="4873752"/>
            <a:ext cx="3380232" cy="1234440"/>
          </a:xfrm>
          <a:prstGeom prst="roundRect">
            <a:avLst>
              <a:gd name="adj" fmla="val 10370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4642104" y="5102352"/>
            <a:ext cx="566928" cy="566928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15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3836" y="5244084"/>
            <a:ext cx="283464" cy="28346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5318760" y="5056632"/>
            <a:ext cx="22829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동일 비율</a:t>
            </a:r>
            <a:endParaRPr lang="en-US" sz="1300" dirty="0"/>
          </a:p>
        </p:txBody>
      </p:sp>
      <p:sp>
        <p:nvSpPr>
          <p:cNvPr id="17" name="Text 11"/>
          <p:cNvSpPr/>
          <p:nvPr/>
        </p:nvSpPr>
        <p:spPr>
          <a:xfrm>
            <a:off x="4642104" y="5468112"/>
            <a:ext cx="2904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 비용을 감수할 만큼 강력하다.</a:t>
            </a:r>
            <a:endParaRPr lang="en-US" sz="1150" dirty="0"/>
          </a:p>
        </p:txBody>
      </p:sp>
      <p:sp>
        <p:nvSpPr>
          <p:cNvPr id="18" name="Shape 12"/>
          <p:cNvSpPr/>
          <p:nvPr/>
        </p:nvSpPr>
        <p:spPr>
          <a:xfrm>
            <a:off x="8150352" y="4873752"/>
            <a:ext cx="3380232" cy="1234440"/>
          </a:xfrm>
          <a:prstGeom prst="roundRect">
            <a:avLst>
              <a:gd name="adj" fmla="val 10370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8388096" y="5102352"/>
            <a:ext cx="566928" cy="566928"/>
          </a:xfrm>
          <a:prstGeom prst="ellipse">
            <a:avLst/>
          </a:prstGeom>
          <a:solidFill>
            <a:srgbClr val="F59E0B"/>
          </a:solidFill>
          <a:ln/>
        </p:spPr>
      </p:sp>
      <p:pic>
        <p:nvPicPr>
          <p:cNvPr id="20" name="Image 3" descr="/home/claude/icons/exchang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9828" y="5244084"/>
            <a:ext cx="283464" cy="283464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9064752" y="5056632"/>
            <a:ext cx="22829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가변 크기</a:t>
            </a:r>
            <a:endParaRPr lang="en-US" sz="1300" dirty="0"/>
          </a:p>
        </p:txBody>
      </p:sp>
      <p:sp>
        <p:nvSpPr>
          <p:cNvPr id="22" name="Text 15"/>
          <p:cNvSpPr/>
          <p:nvPr/>
        </p:nvSpPr>
        <p:spPr>
          <a:xfrm>
            <a:off x="8388096" y="5468112"/>
            <a:ext cx="2904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분포를 알면 더 빠를 수 있다.</a:t>
            </a:r>
            <a:endParaRPr lang="en-US" sz="1150" dirty="0"/>
          </a:p>
        </p:txBody>
      </p:sp>
      <p:sp>
        <p:nvSpPr>
          <p:cNvPr id="23" name="Text 16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34</a:t>
            </a:r>
            <a:endParaRPr lang="en-US" sz="10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80960" y="822960"/>
            <a:ext cx="402336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3.5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1874520"/>
            <a:ext cx="914400" cy="914400"/>
          </a:xfrm>
          <a:prstGeom prst="ellipse">
            <a:avLst/>
          </a:prstGeom>
          <a:solidFill>
            <a:srgbClr val="F59E0B"/>
          </a:solidFill>
          <a:ln/>
        </p:spPr>
      </p:sp>
      <p:pic>
        <p:nvPicPr>
          <p:cNvPr id="4" name="Image 0" descr="/home/claude/icons/bol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112264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92224" y="20848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683C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SECTION 3.5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58368" y="3017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유클리드와 거듭제곱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58368" y="4041648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4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가변 크기 축소의 대표 알고리즘과, 절반씩 줄이는 거듭제곱 계산을 살펴봅니다.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58368" y="3785616"/>
            <a:ext cx="548640" cy="54864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1" name="Shape 8"/>
          <p:cNvSpPr/>
          <p:nvPr/>
        </p:nvSpPr>
        <p:spPr>
          <a:xfrm>
            <a:off x="82296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2" name="Shape 9"/>
          <p:cNvSpPr/>
          <p:nvPr/>
        </p:nvSpPr>
        <p:spPr>
          <a:xfrm>
            <a:off x="82296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3" name="Shape 10"/>
          <p:cNvSpPr/>
          <p:nvPr/>
        </p:nvSpPr>
        <p:spPr>
          <a:xfrm>
            <a:off x="987552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4" name="Shape 11"/>
          <p:cNvSpPr/>
          <p:nvPr/>
        </p:nvSpPr>
        <p:spPr>
          <a:xfrm>
            <a:off x="987552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5" name="Shape 12"/>
          <p:cNvSpPr/>
          <p:nvPr/>
        </p:nvSpPr>
        <p:spPr>
          <a:xfrm>
            <a:off x="1152144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6" name="Shape 13"/>
          <p:cNvSpPr/>
          <p:nvPr/>
        </p:nvSpPr>
        <p:spPr>
          <a:xfrm>
            <a:off x="1152144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7" name="Shape 14"/>
          <p:cNvSpPr/>
          <p:nvPr/>
        </p:nvSpPr>
        <p:spPr>
          <a:xfrm>
            <a:off x="1316736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8" name="Shape 15"/>
          <p:cNvSpPr/>
          <p:nvPr/>
        </p:nvSpPr>
        <p:spPr>
          <a:xfrm>
            <a:off x="1316736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9" name="Shape 16"/>
          <p:cNvSpPr/>
          <p:nvPr/>
        </p:nvSpPr>
        <p:spPr>
          <a:xfrm>
            <a:off x="148132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0" name="Shape 17"/>
          <p:cNvSpPr/>
          <p:nvPr/>
        </p:nvSpPr>
        <p:spPr>
          <a:xfrm>
            <a:off x="148132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1" name="Shape 18"/>
          <p:cNvSpPr/>
          <p:nvPr/>
        </p:nvSpPr>
        <p:spPr>
          <a:xfrm>
            <a:off x="164592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2" name="Shape 19"/>
          <p:cNvSpPr/>
          <p:nvPr/>
        </p:nvSpPr>
        <p:spPr>
          <a:xfrm>
            <a:off x="164592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3" name="Shape 20"/>
          <p:cNvSpPr/>
          <p:nvPr/>
        </p:nvSpPr>
        <p:spPr>
          <a:xfrm>
            <a:off x="1810512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4" name="Shape 21"/>
          <p:cNvSpPr/>
          <p:nvPr/>
        </p:nvSpPr>
        <p:spPr>
          <a:xfrm>
            <a:off x="1810512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5" name="Shape 22"/>
          <p:cNvSpPr/>
          <p:nvPr/>
        </p:nvSpPr>
        <p:spPr>
          <a:xfrm>
            <a:off x="1975104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6" name="Shape 23"/>
          <p:cNvSpPr/>
          <p:nvPr/>
        </p:nvSpPr>
        <p:spPr>
          <a:xfrm>
            <a:off x="1975104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7" name="Shape 24"/>
          <p:cNvSpPr/>
          <p:nvPr/>
        </p:nvSpPr>
        <p:spPr>
          <a:xfrm>
            <a:off x="2139696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8" name="Shape 25"/>
          <p:cNvSpPr/>
          <p:nvPr/>
        </p:nvSpPr>
        <p:spPr>
          <a:xfrm>
            <a:off x="2139696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9" name="Shape 26"/>
          <p:cNvSpPr/>
          <p:nvPr/>
        </p:nvSpPr>
        <p:spPr>
          <a:xfrm>
            <a:off x="230428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0" name="Shape 27"/>
          <p:cNvSpPr/>
          <p:nvPr/>
        </p:nvSpPr>
        <p:spPr>
          <a:xfrm>
            <a:off x="230428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1" name="Shape 28"/>
          <p:cNvSpPr/>
          <p:nvPr/>
        </p:nvSpPr>
        <p:spPr>
          <a:xfrm>
            <a:off x="246888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2" name="Shape 29"/>
          <p:cNvSpPr/>
          <p:nvPr/>
        </p:nvSpPr>
        <p:spPr>
          <a:xfrm>
            <a:off x="246888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3" name="Text 30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7A77B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35</a:t>
            </a:r>
            <a:endParaRPr lang="en-US" sz="10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609423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bol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21522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§3.5  유클리드·거듭제곱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유클리드 알고리즘 (가변 크기 축소)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정수 a, b (a ≥ b &gt; 0)에 대해 각 단계마다 (a, b) → (b, a mod b)로 값을 갱신하고, b가 0이 될 때까지 반복합니다. 매 단계에서 a mod b는 b보다 작으므로 최소한 하나의 값이 계속 줄어듭니다.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578608"/>
            <a:ext cx="6172200" cy="2148840"/>
          </a:xfrm>
          <a:prstGeom prst="roundRect">
            <a:avLst>
              <a:gd name="adj" fmla="val 5532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578608"/>
            <a:ext cx="617220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2798064"/>
            <a:ext cx="617220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822960" y="2683764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1" name="Shape 8"/>
          <p:cNvSpPr/>
          <p:nvPr/>
        </p:nvSpPr>
        <p:spPr>
          <a:xfrm>
            <a:off x="996696" y="2683764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2" name="Shape 9"/>
          <p:cNvSpPr/>
          <p:nvPr/>
        </p:nvSpPr>
        <p:spPr>
          <a:xfrm>
            <a:off x="1170432" y="2683764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0"/>
          <p:cNvSpPr/>
          <p:nvPr/>
        </p:nvSpPr>
        <p:spPr>
          <a:xfrm>
            <a:off x="1408176" y="2578608"/>
            <a:ext cx="5257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gcd.py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877824" y="2980944"/>
            <a:ext cx="5733288" cy="1655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gcd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"b가 0이므로 종료. 최대공약수는 {a}"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gcd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7242048" y="2578608"/>
            <a:ext cx="4288536" cy="2148840"/>
          </a:xfrm>
          <a:prstGeom prst="roundRect">
            <a:avLst>
              <a:gd name="adj" fmla="val 5957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7498080" y="274320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gcd(1071, 462)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7516368" y="3145536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gcd(1071, 462)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9528048" y="3145536"/>
            <a:ext cx="17282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mod b = 147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516368" y="3529584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gcd(462, 147)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9528048" y="3529584"/>
            <a:ext cx="17282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mod b = 21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7516368" y="3913632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gcd(147, 21)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9528048" y="3913632"/>
            <a:ext cx="17282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mod b = 0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7516368" y="429768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gcd(21, 0)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9528048" y="4297680"/>
            <a:ext cx="17282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 = 0  →  gcd = 21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658368" y="4956048"/>
            <a:ext cx="10872216" cy="960120"/>
          </a:xfrm>
          <a:prstGeom prst="roundRect">
            <a:avLst>
              <a:gd name="adj" fmla="val 13333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26" name="Image 1" descr="/home/claude/icons/exchange_amb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5244084"/>
            <a:ext cx="384048" cy="384048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1517904" y="5010912"/>
            <a:ext cx="9756648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복잡도  </a:t>
            </a:r>
            <a:pPr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보통 한 단계에서 b는 절반 이하로 줄어듭니다. 따라서 전체 반복 횟수는 b의 크기에 대한 로그에 비례하며, 최악의 경우에도 </a:t>
            </a:r>
            <a:pPr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O(log b)</a:t>
            </a:r>
            <a:pPr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입니다. 평균적인 경우는 이보다 더 빠릅니다.</a:t>
            </a:r>
            <a:endParaRPr lang="en-US" sz="1350" dirty="0"/>
          </a:p>
        </p:txBody>
      </p:sp>
      <p:sp>
        <p:nvSpPr>
          <p:cNvPr id="28" name="Text 24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10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609423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bol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21522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§3.5  유클리드·거듭제곱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거듭제곱 계산 — 가장 먼저 떠오르는 방법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어떤 수 C를 n번 곱하는 문제입니다. 가장 단순한 방법은 C를 n번 반복해서 곱하는 것입니다. 이해하기 쉽고 구현도 간단하지만, 반복문이 n번 실행됩니다.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331720"/>
            <a:ext cx="5989320" cy="1783080"/>
          </a:xfrm>
          <a:prstGeom prst="roundRect">
            <a:avLst>
              <a:gd name="adj" fmla="val 6667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331720"/>
            <a:ext cx="598932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2551176"/>
            <a:ext cx="598932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822960" y="243687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1" name="Shape 8"/>
          <p:cNvSpPr/>
          <p:nvPr/>
        </p:nvSpPr>
        <p:spPr>
          <a:xfrm>
            <a:off x="996696" y="243687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2" name="Shape 9"/>
          <p:cNvSpPr/>
          <p:nvPr/>
        </p:nvSpPr>
        <p:spPr>
          <a:xfrm>
            <a:off x="1170432" y="243687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0"/>
          <p:cNvSpPr/>
          <p:nvPr/>
        </p:nvSpPr>
        <p:spPr>
          <a:xfrm>
            <a:off x="1408176" y="2331720"/>
            <a:ext cx="5074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power.py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877824" y="2734056"/>
            <a:ext cx="5550408" cy="1289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power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7059168" y="2331720"/>
            <a:ext cx="4471416" cy="1783080"/>
          </a:xfrm>
          <a:prstGeom prst="roundRect">
            <a:avLst>
              <a:gd name="adj" fmla="val 7179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7333488" y="2542032"/>
            <a:ext cx="658368" cy="658368"/>
          </a:xfrm>
          <a:prstGeom prst="ellipse">
            <a:avLst/>
          </a:prstGeom>
          <a:solidFill>
            <a:srgbClr val="FB7185"/>
          </a:solidFill>
          <a:ln/>
        </p:spPr>
      </p:sp>
      <p:pic>
        <p:nvPicPr>
          <p:cNvPr id="17" name="Image 1" descr="/home/claude/icons/hourglas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0" y="2706624"/>
            <a:ext cx="329184" cy="329184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8119872" y="2523744"/>
            <a:ext cx="31912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O(n)</a:t>
            </a:r>
            <a:endParaRPr lang="en-US" sz="2800" dirty="0"/>
          </a:p>
        </p:txBody>
      </p:sp>
      <p:sp>
        <p:nvSpPr>
          <p:cNvPr id="19" name="Text 15"/>
          <p:cNvSpPr/>
          <p:nvPr/>
        </p:nvSpPr>
        <p:spPr>
          <a:xfrm>
            <a:off x="7333488" y="3364992"/>
            <a:ext cx="39227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1,000,000이면 곱셈을 백만 번 수행합니다.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658368" y="426110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아이디어 — 큰 문제를 작은 문제로 나눈다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658368" y="4480560"/>
            <a:ext cx="10872216" cy="1645920"/>
          </a:xfrm>
          <a:prstGeom prst="roundRect">
            <a:avLst>
              <a:gd name="adj" fmla="val 777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22" name="Image 2" descr="/home/claude/fig3/f_powerla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643" y="4645152"/>
            <a:ext cx="5471666" cy="1316736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37</a:t>
            </a:r>
            <a:endParaRPr lang="en-US" sz="10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609423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bol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21522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§3.5  유클리드·거듭제곱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 거듭제곱의 동작 과정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19072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n을 절반으로 줄여 내려간 뒤, 되돌아 올라오면서 제곱을 취합니다. 홀수 단계에서만 C를 한 번 더 곱합니다.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103120"/>
            <a:ext cx="6126480" cy="3794760"/>
          </a:xfrm>
          <a:prstGeom prst="roundRect">
            <a:avLst>
              <a:gd name="adj" fmla="val 3373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8" name="Image 1" descr="/home/claude/fig3/f_fastp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917" y="2304288"/>
            <a:ext cx="4757383" cy="308152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5550408"/>
            <a:ext cx="5760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절반으로 내려갔다가 제곱하며 되돌아 올라온다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7196328" y="2103120"/>
            <a:ext cx="4334256" cy="914400"/>
          </a:xfrm>
          <a:prstGeom prst="roundRect">
            <a:avLst>
              <a:gd name="adj" fmla="val 14000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7397496" y="2249424"/>
            <a:ext cx="566928" cy="566928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12" name="Image 2" descr="/home/claude/icons/chevro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228" y="2391156"/>
            <a:ext cx="283464" cy="28346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074152" y="2194560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하강 (축소)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8074152" y="2487168"/>
            <a:ext cx="32552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→ n/2 → n/4 → … → 0 까지 재귀 호출을 쌓는다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7196328" y="3154680"/>
            <a:ext cx="4334256" cy="914400"/>
          </a:xfrm>
          <a:prstGeom prst="roundRect">
            <a:avLst>
              <a:gd name="adj" fmla="val 14000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7397496" y="3300984"/>
            <a:ext cx="566928" cy="566928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17" name="Image 3" descr="/home/claude/icons/arrow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9228" y="3442716"/>
            <a:ext cx="283464" cy="28346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074152" y="3246120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상승 (결합)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8074152" y="3538728"/>
            <a:ext cx="32552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half × half 로 제곱, 홀수면 × C 를 한 번 더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7196328" y="4206240"/>
            <a:ext cx="4334256" cy="914400"/>
          </a:xfrm>
          <a:prstGeom prst="roundRect">
            <a:avLst>
              <a:gd name="adj" fmla="val 14000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7397496" y="4352544"/>
            <a:ext cx="566928" cy="566928"/>
          </a:xfrm>
          <a:prstGeom prst="ellipse">
            <a:avLst/>
          </a:prstGeom>
          <a:solidFill>
            <a:srgbClr val="F59E0B"/>
          </a:solidFill>
          <a:ln/>
        </p:spPr>
      </p:sp>
      <p:pic>
        <p:nvPicPr>
          <p:cNvPr id="22" name="Image 4" descr="/home/claude/icons/rocke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9228" y="4494276"/>
            <a:ext cx="283464" cy="283464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8074152" y="4297680"/>
            <a:ext cx="32552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결과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8074152" y="4590288"/>
            <a:ext cx="32552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곱셈 횟수가 n번에서 log₂n번으로 줄어든다</a:t>
            </a:r>
            <a:endParaRPr lang="en-US" sz="1100" dirty="0"/>
          </a:p>
        </p:txBody>
      </p:sp>
      <p:sp>
        <p:nvSpPr>
          <p:cNvPr id="25" name="Shape 18"/>
          <p:cNvSpPr/>
          <p:nvPr/>
        </p:nvSpPr>
        <p:spPr>
          <a:xfrm>
            <a:off x="7196328" y="5257800"/>
            <a:ext cx="4334256" cy="640080"/>
          </a:xfrm>
          <a:prstGeom prst="roundRect">
            <a:avLst>
              <a:gd name="adj" fmla="val 17143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6" name="Text 19"/>
          <p:cNvSpPr/>
          <p:nvPr/>
        </p:nvSpPr>
        <p:spPr>
          <a:xfrm>
            <a:off x="7196328" y="5257800"/>
            <a:ext cx="43342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= T(n/2) + 1  →  O(log n)</a:t>
            </a:r>
            <a:endParaRPr lang="en-US" sz="1250" dirty="0"/>
          </a:p>
        </p:txBody>
      </p:sp>
      <p:sp>
        <p:nvSpPr>
          <p:cNvPr id="27" name="Text 20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38</a:t>
            </a:r>
            <a:endParaRPr lang="en-US" sz="10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609423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bol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21522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§3.5  유클리드·거듭제곱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정복을 이용한 거듭제곱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492240" cy="3063240"/>
          </a:xfrm>
          <a:prstGeom prst="roundRect">
            <a:avLst>
              <a:gd name="adj" fmla="val 3881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49224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8" name="Shape 5"/>
          <p:cNvSpPr/>
          <p:nvPr/>
        </p:nvSpPr>
        <p:spPr>
          <a:xfrm>
            <a:off x="658368" y="2002536"/>
            <a:ext cx="649224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822960" y="188823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0" name="Shape 7"/>
          <p:cNvSpPr/>
          <p:nvPr/>
        </p:nvSpPr>
        <p:spPr>
          <a:xfrm>
            <a:off x="996696" y="188823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1" name="Shape 8"/>
          <p:cNvSpPr/>
          <p:nvPr/>
        </p:nvSpPr>
        <p:spPr>
          <a:xfrm>
            <a:off x="1170432" y="188823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2" name="Text 9"/>
          <p:cNvSpPr/>
          <p:nvPr/>
        </p:nvSpPr>
        <p:spPr>
          <a:xfrm>
            <a:off x="1408176" y="1783080"/>
            <a:ext cx="5577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fast_power.py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877824" y="2185416"/>
            <a:ext cx="6053328" cy="25694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fast_power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축소: 문제 크기를 절반(n/2)으로 줄여 재귀 호출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fast_power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정복 및 결합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n이 짝수일 때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n이 홀수일 때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7562088" y="1783080"/>
            <a:ext cx="3968496" cy="3063240"/>
          </a:xfrm>
          <a:prstGeom prst="roundRect">
            <a:avLst>
              <a:gd name="adj" fmla="val 4179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7818120" y="1956816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2^13 계산 과정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7818120" y="2359152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891272" y="23591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fast_power(2, 13)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10305288" y="2359152"/>
            <a:ext cx="950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홀수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7964424" y="2779776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037576" y="2779776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fast_power(2, 6)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10305288" y="2779776"/>
            <a:ext cx="950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짝수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8110728" y="3200400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183880" y="320040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fast_power(2, 3)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10305288" y="3200400"/>
            <a:ext cx="950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홀수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8257032" y="3621024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330184" y="3621024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fast_power(2, 1)</a:t>
            </a:r>
            <a:endParaRPr lang="en-US" sz="1050" dirty="0"/>
          </a:p>
        </p:txBody>
      </p:sp>
      <p:sp>
        <p:nvSpPr>
          <p:cNvPr id="27" name="Text 24"/>
          <p:cNvSpPr/>
          <p:nvPr/>
        </p:nvSpPr>
        <p:spPr>
          <a:xfrm>
            <a:off x="10305288" y="3621024"/>
            <a:ext cx="950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홀수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8403336" y="4041648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10B981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8476488" y="404164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fast_power(2, 0)</a:t>
            </a:r>
            <a:endParaRPr lang="en-US" sz="1050" dirty="0"/>
          </a:p>
        </p:txBody>
      </p:sp>
      <p:sp>
        <p:nvSpPr>
          <p:cNvPr id="30" name="Text 27"/>
          <p:cNvSpPr/>
          <p:nvPr/>
        </p:nvSpPr>
        <p:spPr>
          <a:xfrm>
            <a:off x="10305288" y="4041648"/>
            <a:ext cx="950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사례</a:t>
            </a:r>
            <a:endParaRPr lang="en-US" sz="1050" dirty="0"/>
          </a:p>
        </p:txBody>
      </p:sp>
      <p:sp>
        <p:nvSpPr>
          <p:cNvPr id="31" name="Text 28"/>
          <p:cNvSpPr/>
          <p:nvPr/>
        </p:nvSpPr>
        <p:spPr>
          <a:xfrm>
            <a:off x="7818120" y="4498848"/>
            <a:ext cx="34564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호출 5번으로 2¹³ = 8192 를 계산합니다.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658368" y="5074920"/>
            <a:ext cx="10872216" cy="868680"/>
          </a:xfrm>
          <a:prstGeom prst="roundRect">
            <a:avLst>
              <a:gd name="adj" fmla="val 14737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33" name="Image 1" descr="/home/claude/icons/divide_viole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5317236"/>
            <a:ext cx="384048" cy="384048"/>
          </a:xfrm>
          <a:prstGeom prst="rect">
            <a:avLst/>
          </a:prstGeom>
        </p:spPr>
      </p:pic>
      <p:sp>
        <p:nvSpPr>
          <p:cNvPr id="34" name="Text 30"/>
          <p:cNvSpPr/>
          <p:nvPr/>
        </p:nvSpPr>
        <p:spPr>
          <a:xfrm>
            <a:off x="1517904" y="5129784"/>
            <a:ext cx="975664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n을 한 번에 절반으로 줄인다</a:t>
            </a:r>
            <a:pPr indent="0" marL="0">
              <a:lnSpc>
                <a:spcPts val="175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— 곱셈을 n번이 아니라 log₂n번만 수행하면 됩니다.</a:t>
            </a:r>
            <a:endParaRPr lang="en-US" sz="1400" dirty="0"/>
          </a:p>
        </p:txBody>
      </p:sp>
      <p:sp>
        <p:nvSpPr>
          <p:cNvPr id="35" name="Text 31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39</a:t>
            </a:r>
            <a:endParaRPr lang="en-US" sz="10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609423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bol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21522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§3.5  유클리드·거듭제곱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 거듭제곱의 시간 복잡도 분석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단계에서 문제를 절반(n/2)으로 줄이고 그 결과를 제곱하는 곱셈 1회를 수행합니다. (홀수일 때 한 번 더 곱하지만 상수로 취급)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487168"/>
            <a:ext cx="5943600" cy="1371600"/>
          </a:xfrm>
          <a:prstGeom prst="roundRect">
            <a:avLst>
              <a:gd name="adj" fmla="val 8000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58368" y="2487168"/>
            <a:ext cx="5943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= T(n/2) + 1   (n &gt; 1)
</a:t>
            </a:r>
            <a:pPr algn="ctr" indent="0" marL="0">
              <a:lnSpc>
                <a:spcPts val="2600"/>
              </a:lnSpc>
              <a:buNone/>
            </a:pPr>
            <a:r>
              <a:rPr lang="en-US" sz="1350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T(1) = 0   (기저 사례: 곱셈 필요 없음)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58368" y="4069080"/>
            <a:ext cx="5943600" cy="1691640"/>
          </a:xfrm>
          <a:prstGeom prst="roundRect">
            <a:avLst>
              <a:gd name="adj" fmla="val 756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932688" y="4123944"/>
            <a:ext cx="5413248" cy="1581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이진 탐색과 동일한 형태의 점화식
</a:t>
            </a:r>
            <a:pPr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 단계 절반으로 줄이고 상수 시간의 일을 하므로, 전개하면 단계 수가 log₂n이 됩니다. 두 알고리즘은 겉모습이 전혀 다르지만 축소 구조가 같습니다.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7059168" y="2487168"/>
            <a:ext cx="4471416" cy="3273552"/>
          </a:xfrm>
          <a:prstGeom prst="roundRect">
            <a:avLst>
              <a:gd name="adj" fmla="val 3911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837676" y="2788920"/>
            <a:ext cx="914400" cy="914400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13" name="Image 1" descr="/home/claude/icons/rock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5420" y="3026664"/>
            <a:ext cx="438912" cy="43891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059168" y="3840480"/>
            <a:ext cx="447141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O(log n)</a:t>
            </a:r>
            <a:endParaRPr lang="en-US" sz="3400" dirty="0"/>
          </a:p>
        </p:txBody>
      </p:sp>
      <p:sp>
        <p:nvSpPr>
          <p:cNvPr id="15" name="Text 11"/>
          <p:cNvSpPr/>
          <p:nvPr/>
        </p:nvSpPr>
        <p:spPr>
          <a:xfrm>
            <a:off x="7278624" y="4681728"/>
            <a:ext cx="4032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power      fast_power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7278624" y="4974336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1,000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8476488" y="4974336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1,000회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9528048" y="4974336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10회</a:t>
            </a:r>
            <a:endParaRPr lang="en-US" sz="1100" dirty="0"/>
          </a:p>
        </p:txBody>
      </p:sp>
      <p:sp>
        <p:nvSpPr>
          <p:cNvPr id="19" name="Text 15"/>
          <p:cNvSpPr/>
          <p:nvPr/>
        </p:nvSpPr>
        <p:spPr>
          <a:xfrm>
            <a:off x="7278624" y="5340096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100만</a:t>
            </a: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8476488" y="5340096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100만회</a:t>
            </a:r>
            <a:endParaRPr lang="en-US" sz="1100" dirty="0"/>
          </a:p>
        </p:txBody>
      </p:sp>
      <p:sp>
        <p:nvSpPr>
          <p:cNvPr id="21" name="Text 17"/>
          <p:cNvSpPr/>
          <p:nvPr/>
        </p:nvSpPr>
        <p:spPr>
          <a:xfrm>
            <a:off x="9528048" y="5340096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20회</a:t>
            </a:r>
            <a:endParaRPr lang="en-US" sz="1100" dirty="0"/>
          </a:p>
        </p:txBody>
      </p:sp>
      <p:sp>
        <p:nvSpPr>
          <p:cNvPr id="22" name="Text 18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</a:t>
            </a:r>
            <a:endParaRPr lang="en-US" sz="10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609423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bol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21522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§3.5  유클리드·거듭제곱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실행 시간 측정: 백문이 불여일견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파이썬의 time 모듈로 두 알고리즘의 실행 시간을 직접 측정해 봅시다.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240280"/>
            <a:ext cx="6309360" cy="2880360"/>
          </a:xfrm>
          <a:prstGeom prst="roundRect">
            <a:avLst>
              <a:gd name="adj" fmla="val 4127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240280"/>
            <a:ext cx="630936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2459736"/>
            <a:ext cx="630936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822960" y="234543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1" name="Shape 8"/>
          <p:cNvSpPr/>
          <p:nvPr/>
        </p:nvSpPr>
        <p:spPr>
          <a:xfrm>
            <a:off x="996696" y="234543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2" name="Shape 9"/>
          <p:cNvSpPr/>
          <p:nvPr/>
        </p:nvSpPr>
        <p:spPr>
          <a:xfrm>
            <a:off x="1170432" y="234543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0"/>
          <p:cNvSpPr/>
          <p:nvPr/>
        </p:nvSpPr>
        <p:spPr>
          <a:xfrm>
            <a:off x="1408176" y="2240280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measure.py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877824" y="2642616"/>
            <a:ext cx="5870448" cy="2386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time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measure_time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label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time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perf_counter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elapsed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time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perf_counter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"[{label}] n={n} 걸린 시간: {elapsed:.6f}초"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measure_time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power_recursive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100000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"분할 정복"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measure_time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power_iterative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100000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"반복문"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7379208" y="22402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측정 결과 (C = 2)</a:t>
            </a:r>
            <a:endParaRPr lang="en-US" sz="105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79208" y="2578608"/>
          <a:ext cx="9144000" cy="914400"/>
        </p:xfrm>
        <a:graphic>
          <a:graphicData uri="http://schemas.openxmlformats.org/drawingml/2006/table">
            <a:tbl>
              <a:tblPr/>
              <a:tblGrid>
                <a:gridCol w="960120"/>
                <a:gridCol w="1051560"/>
                <a:gridCol w="1143000"/>
                <a:gridCol w="996696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축소 정복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반복문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배수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100,000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0.000187초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0.141415초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약 756배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1,000,000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0.002338초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13.442806초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약 5,749배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17" name="Shape 13"/>
          <p:cNvSpPr/>
          <p:nvPr/>
        </p:nvSpPr>
        <p:spPr>
          <a:xfrm>
            <a:off x="7379208" y="4114800"/>
            <a:ext cx="4151376" cy="1005840"/>
          </a:xfrm>
          <a:prstGeom prst="roundRect">
            <a:avLst>
              <a:gd name="adj" fmla="val 12727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18" name="Image 1" descr="/home/claude/icons/chart_amb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528" y="4425696"/>
            <a:ext cx="384048" cy="38404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238744" y="4169664"/>
            <a:ext cx="30358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20"/>
              </a:lnSpc>
              <a:buNone/>
            </a:pPr>
            <a:r>
              <a:rPr lang="en-US" sz="120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n이 10배 커질 때
</a:t>
            </a:r>
            <a:pPr indent="0" marL="0">
              <a:lnSpc>
                <a:spcPts val="1820"/>
              </a:lnSpc>
              <a:buNone/>
            </a:pPr>
            <a:r>
              <a:rPr lang="en-US" sz="12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반복문은 약 95배 느려지고,</a:t>
            </a:r>
            <a:endParaRPr lang="en-US" sz="1200" dirty="0"/>
          </a:p>
          <a:p>
            <a:pPr indent="0" marL="0">
              <a:lnSpc>
                <a:spcPts val="1820"/>
              </a:lnSpc>
              <a:buNone/>
            </a:pPr>
            <a:r>
              <a:rPr lang="en-US" sz="12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정복은 거의 변하지 않습니다.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658368" y="5349240"/>
            <a:ext cx="10872216" cy="658368"/>
          </a:xfrm>
          <a:prstGeom prst="roundRect">
            <a:avLst>
              <a:gd name="adj" fmla="val 19444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21" name="Image 2" descr="/home/claude/icons/stopwatch_indig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5486400"/>
            <a:ext cx="384048" cy="38404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517904" y="5404104"/>
            <a:ext cx="9756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40"/>
              </a:lnSpc>
              <a:buNone/>
            </a:pPr>
            <a:r>
              <a:rPr lang="en-US" sz="13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점근적 복잡도의 차이는 이론이 아니라 실측으로 드러납니다</a:t>
            </a:r>
            <a:pPr indent="0" marL="0">
              <a:lnSpc>
                <a:spcPts val="154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— O(n)과 O(log n)의 간격은 n이 커질수록 벌어집니다.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41</a:t>
            </a:r>
            <a:endParaRPr lang="en-US" sz="10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80960" y="822960"/>
            <a:ext cx="402336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3.6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1874520"/>
            <a:ext cx="914400" cy="914400"/>
          </a:xfrm>
          <a:prstGeom prst="ellipse">
            <a:avLst/>
          </a:prstGeom>
          <a:solidFill>
            <a:srgbClr val="FB7185"/>
          </a:solidFill>
          <a:ln/>
        </p:spPr>
      </p:sp>
      <p:pic>
        <p:nvPicPr>
          <p:cNvPr id="4" name="Image 0" descr="/home/claude/icons/so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112264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92224" y="20848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683C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SECTION 3.6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58368" y="3017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정렬과 선택 문제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58368" y="4041648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4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삽입 정렬 · 위조 동전 찾기 · 퀵 셀렉트로 세 가지 축소 유형을 다시 확인합니다.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58368" y="3785616"/>
            <a:ext cx="548640" cy="54864"/>
          </a:xfrm>
          <a:prstGeom prst="roundRect">
            <a:avLst>
              <a:gd name="adj" fmla="val 50000"/>
            </a:avLst>
          </a:prstGeom>
          <a:solidFill>
            <a:srgbClr val="FB7185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1" name="Shape 8"/>
          <p:cNvSpPr/>
          <p:nvPr/>
        </p:nvSpPr>
        <p:spPr>
          <a:xfrm>
            <a:off x="82296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2" name="Shape 9"/>
          <p:cNvSpPr/>
          <p:nvPr/>
        </p:nvSpPr>
        <p:spPr>
          <a:xfrm>
            <a:off x="82296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3" name="Shape 10"/>
          <p:cNvSpPr/>
          <p:nvPr/>
        </p:nvSpPr>
        <p:spPr>
          <a:xfrm>
            <a:off x="987552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4" name="Shape 11"/>
          <p:cNvSpPr/>
          <p:nvPr/>
        </p:nvSpPr>
        <p:spPr>
          <a:xfrm>
            <a:off x="987552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5" name="Shape 12"/>
          <p:cNvSpPr/>
          <p:nvPr/>
        </p:nvSpPr>
        <p:spPr>
          <a:xfrm>
            <a:off x="1152144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6" name="Shape 13"/>
          <p:cNvSpPr/>
          <p:nvPr/>
        </p:nvSpPr>
        <p:spPr>
          <a:xfrm>
            <a:off x="1152144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7" name="Shape 14"/>
          <p:cNvSpPr/>
          <p:nvPr/>
        </p:nvSpPr>
        <p:spPr>
          <a:xfrm>
            <a:off x="1316736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8" name="Shape 15"/>
          <p:cNvSpPr/>
          <p:nvPr/>
        </p:nvSpPr>
        <p:spPr>
          <a:xfrm>
            <a:off x="1316736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9" name="Shape 16"/>
          <p:cNvSpPr/>
          <p:nvPr/>
        </p:nvSpPr>
        <p:spPr>
          <a:xfrm>
            <a:off x="148132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0" name="Shape 17"/>
          <p:cNvSpPr/>
          <p:nvPr/>
        </p:nvSpPr>
        <p:spPr>
          <a:xfrm>
            <a:off x="148132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1" name="Shape 18"/>
          <p:cNvSpPr/>
          <p:nvPr/>
        </p:nvSpPr>
        <p:spPr>
          <a:xfrm>
            <a:off x="164592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2" name="Shape 19"/>
          <p:cNvSpPr/>
          <p:nvPr/>
        </p:nvSpPr>
        <p:spPr>
          <a:xfrm>
            <a:off x="164592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3" name="Shape 20"/>
          <p:cNvSpPr/>
          <p:nvPr/>
        </p:nvSpPr>
        <p:spPr>
          <a:xfrm>
            <a:off x="1810512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4" name="Shape 21"/>
          <p:cNvSpPr/>
          <p:nvPr/>
        </p:nvSpPr>
        <p:spPr>
          <a:xfrm>
            <a:off x="1810512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5" name="Shape 22"/>
          <p:cNvSpPr/>
          <p:nvPr/>
        </p:nvSpPr>
        <p:spPr>
          <a:xfrm>
            <a:off x="1975104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6" name="Shape 23"/>
          <p:cNvSpPr/>
          <p:nvPr/>
        </p:nvSpPr>
        <p:spPr>
          <a:xfrm>
            <a:off x="1975104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7" name="Shape 24"/>
          <p:cNvSpPr/>
          <p:nvPr/>
        </p:nvSpPr>
        <p:spPr>
          <a:xfrm>
            <a:off x="2139696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8" name="Shape 25"/>
          <p:cNvSpPr/>
          <p:nvPr/>
        </p:nvSpPr>
        <p:spPr>
          <a:xfrm>
            <a:off x="2139696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9" name="Shape 26"/>
          <p:cNvSpPr/>
          <p:nvPr/>
        </p:nvSpPr>
        <p:spPr>
          <a:xfrm>
            <a:off x="230428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0" name="Shape 27"/>
          <p:cNvSpPr/>
          <p:nvPr/>
        </p:nvSpPr>
        <p:spPr>
          <a:xfrm>
            <a:off x="230428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1" name="Shape 28"/>
          <p:cNvSpPr/>
          <p:nvPr/>
        </p:nvSpPr>
        <p:spPr>
          <a:xfrm>
            <a:off x="246888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2" name="Shape 29"/>
          <p:cNvSpPr/>
          <p:nvPr/>
        </p:nvSpPr>
        <p:spPr>
          <a:xfrm>
            <a:off x="246888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3" name="Text 30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7A77B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42</a:t>
            </a:r>
            <a:endParaRPr lang="en-US" sz="10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or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§3.6  정렬과 선택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삽입 정렬 (동일 크기 축소)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크기 n 문제를 풀기 위해 n−1개가 이미 정렬되어 있다고 가정하고, n번째 원소를 그 정렬된 구간의 적절한 위치에 '삽입'하여 문제를 해결합니다.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487168"/>
            <a:ext cx="6400800" cy="2651760"/>
          </a:xfrm>
          <a:prstGeom prst="roundRect">
            <a:avLst>
              <a:gd name="adj" fmla="val 4483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487168"/>
            <a:ext cx="640080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2706624"/>
            <a:ext cx="640080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822960" y="2592324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1" name="Shape 8"/>
          <p:cNvSpPr/>
          <p:nvPr/>
        </p:nvSpPr>
        <p:spPr>
          <a:xfrm>
            <a:off x="996696" y="2592324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2" name="Shape 9"/>
          <p:cNvSpPr/>
          <p:nvPr/>
        </p:nvSpPr>
        <p:spPr>
          <a:xfrm>
            <a:off x="1170432" y="2592324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0"/>
          <p:cNvSpPr/>
          <p:nvPr/>
        </p:nvSpPr>
        <p:spPr>
          <a:xfrm>
            <a:off x="1408176" y="2487168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insertion_sort.py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877824" y="2889504"/>
            <a:ext cx="5961888" cy="215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insertion_sort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현재 비교할 값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한 칸씩 뒤로 이동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50" dirty="0"/>
          </a:p>
          <a:p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indent="0" marL="0">
              <a:lnSpc>
                <a:spcPts val="1775"/>
              </a:lnSpc>
              <a:buNone/>
            </a:pPr>
            <a:r>
              <a:rPr lang="en-US" sz="12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알맞은 위치에 삽입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7470648" y="2487168"/>
            <a:ext cx="4059936" cy="2651760"/>
          </a:xfrm>
          <a:prstGeom prst="roundRect">
            <a:avLst>
              <a:gd name="adj" fmla="val 482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7726680" y="267004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정렬된 구간이 1씩 자란다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7744968" y="3090672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18" name="Text 15"/>
          <p:cNvSpPr/>
          <p:nvPr/>
        </p:nvSpPr>
        <p:spPr>
          <a:xfrm>
            <a:off x="7744968" y="3090672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8202168" y="3090672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20" name="Text 17"/>
          <p:cNvSpPr/>
          <p:nvPr/>
        </p:nvSpPr>
        <p:spPr>
          <a:xfrm>
            <a:off x="8202168" y="3090672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8659368" y="3090672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22" name="Text 19"/>
          <p:cNvSpPr/>
          <p:nvPr/>
        </p:nvSpPr>
        <p:spPr>
          <a:xfrm>
            <a:off x="8659368" y="3090672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9116568" y="3090672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24" name="Text 21"/>
          <p:cNvSpPr/>
          <p:nvPr/>
        </p:nvSpPr>
        <p:spPr>
          <a:xfrm>
            <a:off x="9116568" y="3090672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9573768" y="3090672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26" name="Text 23"/>
          <p:cNvSpPr/>
          <p:nvPr/>
        </p:nvSpPr>
        <p:spPr>
          <a:xfrm>
            <a:off x="9573768" y="3090672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27" name="Text 24"/>
          <p:cNvSpPr/>
          <p:nvPr/>
        </p:nvSpPr>
        <p:spPr>
          <a:xfrm>
            <a:off x="10122408" y="3090672"/>
            <a:ext cx="11338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 1개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7744968" y="3493008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29" name="Text 26"/>
          <p:cNvSpPr/>
          <p:nvPr/>
        </p:nvSpPr>
        <p:spPr>
          <a:xfrm>
            <a:off x="7744968" y="3493008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8202168" y="3493008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31" name="Text 28"/>
          <p:cNvSpPr/>
          <p:nvPr/>
        </p:nvSpPr>
        <p:spPr>
          <a:xfrm>
            <a:off x="8202168" y="3493008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050" dirty="0"/>
          </a:p>
        </p:txBody>
      </p:sp>
      <p:sp>
        <p:nvSpPr>
          <p:cNvPr id="32" name="Shape 29"/>
          <p:cNvSpPr/>
          <p:nvPr/>
        </p:nvSpPr>
        <p:spPr>
          <a:xfrm>
            <a:off x="8659368" y="3493008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33" name="Text 30"/>
          <p:cNvSpPr/>
          <p:nvPr/>
        </p:nvSpPr>
        <p:spPr>
          <a:xfrm>
            <a:off x="8659368" y="3493008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050" dirty="0"/>
          </a:p>
        </p:txBody>
      </p:sp>
      <p:sp>
        <p:nvSpPr>
          <p:cNvPr id="34" name="Shape 31"/>
          <p:cNvSpPr/>
          <p:nvPr/>
        </p:nvSpPr>
        <p:spPr>
          <a:xfrm>
            <a:off x="9116568" y="3493008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35" name="Text 32"/>
          <p:cNvSpPr/>
          <p:nvPr/>
        </p:nvSpPr>
        <p:spPr>
          <a:xfrm>
            <a:off x="9116568" y="3493008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050" dirty="0"/>
          </a:p>
        </p:txBody>
      </p:sp>
      <p:sp>
        <p:nvSpPr>
          <p:cNvPr id="36" name="Shape 33"/>
          <p:cNvSpPr/>
          <p:nvPr/>
        </p:nvSpPr>
        <p:spPr>
          <a:xfrm>
            <a:off x="9573768" y="3493008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37" name="Text 34"/>
          <p:cNvSpPr/>
          <p:nvPr/>
        </p:nvSpPr>
        <p:spPr>
          <a:xfrm>
            <a:off x="9573768" y="3493008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38" name="Text 35"/>
          <p:cNvSpPr/>
          <p:nvPr/>
        </p:nvSpPr>
        <p:spPr>
          <a:xfrm>
            <a:off x="10122408" y="3493008"/>
            <a:ext cx="11338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 2개</a:t>
            </a:r>
            <a:endParaRPr lang="en-US" sz="1000" dirty="0"/>
          </a:p>
        </p:txBody>
      </p:sp>
      <p:sp>
        <p:nvSpPr>
          <p:cNvPr id="39" name="Shape 36"/>
          <p:cNvSpPr/>
          <p:nvPr/>
        </p:nvSpPr>
        <p:spPr>
          <a:xfrm>
            <a:off x="7744968" y="3895344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40" name="Text 37"/>
          <p:cNvSpPr/>
          <p:nvPr/>
        </p:nvSpPr>
        <p:spPr>
          <a:xfrm>
            <a:off x="7744968" y="3895344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050" dirty="0"/>
          </a:p>
        </p:txBody>
      </p:sp>
      <p:sp>
        <p:nvSpPr>
          <p:cNvPr id="41" name="Shape 38"/>
          <p:cNvSpPr/>
          <p:nvPr/>
        </p:nvSpPr>
        <p:spPr>
          <a:xfrm>
            <a:off x="8202168" y="3895344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42" name="Text 39"/>
          <p:cNvSpPr/>
          <p:nvPr/>
        </p:nvSpPr>
        <p:spPr>
          <a:xfrm>
            <a:off x="8202168" y="3895344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050" dirty="0"/>
          </a:p>
        </p:txBody>
      </p:sp>
      <p:sp>
        <p:nvSpPr>
          <p:cNvPr id="43" name="Shape 40"/>
          <p:cNvSpPr/>
          <p:nvPr/>
        </p:nvSpPr>
        <p:spPr>
          <a:xfrm>
            <a:off x="8659368" y="3895344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44" name="Text 41"/>
          <p:cNvSpPr/>
          <p:nvPr/>
        </p:nvSpPr>
        <p:spPr>
          <a:xfrm>
            <a:off x="8659368" y="3895344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050" dirty="0"/>
          </a:p>
        </p:txBody>
      </p:sp>
      <p:sp>
        <p:nvSpPr>
          <p:cNvPr id="45" name="Shape 42"/>
          <p:cNvSpPr/>
          <p:nvPr/>
        </p:nvSpPr>
        <p:spPr>
          <a:xfrm>
            <a:off x="9116568" y="3895344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46" name="Text 43"/>
          <p:cNvSpPr/>
          <p:nvPr/>
        </p:nvSpPr>
        <p:spPr>
          <a:xfrm>
            <a:off x="9116568" y="3895344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050" dirty="0"/>
          </a:p>
        </p:txBody>
      </p:sp>
      <p:sp>
        <p:nvSpPr>
          <p:cNvPr id="47" name="Shape 44"/>
          <p:cNvSpPr/>
          <p:nvPr/>
        </p:nvSpPr>
        <p:spPr>
          <a:xfrm>
            <a:off x="9573768" y="3895344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48" name="Text 45"/>
          <p:cNvSpPr/>
          <p:nvPr/>
        </p:nvSpPr>
        <p:spPr>
          <a:xfrm>
            <a:off x="9573768" y="3895344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49" name="Text 46"/>
          <p:cNvSpPr/>
          <p:nvPr/>
        </p:nvSpPr>
        <p:spPr>
          <a:xfrm>
            <a:off x="10122408" y="3895344"/>
            <a:ext cx="11338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 3개</a:t>
            </a:r>
            <a:endParaRPr lang="en-US" sz="1000" dirty="0"/>
          </a:p>
        </p:txBody>
      </p:sp>
      <p:sp>
        <p:nvSpPr>
          <p:cNvPr id="50" name="Shape 47"/>
          <p:cNvSpPr/>
          <p:nvPr/>
        </p:nvSpPr>
        <p:spPr>
          <a:xfrm>
            <a:off x="7744968" y="4297680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51" name="Text 48"/>
          <p:cNvSpPr/>
          <p:nvPr/>
        </p:nvSpPr>
        <p:spPr>
          <a:xfrm>
            <a:off x="7744968" y="4297680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050" dirty="0"/>
          </a:p>
        </p:txBody>
      </p:sp>
      <p:sp>
        <p:nvSpPr>
          <p:cNvPr id="52" name="Shape 49"/>
          <p:cNvSpPr/>
          <p:nvPr/>
        </p:nvSpPr>
        <p:spPr>
          <a:xfrm>
            <a:off x="8202168" y="4297680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53" name="Text 50"/>
          <p:cNvSpPr/>
          <p:nvPr/>
        </p:nvSpPr>
        <p:spPr>
          <a:xfrm>
            <a:off x="8202168" y="4297680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050" dirty="0"/>
          </a:p>
        </p:txBody>
      </p:sp>
      <p:sp>
        <p:nvSpPr>
          <p:cNvPr id="54" name="Shape 51"/>
          <p:cNvSpPr/>
          <p:nvPr/>
        </p:nvSpPr>
        <p:spPr>
          <a:xfrm>
            <a:off x="8659368" y="4297680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55" name="Text 52"/>
          <p:cNvSpPr/>
          <p:nvPr/>
        </p:nvSpPr>
        <p:spPr>
          <a:xfrm>
            <a:off x="8659368" y="4297680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050" dirty="0"/>
          </a:p>
        </p:txBody>
      </p:sp>
      <p:sp>
        <p:nvSpPr>
          <p:cNvPr id="56" name="Shape 53"/>
          <p:cNvSpPr/>
          <p:nvPr/>
        </p:nvSpPr>
        <p:spPr>
          <a:xfrm>
            <a:off x="9116568" y="4297680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4F46E5"/>
          </a:solidFill>
          <a:ln/>
        </p:spPr>
      </p:sp>
      <p:sp>
        <p:nvSpPr>
          <p:cNvPr id="57" name="Text 54"/>
          <p:cNvSpPr/>
          <p:nvPr/>
        </p:nvSpPr>
        <p:spPr>
          <a:xfrm>
            <a:off x="9116568" y="4297680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050" dirty="0"/>
          </a:p>
        </p:txBody>
      </p:sp>
      <p:sp>
        <p:nvSpPr>
          <p:cNvPr id="58" name="Shape 55"/>
          <p:cNvSpPr/>
          <p:nvPr/>
        </p:nvSpPr>
        <p:spPr>
          <a:xfrm>
            <a:off x="9573768" y="4297680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E7E6FB"/>
          </a:solidFill>
          <a:ln/>
        </p:spPr>
      </p:sp>
      <p:sp>
        <p:nvSpPr>
          <p:cNvPr id="59" name="Text 56"/>
          <p:cNvSpPr/>
          <p:nvPr/>
        </p:nvSpPr>
        <p:spPr>
          <a:xfrm>
            <a:off x="9573768" y="4297680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60" name="Text 57"/>
          <p:cNvSpPr/>
          <p:nvPr/>
        </p:nvSpPr>
        <p:spPr>
          <a:xfrm>
            <a:off x="10122408" y="4297680"/>
            <a:ext cx="11338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 4개</a:t>
            </a:r>
            <a:endParaRPr lang="en-US" sz="1000" dirty="0"/>
          </a:p>
        </p:txBody>
      </p:sp>
      <p:sp>
        <p:nvSpPr>
          <p:cNvPr id="61" name="Shape 58"/>
          <p:cNvSpPr/>
          <p:nvPr/>
        </p:nvSpPr>
        <p:spPr>
          <a:xfrm>
            <a:off x="7744968" y="4700016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10B981"/>
          </a:solidFill>
          <a:ln/>
        </p:spPr>
      </p:sp>
      <p:sp>
        <p:nvSpPr>
          <p:cNvPr id="62" name="Text 59"/>
          <p:cNvSpPr/>
          <p:nvPr/>
        </p:nvSpPr>
        <p:spPr>
          <a:xfrm>
            <a:off x="7744968" y="4700016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63" name="Shape 60"/>
          <p:cNvSpPr/>
          <p:nvPr/>
        </p:nvSpPr>
        <p:spPr>
          <a:xfrm>
            <a:off x="8202168" y="4700016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10B981"/>
          </a:solidFill>
          <a:ln/>
        </p:spPr>
      </p:sp>
      <p:sp>
        <p:nvSpPr>
          <p:cNvPr id="64" name="Text 61"/>
          <p:cNvSpPr/>
          <p:nvPr/>
        </p:nvSpPr>
        <p:spPr>
          <a:xfrm>
            <a:off x="8202168" y="4700016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050" dirty="0"/>
          </a:p>
        </p:txBody>
      </p:sp>
      <p:sp>
        <p:nvSpPr>
          <p:cNvPr id="65" name="Shape 62"/>
          <p:cNvSpPr/>
          <p:nvPr/>
        </p:nvSpPr>
        <p:spPr>
          <a:xfrm>
            <a:off x="8659368" y="4700016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10B981"/>
          </a:solidFill>
          <a:ln/>
        </p:spPr>
      </p:sp>
      <p:sp>
        <p:nvSpPr>
          <p:cNvPr id="66" name="Text 63"/>
          <p:cNvSpPr/>
          <p:nvPr/>
        </p:nvSpPr>
        <p:spPr>
          <a:xfrm>
            <a:off x="8659368" y="4700016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050" dirty="0"/>
          </a:p>
        </p:txBody>
      </p:sp>
      <p:sp>
        <p:nvSpPr>
          <p:cNvPr id="67" name="Shape 64"/>
          <p:cNvSpPr/>
          <p:nvPr/>
        </p:nvSpPr>
        <p:spPr>
          <a:xfrm>
            <a:off x="9116568" y="4700016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10B981"/>
          </a:solidFill>
          <a:ln/>
        </p:spPr>
      </p:sp>
      <p:sp>
        <p:nvSpPr>
          <p:cNvPr id="68" name="Text 65"/>
          <p:cNvSpPr/>
          <p:nvPr/>
        </p:nvSpPr>
        <p:spPr>
          <a:xfrm>
            <a:off x="9116568" y="4700016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050" dirty="0"/>
          </a:p>
        </p:txBody>
      </p:sp>
      <p:sp>
        <p:nvSpPr>
          <p:cNvPr id="69" name="Shape 66"/>
          <p:cNvSpPr/>
          <p:nvPr/>
        </p:nvSpPr>
        <p:spPr>
          <a:xfrm>
            <a:off x="9573768" y="4700016"/>
            <a:ext cx="384048" cy="329184"/>
          </a:xfrm>
          <a:prstGeom prst="roundRect">
            <a:avLst>
              <a:gd name="adj" fmla="val 16667"/>
            </a:avLst>
          </a:prstGeom>
          <a:solidFill>
            <a:srgbClr val="10B981"/>
          </a:solidFill>
          <a:ln/>
        </p:spPr>
      </p:sp>
      <p:sp>
        <p:nvSpPr>
          <p:cNvPr id="70" name="Text 67"/>
          <p:cNvSpPr/>
          <p:nvPr/>
        </p:nvSpPr>
        <p:spPr>
          <a:xfrm>
            <a:off x="9573768" y="4700016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050" dirty="0"/>
          </a:p>
        </p:txBody>
      </p:sp>
      <p:sp>
        <p:nvSpPr>
          <p:cNvPr id="71" name="Text 68"/>
          <p:cNvSpPr/>
          <p:nvPr/>
        </p:nvSpPr>
        <p:spPr>
          <a:xfrm>
            <a:off x="10122408" y="4700016"/>
            <a:ext cx="11338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완료</a:t>
            </a:r>
            <a:endParaRPr lang="en-US" sz="1000" dirty="0"/>
          </a:p>
        </p:txBody>
      </p:sp>
      <p:sp>
        <p:nvSpPr>
          <p:cNvPr id="72" name="Shape 69"/>
          <p:cNvSpPr/>
          <p:nvPr/>
        </p:nvSpPr>
        <p:spPr>
          <a:xfrm>
            <a:off x="658368" y="5349240"/>
            <a:ext cx="10872216" cy="658368"/>
          </a:xfrm>
          <a:prstGeom prst="roundRect">
            <a:avLst>
              <a:gd name="adj" fmla="val 19444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73" name="Image 1" descr="/home/claude/icons/minus_indi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5486400"/>
            <a:ext cx="384048" cy="384048"/>
          </a:xfrm>
          <a:prstGeom prst="rect">
            <a:avLst/>
          </a:prstGeom>
        </p:spPr>
      </p:pic>
      <p:sp>
        <p:nvSpPr>
          <p:cNvPr id="74" name="Text 70"/>
          <p:cNvSpPr/>
          <p:nvPr/>
        </p:nvSpPr>
        <p:spPr>
          <a:xfrm>
            <a:off x="1517904" y="5404104"/>
            <a:ext cx="9756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40"/>
              </a:lnSpc>
              <a:buNone/>
            </a:pPr>
            <a:r>
              <a:rPr lang="en-US" sz="13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n−1개를 먼저 정렬하고 1개를 끼워 넣는다</a:t>
            </a:r>
            <a:pPr indent="0" marL="0">
              <a:lnSpc>
                <a:spcPts val="154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— 문제 크기를 한 번에 1씩 줄이는 전형적인 동일 크기 축소입니다.</a:t>
            </a:r>
            <a:endParaRPr lang="en-US" sz="1350" dirty="0"/>
          </a:p>
        </p:txBody>
      </p:sp>
      <p:sp>
        <p:nvSpPr>
          <p:cNvPr id="75" name="Text 71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</a:t>
            </a:r>
            <a:endParaRPr lang="en-US" sz="10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or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§3.6  정렬과 선택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삽입 정렬의 시간 복잡도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207508" cy="2606040"/>
          </a:xfrm>
          <a:prstGeom prst="roundRect">
            <a:avLst>
              <a:gd name="adj" fmla="val 4912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5207508" cy="548640"/>
          </a:xfrm>
          <a:prstGeom prst="roundRect">
            <a:avLst>
              <a:gd name="adj" fmla="val 23333"/>
            </a:avLst>
          </a:prstGeom>
          <a:solidFill>
            <a:srgbClr val="10B981"/>
          </a:solidFill>
          <a:ln/>
        </p:spPr>
      </p:sp>
      <p:sp>
        <p:nvSpPr>
          <p:cNvPr id="8" name="Text 5"/>
          <p:cNvSpPr/>
          <p:nvPr/>
        </p:nvSpPr>
        <p:spPr>
          <a:xfrm>
            <a:off x="932688" y="1783080"/>
            <a:ext cx="46588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최선의 경우 — 이미 정렬된 입력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950976" y="2496312"/>
            <a:ext cx="462229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외부 루프는 n−1번 실행되고, 각 단계에서 while 조건이 한 번 만에 거짓이 되어 비교 1회로 끝난다.</a:t>
            </a:r>
            <a:endParaRPr lang="en-US" sz="1350" dirty="0"/>
          </a:p>
          <a:p>
            <a:pPr indent="0" marL="0">
              <a:lnSpc>
                <a:spcPts val="2100"/>
              </a:lnSpc>
              <a:buNone/>
            </a:pPr>
            <a:endParaRPr lang="en-US" sz="1350" dirty="0"/>
          </a:p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총 비교 횟수 = n − 1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932688" y="3822192"/>
            <a:ext cx="4658868" cy="402336"/>
          </a:xfrm>
          <a:prstGeom prst="roundRect">
            <a:avLst>
              <a:gd name="adj" fmla="val 20455"/>
            </a:avLst>
          </a:prstGeom>
          <a:solidFill>
            <a:srgbClr val="17163A"/>
          </a:solidFill>
          <a:ln/>
        </p:spPr>
      </p:sp>
      <p:sp>
        <p:nvSpPr>
          <p:cNvPr id="11" name="Text 8"/>
          <p:cNvSpPr/>
          <p:nvPr/>
        </p:nvSpPr>
        <p:spPr>
          <a:xfrm>
            <a:off x="932688" y="3822192"/>
            <a:ext cx="46588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O(n)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323076" y="1783080"/>
            <a:ext cx="5207508" cy="2606040"/>
          </a:xfrm>
          <a:prstGeom prst="roundRect">
            <a:avLst>
              <a:gd name="adj" fmla="val 4912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323076" y="1783080"/>
            <a:ext cx="5207508" cy="548640"/>
          </a:xfrm>
          <a:prstGeom prst="roundRect">
            <a:avLst>
              <a:gd name="adj" fmla="val 23333"/>
            </a:avLst>
          </a:prstGeom>
          <a:solidFill>
            <a:srgbClr val="FB7185"/>
          </a:solidFill>
          <a:ln/>
        </p:spPr>
      </p:sp>
      <p:sp>
        <p:nvSpPr>
          <p:cNvPr id="14" name="Text 11"/>
          <p:cNvSpPr/>
          <p:nvPr/>
        </p:nvSpPr>
        <p:spPr>
          <a:xfrm>
            <a:off x="6597396" y="1783080"/>
            <a:ext cx="46588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최악의 경우 — 역순으로 정렬된 입력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6615684" y="2496312"/>
            <a:ext cx="462229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단계에서 앞의 자료들이 전부 한 칸씩 뒤로 이동해야 한다. i번째 반복에서 i번의 비교가 수행된다.</a:t>
            </a:r>
            <a:endParaRPr lang="en-US" sz="1350" dirty="0"/>
          </a:p>
          <a:p>
            <a:pPr indent="0" marL="0">
              <a:lnSpc>
                <a:spcPts val="2100"/>
              </a:lnSpc>
              <a:buNone/>
            </a:pPr>
            <a:endParaRPr lang="en-US" sz="1350" dirty="0"/>
          </a:p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총 비교 = 1+2+…+(n−1) = n(n−1)/2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6597396" y="3822192"/>
            <a:ext cx="4658868" cy="402336"/>
          </a:xfrm>
          <a:prstGeom prst="roundRect">
            <a:avLst>
              <a:gd name="adj" fmla="val 20455"/>
            </a:avLst>
          </a:prstGeom>
          <a:solidFill>
            <a:srgbClr val="17163A"/>
          </a:solidFill>
          <a:ln/>
        </p:spPr>
      </p:sp>
      <p:sp>
        <p:nvSpPr>
          <p:cNvPr id="17" name="Text 14"/>
          <p:cNvSpPr/>
          <p:nvPr/>
        </p:nvSpPr>
        <p:spPr>
          <a:xfrm>
            <a:off x="6597396" y="3822192"/>
            <a:ext cx="46588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O(n²)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658368" y="4663440"/>
            <a:ext cx="10872216" cy="1234440"/>
          </a:xfrm>
          <a:prstGeom prst="roundRect">
            <a:avLst>
              <a:gd name="adj" fmla="val 10370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1024128" y="4809744"/>
            <a:ext cx="25351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최선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1024128" y="5120640"/>
            <a:ext cx="25351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O(n)</a:t>
            </a:r>
            <a:endParaRPr lang="en-US" sz="2600" dirty="0"/>
          </a:p>
        </p:txBody>
      </p:sp>
      <p:sp>
        <p:nvSpPr>
          <p:cNvPr id="21" name="Shape 18"/>
          <p:cNvSpPr/>
          <p:nvPr/>
        </p:nvSpPr>
        <p:spPr>
          <a:xfrm>
            <a:off x="3559302" y="4892040"/>
            <a:ext cx="914" cy="731520"/>
          </a:xfrm>
          <a:prstGeom prst="line">
            <a:avLst/>
          </a:prstGeom>
          <a:noFill/>
          <a:ln w="12700">
            <a:solidFill>
              <a:srgbClr val="343169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559302" y="4809744"/>
            <a:ext cx="25351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평균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3559302" y="5120640"/>
            <a:ext cx="25351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O(n²)</a:t>
            </a:r>
            <a:endParaRPr lang="en-US" sz="2600" dirty="0"/>
          </a:p>
        </p:txBody>
      </p:sp>
      <p:sp>
        <p:nvSpPr>
          <p:cNvPr id="24" name="Shape 21"/>
          <p:cNvSpPr/>
          <p:nvPr/>
        </p:nvSpPr>
        <p:spPr>
          <a:xfrm>
            <a:off x="6094476" y="4892040"/>
            <a:ext cx="914" cy="731520"/>
          </a:xfrm>
          <a:prstGeom prst="line">
            <a:avLst/>
          </a:prstGeom>
          <a:noFill/>
          <a:ln w="12700">
            <a:solidFill>
              <a:srgbClr val="343169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094476" y="4809744"/>
            <a:ext cx="25351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6094476" y="5120640"/>
            <a:ext cx="25351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O(n²)</a:t>
            </a:r>
            <a:endParaRPr lang="en-US" sz="2600" dirty="0"/>
          </a:p>
        </p:txBody>
      </p:sp>
      <p:sp>
        <p:nvSpPr>
          <p:cNvPr id="27" name="Shape 24"/>
          <p:cNvSpPr/>
          <p:nvPr/>
        </p:nvSpPr>
        <p:spPr>
          <a:xfrm>
            <a:off x="8629650" y="4892040"/>
            <a:ext cx="914" cy="731520"/>
          </a:xfrm>
          <a:prstGeom prst="line">
            <a:avLst/>
          </a:prstGeom>
          <a:noFill/>
          <a:ln w="12700">
            <a:solidFill>
              <a:srgbClr val="343169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629650" y="4809744"/>
            <a:ext cx="25351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공간</a:t>
            </a:r>
            <a:endParaRPr lang="en-US" sz="1150" dirty="0"/>
          </a:p>
        </p:txBody>
      </p:sp>
      <p:sp>
        <p:nvSpPr>
          <p:cNvPr id="29" name="Text 26"/>
          <p:cNvSpPr/>
          <p:nvPr/>
        </p:nvSpPr>
        <p:spPr>
          <a:xfrm>
            <a:off x="8629650" y="5120640"/>
            <a:ext cx="25351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O(1)</a:t>
            </a:r>
            <a:endParaRPr lang="en-US" sz="2600" dirty="0"/>
          </a:p>
        </p:txBody>
      </p:sp>
      <p:sp>
        <p:nvSpPr>
          <p:cNvPr id="30" name="Text 27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44</a:t>
            </a:r>
            <a:endParaRPr lang="en-US" sz="10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or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§3.6  정렬과 선택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위조 동전 문제 (동일 비율 축소)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동일한 모양과 크기의 n개 동전 중 하나는 가짜로, 진짜보다 가볍습니다. 최소한의 저울질 횟수로 가짜 동전의 위치를 찾아내는 알고리즘을 설계하는 것이 목표입니다.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377440"/>
            <a:ext cx="10872216" cy="1874520"/>
          </a:xfrm>
          <a:prstGeom prst="roundRect">
            <a:avLst>
              <a:gd name="adj" fmla="val 6829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8" name="Image 1" descr="/home/claude/fig3/f_coi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741" y="2523744"/>
            <a:ext cx="4929471" cy="158191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58368" y="4434840"/>
            <a:ext cx="3380232" cy="96012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859536" y="4599432"/>
            <a:ext cx="548640" cy="548640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11" name="Image 2" descr="/home/claude/icons/equal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696" y="4736592"/>
            <a:ext cx="274320" cy="27432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517904" y="4517136"/>
            <a:ext cx="2319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무게가 같다</a:t>
            </a:r>
            <a:endParaRPr lang="en-US" sz="1250" dirty="0"/>
          </a:p>
        </p:txBody>
      </p:sp>
      <p:sp>
        <p:nvSpPr>
          <p:cNvPr id="13" name="Text 8"/>
          <p:cNvSpPr/>
          <p:nvPr/>
        </p:nvSpPr>
        <p:spPr>
          <a:xfrm>
            <a:off x="1517904" y="4809744"/>
            <a:ext cx="2319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따로 뺀 동전이 가짜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4404360" y="4434840"/>
            <a:ext cx="3380232" cy="96012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4605528" y="4599432"/>
            <a:ext cx="548640" cy="548640"/>
          </a:xfrm>
          <a:prstGeom prst="ellipse">
            <a:avLst/>
          </a:prstGeom>
          <a:solidFill>
            <a:srgbClr val="FB7185"/>
          </a:solidFill>
          <a:ln/>
        </p:spPr>
      </p:sp>
      <p:pic>
        <p:nvPicPr>
          <p:cNvPr id="16" name="Image 3" descr="/home/claude/icons/scal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2688" y="4736592"/>
            <a:ext cx="274320" cy="27432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263896" y="4517136"/>
            <a:ext cx="2319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무게가 다르다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263896" y="4809744"/>
            <a:ext cx="2319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 가벼운 더미에 가짜가 있다</a:t>
            </a:r>
            <a:endParaRPr lang="en-US" sz="1050" dirty="0"/>
          </a:p>
        </p:txBody>
      </p:sp>
      <p:sp>
        <p:nvSpPr>
          <p:cNvPr id="19" name="Shape 13"/>
          <p:cNvSpPr/>
          <p:nvPr/>
        </p:nvSpPr>
        <p:spPr>
          <a:xfrm>
            <a:off x="8150352" y="4434840"/>
            <a:ext cx="3380232" cy="960120"/>
          </a:xfrm>
          <a:prstGeom prst="roundRect">
            <a:avLst>
              <a:gd name="adj" fmla="val 13333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8351520" y="4599432"/>
            <a:ext cx="548640" cy="548640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21" name="Image 4" descr="/home/claude/icons/sync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8680" y="4736592"/>
            <a:ext cx="274320" cy="27432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9009888" y="4517136"/>
            <a:ext cx="2319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</a:t>
            </a:r>
            <a:endParaRPr lang="en-US" sz="1250" dirty="0"/>
          </a:p>
        </p:txBody>
      </p:sp>
      <p:sp>
        <p:nvSpPr>
          <p:cNvPr id="23" name="Text 16"/>
          <p:cNvSpPr/>
          <p:nvPr/>
        </p:nvSpPr>
        <p:spPr>
          <a:xfrm>
            <a:off x="9009888" y="4809744"/>
            <a:ext cx="2319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동전이 하나 남을 때까지 계속</a:t>
            </a:r>
            <a:endParaRPr lang="en-US" sz="1050" dirty="0"/>
          </a:p>
        </p:txBody>
      </p:sp>
      <p:sp>
        <p:nvSpPr>
          <p:cNvPr id="24" name="Shape 17"/>
          <p:cNvSpPr/>
          <p:nvPr/>
        </p:nvSpPr>
        <p:spPr>
          <a:xfrm>
            <a:off x="658368" y="5532120"/>
            <a:ext cx="10872216" cy="566928"/>
          </a:xfrm>
          <a:prstGeom prst="roundRect">
            <a:avLst>
              <a:gd name="adj" fmla="val 22581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25" name="Image 5" descr="/home/claude/icons/divide_amber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688" y="5623560"/>
            <a:ext cx="384048" cy="384048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1517904" y="5586984"/>
            <a:ext cx="9756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70"/>
              </a:lnSpc>
              <a:buNone/>
            </a:pPr>
            <a:r>
              <a:rPr lang="en-US" sz="13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범위가 매번 절반으로</a:t>
            </a:r>
            <a:pPr indent="0" marL="0">
              <a:lnSpc>
                <a:spcPts val="1470"/>
              </a:lnSpc>
              <a:buNone/>
            </a:pPr>
            <a:r>
              <a:rPr lang="en-US" sz="1300" dirty="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— 동일 비율 축소 (n → n/2)입니다.</a:t>
            </a:r>
            <a:endParaRPr lang="en-US" sz="1300" dirty="0"/>
          </a:p>
        </p:txBody>
      </p:sp>
      <p:sp>
        <p:nvSpPr>
          <p:cNvPr id="27" name="Text 19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45</a:t>
            </a:r>
            <a:endParaRPr lang="en-US" sz="10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or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§3.6  정렬과 선택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위조 동전 찾기 (2개로 나누기) — 전체 소스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720840" cy="3977640"/>
          </a:xfrm>
          <a:prstGeom prst="roundRect">
            <a:avLst>
              <a:gd name="adj" fmla="val 2989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72084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8" name="Shape 5"/>
          <p:cNvSpPr/>
          <p:nvPr/>
        </p:nvSpPr>
        <p:spPr>
          <a:xfrm>
            <a:off x="658368" y="2002536"/>
            <a:ext cx="672084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822960" y="188823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0" name="Shape 7"/>
          <p:cNvSpPr/>
          <p:nvPr/>
        </p:nvSpPr>
        <p:spPr>
          <a:xfrm>
            <a:off x="996696" y="188823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1" name="Shape 8"/>
          <p:cNvSpPr/>
          <p:nvPr/>
        </p:nvSpPr>
        <p:spPr>
          <a:xfrm>
            <a:off x="1170432" y="188823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2" name="Text 9"/>
          <p:cNvSpPr/>
          <p:nvPr/>
        </p:nvSpPr>
        <p:spPr>
          <a:xfrm>
            <a:off x="1408176" y="1783080"/>
            <a:ext cx="5806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find_fake_coin.py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877824" y="2185416"/>
            <a:ext cx="6281928" cy="3483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find_fake_coin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기저 사례: 하나뿐이면 그것이 가짜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원래 인덱스를 반환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group1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group2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remainder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홀수면 최대 1개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group1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group2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남은 하나가 가짜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elif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group1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group2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find_fake_coin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group1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find_fake_coin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group2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1371600"/>
          </a:xfrm>
          <a:prstGeom prst="roundRect">
            <a:avLst>
              <a:gd name="adj" fmla="val 8667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790688" y="1783080"/>
            <a:ext cx="3739896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16" name="Shape 13"/>
          <p:cNvSpPr/>
          <p:nvPr/>
        </p:nvSpPr>
        <p:spPr>
          <a:xfrm>
            <a:off x="7790688" y="2002536"/>
            <a:ext cx="3739896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7" name="Shape 14"/>
          <p:cNvSpPr/>
          <p:nvPr/>
        </p:nvSpPr>
        <p:spPr>
          <a:xfrm>
            <a:off x="7955280" y="188823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8" name="Shape 15"/>
          <p:cNvSpPr/>
          <p:nvPr/>
        </p:nvSpPr>
        <p:spPr>
          <a:xfrm>
            <a:off x="8129016" y="188823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9" name="Shape 16"/>
          <p:cNvSpPr/>
          <p:nvPr/>
        </p:nvSpPr>
        <p:spPr>
          <a:xfrm>
            <a:off x="8302752" y="188823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0" name="Text 17"/>
          <p:cNvSpPr/>
          <p:nvPr/>
        </p:nvSpPr>
        <p:spPr>
          <a:xfrm>
            <a:off x="8540496" y="1783080"/>
            <a:ext cx="28254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8010144" y="2185416"/>
            <a:ext cx="3300984" cy="877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0.9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50" dirty="0"/>
          </a:p>
          <a:p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index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find_fake_coin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50" dirty="0"/>
          </a:p>
          <a:p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"가짜 동전의 위치: {index}"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7790688" y="3291840"/>
            <a:ext cx="3739896" cy="777240"/>
          </a:xfrm>
          <a:prstGeom prst="roundRect">
            <a:avLst>
              <a:gd name="adj" fmla="val 14118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7973568" y="3291840"/>
            <a:ext cx="3374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가짜 동전의 위치: 4 (무게: 0.9)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7790688" y="4206240"/>
            <a:ext cx="3739896" cy="1554480"/>
          </a:xfrm>
          <a:prstGeom prst="roundRect">
            <a:avLst>
              <a:gd name="adj" fmla="val 8235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8028432" y="43708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복잡도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8028432" y="4700016"/>
            <a:ext cx="32644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= T(n/2) + 1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T(1) = 0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8028432" y="5285232"/>
            <a:ext cx="32644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이진 탐색과 동일한 형태 → O(log₂ n)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46</a:t>
            </a:r>
            <a:endParaRPr lang="en-US" sz="10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or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§3.6  정렬과 선택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위조 동전 찾기 (2개로 나누기)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n개의 동전을 두 더미로 나눕니다. 홀수라면 한 개를 따로 빼 둡니다. 두 더미의 무게가 같으면 빼 둔 동전이 가짜이고, 다르면 가벼운 더미로 범위를 좁힙니다.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395728"/>
            <a:ext cx="10872216" cy="3703320"/>
          </a:xfrm>
          <a:prstGeom prst="roundRect">
            <a:avLst>
              <a:gd name="adj" fmla="val 3457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8" name="Image 1" descr="/home/claude/fig3/f_coin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3780" y="2596896"/>
            <a:ext cx="5001392" cy="299008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5751576"/>
            <a:ext cx="105064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더미로 나누어 저울질 — 한 번에 후보의 절반이 사라진다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47</a:t>
            </a:r>
            <a:endParaRPr lang="en-US" sz="10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or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§3.6  정렬과 선택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위조 동전 찾기 (3개로 나누기)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그룹으로 나누고 그중 두 그룹만 저울에 올립니다. 균형이면 나머지 한 그룹에, 기울면 가벼운 쪽에 가짜가 있습니다. 한 번의 저울질로 후보의 2/3를 버립니다.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487168"/>
            <a:ext cx="7086600" cy="3474720"/>
          </a:xfrm>
          <a:prstGeom prst="roundRect">
            <a:avLst>
              <a:gd name="adj" fmla="val 3421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487168"/>
            <a:ext cx="708660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2706624"/>
            <a:ext cx="708660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0" name="Shape 7"/>
          <p:cNvSpPr/>
          <p:nvPr/>
        </p:nvSpPr>
        <p:spPr>
          <a:xfrm>
            <a:off x="822960" y="2592324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1" name="Shape 8"/>
          <p:cNvSpPr/>
          <p:nvPr/>
        </p:nvSpPr>
        <p:spPr>
          <a:xfrm>
            <a:off x="996696" y="2592324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2" name="Shape 9"/>
          <p:cNvSpPr/>
          <p:nvPr/>
        </p:nvSpPr>
        <p:spPr>
          <a:xfrm>
            <a:off x="1170432" y="2592324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0"/>
          <p:cNvSpPr/>
          <p:nvPr/>
        </p:nvSpPr>
        <p:spPr>
          <a:xfrm>
            <a:off x="1408176" y="2487168"/>
            <a:ext cx="6172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find_fake_coin3.py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877824" y="2889504"/>
            <a:ext cx="6647688" cy="2980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find_fake_coin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weight_func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탐색 범위가 1개 → 발견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g1s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g1e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g2s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g2e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g1e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g1e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g3s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g3e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g2e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weight_func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g1s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g1e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g2s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g2e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그룹1 == 그룹2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find_fake_coin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g3s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g3e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weight_func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elif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그룹1이 가벼움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find_fake_coin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g1s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g1e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weight_func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그룹2가 가벼움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find_fake_coin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g2s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g2e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weight_func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8156448" y="2487168"/>
            <a:ext cx="3374136" cy="1691640"/>
          </a:xfrm>
          <a:prstGeom prst="roundRect">
            <a:avLst>
              <a:gd name="adj" fmla="val 756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16" name="Image 1" descr="/home/claude/fig3/f_coin3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4464" y="2628580"/>
            <a:ext cx="3118104" cy="1408816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8156448" y="4343400"/>
            <a:ext cx="3374136" cy="1554480"/>
          </a:xfrm>
          <a:prstGeom prst="roundRect">
            <a:avLst>
              <a:gd name="adj" fmla="val 8235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8" name="Text 14"/>
          <p:cNvSpPr/>
          <p:nvPr/>
        </p:nvSpPr>
        <p:spPr>
          <a:xfrm>
            <a:off x="8394192" y="449884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복잡도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8394192" y="4791456"/>
            <a:ext cx="2898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= T(n/3) + 1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8394192" y="5138928"/>
            <a:ext cx="2898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O(log₃ n)</a:t>
            </a:r>
            <a:endParaRPr lang="en-US" sz="1500" dirty="0"/>
          </a:p>
        </p:txBody>
      </p:sp>
      <p:sp>
        <p:nvSpPr>
          <p:cNvPr id="21" name="Text 17"/>
          <p:cNvSpPr/>
          <p:nvPr/>
        </p:nvSpPr>
        <p:spPr>
          <a:xfrm>
            <a:off x="8394192" y="5486400"/>
            <a:ext cx="2898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2분할보다 상수배 빠릅니다.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48</a:t>
            </a:r>
            <a:endParaRPr lang="en-US" sz="10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or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§3.6  정렬과 선택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k번째 작은 수 찾기 (선택 문제)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n개의 숫자 중 k번째로 작은 수를 찾는 문제입니다. 중앙값이나 상위 10% 경계값을 구하는 상황이 여기에 해당합니다. 정렬 후 k−1번 인덱스를 읽으면 되지만, 정렬에는 최소 O(n log n)이 듭니다.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542032"/>
            <a:ext cx="10872216" cy="658368"/>
          </a:xfrm>
          <a:prstGeom prst="roundRect">
            <a:avLst>
              <a:gd name="adj" fmla="val 19444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8" name="Image 1" descr="/home/claude/icons/question_amb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2679192"/>
            <a:ext cx="384048" cy="38404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2596896"/>
            <a:ext cx="9756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40"/>
              </a:lnSpc>
              <a:buNone/>
            </a:pPr>
            <a:r>
              <a:rPr lang="en-US" sz="14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정렬을 하지 않고도 이보다 빠르게 답을 찾을 수 있을까?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658368" y="340156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퀵 셀렉트의 핵심 아이디어 — 피벗 p 기준으로 파티션한 뒤</a:t>
            </a:r>
            <a:endParaRPr lang="en-US" sz="1050" dirty="0"/>
          </a:p>
        </p:txBody>
      </p:sp>
      <p:sp>
        <p:nvSpPr>
          <p:cNvPr id="11" name="Shape 7"/>
          <p:cNvSpPr/>
          <p:nvPr/>
        </p:nvSpPr>
        <p:spPr>
          <a:xfrm>
            <a:off x="658368" y="3794760"/>
            <a:ext cx="3380232" cy="1874520"/>
          </a:xfrm>
          <a:prstGeom prst="roundRect">
            <a:avLst>
              <a:gd name="adj" fmla="val 6829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2019300" y="4023360"/>
            <a:ext cx="658368" cy="658368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13" name="Image 2" descr="/home/claude/icons/equal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892" y="4187952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58368" y="4791456"/>
            <a:ext cx="33802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 = k−1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877824" y="5175504"/>
            <a:ext cx="2941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피벗 자체가 찾던 수. 탐색 종료.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4404360" y="3794760"/>
            <a:ext cx="3380232" cy="1874520"/>
          </a:xfrm>
          <a:prstGeom prst="roundRect">
            <a:avLst>
              <a:gd name="adj" fmla="val 6829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5765292" y="4023360"/>
            <a:ext cx="658368" cy="658368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18" name="Image 3" descr="/home/claude/icons/chevro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884" y="4187952"/>
            <a:ext cx="329184" cy="32918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4404360" y="4791456"/>
            <a:ext cx="33802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 &gt; k−1</a:t>
            </a:r>
            <a:endParaRPr lang="en-US" sz="1700" dirty="0"/>
          </a:p>
        </p:txBody>
      </p:sp>
      <p:sp>
        <p:nvSpPr>
          <p:cNvPr id="20" name="Text 14"/>
          <p:cNvSpPr/>
          <p:nvPr/>
        </p:nvSpPr>
        <p:spPr>
          <a:xfrm>
            <a:off x="4623816" y="5175504"/>
            <a:ext cx="2941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정답은 왼쪽에. 오른쪽은 버린다.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8150352" y="3794760"/>
            <a:ext cx="3380232" cy="1874520"/>
          </a:xfrm>
          <a:prstGeom prst="roundRect">
            <a:avLst>
              <a:gd name="adj" fmla="val 6829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9511284" y="4023360"/>
            <a:ext cx="658368" cy="658368"/>
          </a:xfrm>
          <a:prstGeom prst="ellipse">
            <a:avLst/>
          </a:prstGeom>
          <a:solidFill>
            <a:srgbClr val="FB7185"/>
          </a:solidFill>
          <a:ln/>
        </p:spPr>
      </p:sp>
      <p:pic>
        <p:nvPicPr>
          <p:cNvPr id="23" name="Image 4" descr="/home/claude/icons/chevro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5876" y="4187952"/>
            <a:ext cx="329184" cy="32918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8150352" y="4791456"/>
            <a:ext cx="33802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 &lt; k−1</a:t>
            </a:r>
            <a:endParaRPr lang="en-US" sz="1700" dirty="0"/>
          </a:p>
        </p:txBody>
      </p:sp>
      <p:sp>
        <p:nvSpPr>
          <p:cNvPr id="25" name="Text 18"/>
          <p:cNvSpPr/>
          <p:nvPr/>
        </p:nvSpPr>
        <p:spPr>
          <a:xfrm>
            <a:off x="8369808" y="5175504"/>
            <a:ext cx="2941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정답은 오른쪽에. 왼쪽은 버린다.</a:t>
            </a:r>
            <a:endParaRPr lang="en-US" sz="1150" dirty="0"/>
          </a:p>
        </p:txBody>
      </p:sp>
      <p:sp>
        <p:nvSpPr>
          <p:cNvPr id="26" name="Text 19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49</a:t>
            </a:r>
            <a:endParaRPr lang="en-US" sz="10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or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§3.6  정렬과 선택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퀵 정렬 vs 퀵 셀렉트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55648"/>
            <a:ext cx="108722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퀵 셀렉트는 퀵 정렬의 원리를 빌려오되, 양쪽을 모두 정렬하는 대신 “정답이 있을 만한 한쪽만 남기는” 전형적인 축소 정복 전략을 사용합니다.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286000"/>
            <a:ext cx="5029200" cy="3108960"/>
          </a:xfrm>
          <a:prstGeom prst="roundRect">
            <a:avLst>
              <a:gd name="adj" fmla="val 411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8" name="Image 1" descr="/home/claude/fig3/f_qsvsqse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558657"/>
            <a:ext cx="4700016" cy="2563645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099048" y="2286000"/>
            <a:ext cx="5431536" cy="1481328"/>
          </a:xfrm>
          <a:prstGeom prst="roundRect">
            <a:avLst>
              <a:gd name="adj" fmla="val 8642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6099048" y="2286000"/>
            <a:ext cx="5431536" cy="475488"/>
          </a:xfrm>
          <a:prstGeom prst="roundRect">
            <a:avLst>
              <a:gd name="adj" fmla="val 25000"/>
            </a:avLst>
          </a:prstGeom>
          <a:solidFill>
            <a:srgbClr val="7C3AED"/>
          </a:solidFill>
          <a:ln/>
        </p:spPr>
      </p:sp>
      <p:sp>
        <p:nvSpPr>
          <p:cNvPr id="11" name="Shape 7"/>
          <p:cNvSpPr/>
          <p:nvPr/>
        </p:nvSpPr>
        <p:spPr>
          <a:xfrm>
            <a:off x="6099048" y="2633472"/>
            <a:ext cx="5431536" cy="128016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12" name="Text 8"/>
          <p:cNvSpPr/>
          <p:nvPr/>
        </p:nvSpPr>
        <p:spPr>
          <a:xfrm>
            <a:off x="6318504" y="2286000"/>
            <a:ext cx="499262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퀵 정렬 (분할 정복)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6336792" y="2852928"/>
            <a:ext cx="49560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피벗을 기준으로 나뉜 두 부분 배열을 모두 재귀 호출하여 정렬한다. 두 갈래가 모두 살아남으므로 총 작업량이 n log n에 이른다.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6336792" y="3419856"/>
            <a:ext cx="49560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= 2T(n/2) + n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099048" y="3913632"/>
            <a:ext cx="5431536" cy="1481328"/>
          </a:xfrm>
          <a:prstGeom prst="roundRect">
            <a:avLst>
              <a:gd name="adj" fmla="val 8642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099048" y="3913632"/>
            <a:ext cx="5431536" cy="475488"/>
          </a:xfrm>
          <a:prstGeom prst="roundRect">
            <a:avLst>
              <a:gd name="adj" fmla="val 25000"/>
            </a:avLst>
          </a:prstGeom>
          <a:solidFill>
            <a:srgbClr val="10B981"/>
          </a:solidFill>
          <a:ln/>
        </p:spPr>
      </p:sp>
      <p:sp>
        <p:nvSpPr>
          <p:cNvPr id="17" name="Shape 13"/>
          <p:cNvSpPr/>
          <p:nvPr/>
        </p:nvSpPr>
        <p:spPr>
          <a:xfrm>
            <a:off x="6099048" y="4261104"/>
            <a:ext cx="5431536" cy="128016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8" name="Text 14"/>
          <p:cNvSpPr/>
          <p:nvPr/>
        </p:nvSpPr>
        <p:spPr>
          <a:xfrm>
            <a:off x="6318504" y="3913632"/>
            <a:ext cx="499262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퀵 셀렉트 (축소 정복)</a:t>
            </a:r>
            <a:endParaRPr lang="en-US" sz="1250" dirty="0"/>
          </a:p>
        </p:txBody>
      </p:sp>
      <p:sp>
        <p:nvSpPr>
          <p:cNvPr id="19" name="Text 15"/>
          <p:cNvSpPr/>
          <p:nvPr/>
        </p:nvSpPr>
        <p:spPr>
          <a:xfrm>
            <a:off x="6336792" y="4480560"/>
            <a:ext cx="49560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정답이 있는 한쪽 부분 배열만 선택하여 재귀 호출한다. 나머지 반대쪽은 과감히 버린다. 평균 작업량이 n에 머문다.</a:t>
            </a: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6336792" y="5047488"/>
            <a:ext cx="49560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= T(n/2) + n</a:t>
            </a:r>
            <a:endParaRPr lang="en-US" sz="1150" dirty="0"/>
          </a:p>
        </p:txBody>
      </p:sp>
      <p:sp>
        <p:nvSpPr>
          <p:cNvPr id="21" name="Shape 17"/>
          <p:cNvSpPr/>
          <p:nvPr/>
        </p:nvSpPr>
        <p:spPr>
          <a:xfrm>
            <a:off x="658368" y="5413248"/>
            <a:ext cx="10872216" cy="658368"/>
          </a:xfrm>
          <a:prstGeom prst="roundRect">
            <a:avLst>
              <a:gd name="adj" fmla="val 19444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22" name="Image 2" descr="/home/claude/icons/filter_cora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5550408"/>
            <a:ext cx="384048" cy="384048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517904" y="5468112"/>
            <a:ext cx="9756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40"/>
              </a:lnSpc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버리는 것이 곧 알고리즘이다</a:t>
            </a:r>
            <a:pPr indent="0" marL="0">
              <a:lnSpc>
                <a:spcPts val="154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— 필요 없는 절반을 버리는 순간 복잡도가 한 단계 내려갑니다.</a:t>
            </a:r>
            <a:endParaRPr lang="en-US" sz="1350" dirty="0"/>
          </a:p>
        </p:txBody>
      </p:sp>
      <p:sp>
        <p:nvSpPr>
          <p:cNvPr id="24" name="Text 19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</a:t>
            </a:r>
            <a:endParaRPr lang="en-US" sz="105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or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§3.6  정렬과 선택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퀵 셀렉트 — 전체 소스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230368" cy="3246120"/>
          </a:xfrm>
          <a:prstGeom prst="roundRect">
            <a:avLst>
              <a:gd name="adj" fmla="val 3662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5230368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8" name="Shape 5"/>
          <p:cNvSpPr/>
          <p:nvPr/>
        </p:nvSpPr>
        <p:spPr>
          <a:xfrm>
            <a:off x="658368" y="2002536"/>
            <a:ext cx="5230368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822960" y="188823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0" name="Shape 7"/>
          <p:cNvSpPr/>
          <p:nvPr/>
        </p:nvSpPr>
        <p:spPr>
          <a:xfrm>
            <a:off x="996696" y="188823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1" name="Shape 8"/>
          <p:cNvSpPr/>
          <p:nvPr/>
        </p:nvSpPr>
        <p:spPr>
          <a:xfrm>
            <a:off x="1170432" y="188823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2" name="Text 9"/>
          <p:cNvSpPr/>
          <p:nvPr/>
        </p:nvSpPr>
        <p:spPr>
          <a:xfrm>
            <a:off x="1408176" y="1783080"/>
            <a:ext cx="43159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quick_select.py (1/2)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877824" y="2185416"/>
            <a:ext cx="4791456" cy="2752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quick_select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피벗 선택 (편의상 중간 위치의 값)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pivot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small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big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pivot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small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elif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pivot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big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300216" y="1783080"/>
            <a:ext cx="5230368" cy="3246120"/>
          </a:xfrm>
          <a:prstGeom prst="roundRect">
            <a:avLst>
              <a:gd name="adj" fmla="val 3662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300216" y="1783080"/>
            <a:ext cx="5230368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16" name="Shape 13"/>
          <p:cNvSpPr/>
          <p:nvPr/>
        </p:nvSpPr>
        <p:spPr>
          <a:xfrm>
            <a:off x="6300216" y="2002536"/>
            <a:ext cx="5230368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17" name="Shape 14"/>
          <p:cNvSpPr/>
          <p:nvPr/>
        </p:nvSpPr>
        <p:spPr>
          <a:xfrm>
            <a:off x="6464808" y="188823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8" name="Shape 15"/>
          <p:cNvSpPr/>
          <p:nvPr/>
        </p:nvSpPr>
        <p:spPr>
          <a:xfrm>
            <a:off x="6638544" y="188823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9" name="Shape 16"/>
          <p:cNvSpPr/>
          <p:nvPr/>
        </p:nvSpPr>
        <p:spPr>
          <a:xfrm>
            <a:off x="6812280" y="188823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0" name="Text 17"/>
          <p:cNvSpPr/>
          <p:nvPr/>
        </p:nvSpPr>
        <p:spPr>
          <a:xfrm>
            <a:off x="7050024" y="1783080"/>
            <a:ext cx="43159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quick_select.py (2/2)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6519672" y="2185416"/>
            <a:ext cx="4791456" cy="2752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Case 1: small 안에 있을 때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small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quick_select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small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Case 2: mid 안에 있을 때 (정답)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elif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small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pivot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Case 3: big 안에 있을 때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quick_select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big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1150" dirty="0"/>
          </a:p>
          <a:p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small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633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658368" y="5212080"/>
            <a:ext cx="5230368" cy="914400"/>
          </a:xfrm>
          <a:prstGeom prst="roundRect">
            <a:avLst>
              <a:gd name="adj" fmla="val 13000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658368" y="5212080"/>
            <a:ext cx="5230368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24" name="Shape 21"/>
          <p:cNvSpPr/>
          <p:nvPr/>
        </p:nvSpPr>
        <p:spPr>
          <a:xfrm>
            <a:off x="658368" y="5431536"/>
            <a:ext cx="5230368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25" name="Shape 22"/>
          <p:cNvSpPr/>
          <p:nvPr/>
        </p:nvSpPr>
        <p:spPr>
          <a:xfrm>
            <a:off x="822960" y="531723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26" name="Shape 23"/>
          <p:cNvSpPr/>
          <p:nvPr/>
        </p:nvSpPr>
        <p:spPr>
          <a:xfrm>
            <a:off x="996696" y="531723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27" name="Shape 24"/>
          <p:cNvSpPr/>
          <p:nvPr/>
        </p:nvSpPr>
        <p:spPr>
          <a:xfrm>
            <a:off x="1170432" y="531723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8" name="Text 25"/>
          <p:cNvSpPr/>
          <p:nvPr/>
        </p:nvSpPr>
        <p:spPr>
          <a:xfrm>
            <a:off x="1408176" y="5212080"/>
            <a:ext cx="43159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877824" y="5614416"/>
            <a:ext cx="4791456" cy="420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nums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100" dirty="0"/>
          </a:p>
          <a:p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"3번째 작은 수: {quick_select(nums, 3)}"</a:t>
            </a:r>
            <a:pPr indent="0" marL="0">
              <a:lnSpc>
                <a:spcPts val="1562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6300216" y="521208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31" name="Text 28"/>
          <p:cNvSpPr/>
          <p:nvPr/>
        </p:nvSpPr>
        <p:spPr>
          <a:xfrm>
            <a:off x="6528816" y="5212080"/>
            <a:ext cx="47731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결과   </a:t>
            </a:r>
            <a:pPr indent="0" marL="0">
              <a:lnSpc>
                <a:spcPts val="1900"/>
              </a:lnSpc>
              <a:buNone/>
            </a:pPr>
            <a:r>
              <a:rPr lang="en-US" sz="13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3번째 작은 수: 6</a:t>
            </a:r>
            <a:pPr indent="0" marL="0">
              <a:lnSpc>
                <a:spcPts val="1900"/>
              </a:lnSpc>
              <a:buNone/>
            </a:pPr>
            <a:endParaRPr lang="en-US" sz="11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100" dirty="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 없이 O(n) 평균 시간으로 찾았습니다.</a:t>
            </a:r>
            <a:endParaRPr lang="en-US" sz="1150" dirty="0"/>
          </a:p>
        </p:txBody>
      </p:sp>
      <p:sp>
        <p:nvSpPr>
          <p:cNvPr id="32" name="Text 29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51</a:t>
            </a:r>
            <a:endParaRPr lang="en-US" sz="105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10984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sort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53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§3.6  정렬과 선택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퀵 셀렉트의 시간 복잡도 분석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파티션 자체에 O(n)이 들고, 그다음 한쪽만 재귀 호출합니다. 피벗이 얼마나 균형 있게 잡히느냐가 성능을 좌우합니다.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240280"/>
            <a:ext cx="5207508" cy="2697480"/>
          </a:xfrm>
          <a:prstGeom prst="roundRect">
            <a:avLst>
              <a:gd name="adj" fmla="val 4746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32688" y="24231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평균의 경우 — 피벗이 대략 절반을 가른다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932688" y="2788920"/>
            <a:ext cx="46588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= T(n/2) + n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932688" y="3291840"/>
            <a:ext cx="46588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+ n/2 + n/4 + … &lt; 2n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932688" y="3840480"/>
            <a:ext cx="46588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O(n)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932688" y="4526280"/>
            <a:ext cx="46588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정렬(O(n log n))보다 빠릅니다.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323076" y="2240280"/>
            <a:ext cx="5207508" cy="2697480"/>
          </a:xfrm>
          <a:prstGeom prst="roundRect">
            <a:avLst>
              <a:gd name="adj" fmla="val 4746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6597396" y="24231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최악의 경우 — 피벗이 항상 끝값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597396" y="2788920"/>
            <a:ext cx="46588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T(n) = T(n−1) + n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597396" y="3291840"/>
            <a:ext cx="46588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+ (n−1) + … + 1 = n(n+1)/2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597396" y="3840480"/>
            <a:ext cx="46588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O(n²)</a:t>
            </a:r>
            <a:endParaRPr lang="en-US" sz="3200" dirty="0"/>
          </a:p>
        </p:txBody>
      </p:sp>
      <p:sp>
        <p:nvSpPr>
          <p:cNvPr id="18" name="Text 15"/>
          <p:cNvSpPr/>
          <p:nvPr/>
        </p:nvSpPr>
        <p:spPr>
          <a:xfrm>
            <a:off x="6597396" y="4526280"/>
            <a:ext cx="46588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무작위 피벗 선택으로 회피할 수 있습니다.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658368" y="5212080"/>
            <a:ext cx="10872216" cy="777240"/>
          </a:xfrm>
          <a:prstGeom prst="roundRect">
            <a:avLst>
              <a:gd name="adj" fmla="val 16471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20" name="Image 1" descr="/home/claude/icons/dice_amb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5408676"/>
            <a:ext cx="384048" cy="384048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517904" y="5266944"/>
            <a:ext cx="975664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10"/>
              </a:lnSpc>
              <a:buNone/>
            </a:pPr>
            <a:r>
              <a:rPr lang="en-US" sz="135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실무에서는 피벗을 무작위로 고르거나 median-of-medians를 써서 최악의 경우를 회피</a:t>
            </a:r>
            <a:pPr indent="0" marL="0">
              <a:lnSpc>
                <a:spcPts val="1610"/>
              </a:lnSpc>
              <a:buNone/>
            </a:pPr>
            <a:r>
              <a:rPr lang="en-US" sz="1350" dirty="0">
                <a:solidFill>
                  <a:srgbClr val="D9D7F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합니다.</a:t>
            </a:r>
            <a:endParaRPr lang="en-US" sz="1350" dirty="0"/>
          </a:p>
        </p:txBody>
      </p:sp>
      <p:sp>
        <p:nvSpPr>
          <p:cNvPr id="22" name="Text 18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52</a:t>
            </a:r>
            <a:endParaRPr lang="en-US" sz="105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80960" y="822960"/>
            <a:ext cx="402336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3.7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1874520"/>
            <a:ext cx="914400" cy="914400"/>
          </a:xfrm>
          <a:prstGeom prst="ellipse">
            <a:avLst/>
          </a:prstGeom>
          <a:solidFill>
            <a:srgbClr val="14B8A6"/>
          </a:solidFill>
          <a:ln/>
        </p:spPr>
      </p:sp>
      <p:pic>
        <p:nvPicPr>
          <p:cNvPr id="4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112264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92224" y="208483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8683C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SECTION 3.7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58368" y="3017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Coding Test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58368" y="4041648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45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재귀적 사고를 직접 코드로 옮겨 봅니다. 세 문제 모두 축소 정복의 변주입니다.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58368" y="3785616"/>
            <a:ext cx="548640" cy="54864"/>
          </a:xfrm>
          <a:prstGeom prst="roundRect">
            <a:avLst>
              <a:gd name="adj" fmla="val 50000"/>
            </a:avLst>
          </a:prstGeom>
          <a:solidFill>
            <a:srgbClr val="14B8A6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0" name="Shape 7"/>
          <p:cNvSpPr/>
          <p:nvPr/>
        </p:nvSpPr>
        <p:spPr>
          <a:xfrm>
            <a:off x="65836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1" name="Shape 8"/>
          <p:cNvSpPr/>
          <p:nvPr/>
        </p:nvSpPr>
        <p:spPr>
          <a:xfrm>
            <a:off x="82296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2" name="Shape 9"/>
          <p:cNvSpPr/>
          <p:nvPr/>
        </p:nvSpPr>
        <p:spPr>
          <a:xfrm>
            <a:off x="82296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3" name="Shape 10"/>
          <p:cNvSpPr/>
          <p:nvPr/>
        </p:nvSpPr>
        <p:spPr>
          <a:xfrm>
            <a:off x="987552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4" name="Shape 11"/>
          <p:cNvSpPr/>
          <p:nvPr/>
        </p:nvSpPr>
        <p:spPr>
          <a:xfrm>
            <a:off x="987552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5" name="Shape 12"/>
          <p:cNvSpPr/>
          <p:nvPr/>
        </p:nvSpPr>
        <p:spPr>
          <a:xfrm>
            <a:off x="1152144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6" name="Shape 13"/>
          <p:cNvSpPr/>
          <p:nvPr/>
        </p:nvSpPr>
        <p:spPr>
          <a:xfrm>
            <a:off x="1152144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7" name="Shape 14"/>
          <p:cNvSpPr/>
          <p:nvPr/>
        </p:nvSpPr>
        <p:spPr>
          <a:xfrm>
            <a:off x="1316736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8" name="Shape 15"/>
          <p:cNvSpPr/>
          <p:nvPr/>
        </p:nvSpPr>
        <p:spPr>
          <a:xfrm>
            <a:off x="1316736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9" name="Shape 16"/>
          <p:cNvSpPr/>
          <p:nvPr/>
        </p:nvSpPr>
        <p:spPr>
          <a:xfrm>
            <a:off x="148132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0" name="Shape 17"/>
          <p:cNvSpPr/>
          <p:nvPr/>
        </p:nvSpPr>
        <p:spPr>
          <a:xfrm>
            <a:off x="148132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1" name="Shape 18"/>
          <p:cNvSpPr/>
          <p:nvPr/>
        </p:nvSpPr>
        <p:spPr>
          <a:xfrm>
            <a:off x="164592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2" name="Shape 19"/>
          <p:cNvSpPr/>
          <p:nvPr/>
        </p:nvSpPr>
        <p:spPr>
          <a:xfrm>
            <a:off x="164592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3" name="Shape 20"/>
          <p:cNvSpPr/>
          <p:nvPr/>
        </p:nvSpPr>
        <p:spPr>
          <a:xfrm>
            <a:off x="1810512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4" name="Shape 21"/>
          <p:cNvSpPr/>
          <p:nvPr/>
        </p:nvSpPr>
        <p:spPr>
          <a:xfrm>
            <a:off x="1810512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5" name="Shape 22"/>
          <p:cNvSpPr/>
          <p:nvPr/>
        </p:nvSpPr>
        <p:spPr>
          <a:xfrm>
            <a:off x="1975104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6" name="Shape 23"/>
          <p:cNvSpPr/>
          <p:nvPr/>
        </p:nvSpPr>
        <p:spPr>
          <a:xfrm>
            <a:off x="1975104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7" name="Shape 24"/>
          <p:cNvSpPr/>
          <p:nvPr/>
        </p:nvSpPr>
        <p:spPr>
          <a:xfrm>
            <a:off x="2139696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8" name="Shape 25"/>
          <p:cNvSpPr/>
          <p:nvPr/>
        </p:nvSpPr>
        <p:spPr>
          <a:xfrm>
            <a:off x="2139696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9" name="Shape 26"/>
          <p:cNvSpPr/>
          <p:nvPr/>
        </p:nvSpPr>
        <p:spPr>
          <a:xfrm>
            <a:off x="2304288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0" name="Shape 27"/>
          <p:cNvSpPr/>
          <p:nvPr/>
        </p:nvSpPr>
        <p:spPr>
          <a:xfrm>
            <a:off x="2304288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1" name="Shape 28"/>
          <p:cNvSpPr/>
          <p:nvPr/>
        </p:nvSpPr>
        <p:spPr>
          <a:xfrm>
            <a:off x="2468880" y="580644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2" name="Shape 29"/>
          <p:cNvSpPr/>
          <p:nvPr/>
        </p:nvSpPr>
        <p:spPr>
          <a:xfrm>
            <a:off x="2468880" y="597103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3" name="Text 30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7A77B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53</a:t>
            </a:r>
            <a:endParaRPr lang="en-US" sz="105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42531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code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8533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§3.7  Coding Test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Coding Test 3.1 — 별 모양 찍기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정사각형 별 무늬는 가운데가 비어 있고 그 주위를 동일한 패턴이 둘러싸며 점점 커집니다. 크기 N &gt; 3인 경우 다음 규칙을 따릅니다.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487168"/>
            <a:ext cx="6492240" cy="548640"/>
          </a:xfrm>
          <a:prstGeom prst="roundRect">
            <a:avLst>
              <a:gd name="adj" fmla="val 23333"/>
            </a:avLst>
          </a:prstGeom>
          <a:solidFill>
            <a:srgbClr val="F5F4FC"/>
          </a:solidFill>
          <a:ln/>
        </p:spPr>
      </p:sp>
      <p:sp>
        <p:nvSpPr>
          <p:cNvPr id="8" name="Shape 5"/>
          <p:cNvSpPr/>
          <p:nvPr/>
        </p:nvSpPr>
        <p:spPr>
          <a:xfrm>
            <a:off x="841248" y="2578608"/>
            <a:ext cx="365760" cy="365760"/>
          </a:xfrm>
          <a:prstGeom prst="ellipse">
            <a:avLst/>
          </a:prstGeom>
          <a:solidFill>
            <a:srgbClr val="14B8A6"/>
          </a:solidFill>
          <a:ln/>
        </p:spPr>
      </p:sp>
      <p:sp>
        <p:nvSpPr>
          <p:cNvPr id="9" name="Text 6"/>
          <p:cNvSpPr/>
          <p:nvPr/>
        </p:nvSpPr>
        <p:spPr>
          <a:xfrm>
            <a:off x="841248" y="25786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040" dirty="0"/>
          </a:p>
        </p:txBody>
      </p:sp>
      <p:sp>
        <p:nvSpPr>
          <p:cNvPr id="10" name="Text 7"/>
          <p:cNvSpPr/>
          <p:nvPr/>
        </p:nvSpPr>
        <p:spPr>
          <a:xfrm>
            <a:off x="1371600" y="2487168"/>
            <a:ext cx="557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패턴을 3등분하여 총 9개의 작은 영역으로 나눈다. (3×3 격자)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58368" y="3145536"/>
            <a:ext cx="6492240" cy="548640"/>
          </a:xfrm>
          <a:prstGeom prst="roundRect">
            <a:avLst>
              <a:gd name="adj" fmla="val 23333"/>
            </a:avLst>
          </a:prstGeom>
          <a:solidFill>
            <a:srgbClr val="F5F4FC"/>
          </a:solidFill>
          <a:ln/>
        </p:spPr>
      </p:sp>
      <p:sp>
        <p:nvSpPr>
          <p:cNvPr id="12" name="Shape 9"/>
          <p:cNvSpPr/>
          <p:nvPr/>
        </p:nvSpPr>
        <p:spPr>
          <a:xfrm>
            <a:off x="841248" y="3236976"/>
            <a:ext cx="365760" cy="365760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13" name="Text 10"/>
          <p:cNvSpPr/>
          <p:nvPr/>
        </p:nvSpPr>
        <p:spPr>
          <a:xfrm>
            <a:off x="841248" y="32369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40" dirty="0"/>
          </a:p>
        </p:txBody>
      </p:sp>
      <p:sp>
        <p:nvSpPr>
          <p:cNvPr id="14" name="Text 11"/>
          <p:cNvSpPr/>
          <p:nvPr/>
        </p:nvSpPr>
        <p:spPr>
          <a:xfrm>
            <a:off x="1371600" y="3145536"/>
            <a:ext cx="557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가운데 영역은 공백으로 비워 두고, 나머지 8개 영역은 크기 N/3의 패턴으로 채운다.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658368" y="3803904"/>
            <a:ext cx="6492240" cy="548640"/>
          </a:xfrm>
          <a:prstGeom prst="roundRect">
            <a:avLst>
              <a:gd name="adj" fmla="val 23333"/>
            </a:avLst>
          </a:prstGeom>
          <a:solidFill>
            <a:srgbClr val="EEF0FF"/>
          </a:solidFill>
          <a:ln/>
        </p:spPr>
      </p:sp>
      <p:sp>
        <p:nvSpPr>
          <p:cNvPr id="16" name="Shape 13"/>
          <p:cNvSpPr/>
          <p:nvPr/>
        </p:nvSpPr>
        <p:spPr>
          <a:xfrm>
            <a:off x="841248" y="3895344"/>
            <a:ext cx="365760" cy="365760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17" name="Text 14"/>
          <p:cNvSpPr/>
          <p:nvPr/>
        </p:nvSpPr>
        <p:spPr>
          <a:xfrm>
            <a:off x="841248" y="38953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40" dirty="0"/>
          </a:p>
        </p:txBody>
      </p:sp>
      <p:sp>
        <p:nvSpPr>
          <p:cNvPr id="18" name="Text 15"/>
          <p:cNvSpPr/>
          <p:nvPr/>
        </p:nvSpPr>
        <p:spPr>
          <a:xfrm>
            <a:off x="1371600" y="3803904"/>
            <a:ext cx="557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과정을 재귀적으로 반복한다.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658368" y="4572000"/>
            <a:ext cx="6492240" cy="1325880"/>
          </a:xfrm>
          <a:prstGeom prst="roundRect">
            <a:avLst>
              <a:gd name="adj" fmla="val 9655"/>
            </a:avLst>
          </a:prstGeom>
          <a:solidFill>
            <a:srgbClr val="F5F4FC"/>
          </a:solidFill>
          <a:ln/>
        </p:spPr>
      </p:sp>
      <p:sp>
        <p:nvSpPr>
          <p:cNvPr id="20" name="Shape 17"/>
          <p:cNvSpPr/>
          <p:nvPr/>
        </p:nvSpPr>
        <p:spPr>
          <a:xfrm>
            <a:off x="3127248" y="4709160"/>
            <a:ext cx="329184" cy="292608"/>
          </a:xfrm>
          <a:prstGeom prst="roundRect">
            <a:avLst>
              <a:gd name="adj" fmla="val 15625"/>
            </a:avLst>
          </a:prstGeom>
          <a:solidFill>
            <a:srgbClr val="14B8A6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3511296" y="4709160"/>
            <a:ext cx="329184" cy="292608"/>
          </a:xfrm>
          <a:prstGeom prst="roundRect">
            <a:avLst>
              <a:gd name="adj" fmla="val 15625"/>
            </a:avLst>
          </a:prstGeom>
          <a:solidFill>
            <a:srgbClr val="14B8A6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3895344" y="4709160"/>
            <a:ext cx="329184" cy="292608"/>
          </a:xfrm>
          <a:prstGeom prst="roundRect">
            <a:avLst>
              <a:gd name="adj" fmla="val 15625"/>
            </a:avLst>
          </a:prstGeom>
          <a:solidFill>
            <a:srgbClr val="14B8A6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3127248" y="5056632"/>
            <a:ext cx="329184" cy="292608"/>
          </a:xfrm>
          <a:prstGeom prst="roundRect">
            <a:avLst>
              <a:gd name="adj" fmla="val 15625"/>
            </a:avLst>
          </a:prstGeom>
          <a:solidFill>
            <a:srgbClr val="14B8A6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3511296" y="5056632"/>
            <a:ext cx="329184" cy="292608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3895344" y="5056632"/>
            <a:ext cx="329184" cy="292608"/>
          </a:xfrm>
          <a:prstGeom prst="roundRect">
            <a:avLst>
              <a:gd name="adj" fmla="val 15625"/>
            </a:avLst>
          </a:prstGeom>
          <a:solidFill>
            <a:srgbClr val="14B8A6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3127248" y="5404104"/>
            <a:ext cx="329184" cy="292608"/>
          </a:xfrm>
          <a:prstGeom prst="roundRect">
            <a:avLst>
              <a:gd name="adj" fmla="val 15625"/>
            </a:avLst>
          </a:prstGeom>
          <a:solidFill>
            <a:srgbClr val="14B8A6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3511296" y="5404104"/>
            <a:ext cx="329184" cy="292608"/>
          </a:xfrm>
          <a:prstGeom prst="roundRect">
            <a:avLst>
              <a:gd name="adj" fmla="val 15625"/>
            </a:avLst>
          </a:prstGeom>
          <a:solidFill>
            <a:srgbClr val="14B8A6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3895344" y="5404104"/>
            <a:ext cx="329184" cy="292608"/>
          </a:xfrm>
          <a:prstGeom prst="roundRect">
            <a:avLst>
              <a:gd name="adj" fmla="val 15625"/>
            </a:avLst>
          </a:prstGeom>
          <a:solidFill>
            <a:srgbClr val="14B8A6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407408" y="50292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가운데만 비우고 나머지 8칸을 재귀로 채운다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7562088" y="2487168"/>
            <a:ext cx="3968496" cy="3410712"/>
          </a:xfrm>
          <a:prstGeom prst="roundRect">
            <a:avLst>
              <a:gd name="adj" fmla="val 3485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31" name="Text 28"/>
          <p:cNvSpPr/>
          <p:nvPr/>
        </p:nvSpPr>
        <p:spPr>
          <a:xfrm>
            <a:off x="7836408" y="2651760"/>
            <a:ext cx="34198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크기를 입력하시오: 9</a:t>
            </a:r>
            <a:endParaRPr lang="en-US" sz="1150" dirty="0"/>
          </a:p>
        </p:txBody>
      </p:sp>
      <p:sp>
        <p:nvSpPr>
          <p:cNvPr id="32" name="Text 29"/>
          <p:cNvSpPr/>
          <p:nvPr/>
        </p:nvSpPr>
        <p:spPr>
          <a:xfrm>
            <a:off x="7836408" y="3054096"/>
            <a:ext cx="3419856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*********</a:t>
            </a:r>
            <a:endParaRPr lang="en-US" sz="1600" dirty="0"/>
          </a:p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 ** ** *</a:t>
            </a:r>
            <a:endParaRPr lang="en-US" sz="1600" dirty="0"/>
          </a:p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*********</a:t>
            </a:r>
            <a:endParaRPr lang="en-US" sz="1600" dirty="0"/>
          </a:p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***   ***</a:t>
            </a:r>
            <a:endParaRPr lang="en-US" sz="1600" dirty="0"/>
          </a:p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 *   * *</a:t>
            </a:r>
            <a:endParaRPr lang="en-US" sz="1600" dirty="0"/>
          </a:p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***   ***</a:t>
            </a:r>
            <a:endParaRPr lang="en-US" sz="1600" dirty="0"/>
          </a:p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*********</a:t>
            </a:r>
            <a:endParaRPr lang="en-US" sz="1600" dirty="0"/>
          </a:p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 ** ** *</a:t>
            </a:r>
            <a:endParaRPr lang="en-US" sz="1600" dirty="0"/>
          </a:p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*********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54</a:t>
            </a:r>
            <a:endParaRPr lang="en-US" sz="105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42531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code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8533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§3.7  Coding Test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Coding Test 3.1 — 전체 소스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4160520"/>
          </a:xfrm>
          <a:prstGeom prst="roundRect">
            <a:avLst>
              <a:gd name="adj" fmla="val 2857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8" name="Shape 5"/>
          <p:cNvSpPr/>
          <p:nvPr/>
        </p:nvSpPr>
        <p:spPr>
          <a:xfrm>
            <a:off x="658368" y="2002536"/>
            <a:ext cx="694944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822960" y="188823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0" name="Shape 7"/>
          <p:cNvSpPr/>
          <p:nvPr/>
        </p:nvSpPr>
        <p:spPr>
          <a:xfrm>
            <a:off x="996696" y="188823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1" name="Shape 8"/>
          <p:cNvSpPr/>
          <p:nvPr/>
        </p:nvSpPr>
        <p:spPr>
          <a:xfrm>
            <a:off x="1170432" y="188823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2" name="Text 9"/>
          <p:cNvSpPr/>
          <p:nvPr/>
        </p:nvSpPr>
        <p:spPr>
          <a:xfrm>
            <a:off x="1408176" y="1783080"/>
            <a:ext cx="6035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make_star.py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877824" y="2185416"/>
            <a:ext cx="6510528" cy="3666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make_star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'*'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prev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make_star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작은 패턴 가져오기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line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prev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line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 '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line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line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"크기를 입력하시오: "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line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make_star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line</a:t>
            </a:r>
            <a:pPr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019288" y="1783080"/>
            <a:ext cx="3511296" cy="96012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220456" y="1929384"/>
            <a:ext cx="548640" cy="548640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16" name="Image 1" descr="/home/claude/icons/flag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7616" y="2066544"/>
            <a:ext cx="274320" cy="27432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878824" y="1874520"/>
            <a:ext cx="24597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사례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8878824" y="2167128"/>
            <a:ext cx="2459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== 1이면 별 하나짜리 패턴 ['*']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8019288" y="2880360"/>
            <a:ext cx="3511296" cy="96012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220456" y="3026664"/>
            <a:ext cx="548640" cy="548640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21" name="Image 2" descr="/home/claude/icons/sync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616" y="3163824"/>
            <a:ext cx="274320" cy="27432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878824" y="2971800"/>
            <a:ext cx="24597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사례</a:t>
            </a:r>
            <a:endParaRPr lang="en-US" sz="1300" dirty="0"/>
          </a:p>
        </p:txBody>
      </p:sp>
      <p:sp>
        <p:nvSpPr>
          <p:cNvPr id="23" name="Text 18"/>
          <p:cNvSpPr/>
          <p:nvPr/>
        </p:nvSpPr>
        <p:spPr>
          <a:xfrm>
            <a:off x="8878824" y="3264408"/>
            <a:ext cx="2459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크기 n/3의 패턴을 먼저 얻는다</a:t>
            </a:r>
            <a:endParaRPr lang="en-US" sz="1100" dirty="0"/>
          </a:p>
        </p:txBody>
      </p:sp>
      <p:sp>
        <p:nvSpPr>
          <p:cNvPr id="24" name="Shape 19"/>
          <p:cNvSpPr/>
          <p:nvPr/>
        </p:nvSpPr>
        <p:spPr>
          <a:xfrm>
            <a:off x="8019288" y="3977640"/>
            <a:ext cx="3511296" cy="96012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220456" y="4123944"/>
            <a:ext cx="548640" cy="548640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26" name="Image 3" descr="/home/claude/icons/lay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7616" y="4261104"/>
            <a:ext cx="274320" cy="27432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878824" y="4069080"/>
            <a:ext cx="24597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결합</a:t>
            </a:r>
            <a:endParaRPr lang="en-US" sz="1300" dirty="0"/>
          </a:p>
        </p:txBody>
      </p:sp>
      <p:sp>
        <p:nvSpPr>
          <p:cNvPr id="28" name="Text 22"/>
          <p:cNvSpPr/>
          <p:nvPr/>
        </p:nvSpPr>
        <p:spPr>
          <a:xfrm>
            <a:off x="8878824" y="4361688"/>
            <a:ext cx="2459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가운데 줄만 공백을 끼워 넣고 나머지는 3번 반복</a:t>
            </a:r>
            <a:endParaRPr lang="en-US" sz="1100" dirty="0"/>
          </a:p>
        </p:txBody>
      </p:sp>
      <p:sp>
        <p:nvSpPr>
          <p:cNvPr id="29" name="Shape 23"/>
          <p:cNvSpPr/>
          <p:nvPr/>
        </p:nvSpPr>
        <p:spPr>
          <a:xfrm>
            <a:off x="8019288" y="5074920"/>
            <a:ext cx="3511296" cy="822960"/>
          </a:xfrm>
          <a:prstGeom prst="roundRect">
            <a:avLst>
              <a:gd name="adj" fmla="val 15556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30" name="Text 24"/>
          <p:cNvSpPr/>
          <p:nvPr/>
        </p:nvSpPr>
        <p:spPr>
          <a:xfrm>
            <a:off x="8238744" y="5074920"/>
            <a:ext cx="30723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 크기 n → n/3 : 동일 비율 축소</a:t>
            </a:r>
            <a:endParaRPr lang="en-US" sz="1200" dirty="0"/>
          </a:p>
        </p:txBody>
      </p:sp>
      <p:sp>
        <p:nvSpPr>
          <p:cNvPr id="31" name="Text 25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55</a:t>
            </a:r>
            <a:endParaRPr lang="en-US" sz="105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42531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code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8533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§3.7  Coding Test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Coding Test 3.2 — 계단 오르기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총 N개의 계단을 올라야 합니다. 한 번에 1칸 또는 2칸만 오를 수 있습니다. 꼭대기까지 올라가는 모든 경우의 수를 재귀 함수로 구하세요.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487168"/>
            <a:ext cx="5207508" cy="3246120"/>
          </a:xfrm>
          <a:prstGeom prst="roundRect">
            <a:avLst>
              <a:gd name="adj" fmla="val 3944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32688" y="267004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 세우기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950976" y="3200400"/>
            <a:ext cx="118872" cy="118872"/>
          </a:xfrm>
          <a:prstGeom prst="ellipse">
            <a:avLst/>
          </a:prstGeom>
          <a:solidFill>
            <a:srgbClr val="14B8A6"/>
          </a:solidFill>
          <a:ln/>
        </p:spPr>
      </p:sp>
      <p:sp>
        <p:nvSpPr>
          <p:cNvPr id="10" name="Text 7"/>
          <p:cNvSpPr/>
          <p:nvPr/>
        </p:nvSpPr>
        <p:spPr>
          <a:xfrm>
            <a:off x="1225296" y="3035808"/>
            <a:ext cx="43388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번째 계단을 올라가는 법: 1가지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950976" y="3803904"/>
            <a:ext cx="118872" cy="118872"/>
          </a:xfrm>
          <a:prstGeom prst="ellipse">
            <a:avLst/>
          </a:prstGeom>
          <a:solidFill>
            <a:srgbClr val="14B8A6"/>
          </a:solidFill>
          <a:ln/>
        </p:spPr>
      </p:sp>
      <p:sp>
        <p:nvSpPr>
          <p:cNvPr id="12" name="Text 9"/>
          <p:cNvSpPr/>
          <p:nvPr/>
        </p:nvSpPr>
        <p:spPr>
          <a:xfrm>
            <a:off x="1225296" y="3639312"/>
            <a:ext cx="43388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번째 계단을 올라가는 법: 2가지 (1+1 또는 2)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950976" y="4407408"/>
            <a:ext cx="118872" cy="118872"/>
          </a:xfrm>
          <a:prstGeom prst="ellipse">
            <a:avLst/>
          </a:prstGeom>
          <a:solidFill>
            <a:srgbClr val="14B8A6"/>
          </a:solidFill>
          <a:ln/>
        </p:spPr>
      </p:sp>
      <p:sp>
        <p:nvSpPr>
          <p:cNvPr id="14" name="Text 11"/>
          <p:cNvSpPr/>
          <p:nvPr/>
        </p:nvSpPr>
        <p:spPr>
          <a:xfrm>
            <a:off x="1225296" y="4242816"/>
            <a:ext cx="43388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k층에 올라가는 법 = (k−1)층에서 1칸 + (k−2)층에서 2칸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950976" y="4937760"/>
            <a:ext cx="4622292" cy="658368"/>
          </a:xfrm>
          <a:prstGeom prst="roundRect">
            <a:avLst>
              <a:gd name="adj" fmla="val 16667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950976" y="4937760"/>
            <a:ext cx="46222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ways(k) = ways(k−1) + ways(k−2)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6323076" y="2487168"/>
            <a:ext cx="5207508" cy="3246120"/>
          </a:xfrm>
          <a:prstGeom prst="roundRect">
            <a:avLst>
              <a:gd name="adj" fmla="val 3944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6597396" y="267004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ways(4) 재귀 트리 — 답은 5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 flipH="1">
            <a:off x="8471916" y="3419856"/>
            <a:ext cx="1188720" cy="256032"/>
          </a:xfrm>
          <a:prstGeom prst="line">
            <a:avLst/>
          </a:prstGeom>
          <a:noFill/>
          <a:ln w="15240">
            <a:solidFill>
              <a:srgbClr val="E7E6FB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9660636" y="3419856"/>
            <a:ext cx="1188720" cy="256032"/>
          </a:xfrm>
          <a:prstGeom prst="line">
            <a:avLst/>
          </a:prstGeom>
          <a:noFill/>
          <a:ln w="15240">
            <a:solidFill>
              <a:srgbClr val="E7E6F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flipH="1">
            <a:off x="7831836" y="4041648"/>
            <a:ext cx="640080" cy="256032"/>
          </a:xfrm>
          <a:prstGeom prst="line">
            <a:avLst/>
          </a:prstGeom>
          <a:noFill/>
          <a:ln w="15240">
            <a:solidFill>
              <a:srgbClr val="E7E6FB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8471916" y="4041648"/>
            <a:ext cx="640080" cy="256032"/>
          </a:xfrm>
          <a:prstGeom prst="line">
            <a:avLst/>
          </a:prstGeom>
          <a:noFill/>
          <a:ln w="15240">
            <a:solidFill>
              <a:srgbClr val="E7E6FB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flipH="1">
            <a:off x="10300716" y="4041648"/>
            <a:ext cx="548640" cy="256032"/>
          </a:xfrm>
          <a:prstGeom prst="line">
            <a:avLst/>
          </a:prstGeom>
          <a:noFill/>
          <a:ln w="15240">
            <a:solidFill>
              <a:srgbClr val="E7E6FB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10849356" y="4041648"/>
            <a:ext cx="548640" cy="256032"/>
          </a:xfrm>
          <a:prstGeom prst="line">
            <a:avLst/>
          </a:prstGeom>
          <a:noFill/>
          <a:ln w="15240">
            <a:solidFill>
              <a:srgbClr val="E7E6FB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 flipH="1">
            <a:off x="7420356" y="4663440"/>
            <a:ext cx="411480" cy="256032"/>
          </a:xfrm>
          <a:prstGeom prst="line">
            <a:avLst/>
          </a:prstGeom>
          <a:noFill/>
          <a:ln w="15240">
            <a:solidFill>
              <a:srgbClr val="E7E6FB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831836" y="4663440"/>
            <a:ext cx="411480" cy="256032"/>
          </a:xfrm>
          <a:prstGeom prst="line">
            <a:avLst/>
          </a:prstGeom>
          <a:noFill/>
          <a:ln w="15240">
            <a:solidFill>
              <a:srgbClr val="E7E6FB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9267444" y="3054096"/>
            <a:ext cx="786384" cy="365760"/>
          </a:xfrm>
          <a:prstGeom prst="roundRect">
            <a:avLst>
              <a:gd name="adj" fmla="val 20000"/>
            </a:avLst>
          </a:prstGeom>
          <a:solidFill>
            <a:srgbClr val="4F46E5"/>
          </a:solidFill>
          <a:ln/>
        </p:spPr>
      </p:sp>
      <p:sp>
        <p:nvSpPr>
          <p:cNvPr id="28" name="Text 25"/>
          <p:cNvSpPr/>
          <p:nvPr/>
        </p:nvSpPr>
        <p:spPr>
          <a:xfrm>
            <a:off x="9267444" y="3054096"/>
            <a:ext cx="786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ways(4)</a:t>
            </a:r>
            <a:endParaRPr lang="en-US" sz="850" dirty="0"/>
          </a:p>
        </p:txBody>
      </p:sp>
      <p:sp>
        <p:nvSpPr>
          <p:cNvPr id="29" name="Shape 26"/>
          <p:cNvSpPr/>
          <p:nvPr/>
        </p:nvSpPr>
        <p:spPr>
          <a:xfrm>
            <a:off x="8078724" y="3675888"/>
            <a:ext cx="786384" cy="365760"/>
          </a:xfrm>
          <a:prstGeom prst="roundRect">
            <a:avLst>
              <a:gd name="adj" fmla="val 20000"/>
            </a:avLst>
          </a:prstGeom>
          <a:solidFill>
            <a:srgbClr val="4F46E5"/>
          </a:solidFill>
          <a:ln/>
        </p:spPr>
      </p:sp>
      <p:sp>
        <p:nvSpPr>
          <p:cNvPr id="30" name="Text 27"/>
          <p:cNvSpPr/>
          <p:nvPr/>
        </p:nvSpPr>
        <p:spPr>
          <a:xfrm>
            <a:off x="8078724" y="3675888"/>
            <a:ext cx="786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ways(3)</a:t>
            </a:r>
            <a:endParaRPr lang="en-US" sz="850" dirty="0"/>
          </a:p>
        </p:txBody>
      </p:sp>
      <p:sp>
        <p:nvSpPr>
          <p:cNvPr id="31" name="Shape 28"/>
          <p:cNvSpPr/>
          <p:nvPr/>
        </p:nvSpPr>
        <p:spPr>
          <a:xfrm>
            <a:off x="10456164" y="3675888"/>
            <a:ext cx="786384" cy="365760"/>
          </a:xfrm>
          <a:prstGeom prst="roundRect">
            <a:avLst>
              <a:gd name="adj" fmla="val 20000"/>
            </a:avLst>
          </a:prstGeom>
          <a:solidFill>
            <a:srgbClr val="4F46E5"/>
          </a:solidFill>
          <a:ln/>
        </p:spPr>
      </p:sp>
      <p:sp>
        <p:nvSpPr>
          <p:cNvPr id="32" name="Text 29"/>
          <p:cNvSpPr/>
          <p:nvPr/>
        </p:nvSpPr>
        <p:spPr>
          <a:xfrm>
            <a:off x="10456164" y="3675888"/>
            <a:ext cx="786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ways(2)</a:t>
            </a:r>
            <a:endParaRPr lang="en-US" sz="850" dirty="0"/>
          </a:p>
        </p:txBody>
      </p:sp>
      <p:sp>
        <p:nvSpPr>
          <p:cNvPr id="33" name="Shape 30"/>
          <p:cNvSpPr/>
          <p:nvPr/>
        </p:nvSpPr>
        <p:spPr>
          <a:xfrm>
            <a:off x="7438644" y="4297680"/>
            <a:ext cx="786384" cy="365760"/>
          </a:xfrm>
          <a:prstGeom prst="roundRect">
            <a:avLst>
              <a:gd name="adj" fmla="val 20000"/>
            </a:avLst>
          </a:prstGeom>
          <a:solidFill>
            <a:srgbClr val="4F46E5"/>
          </a:solidFill>
          <a:ln/>
        </p:spPr>
      </p:sp>
      <p:sp>
        <p:nvSpPr>
          <p:cNvPr id="34" name="Text 31"/>
          <p:cNvSpPr/>
          <p:nvPr/>
        </p:nvSpPr>
        <p:spPr>
          <a:xfrm>
            <a:off x="7438644" y="4297680"/>
            <a:ext cx="786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ways(2)</a:t>
            </a:r>
            <a:endParaRPr lang="en-US" sz="850" dirty="0"/>
          </a:p>
        </p:txBody>
      </p:sp>
      <p:sp>
        <p:nvSpPr>
          <p:cNvPr id="35" name="Shape 32"/>
          <p:cNvSpPr/>
          <p:nvPr/>
        </p:nvSpPr>
        <p:spPr>
          <a:xfrm>
            <a:off x="8718804" y="4297680"/>
            <a:ext cx="786384" cy="365760"/>
          </a:xfrm>
          <a:prstGeom prst="roundRect">
            <a:avLst>
              <a:gd name="adj" fmla="val 20000"/>
            </a:avLst>
          </a:prstGeom>
          <a:solidFill>
            <a:srgbClr val="10B981"/>
          </a:solidFill>
          <a:ln/>
        </p:spPr>
      </p:sp>
      <p:sp>
        <p:nvSpPr>
          <p:cNvPr id="36" name="Text 33"/>
          <p:cNvSpPr/>
          <p:nvPr/>
        </p:nvSpPr>
        <p:spPr>
          <a:xfrm>
            <a:off x="8718804" y="4297680"/>
            <a:ext cx="786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ways(1)</a:t>
            </a:r>
            <a:endParaRPr lang="en-US" sz="850" dirty="0"/>
          </a:p>
        </p:txBody>
      </p:sp>
      <p:sp>
        <p:nvSpPr>
          <p:cNvPr id="37" name="Shape 34"/>
          <p:cNvSpPr/>
          <p:nvPr/>
        </p:nvSpPr>
        <p:spPr>
          <a:xfrm>
            <a:off x="9907524" y="4297680"/>
            <a:ext cx="786384" cy="365760"/>
          </a:xfrm>
          <a:prstGeom prst="roundRect">
            <a:avLst>
              <a:gd name="adj" fmla="val 20000"/>
            </a:avLst>
          </a:prstGeom>
          <a:solidFill>
            <a:srgbClr val="10B981"/>
          </a:solidFill>
          <a:ln/>
        </p:spPr>
      </p:sp>
      <p:sp>
        <p:nvSpPr>
          <p:cNvPr id="38" name="Text 35"/>
          <p:cNvSpPr/>
          <p:nvPr/>
        </p:nvSpPr>
        <p:spPr>
          <a:xfrm>
            <a:off x="9907524" y="4297680"/>
            <a:ext cx="786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ways(1)</a:t>
            </a:r>
            <a:endParaRPr lang="en-US" sz="850" dirty="0"/>
          </a:p>
        </p:txBody>
      </p:sp>
      <p:sp>
        <p:nvSpPr>
          <p:cNvPr id="39" name="Shape 36"/>
          <p:cNvSpPr/>
          <p:nvPr/>
        </p:nvSpPr>
        <p:spPr>
          <a:xfrm>
            <a:off x="11004804" y="4297680"/>
            <a:ext cx="786384" cy="365760"/>
          </a:xfrm>
          <a:prstGeom prst="roundRect">
            <a:avLst>
              <a:gd name="adj" fmla="val 20000"/>
            </a:avLst>
          </a:prstGeom>
          <a:solidFill>
            <a:srgbClr val="10B981"/>
          </a:solidFill>
          <a:ln/>
        </p:spPr>
      </p:sp>
      <p:sp>
        <p:nvSpPr>
          <p:cNvPr id="40" name="Text 37"/>
          <p:cNvSpPr/>
          <p:nvPr/>
        </p:nvSpPr>
        <p:spPr>
          <a:xfrm>
            <a:off x="11004804" y="4297680"/>
            <a:ext cx="786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ways(0)</a:t>
            </a:r>
            <a:endParaRPr lang="en-US" sz="850" dirty="0"/>
          </a:p>
        </p:txBody>
      </p:sp>
      <p:sp>
        <p:nvSpPr>
          <p:cNvPr id="41" name="Shape 38"/>
          <p:cNvSpPr/>
          <p:nvPr/>
        </p:nvSpPr>
        <p:spPr>
          <a:xfrm>
            <a:off x="7027164" y="4919472"/>
            <a:ext cx="786384" cy="365760"/>
          </a:xfrm>
          <a:prstGeom prst="roundRect">
            <a:avLst>
              <a:gd name="adj" fmla="val 20000"/>
            </a:avLst>
          </a:prstGeom>
          <a:solidFill>
            <a:srgbClr val="10B981"/>
          </a:solidFill>
          <a:ln/>
        </p:spPr>
      </p:sp>
      <p:sp>
        <p:nvSpPr>
          <p:cNvPr id="42" name="Text 39"/>
          <p:cNvSpPr/>
          <p:nvPr/>
        </p:nvSpPr>
        <p:spPr>
          <a:xfrm>
            <a:off x="7027164" y="4919472"/>
            <a:ext cx="786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ways(1)</a:t>
            </a:r>
            <a:endParaRPr lang="en-US" sz="850" dirty="0"/>
          </a:p>
        </p:txBody>
      </p:sp>
      <p:sp>
        <p:nvSpPr>
          <p:cNvPr id="43" name="Shape 40"/>
          <p:cNvSpPr/>
          <p:nvPr/>
        </p:nvSpPr>
        <p:spPr>
          <a:xfrm>
            <a:off x="7850124" y="4919472"/>
            <a:ext cx="786384" cy="365760"/>
          </a:xfrm>
          <a:prstGeom prst="roundRect">
            <a:avLst>
              <a:gd name="adj" fmla="val 20000"/>
            </a:avLst>
          </a:prstGeom>
          <a:solidFill>
            <a:srgbClr val="10B981"/>
          </a:solidFill>
          <a:ln/>
        </p:spPr>
      </p:sp>
      <p:sp>
        <p:nvSpPr>
          <p:cNvPr id="44" name="Text 41"/>
          <p:cNvSpPr/>
          <p:nvPr/>
        </p:nvSpPr>
        <p:spPr>
          <a:xfrm>
            <a:off x="7850124" y="4919472"/>
            <a:ext cx="786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ways(0)</a:t>
            </a:r>
            <a:endParaRPr lang="en-US" sz="850" dirty="0"/>
          </a:p>
        </p:txBody>
      </p:sp>
      <p:sp>
        <p:nvSpPr>
          <p:cNvPr id="45" name="Text 42"/>
          <p:cNvSpPr/>
          <p:nvPr/>
        </p:nvSpPr>
        <p:spPr>
          <a:xfrm>
            <a:off x="6597396" y="5230368"/>
            <a:ext cx="46588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초록색 잎(기본 사례) 5개 = 경우의 수 5</a:t>
            </a:r>
            <a:endParaRPr lang="en-US" sz="1150" dirty="0"/>
          </a:p>
        </p:txBody>
      </p:sp>
      <p:sp>
        <p:nvSpPr>
          <p:cNvPr id="46" name="Text 43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56</a:t>
            </a:r>
            <a:endParaRPr lang="en-US" sz="105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42531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code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8533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§3.7  Coding Test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Coding Test 3.2 — 전체 소스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492240" cy="2788920"/>
          </a:xfrm>
          <a:prstGeom prst="roundRect">
            <a:avLst>
              <a:gd name="adj" fmla="val 4262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49224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8" name="Shape 5"/>
          <p:cNvSpPr/>
          <p:nvPr/>
        </p:nvSpPr>
        <p:spPr>
          <a:xfrm>
            <a:off x="658368" y="2002536"/>
            <a:ext cx="649224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9" name="Shape 6"/>
          <p:cNvSpPr/>
          <p:nvPr/>
        </p:nvSpPr>
        <p:spPr>
          <a:xfrm>
            <a:off x="822960" y="1888236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10" name="Shape 7"/>
          <p:cNvSpPr/>
          <p:nvPr/>
        </p:nvSpPr>
        <p:spPr>
          <a:xfrm>
            <a:off x="996696" y="1888236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11" name="Shape 8"/>
          <p:cNvSpPr/>
          <p:nvPr/>
        </p:nvSpPr>
        <p:spPr>
          <a:xfrm>
            <a:off x="1170432" y="1888236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2" name="Text 9"/>
          <p:cNvSpPr/>
          <p:nvPr/>
        </p:nvSpPr>
        <p:spPr>
          <a:xfrm>
            <a:off x="1408176" y="1783080"/>
            <a:ext cx="5577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ways.py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877824" y="2185416"/>
            <a:ext cx="6053328" cy="22951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ways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300" dirty="0"/>
          </a:p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300" dirty="0"/>
          </a:p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정확히 도착</a:t>
            </a:r>
            <a:endParaRPr lang="en-US" sz="1300" dirty="0"/>
          </a:p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300" dirty="0"/>
          </a:p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불가능한 경로</a:t>
            </a:r>
            <a:endParaRPr lang="en-US" sz="1300" dirty="0"/>
          </a:p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ways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ways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300" dirty="0"/>
          </a:p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300" dirty="0"/>
          </a:p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"계단 개수를 입력하세요: "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300" dirty="0"/>
          </a:p>
          <a:p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ways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846"/>
              </a:lnSpc>
              <a:buNone/>
            </a:pPr>
            <a:r>
              <a:rPr lang="en-US" sz="13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562088" y="1783080"/>
            <a:ext cx="3968496" cy="1234440"/>
          </a:xfrm>
          <a:prstGeom prst="roundRect">
            <a:avLst>
              <a:gd name="adj" fmla="val 9630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7836408" y="1783080"/>
            <a:ext cx="341985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1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계단 개수를 입력하세요: 4
</a:t>
            </a:r>
            <a:pPr indent="0" marL="0">
              <a:lnSpc>
                <a:spcPts val="2200"/>
              </a:lnSpc>
              <a:buNone/>
            </a:pPr>
            <a:r>
              <a:rPr lang="en-US" sz="1500" b="1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7562088" y="3200400"/>
            <a:ext cx="3968496" cy="1371600"/>
          </a:xfrm>
          <a:prstGeom prst="roundRect">
            <a:avLst>
              <a:gd name="adj" fmla="val 9333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7799832" y="336499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관찰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7799832" y="3675888"/>
            <a:ext cx="349300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피보나치 수열과 정확히 같은 점화식입니다. 따라서 순수 재귀는 지수 시간이며, 반복(또는 메모이제이션)으로 O(n)에 풀 수 있습니다.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658368" y="4846320"/>
            <a:ext cx="6492240" cy="1051560"/>
          </a:xfrm>
          <a:prstGeom prst="roundRect">
            <a:avLst>
              <a:gd name="adj" fmla="val 12174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pic>
        <p:nvPicPr>
          <p:cNvPr id="20" name="Image 1" descr="/home/claude/icons/warn_cor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5180076"/>
            <a:ext cx="384048" cy="384048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517904" y="4901184"/>
            <a:ext cx="5376672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80"/>
              </a:lnSpc>
              <a:buNone/>
            </a:pPr>
            <a:r>
              <a:rPr lang="en-US" sz="13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주의  </a:t>
            </a:r>
            <a:pPr indent="0" marL="0">
              <a:lnSpc>
                <a:spcPts val="168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n이 조금만 커져도 중복 호출이 폭발합니다. fib 때와 같은 함정입니다.</a:t>
            </a:r>
            <a:endParaRPr lang="en-US" sz="1300" dirty="0"/>
          </a:p>
        </p:txBody>
      </p:sp>
      <p:sp>
        <p:nvSpPr>
          <p:cNvPr id="22" name="Shape 18"/>
          <p:cNvSpPr/>
          <p:nvPr/>
        </p:nvSpPr>
        <p:spPr>
          <a:xfrm>
            <a:off x="7562088" y="4846320"/>
            <a:ext cx="3968496" cy="1051560"/>
          </a:xfrm>
          <a:prstGeom prst="roundRect">
            <a:avLst>
              <a:gd name="adj" fmla="val 11304"/>
            </a:avLst>
          </a:prstGeom>
          <a:solidFill>
            <a:srgbClr val="17163A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3" name="Text 19"/>
          <p:cNvSpPr/>
          <p:nvPr/>
        </p:nvSpPr>
        <p:spPr>
          <a:xfrm>
            <a:off x="7562088" y="4846320"/>
            <a:ext cx="39684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O(2ⁿ) → O(n)</a:t>
            </a:r>
            <a:endParaRPr lang="en-US" sz="1800" dirty="0"/>
          </a:p>
        </p:txBody>
      </p:sp>
      <p:sp>
        <p:nvSpPr>
          <p:cNvPr id="24" name="Text 20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57</a:t>
            </a:r>
            <a:endParaRPr lang="en-US" sz="105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30352"/>
            <a:ext cx="2142531" cy="384048"/>
          </a:xfrm>
          <a:prstGeom prst="roundRect">
            <a:avLst>
              <a:gd name="adj" fmla="val 47619"/>
            </a:avLst>
          </a:prstGeom>
          <a:solidFill>
            <a:srgbClr val="EDECFB"/>
          </a:solidFill>
          <a:ln/>
        </p:spPr>
      </p:sp>
      <p:pic>
        <p:nvPicPr>
          <p:cNvPr id="3" name="Image 0" descr="/home/claude/icons/code_ind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635508"/>
            <a:ext cx="173736" cy="173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4128" y="530352"/>
            <a:ext cx="168533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§3.7  Coding Test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Coding Test 3.3 — 에너지 절약 로봇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14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로봇은 숫자 X에서 출발해 1로 줄어들어야 합니다. 세 가지 동작 중 하나를 쓸 수 있고 각 동작의 에너지 소모는 1입니다. 최소 에너지를 구하세요.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450592"/>
            <a:ext cx="3380232" cy="1188720"/>
          </a:xfrm>
          <a:prstGeom prst="roundRect">
            <a:avLst>
              <a:gd name="adj" fmla="val 10769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651760"/>
            <a:ext cx="566928" cy="566928"/>
          </a:xfrm>
          <a:prstGeom prst="ellipse">
            <a:avLst/>
          </a:prstGeom>
          <a:solidFill>
            <a:srgbClr val="FB7185"/>
          </a:solidFill>
          <a:ln/>
        </p:spPr>
      </p:sp>
      <p:pic>
        <p:nvPicPr>
          <p:cNvPr id="9" name="Image 1" descr="/home/claude/icons/minu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" y="2793492"/>
            <a:ext cx="283464" cy="28346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72768" y="2633472"/>
            <a:ext cx="22463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− 1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896112" y="3145536"/>
            <a:ext cx="2904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언제나 가능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4404360" y="2450592"/>
            <a:ext cx="3380232" cy="1188720"/>
          </a:xfrm>
          <a:prstGeom prst="roundRect">
            <a:avLst>
              <a:gd name="adj" fmla="val 10769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642104" y="2651760"/>
            <a:ext cx="566928" cy="566928"/>
          </a:xfrm>
          <a:prstGeom prst="ellipse">
            <a:avLst/>
          </a:prstGeom>
          <a:solidFill>
            <a:srgbClr val="7C3AED"/>
          </a:solidFill>
          <a:ln/>
        </p:spPr>
      </p:sp>
      <p:pic>
        <p:nvPicPr>
          <p:cNvPr id="14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3836" y="2793492"/>
            <a:ext cx="283464" cy="28346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318760" y="2633472"/>
            <a:ext cx="22463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÷ 2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4642104" y="3145536"/>
            <a:ext cx="2904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X가 2로 나누어떨어질 때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8150352" y="2450592"/>
            <a:ext cx="3380232" cy="1188720"/>
          </a:xfrm>
          <a:prstGeom prst="roundRect">
            <a:avLst>
              <a:gd name="adj" fmla="val 10769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388096" y="2651760"/>
            <a:ext cx="566928" cy="566928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19" name="Image 3" descr="/home/claude/icons/divid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9828" y="2793492"/>
            <a:ext cx="283464" cy="28346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064752" y="2633472"/>
            <a:ext cx="22463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÷ 3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8388096" y="3145536"/>
            <a:ext cx="2904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X가 3으로 나누어떨어질 때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658368" y="3858768"/>
            <a:ext cx="6720840" cy="2212848"/>
          </a:xfrm>
          <a:prstGeom prst="roundRect">
            <a:avLst>
              <a:gd name="adj" fmla="val 5372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658368" y="3858768"/>
            <a:ext cx="6720840" cy="310896"/>
          </a:xfrm>
          <a:prstGeom prst="roundRect">
            <a:avLst>
              <a:gd name="adj" fmla="val 38235"/>
            </a:avLst>
          </a:prstGeom>
          <a:solidFill>
            <a:srgbClr val="2A285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78224"/>
            <a:ext cx="6720840" cy="91440"/>
          </a:xfrm>
          <a:prstGeom prst="rect">
            <a:avLst/>
          </a:prstGeom>
          <a:solidFill>
            <a:srgbClr val="2A2856"/>
          </a:solidFill>
          <a:ln/>
        </p:spPr>
      </p:sp>
      <p:sp>
        <p:nvSpPr>
          <p:cNvPr id="25" name="Shape 19"/>
          <p:cNvSpPr/>
          <p:nvPr/>
        </p:nvSpPr>
        <p:spPr>
          <a:xfrm>
            <a:off x="822960" y="3963924"/>
            <a:ext cx="100584" cy="100584"/>
          </a:xfrm>
          <a:prstGeom prst="ellipse">
            <a:avLst/>
          </a:prstGeom>
          <a:solidFill>
            <a:srgbClr val="FB7185"/>
          </a:solidFill>
          <a:ln/>
        </p:spPr>
      </p:sp>
      <p:sp>
        <p:nvSpPr>
          <p:cNvPr id="26" name="Shape 20"/>
          <p:cNvSpPr/>
          <p:nvPr/>
        </p:nvSpPr>
        <p:spPr>
          <a:xfrm>
            <a:off x="996696" y="3963924"/>
            <a:ext cx="100584" cy="100584"/>
          </a:xfrm>
          <a:prstGeom prst="ellipse">
            <a:avLst/>
          </a:prstGeom>
          <a:solidFill>
            <a:srgbClr val="FBBF24"/>
          </a:solidFill>
          <a:ln/>
        </p:spPr>
      </p:sp>
      <p:sp>
        <p:nvSpPr>
          <p:cNvPr id="27" name="Shape 21"/>
          <p:cNvSpPr/>
          <p:nvPr/>
        </p:nvSpPr>
        <p:spPr>
          <a:xfrm>
            <a:off x="1170432" y="3963924"/>
            <a:ext cx="100584" cy="10058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8" name="Text 22"/>
          <p:cNvSpPr/>
          <p:nvPr/>
        </p:nvSpPr>
        <p:spPr>
          <a:xfrm>
            <a:off x="1408176" y="3858768"/>
            <a:ext cx="5806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min_energy.py</a:t>
            </a:r>
            <a:endParaRPr lang="en-US" sz="1050" dirty="0"/>
          </a:p>
        </p:txBody>
      </p:sp>
      <p:sp>
        <p:nvSpPr>
          <p:cNvPr id="29" name="Text 23"/>
          <p:cNvSpPr/>
          <p:nvPr/>
        </p:nvSpPr>
        <p:spPr>
          <a:xfrm>
            <a:off x="877824" y="4261104"/>
            <a:ext cx="6281928" cy="1719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C9C8D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min_energy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50" dirty="0"/>
          </a:p>
          <a:p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50" dirty="0"/>
          </a:p>
          <a:p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이미 1이면 소모 없음</a:t>
            </a:r>
            <a:endParaRPr lang="en-US" sz="1050" dirty="0"/>
          </a:p>
          <a:p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energy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min_energy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50" dirty="0"/>
          </a:p>
          <a:p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50" dirty="0"/>
          </a:p>
          <a:p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energy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energy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min_energy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50" dirty="0"/>
          </a:p>
          <a:p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50" dirty="0"/>
          </a:p>
          <a:p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energy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energy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min_energy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50" dirty="0"/>
          </a:p>
          <a:p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energy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indent="0" marL="0">
              <a:lnSpc>
                <a:spcPts val="1491"/>
              </a:lnSpc>
              <a:buNone/>
            </a:pPr>
            <a:r>
              <a:rPr lang="en-US" sz="10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한 번의 동작 추가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7790688" y="3858768"/>
            <a:ext cx="3739896" cy="960120"/>
          </a:xfrm>
          <a:prstGeom prst="roundRect">
            <a:avLst>
              <a:gd name="adj" fmla="val 11429"/>
            </a:avLst>
          </a:prstGeom>
          <a:solidFill>
            <a:srgbClr val="1D1C3D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31" name="Text 25"/>
          <p:cNvSpPr/>
          <p:nvPr/>
        </p:nvSpPr>
        <p:spPr>
          <a:xfrm>
            <a:off x="8010144" y="3858768"/>
            <a:ext cx="330098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1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정수를 입력하시오: 12
</a:t>
            </a:r>
            <a:pPr indent="0" marL="0">
              <a:lnSpc>
                <a:spcPts val="2000"/>
              </a:lnSpc>
              <a:buNone/>
            </a:pPr>
            <a:r>
              <a:rPr lang="en-US" sz="1400" b="1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결과: 3</a:t>
            </a:r>
            <a:endParaRPr lang="en-US" sz="1100" dirty="0"/>
          </a:p>
        </p:txBody>
      </p:sp>
      <p:sp>
        <p:nvSpPr>
          <p:cNvPr id="32" name="Shape 26"/>
          <p:cNvSpPr/>
          <p:nvPr/>
        </p:nvSpPr>
        <p:spPr>
          <a:xfrm>
            <a:off x="7790688" y="4983480"/>
            <a:ext cx="3739896" cy="1088136"/>
          </a:xfrm>
          <a:prstGeom prst="roundRect">
            <a:avLst>
              <a:gd name="adj" fmla="val 11765"/>
            </a:avLst>
          </a:prstGeom>
          <a:solidFill>
            <a:srgbClr val="EEF0FF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33" name="Text 27"/>
          <p:cNvSpPr/>
          <p:nvPr/>
        </p:nvSpPr>
        <p:spPr>
          <a:xfrm>
            <a:off x="7973568" y="4983480"/>
            <a:ext cx="337413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→ 4 → 2 → 1</a:t>
            </a:r>
            <a:endParaRPr lang="en-US" sz="1150" dirty="0"/>
          </a:p>
          <a:p>
            <a:pPr algn="ctr" indent="0" marL="0">
              <a:lnSpc>
                <a:spcPts val="1800"/>
              </a:lnSpc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(÷3, ÷2, ÷2 … 3회)</a:t>
            </a:r>
            <a:endParaRPr lang="en-US" sz="1150" dirty="0"/>
          </a:p>
        </p:txBody>
      </p:sp>
      <p:sp>
        <p:nvSpPr>
          <p:cNvPr id="34" name="Text 28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58</a:t>
            </a:r>
            <a:endParaRPr lang="en-US" sz="105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5836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3장 정리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58368" y="1371600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93"/>
              </a:lnSpc>
              <a:buNone/>
            </a:pPr>
            <a:r>
              <a:rPr lang="en-US" sz="13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정복은 “문제를 같은 유형의 더 작은 문제로 바꾼다”는 한 문장으로 요약됩니다. 무엇을 얼마나 버리느냐가 복잡도를 결정합니다.</a:t>
            </a:r>
            <a:endParaRPr lang="en-US" sz="1350" dirty="0"/>
          </a:p>
        </p:txBody>
      </p:sp>
      <p:graphicFrame>
        <p:nvGraphicFramePr>
          <p:cNvPr id="6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920240"/>
          <a:ext cx="91440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920240"/>
                <a:gridCol w="4114800"/>
                <a:gridCol w="2459736"/>
              </a:tblGrid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축소 유형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크기 변화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대표 알고리즘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전형적 복잡도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163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동일 크기 축소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 → n − 1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팩토리얼, 순차 탐색, 삽입 정렬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O(n) ~ O(n²)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동일 비율 축소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 → n / c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이진 탐색, 위조 동전, 빠른 거듭제곱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O(log n)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가변 크기 축소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 → ?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유클리드, 보간 탐색, 퀵 셀렉트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O(log n) ~ O(n)</a:t>
                      </a:r>
                      <a:endParaRPr lang="en-US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58368" y="4434840"/>
            <a:ext cx="3380232" cy="1737360"/>
          </a:xfrm>
          <a:prstGeom prst="roundRect">
            <a:avLst>
              <a:gd name="adj" fmla="val 736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914400" y="4681728"/>
            <a:ext cx="640080" cy="640080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7" name="Image 0" descr="/home/claude/icons/syn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" y="4841748"/>
            <a:ext cx="320040" cy="32004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14400" y="5431536"/>
            <a:ext cx="2868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vs 반복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914400" y="5779008"/>
            <a:ext cx="28681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전략을 하향식·상향식 중 어느 방향으로 전개할지의 문제</a:t>
            </a:r>
            <a:endParaRPr lang="en-US" sz="1150" dirty="0"/>
          </a:p>
        </p:txBody>
      </p:sp>
      <p:sp>
        <p:nvSpPr>
          <p:cNvPr id="10" name="Shape 6"/>
          <p:cNvSpPr/>
          <p:nvPr/>
        </p:nvSpPr>
        <p:spPr>
          <a:xfrm>
            <a:off x="4404360" y="4434840"/>
            <a:ext cx="3380232" cy="1737360"/>
          </a:xfrm>
          <a:prstGeom prst="roundRect">
            <a:avLst>
              <a:gd name="adj" fmla="val 736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4660392" y="4681728"/>
            <a:ext cx="640080" cy="640080"/>
          </a:xfrm>
          <a:prstGeom prst="ellipse">
            <a:avLst/>
          </a:prstGeom>
          <a:solidFill>
            <a:srgbClr val="FB7185"/>
          </a:solidFill>
          <a:ln/>
        </p:spPr>
      </p:sp>
      <p:pic>
        <p:nvPicPr>
          <p:cNvPr id="12" name="Image 1" descr="/home/claude/icons/filter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12" y="4841748"/>
            <a:ext cx="320040" cy="32004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660392" y="5431536"/>
            <a:ext cx="2868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버리는 것이 힘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4660392" y="5779008"/>
            <a:ext cx="28681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정답이 없는 쪽을 버릴수록 복잡도가 내려간다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8150352" y="4434840"/>
            <a:ext cx="3380232" cy="1737360"/>
          </a:xfrm>
          <a:prstGeom prst="roundRect">
            <a:avLst>
              <a:gd name="adj" fmla="val 7368"/>
            </a:avLst>
          </a:prstGeom>
          <a:solidFill>
            <a:srgbClr val="F5F4FC"/>
          </a:solidFill>
          <a:ln/>
          <a:effectLst>
            <a:outerShdw sx="100000" sy="100000" kx="0" ky="0" algn="bl" rotWithShape="0" blurRad="127000" dist="25400" dir="5400000">
              <a:srgbClr val="1B1A3C">
                <a:alpha val="10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8406384" y="4681728"/>
            <a:ext cx="640080" cy="640080"/>
          </a:xfrm>
          <a:prstGeom prst="ellipse">
            <a:avLst/>
          </a:prstGeom>
          <a:solidFill>
            <a:srgbClr val="10B981"/>
          </a:solidFill>
          <a:ln/>
        </p:spPr>
      </p:sp>
      <p:pic>
        <p:nvPicPr>
          <p:cNvPr id="17" name="Image 2" descr="/home/claude/icons/sca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6404" y="484174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406384" y="5431536"/>
            <a:ext cx="2868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정복과의 차이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8406384" y="5779008"/>
            <a:ext cx="28681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 정복은 한 갈래만, 분할 정복은 모든 갈래를 푼다</a:t>
            </a:r>
            <a:endParaRPr lang="en-US" sz="1150" dirty="0"/>
          </a:p>
        </p:txBody>
      </p:sp>
      <p:sp>
        <p:nvSpPr>
          <p:cNvPr id="20" name="Text 14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59</a:t>
            </a:r>
            <a:endParaRPr lang="en-US" sz="105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566928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3" name="Shape 1"/>
          <p:cNvSpPr/>
          <p:nvPr/>
        </p:nvSpPr>
        <p:spPr>
          <a:xfrm>
            <a:off x="658368" y="583387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566928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583387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6" name="Shape 4"/>
          <p:cNvSpPr/>
          <p:nvPr/>
        </p:nvSpPr>
        <p:spPr>
          <a:xfrm>
            <a:off x="987552" y="566928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7" name="Shape 5"/>
          <p:cNvSpPr/>
          <p:nvPr/>
        </p:nvSpPr>
        <p:spPr>
          <a:xfrm>
            <a:off x="987552" y="583387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8" name="Shape 6"/>
          <p:cNvSpPr/>
          <p:nvPr/>
        </p:nvSpPr>
        <p:spPr>
          <a:xfrm>
            <a:off x="1152144" y="566928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9" name="Shape 7"/>
          <p:cNvSpPr/>
          <p:nvPr/>
        </p:nvSpPr>
        <p:spPr>
          <a:xfrm>
            <a:off x="1152144" y="583387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0" name="Shape 8"/>
          <p:cNvSpPr/>
          <p:nvPr/>
        </p:nvSpPr>
        <p:spPr>
          <a:xfrm>
            <a:off x="1316736" y="566928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1" name="Shape 9"/>
          <p:cNvSpPr/>
          <p:nvPr/>
        </p:nvSpPr>
        <p:spPr>
          <a:xfrm>
            <a:off x="1316736" y="583387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2" name="Shape 10"/>
          <p:cNvSpPr/>
          <p:nvPr/>
        </p:nvSpPr>
        <p:spPr>
          <a:xfrm>
            <a:off x="1481328" y="566928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3" name="Shape 11"/>
          <p:cNvSpPr/>
          <p:nvPr/>
        </p:nvSpPr>
        <p:spPr>
          <a:xfrm>
            <a:off x="1481328" y="583387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4" name="Shape 12"/>
          <p:cNvSpPr/>
          <p:nvPr/>
        </p:nvSpPr>
        <p:spPr>
          <a:xfrm>
            <a:off x="1645920" y="566928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5" name="Shape 13"/>
          <p:cNvSpPr/>
          <p:nvPr/>
        </p:nvSpPr>
        <p:spPr>
          <a:xfrm>
            <a:off x="1645920" y="583387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6" name="Shape 14"/>
          <p:cNvSpPr/>
          <p:nvPr/>
        </p:nvSpPr>
        <p:spPr>
          <a:xfrm>
            <a:off x="1810512" y="566928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7" name="Shape 15"/>
          <p:cNvSpPr/>
          <p:nvPr/>
        </p:nvSpPr>
        <p:spPr>
          <a:xfrm>
            <a:off x="1810512" y="583387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8" name="Shape 16"/>
          <p:cNvSpPr/>
          <p:nvPr/>
        </p:nvSpPr>
        <p:spPr>
          <a:xfrm>
            <a:off x="1975104" y="566928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19" name="Shape 17"/>
          <p:cNvSpPr/>
          <p:nvPr/>
        </p:nvSpPr>
        <p:spPr>
          <a:xfrm>
            <a:off x="1975104" y="583387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0" name="Shape 18"/>
          <p:cNvSpPr/>
          <p:nvPr/>
        </p:nvSpPr>
        <p:spPr>
          <a:xfrm>
            <a:off x="2139696" y="566928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1" name="Shape 19"/>
          <p:cNvSpPr/>
          <p:nvPr/>
        </p:nvSpPr>
        <p:spPr>
          <a:xfrm>
            <a:off x="2139696" y="583387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2" name="Shape 20"/>
          <p:cNvSpPr/>
          <p:nvPr/>
        </p:nvSpPr>
        <p:spPr>
          <a:xfrm>
            <a:off x="2304288" y="566928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3" name="Shape 21"/>
          <p:cNvSpPr/>
          <p:nvPr/>
        </p:nvSpPr>
        <p:spPr>
          <a:xfrm>
            <a:off x="2304288" y="583387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4" name="Shape 22"/>
          <p:cNvSpPr/>
          <p:nvPr/>
        </p:nvSpPr>
        <p:spPr>
          <a:xfrm>
            <a:off x="2468880" y="5669280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5" name="Shape 23"/>
          <p:cNvSpPr/>
          <p:nvPr/>
        </p:nvSpPr>
        <p:spPr>
          <a:xfrm>
            <a:off x="2468880" y="5833872"/>
            <a:ext cx="45720" cy="45720"/>
          </a:xfrm>
          <a:prstGeom prst="ellipse">
            <a:avLst/>
          </a:prstGeom>
          <a:solidFill>
            <a:srgbClr val="302E66"/>
          </a:solidFill>
          <a:ln/>
        </p:spPr>
      </p:sp>
      <p:sp>
        <p:nvSpPr>
          <p:cNvPr id="26" name="Shape 24"/>
          <p:cNvSpPr/>
          <p:nvPr/>
        </p:nvSpPr>
        <p:spPr>
          <a:xfrm>
            <a:off x="9052560" y="1097280"/>
            <a:ext cx="2651760" cy="2651760"/>
          </a:xfrm>
          <a:prstGeom prst="ellipse">
            <a:avLst/>
          </a:prstGeom>
          <a:solidFill>
            <a:srgbClr val="201E4C"/>
          </a:solidFill>
          <a:ln/>
        </p:spPr>
      </p:sp>
      <p:sp>
        <p:nvSpPr>
          <p:cNvPr id="27" name="Shape 25"/>
          <p:cNvSpPr/>
          <p:nvPr/>
        </p:nvSpPr>
        <p:spPr>
          <a:xfrm>
            <a:off x="9646920" y="1691640"/>
            <a:ext cx="1463040" cy="1463040"/>
          </a:xfrm>
          <a:prstGeom prst="ellipse">
            <a:avLst/>
          </a:prstGeom>
          <a:solidFill>
            <a:srgbClr val="2A2860"/>
          </a:solidFill>
          <a:ln/>
        </p:spPr>
      </p:sp>
      <p:sp>
        <p:nvSpPr>
          <p:cNvPr id="28" name="Shape 26"/>
          <p:cNvSpPr/>
          <p:nvPr/>
        </p:nvSpPr>
        <p:spPr>
          <a:xfrm>
            <a:off x="10012680" y="2057400"/>
            <a:ext cx="731520" cy="731520"/>
          </a:xfrm>
          <a:prstGeom prst="ellipse">
            <a:avLst/>
          </a:prstGeom>
          <a:solidFill>
            <a:srgbClr val="4F46E5"/>
          </a:solidFill>
          <a:ln/>
        </p:spPr>
      </p:sp>
      <p:pic>
        <p:nvPicPr>
          <p:cNvPr id="29" name="Image 0" descr="/home/claude/icons/comment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2240280"/>
            <a:ext cx="365760" cy="365760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658368" y="237744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 &amp; A</a:t>
            </a:r>
            <a:endParaRPr lang="en-US" sz="6600" dirty="0"/>
          </a:p>
        </p:txBody>
      </p:sp>
      <p:sp>
        <p:nvSpPr>
          <p:cNvPr id="31" name="Shape 28"/>
          <p:cNvSpPr/>
          <p:nvPr/>
        </p:nvSpPr>
        <p:spPr>
          <a:xfrm>
            <a:off x="658368" y="3886200"/>
            <a:ext cx="548640" cy="54864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2" name="Text 29"/>
          <p:cNvSpPr/>
          <p:nvPr/>
        </p:nvSpPr>
        <p:spPr>
          <a:xfrm>
            <a:off x="658368" y="411480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A9A6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 장에서는 문제를 여러 갈래로 쪼개 모두 푸는 분할 정복(Divide and Conquer)을 다룹니다.</a:t>
            </a:r>
            <a:endParaRPr lang="en-US" sz="1500" dirty="0"/>
          </a:p>
        </p:txBody>
      </p:sp>
      <p:sp>
        <p:nvSpPr>
          <p:cNvPr id="33" name="Text 30"/>
          <p:cNvSpPr/>
          <p:nvPr/>
        </p:nvSpPr>
        <p:spPr>
          <a:xfrm>
            <a:off x="10616184" y="623620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7A77B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60</Slides>
  <Notes>60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3장 축소 정복 기법</dc:title>
  <dc:subject>PptxGenJS Presentation</dc:subject>
  <dc:creator>대전대학교</dc:creator>
  <cp:lastModifiedBy>대전대학교</cp:lastModifiedBy>
  <cp:revision>1</cp:revision>
  <dcterms:created xsi:type="dcterms:W3CDTF">2026-07-08T11:24:57Z</dcterms:created>
  <dcterms:modified xsi:type="dcterms:W3CDTF">2026-07-08T11:24:57Z</dcterms:modified>
</cp:coreProperties>
</file>