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</p:sldIdLst>
  <p:notesMasterIdLst>
    <p:notesMasterId r:id="rId6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notesMaster" Target="notesMasters/notesMaster1.xml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1.png"/><Relationship Id="rId5" Type="http://schemas.openxmlformats.org/officeDocument/2006/relationships/image" Target="../media/image-36-5.png"/><Relationship Id="rId6" Type="http://schemas.openxmlformats.org/officeDocument/2006/relationships/image" Target="../media/image-3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1.png"/><Relationship Id="rId5" Type="http://schemas.openxmlformats.org/officeDocument/2006/relationships/image" Target="../media/image-3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image" Target="../media/image-4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image" Target="../media/image-53-1.png"/><Relationship Id="rId4" Type="http://schemas.openxmlformats.org/officeDocument/2006/relationships/image" Target="../media/image-53-4.png"/><Relationship Id="rId5" Type="http://schemas.openxmlformats.org/officeDocument/2006/relationships/image" Target="../media/image-5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image" Target="../media/image-5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image" Target="../media/image-59-4.png"/><Relationship Id="rId5" Type="http://schemas.openxmlformats.org/officeDocument/2006/relationships/image" Target="../media/image-59-5.png"/><Relationship Id="rId6" Type="http://schemas.openxmlformats.org/officeDocument/2006/relationships/image" Target="../media/image-5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image" Target="../media/image-6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image" Target="../media/image-6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png"/><Relationship Id="rId3" Type="http://schemas.openxmlformats.org/officeDocument/2006/relationships/image" Target="../media/image-63-3.png"/><Relationship Id="rId4" Type="http://schemas.openxmlformats.org/officeDocument/2006/relationships/image" Target="../media/image-63-4.png"/><Relationship Id="rId5" Type="http://schemas.openxmlformats.org/officeDocument/2006/relationships/image" Target="../media/image-63-5.png"/><Relationship Id="rId6" Type="http://schemas.openxmlformats.org/officeDocument/2006/relationships/image" Target="../media/image-6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48132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spc="160" kern="0" dirty="0">
                <a:solidFill>
                  <a:srgbClr val="8F8C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그림으로 쉽게 설명하는 파이썬 알고리즘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8368" y="190195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" y="2395728"/>
            <a:ext cx="6583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 기법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658368" y="3566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Divide and Conquer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58368" y="422452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문제를 잘게 쪼개어 정복하고, 다시 하나로 합친다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543800" y="1572768"/>
            <a:ext cx="3986784" cy="37490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3" name="Image 0" descr="/home/claude/img/tit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0" y="1864096"/>
            <a:ext cx="3621024" cy="3166384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2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장에서 배울 내용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5230368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32688" y="201168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130552"/>
            <a:ext cx="219456" cy="2194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191109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4.1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2048256" y="1911096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정복이란?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1554480" y="2240280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나누고, 풀고, 합친다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300216" y="1783080"/>
            <a:ext cx="5230368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574536" y="201168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408" y="2130552"/>
            <a:ext cx="219456" cy="21945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196328" y="191109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4.2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7690104" y="1911096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7196328" y="2240280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정복의 모범 답안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58368" y="2880360"/>
            <a:ext cx="5230368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32688" y="310896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2" descr="/home/claude/icons/cha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3227832"/>
            <a:ext cx="219456" cy="21945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54480" y="300837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4.3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2048256" y="3008376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 구간 합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1554480" y="3337560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주가 데이터에서 최대 이익 찾기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300216" y="2880360"/>
            <a:ext cx="5230368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74536" y="310896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3" descr="/home/claude/icons/crosshair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408" y="3227832"/>
            <a:ext cx="219456" cy="21945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196328" y="300837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4.4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7690104" y="3008376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최근접 쌍 문제</a:t>
            </a:r>
            <a:endParaRPr lang="en-US" sz="1450" dirty="0"/>
          </a:p>
        </p:txBody>
      </p:sp>
      <p:sp>
        <p:nvSpPr>
          <p:cNvPr id="27" name="Text 21"/>
          <p:cNvSpPr/>
          <p:nvPr/>
        </p:nvSpPr>
        <p:spPr>
          <a:xfrm>
            <a:off x="7196328" y="3337560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O(n²)을 O(n log n)으로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658368" y="3977640"/>
            <a:ext cx="5230368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932688" y="420624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4" descr="/home/claude/icons/t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4325112"/>
            <a:ext cx="219456" cy="21945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554480" y="410565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4.5</a:t>
            </a:r>
            <a:endParaRPr lang="en-US" sz="1150" dirty="0"/>
          </a:p>
        </p:txBody>
      </p:sp>
      <p:sp>
        <p:nvSpPr>
          <p:cNvPr id="32" name="Text 25"/>
          <p:cNvSpPr/>
          <p:nvPr/>
        </p:nvSpPr>
        <p:spPr>
          <a:xfrm>
            <a:off x="2048256" y="4105656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쿼드 트리</a:t>
            </a:r>
            <a:endParaRPr lang="en-US" sz="1450" dirty="0"/>
          </a:p>
        </p:txBody>
      </p:sp>
      <p:sp>
        <p:nvSpPr>
          <p:cNvPr id="33" name="Text 26"/>
          <p:cNvSpPr/>
          <p:nvPr/>
        </p:nvSpPr>
        <p:spPr>
          <a:xfrm>
            <a:off x="1554480" y="4434840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이미지 압축과 게임 충돌 감지</a:t>
            </a:r>
            <a:endParaRPr lang="en-US" sz="1150" dirty="0"/>
          </a:p>
        </p:txBody>
      </p:sp>
      <p:sp>
        <p:nvSpPr>
          <p:cNvPr id="34" name="Shape 27"/>
          <p:cNvSpPr/>
          <p:nvPr/>
        </p:nvSpPr>
        <p:spPr>
          <a:xfrm>
            <a:off x="6300216" y="3977640"/>
            <a:ext cx="5230368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6574536" y="420624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6" name="Image 5" descr="/home/claude/icons/calc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3408" y="4325112"/>
            <a:ext cx="219456" cy="219456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7196328" y="410565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4.6</a:t>
            </a:r>
            <a:endParaRPr lang="en-US" sz="1150" dirty="0"/>
          </a:p>
        </p:txBody>
      </p:sp>
      <p:sp>
        <p:nvSpPr>
          <p:cNvPr id="38" name="Text 30"/>
          <p:cNvSpPr/>
          <p:nvPr/>
        </p:nvSpPr>
        <p:spPr>
          <a:xfrm>
            <a:off x="7690104" y="4105656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마스터 정리</a:t>
            </a:r>
            <a:endParaRPr lang="en-US" sz="1450" dirty="0"/>
          </a:p>
        </p:txBody>
      </p:sp>
      <p:sp>
        <p:nvSpPr>
          <p:cNvPr id="39" name="Text 31"/>
          <p:cNvSpPr/>
          <p:nvPr/>
        </p:nvSpPr>
        <p:spPr>
          <a:xfrm>
            <a:off x="7196328" y="4434840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점화식을 푸는 만능 도구</a:t>
            </a:r>
            <a:endParaRPr lang="en-US" sz="1150" dirty="0"/>
          </a:p>
        </p:txBody>
      </p:sp>
      <p:sp>
        <p:nvSpPr>
          <p:cNvPr id="40" name="Shape 32"/>
          <p:cNvSpPr/>
          <p:nvPr/>
        </p:nvSpPr>
        <p:spPr>
          <a:xfrm>
            <a:off x="658368" y="5074920"/>
            <a:ext cx="5230368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932688" y="5303520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2" name="Image 6" descr="/home/claude/icons/times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1560" y="5422392"/>
            <a:ext cx="219456" cy="219456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1554480" y="520293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B8A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4.7</a:t>
            </a:r>
            <a:endParaRPr lang="en-US" sz="1150" dirty="0"/>
          </a:p>
        </p:txBody>
      </p:sp>
      <p:sp>
        <p:nvSpPr>
          <p:cNvPr id="44" name="Text 35"/>
          <p:cNvSpPr/>
          <p:nvPr/>
        </p:nvSpPr>
        <p:spPr>
          <a:xfrm>
            <a:off x="2048256" y="5202936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카라츠바 알고리즘</a:t>
            </a:r>
            <a:endParaRPr lang="en-US" sz="1450" dirty="0"/>
          </a:p>
        </p:txBody>
      </p:sp>
      <p:sp>
        <p:nvSpPr>
          <p:cNvPr id="45" name="Text 36"/>
          <p:cNvSpPr/>
          <p:nvPr/>
        </p:nvSpPr>
        <p:spPr>
          <a:xfrm>
            <a:off x="1554480" y="5532120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곱셈을 4번에서 3번으로</a:t>
            </a:r>
            <a:endParaRPr lang="en-US" sz="1150" dirty="0"/>
          </a:p>
        </p:txBody>
      </p:sp>
      <p:sp>
        <p:nvSpPr>
          <p:cNvPr id="46" name="Shape 37"/>
          <p:cNvSpPr/>
          <p:nvPr/>
        </p:nvSpPr>
        <p:spPr>
          <a:xfrm>
            <a:off x="6300216" y="5074920"/>
            <a:ext cx="5230368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7" name="Shape 38"/>
          <p:cNvSpPr/>
          <p:nvPr/>
        </p:nvSpPr>
        <p:spPr>
          <a:xfrm>
            <a:off x="6574536" y="5303520"/>
            <a:ext cx="457200" cy="45720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48" name="Image 7" descr="/home/claude/icons/layers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3408" y="5422392"/>
            <a:ext cx="219456" cy="219456"/>
          </a:xfrm>
          <a:prstGeom prst="rect">
            <a:avLst/>
          </a:prstGeom>
        </p:spPr>
      </p:pic>
      <p:sp>
        <p:nvSpPr>
          <p:cNvPr id="49" name="Text 39"/>
          <p:cNvSpPr/>
          <p:nvPr/>
        </p:nvSpPr>
        <p:spPr>
          <a:xfrm>
            <a:off x="7196328" y="5202936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4.8</a:t>
            </a:r>
            <a:endParaRPr lang="en-US" sz="1150" dirty="0"/>
          </a:p>
        </p:txBody>
      </p:sp>
      <p:sp>
        <p:nvSpPr>
          <p:cNvPr id="50" name="Text 40"/>
          <p:cNvSpPr/>
          <p:nvPr/>
        </p:nvSpPr>
        <p:spPr>
          <a:xfrm>
            <a:off x="7690104" y="5202936"/>
            <a:ext cx="3602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스트라센 알고리즘</a:t>
            </a:r>
            <a:endParaRPr lang="en-US" sz="1450" dirty="0"/>
          </a:p>
        </p:txBody>
      </p:sp>
      <p:sp>
        <p:nvSpPr>
          <p:cNvPr id="51" name="Text 41"/>
          <p:cNvSpPr/>
          <p:nvPr/>
        </p:nvSpPr>
        <p:spPr>
          <a:xfrm>
            <a:off x="7196328" y="5532120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행렬 곱셈을 8번에서 7번으로</a:t>
            </a:r>
            <a:endParaRPr lang="en-US" sz="1150" dirty="0"/>
          </a:p>
        </p:txBody>
      </p:sp>
      <p:sp>
        <p:nvSpPr>
          <p:cNvPr id="52" name="Shape 42"/>
          <p:cNvSpPr/>
          <p:nvPr/>
        </p:nvSpPr>
        <p:spPr>
          <a:xfrm>
            <a:off x="658368" y="5504688"/>
            <a:ext cx="10872216" cy="658368"/>
          </a:xfrm>
          <a:prstGeom prst="roundRect">
            <a:avLst>
              <a:gd name="adj" fmla="val 1527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3" name="Shape 43"/>
          <p:cNvSpPr/>
          <p:nvPr/>
        </p:nvSpPr>
        <p:spPr>
          <a:xfrm>
            <a:off x="896112" y="5605272"/>
            <a:ext cx="457200" cy="457200"/>
          </a:xfrm>
          <a:prstGeom prst="ellipse">
            <a:avLst/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</p:spPr>
      </p:sp>
      <p:pic>
        <p:nvPicPr>
          <p:cNvPr id="54" name="Image 8" descr="/home/claude/icons/flag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4984" y="5724144"/>
            <a:ext cx="219456" cy="219456"/>
          </a:xfrm>
          <a:prstGeom prst="rect">
            <a:avLst/>
          </a:prstGeom>
        </p:spPr>
      </p:pic>
      <p:sp>
        <p:nvSpPr>
          <p:cNvPr id="55" name="Text 44"/>
          <p:cNvSpPr/>
          <p:nvPr/>
        </p:nvSpPr>
        <p:spPr>
          <a:xfrm>
            <a:off x="1517904" y="5669280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더불어 코딩 테스트 두 문제(색종이 만들기, 곱셈)를 분할 정복으로 직접 풀어본다.</a:t>
            </a:r>
            <a:endParaRPr lang="en-US" sz="1250" dirty="0"/>
          </a:p>
        </p:txBody>
      </p:sp>
      <p:sp>
        <p:nvSpPr>
          <p:cNvPr id="56" name="Text 4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4.1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정복이란?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"나누어라, 그리고 정복하라"</a:t>
            </a:r>
            <a:endParaRPr lang="en-US" sz="135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문제를 작은 문제로 쪼개어 해결하는 알고리즘 설계 전략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§4.1  분할 정복이란?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나누어라, 그리고 정복하라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고대 로마의 정치가이자 장군이었던 율리우스 카이사르(Julius Caesar)는 "나누어라, 그리고 정복하라"라는 유명한 말을 남겼다. 적을 여러 갈래로 분열시켜 세력을 약화시킨 뒤, 작아진 적들을 하나씩 각개격파한다면 승리는 훨씬 쉬워진다.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584448"/>
            <a:ext cx="4892040" cy="1298448"/>
          </a:xfrm>
          <a:prstGeom prst="roundRect">
            <a:avLst>
              <a:gd name="adj" fmla="val 774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4005072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quo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123944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749040"/>
            <a:ext cx="3776472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역사적 지혜를 알고리즘으로 계승한 것이 바로 분할 정복(divide and conquer) 기법이다.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5120640"/>
            <a:ext cx="4892040" cy="566928"/>
          </a:xfrm>
          <a:prstGeom prst="roundRect">
            <a:avLst>
              <a:gd name="adj" fmla="val 1612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95528" y="5120640"/>
            <a:ext cx="4617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Divide   →   Conquer   →   Combine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231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4" name="Image 2" descr="/home/claude/img/caesa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4" y="2310110"/>
            <a:ext cx="5202936" cy="280470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§4.1  분할 정복이란?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직관적 이해 — 거대한 책 요약하기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1,000페이지짜리 책을 혼자 요약하려면 막막하다. 하지만 친구 10명이 있다면 이야기가 달라진다.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066544"/>
            <a:ext cx="5440680" cy="2651760"/>
          </a:xfrm>
          <a:prstGeom prst="roundRect">
            <a:avLst>
              <a:gd name="adj" fmla="val 344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img/boo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152" y="2212848"/>
            <a:ext cx="4325112" cy="23591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355080" y="2066544"/>
            <a:ext cx="517550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547104" y="224028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1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48" y="2363724"/>
            <a:ext cx="210312" cy="21031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132320" y="2157984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나누기 (divide)</a:t>
            </a:r>
            <a:endParaRPr lang="en-US" sz="1280" dirty="0"/>
          </a:p>
        </p:txBody>
      </p:sp>
      <p:sp>
        <p:nvSpPr>
          <p:cNvPr id="13" name="Text 8"/>
          <p:cNvSpPr/>
          <p:nvPr/>
        </p:nvSpPr>
        <p:spPr>
          <a:xfrm>
            <a:off x="7132320" y="2432304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책을 100페이지씩 10등분하여 친구 10명에게 한 부분씩 나눠준다.</a:t>
            </a:r>
            <a:endParaRPr lang="en-US" sz="1060" dirty="0"/>
          </a:p>
        </p:txBody>
      </p:sp>
      <p:sp>
        <p:nvSpPr>
          <p:cNvPr id="14" name="Shape 9"/>
          <p:cNvSpPr/>
          <p:nvPr/>
        </p:nvSpPr>
        <p:spPr>
          <a:xfrm>
            <a:off x="6355080" y="2999232"/>
            <a:ext cx="517550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6547104" y="317296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6" name="Image 3" descr="/home/claude/icons/brai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548" y="3296412"/>
            <a:ext cx="210312" cy="21031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132320" y="3090672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해결하기 (conquer)</a:t>
            </a:r>
            <a:endParaRPr lang="en-US" sz="1280" dirty="0"/>
          </a:p>
        </p:txBody>
      </p:sp>
      <p:sp>
        <p:nvSpPr>
          <p:cNvPr id="18" name="Text 12"/>
          <p:cNvSpPr/>
          <p:nvPr/>
        </p:nvSpPr>
        <p:spPr>
          <a:xfrm>
            <a:off x="7132320" y="3364992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친구는 맡은 100페이지만 읽고 요약한다. 1,000페이지는 불가능해도 100페이지는 금방이다.</a:t>
            </a:r>
            <a:endParaRPr lang="en-US" sz="1060" dirty="0"/>
          </a:p>
        </p:txBody>
      </p:sp>
      <p:sp>
        <p:nvSpPr>
          <p:cNvPr id="19" name="Shape 13"/>
          <p:cNvSpPr/>
          <p:nvPr/>
        </p:nvSpPr>
        <p:spPr>
          <a:xfrm>
            <a:off x="6355080" y="3931920"/>
            <a:ext cx="517550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6547104" y="410565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0548" y="4229100"/>
            <a:ext cx="210312" cy="21031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132320" y="402336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합치기 (combine)</a:t>
            </a:r>
            <a:endParaRPr lang="en-US" sz="1280" dirty="0"/>
          </a:p>
        </p:txBody>
      </p:sp>
      <p:sp>
        <p:nvSpPr>
          <p:cNvPr id="23" name="Text 16"/>
          <p:cNvSpPr/>
          <p:nvPr/>
        </p:nvSpPr>
        <p:spPr>
          <a:xfrm>
            <a:off x="7132320" y="429768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10개의 요약본을 순서대로 모아 붙인다. 1,000페이지 책의 최종 요약본이 완성된다.</a:t>
            </a:r>
            <a:endParaRPr lang="en-US" sz="1060" dirty="0"/>
          </a:p>
        </p:txBody>
      </p:sp>
      <p:sp>
        <p:nvSpPr>
          <p:cNvPr id="24" name="Shape 17"/>
          <p:cNvSpPr/>
          <p:nvPr/>
        </p:nvSpPr>
        <p:spPr>
          <a:xfrm>
            <a:off x="658368" y="4992624"/>
            <a:ext cx="10872216" cy="914400"/>
          </a:xfrm>
          <a:prstGeom prst="roundRect">
            <a:avLst>
              <a:gd name="adj" fmla="val 11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896112" y="522122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340096"/>
            <a:ext cx="219456" cy="21945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517904" y="5157216"/>
            <a:ext cx="97566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문제를 그대로 상대하면 어렵지만, 작게 쪼개면 각각은 쉽다 — 이것이 분할 정복의 핵심 통찰이다.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§4.1  분할 정복이란?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정복의 3단계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20240" y="201168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divid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199315"/>
            <a:ext cx="319674" cy="3196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(Divide)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3200400"/>
            <a:ext cx="26700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같은 유형의 더 작은 하위 문제 여러 개로 나눈다.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3995928" y="2670048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453128" y="1783080"/>
            <a:ext cx="321868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5715000" y="2011680"/>
            <a:ext cx="694944" cy="6949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brai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199315"/>
            <a:ext cx="319674" cy="31967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3600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정복 (Conquer)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4727448" y="3200400"/>
            <a:ext cx="26700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문제를 재귀적으로 해결한다. 충분히 작아지면 직접 푼다.</a:t>
            </a:r>
            <a:endParaRPr lang="en-US" sz="1180" dirty="0"/>
          </a:p>
        </p:txBody>
      </p:sp>
      <p:sp>
        <p:nvSpPr>
          <p:cNvPr id="17" name="Shape 12"/>
          <p:cNvSpPr/>
          <p:nvPr/>
        </p:nvSpPr>
        <p:spPr>
          <a:xfrm>
            <a:off x="7790688" y="2670048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8247888" y="1783080"/>
            <a:ext cx="3218688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509760" y="201168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0" name="Image 3" descr="/home/claude/icons/lay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199315"/>
            <a:ext cx="319674" cy="31967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43076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결합 (Combine)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8522208" y="3200400"/>
            <a:ext cx="26700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문제의 해답을 조합해 원래 문제의 해답을 만든다.</a:t>
            </a:r>
            <a:endParaRPr lang="en-US" sz="1180" dirty="0"/>
          </a:p>
        </p:txBody>
      </p:sp>
      <p:sp>
        <p:nvSpPr>
          <p:cNvPr id="23" name="Shape 17"/>
          <p:cNvSpPr/>
          <p:nvPr/>
        </p:nvSpPr>
        <p:spPr>
          <a:xfrm>
            <a:off x="658368" y="4114800"/>
            <a:ext cx="10872216" cy="822960"/>
          </a:xfrm>
          <a:prstGeom prst="roundRect">
            <a:avLst>
              <a:gd name="adj" fmla="val 1222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96112" y="429768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5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4416552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17904" y="429768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정복은 한 번만 나누는 알고리즘이 아니다</a:t>
            </a:r>
            <a:endParaRPr lang="en-US" sz="1320" dirty="0"/>
          </a:p>
        </p:txBody>
      </p:sp>
      <p:sp>
        <p:nvSpPr>
          <p:cNvPr id="27" name="Text 20"/>
          <p:cNvSpPr/>
          <p:nvPr/>
        </p:nvSpPr>
        <p:spPr>
          <a:xfrm>
            <a:off x="1517904" y="4645152"/>
            <a:ext cx="97566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분할된 문제가 아직 커서 즉시 해결할 수 없다면 다시 분할한다. 아주 쉽게 풀릴 때까지 계속 분할한다.</a:t>
            </a:r>
            <a:endParaRPr lang="en-US" sz="1200" dirty="0"/>
          </a:p>
        </p:txBody>
      </p:sp>
      <p:sp>
        <p:nvSpPr>
          <p:cNvPr id="28" name="Shape 21"/>
          <p:cNvSpPr/>
          <p:nvPr/>
        </p:nvSpPr>
        <p:spPr>
          <a:xfrm>
            <a:off x="658368" y="5029200"/>
            <a:ext cx="10872216" cy="1188720"/>
          </a:xfrm>
          <a:prstGeom prst="roundRect">
            <a:avLst>
              <a:gd name="adj" fmla="val 692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658368" y="5029200"/>
            <a:ext cx="108722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658368" y="5193792"/>
            <a:ext cx="108722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795528" y="513435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960120" y="513435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1124712" y="513435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4" name="Text 27"/>
          <p:cNvSpPr/>
          <p:nvPr/>
        </p:nvSpPr>
        <p:spPr>
          <a:xfrm>
            <a:off x="1316736" y="5047488"/>
            <a:ext cx="10049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divide_and_conquer.pseudo</a:t>
            </a:r>
            <a:endParaRPr lang="en-US" sz="900" dirty="0"/>
          </a:p>
        </p:txBody>
      </p:sp>
      <p:sp>
        <p:nvSpPr>
          <p:cNvPr id="35" name="Text 28"/>
          <p:cNvSpPr/>
          <p:nvPr/>
        </p:nvSpPr>
        <p:spPr>
          <a:xfrm>
            <a:off x="841248" y="5413248"/>
            <a:ext cx="10561320" cy="658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DIVIDE_AND_CONQUER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의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크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기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충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분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히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작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으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면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SolveDirectly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P1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P2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Pk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Divide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분할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DIVIDE_AND_CONQUER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정복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Combine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S1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S2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Sk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결합</a:t>
            </a:r>
            <a:endParaRPr lang="en-US" sz="860" dirty="0"/>
          </a:p>
        </p:txBody>
      </p:sp>
      <p:sp>
        <p:nvSpPr>
          <p:cNvPr id="36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4.2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60" kern="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1945년 폰 노이만이 제안한, 분할 정복의 모범 답안</a:t>
            </a:r>
            <a:endParaRPr lang="en-US" sz="135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나누는 과정은 단순하지만 합치는 과정에서 마법처럼 정렬이 완성된다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§4.2  합병 정렬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 (Merge Sort)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55648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정렬은 1945년 폰 노이만(John von Neumann)이 아이디어를 제안한 유서 깊은 알고리즘으로, 분할 정복의 모범 답안과도 같은 기법이다.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926080"/>
            <a:ext cx="5029200" cy="1143000"/>
          </a:xfrm>
          <a:prstGeom prst="roundRect">
            <a:avLst>
              <a:gd name="adj" fmla="val 88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26898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bulb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387852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090672"/>
            <a:ext cx="391363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나누는 과정은 너무나 단순하지만, 합치는 과정에서 마법처럼 정렬이 완성된다.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658368" y="4279392"/>
            <a:ext cx="1554480" cy="1133856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704088" y="4443984"/>
            <a:ext cx="1463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1945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704088" y="48828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노이만 제안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2395728" y="4279392"/>
            <a:ext cx="1554480" cy="1133856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Text 11"/>
          <p:cNvSpPr/>
          <p:nvPr/>
        </p:nvSpPr>
        <p:spPr>
          <a:xfrm>
            <a:off x="2441448" y="4443984"/>
            <a:ext cx="1463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 log n)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2441448" y="48828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경우 동일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4133088" y="4279392"/>
            <a:ext cx="1554480" cy="1133856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Text 14"/>
          <p:cNvSpPr/>
          <p:nvPr/>
        </p:nvSpPr>
        <p:spPr>
          <a:xfrm>
            <a:off x="4178808" y="4443984"/>
            <a:ext cx="1463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안정</a:t>
            </a:r>
            <a:endParaRPr lang="en-US" sz="1900" dirty="0"/>
          </a:p>
        </p:txBody>
      </p:sp>
      <p:sp>
        <p:nvSpPr>
          <p:cNvPr id="19" name="Text 15"/>
          <p:cNvSpPr/>
          <p:nvPr/>
        </p:nvSpPr>
        <p:spPr>
          <a:xfrm>
            <a:off x="4178808" y="48828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stable sort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6053328" y="1755648"/>
            <a:ext cx="5477256" cy="3657600"/>
          </a:xfrm>
          <a:prstGeom prst="roundRect">
            <a:avLst>
              <a:gd name="adj" fmla="val 25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1" name="Image 2" descr="/home/claude/img/ms_concep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2" y="2178832"/>
            <a:ext cx="5184648" cy="2811231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§4.2  합병 정렬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나누는 건 쉽다 (divide)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682496"/>
            <a:ext cx="10872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숫자 카드 8장이 섞여 있다. 합병 정렬은 먼저 카드를 반으로 나눈다. 그리고 다시 반으로, 또 반으로 — 카드가 한 장씩 남을 때까지 계속 나눈다. 여기까지는 아무런 비교도, 계산도 필요 없다.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286000"/>
            <a:ext cx="10872216" cy="3108960"/>
          </a:xfrm>
          <a:prstGeom prst="roundRect">
            <a:avLst>
              <a:gd name="adj" fmla="val 29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img/ms_divid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993" y="2432304"/>
            <a:ext cx="8202967" cy="2816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5504688"/>
            <a:ext cx="10872216" cy="694944"/>
          </a:xfrm>
          <a:prstGeom prst="roundRect">
            <a:avLst>
              <a:gd name="adj" fmla="val 14474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96112" y="562356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742432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517904" y="5669280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길이 n인 배열은 log₂n 번만 반으로 나누면 길이 1이 된다. 길이 1인 배열은 이미 정렬되어 있다 — 이것이 기저 사례다.</a:t>
            </a:r>
            <a:endParaRPr lang="en-US" sz="1250" dirty="0"/>
          </a:p>
        </p:txBody>
      </p:sp>
      <p:sp>
        <p:nvSpPr>
          <p:cNvPr id="13" name="Text 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§4.2  합병 정렬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'결합'의 마법 (combine)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682496"/>
            <a:ext cx="10872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진짜 작업은 이제부터다. 흩어진 조각들을 다시 하나로 합쳐야 한다. 그런데 그냥 합치는 것이 아니라 "순서대로 정리하면서" 합친다. 이것을 합병(merge)이라고 한다.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286000"/>
            <a:ext cx="10872216" cy="3108960"/>
          </a:xfrm>
          <a:prstGeom prst="roundRect">
            <a:avLst>
              <a:gd name="adj" fmla="val 29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img/ms_merg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230" y="2432304"/>
            <a:ext cx="7060492" cy="2816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5504688"/>
            <a:ext cx="10872216" cy="694944"/>
          </a:xfrm>
          <a:prstGeom prst="roundRect">
            <a:avLst>
              <a:gd name="adj" fmla="val 14474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96112" y="562356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1" name="Image 2" descr="/home/claude/icons/exchang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742432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517904" y="5669280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개의 정렬된 배열을 합칠 때는, 양쪽 맨 앞 원소만 비교하면 된다. 더 작은 쪽을 꺼내 놓기를 반복하면 정렬된 하나의 배열이 만들어진다.</a:t>
            </a:r>
            <a:endParaRPr lang="en-US" sz="1250" dirty="0"/>
          </a:p>
        </p:txBody>
      </p:sp>
      <p:sp>
        <p:nvSpPr>
          <p:cNvPr id="13" name="Text 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§4.2  합병 정렬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정렬의 전체 과정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55648"/>
            <a:ext cx="6126480" cy="4443984"/>
          </a:xfrm>
          <a:prstGeom prst="roundRect">
            <a:avLst>
              <a:gd name="adj" fmla="val 205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img/ms_ful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1906655"/>
            <a:ext cx="5833872" cy="4141969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004304" y="1755648"/>
            <a:ext cx="4526280" cy="1316736"/>
          </a:xfrm>
          <a:prstGeom prst="roundRect">
            <a:avLst>
              <a:gd name="adj" fmla="val 7639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7223760" y="197510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0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7204" y="2098548"/>
            <a:ext cx="210312" cy="21031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808976" y="1956816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아래로 내려가며 분할</a:t>
            </a:r>
            <a:endParaRPr lang="en-US" sz="1320" dirty="0"/>
          </a:p>
        </p:txBody>
      </p:sp>
      <p:sp>
        <p:nvSpPr>
          <p:cNvPr id="12" name="Text 7"/>
          <p:cNvSpPr/>
          <p:nvPr/>
        </p:nvSpPr>
        <p:spPr>
          <a:xfrm>
            <a:off x="7808976" y="2340864"/>
            <a:ext cx="3520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배열을 절반씩 쪼개 길이 1이 될 때까지 내려간다. 총 log₂n 단계.</a:t>
            </a:r>
            <a:endParaRPr lang="en-US" sz="1140" dirty="0"/>
          </a:p>
        </p:txBody>
      </p:sp>
      <p:sp>
        <p:nvSpPr>
          <p:cNvPr id="13" name="Shape 8"/>
          <p:cNvSpPr/>
          <p:nvPr/>
        </p:nvSpPr>
        <p:spPr>
          <a:xfrm>
            <a:off x="7004304" y="3291840"/>
            <a:ext cx="4526280" cy="1316736"/>
          </a:xfrm>
          <a:prstGeom prst="roundRect">
            <a:avLst>
              <a:gd name="adj" fmla="val 7639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7223760" y="351129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5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7204" y="3634740"/>
            <a:ext cx="210312" cy="21031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808976" y="349300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위로 올라오며 합병</a:t>
            </a:r>
            <a:endParaRPr lang="en-US" sz="1320" dirty="0"/>
          </a:p>
        </p:txBody>
      </p:sp>
      <p:sp>
        <p:nvSpPr>
          <p:cNvPr id="17" name="Text 11"/>
          <p:cNvSpPr/>
          <p:nvPr/>
        </p:nvSpPr>
        <p:spPr>
          <a:xfrm>
            <a:off x="7808976" y="3877056"/>
            <a:ext cx="3520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정렬된 조각을 비교하며 하나로 합친다. 각 단계마다 n개 원소를 훑는다.</a:t>
            </a:r>
            <a:endParaRPr lang="en-US" sz="1140" dirty="0"/>
          </a:p>
        </p:txBody>
      </p:sp>
      <p:sp>
        <p:nvSpPr>
          <p:cNvPr id="18" name="Shape 12"/>
          <p:cNvSpPr/>
          <p:nvPr/>
        </p:nvSpPr>
        <p:spPr>
          <a:xfrm>
            <a:off x="7004304" y="4828032"/>
            <a:ext cx="4526280" cy="1316736"/>
          </a:xfrm>
          <a:prstGeom prst="roundRect">
            <a:avLst>
              <a:gd name="adj" fmla="val 7639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7223760" y="504748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0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7204" y="5170932"/>
            <a:ext cx="210312" cy="210312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808976" y="5029200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결과: O(n log n)</a:t>
            </a:r>
            <a:endParaRPr lang="en-US" sz="1320" dirty="0"/>
          </a:p>
        </p:txBody>
      </p:sp>
      <p:sp>
        <p:nvSpPr>
          <p:cNvPr id="22" name="Text 15"/>
          <p:cNvSpPr/>
          <p:nvPr/>
        </p:nvSpPr>
        <p:spPr>
          <a:xfrm>
            <a:off x="7808976" y="5413248"/>
            <a:ext cx="3520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log₂n 단계 × 각 단계 O(n) 비용 = O(n log n).</a:t>
            </a:r>
            <a:endParaRPr lang="en-US" sz="1140" dirty="0"/>
          </a:p>
        </p:txBody>
      </p:sp>
      <p:sp>
        <p:nvSpPr>
          <p:cNvPr id="23" name="Text 1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§4.2  합병 정렬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 알고리즘 (의사코드)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172200" cy="2697480"/>
          </a:xfrm>
          <a:prstGeom prst="roundRect">
            <a:avLst>
              <a:gd name="adj" fmla="val 3051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17220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17220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5861304" cy="2167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문제: 입력 리스트를 정렬한다.</a:t>
            </a:r>
            <a:endParaRPr lang="en-US" sz="11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입력: 리스트 A,  구간 [left, right]</a:t>
            </a:r>
            <a:endParaRPr lang="en-US" sz="11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출력: 정렬된 리스트 A</a:t>
            </a:r>
            <a:endParaRPr lang="en-US" sz="11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1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7086600" y="183794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086600" y="18379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960" dirty="0"/>
          </a:p>
        </p:txBody>
      </p:sp>
      <p:sp>
        <p:nvSpPr>
          <p:cNvPr id="16" name="Text 13"/>
          <p:cNvSpPr/>
          <p:nvPr/>
        </p:nvSpPr>
        <p:spPr>
          <a:xfrm>
            <a:off x="7589520" y="178308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배열의 크기가 2 이상인지 확인</a:t>
            </a:r>
            <a:endParaRPr lang="en-US" sz="1260" dirty="0"/>
          </a:p>
        </p:txBody>
      </p:sp>
      <p:sp>
        <p:nvSpPr>
          <p:cNvPr id="17" name="Shape 14"/>
          <p:cNvSpPr/>
          <p:nvPr/>
        </p:nvSpPr>
        <p:spPr>
          <a:xfrm>
            <a:off x="7086600" y="240487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086600" y="24048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60" dirty="0"/>
          </a:p>
        </p:txBody>
      </p:sp>
      <p:sp>
        <p:nvSpPr>
          <p:cNvPr id="19" name="Text 16"/>
          <p:cNvSpPr/>
          <p:nvPr/>
        </p:nvSpPr>
        <p:spPr>
          <a:xfrm>
            <a:off x="7589520" y="2350008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중간 지점을 계산</a:t>
            </a:r>
            <a:endParaRPr lang="en-US" sz="1260" dirty="0"/>
          </a:p>
        </p:txBody>
      </p:sp>
      <p:sp>
        <p:nvSpPr>
          <p:cNvPr id="20" name="Shape 17"/>
          <p:cNvSpPr/>
          <p:nvPr/>
        </p:nvSpPr>
        <p:spPr>
          <a:xfrm>
            <a:off x="7086600" y="2971800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086600" y="2971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60" dirty="0"/>
          </a:p>
        </p:txBody>
      </p:sp>
      <p:sp>
        <p:nvSpPr>
          <p:cNvPr id="22" name="Text 19"/>
          <p:cNvSpPr/>
          <p:nvPr/>
        </p:nvSpPr>
        <p:spPr>
          <a:xfrm>
            <a:off x="7589520" y="2916936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부분을 재귀적으로 정렬</a:t>
            </a:r>
            <a:endParaRPr lang="en-US" sz="1260" dirty="0"/>
          </a:p>
        </p:txBody>
      </p:sp>
      <p:sp>
        <p:nvSpPr>
          <p:cNvPr id="23" name="Shape 20"/>
          <p:cNvSpPr/>
          <p:nvPr/>
        </p:nvSpPr>
        <p:spPr>
          <a:xfrm>
            <a:off x="7086600" y="353872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086600" y="35387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60" dirty="0"/>
          </a:p>
        </p:txBody>
      </p:sp>
      <p:sp>
        <p:nvSpPr>
          <p:cNvPr id="25" name="Text 22"/>
          <p:cNvSpPr/>
          <p:nvPr/>
        </p:nvSpPr>
        <p:spPr>
          <a:xfrm>
            <a:off x="7589520" y="3483864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오른쪽 부분을 재귀적으로 정렬</a:t>
            </a:r>
            <a:endParaRPr lang="en-US" sz="1260" dirty="0"/>
          </a:p>
        </p:txBody>
      </p:sp>
      <p:sp>
        <p:nvSpPr>
          <p:cNvPr id="26" name="Shape 23"/>
          <p:cNvSpPr/>
          <p:nvPr/>
        </p:nvSpPr>
        <p:spPr>
          <a:xfrm>
            <a:off x="7086600" y="410565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086600" y="41056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960" dirty="0"/>
          </a:p>
        </p:txBody>
      </p:sp>
      <p:sp>
        <p:nvSpPr>
          <p:cNvPr id="28" name="Text 25"/>
          <p:cNvSpPr/>
          <p:nvPr/>
        </p:nvSpPr>
        <p:spPr>
          <a:xfrm>
            <a:off x="7589520" y="4050792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정렬된 두 부분을 병합</a:t>
            </a:r>
            <a:endParaRPr lang="en-US" sz="1260" dirty="0"/>
          </a:p>
        </p:txBody>
      </p:sp>
      <p:sp>
        <p:nvSpPr>
          <p:cNvPr id="29" name="Shape 26"/>
          <p:cNvSpPr/>
          <p:nvPr/>
        </p:nvSpPr>
        <p:spPr>
          <a:xfrm>
            <a:off x="658368" y="4718304"/>
            <a:ext cx="10872216" cy="1371600"/>
          </a:xfrm>
          <a:prstGeom prst="roundRect">
            <a:avLst>
              <a:gd name="adj" fmla="val 7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896112" y="4937760"/>
            <a:ext cx="457200" cy="457200"/>
          </a:xfrm>
          <a:prstGeom prst="ellipse">
            <a:avLst/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</p:spPr>
      </p:sp>
      <p:pic>
        <p:nvPicPr>
          <p:cNvPr id="31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056632"/>
            <a:ext cx="219456" cy="219456"/>
          </a:xfrm>
          <a:prstGeom prst="rect">
            <a:avLst/>
          </a:prstGeom>
        </p:spPr>
      </p:pic>
      <p:sp>
        <p:nvSpPr>
          <p:cNvPr id="32" name="Text 28"/>
          <p:cNvSpPr/>
          <p:nvPr/>
        </p:nvSpPr>
        <p:spPr>
          <a:xfrm>
            <a:off x="1517904" y="49011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핵심은 MERGE</a:t>
            </a:r>
            <a:endParaRPr lang="en-US" sz="1350" dirty="0"/>
          </a:p>
        </p:txBody>
      </p:sp>
      <p:sp>
        <p:nvSpPr>
          <p:cNvPr id="33" name="Text 29"/>
          <p:cNvSpPr/>
          <p:nvPr/>
        </p:nvSpPr>
        <p:spPr>
          <a:xfrm>
            <a:off x="1517904" y="5248656"/>
            <a:ext cx="97566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분할은 인덱스 계산만으로 끝난다. 실제 정렬 작업은 전부 MERGE에서 일어난다. left &lt; right 조건이 거짓이 되는 순간(원소 1개)이 재귀의 종료 조건이다.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§4.2  합병 정렬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 코드 — 분할부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675120" cy="2971800"/>
          </a:xfrm>
          <a:prstGeom prst="roundRect">
            <a:avLst>
              <a:gd name="adj" fmla="val 276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67512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67512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364224" cy="2441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endParaRPr lang="en-US" sz="1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분할 (Divide): 크기가 1이 될 때까지 쪼갠다</a:t>
            </a:r>
            <a:endParaRPr lang="en-US" sz="1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left_group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right_group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정복 및 결합 (Conquer &amp; Combine): 정렬하며 합친다</a:t>
            </a:r>
            <a:endParaRPr lang="en-US" sz="12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left_group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right_group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7516368" y="1783080"/>
            <a:ext cx="401421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699248" y="19110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fla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800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174736" y="187452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기저 사례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8174736" y="21488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원소가 0개 또는 1개면 이미 정렬된 상태이므로 그대로 반환한다.</a:t>
            </a:r>
            <a:endParaRPr lang="en-US" sz="1030" dirty="0"/>
          </a:p>
        </p:txBody>
      </p:sp>
      <p:sp>
        <p:nvSpPr>
          <p:cNvPr id="19" name="Shape 15"/>
          <p:cNvSpPr/>
          <p:nvPr/>
        </p:nvSpPr>
        <p:spPr>
          <a:xfrm>
            <a:off x="7516368" y="2834640"/>
            <a:ext cx="401421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699248" y="296265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003" y="3061411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174736" y="292608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슬라이싱 분할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174736" y="32004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arr[:mid]와 arr[mid:]로 두 조각을 만든다. 파이썬에서는 새 리스트가 생성된다.</a:t>
            </a:r>
            <a:endParaRPr lang="en-US" sz="1030" dirty="0"/>
          </a:p>
        </p:txBody>
      </p:sp>
      <p:sp>
        <p:nvSpPr>
          <p:cNvPr id="24" name="Shape 19"/>
          <p:cNvSpPr/>
          <p:nvPr/>
        </p:nvSpPr>
        <p:spPr>
          <a:xfrm>
            <a:off x="7516368" y="3886200"/>
            <a:ext cx="401421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699248" y="401421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003" y="4112971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174736" y="397764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후 병합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174736" y="42519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조각이 각각 정렬되어 돌아오면, merge()가 하나로 합친다.</a:t>
            </a:r>
            <a:endParaRPr lang="en-US" sz="1030" dirty="0"/>
          </a:p>
        </p:txBody>
      </p:sp>
      <p:sp>
        <p:nvSpPr>
          <p:cNvPr id="29" name="Shape 23"/>
          <p:cNvSpPr/>
          <p:nvPr/>
        </p:nvSpPr>
        <p:spPr>
          <a:xfrm>
            <a:off x="658368" y="4956048"/>
            <a:ext cx="10872216" cy="1225296"/>
          </a:xfrm>
          <a:prstGeom prst="roundRect">
            <a:avLst>
              <a:gd name="adj" fmla="val 820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17550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294376"/>
            <a:ext cx="219456" cy="21945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13892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mid = len(arr) // 2 인가?</a:t>
            </a:r>
            <a:endParaRPr lang="en-US" sz="1320" dirty="0"/>
          </a:p>
        </p:txBody>
      </p:sp>
      <p:sp>
        <p:nvSpPr>
          <p:cNvPr id="33" name="Text 26"/>
          <p:cNvSpPr/>
          <p:nvPr/>
        </p:nvSpPr>
        <p:spPr>
          <a:xfrm>
            <a:off x="1517904" y="5486400"/>
            <a:ext cx="975664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정수 나눗셈(//)을 써야 인덱스가 정수로 유지된다. / 를 쓰면 실수가 되어 슬라이싱에서 오류가 발생한다.</a:t>
            </a:r>
            <a:endParaRPr lang="en-US" sz="123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§4.2  합병 정렬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 코드 — 병합부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03720" cy="3977640"/>
          </a:xfrm>
          <a:prstGeom prst="roundRect">
            <a:avLst>
              <a:gd name="adj" fmla="val 206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0372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0372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080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592824" cy="3447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왼쪽 그룹 인덱스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오른쪽 그룹 인덱스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두 그룹을 비교하며 작은 것부터 차곡차곡 쌓는다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등호가 안정 정렬을 보장!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남은 요소들을 털어 넣는다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extend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extend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1120" dirty="0"/>
          </a:p>
        </p:txBody>
      </p:sp>
      <p:sp>
        <p:nvSpPr>
          <p:cNvPr id="14" name="Shape 11"/>
          <p:cNvSpPr/>
          <p:nvPr/>
        </p:nvSpPr>
        <p:spPr>
          <a:xfrm>
            <a:off x="7744968" y="1783080"/>
            <a:ext cx="3785616" cy="1572768"/>
          </a:xfrm>
          <a:prstGeom prst="roundRect">
            <a:avLst>
              <a:gd name="adj" fmla="val 523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44968" y="1783080"/>
            <a:ext cx="37856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44968" y="1947672"/>
            <a:ext cx="37856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8821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467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113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03336" y="1801368"/>
            <a:ext cx="2962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test.py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927848" y="2167128"/>
            <a:ext cx="3474720" cy="104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test_arr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"정렬 전:"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test_arr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sorted_arr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merge_sort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test_arr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"정렬 후:"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sorted_arr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7744968" y="3520440"/>
            <a:ext cx="3785616" cy="1417320"/>
          </a:xfrm>
          <a:prstGeom prst="roundRect">
            <a:avLst>
              <a:gd name="adj" fmla="val 6452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927848" y="3639312"/>
            <a:ext cx="3419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40" kern="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OUTPUT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7927848" y="3968496"/>
            <a:ext cx="34198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정렬 전: [7, 3, 5, 2, 8, 1, 4, 6]</a:t>
            </a:r>
            <a:endParaRPr lang="en-US" sz="1050" dirty="0"/>
          </a:p>
          <a:p>
            <a:pPr algn="l"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정렬 후: [1, 2, 3, 4, 5, 6, 7, 8]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7744968" y="5102352"/>
            <a:ext cx="3785616" cy="658368"/>
          </a:xfrm>
          <a:prstGeom prst="roundRect">
            <a:avLst>
              <a:gd name="adj" fmla="val 1527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982712" y="520293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584" y="5321808"/>
            <a:ext cx="219456" cy="219456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604504" y="5266944"/>
            <a:ext cx="2670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1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 한 번의 비용은 두 조각의 길이 합 — 즉 O(n)이다.</a:t>
            </a:r>
            <a:endParaRPr lang="en-US" sz="1100" dirty="0"/>
          </a:p>
        </p:txBody>
      </p:sp>
      <p:sp>
        <p:nvSpPr>
          <p:cNvPr id="29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§4.2  합병 정렬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정렬의 중요한 특성 — 안정 정렬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정렬에는 퀵 정렬 같은 다른 빠른 정렬이 갖지 못한 장점이 있다. 바로 안정 정렬(stable sort)이라는 점이다. 안정 정렬이란 "값이 같은 원소가 있을 때, 정렬 전의 순서가 정렬 후에도 유지되는 것"을 의미한다.</a:t>
            </a:r>
            <a:endParaRPr lang="en-US" sz="1320" dirty="0"/>
          </a:p>
        </p:txBody>
      </p:sp>
      <p:sp>
        <p:nvSpPr>
          <p:cNvPr id="7" name="Shape 4"/>
          <p:cNvSpPr/>
          <p:nvPr/>
        </p:nvSpPr>
        <p:spPr>
          <a:xfrm>
            <a:off x="658368" y="2578608"/>
            <a:ext cx="489204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14400" y="2724912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전 명단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914400" y="3127248"/>
            <a:ext cx="4379976" cy="493776"/>
          </a:xfrm>
          <a:prstGeom prst="roundRect">
            <a:avLst>
              <a:gd name="adj" fmla="val 1481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042416" y="3209544"/>
            <a:ext cx="713232" cy="329184"/>
          </a:xfrm>
          <a:prstGeom prst="roundRect">
            <a:avLst>
              <a:gd name="adj" fmla="val 22222"/>
            </a:avLst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42416" y="3209544"/>
            <a:ext cx="713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90점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1883664" y="3127248"/>
            <a:ext cx="3200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학생 A: 김철수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914400" y="3730752"/>
            <a:ext cx="4379976" cy="493776"/>
          </a:xfrm>
          <a:prstGeom prst="roundRect">
            <a:avLst>
              <a:gd name="adj" fmla="val 1481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042416" y="3813048"/>
            <a:ext cx="713232" cy="329184"/>
          </a:xfrm>
          <a:prstGeom prst="roundRect">
            <a:avLst>
              <a:gd name="adj" fmla="val 22222"/>
            </a:avLst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42416" y="3813048"/>
            <a:ext cx="713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90점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1883664" y="3730752"/>
            <a:ext cx="3200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학생 B: 이영희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638544" y="2578608"/>
            <a:ext cx="4892040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6894576" y="2724912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후 명단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6894576" y="3127248"/>
            <a:ext cx="4379976" cy="493776"/>
          </a:xfrm>
          <a:prstGeom prst="roundRect">
            <a:avLst>
              <a:gd name="adj" fmla="val 1481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022592" y="3209544"/>
            <a:ext cx="713232" cy="329184"/>
          </a:xfrm>
          <a:prstGeom prst="roundRect">
            <a:avLst>
              <a:gd name="adj" fmla="val 22222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022592" y="3209544"/>
            <a:ext cx="713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90점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7863840" y="3127248"/>
            <a:ext cx="3200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학생 A: 김철수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6894576" y="3730752"/>
            <a:ext cx="4379976" cy="493776"/>
          </a:xfrm>
          <a:prstGeom prst="roundRect">
            <a:avLst>
              <a:gd name="adj" fmla="val 1481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022592" y="3813048"/>
            <a:ext cx="713232" cy="329184"/>
          </a:xfrm>
          <a:prstGeom prst="roundRect">
            <a:avLst>
              <a:gd name="adj" fmla="val 22222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022592" y="3813048"/>
            <a:ext cx="713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90점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7863840" y="3730752"/>
            <a:ext cx="32004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학생 B: 이영희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5705856" y="3493008"/>
            <a:ext cx="658368" cy="365760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58368" y="4828032"/>
            <a:ext cx="10872216" cy="1280160"/>
          </a:xfrm>
          <a:prstGeom prst="roundRect">
            <a:avLst>
              <a:gd name="adj" fmla="val 785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896112" y="504748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0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166360"/>
            <a:ext cx="219456" cy="219456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1517904" y="501091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순서가 뒤바뀌지 않는다</a:t>
            </a:r>
            <a:endParaRPr lang="en-US" sz="1350" dirty="0"/>
          </a:p>
        </p:txBody>
      </p:sp>
      <p:sp>
        <p:nvSpPr>
          <p:cNvPr id="32" name="Text 28"/>
          <p:cNvSpPr/>
          <p:nvPr/>
        </p:nvSpPr>
        <p:spPr>
          <a:xfrm>
            <a:off x="1517904" y="5358384"/>
            <a:ext cx="9756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원래 명단에서 김철수가 이영희보다 앞에 있었다면, 합병 정렬 후에도 김철수는 여전히 앞에 위치한다. merge()에서 left[i] &lt;= right[j] 의 등호(=)가 이 성질을 보장한다.</a:t>
            </a:r>
            <a:endParaRPr lang="en-US" sz="1250" dirty="0"/>
          </a:p>
        </p:txBody>
      </p:sp>
      <p:sp>
        <p:nvSpPr>
          <p:cNvPr id="33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o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§4.2  합병 정렬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정렬의 시간 복잡도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6720840" cy="2514600"/>
          </a:xfrm>
          <a:prstGeom prst="roundRect">
            <a:avLst>
              <a:gd name="adj" fmla="val 363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img/ms_re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1973285"/>
            <a:ext cx="6428232" cy="2042749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571232" y="1737360"/>
            <a:ext cx="3959352" cy="251460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Text 5"/>
          <p:cNvSpPr/>
          <p:nvPr/>
        </p:nvSpPr>
        <p:spPr>
          <a:xfrm>
            <a:off x="7772400" y="1883664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7772400" y="2212848"/>
            <a:ext cx="3566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2T(n/2) + O(n)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7772400" y="276148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log₂n 단계 × 병합 O(n) 비용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9363456" y="3127248"/>
            <a:ext cx="384048" cy="256032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72400" y="3493008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0B9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O(n log n)</a:t>
            </a:r>
            <a:endParaRPr lang="en-US" sz="2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4517136"/>
          <a:ext cx="10872216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011680"/>
                <a:gridCol w="6665976"/>
              </a:tblGrid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시간 복잡도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최악의 경우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 log n)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모든 요소를 정렬하는 데 O(n log n) 시간이 필요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평균적인 경우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 log n)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입력에 관계없이 동일한 연산을 수행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최선의 경우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 log n)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이미 정렬된 경우에도 동일한 단계를 수행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4.3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" name="Image 0" descr="/home/claude/icons/ch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6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 구간 합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Maximum Subarray Sum</a:t>
            </a:r>
            <a:endParaRPr lang="en-US" sz="135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주가 등락폭 데이터에서 가장 큰 이익을 내는 연속 구간을 찾아라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h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§4.3  최대 구간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— 가장 큰 이익을 내는 구간은?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회사의 지난 며칠간의 주가 등락폭(변동분) 데이터가 주어졌다. 목표는 가장 큰 이익을 낼 수 있는 연속된 구간을 찾는 것이다.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560320"/>
            <a:ext cx="713232" cy="603504"/>
          </a:xfrm>
          <a:prstGeom prst="roundRect">
            <a:avLst>
              <a:gd name="adj" fmla="val 13636"/>
            </a:avLst>
          </a:prstGeom>
          <a:solidFill>
            <a:srgbClr val="F5F4FC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8368" y="2560320"/>
            <a:ext cx="713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58368" y="318211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1일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1481328" y="2560320"/>
            <a:ext cx="713232" cy="603504"/>
          </a:xfrm>
          <a:prstGeom prst="roundRect">
            <a:avLst>
              <a:gd name="adj" fmla="val 13636"/>
            </a:avLst>
          </a:prstGeom>
          <a:solidFill>
            <a:srgbClr val="F5F4FC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481328" y="2560320"/>
            <a:ext cx="713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-5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481328" y="318211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2일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2304288" y="2560320"/>
            <a:ext cx="713232" cy="603504"/>
          </a:xfrm>
          <a:prstGeom prst="roundRect">
            <a:avLst>
              <a:gd name="adj" fmla="val 13636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304288" y="2560320"/>
            <a:ext cx="713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2304288" y="318211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3일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3127248" y="2560320"/>
            <a:ext cx="713232" cy="603504"/>
          </a:xfrm>
          <a:prstGeom prst="roundRect">
            <a:avLst>
              <a:gd name="adj" fmla="val 13636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127248" y="2560320"/>
            <a:ext cx="713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-2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127248" y="318211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4일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3950208" y="2560320"/>
            <a:ext cx="713232" cy="603504"/>
          </a:xfrm>
          <a:prstGeom prst="roundRect">
            <a:avLst>
              <a:gd name="adj" fmla="val 13636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950208" y="2560320"/>
            <a:ext cx="713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3950208" y="318211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5일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4773168" y="2560320"/>
            <a:ext cx="713232" cy="603504"/>
          </a:xfrm>
          <a:prstGeom prst="roundRect">
            <a:avLst>
              <a:gd name="adj" fmla="val 13636"/>
            </a:avLst>
          </a:prstGeom>
          <a:solidFill>
            <a:srgbClr val="F5F4FC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773168" y="2560320"/>
            <a:ext cx="7132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-9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4773168" y="318211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6일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658368" y="3602736"/>
            <a:ext cx="5120640" cy="1115568"/>
          </a:xfrm>
          <a:prstGeom prst="roundRect">
            <a:avLst>
              <a:gd name="adj" fmla="val 901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96112" y="3931920"/>
            <a:ext cx="457200" cy="457200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27" name="Image 1" descr="/home/claude/icons/time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050792"/>
            <a:ext cx="219456" cy="219456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1517904" y="3767328"/>
            <a:ext cx="40050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처음부터 끝까지 들고 있었다면?  3 − 5 + 12 − 2 + 7 − 9 = 6</a:t>
            </a:r>
            <a:endParaRPr lang="en-US" sz="1250" dirty="0"/>
          </a:p>
        </p:txBody>
      </p:sp>
      <p:sp>
        <p:nvSpPr>
          <p:cNvPr id="29" name="Shape 25"/>
          <p:cNvSpPr/>
          <p:nvPr/>
        </p:nvSpPr>
        <p:spPr>
          <a:xfrm>
            <a:off x="658368" y="4846320"/>
            <a:ext cx="5120640" cy="1225296"/>
          </a:xfrm>
          <a:prstGeom prst="roundRect">
            <a:avLst>
              <a:gd name="adj" fmla="val 8209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6"/>
          <p:cNvSpPr/>
          <p:nvPr/>
        </p:nvSpPr>
        <p:spPr>
          <a:xfrm>
            <a:off x="896112" y="523036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2" descr="/home/claude/icons/troph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349240"/>
            <a:ext cx="219456" cy="219456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1517904" y="5010912"/>
            <a:ext cx="400507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3일 차에 사서 5일 차에 팔았다면?  12 + (−2) + 7 = 17  ← 최대!</a:t>
            </a:r>
            <a:endParaRPr lang="en-US" sz="1250" dirty="0"/>
          </a:p>
        </p:txBody>
      </p:sp>
      <p:sp>
        <p:nvSpPr>
          <p:cNvPr id="33" name="Shape 28"/>
          <p:cNvSpPr/>
          <p:nvPr/>
        </p:nvSpPr>
        <p:spPr>
          <a:xfrm>
            <a:off x="6126480" y="1737360"/>
            <a:ext cx="5404104" cy="4334256"/>
          </a:xfrm>
          <a:prstGeom prst="roundRect">
            <a:avLst>
              <a:gd name="adj" fmla="val 211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34" name="Image 3" descr="/home/claude/img/sto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784" y="2430318"/>
            <a:ext cx="5111496" cy="2948340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h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§4.3  최대 구간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직관적인 접근의 한계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943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단순한 방법(완전 탐색)은 가능한 모든 시작일과 종료일을 다 계산해 보는 것이다. 데이터가 10개밖에 없다면 할 만하다.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395728"/>
            <a:ext cx="594360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77824" y="2395728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1일 차에 샀을 때 → 2일 차부터 10일 차까지 (9가지)</a:t>
            </a:r>
            <a:endParaRPr lang="en-US" sz="1180" dirty="0"/>
          </a:p>
        </p:txBody>
      </p:sp>
      <p:sp>
        <p:nvSpPr>
          <p:cNvPr id="9" name="Shape 6"/>
          <p:cNvSpPr/>
          <p:nvPr/>
        </p:nvSpPr>
        <p:spPr>
          <a:xfrm>
            <a:off x="658368" y="2852928"/>
            <a:ext cx="5943600" cy="384048"/>
          </a:xfrm>
          <a:prstGeom prst="roundRect">
            <a:avLst>
              <a:gd name="adj" fmla="val 16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77824" y="2852928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2일 차에 샀을 때 → 3일 차부터 10일 차까지 (8가지)</a:t>
            </a:r>
            <a:endParaRPr lang="en-US" sz="1180" dirty="0"/>
          </a:p>
        </p:txBody>
      </p:sp>
      <p:sp>
        <p:nvSpPr>
          <p:cNvPr id="11" name="Shape 8"/>
          <p:cNvSpPr/>
          <p:nvPr/>
        </p:nvSpPr>
        <p:spPr>
          <a:xfrm>
            <a:off x="658368" y="3310128"/>
            <a:ext cx="5943600" cy="38404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77824" y="3310128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⋯</a:t>
            </a:r>
            <a:endParaRPr lang="en-US" sz="1180" dirty="0"/>
          </a:p>
        </p:txBody>
      </p:sp>
      <p:sp>
        <p:nvSpPr>
          <p:cNvPr id="13" name="Shape 10"/>
          <p:cNvSpPr/>
          <p:nvPr/>
        </p:nvSpPr>
        <p:spPr>
          <a:xfrm>
            <a:off x="658368" y="3767328"/>
            <a:ext cx="5943600" cy="384048"/>
          </a:xfrm>
          <a:prstGeom prst="roundRect">
            <a:avLst>
              <a:gd name="adj" fmla="val 16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77824" y="3767328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9일 차에 샀을 때 → 10일 차에 파는 경우 (1가지)</a:t>
            </a:r>
            <a:endParaRPr lang="en-US" sz="1180" dirty="0"/>
          </a:p>
        </p:txBody>
      </p:sp>
      <p:sp>
        <p:nvSpPr>
          <p:cNvPr id="15" name="Shape 12"/>
          <p:cNvSpPr/>
          <p:nvPr/>
        </p:nvSpPr>
        <p:spPr>
          <a:xfrm>
            <a:off x="658368" y="4389120"/>
            <a:ext cx="5943600" cy="731520"/>
          </a:xfrm>
          <a:prstGeom prst="roundRect">
            <a:avLst>
              <a:gd name="adj" fmla="val 125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95528" y="438912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 + 8 + 7 + ⋯ + 1  ≈  (n − 1) × n / 2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658368" y="5285232"/>
            <a:ext cx="5943600" cy="868680"/>
          </a:xfrm>
          <a:prstGeom prst="roundRect">
            <a:avLst>
              <a:gd name="adj" fmla="val 11579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96112" y="549097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9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609844"/>
            <a:ext cx="219456" cy="219456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517904" y="5449824"/>
            <a:ext cx="48280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데이터가 10만 개라면 약 50억 번의 계산이 필요하다. O(n²)은 현실적이지 않다.</a:t>
            </a:r>
            <a:endParaRPr lang="en-US" sz="1230" dirty="0"/>
          </a:p>
        </p:txBody>
      </p:sp>
      <p:sp>
        <p:nvSpPr>
          <p:cNvPr id="21" name="Shape 17"/>
          <p:cNvSpPr/>
          <p:nvPr/>
        </p:nvSpPr>
        <p:spPr>
          <a:xfrm>
            <a:off x="6858000" y="1737360"/>
            <a:ext cx="4672584" cy="4416552"/>
          </a:xfrm>
          <a:prstGeom prst="roundRect">
            <a:avLst>
              <a:gd name="adj" fmla="val 2899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Text 18"/>
          <p:cNvSpPr/>
          <p:nvPr/>
        </p:nvSpPr>
        <p:spPr>
          <a:xfrm>
            <a:off x="7132320" y="1956816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비용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7132320" y="2487168"/>
            <a:ext cx="4123944" cy="786384"/>
          </a:xfrm>
          <a:prstGeom prst="roundRect">
            <a:avLst>
              <a:gd name="adj" fmla="val 10465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7333488" y="2487168"/>
            <a:ext cx="1737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C7C5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100</a:t>
            </a:r>
            <a:endParaRPr lang="en-US" sz="1300" dirty="0"/>
          </a:p>
        </p:txBody>
      </p:sp>
      <p:sp>
        <p:nvSpPr>
          <p:cNvPr id="25" name="Text 21"/>
          <p:cNvSpPr/>
          <p:nvPr/>
        </p:nvSpPr>
        <p:spPr>
          <a:xfrm>
            <a:off x="9052560" y="2487168"/>
            <a:ext cx="2011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9AE6B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 5,000회</a:t>
            </a:r>
            <a:endParaRPr lang="en-US" sz="1400" dirty="0"/>
          </a:p>
        </p:txBody>
      </p:sp>
      <p:sp>
        <p:nvSpPr>
          <p:cNvPr id="26" name="Shape 22"/>
          <p:cNvSpPr/>
          <p:nvPr/>
        </p:nvSpPr>
        <p:spPr>
          <a:xfrm>
            <a:off x="7132320" y="3419856"/>
            <a:ext cx="4123944" cy="786384"/>
          </a:xfrm>
          <a:prstGeom prst="roundRect">
            <a:avLst>
              <a:gd name="adj" fmla="val 10465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7333488" y="3419856"/>
            <a:ext cx="1737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C7C5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1,000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9052560" y="3419856"/>
            <a:ext cx="2011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BD38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 50만 회</a:t>
            </a:r>
            <a:endParaRPr lang="en-US" sz="1400" dirty="0"/>
          </a:p>
        </p:txBody>
      </p:sp>
      <p:sp>
        <p:nvSpPr>
          <p:cNvPr id="29" name="Shape 25"/>
          <p:cNvSpPr/>
          <p:nvPr/>
        </p:nvSpPr>
        <p:spPr>
          <a:xfrm>
            <a:off x="7132320" y="4352544"/>
            <a:ext cx="4123944" cy="786384"/>
          </a:xfrm>
          <a:prstGeom prst="roundRect">
            <a:avLst>
              <a:gd name="adj" fmla="val 10465"/>
            </a:avLst>
          </a:prstGeom>
          <a:solidFill>
            <a:srgbClr val="2A2860"/>
          </a:solidFill>
          <a:ln w="12700">
            <a:solidFill>
              <a:srgbClr val="2A2860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7333488" y="4352544"/>
            <a:ext cx="1737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C7C5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 = 100,000</a:t>
            </a:r>
            <a:endParaRPr lang="en-US" sz="1300" dirty="0"/>
          </a:p>
        </p:txBody>
      </p:sp>
      <p:sp>
        <p:nvSpPr>
          <p:cNvPr id="31" name="Text 27"/>
          <p:cNvSpPr/>
          <p:nvPr/>
        </p:nvSpPr>
        <p:spPr>
          <a:xfrm>
            <a:off x="9052560" y="4352544"/>
            <a:ext cx="20116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C81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 50억 회</a:t>
            </a:r>
            <a:endParaRPr lang="en-US" sz="1400" dirty="0"/>
          </a:p>
        </p:txBody>
      </p:sp>
      <p:sp>
        <p:nvSpPr>
          <p:cNvPr id="32" name="Text 28"/>
          <p:cNvSpPr/>
          <p:nvPr/>
        </p:nvSpPr>
        <p:spPr>
          <a:xfrm>
            <a:off x="7132320" y="5358384"/>
            <a:ext cx="4123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연산 횟수는 n의 제곱에 비례해 폭발한다.</a:t>
            </a:r>
            <a:endParaRPr lang="en-US" sz="1150" dirty="0"/>
          </a:p>
        </p:txBody>
      </p:sp>
      <p:sp>
        <p:nvSpPr>
          <p:cNvPr id="33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h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§4.3  최대 구간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 전략 — 셋 중 하나에는 반드시 있다!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배열을 정확히 절반으로 뚝 잘라본다. 우리가 찾는 최대 구간은 논리적으로 다음 세 가지 경우 중 하나에 반드시 속한다.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3218688" cy="2395728"/>
          </a:xfrm>
          <a:prstGeom prst="roundRect">
            <a:avLst>
              <a:gd name="adj" fmla="val 458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984248" y="2395728"/>
            <a:ext cx="566928" cy="56692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84248" y="23957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88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88" dirty="0"/>
          </a:p>
        </p:txBody>
      </p:sp>
      <p:sp>
        <p:nvSpPr>
          <p:cNvPr id="10" name="Text 7"/>
          <p:cNvSpPr/>
          <p:nvPr/>
        </p:nvSpPr>
        <p:spPr>
          <a:xfrm>
            <a:off x="804672" y="310896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구역에 숨어 있다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32688" y="3511296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자른 선의 왼쪽에 온전히 존재하는 경우. 재귀 호출로 해결한다.</a:t>
            </a:r>
            <a:endParaRPr lang="en-US" sz="1160" dirty="0"/>
          </a:p>
        </p:txBody>
      </p:sp>
      <p:sp>
        <p:nvSpPr>
          <p:cNvPr id="12" name="Shape 9"/>
          <p:cNvSpPr/>
          <p:nvPr/>
        </p:nvSpPr>
        <p:spPr>
          <a:xfrm>
            <a:off x="4453128" y="2194560"/>
            <a:ext cx="3218688" cy="2395728"/>
          </a:xfrm>
          <a:prstGeom prst="roundRect">
            <a:avLst>
              <a:gd name="adj" fmla="val 458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779008" y="2395728"/>
            <a:ext cx="566928" cy="56692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779008" y="23957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88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88" dirty="0"/>
          </a:p>
        </p:txBody>
      </p:sp>
      <p:sp>
        <p:nvSpPr>
          <p:cNvPr id="15" name="Text 12"/>
          <p:cNvSpPr/>
          <p:nvPr/>
        </p:nvSpPr>
        <p:spPr>
          <a:xfrm>
            <a:off x="4599432" y="310896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오른쪽 구역에 숨어 있다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727448" y="3511296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자른 선의 오른쪽에 온전히 존재하는 경우. 역시 재귀 호출.</a:t>
            </a:r>
            <a:endParaRPr lang="en-US" sz="1160" dirty="0"/>
          </a:p>
        </p:txBody>
      </p:sp>
      <p:sp>
        <p:nvSpPr>
          <p:cNvPr id="17" name="Shape 14"/>
          <p:cNvSpPr/>
          <p:nvPr/>
        </p:nvSpPr>
        <p:spPr>
          <a:xfrm>
            <a:off x="8247888" y="2194560"/>
            <a:ext cx="3218688" cy="2395728"/>
          </a:xfrm>
          <a:prstGeom prst="roundRect">
            <a:avLst>
              <a:gd name="adj" fmla="val 458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9573768" y="2395728"/>
            <a:ext cx="566928" cy="56692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573768" y="23957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88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88" dirty="0"/>
          </a:p>
        </p:txBody>
      </p:sp>
      <p:sp>
        <p:nvSpPr>
          <p:cNvPr id="20" name="Text 17"/>
          <p:cNvSpPr/>
          <p:nvPr/>
        </p:nvSpPr>
        <p:spPr>
          <a:xfrm>
            <a:off x="8394192" y="310896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가운데를 걸치고 있다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522208" y="3511296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1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자른 선을 가로질러 양쪽을 모두 포함하는 경우. 직접 계산해야 한다.</a:t>
            </a:r>
            <a:endParaRPr lang="en-US" sz="1160" dirty="0"/>
          </a:p>
        </p:txBody>
      </p:sp>
      <p:sp>
        <p:nvSpPr>
          <p:cNvPr id="22" name="Shape 19"/>
          <p:cNvSpPr/>
          <p:nvPr/>
        </p:nvSpPr>
        <p:spPr>
          <a:xfrm>
            <a:off x="658368" y="4846320"/>
            <a:ext cx="10872216" cy="1261872"/>
          </a:xfrm>
          <a:prstGeom prst="roundRect">
            <a:avLst>
              <a:gd name="adj" fmla="val 797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896112" y="506577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184648"/>
            <a:ext cx="219456" cy="219456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1517904" y="502920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값 중 최댓값이 정답</a:t>
            </a:r>
            <a:endParaRPr lang="en-US" sz="1350" dirty="0"/>
          </a:p>
        </p:txBody>
      </p:sp>
      <p:sp>
        <p:nvSpPr>
          <p:cNvPr id="26" name="Text 22"/>
          <p:cNvSpPr/>
          <p:nvPr/>
        </p:nvSpPr>
        <p:spPr>
          <a:xfrm>
            <a:off x="1517904" y="5376672"/>
            <a:ext cx="97566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max(leftMax, rightMax, crossMax). 1번과 2번은 같은 문제의 절반 크기이므로 재귀로 처리하고, 3번만 별도로 계산하면 된다.</a:t>
            </a:r>
            <a:endParaRPr lang="en-US" sz="1250" dirty="0"/>
          </a:p>
        </p:txBody>
      </p:sp>
      <p:sp>
        <p:nvSpPr>
          <p:cNvPr id="27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h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§4.3  최대 구간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'걸친 구간' 처리하기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걸친 구간을 처리하는 부분이 분할 정복 알고리즘에서 가장 까다롭다. 핵심은 "걸친 구간은 반드시 중앙(mid)을 포함해야 한다"는 것이다. 우리가 찾는 것은 왼쪽 동네와 오른쪽 동네를 연결하는 다리 같은 구간이다.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377440"/>
            <a:ext cx="10872216" cy="3017520"/>
          </a:xfrm>
          <a:prstGeom prst="roundRect">
            <a:avLst>
              <a:gd name="adj" fmla="val 303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img/cros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671" y="2523744"/>
            <a:ext cx="4991610" cy="272491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5504688"/>
            <a:ext cx="10872216" cy="713232"/>
          </a:xfrm>
          <a:prstGeom prst="roundRect">
            <a:avLst>
              <a:gd name="adj" fmla="val 1410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96112" y="563270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1" name="Image 2" descr="/home/claude/icons/rout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751576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517904" y="5669280"/>
            <a:ext cx="9756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mid에서 왼쪽으로 훑으며 최대 합(leftSum), mid+1에서 오른쪽으로 훑으며 최대 합(rightSum). 둘을 더하면 걸친 구간의 최대 합이다.</a:t>
            </a:r>
            <a:endParaRPr lang="en-US" sz="1230" dirty="0"/>
          </a:p>
        </p:txBody>
      </p:sp>
      <p:sp>
        <p:nvSpPr>
          <p:cNvPr id="13" name="Text 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h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§4.3  최대 구간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 구간 합 알고리즘 (메인)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766560" cy="3337560"/>
          </a:xfrm>
          <a:prstGeom prst="roundRect">
            <a:avLst>
              <a:gd name="adj" fmla="val 2466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7665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7665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max_subarray.pseudo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455664" cy="2807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입력: 배열 A, 시작 인덱스 low, 끝 인덱스 high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출력: A[low..high] 내 최대 연속 부분 배열의 합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MaxSubarraySum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기저 사례: 원소가 하나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leftMax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MaxSubarraySum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rightMax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MaxSubarraySum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crossMax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MaxCrossingSum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leftMax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rightMax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crossMax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20" dirty="0"/>
          </a:p>
        </p:txBody>
      </p:sp>
      <p:sp>
        <p:nvSpPr>
          <p:cNvPr id="14" name="Shape 11"/>
          <p:cNvSpPr/>
          <p:nvPr/>
        </p:nvSpPr>
        <p:spPr>
          <a:xfrm>
            <a:off x="7607808" y="1783080"/>
            <a:ext cx="3922776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72400" y="187452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fla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1155" y="1973275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229600" y="1837944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기저 사례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229600" y="207568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1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low == high 이면 원소가 하나뿐이므로 그 값이 곧 최대 구간 합이다.</a:t>
            </a:r>
            <a:endParaRPr lang="en-US" sz="1010" dirty="0"/>
          </a:p>
        </p:txBody>
      </p:sp>
      <p:sp>
        <p:nvSpPr>
          <p:cNvPr id="19" name="Shape 15"/>
          <p:cNvSpPr/>
          <p:nvPr/>
        </p:nvSpPr>
        <p:spPr>
          <a:xfrm>
            <a:off x="7607808" y="2651760"/>
            <a:ext cx="3922776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772400" y="274320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1155" y="2841955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229600" y="2706624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229600" y="294436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1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mid를 기준으로 왼쪽·오른쪽 두 개의 절반 문제로 나눈다.</a:t>
            </a:r>
            <a:endParaRPr lang="en-US" sz="1010" dirty="0"/>
          </a:p>
        </p:txBody>
      </p:sp>
      <p:sp>
        <p:nvSpPr>
          <p:cNvPr id="24" name="Shape 19"/>
          <p:cNvSpPr/>
          <p:nvPr/>
        </p:nvSpPr>
        <p:spPr>
          <a:xfrm>
            <a:off x="7607808" y="3520440"/>
            <a:ext cx="3922776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772400" y="361188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brai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155" y="3710635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229600" y="3575304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정복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229600" y="381304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1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절반을 재귀 호출로 해결한다. 문제 크기는 매번 절반이 된다.</a:t>
            </a:r>
            <a:endParaRPr lang="en-US" sz="1010" dirty="0"/>
          </a:p>
        </p:txBody>
      </p:sp>
      <p:sp>
        <p:nvSpPr>
          <p:cNvPr id="29" name="Shape 23"/>
          <p:cNvSpPr/>
          <p:nvPr/>
        </p:nvSpPr>
        <p:spPr>
          <a:xfrm>
            <a:off x="7607808" y="4389120"/>
            <a:ext cx="3922776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772400" y="448056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1155" y="4579315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229600" y="4443984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결합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229600" y="4681728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1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걸친 구간을 계산하고, 세 후보 중 최댓값을 돌려준다.</a:t>
            </a:r>
            <a:endParaRPr lang="en-US" sz="1010" dirty="0"/>
          </a:p>
        </p:txBody>
      </p:sp>
      <p:sp>
        <p:nvSpPr>
          <p:cNvPr id="34" name="Shape 27"/>
          <p:cNvSpPr/>
          <p:nvPr/>
        </p:nvSpPr>
        <p:spPr>
          <a:xfrm>
            <a:off x="658368" y="5321808"/>
            <a:ext cx="10872216" cy="749808"/>
          </a:xfrm>
          <a:prstGeom prst="roundRect">
            <a:avLst>
              <a:gd name="adj" fmla="val 1219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5" name="Text 28"/>
          <p:cNvSpPr/>
          <p:nvPr/>
        </p:nvSpPr>
        <p:spPr>
          <a:xfrm>
            <a:off x="795528" y="5321808"/>
            <a:ext cx="1059789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2T(n/2) + O(n)</a:t>
            </a:r>
            <a:endParaRPr lang="en-US" sz="1800" dirty="0"/>
          </a:p>
        </p:txBody>
      </p:sp>
      <p:sp>
        <p:nvSpPr>
          <p:cNvPr id="36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h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§4.3  최대 구간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 구간 합 알고리즘 (걸친 구간)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03720" cy="3977640"/>
          </a:xfrm>
          <a:prstGeom prst="roundRect">
            <a:avLst>
              <a:gd name="adj" fmla="val 206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0372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0372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080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max_crossing.pseudo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592824" cy="3447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MaxCrossingSum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1. 왼쪽 부분 최대 합 (중앙에서 왼쪽으로 이동)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downto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2. 오른쪽 부분 최대 합 (mid+1에서 오른쪽으로)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3. 중앙을 걸친 전체 구간의 합</a:t>
            </a:r>
            <a:endParaRPr lang="en-US" sz="10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leftSum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rightSum</a:t>
            </a:r>
            <a:endParaRPr lang="en-US" sz="1080" dirty="0"/>
          </a:p>
        </p:txBody>
      </p:sp>
      <p:sp>
        <p:nvSpPr>
          <p:cNvPr id="14" name="Shape 11"/>
          <p:cNvSpPr/>
          <p:nvPr/>
        </p:nvSpPr>
        <p:spPr>
          <a:xfrm>
            <a:off x="7744968" y="1783080"/>
            <a:ext cx="3785616" cy="1517904"/>
          </a:xfrm>
          <a:prstGeom prst="roundRect">
            <a:avLst>
              <a:gd name="adj" fmla="val 662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82712" y="2002536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584" y="2121408"/>
            <a:ext cx="219456" cy="21945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604504" y="1965960"/>
            <a:ext cx="2670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−∞ 로 초기화하는가?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8604504" y="2313432"/>
            <a:ext cx="2670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원소가 음수인 배열에서도 올바른 최댓값을 찾기 위해서다. 0으로 초기화하면 "아무것도 안 고르는 것"이 최선이 되어 버린다.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7744968" y="3438144"/>
            <a:ext cx="3785616" cy="1371600"/>
          </a:xfrm>
          <a:prstGeom prst="roundRect">
            <a:avLst>
              <a:gd name="adj" fmla="val 7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82712" y="365760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584" y="3776472"/>
            <a:ext cx="219456" cy="219456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604504" y="3621024"/>
            <a:ext cx="2670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mid를 반드시 포함한다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8604504" y="3968496"/>
            <a:ext cx="26700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스캔은 mid에서 출발하고 오른쪽 스캔은 mid+1에서 출발하므로, 두 구간은 항상 경계선을 가로지른다.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7744968" y="4956048"/>
            <a:ext cx="3785616" cy="658368"/>
          </a:xfrm>
          <a:prstGeom prst="roundRect">
            <a:avLst>
              <a:gd name="adj" fmla="val 1388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7882128" y="4956048"/>
            <a:ext cx="35112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비용: O(n)</a:t>
            </a:r>
            <a:endParaRPr lang="en-US" sz="1600" dirty="0"/>
          </a:p>
        </p:txBody>
      </p:sp>
      <p:sp>
        <p:nvSpPr>
          <p:cNvPr id="26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h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§4.3  최대 구간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 — 걸친 구간 (combine)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498080" cy="4114800"/>
          </a:xfrm>
          <a:prstGeom prst="roundRect">
            <a:avLst>
              <a:gd name="adj" fmla="val 2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49808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49808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675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max_crossing_sum.py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7187184" cy="358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max_crossing_sum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[중앙 -&gt; 왼쪽] 으로 이동하며 최대 합 찾기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'-inf'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음의 무한대로 초기화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mid부터 low까지 거꾸로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[중앙 -&gt; 오른쪽] 으로 이동하며 최대 합 찾기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'-inf'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left_sum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right_sum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8339328" y="1783080"/>
            <a:ext cx="3191256" cy="1874520"/>
          </a:xfrm>
          <a:prstGeom prst="roundRect">
            <a:avLst>
              <a:gd name="adj" fmla="val 536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577072" y="2002536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1" descr="/home/claude/icons/cod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5944" y="2121408"/>
            <a:ext cx="219456" cy="21945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9198864" y="1965960"/>
            <a:ext cx="2075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range의 끝은 포함되지 않는다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9198864" y="2313432"/>
            <a:ext cx="207568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mid부터 low까지 거꾸로 돌려면 range(mid, low − 1, −1)로 써야 low가 포함된다.</a:t>
            </a:r>
            <a:endParaRPr lang="en-US" sz="1080" dirty="0"/>
          </a:p>
        </p:txBody>
      </p:sp>
      <p:sp>
        <p:nvSpPr>
          <p:cNvPr id="19" name="Shape 15"/>
          <p:cNvSpPr/>
          <p:nvPr/>
        </p:nvSpPr>
        <p:spPr>
          <a:xfrm>
            <a:off x="8339328" y="3794760"/>
            <a:ext cx="3191256" cy="2103120"/>
          </a:xfrm>
          <a:prstGeom prst="roundRect">
            <a:avLst>
              <a:gd name="adj" fmla="val 478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577072" y="401421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1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944" y="4133088"/>
            <a:ext cx="219456" cy="219456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9198864" y="3977640"/>
            <a:ext cx="2075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번의 선형 스캔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9198864" y="4325112"/>
            <a:ext cx="207568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스캔과 오른쪽 스캔 모두 각 원소를 한 번씩만 훑는다. 따라서 이 함수의 비용은 구간 길이에 비례하는 O(n)이다.</a:t>
            </a:r>
            <a:endParaRPr lang="en-US" sz="1080" dirty="0"/>
          </a:p>
        </p:txBody>
      </p:sp>
      <p:sp>
        <p:nvSpPr>
          <p:cNvPr id="24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h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§4.3  최대 구간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 — 분할 정복 메인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03720" cy="3154680"/>
          </a:xfrm>
          <a:prstGeom prst="roundRect">
            <a:avLst>
              <a:gd name="adj" fmla="val 260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0372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0372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080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max_subarray_sum.py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592824" cy="262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max_subarray_sum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기저 사례(base case): 원소가 하나뿐일 때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분할(divide): 리스트를 반으로 나눔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정복(conquer): 왼쪽과 오른쪽 각각 재귀 호출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left_max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max_subarray_sum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right_max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max_subarray_sum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결합(combine): 중앙을 걸친 구간 구하기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cross_max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max_crossing_sum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low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high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left_max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right_max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cross_max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60" dirty="0"/>
          </a:p>
        </p:txBody>
      </p:sp>
      <p:sp>
        <p:nvSpPr>
          <p:cNvPr id="14" name="Shape 11"/>
          <p:cNvSpPr/>
          <p:nvPr/>
        </p:nvSpPr>
        <p:spPr>
          <a:xfrm>
            <a:off x="658368" y="5010912"/>
            <a:ext cx="6903720" cy="1207008"/>
          </a:xfrm>
          <a:prstGeom prst="roundRect">
            <a:avLst>
              <a:gd name="adj" fmla="val 6818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58368" y="5010912"/>
            <a:ext cx="690372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58368" y="5175504"/>
            <a:ext cx="690372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5528" y="5116068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60120" y="5116068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124712" y="5116068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316736" y="5029200"/>
            <a:ext cx="6080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41248" y="5394960"/>
            <a:ext cx="6592824" cy="676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주가 등락폭 데이터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stock_prices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stock_prices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max_profit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max_subarray_sum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stock_prices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"최대 구간 합(최대 이익): {max_profit}"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7744968" y="1783080"/>
            <a:ext cx="3785616" cy="1572768"/>
          </a:xfrm>
          <a:prstGeom prst="roundRect">
            <a:avLst>
              <a:gd name="adj" fmla="val 639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7982712" y="200253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1" descr="/home/claude/icons/site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584" y="2121408"/>
            <a:ext cx="219456" cy="219456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8604504" y="1965960"/>
            <a:ext cx="2670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개의 후보</a:t>
            </a:r>
            <a:endParaRPr lang="en-US" sz="1250" dirty="0"/>
          </a:p>
        </p:txBody>
      </p:sp>
      <p:sp>
        <p:nvSpPr>
          <p:cNvPr id="26" name="Text 22"/>
          <p:cNvSpPr/>
          <p:nvPr/>
        </p:nvSpPr>
        <p:spPr>
          <a:xfrm>
            <a:off x="8604504" y="2313432"/>
            <a:ext cx="26700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왼쪽 절반의 최대, 오른쪽 절반의 최대, 그리고 중앙을 걸친 최대. 파이썬 내장 max()로 셋 중 가장 큰 값을 고른다.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7744968" y="3493008"/>
            <a:ext cx="3785616" cy="1508760"/>
          </a:xfrm>
          <a:prstGeom prst="roundRect">
            <a:avLst>
              <a:gd name="adj" fmla="val 606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Text 24"/>
          <p:cNvSpPr/>
          <p:nvPr/>
        </p:nvSpPr>
        <p:spPr>
          <a:xfrm>
            <a:off x="7927848" y="3611880"/>
            <a:ext cx="3419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40" kern="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OUTPUT</a:t>
            </a:r>
            <a:endParaRPr lang="en-US" sz="900" dirty="0"/>
          </a:p>
        </p:txBody>
      </p:sp>
      <p:sp>
        <p:nvSpPr>
          <p:cNvPr id="29" name="Text 25"/>
          <p:cNvSpPr/>
          <p:nvPr/>
        </p:nvSpPr>
        <p:spPr>
          <a:xfrm>
            <a:off x="7927848" y="3950208"/>
            <a:ext cx="3419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주가 데이터: [3, -5, 12, -2, 7, -9, 5, 1]</a:t>
            </a:r>
            <a:endParaRPr lang="en-US" sz="1000" dirty="0"/>
          </a:p>
          <a:p>
            <a:pPr algn="l" indent="0" marL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최대 구간 합(최대 이익): 17</a:t>
            </a:r>
            <a:endParaRPr lang="en-US" sz="1000" dirty="0"/>
          </a:p>
        </p:txBody>
      </p:sp>
      <p:sp>
        <p:nvSpPr>
          <p:cNvPr id="30" name="Shape 26"/>
          <p:cNvSpPr/>
          <p:nvPr/>
        </p:nvSpPr>
        <p:spPr>
          <a:xfrm>
            <a:off x="7744968" y="5175504"/>
            <a:ext cx="3785616" cy="658368"/>
          </a:xfrm>
          <a:prstGeom prst="roundRect">
            <a:avLst>
              <a:gd name="adj" fmla="val 1388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7882128" y="5175504"/>
            <a:ext cx="35112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O(n log n)</a:t>
            </a:r>
            <a:endParaRPr lang="en-US" sz="1600" dirty="0"/>
          </a:p>
        </p:txBody>
      </p:sp>
      <p:sp>
        <p:nvSpPr>
          <p:cNvPr id="32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har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§4.3  최대 구간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 분석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10872216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201168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divid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135124"/>
            <a:ext cx="210312" cy="2103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81328" y="1783080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2487168" y="1965960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배열을 반으로 나누는 데는 계산이 필요 없다. 인덱스 하나만 구하면 된다.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9162288" y="2002536"/>
            <a:ext cx="2103120" cy="475488"/>
          </a:xfrm>
          <a:prstGeom prst="roundRect">
            <a:avLst>
              <a:gd name="adj" fmla="val 19231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162288" y="200253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O(1)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58368" y="2843784"/>
            <a:ext cx="10872216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96112" y="307238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5" name="Image 2" descr="/home/claude/icons/brai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195828"/>
            <a:ext cx="210312" cy="21031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81328" y="2843784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정복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2487168" y="3026664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개의 절반 크기 문제를 재귀적으로 푼다.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9162288" y="3063240"/>
            <a:ext cx="2103120" cy="475488"/>
          </a:xfrm>
          <a:prstGeom prst="roundRect">
            <a:avLst>
              <a:gd name="adj" fmla="val 19231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9162288" y="306324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2T(n/2)</a:t>
            </a: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658368" y="3904488"/>
            <a:ext cx="10872216" cy="914400"/>
          </a:xfrm>
          <a:prstGeom prst="roundRect">
            <a:avLst>
              <a:gd name="adj" fmla="val 11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413308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3" descr="/home/claude/icons/lay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256532"/>
            <a:ext cx="210312" cy="21031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481328" y="3904488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결합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2487168" y="4087368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max_crossing_sum()이 중앙에서 양쪽으로 뻗어나가며 더한다. 배열 길이에 비례한다.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9162288" y="4123944"/>
            <a:ext cx="2103120" cy="475488"/>
          </a:xfrm>
          <a:prstGeom prst="roundRect">
            <a:avLst>
              <a:gd name="adj" fmla="val 19231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9162288" y="412394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1300" dirty="0"/>
          </a:p>
        </p:txBody>
      </p:sp>
      <p:sp>
        <p:nvSpPr>
          <p:cNvPr id="27" name="Shape 21"/>
          <p:cNvSpPr/>
          <p:nvPr/>
        </p:nvSpPr>
        <p:spPr>
          <a:xfrm>
            <a:off x="658368" y="5029200"/>
            <a:ext cx="10872216" cy="1133856"/>
          </a:xfrm>
          <a:prstGeom prst="roundRect">
            <a:avLst>
              <a:gd name="adj" fmla="val 9677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932688" y="5138928"/>
            <a:ext cx="10323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2T(n/2) + O(n)      ⇒      T(n) = O(n log n)</a:t>
            </a:r>
            <a:endParaRPr lang="en-US" sz="2000" dirty="0"/>
          </a:p>
        </p:txBody>
      </p:sp>
      <p:sp>
        <p:nvSpPr>
          <p:cNvPr id="29" name="Text 23"/>
          <p:cNvSpPr/>
          <p:nvPr/>
        </p:nvSpPr>
        <p:spPr>
          <a:xfrm>
            <a:off x="932688" y="570585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정렬과 완전히 동일한 형태의 점화식이다. 마스터 정리(§4.6)로 바로 풀 수 있다.</a:t>
            </a:r>
            <a:endParaRPr lang="en-US" sz="1150" dirty="0"/>
          </a:p>
        </p:txBody>
      </p:sp>
      <p:sp>
        <p:nvSpPr>
          <p:cNvPr id="30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4.4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" name="Image 0" descr="/home/claude/icons/crosshai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60" kern="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최근접 쌍 문제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Closest Pair of Points</a:t>
            </a:r>
            <a:endParaRPr lang="en-US" sz="135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평면 위 n개의 점 중 가장 가까운 두 점을 찾아라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sshai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§4.4  최근접 쌍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— 평면 위 가장 가까운 두 점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349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2차원 평면에 n개의 점이 흩어져 있다. 이 중 거리가 가장 가까운 두 점을 찾는 것이 최근접 쌍 문제다. 항공 관제 시스템에서 충돌 위험이 있는 두 항공기를 찾거나, 지도 앱에서 가장 가까운 시설을 찾는 문제와 본질적으로 같다.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200400"/>
            <a:ext cx="5349240" cy="2834640"/>
          </a:xfrm>
          <a:prstGeom prst="roundRect">
            <a:avLst>
              <a:gd name="adj" fmla="val 322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img/cp_point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161" y="3346704"/>
            <a:ext cx="4129655" cy="254203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309360" y="1737360"/>
            <a:ext cx="5221224" cy="2926080"/>
          </a:xfrm>
          <a:prstGeom prst="roundRect">
            <a:avLst>
              <a:gd name="adj" fmla="val 312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0" name="Image 2" descr="/home/claude/img/a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907" y="1883664"/>
            <a:ext cx="4788131" cy="2633472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6309360" y="4828032"/>
            <a:ext cx="5221224" cy="1207008"/>
          </a:xfrm>
          <a:prstGeom prst="roundRect">
            <a:avLst>
              <a:gd name="adj" fmla="val 833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7"/>
          <p:cNvSpPr/>
          <p:nvPr/>
        </p:nvSpPr>
        <p:spPr>
          <a:xfrm>
            <a:off x="6547104" y="504748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3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976" y="5166360"/>
            <a:ext cx="219456" cy="21945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168896" y="5010912"/>
            <a:ext cx="4105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항공 관제 — 1초가 생명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7168896" y="5358384"/>
            <a:ext cx="41056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레이더에 수백 대의 항공기가 잡힌다. 가장 가까운 두 대를 실시간으로 찾아내야 충돌을 막을 수 있다.</a:t>
            </a:r>
            <a:endParaRPr lang="en-US" sz="1180" dirty="0"/>
          </a:p>
        </p:txBody>
      </p:sp>
      <p:sp>
        <p:nvSpPr>
          <p:cNvPr id="16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sshai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§4.4  최근접 쌍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무식한 접근 — 모든 쌍을 다 재본다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단순한 방법은 모든 점의 쌍에 대해 거리를 계산하고 최솟값을 고르는 것이다. 첫 번째 점은 나머지 (n−1)개와, 두 번째 점은 (n−2)개와 비교해야 한다.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670048"/>
            <a:ext cx="5669280" cy="777240"/>
          </a:xfrm>
          <a:prstGeom prst="roundRect">
            <a:avLst>
              <a:gd name="adj" fmla="val 1176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95528" y="2670048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(n − 1) + (n − 2) + ⋯ + 1  =  n(n − 1) / 2  =  O(n</a:t>
            </a:r>
            <a:pPr algn="ctr" indent="0" marL="0">
              <a:buNone/>
            </a:pPr>
            <a:r>
              <a:rPr lang="en-US" sz="1700" b="1" baseline="3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17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58368" y="3566160"/>
            <a:ext cx="5669280" cy="2615184"/>
          </a:xfrm>
          <a:prstGeom prst="roundRect">
            <a:avLst>
              <a:gd name="adj" fmla="val 314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3566160"/>
            <a:ext cx="566928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58368" y="3730752"/>
            <a:ext cx="566928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95528" y="367131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60120" y="367131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124712" y="367131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316736" y="3584448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brute_force.py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841248" y="3950208"/>
            <a:ext cx="5358384" cy="20848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math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__init__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distance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p1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p2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두 점 사이의 거리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hypot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p1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p2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p1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p2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ClosestPairBruteForce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min_dist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'inf'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min_dist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min_dist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distance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min_dist</a:t>
            </a:r>
            <a:endParaRPr lang="en-US" sz="860" dirty="0"/>
          </a:p>
        </p:txBody>
      </p:sp>
      <p:sp>
        <p:nvSpPr>
          <p:cNvPr id="17" name="Shape 14"/>
          <p:cNvSpPr/>
          <p:nvPr/>
        </p:nvSpPr>
        <p:spPr>
          <a:xfrm>
            <a:off x="6656832" y="1737360"/>
            <a:ext cx="4873752" cy="2834640"/>
          </a:xfrm>
          <a:prstGeom prst="roundRect">
            <a:avLst>
              <a:gd name="adj" fmla="val 322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8" name="Image 1" descr="/home/claude/img/cp_br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8881" y="1883664"/>
            <a:ext cx="4129655" cy="2542032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6656832" y="4736592"/>
            <a:ext cx="4873752" cy="1435608"/>
          </a:xfrm>
          <a:prstGeom prst="roundRect">
            <a:avLst>
              <a:gd name="adj" fmla="val 764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Text 16"/>
          <p:cNvSpPr/>
          <p:nvPr/>
        </p:nvSpPr>
        <p:spPr>
          <a:xfrm>
            <a:off x="6903720" y="4882896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점이 10만 개라면?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6903720" y="523036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 50억 번의 거리 계산이 필요하다.</a:t>
            </a:r>
            <a:endParaRPr lang="en-US" sz="115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프레임마다 이 계산을 반복할 수는 없다.</a:t>
            </a:r>
            <a:endParaRPr lang="en-US" sz="1150" dirty="0"/>
          </a:p>
        </p:txBody>
      </p:sp>
      <p:sp>
        <p:nvSpPr>
          <p:cNvPr id="22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sshai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§4.4  최근접 쌍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 전략 — 평면을 반으로 가른다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5806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x좌표를 기준으로 점들을 정렬한 뒤, 정확히 절반이 되는 지점에 수직선을 긋는다. 그러면 최근접 쌍은 다음 세 경우 중 하나에 속한다.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377440"/>
            <a:ext cx="5806440" cy="1133856"/>
          </a:xfrm>
          <a:prstGeom prst="roundRect">
            <a:avLst>
              <a:gd name="adj" fmla="val 8871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670048"/>
            <a:ext cx="548640" cy="54864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96112" y="26700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1591056" y="256032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점 모두 왼쪽에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591056" y="294436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호출로 왼쪽 절반의 최소 거리 dL을 구한다.</a:t>
            </a:r>
            <a:endParaRPr lang="en-US" sz="1180" dirty="0"/>
          </a:p>
        </p:txBody>
      </p:sp>
      <p:sp>
        <p:nvSpPr>
          <p:cNvPr id="12" name="Shape 9"/>
          <p:cNvSpPr/>
          <p:nvPr/>
        </p:nvSpPr>
        <p:spPr>
          <a:xfrm>
            <a:off x="658368" y="3657600"/>
            <a:ext cx="5806440" cy="1133856"/>
          </a:xfrm>
          <a:prstGeom prst="roundRect">
            <a:avLst>
              <a:gd name="adj" fmla="val 8871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96112" y="3950208"/>
            <a:ext cx="548640" cy="54864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96112" y="39502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1591056" y="38404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점 모두 오른쪽에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591056" y="422452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호출로 오른쪽 절반의 최소 거리 dR을 구한다.</a:t>
            </a:r>
            <a:endParaRPr lang="en-US" sz="1180" dirty="0"/>
          </a:p>
        </p:txBody>
      </p:sp>
      <p:sp>
        <p:nvSpPr>
          <p:cNvPr id="17" name="Shape 14"/>
          <p:cNvSpPr/>
          <p:nvPr/>
        </p:nvSpPr>
        <p:spPr>
          <a:xfrm>
            <a:off x="658368" y="4937760"/>
            <a:ext cx="5806440" cy="1133856"/>
          </a:xfrm>
          <a:prstGeom prst="roundRect">
            <a:avLst>
              <a:gd name="adj" fmla="val 8871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96112" y="5230368"/>
            <a:ext cx="548640" cy="54864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96112" y="52303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1591056" y="512064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경계선을 사이에 두고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591056" y="550468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점은 왼쪽, 다른 점은 오른쪽. 별도로 처리해야 한다.</a:t>
            </a:r>
            <a:endParaRPr lang="en-US" sz="1180" dirty="0"/>
          </a:p>
        </p:txBody>
      </p:sp>
      <p:sp>
        <p:nvSpPr>
          <p:cNvPr id="22" name="Shape 19"/>
          <p:cNvSpPr/>
          <p:nvPr/>
        </p:nvSpPr>
        <p:spPr>
          <a:xfrm>
            <a:off x="6784848" y="1737360"/>
            <a:ext cx="4745736" cy="3246120"/>
          </a:xfrm>
          <a:prstGeom prst="roundRect">
            <a:avLst>
              <a:gd name="adj" fmla="val 281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3" name="Image 1" descr="/home/claude/img/cp_dc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98" y="1883664"/>
            <a:ext cx="3932636" cy="2953512"/>
          </a:xfrm>
          <a:prstGeom prst="rect">
            <a:avLst/>
          </a:prstGeom>
        </p:spPr>
      </p:pic>
      <p:sp>
        <p:nvSpPr>
          <p:cNvPr id="24" name="Shape 20"/>
          <p:cNvSpPr/>
          <p:nvPr/>
        </p:nvSpPr>
        <p:spPr>
          <a:xfrm>
            <a:off x="6784848" y="5138928"/>
            <a:ext cx="4745736" cy="1024128"/>
          </a:xfrm>
          <a:prstGeom prst="roundRect">
            <a:avLst>
              <a:gd name="adj" fmla="val 982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7022592" y="542239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6" name="Image 2" descr="/home/claude/icons/ke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464" y="5541264"/>
            <a:ext cx="219456" cy="219456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7644384" y="5303520"/>
            <a:ext cx="363016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 = min(dL, dR)을 먼저 구한 뒤, 경계선 근처만 추가로 살펴본다.</a:t>
            </a:r>
            <a:endParaRPr lang="en-US" sz="1250" dirty="0"/>
          </a:p>
        </p:txBody>
      </p:sp>
      <p:sp>
        <p:nvSpPr>
          <p:cNvPr id="28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sshai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§4.4  최근접 쌍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경계선의 함정 — '띠(strip)'만 살펴보면 된다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5349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경계선을 걸친 쌍을 모두 검사하면 다시 O(n²)이다. 하지만 이미 d = min(dL, dR)을 알고 있다. d보다 가까운 쌍만 찾으면 되므로, 경계선에서 좌우로 d 이내에 있는 점들만 후보가 된다.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834640"/>
            <a:ext cx="5349240" cy="3108960"/>
          </a:xfrm>
          <a:prstGeom prst="roundRect">
            <a:avLst>
              <a:gd name="adj" fmla="val 29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img/cp_stri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215" y="2980944"/>
            <a:ext cx="4055547" cy="2816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309360" y="1737360"/>
            <a:ext cx="5221224" cy="1463040"/>
          </a:xfrm>
          <a:prstGeom prst="roundRect">
            <a:avLst>
              <a:gd name="adj" fmla="val 687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547104" y="195681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1" name="Image 2" descr="/home/claude/icons/cro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976" y="2075688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168896" y="1920240"/>
            <a:ext cx="4105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후보를 띠 안으로 좁힌다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7168896" y="2267712"/>
            <a:ext cx="4105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경계선에서 수평 거리가 d 이상 떨어진 점은, 어떤 짝을 만나도 거리가 d를 넘는다. 검사할 필요조차 없다.</a:t>
            </a:r>
            <a:endParaRPr lang="en-US" sz="1180" dirty="0"/>
          </a:p>
        </p:txBody>
      </p:sp>
      <p:sp>
        <p:nvSpPr>
          <p:cNvPr id="14" name="Shape 9"/>
          <p:cNvSpPr/>
          <p:nvPr/>
        </p:nvSpPr>
        <p:spPr>
          <a:xfrm>
            <a:off x="6309360" y="3346704"/>
            <a:ext cx="5221224" cy="1463040"/>
          </a:xfrm>
          <a:prstGeom prst="roundRect">
            <a:avLst>
              <a:gd name="adj" fmla="val 687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6547104" y="356616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6" name="Image 3" descr="/home/claude/icons/sor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976" y="3685032"/>
            <a:ext cx="219456" cy="21945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168896" y="3529584"/>
            <a:ext cx="4105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띠 안의 점을 y좌표로 정렬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7168896" y="3877056"/>
            <a:ext cx="41056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띠 안의 점들을 y좌표 순으로 세우면, 자기보다 y가 d 이상 큰 점은 더 볼 필요가 없다.</a:t>
            </a:r>
            <a:endParaRPr lang="en-US" sz="1180" dirty="0"/>
          </a:p>
        </p:txBody>
      </p:sp>
      <p:sp>
        <p:nvSpPr>
          <p:cNvPr id="19" name="Shape 13"/>
          <p:cNvSpPr/>
          <p:nvPr/>
        </p:nvSpPr>
        <p:spPr>
          <a:xfrm>
            <a:off x="6309360" y="4956048"/>
            <a:ext cx="5221224" cy="1207008"/>
          </a:xfrm>
          <a:prstGeom prst="roundRect">
            <a:avLst>
              <a:gd name="adj" fmla="val 833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6547104" y="517550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1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5976" y="5294376"/>
            <a:ext cx="219456" cy="21945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168896" y="5138928"/>
            <a:ext cx="4105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그래도 걱정된다</a:t>
            </a:r>
            <a:endParaRPr lang="en-US" sz="1300" dirty="0"/>
          </a:p>
        </p:txBody>
      </p:sp>
      <p:sp>
        <p:nvSpPr>
          <p:cNvPr id="23" name="Text 16"/>
          <p:cNvSpPr/>
          <p:nvPr/>
        </p:nvSpPr>
        <p:spPr>
          <a:xfrm>
            <a:off x="7168896" y="5486400"/>
            <a:ext cx="41056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띠 안에 점이 아주 많이 몰려 있으면? 여전히 O(n²)이 아닐까?</a:t>
            </a:r>
            <a:endParaRPr lang="en-US" sz="1180" dirty="0"/>
          </a:p>
        </p:txBody>
      </p:sp>
      <p:sp>
        <p:nvSpPr>
          <p:cNvPr id="24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sshai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§4.4  최근접 쌍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증명 — 한 점당 최대 7개만 비교하면 된다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55648"/>
            <a:ext cx="5257800" cy="3246120"/>
          </a:xfrm>
          <a:prstGeom prst="roundRect">
            <a:avLst>
              <a:gd name="adj" fmla="val 281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img/cp_rect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200" y="1901952"/>
            <a:ext cx="4490136" cy="29535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291072" y="1755648"/>
            <a:ext cx="5239512" cy="950976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6492240" y="1901952"/>
            <a:ext cx="402336" cy="402336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0" name="Image 2" descr="/home/claude/icons/cro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871" y="2010583"/>
            <a:ext cx="185075" cy="18507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022592" y="1865376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3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2d × d 직사각형</a:t>
            </a:r>
            <a:endParaRPr lang="en-US" sz="1230" dirty="0"/>
          </a:p>
        </p:txBody>
      </p:sp>
      <p:sp>
        <p:nvSpPr>
          <p:cNvPr id="12" name="Text 7"/>
          <p:cNvSpPr/>
          <p:nvPr/>
        </p:nvSpPr>
        <p:spPr>
          <a:xfrm>
            <a:off x="7022592" y="2139696"/>
            <a:ext cx="4297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띠 안의 한 점 p에서 y 방향으로 d 이내의 영역은 가로 2d, 세로 d인 직사각형이다.</a:t>
            </a:r>
            <a:endParaRPr lang="en-US" sz="1040" dirty="0"/>
          </a:p>
        </p:txBody>
      </p:sp>
      <p:sp>
        <p:nvSpPr>
          <p:cNvPr id="13" name="Shape 8"/>
          <p:cNvSpPr/>
          <p:nvPr/>
        </p:nvSpPr>
        <p:spPr>
          <a:xfrm>
            <a:off x="6291072" y="2871216"/>
            <a:ext cx="5239512" cy="950976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6492240" y="3017520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5" name="Image 3" descr="/home/claude/icons/t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871" y="3126151"/>
            <a:ext cx="185075" cy="18507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022592" y="2980944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3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8개의 정사각형 칸</a:t>
            </a:r>
            <a:endParaRPr lang="en-US" sz="1230" dirty="0"/>
          </a:p>
        </p:txBody>
      </p:sp>
      <p:sp>
        <p:nvSpPr>
          <p:cNvPr id="17" name="Text 11"/>
          <p:cNvSpPr/>
          <p:nvPr/>
        </p:nvSpPr>
        <p:spPr>
          <a:xfrm>
            <a:off x="7022592" y="3255264"/>
            <a:ext cx="4297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직사각형을 (d/2) × (d/2) 크기의 칸 8개로 나눈다.</a:t>
            </a:r>
            <a:endParaRPr lang="en-US" sz="1040" dirty="0"/>
          </a:p>
        </p:txBody>
      </p:sp>
      <p:sp>
        <p:nvSpPr>
          <p:cNvPr id="18" name="Shape 12"/>
          <p:cNvSpPr/>
          <p:nvPr/>
        </p:nvSpPr>
        <p:spPr>
          <a:xfrm>
            <a:off x="6291072" y="3986784"/>
            <a:ext cx="5239512" cy="950976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6492240" y="4133088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0" name="Image 4" descr="/home/claude/icons/scal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871" y="4241719"/>
            <a:ext cx="185075" cy="18507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022592" y="4096512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3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칸에 점은 최대 1개</a:t>
            </a:r>
            <a:endParaRPr lang="en-US" sz="1230" dirty="0"/>
          </a:p>
        </p:txBody>
      </p:sp>
      <p:sp>
        <p:nvSpPr>
          <p:cNvPr id="22" name="Text 15"/>
          <p:cNvSpPr/>
          <p:nvPr/>
        </p:nvSpPr>
        <p:spPr>
          <a:xfrm>
            <a:off x="7022592" y="4370832"/>
            <a:ext cx="4297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칸의 대각선 길이는 약 0.707d &lt; d. 같은 칸에 두 점이 있으면 이미 d보다 가까운 쌍이 존재해 모순이다.</a:t>
            </a:r>
            <a:endParaRPr lang="en-US" sz="1040" dirty="0"/>
          </a:p>
        </p:txBody>
      </p:sp>
      <p:sp>
        <p:nvSpPr>
          <p:cNvPr id="23" name="Shape 16"/>
          <p:cNvSpPr/>
          <p:nvPr/>
        </p:nvSpPr>
        <p:spPr>
          <a:xfrm>
            <a:off x="6291072" y="5102352"/>
            <a:ext cx="5239512" cy="950976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6492240" y="5248656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5" name="Image 5" descr="/home/claude/icons/check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0871" y="5357287"/>
            <a:ext cx="185075" cy="185075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7022592" y="521208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3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따라서 최대 7번 비교</a:t>
            </a:r>
            <a:endParaRPr lang="en-US" sz="1230" dirty="0"/>
          </a:p>
        </p:txBody>
      </p:sp>
      <p:sp>
        <p:nvSpPr>
          <p:cNvPr id="27" name="Text 19"/>
          <p:cNvSpPr/>
          <p:nvPr/>
        </p:nvSpPr>
        <p:spPr>
          <a:xfrm>
            <a:off x="7022592" y="5486400"/>
            <a:ext cx="4297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직사각형 안의 점은 자기 자신 포함 최대 8개. 즉 한 점당 최대 7번만 비교하면 충분하다.</a:t>
            </a:r>
            <a:endParaRPr lang="en-US" sz="1040" dirty="0"/>
          </a:p>
        </p:txBody>
      </p:sp>
      <p:sp>
        <p:nvSpPr>
          <p:cNvPr id="28" name="Shape 20"/>
          <p:cNvSpPr/>
          <p:nvPr/>
        </p:nvSpPr>
        <p:spPr>
          <a:xfrm>
            <a:off x="658368" y="5230368"/>
            <a:ext cx="5257800" cy="822960"/>
          </a:xfrm>
          <a:prstGeom prst="roundRect">
            <a:avLst>
              <a:gd name="adj" fmla="val 11111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9" name="Text 21"/>
          <p:cNvSpPr/>
          <p:nvPr/>
        </p:nvSpPr>
        <p:spPr>
          <a:xfrm>
            <a:off x="795528" y="5230368"/>
            <a:ext cx="4983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띠 안 점 검사 비용  =  O(n) × 7  =  O(n)</a:t>
            </a:r>
            <a:endParaRPr lang="en-US" sz="1500" dirty="0"/>
          </a:p>
        </p:txBody>
      </p:sp>
      <p:sp>
        <p:nvSpPr>
          <p:cNvPr id="30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sshai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§4.4  최근접 쌍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 — 분할 정복 본체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178040" cy="4389120"/>
          </a:xfrm>
          <a:prstGeom prst="roundRect">
            <a:avLst>
              <a:gd name="adj" fmla="val 1875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1780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1780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closest_pair.py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867144" cy="38587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ClosestPair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P는 x좌표로 정렬된 점 리스트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ClosestPairBruteForce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분할: x축 기준으로 절반으로 나눈다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왼쪽 절반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오른쪽 절반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정복: 재귀적으로 각각의 최소 거리를 구한다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d_left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ClosestPair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d_right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ClosestPair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d_left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d_right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3. 결합: 경계선에서 거리 d 이내의 점만 추출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mid_x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mid_x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4. 띠를 y좌표로 정렬 후, 앞쪽 6개까지만 비교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lambda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distance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distance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8001000" y="1783080"/>
            <a:ext cx="3529584" cy="1600200"/>
          </a:xfrm>
          <a:prstGeom prst="roundRect">
            <a:avLst>
              <a:gd name="adj" fmla="val 628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238744" y="2002536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fla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616" y="2121408"/>
            <a:ext cx="219456" cy="21945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860536" y="1965960"/>
            <a:ext cx="24140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기저 사례: 점 3개 이하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8860536" y="2313432"/>
            <a:ext cx="24140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점이 3개 이하면 나누는 비용이 오히려 크다. 그냥 완전 탐색으로 푼다.</a:t>
            </a:r>
            <a:endParaRPr lang="en-US" sz="1080" dirty="0"/>
          </a:p>
        </p:txBody>
      </p:sp>
      <p:sp>
        <p:nvSpPr>
          <p:cNvPr id="19" name="Shape 15"/>
          <p:cNvSpPr/>
          <p:nvPr/>
        </p:nvSpPr>
        <p:spPr>
          <a:xfrm>
            <a:off x="8001000" y="3529584"/>
            <a:ext cx="3529584" cy="1280160"/>
          </a:xfrm>
          <a:prstGeom prst="roundRect">
            <a:avLst>
              <a:gd name="adj" fmla="val 785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238744" y="374904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2" descr="/home/claude/icons/cro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616" y="3867912"/>
            <a:ext cx="219456" cy="219456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860536" y="3712464"/>
            <a:ext cx="24140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strip 추출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860536" y="4059936"/>
            <a:ext cx="24140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리스트 컴프리헨션 한 줄로 후보를 골라낸다.</a:t>
            </a:r>
            <a:endParaRPr lang="en-US" sz="1080" dirty="0"/>
          </a:p>
        </p:txBody>
      </p:sp>
      <p:sp>
        <p:nvSpPr>
          <p:cNvPr id="24" name="Shape 19"/>
          <p:cNvSpPr/>
          <p:nvPr/>
        </p:nvSpPr>
        <p:spPr>
          <a:xfrm>
            <a:off x="8001000" y="4956048"/>
            <a:ext cx="3529584" cy="1207008"/>
          </a:xfrm>
          <a:prstGeom prst="roundRect">
            <a:avLst>
              <a:gd name="adj" fmla="val 8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238744" y="517550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7616" y="5294376"/>
            <a:ext cx="219456" cy="21945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60536" y="5138928"/>
            <a:ext cx="24140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min(i + 7, len)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860536" y="5486400"/>
            <a:ext cx="24140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증명 덕분에 안쪽 반복은 상수 횟수로 끝난다.</a:t>
            </a:r>
            <a:endParaRPr lang="en-US" sz="1080" dirty="0"/>
          </a:p>
        </p:txBody>
      </p:sp>
      <p:sp>
        <p:nvSpPr>
          <p:cNvPr id="29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sshai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§4.4  최근접 쌍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결과와 시간 복잡도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309360" cy="2148840"/>
          </a:xfrm>
          <a:prstGeom prst="roundRect">
            <a:avLst>
              <a:gd name="adj" fmla="val 383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3093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3093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5998464" cy="1618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사용 예시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x좌표 기준 정렬 필수!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points_sorted_by_x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sorted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lambda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ClosestPair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points_sorted_by_x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"가장 가까운 두 점 사이의 거리:"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</p:txBody>
      </p:sp>
      <p:sp>
        <p:nvSpPr>
          <p:cNvPr id="14" name="Shape 11"/>
          <p:cNvSpPr/>
          <p:nvPr/>
        </p:nvSpPr>
        <p:spPr>
          <a:xfrm>
            <a:off x="658368" y="4114800"/>
            <a:ext cx="6309360" cy="1207008"/>
          </a:xfrm>
          <a:prstGeom prst="roundRect">
            <a:avLst>
              <a:gd name="adj" fmla="val 833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877824" y="42245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40" kern="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OUTPUT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877824" y="4535424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가장 가까운 두 점 사이의 거리: 1.4142135623730951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58368" y="5468112"/>
            <a:ext cx="6309360" cy="694944"/>
          </a:xfrm>
          <a:prstGeom prst="roundRect">
            <a:avLst>
              <a:gd name="adj" fmla="val 14474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96112" y="558698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705856"/>
            <a:ext cx="219456" cy="219456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517904" y="5632704"/>
            <a:ext cx="5193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(2, 3)과 (3, 4) 사이의 거리 √2 ≈ 1.414 가 정답이다.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6784848" y="1783080"/>
            <a:ext cx="474573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6949440" y="1911096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3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946" y="2029602"/>
            <a:ext cx="201900" cy="20190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7461504" y="1783080"/>
            <a:ext cx="685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</a:t>
            </a:r>
            <a:endParaRPr lang="en-US" sz="1250" dirty="0"/>
          </a:p>
        </p:txBody>
      </p:sp>
      <p:sp>
        <p:nvSpPr>
          <p:cNvPr id="25" name="Text 20"/>
          <p:cNvSpPr/>
          <p:nvPr/>
        </p:nvSpPr>
        <p:spPr>
          <a:xfrm>
            <a:off x="8138160" y="1783080"/>
            <a:ext cx="2148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x좌표 기준으로 절반</a:t>
            </a:r>
            <a:endParaRPr lang="en-US" sz="1050" dirty="0"/>
          </a:p>
        </p:txBody>
      </p:sp>
      <p:sp>
        <p:nvSpPr>
          <p:cNvPr id="26" name="Text 21"/>
          <p:cNvSpPr/>
          <p:nvPr/>
        </p:nvSpPr>
        <p:spPr>
          <a:xfrm>
            <a:off x="10287000" y="1783080"/>
            <a:ext cx="1097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O(1)</a:t>
            </a:r>
            <a:endParaRPr lang="en-US" sz="1100" dirty="0"/>
          </a:p>
        </p:txBody>
      </p:sp>
      <p:sp>
        <p:nvSpPr>
          <p:cNvPr id="27" name="Shape 22"/>
          <p:cNvSpPr/>
          <p:nvPr/>
        </p:nvSpPr>
        <p:spPr>
          <a:xfrm>
            <a:off x="6784848" y="2606040"/>
            <a:ext cx="474573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6949440" y="2734056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9" name="Image 3" descr="/home/claude/icons/brai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7946" y="2852562"/>
            <a:ext cx="201900" cy="20190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7461504" y="2606040"/>
            <a:ext cx="685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정복</a:t>
            </a:r>
            <a:endParaRPr lang="en-US" sz="1250" dirty="0"/>
          </a:p>
        </p:txBody>
      </p:sp>
      <p:sp>
        <p:nvSpPr>
          <p:cNvPr id="31" name="Text 25"/>
          <p:cNvSpPr/>
          <p:nvPr/>
        </p:nvSpPr>
        <p:spPr>
          <a:xfrm>
            <a:off x="8138160" y="2606040"/>
            <a:ext cx="2148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개의 절반 문제 재귀</a:t>
            </a:r>
            <a:endParaRPr lang="en-US" sz="1050" dirty="0"/>
          </a:p>
        </p:txBody>
      </p:sp>
      <p:sp>
        <p:nvSpPr>
          <p:cNvPr id="32" name="Text 26"/>
          <p:cNvSpPr/>
          <p:nvPr/>
        </p:nvSpPr>
        <p:spPr>
          <a:xfrm>
            <a:off x="10287000" y="2606040"/>
            <a:ext cx="1097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2T(n/2)</a:t>
            </a:r>
            <a:endParaRPr lang="en-US" sz="1100" dirty="0"/>
          </a:p>
        </p:txBody>
      </p:sp>
      <p:sp>
        <p:nvSpPr>
          <p:cNvPr id="33" name="Shape 27"/>
          <p:cNvSpPr/>
          <p:nvPr/>
        </p:nvSpPr>
        <p:spPr>
          <a:xfrm>
            <a:off x="6784848" y="3429000"/>
            <a:ext cx="474573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28"/>
          <p:cNvSpPr/>
          <p:nvPr/>
        </p:nvSpPr>
        <p:spPr>
          <a:xfrm>
            <a:off x="6949440" y="3557016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5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7946" y="3675522"/>
            <a:ext cx="201900" cy="201900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7461504" y="3429000"/>
            <a:ext cx="685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결합</a:t>
            </a:r>
            <a:endParaRPr lang="en-US" sz="1250" dirty="0"/>
          </a:p>
        </p:txBody>
      </p:sp>
      <p:sp>
        <p:nvSpPr>
          <p:cNvPr id="37" name="Text 30"/>
          <p:cNvSpPr/>
          <p:nvPr/>
        </p:nvSpPr>
        <p:spPr>
          <a:xfrm>
            <a:off x="8138160" y="3429000"/>
            <a:ext cx="21488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strip 추출 + 상수 회 비교</a:t>
            </a:r>
            <a:endParaRPr lang="en-US" sz="1050" dirty="0"/>
          </a:p>
        </p:txBody>
      </p:sp>
      <p:sp>
        <p:nvSpPr>
          <p:cNvPr id="38" name="Text 31"/>
          <p:cNvSpPr/>
          <p:nvPr/>
        </p:nvSpPr>
        <p:spPr>
          <a:xfrm>
            <a:off x="10287000" y="3429000"/>
            <a:ext cx="1097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1100" dirty="0"/>
          </a:p>
        </p:txBody>
      </p:sp>
      <p:sp>
        <p:nvSpPr>
          <p:cNvPr id="39" name="Shape 32"/>
          <p:cNvSpPr/>
          <p:nvPr/>
        </p:nvSpPr>
        <p:spPr>
          <a:xfrm>
            <a:off x="6784848" y="4343400"/>
            <a:ext cx="4745736" cy="1819656"/>
          </a:xfrm>
          <a:prstGeom prst="roundRect">
            <a:avLst>
              <a:gd name="adj" fmla="val 603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Text 33"/>
          <p:cNvSpPr/>
          <p:nvPr/>
        </p:nvSpPr>
        <p:spPr>
          <a:xfrm>
            <a:off x="6967728" y="4526280"/>
            <a:ext cx="4379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2T(n/2) + O(n)</a:t>
            </a:r>
            <a:endParaRPr lang="en-US" sz="1700" dirty="0"/>
          </a:p>
        </p:txBody>
      </p:sp>
      <p:sp>
        <p:nvSpPr>
          <p:cNvPr id="41" name="Shape 34"/>
          <p:cNvSpPr/>
          <p:nvPr/>
        </p:nvSpPr>
        <p:spPr>
          <a:xfrm>
            <a:off x="8979408" y="5175504"/>
            <a:ext cx="365760" cy="237744"/>
          </a:xfrm>
          <a:prstGeom prst="rightArrow">
            <a:avLst/>
          </a:prstGeom>
          <a:solidFill>
            <a:srgbClr val="4A4780"/>
          </a:solidFill>
          <a:ln w="12700">
            <a:solidFill>
              <a:srgbClr val="4A4780"/>
            </a:solidFill>
            <a:prstDash val="solid"/>
          </a:ln>
        </p:spPr>
      </p:sp>
      <p:sp>
        <p:nvSpPr>
          <p:cNvPr id="42" name="Text 35"/>
          <p:cNvSpPr/>
          <p:nvPr/>
        </p:nvSpPr>
        <p:spPr>
          <a:xfrm>
            <a:off x="6967728" y="5468112"/>
            <a:ext cx="43799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9AE6B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 log n)</a:t>
            </a:r>
            <a:endParaRPr lang="en-US" sz="2400" dirty="0"/>
          </a:p>
        </p:txBody>
      </p:sp>
      <p:sp>
        <p:nvSpPr>
          <p:cNvPr id="43" name="Text 3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4.5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" name="Image 0" descr="/home/claude/icons/t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60" kern="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쿼드 트리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Quadtree</a:t>
            </a:r>
            <a:endParaRPr lang="en-US" sz="135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2차원 공간을 재귀적으로 4등분하는 자료 구조</a:t>
            </a:r>
            <a:endParaRPr lang="en-US" sz="135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이미지 압축부터 게임 충돌 감지까지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§4.5  쿼드 트리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쿼드 트리의 기본 아이디어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349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쿼드 트리(quadtree)는 2차원 공간을 재귀적으로 4개의 구역(사분면)으로 분할하여 데이터를 효율적으로 표현하는 자료 구조다. 이진 탐색이 탐색 범위를 1/2씩 줄여나갔다면, 쿼드 트리는 평면을 1/4씩 줄여나간다.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980944"/>
            <a:ext cx="53492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77824" y="3127248"/>
            <a:ext cx="420624" cy="42062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ey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392" y="3240816"/>
            <a:ext cx="193487" cy="19348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08176" y="3090672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3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확인</a:t>
            </a:r>
            <a:endParaRPr lang="en-US" sz="1230" dirty="0"/>
          </a:p>
        </p:txBody>
      </p:sp>
      <p:sp>
        <p:nvSpPr>
          <p:cNvPr id="11" name="Text 7"/>
          <p:cNvSpPr/>
          <p:nvPr/>
        </p:nvSpPr>
        <p:spPr>
          <a:xfrm>
            <a:off x="1408176" y="3364992"/>
            <a:ext cx="4343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영역을 확인한다.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658368" y="4041648"/>
            <a:ext cx="53492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77824" y="4187952"/>
            <a:ext cx="420624" cy="42062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4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92" y="4301520"/>
            <a:ext cx="193487" cy="193487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08176" y="4151376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3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기저 사례</a:t>
            </a:r>
            <a:endParaRPr lang="en-US" sz="1230" dirty="0"/>
          </a:p>
        </p:txBody>
      </p:sp>
      <p:sp>
        <p:nvSpPr>
          <p:cNvPr id="16" name="Text 11"/>
          <p:cNvSpPr/>
          <p:nvPr/>
        </p:nvSpPr>
        <p:spPr>
          <a:xfrm>
            <a:off x="1408176" y="4425696"/>
            <a:ext cx="4343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데이터가 '단일 속성'(모두 같은 색이거나 텅 비어 있음)이면 더 이상 나누지 않고 하나의 노드로 표현한다.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658368" y="5102352"/>
            <a:ext cx="534924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77824" y="5248656"/>
            <a:ext cx="420624" cy="42062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9" name="Image 3" descr="/home/claude/icons/t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392" y="5362224"/>
            <a:ext cx="193487" cy="193487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08176" y="521208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3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재귀 단계</a:t>
            </a:r>
            <a:endParaRPr lang="en-US" sz="1230" dirty="0"/>
          </a:p>
        </p:txBody>
      </p:sp>
      <p:sp>
        <p:nvSpPr>
          <p:cNvPr id="21" name="Text 15"/>
          <p:cNvSpPr/>
          <p:nvPr/>
        </p:nvSpPr>
        <p:spPr>
          <a:xfrm>
            <a:off x="1408176" y="5486400"/>
            <a:ext cx="4343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'섞여 있다면' 영역을 정확히 4등분(좌상, 우상, 좌하, 우하)하여 각 부분에 대해 ①을 다시 수행한다.</a:t>
            </a:r>
            <a:endParaRPr lang="en-US" sz="1050" dirty="0"/>
          </a:p>
        </p:txBody>
      </p:sp>
      <p:sp>
        <p:nvSpPr>
          <p:cNvPr id="22" name="Shape 16"/>
          <p:cNvSpPr/>
          <p:nvPr/>
        </p:nvSpPr>
        <p:spPr>
          <a:xfrm>
            <a:off x="6309360" y="1737360"/>
            <a:ext cx="5221224" cy="3108960"/>
          </a:xfrm>
          <a:prstGeom prst="roundRect">
            <a:avLst>
              <a:gd name="adj" fmla="val 29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3" name="Image 4" descr="/home/claude/img/qt_img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664" y="1952069"/>
            <a:ext cx="4928616" cy="2679542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6309360" y="4992624"/>
            <a:ext cx="5221224" cy="1170432"/>
          </a:xfrm>
          <a:prstGeom prst="roundRect">
            <a:avLst>
              <a:gd name="adj" fmla="val 8594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6547104" y="521208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5" descr="/home/claude/icons/micro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5976" y="5330952"/>
            <a:ext cx="219456" cy="21945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168896" y="5175504"/>
            <a:ext cx="4105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이론에 그치지 않는다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7168896" y="5522976"/>
            <a:ext cx="410565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게임의 물리 엔진(충돌 처리), 포토샵 같은 이미지 소프트웨어(압축)의 핵심 원리다.</a:t>
            </a:r>
            <a:endParaRPr lang="en-US" sz="1180" dirty="0"/>
          </a:p>
        </p:txBody>
      </p:sp>
      <p:sp>
        <p:nvSpPr>
          <p:cNvPr id="29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§4.5  쿼드 트리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응용 ① 흑백 이미지 압축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0(흰색)과 1(검은색)로 이루어진 이미지를 생각해보자. 넓은 영역이 모두 같은 색이라면, 픽셀 하나하나를 저장할 필요 없이 "이 영역 전체는 흰색"이라고 한 글자로 적으면 된다.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395728"/>
            <a:ext cx="3218688" cy="2395728"/>
          </a:xfrm>
          <a:prstGeom prst="roundRect">
            <a:avLst>
              <a:gd name="adj" fmla="val 458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920240" y="2633472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ey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821107"/>
            <a:ext cx="319674" cy="31967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04672" y="345643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 (check)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932688" y="384048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영역 (x, y)부터 size 만큼의 공간이 모두 같은 색(0 또는 1)인지 확인한다.</a:t>
            </a:r>
            <a:endParaRPr lang="en-US" sz="1140" dirty="0"/>
          </a:p>
        </p:txBody>
      </p:sp>
      <p:sp>
        <p:nvSpPr>
          <p:cNvPr id="12" name="Shape 8"/>
          <p:cNvSpPr/>
          <p:nvPr/>
        </p:nvSpPr>
        <p:spPr>
          <a:xfrm>
            <a:off x="3995928" y="3520440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453128" y="2395728"/>
            <a:ext cx="3218688" cy="2395728"/>
          </a:xfrm>
          <a:prstGeom prst="roundRect">
            <a:avLst>
              <a:gd name="adj" fmla="val 458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715000" y="2633472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5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821107"/>
            <a:ext cx="319674" cy="31967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599432" y="345643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정복 (conquer)</a:t>
            </a:r>
            <a:endParaRPr lang="en-US" sz="1450" dirty="0"/>
          </a:p>
        </p:txBody>
      </p:sp>
      <p:sp>
        <p:nvSpPr>
          <p:cNvPr id="17" name="Text 12"/>
          <p:cNvSpPr/>
          <p:nvPr/>
        </p:nvSpPr>
        <p:spPr>
          <a:xfrm>
            <a:off x="4727448" y="384048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모두 0이면 압축 결과에 0을, 모두 1이면 1을 기록하고 종료한다. 기저 사례다.</a:t>
            </a:r>
            <a:endParaRPr lang="en-US" sz="1140" dirty="0"/>
          </a:p>
        </p:txBody>
      </p:sp>
      <p:sp>
        <p:nvSpPr>
          <p:cNvPr id="18" name="Shape 13"/>
          <p:cNvSpPr/>
          <p:nvPr/>
        </p:nvSpPr>
        <p:spPr>
          <a:xfrm>
            <a:off x="7790688" y="3520440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8247888" y="2395728"/>
            <a:ext cx="3218688" cy="2395728"/>
          </a:xfrm>
          <a:prstGeom prst="roundRect">
            <a:avLst>
              <a:gd name="adj" fmla="val 458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509760" y="2633472"/>
            <a:ext cx="694944" cy="6949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1" name="Image 3" descr="/home/claude/icons/t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821107"/>
            <a:ext cx="319674" cy="31967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394192" y="3456432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(divide)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8522208" y="384048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색이 섞여 있다면 괄호 '(' 를 기록하고, 영역을 4등분하여 좌상 → 우상 → 좌하 → 우하 순서로 재귀 호출한다.</a:t>
            </a:r>
            <a:endParaRPr lang="en-US" sz="1140" dirty="0"/>
          </a:p>
        </p:txBody>
      </p:sp>
      <p:sp>
        <p:nvSpPr>
          <p:cNvPr id="24" name="Shape 18"/>
          <p:cNvSpPr/>
          <p:nvPr/>
        </p:nvSpPr>
        <p:spPr>
          <a:xfrm>
            <a:off x="658368" y="5029200"/>
            <a:ext cx="10872216" cy="1133856"/>
          </a:xfrm>
          <a:prstGeom prst="roundRect">
            <a:avLst>
              <a:gd name="adj" fmla="val 887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896112" y="524865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367528"/>
            <a:ext cx="219456" cy="219456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5212080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압축의 정체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1517904" y="5559552"/>
            <a:ext cx="97566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8×8 = 64개의 픽셀이 "(01((0001)000)0)" 라는 짧은 문자열로 바뀐다. 균일한 영역이 많을수록 압축률이 높아진다.</a:t>
            </a:r>
            <a:endParaRPr lang="en-US" sz="1230" dirty="0"/>
          </a:p>
        </p:txBody>
      </p:sp>
      <p:sp>
        <p:nvSpPr>
          <p:cNvPr id="29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§4.5  쿼드 트리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쿼드 트리 알고리즘 (의사코드)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943600" cy="3566160"/>
          </a:xfrm>
          <a:prstGeom prst="roundRect">
            <a:avLst>
              <a:gd name="adj" fmla="val 2308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594360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594360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quadtree_1.pseudo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5632704" cy="30358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입력: 2차원 데이터 I, 영역 좌표 (x, y), 영역 크기 size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출력: 해당 영역을 표현하는 트리 노드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ConstructQuadTree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① 현재 영역이 모두 같은 값(색)인지 검사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initialValue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isUniform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initialValue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isUniform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② 기저 사례: 균일하면 리프 노드 반환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isUniform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CreateLeafNode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initialValue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784848" y="1783080"/>
            <a:ext cx="4745736" cy="2834640"/>
          </a:xfrm>
          <a:prstGeom prst="roundRect">
            <a:avLst>
              <a:gd name="adj" fmla="val 290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784848" y="1783080"/>
            <a:ext cx="474573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784848" y="1947672"/>
            <a:ext cx="474573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92200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08660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25119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443216" y="1801368"/>
            <a:ext cx="3922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quadtree_2.pseudo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6967728" y="2167128"/>
            <a:ext cx="4434840" cy="23042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③ 재귀 단계: 섞여 있다면 4등분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CreateInternalNode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topLeft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ConstructQuadTree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topRight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ConstructQuadTree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bottomLeft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ConstructQuadTree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bottomRight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ConstructQuadTree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endParaRPr lang="en-US" sz="840" dirty="0"/>
          </a:p>
        </p:txBody>
      </p:sp>
      <p:sp>
        <p:nvSpPr>
          <p:cNvPr id="22" name="Shape 19"/>
          <p:cNvSpPr/>
          <p:nvPr/>
        </p:nvSpPr>
        <p:spPr>
          <a:xfrm>
            <a:off x="6784848" y="4791456"/>
            <a:ext cx="4745736" cy="1371600"/>
          </a:xfrm>
          <a:prstGeom prst="roundRect">
            <a:avLst>
              <a:gd name="adj" fmla="val 7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7022592" y="5010912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4" name="Image 1" descr="/home/claude/icons/site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464" y="5129784"/>
            <a:ext cx="219456" cy="219456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7644384" y="4974336"/>
            <a:ext cx="3630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노드 하나가 곧 한 영역</a:t>
            </a:r>
            <a:endParaRPr lang="en-US" sz="1300" dirty="0"/>
          </a:p>
        </p:txBody>
      </p:sp>
      <p:sp>
        <p:nvSpPr>
          <p:cNvPr id="26" name="Text 22"/>
          <p:cNvSpPr/>
          <p:nvPr/>
        </p:nvSpPr>
        <p:spPr>
          <a:xfrm>
            <a:off x="7644384" y="5321808"/>
            <a:ext cx="36301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리프 노드는 균일한 영역을, 내부 노드는 4개의 자식으로 쪼개진 영역을 뜻한다. 트리의 깊이는 최대 log₂(size)이다.</a:t>
            </a:r>
            <a:endParaRPr lang="en-US" sz="1150" dirty="0"/>
          </a:p>
        </p:txBody>
      </p:sp>
      <p:sp>
        <p:nvSpPr>
          <p:cNvPr id="27" name="Shape 23"/>
          <p:cNvSpPr/>
          <p:nvPr/>
        </p:nvSpPr>
        <p:spPr>
          <a:xfrm>
            <a:off x="658368" y="5504688"/>
            <a:ext cx="5943600" cy="658368"/>
          </a:xfrm>
          <a:prstGeom prst="roundRect">
            <a:avLst>
              <a:gd name="adj" fmla="val 1388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795528" y="5504688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트리 깊이 ≤ log</a:t>
            </a:r>
            <a:pPr algn="ctr" indent="0" marL="0">
              <a:buNone/>
            </a:pPr>
            <a:r>
              <a:rPr lang="en-US" sz="15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(size)</a:t>
            </a:r>
            <a:endParaRPr lang="en-US" sz="1500" dirty="0"/>
          </a:p>
        </p:txBody>
      </p:sp>
      <p:sp>
        <p:nvSpPr>
          <p:cNvPr id="29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§4.5  쿼드 트리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 — 8×8 이미지 압축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4389120"/>
          </a:xfrm>
          <a:prstGeom prst="roundRect">
            <a:avLst>
              <a:gd name="adj" fmla="val 1875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quadtree_compress.py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8587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quadtree_compress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image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Check: 현재 영역이 모두 같은 색인지 검사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image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is_uniform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image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is_uniform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is_uniform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Conquer(Base Case): 모두 같은 색이면 색상 반환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is_uniform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3. Divide: 섞여 있다면 4등분하여 재귀 호출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"("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quadtree_compress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image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quadtree_compress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image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quadtree_compress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image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quadtree_compress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image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")"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960" dirty="0"/>
          </a:p>
        </p:txBody>
      </p:sp>
      <p:sp>
        <p:nvSpPr>
          <p:cNvPr id="14" name="Shape 11"/>
          <p:cNvSpPr/>
          <p:nvPr/>
        </p:nvSpPr>
        <p:spPr>
          <a:xfrm>
            <a:off x="7772400" y="1783080"/>
            <a:ext cx="3758184" cy="2331720"/>
          </a:xfrm>
          <a:prstGeom prst="roundRect">
            <a:avLst>
              <a:gd name="adj" fmla="val 352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72400" y="1783080"/>
            <a:ext cx="3758184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72400" y="1947672"/>
            <a:ext cx="3758184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09560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74152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38744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30768" y="1801368"/>
            <a:ext cx="2935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955280" y="2167128"/>
            <a:ext cx="3447288" cy="1801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example_image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섞임!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quadtree_compress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example_image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40" dirty="0"/>
          </a:p>
        </p:txBody>
      </p:sp>
      <p:sp>
        <p:nvSpPr>
          <p:cNvPr id="22" name="Shape 19"/>
          <p:cNvSpPr/>
          <p:nvPr/>
        </p:nvSpPr>
        <p:spPr>
          <a:xfrm>
            <a:off x="7772400" y="4261104"/>
            <a:ext cx="3758184" cy="1188720"/>
          </a:xfrm>
          <a:prstGeom prst="roundRect">
            <a:avLst>
              <a:gd name="adj" fmla="val 8462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973568" y="4370832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40" kern="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OUTPUT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7973568" y="4681728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(01((0001)000)0)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7772400" y="5577840"/>
            <a:ext cx="3758184" cy="585216"/>
          </a:xfrm>
          <a:prstGeom prst="roundRect">
            <a:avLst>
              <a:gd name="adj" fmla="val 1718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010144" y="564184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7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5760720"/>
            <a:ext cx="219456" cy="219456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631936" y="5742432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1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픽셀 64개 → 문자 16개</a:t>
            </a:r>
            <a:endParaRPr lang="en-US" sz="1150" dirty="0"/>
          </a:p>
        </p:txBody>
      </p:sp>
      <p:sp>
        <p:nvSpPr>
          <p:cNvPr id="29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§4.5  쿼드 트리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응용 ② 게임 개발과 충돌 감지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속에는 수십 명의 캐릭터, 수백 발의 총알, 수천 개의 지형지물이 움직인다. 게임 엔진은 이 객체들이 서로 부딪혔는지 판별하는 충돌 감지(collision detection)를 매 프레임(약 0.016초)마다 수행해야 한다.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377440"/>
            <a:ext cx="5120640" cy="1371600"/>
          </a:xfrm>
          <a:prstGeom prst="roundRect">
            <a:avLst>
              <a:gd name="adj" fmla="val 8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896112" y="2523744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무식한 접근 — 브루트 포스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96112" y="2889504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C81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(n−1) + (n−2) + ⋯ + 1 ≈ n</a:t>
            </a:r>
            <a:pPr algn="l" indent="0" marL="0">
              <a:buNone/>
            </a:pPr>
            <a:r>
              <a:rPr lang="en-US" sz="1500" b="1" baseline="30000" dirty="0">
                <a:solidFill>
                  <a:srgbClr val="FC81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l" indent="0" marL="0">
              <a:buNone/>
            </a:pPr>
            <a:r>
              <a:rPr lang="en-US" sz="1500" b="1" dirty="0">
                <a:solidFill>
                  <a:srgbClr val="FC81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96112" y="3364992"/>
            <a:ext cx="4645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객체 1,000개 → 매 프레임 약 50만 번 검사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58368" y="3913632"/>
            <a:ext cx="512064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41248" y="4032504"/>
            <a:ext cx="402336" cy="402336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41248" y="40325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6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56" dirty="0"/>
          </a:p>
        </p:txBody>
      </p:sp>
      <p:sp>
        <p:nvSpPr>
          <p:cNvPr id="14" name="Text 11"/>
          <p:cNvSpPr/>
          <p:nvPr/>
        </p:nvSpPr>
        <p:spPr>
          <a:xfrm>
            <a:off x="1353312" y="3913632"/>
            <a:ext cx="1234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공간 분할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2578608" y="3986784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맵을 4개의 사분면으로 나눈다. 한 구역에 오브젝트가 너무 많으면 그 구역을 다시 4개로 쪼갠다.</a:t>
            </a:r>
            <a:endParaRPr lang="en-US" sz="920" dirty="0"/>
          </a:p>
        </p:txBody>
      </p:sp>
      <p:sp>
        <p:nvSpPr>
          <p:cNvPr id="16" name="Shape 13"/>
          <p:cNvSpPr/>
          <p:nvPr/>
        </p:nvSpPr>
        <p:spPr>
          <a:xfrm>
            <a:off x="658368" y="4663440"/>
            <a:ext cx="512064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41248" y="4782312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41248" y="47823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6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56" dirty="0"/>
          </a:p>
        </p:txBody>
      </p:sp>
      <p:sp>
        <p:nvSpPr>
          <p:cNvPr id="19" name="Text 16"/>
          <p:cNvSpPr/>
          <p:nvPr/>
        </p:nvSpPr>
        <p:spPr>
          <a:xfrm>
            <a:off x="1353312" y="4663440"/>
            <a:ext cx="1234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객체 등록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2578608" y="4736592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오브젝트는 자신의 위치에 따라 트리의 특정 노드(구역)에 등록된다.</a:t>
            </a:r>
            <a:endParaRPr lang="en-US" sz="920" dirty="0"/>
          </a:p>
        </p:txBody>
      </p:sp>
      <p:sp>
        <p:nvSpPr>
          <p:cNvPr id="21" name="Shape 18"/>
          <p:cNvSpPr/>
          <p:nvPr/>
        </p:nvSpPr>
        <p:spPr>
          <a:xfrm>
            <a:off x="658368" y="5413248"/>
            <a:ext cx="5120640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41248" y="5532120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41248" y="55321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6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56" dirty="0"/>
          </a:p>
        </p:txBody>
      </p:sp>
      <p:sp>
        <p:nvSpPr>
          <p:cNvPr id="24" name="Text 21"/>
          <p:cNvSpPr/>
          <p:nvPr/>
        </p:nvSpPr>
        <p:spPr>
          <a:xfrm>
            <a:off x="1353312" y="5413248"/>
            <a:ext cx="1234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지역적 검사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2578608" y="5486400"/>
            <a:ext cx="3017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충돌 검사를 할 때, 같은 노드(구역)에 속한 물체들끼리만 비교를 수행한다.</a:t>
            </a:r>
            <a:endParaRPr lang="en-US" sz="920" dirty="0"/>
          </a:p>
        </p:txBody>
      </p:sp>
      <p:sp>
        <p:nvSpPr>
          <p:cNvPr id="26" name="Shape 23"/>
          <p:cNvSpPr/>
          <p:nvPr/>
        </p:nvSpPr>
        <p:spPr>
          <a:xfrm>
            <a:off x="6053328" y="2377440"/>
            <a:ext cx="5477256" cy="3035808"/>
          </a:xfrm>
          <a:prstGeom prst="roundRect">
            <a:avLst>
              <a:gd name="adj" fmla="val 301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7" name="Image 1" descr="/home/claude/img/spati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324" y="2523744"/>
            <a:ext cx="5133264" cy="2743200"/>
          </a:xfrm>
          <a:prstGeom prst="rect">
            <a:avLst/>
          </a:prstGeom>
        </p:spPr>
      </p:pic>
      <p:sp>
        <p:nvSpPr>
          <p:cNvPr id="28" name="Shape 24"/>
          <p:cNvSpPr/>
          <p:nvPr/>
        </p:nvSpPr>
        <p:spPr>
          <a:xfrm>
            <a:off x="6053328" y="5522976"/>
            <a:ext cx="5477256" cy="640080"/>
          </a:xfrm>
          <a:prstGeom prst="roundRect">
            <a:avLst>
              <a:gd name="adj" fmla="val 15714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5"/>
          <p:cNvSpPr/>
          <p:nvPr/>
        </p:nvSpPr>
        <p:spPr>
          <a:xfrm>
            <a:off x="6291072" y="561441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0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44" y="5733288"/>
            <a:ext cx="219456" cy="219456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6912864" y="5687568"/>
            <a:ext cx="43616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"서로 멀리 떨어져 있는 물체끼리는 충돌 검사를 할 필요가 없다"</a:t>
            </a:r>
            <a:endParaRPr lang="en-US" sz="1200" dirty="0"/>
          </a:p>
        </p:txBody>
      </p:sp>
      <p:sp>
        <p:nvSpPr>
          <p:cNvPr id="32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878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664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§4.5  쿼드 트리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성능의 혁신과 LOD (Level of Detail)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989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쿼드 트리는 충돌 처리뿐만 아니라 렌더링 최적화 기술인 LOD(Level of Detail)에도 필수적이다. 플레이어의 시야(카메라)가 위치한 노드는 아주 작은 격자까지 분할하여 고화질 텍스처로 상세하게 그려내고, 시야에서 먼 노드는 더 이상 분할하지 않고 큰 격자 상태로 두어 저해상도로 그려낸다.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3200400"/>
            <a:ext cx="598932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77824" y="3383280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9" name="Image 1" descr="/home/claude/icons/ey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206" y="3511662"/>
            <a:ext cx="218724" cy="21872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3200400"/>
            <a:ext cx="15544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가까운 영역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3081528" y="3200400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깊게 분할 → 고해상도 렌더링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658368" y="4169664"/>
            <a:ext cx="598932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77824" y="4352544"/>
            <a:ext cx="475488" cy="475488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14" name="Image 2" descr="/home/claude/icons/laye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6" y="4480926"/>
            <a:ext cx="218724" cy="21872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81328" y="4169664"/>
            <a:ext cx="15544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먼 영역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3081528" y="4169664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얕게 분할 → 저해상도 렌더링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58368" y="5138928"/>
            <a:ext cx="598932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77824" y="5321808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3" descr="/home/claude/icons/bol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06" y="5450190"/>
            <a:ext cx="218724" cy="21872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81328" y="5138928"/>
            <a:ext cx="15544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3081528" y="5138928"/>
            <a:ext cx="33832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프레임 예산으로 훨씬 넓은 세계를 그린다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6967728" y="1737360"/>
            <a:ext cx="4562856" cy="4425696"/>
          </a:xfrm>
          <a:prstGeom prst="roundRect">
            <a:avLst>
              <a:gd name="adj" fmla="val 206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3" name="Image 4" descr="/home/claude/img/lo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722" y="1883664"/>
            <a:ext cx="4194868" cy="413308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4.6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60" kern="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마스터 정리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Master Theorem</a:t>
            </a:r>
            <a:endParaRPr lang="en-US" sz="135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 점화식을 재귀 트리 없이 즉시 푸는 강력한 도구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051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§4.6  마스터 정리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점화식을 푸는 만능 도구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점화식을 풀기 위해 매번 재귀 트리를 그리거나 수학적 귀납법을 동원하는 것은 비효율적이다. 여기서 알고리즘 분석의 강력한 도구인 마스터 정리(Master Theorem)가 등장한다. 마스터 정리는 다음 형태의 점화식을 분석할 때 사용한다.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542032"/>
            <a:ext cx="10872216" cy="1207008"/>
          </a:xfrm>
          <a:prstGeom prst="roundRect">
            <a:avLst>
              <a:gd name="adj" fmla="val 1060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8368" y="2542032"/>
            <a:ext cx="1087221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 =  a · T(n/b)  +  f(n)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658368" y="4005072"/>
            <a:ext cx="3218688" cy="2157984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914400" y="422452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1" name="Image 1" descr="/home/claude/icons/listol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" y="4347972"/>
            <a:ext cx="210312" cy="2103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81328" y="4206240"/>
            <a:ext cx="12801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i="1" dirty="0">
                <a:solidFill>
                  <a:srgbClr val="4F46E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914400" y="4864608"/>
            <a:ext cx="2706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호출의 개수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914400" y="5248656"/>
            <a:ext cx="2706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몇 조각으로 나누어 각각 다시 푸는가</a:t>
            </a:r>
            <a:endParaRPr lang="en-US" sz="1140" dirty="0"/>
          </a:p>
        </p:txBody>
      </p:sp>
      <p:sp>
        <p:nvSpPr>
          <p:cNvPr id="15" name="Shape 11"/>
          <p:cNvSpPr/>
          <p:nvPr/>
        </p:nvSpPr>
        <p:spPr>
          <a:xfrm>
            <a:off x="4453128" y="4005072"/>
            <a:ext cx="3218688" cy="2157984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709160" y="422452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7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604" y="4347972"/>
            <a:ext cx="210312" cy="2103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76088" y="4206240"/>
            <a:ext cx="12801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i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/ b</a:t>
            </a:r>
            <a:endParaRPr lang="en-US" sz="2200" dirty="0"/>
          </a:p>
        </p:txBody>
      </p:sp>
      <p:sp>
        <p:nvSpPr>
          <p:cNvPr id="19" name="Text 14"/>
          <p:cNvSpPr/>
          <p:nvPr/>
        </p:nvSpPr>
        <p:spPr>
          <a:xfrm>
            <a:off x="4709160" y="4864608"/>
            <a:ext cx="2706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호출의 문제 크기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4709160" y="5248656"/>
            <a:ext cx="2706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나눌 때마다 문제가 1/b 로 줄어든다</a:t>
            </a:r>
            <a:endParaRPr lang="en-US" sz="1140" dirty="0"/>
          </a:p>
        </p:txBody>
      </p:sp>
      <p:sp>
        <p:nvSpPr>
          <p:cNvPr id="21" name="Shape 16"/>
          <p:cNvSpPr/>
          <p:nvPr/>
        </p:nvSpPr>
        <p:spPr>
          <a:xfrm>
            <a:off x="8247888" y="4005072"/>
            <a:ext cx="3218688" cy="2157984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503920" y="422452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3" descr="/home/claude/icons/gear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7364" y="4347972"/>
            <a:ext cx="210312" cy="210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070848" y="4206240"/>
            <a:ext cx="12801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i="1" dirty="0">
                <a:solidFill>
                  <a:srgbClr val="FB71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f(n)</a:t>
            </a:r>
            <a:endParaRPr lang="en-US" sz="2200" dirty="0"/>
          </a:p>
        </p:txBody>
      </p:sp>
      <p:sp>
        <p:nvSpPr>
          <p:cNvPr id="25" name="Text 19"/>
          <p:cNvSpPr/>
          <p:nvPr/>
        </p:nvSpPr>
        <p:spPr>
          <a:xfrm>
            <a:off x="8503920" y="4864608"/>
            <a:ext cx="27066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분할·결합 비용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8503920" y="5248656"/>
            <a:ext cx="2706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나누고 결과를 합치는 데 드는 추가 비용</a:t>
            </a:r>
            <a:endParaRPr lang="en-US" sz="1140" dirty="0"/>
          </a:p>
        </p:txBody>
      </p:sp>
      <p:sp>
        <p:nvSpPr>
          <p:cNvPr id="27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051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§4.6  마스터 정리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마스터 정리의 세 가지 경우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핵심은 분할·결합 비용 f(n)을 기준값 n^(log_b a) 과 비교하는 것이다. 어느 쪽이 더 무거운지에 따라 답이 결정된다.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3218688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993392" y="2395728"/>
            <a:ext cx="548640" cy="54864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93392" y="23957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804672" y="3072384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f(n)이 더 작다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804672" y="3438144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f(n) = O(n^(log_b a − ε))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877824" y="3840480"/>
            <a:ext cx="27797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하위 문제들이 대부분의 시간을 쓴다.</a:t>
            </a:r>
            <a:endParaRPr lang="en-US" sz="1120" dirty="0"/>
          </a:p>
        </p:txBody>
      </p:sp>
      <p:sp>
        <p:nvSpPr>
          <p:cNvPr id="13" name="Shape 10"/>
          <p:cNvSpPr/>
          <p:nvPr/>
        </p:nvSpPr>
        <p:spPr>
          <a:xfrm>
            <a:off x="877824" y="4407408"/>
            <a:ext cx="2779776" cy="54864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14400" y="4407408"/>
            <a:ext cx="2706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Θ(n</a:t>
            </a:r>
            <a:pPr algn="ctr" indent="0" marL="0">
              <a:buNone/>
            </a:pPr>
            <a:r>
              <a:rPr lang="en-US" sz="1300" b="1" baseline="3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log_b a</a:t>
            </a:r>
            <a:pPr algn="ctr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4453128" y="2194560"/>
            <a:ext cx="3218688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788152" y="2395728"/>
            <a:ext cx="548640" cy="54864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788152" y="23957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4599432" y="3072384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둘이 비슷하다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4599432" y="3438144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f(n) = Θ(n^(log_b a))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4672584" y="3840480"/>
            <a:ext cx="27797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분할·결합과 하위 문제가 균형을 이룬다.</a:t>
            </a:r>
            <a:endParaRPr lang="en-US" sz="1120" dirty="0"/>
          </a:p>
        </p:txBody>
      </p:sp>
      <p:sp>
        <p:nvSpPr>
          <p:cNvPr id="21" name="Shape 18"/>
          <p:cNvSpPr/>
          <p:nvPr/>
        </p:nvSpPr>
        <p:spPr>
          <a:xfrm>
            <a:off x="4672584" y="4407408"/>
            <a:ext cx="2779776" cy="54864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709160" y="4407408"/>
            <a:ext cx="2706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Θ(n</a:t>
            </a:r>
            <a:pPr algn="ctr" indent="0" marL="0">
              <a:buNone/>
            </a:pPr>
            <a:r>
              <a:rPr lang="en-US" sz="1150" b="1" baseline="3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log_b a</a:t>
            </a:r>
            <a:pPr algn="ctr"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log n)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8247888" y="2194560"/>
            <a:ext cx="3218688" cy="29260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9582912" y="2395728"/>
            <a:ext cx="548640" cy="54864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582912" y="23957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40" dirty="0"/>
          </a:p>
        </p:txBody>
      </p:sp>
      <p:sp>
        <p:nvSpPr>
          <p:cNvPr id="26" name="Text 23"/>
          <p:cNvSpPr/>
          <p:nvPr/>
        </p:nvSpPr>
        <p:spPr>
          <a:xfrm>
            <a:off x="8394192" y="3072384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f(n)이 더 크다</a:t>
            </a:r>
            <a:endParaRPr lang="en-US" sz="1450" dirty="0"/>
          </a:p>
        </p:txBody>
      </p:sp>
      <p:sp>
        <p:nvSpPr>
          <p:cNvPr id="27" name="Text 24"/>
          <p:cNvSpPr/>
          <p:nvPr/>
        </p:nvSpPr>
        <p:spPr>
          <a:xfrm>
            <a:off x="8394192" y="3438144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f(n) = Ω(n^(log_b a + ε))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8467344" y="3840480"/>
            <a:ext cx="27797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쪼개고 합치는 데 시간이 더 걸린다.</a:t>
            </a:r>
            <a:endParaRPr lang="en-US" sz="1120" dirty="0"/>
          </a:p>
        </p:txBody>
      </p:sp>
      <p:sp>
        <p:nvSpPr>
          <p:cNvPr id="29" name="Shape 26"/>
          <p:cNvSpPr/>
          <p:nvPr/>
        </p:nvSpPr>
        <p:spPr>
          <a:xfrm>
            <a:off x="8467344" y="4407408"/>
            <a:ext cx="2779776" cy="54864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503920" y="4407408"/>
            <a:ext cx="2706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Θ(f(n))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658368" y="5358384"/>
            <a:ext cx="10872216" cy="804672"/>
          </a:xfrm>
          <a:prstGeom prst="roundRect">
            <a:avLst>
              <a:gd name="adj" fmla="val 125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896112" y="553212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3" name="Image 1" descr="/home/claude/icons/bulb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650992"/>
            <a:ext cx="219456" cy="219456"/>
          </a:xfrm>
          <a:prstGeom prst="rect">
            <a:avLst/>
          </a:prstGeom>
        </p:spPr>
      </p:pic>
      <p:sp>
        <p:nvSpPr>
          <p:cNvPr id="34" name="Text 30"/>
          <p:cNvSpPr/>
          <p:nvPr/>
        </p:nvSpPr>
        <p:spPr>
          <a:xfrm>
            <a:off x="1517904" y="5522976"/>
            <a:ext cx="9756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장에서 다룬 합병 정렬·최대 구간 합·최근접 쌍은 모두 a = 2, b = 2, f(n) = O(n) 이므로 Case 2에 해당한다.</a:t>
            </a:r>
            <a:endParaRPr lang="en-US" sz="1250" dirty="0"/>
          </a:p>
        </p:txBody>
      </p:sp>
      <p:sp>
        <p:nvSpPr>
          <p:cNvPr id="35" name="Text 3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051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§4.6  마스터 정리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적용 ① 이진 탐색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806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이진 탐색은 한 번 호출할 때마다 문제의 크기가 절반이 되고, 절반 지점(mid)을 계산하는 나눗셈 1번이 필요하다.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395728"/>
            <a:ext cx="5806440" cy="960120"/>
          </a:xfrm>
          <a:prstGeom prst="roundRect">
            <a:avLst>
              <a:gd name="adj" fmla="val 11429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8368" y="2395728"/>
            <a:ext cx="5806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T(n/2) + O(1)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58368" y="3566160"/>
            <a:ext cx="580644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96112" y="356616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= 1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2898648" y="356616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호출 1회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58368" y="4343400"/>
            <a:ext cx="580644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896112" y="434340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= 2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2898648" y="434340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 크기를 절반으로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58368" y="5120640"/>
            <a:ext cx="580644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896112" y="512064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f(n) = O(1)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2898648" y="512064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mid 계산 시간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784848" y="1737360"/>
            <a:ext cx="4745736" cy="4425696"/>
          </a:xfrm>
          <a:prstGeom prst="roundRect">
            <a:avLst>
              <a:gd name="adj" fmla="val 289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7040880" y="1956816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마스터 정리 적용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7040880" y="2432304"/>
            <a:ext cx="4233672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205472" y="248716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기준값 계산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7205472" y="27432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algn="l" indent="0" marL="0">
              <a:buNone/>
            </a:pPr>
            <a:r>
              <a:rPr lang="en-US" sz="1350" b="1" baseline="3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log_{2</a:t>
            </a:r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1} = n</a:t>
            </a:r>
            <a:pPr algn="l" indent="0" marL="0">
              <a:buNone/>
            </a:pPr>
            <a:r>
              <a:rPr lang="en-US" sz="1350" b="1" baseline="3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endParaRPr lang="en-US" sz="1350" dirty="0"/>
          </a:p>
        </p:txBody>
      </p:sp>
      <p:sp>
        <p:nvSpPr>
          <p:cNvPr id="23" name="Shape 20"/>
          <p:cNvSpPr/>
          <p:nvPr/>
        </p:nvSpPr>
        <p:spPr>
          <a:xfrm>
            <a:off x="7040880" y="3328416"/>
            <a:ext cx="4233672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05472" y="338328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f(n)과 비교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7205472" y="363931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f(n) = Θ(1) = Θ(n</a:t>
            </a:r>
            <a:pPr algn="l" indent="0" marL="0">
              <a:buNone/>
            </a:pPr>
            <a:r>
              <a:rPr lang="en-US" sz="1350" b="1" baseline="3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50" dirty="0"/>
          </a:p>
        </p:txBody>
      </p:sp>
      <p:sp>
        <p:nvSpPr>
          <p:cNvPr id="26" name="Shape 23"/>
          <p:cNvSpPr/>
          <p:nvPr/>
        </p:nvSpPr>
        <p:spPr>
          <a:xfrm>
            <a:off x="7040880" y="4224528"/>
            <a:ext cx="4233672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205472" y="427939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판정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7205472" y="453542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 2 (둘이 같은 정도)</a:t>
            </a:r>
            <a:endParaRPr lang="en-US" sz="1350" dirty="0"/>
          </a:p>
        </p:txBody>
      </p:sp>
      <p:sp>
        <p:nvSpPr>
          <p:cNvPr id="29" name="Shape 26"/>
          <p:cNvSpPr/>
          <p:nvPr/>
        </p:nvSpPr>
        <p:spPr>
          <a:xfrm>
            <a:off x="7040880" y="5193792"/>
            <a:ext cx="4233672" cy="749808"/>
          </a:xfrm>
          <a:prstGeom prst="roundRect">
            <a:avLst>
              <a:gd name="adj" fmla="val 12195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7040880" y="5193792"/>
            <a:ext cx="42336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9AE6B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Θ(log n)</a:t>
            </a:r>
            <a:endParaRPr lang="en-US" sz="2000" dirty="0"/>
          </a:p>
        </p:txBody>
      </p:sp>
      <p:sp>
        <p:nvSpPr>
          <p:cNvPr id="31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051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§4.6  마스터 정리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적용 ② 합병 정렬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806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정렬은 문제를 2개의 부분 문제로 나누고, 각 부분 문제의 크기는 원본의 1/2이다. 나누고 합치는 데 걸리는 비용은 입력 크기 n에 비례한다.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395728"/>
            <a:ext cx="5806440" cy="960120"/>
          </a:xfrm>
          <a:prstGeom prst="roundRect">
            <a:avLst>
              <a:gd name="adj" fmla="val 11429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8368" y="2395728"/>
            <a:ext cx="5806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2T(n/2) + cn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58368" y="3566160"/>
            <a:ext cx="580644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96112" y="356616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= 2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2898648" y="356616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2개의 부분 문제로 나눈다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4343400"/>
            <a:ext cx="580644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896112" y="434340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= 2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2898648" y="434340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부분 문제 크기는 1/2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58368" y="5120640"/>
            <a:ext cx="5806440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896112" y="512064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f(n) = cn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2898648" y="512064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병합 비용은 n에 비례 (c는 상수)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784848" y="1737360"/>
            <a:ext cx="4745736" cy="4425696"/>
          </a:xfrm>
          <a:prstGeom prst="roundRect">
            <a:avLst>
              <a:gd name="adj" fmla="val 289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7040880" y="1956816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마스터 정리 적용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7040880" y="2432304"/>
            <a:ext cx="4233672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205472" y="248716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기준값 계산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7205472" y="27432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algn="l" indent="0" marL="0">
              <a:buNone/>
            </a:pPr>
            <a:r>
              <a:rPr lang="en-US" sz="1350" b="1" baseline="3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log_{2</a:t>
            </a:r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2} = n</a:t>
            </a:r>
            <a:pPr algn="l" indent="0" marL="0">
              <a:buNone/>
            </a:pPr>
            <a:r>
              <a:rPr lang="en-US" sz="1350" b="1" baseline="3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</a:t>
            </a:r>
            <a:endParaRPr lang="en-US" sz="1350" dirty="0"/>
          </a:p>
        </p:txBody>
      </p:sp>
      <p:sp>
        <p:nvSpPr>
          <p:cNvPr id="23" name="Shape 20"/>
          <p:cNvSpPr/>
          <p:nvPr/>
        </p:nvSpPr>
        <p:spPr>
          <a:xfrm>
            <a:off x="7040880" y="3328416"/>
            <a:ext cx="4233672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205472" y="338328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f(n)과 비교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7205472" y="363931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f(n) = Θ(n)</a:t>
            </a:r>
            <a:endParaRPr lang="en-US" sz="1350" dirty="0"/>
          </a:p>
        </p:txBody>
      </p:sp>
      <p:sp>
        <p:nvSpPr>
          <p:cNvPr id="26" name="Shape 23"/>
          <p:cNvSpPr/>
          <p:nvPr/>
        </p:nvSpPr>
        <p:spPr>
          <a:xfrm>
            <a:off x="7040880" y="4224528"/>
            <a:ext cx="4233672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205472" y="427939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판정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7205472" y="453542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 2 (둘이 같은 정도)</a:t>
            </a:r>
            <a:endParaRPr lang="en-US" sz="1350" dirty="0"/>
          </a:p>
        </p:txBody>
      </p:sp>
      <p:sp>
        <p:nvSpPr>
          <p:cNvPr id="29" name="Shape 26"/>
          <p:cNvSpPr/>
          <p:nvPr/>
        </p:nvSpPr>
        <p:spPr>
          <a:xfrm>
            <a:off x="7040880" y="5193792"/>
            <a:ext cx="4233672" cy="749808"/>
          </a:xfrm>
          <a:prstGeom prst="roundRect">
            <a:avLst>
              <a:gd name="adj" fmla="val 12195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7040880" y="5193792"/>
            <a:ext cx="42336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9AE6B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Θ(n log n)</a:t>
            </a:r>
            <a:endParaRPr lang="en-US" sz="2000" dirty="0"/>
          </a:p>
        </p:txBody>
      </p:sp>
      <p:sp>
        <p:nvSpPr>
          <p:cNvPr id="31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10512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0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§4.6  마스터 정리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한눈에 보는 점화식 정리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지금까지 만난 분할 정복 알고리즘들의 점화식을 마스터 정리로 정리하면 다음과 같다.</a:t>
            </a:r>
            <a:endParaRPr lang="en-US" sz="130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286000"/>
          <a:ext cx="10872216" cy="914400"/>
        </p:xfrm>
        <a:graphic>
          <a:graphicData uri="http://schemas.openxmlformats.org/drawingml/2006/table">
            <a:tbl>
              <a:tblPr/>
              <a:tblGrid>
                <a:gridCol w="2148840"/>
                <a:gridCol w="2788920"/>
                <a:gridCol w="594360"/>
                <a:gridCol w="594360"/>
                <a:gridCol w="1143000"/>
                <a:gridCol w="1143000"/>
                <a:gridCol w="2459736"/>
              </a:tblGrid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알고리즘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점화식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f(n)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시간 복잡도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이진 탐색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T(n) = T(n/2) + O(1)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O(1)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Case 2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O(log 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합병 정렬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T(n) = 2T(n/2) + O(n)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Case 2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 log 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최대 구간 합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T(n) = 2T(n/2) + O(n)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Case 2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 log 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최근접 쌍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T(n) = 2T(n/2) + O(n)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Case 2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 log 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카라츠바 (§4.7)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T(n) = 3T(n/2) + O(n)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Case 1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O(n^1.585)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스트라센 (§4.8)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T(n) = 7T(n/2) + O(n²)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7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O(n²)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Case 1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O(n^2.807)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58368" y="5504688"/>
            <a:ext cx="10872216" cy="658368"/>
          </a:xfrm>
          <a:prstGeom prst="roundRect">
            <a:avLst>
              <a:gd name="adj" fmla="val 1527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896112" y="560527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0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724144"/>
            <a:ext cx="219456" cy="2194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17904" y="5669280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호출 횟수 a를 줄이는 것이 가장 강력한 최적화다 — 다음 두 절의 주제다.</a:t>
            </a:r>
            <a:endParaRPr lang="en-US" sz="1250" dirty="0"/>
          </a:p>
        </p:txBody>
      </p:sp>
      <p:sp>
        <p:nvSpPr>
          <p:cNvPr id="12" name="Text 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4.7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" name="Image 0" descr="/home/claude/icons/time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60" kern="0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4.7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카라츠바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Karatsuba Algorithm (1960)</a:t>
            </a:r>
            <a:endParaRPr lang="en-US" sz="135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수의 곱셈에서 곱셈 4번을 3번으로 — 2,300년 만의 개선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3570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ime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333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§4.7  카라츠바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문제의 분할 (divide)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아주 큰 두 수 X와 Y가 있다. 분할 정복을 적용하기 위해 이 수를 절반으로 쪼개서 표현할 수 있다. 예를 들어 X = 1234라면, 앞부분 12와 뒷부분 34로 나눈다. 일반화하면 N자리 수 X와 Y는 다음과 같이 표현된다 (m = N/2).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523744"/>
            <a:ext cx="5230368" cy="1371600"/>
          </a:xfrm>
          <a:prstGeom prst="roundRect">
            <a:avLst>
              <a:gd name="adj" fmla="val 8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8368" y="2615184"/>
            <a:ext cx="5230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= x</a:t>
            </a:r>
            <a:pPr algn="ctr" indent="0" marL="0">
              <a:buNone/>
            </a:pPr>
            <a:r>
              <a:rPr lang="en-US" sz="22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10</a:t>
            </a:r>
            <a:pPr algn="ctr" indent="0" marL="0">
              <a:buNone/>
            </a:pPr>
            <a:r>
              <a:rPr lang="en-US" sz="22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x</a:t>
            </a:r>
            <a:pPr algn="ctr" indent="0" marL="0">
              <a:buNone/>
            </a:pPr>
            <a:r>
              <a:rPr lang="en-US" sz="22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58368" y="3200400"/>
            <a:ext cx="5230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y</a:t>
            </a:r>
            <a:pPr algn="ctr" indent="0" marL="0">
              <a:buNone/>
            </a:pPr>
            <a:r>
              <a:rPr lang="en-US" sz="22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10</a:t>
            </a:r>
            <a:pPr algn="ctr" indent="0" marL="0">
              <a:buNone/>
            </a:pPr>
            <a:r>
              <a:rPr lang="en-US" sz="22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y</a:t>
            </a:r>
            <a:pPr algn="ctr" indent="0" marL="0">
              <a:buNone/>
            </a:pPr>
            <a:r>
              <a:rPr lang="en-US" sz="22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300216" y="2523744"/>
            <a:ext cx="5230368" cy="1371600"/>
          </a:xfrm>
          <a:prstGeom prst="roundRect">
            <a:avLst>
              <a:gd name="adj" fmla="val 8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37960" y="265176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예시: X = 1234, m = 2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6300216" y="2999232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1234 = 12 · 10</a:t>
            </a:r>
            <a:pPr algn="ctr" indent="0" marL="0">
              <a:buNone/>
            </a:pPr>
            <a:r>
              <a:rPr lang="en-US" sz="2000" b="1" baseline="3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0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+ 34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58368" y="4059936"/>
            <a:ext cx="108722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2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이제 두 수의 곱을 전개해 보자.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58368" y="4443984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41248" y="4443984"/>
            <a:ext cx="105064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· Y = (x</a:t>
            </a:r>
            <a:pPr algn="ctr" indent="0" marL="0">
              <a:buNone/>
            </a:pPr>
            <a:r>
              <a:rPr lang="en-US" sz="20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algn="ctr" indent="0" marL="0">
              <a:buNone/>
            </a:pPr>
            <a:r>
              <a:rPr lang="en-US" sz="20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· 10</a:t>
            </a:r>
            <a:pPr algn="ctr" indent="0" marL="0">
              <a:buNone/>
            </a:pPr>
            <a:r>
              <a:rPr lang="en-US" sz="2000" b="1" baseline="3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2m</a:t>
            </a:r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(x</a:t>
            </a:r>
            <a:pPr algn="ctr" indent="0" marL="0">
              <a:buNone/>
            </a:pPr>
            <a:r>
              <a:rPr lang="en-US" sz="20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algn="ctr" indent="0" marL="0">
              <a:buNone/>
            </a:pPr>
            <a:r>
              <a:rPr lang="en-US" sz="20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x</a:t>
            </a:r>
            <a:pPr algn="ctr" indent="0" marL="0">
              <a:buNone/>
            </a:pPr>
            <a:r>
              <a:rPr lang="en-US" sz="20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algn="ctr" indent="0" marL="0">
              <a:buNone/>
            </a:pPr>
            <a:r>
              <a:rPr lang="en-US" sz="20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· 10</a:t>
            </a:r>
            <a:pPr algn="ctr" indent="0" marL="0">
              <a:buNone/>
            </a:pPr>
            <a:r>
              <a:rPr lang="en-US" sz="2000" b="1" baseline="3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(x</a:t>
            </a:r>
            <a:pPr algn="ctr" indent="0" marL="0">
              <a:buNone/>
            </a:pPr>
            <a:r>
              <a:rPr lang="en-US" sz="20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algn="ctr" indent="0" marL="0">
              <a:buNone/>
            </a:pPr>
            <a:r>
              <a:rPr lang="en-US" sz="20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ctr" indent="0" marL="0">
              <a:buNone/>
            </a:pPr>
            <a:r>
              <a:rPr lang="en-US" sz="20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658368" y="5468112"/>
            <a:ext cx="10872216" cy="694944"/>
          </a:xfrm>
          <a:prstGeom prst="roundRect">
            <a:avLst>
              <a:gd name="adj" fmla="val 14474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96112" y="558698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705856"/>
            <a:ext cx="219456" cy="219456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517904" y="5632704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곱셈이 x₁y₁, x₁y₀, x₀y₁, x₀y₀ 로 총 4번 필요하다. T(n) = 4T(n/2) + O(n) = O(n²) — 개선이 없다!</a:t>
            </a:r>
            <a:endParaRPr lang="en-US" sz="1230" dirty="0"/>
          </a:p>
        </p:txBody>
      </p:sp>
      <p:sp>
        <p:nvSpPr>
          <p:cNvPr id="20" name="Text 1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49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3570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ime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333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§4.7  카라츠바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카라츠바의 마법 — 대수적 트릭 (conquer)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5806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1960년, 23세의 아나톨리 카라츠바는 곱셈을 3번만 하고도 원하는 값을 구해내는 대수적 트릭을 찾아냈다. 우리가 구해야 할 핵심 계수는 세 가지다.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395728"/>
            <a:ext cx="5806440" cy="603504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41248" y="2514600"/>
            <a:ext cx="384048" cy="365760"/>
          </a:xfrm>
          <a:prstGeom prst="roundRect">
            <a:avLst>
              <a:gd name="adj" fmla="val 2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41248" y="2514600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371600" y="2395728"/>
            <a:ext cx="4754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x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l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y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58368" y="3108960"/>
            <a:ext cx="5806440" cy="603504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41248" y="3227832"/>
            <a:ext cx="384048" cy="365760"/>
          </a:xfrm>
          <a:prstGeom prst="roundRect">
            <a:avLst>
              <a:gd name="adj" fmla="val 20000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41248" y="3227832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371600" y="3108960"/>
            <a:ext cx="4754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x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l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y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58368" y="3822192"/>
            <a:ext cx="5806440" cy="603504"/>
          </a:xfrm>
          <a:prstGeom prst="roundRect">
            <a:avLst>
              <a:gd name="adj" fmla="val 1363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41248" y="3941064"/>
            <a:ext cx="384048" cy="365760"/>
          </a:xfrm>
          <a:prstGeom prst="roundRect">
            <a:avLst>
              <a:gd name="adj" fmla="val 20000"/>
            </a:avLst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41248" y="3941064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371600" y="3822192"/>
            <a:ext cx="4754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 x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l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l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x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l" indent="0" marL="0">
              <a:buNone/>
            </a:pPr>
            <a:r>
              <a:rPr lang="en-US" sz="16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58368" y="4645152"/>
            <a:ext cx="5806440" cy="1517904"/>
          </a:xfrm>
          <a:prstGeom prst="roundRect">
            <a:avLst>
              <a:gd name="adj" fmla="val 662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96112" y="486460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1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983480"/>
            <a:ext cx="219456" cy="219456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517904" y="4828032"/>
            <a:ext cx="4690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C를 곱셈 없이 구하는 법</a:t>
            </a:r>
            <a:endParaRPr lang="en-US" sz="1300" dirty="0"/>
          </a:p>
        </p:txBody>
      </p:sp>
      <p:sp>
        <p:nvSpPr>
          <p:cNvPr id="23" name="Text 19"/>
          <p:cNvSpPr/>
          <p:nvPr/>
        </p:nvSpPr>
        <p:spPr>
          <a:xfrm>
            <a:off x="1517904" y="5175504"/>
            <a:ext cx="46908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(x₁ + x₀)(y₁ + y₀) 를 한 번 곱해 보면 x₁y₁ + x₁y₀ + x₀y₁ + x₀y₀ = A + C + B 가 된다. 여기서 A와 B를 빼면 C가 남는다!</a:t>
            </a:r>
            <a:endParaRPr lang="en-US" sz="1180" dirty="0"/>
          </a:p>
        </p:txBody>
      </p:sp>
      <p:sp>
        <p:nvSpPr>
          <p:cNvPr id="24" name="Shape 20"/>
          <p:cNvSpPr/>
          <p:nvPr/>
        </p:nvSpPr>
        <p:spPr>
          <a:xfrm>
            <a:off x="6784848" y="1700784"/>
            <a:ext cx="4745736" cy="2798064"/>
          </a:xfrm>
          <a:prstGeom prst="roundRect">
            <a:avLst>
              <a:gd name="adj" fmla="val 4575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Text 21"/>
          <p:cNvSpPr/>
          <p:nvPr/>
        </p:nvSpPr>
        <p:spPr>
          <a:xfrm>
            <a:off x="7040880" y="1865376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3번의 곱셈</a:t>
            </a:r>
            <a:endParaRPr lang="en-US" sz="1300" dirty="0"/>
          </a:p>
        </p:txBody>
      </p:sp>
      <p:sp>
        <p:nvSpPr>
          <p:cNvPr id="26" name="Text 22"/>
          <p:cNvSpPr/>
          <p:nvPr/>
        </p:nvSpPr>
        <p:spPr>
          <a:xfrm>
            <a:off x="7040880" y="2249424"/>
            <a:ext cx="4233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y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27" name="Text 23"/>
          <p:cNvSpPr/>
          <p:nvPr/>
        </p:nvSpPr>
        <p:spPr>
          <a:xfrm>
            <a:off x="7040880" y="2907792"/>
            <a:ext cx="4233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x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y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1600" dirty="0"/>
          </a:p>
        </p:txBody>
      </p:sp>
      <p:sp>
        <p:nvSpPr>
          <p:cNvPr id="28" name="Text 24"/>
          <p:cNvSpPr/>
          <p:nvPr/>
        </p:nvSpPr>
        <p:spPr>
          <a:xfrm>
            <a:off x="7040880" y="3566160"/>
            <a:ext cx="4233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(x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)(y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+y</a:t>
            </a:r>
            <a:pPr algn="l" indent="0" marL="0">
              <a:buNone/>
            </a:pPr>
            <a:r>
              <a:rPr lang="en-US" sz="16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600" dirty="0"/>
          </a:p>
        </p:txBody>
      </p:sp>
      <p:sp>
        <p:nvSpPr>
          <p:cNvPr id="29" name="Shape 25"/>
          <p:cNvSpPr/>
          <p:nvPr/>
        </p:nvSpPr>
        <p:spPr>
          <a:xfrm>
            <a:off x="6784848" y="4645152"/>
            <a:ext cx="4745736" cy="1517904"/>
          </a:xfrm>
          <a:prstGeom prst="roundRect">
            <a:avLst>
              <a:gd name="adj" fmla="val 72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7040880" y="47548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결합 (combine)</a:t>
            </a:r>
            <a:endParaRPr lang="en-US" sz="1150" dirty="0"/>
          </a:p>
        </p:txBody>
      </p:sp>
      <p:sp>
        <p:nvSpPr>
          <p:cNvPr id="31" name="Text 27"/>
          <p:cNvSpPr/>
          <p:nvPr/>
        </p:nvSpPr>
        <p:spPr>
          <a:xfrm>
            <a:off x="7040880" y="5029200"/>
            <a:ext cx="4233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= M</a:t>
            </a:r>
            <a:pPr algn="ctr" indent="0" marL="0">
              <a:buNone/>
            </a:pPr>
            <a:r>
              <a:rPr lang="en-US" sz="15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15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M</a:t>
            </a:r>
            <a:pPr algn="ctr" indent="0" marL="0">
              <a:buNone/>
            </a:pPr>
            <a:r>
              <a:rPr lang="en-US" sz="15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15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M</a:t>
            </a:r>
            <a:pPr algn="ctr" indent="0" marL="0">
              <a:buNone/>
            </a:pPr>
            <a:r>
              <a:rPr lang="en-US" sz="15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32" name="Text 28"/>
          <p:cNvSpPr/>
          <p:nvPr/>
        </p:nvSpPr>
        <p:spPr>
          <a:xfrm>
            <a:off x="6967728" y="5504688"/>
            <a:ext cx="43799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X·Y = M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·10</a:t>
            </a:r>
            <a:pPr algn="ctr" indent="0" marL="0">
              <a:buNone/>
            </a:pPr>
            <a:r>
              <a:rPr lang="en-US" sz="1400" b="1" baseline="3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2m</a:t>
            </a:r>
            <a:pPr algn="ctr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C·10</a:t>
            </a:r>
            <a:pPr algn="ctr" indent="0" marL="0">
              <a:buNone/>
            </a:pPr>
            <a:r>
              <a:rPr lang="en-US" sz="1400" b="1" baseline="3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ctr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M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3570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ime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333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§4.7  카라츠바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카라츠바 알고리즘 (의사코드)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132320" cy="4114800"/>
          </a:xfrm>
          <a:prstGeom prst="roundRect">
            <a:avLst>
              <a:gd name="adj" fmla="val 2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13232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13232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821424" cy="358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입력: 두 개의 큰 정수 X, Y      // 출력: X × Y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KaratsubaMultiply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1. 기저 사례: 한 자리 수라면 직접 곱함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2. 분할(Divide): 숫자를 절반 크기(m)로 자름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x_high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x_low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Split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y_high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y_low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Split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3. 정복(Conquer): 재귀 호출 3번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z2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KaratsubaMultiply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x_high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y_high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z0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KaratsubaMultiply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x_low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y_low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z1_raw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KaratsubaMultiply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x_high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x_low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y_high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y_low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z1_raw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z2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z0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4. 결합(Combine): 자릿수를 맞추어 더함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z2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^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^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z0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955280" y="1783080"/>
            <a:ext cx="3575304" cy="1691640"/>
          </a:xfrm>
          <a:prstGeom prst="roundRect">
            <a:avLst>
              <a:gd name="adj" fmla="val 594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193024" y="2002536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6" name="Image 1" descr="/home/claude/icons/bol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1896" y="2121408"/>
            <a:ext cx="219456" cy="219456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814816" y="1965960"/>
            <a:ext cx="2459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호출이 3번뿐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8814816" y="2313432"/>
            <a:ext cx="245973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4번이 아니라 3번. 덧셈과 뺄셈이 몇 번 늘어나지만, 이들은 O(n)에 불과하다.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7955280" y="3621024"/>
            <a:ext cx="3575304" cy="1554480"/>
          </a:xfrm>
          <a:prstGeom prst="roundRect">
            <a:avLst>
              <a:gd name="adj" fmla="val 647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193024" y="384048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1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1896" y="3959352"/>
            <a:ext cx="219456" cy="219456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814816" y="3803904"/>
            <a:ext cx="2459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실무에서의 임계값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8814816" y="4151376"/>
            <a:ext cx="2459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수에서는 재귀 오버헤드가 더 크다. 보통 임계값을 10~100 자리 정도로 잡는다.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7955280" y="5321808"/>
            <a:ext cx="3575304" cy="841248"/>
          </a:xfrm>
          <a:prstGeom prst="roundRect">
            <a:avLst>
              <a:gd name="adj" fmla="val 1087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8092440" y="5321808"/>
            <a:ext cx="3300984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3T(n/2) + O(n)</a:t>
            </a:r>
            <a:endParaRPr lang="en-US" sz="1500" dirty="0"/>
          </a:p>
        </p:txBody>
      </p:sp>
      <p:sp>
        <p:nvSpPr>
          <p:cNvPr id="26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51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3570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ime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333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§4.7  카라츠바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346704"/>
          </a:xfrm>
          <a:prstGeom prst="roundRect">
            <a:avLst>
              <a:gd name="adj" fmla="val 245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81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Base Case: 한 자리 수면 단순 곱셈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Divide: 10**m 을 이용해 절반으로 쪼갠다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x_high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x_low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y_high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y_low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Conquer: 재귀적으로 3번의 곱셈 수행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x_high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y_high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x_low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y_low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sum_prod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x_high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x_low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y_high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y_low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Combine: 중간항 = sum_prod - a - b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sum_prod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920" dirty="0"/>
          </a:p>
        </p:txBody>
      </p:sp>
      <p:sp>
        <p:nvSpPr>
          <p:cNvPr id="14" name="Shape 11"/>
          <p:cNvSpPr/>
          <p:nvPr/>
        </p:nvSpPr>
        <p:spPr>
          <a:xfrm>
            <a:off x="658368" y="5212080"/>
            <a:ext cx="6949440" cy="950976"/>
          </a:xfrm>
          <a:prstGeom prst="roundRect">
            <a:avLst>
              <a:gd name="adj" fmla="val 8654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58368" y="5212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58368" y="5376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5528" y="5317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60120" y="5317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124712" y="5317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316736" y="5230368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41248" y="5596128"/>
            <a:ext cx="6638544" cy="420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num1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12345678901234567890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num2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98765432109876543210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karatsuba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num1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num2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일반 곱셈 num1 * num2 와 비교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7772400" y="1783080"/>
            <a:ext cx="3758184" cy="1371600"/>
          </a:xfrm>
          <a:prstGeom prst="roundRect">
            <a:avLst>
              <a:gd name="adj" fmla="val 7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8010144" y="2002536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4" name="Image 1" descr="/home/claude/icons/divid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2121408"/>
            <a:ext cx="219456" cy="219456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8631936" y="1965960"/>
            <a:ext cx="26426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 ** m 으로 자르기</a:t>
            </a:r>
            <a:endParaRPr lang="en-US" sz="1250" dirty="0"/>
          </a:p>
        </p:txBody>
      </p:sp>
      <p:sp>
        <p:nvSpPr>
          <p:cNvPr id="26" name="Text 22"/>
          <p:cNvSpPr/>
          <p:nvPr/>
        </p:nvSpPr>
        <p:spPr>
          <a:xfrm>
            <a:off x="8631936" y="2313432"/>
            <a:ext cx="26426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몫(//)이 앞부분, 나머지(%)가 뒷부분이 된다.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7772400" y="3310128"/>
            <a:ext cx="3758184" cy="1645920"/>
          </a:xfrm>
          <a:prstGeom prst="roundRect">
            <a:avLst>
              <a:gd name="adj" fmla="val 611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Text 24"/>
          <p:cNvSpPr/>
          <p:nvPr/>
        </p:nvSpPr>
        <p:spPr>
          <a:xfrm>
            <a:off x="7973568" y="3419856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40" kern="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OUTPUT</a:t>
            </a:r>
            <a:endParaRPr lang="en-US" sz="900" dirty="0"/>
          </a:p>
        </p:txBody>
      </p:sp>
      <p:sp>
        <p:nvSpPr>
          <p:cNvPr id="29" name="Text 25"/>
          <p:cNvSpPr/>
          <p:nvPr/>
        </p:nvSpPr>
        <p:spPr>
          <a:xfrm>
            <a:off x="7973568" y="374904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1219326311370217952</a:t>
            </a:r>
            <a:endParaRPr lang="en-US" sz="10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237463801111263526900</a:t>
            </a:r>
            <a:endParaRPr lang="en-US" sz="1000" dirty="0"/>
          </a:p>
        </p:txBody>
      </p:sp>
      <p:sp>
        <p:nvSpPr>
          <p:cNvPr id="30" name="Text 26"/>
          <p:cNvSpPr/>
          <p:nvPr/>
        </p:nvSpPr>
        <p:spPr>
          <a:xfrm>
            <a:off x="7973568" y="4535424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 곱셈 결과와 정확히 일치</a:t>
            </a:r>
            <a:endParaRPr lang="en-US" sz="1000" dirty="0"/>
          </a:p>
        </p:txBody>
      </p:sp>
      <p:sp>
        <p:nvSpPr>
          <p:cNvPr id="31" name="Shape 27"/>
          <p:cNvSpPr/>
          <p:nvPr/>
        </p:nvSpPr>
        <p:spPr>
          <a:xfrm>
            <a:off x="7772400" y="5102352"/>
            <a:ext cx="3758184" cy="1060704"/>
          </a:xfrm>
          <a:prstGeom prst="roundRect">
            <a:avLst>
              <a:gd name="adj" fmla="val 948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8010144" y="5321808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33" name="Image 2" descr="/home/claude/icons/troph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5440680"/>
            <a:ext cx="219456" cy="219456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8631936" y="5285232"/>
            <a:ext cx="26426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RSA 암호의 핵심</a:t>
            </a:r>
            <a:endParaRPr lang="en-US" sz="1200" dirty="0"/>
          </a:p>
        </p:txBody>
      </p:sp>
      <p:sp>
        <p:nvSpPr>
          <p:cNvPr id="35" name="Text 30"/>
          <p:cNvSpPr/>
          <p:nvPr/>
        </p:nvSpPr>
        <p:spPr>
          <a:xfrm>
            <a:off x="8631936" y="5632704"/>
            <a:ext cx="26426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0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수천 자리 정수 곱셈을 실용적으로 만든 알고리즘이다.</a:t>
            </a:r>
            <a:endParaRPr lang="en-US" sz="1080" dirty="0"/>
          </a:p>
        </p:txBody>
      </p:sp>
      <p:sp>
        <p:nvSpPr>
          <p:cNvPr id="36" name="Text 3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52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3570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time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333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§4.7  카라츠바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복잡도 분석 — 마스터 정리 적용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77824" y="1956816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divid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30" y="2075322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44752" y="1892808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절반으로 나누었다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5797296" y="1965960"/>
            <a:ext cx="1609344" cy="420624"/>
          </a:xfrm>
          <a:prstGeom prst="roundRect">
            <a:avLst>
              <a:gd name="adj" fmla="val 1956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797296" y="1965960"/>
            <a:ext cx="160934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= 2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658368" y="2715768"/>
            <a:ext cx="6949440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77824" y="2889504"/>
            <a:ext cx="438912" cy="438912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4" name="Image 2" descr="/home/claude/icons/time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330" y="3008010"/>
            <a:ext cx="201900" cy="2019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44752" y="2825496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비싼 연산인 곱셈(재귀 호출)을 4번에서 3번으로 줄였다</a:t>
            </a:r>
            <a:endParaRPr lang="en-US" sz="1150" dirty="0"/>
          </a:p>
        </p:txBody>
      </p:sp>
      <p:sp>
        <p:nvSpPr>
          <p:cNvPr id="16" name="Shape 11"/>
          <p:cNvSpPr/>
          <p:nvPr/>
        </p:nvSpPr>
        <p:spPr>
          <a:xfrm>
            <a:off x="5797296" y="2898648"/>
            <a:ext cx="1609344" cy="420624"/>
          </a:xfrm>
          <a:prstGeom prst="roundRect">
            <a:avLst>
              <a:gd name="adj" fmla="val 1956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5797296" y="2898648"/>
            <a:ext cx="160934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= 3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58368" y="3648456"/>
            <a:ext cx="6949440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877824" y="3822192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0" name="Image 3" descr="/home/claude/icons/plu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330" y="3940698"/>
            <a:ext cx="201900" cy="2019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444752" y="3758184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덧셈·뺄셈·시프트 연산은 자릿수 n에 비례한다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5797296" y="3831336"/>
            <a:ext cx="1609344" cy="420624"/>
          </a:xfrm>
          <a:prstGeom prst="roundRect">
            <a:avLst>
              <a:gd name="adj" fmla="val 1956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5797296" y="3831336"/>
            <a:ext cx="160934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f(n) = O(n)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658368" y="4663440"/>
            <a:ext cx="6949440" cy="1499616"/>
          </a:xfrm>
          <a:prstGeom prst="roundRect">
            <a:avLst>
              <a:gd name="adj" fmla="val 7317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658368" y="4754880"/>
            <a:ext cx="6949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3T(n/2) + O(n)</a:t>
            </a:r>
            <a:endParaRPr lang="en-US" sz="2100" dirty="0"/>
          </a:p>
        </p:txBody>
      </p:sp>
      <p:sp>
        <p:nvSpPr>
          <p:cNvPr id="26" name="Text 20"/>
          <p:cNvSpPr/>
          <p:nvPr/>
        </p:nvSpPr>
        <p:spPr>
          <a:xfrm>
            <a:off x="658368" y="5358384"/>
            <a:ext cx="6949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9AE6B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⇒  Θ(n</a:t>
            </a:r>
            <a:pPr algn="ctr" indent="0" marL="0">
              <a:buNone/>
            </a:pPr>
            <a:r>
              <a:rPr lang="en-US" sz="2100" b="1" baseline="30000" dirty="0">
                <a:solidFill>
                  <a:srgbClr val="9AE6B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log_{2</a:t>
            </a:r>
            <a:pPr algn="ctr" indent="0" marL="0">
              <a:buNone/>
            </a:pPr>
            <a:r>
              <a:rPr lang="en-US" sz="2100" b="1" dirty="0">
                <a:solidFill>
                  <a:srgbClr val="9AE6B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3})  ≈  Θ(n</a:t>
            </a:r>
            <a:pPr algn="ctr" indent="0" marL="0">
              <a:buNone/>
            </a:pPr>
            <a:r>
              <a:rPr lang="en-US" sz="2100" b="1" baseline="30000" dirty="0">
                <a:solidFill>
                  <a:srgbClr val="9AE6B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1.585</a:t>
            </a:r>
            <a:pPr algn="ctr" indent="0" marL="0">
              <a:buNone/>
            </a:pPr>
            <a:r>
              <a:rPr lang="en-US" sz="2100" b="1" dirty="0">
                <a:solidFill>
                  <a:srgbClr val="9AE6B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100" dirty="0"/>
          </a:p>
        </p:txBody>
      </p:sp>
      <p:sp>
        <p:nvSpPr>
          <p:cNvPr id="27" name="Shape 21"/>
          <p:cNvSpPr/>
          <p:nvPr/>
        </p:nvSpPr>
        <p:spPr>
          <a:xfrm>
            <a:off x="7882128" y="1783080"/>
            <a:ext cx="3648456" cy="4379976"/>
          </a:xfrm>
          <a:prstGeom prst="roundRect">
            <a:avLst>
              <a:gd name="adj" fmla="val 350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8101584" y="1975104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10,000 자리 비교</a:t>
            </a:r>
            <a:endParaRPr lang="en-US" sz="1300" dirty="0"/>
          </a:p>
        </p:txBody>
      </p:sp>
      <p:sp>
        <p:nvSpPr>
          <p:cNvPr id="29" name="Shape 23"/>
          <p:cNvSpPr/>
          <p:nvPr/>
        </p:nvSpPr>
        <p:spPr>
          <a:xfrm>
            <a:off x="8101584" y="2468880"/>
            <a:ext cx="3209544" cy="1042416"/>
          </a:xfrm>
          <a:prstGeom prst="roundRect">
            <a:avLst>
              <a:gd name="adj" fmla="val 8772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8284464" y="254203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초등학교 곱셈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8284464" y="283464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O(n²)</a:t>
            </a:r>
            <a:endParaRPr lang="en-US" sz="1100" dirty="0"/>
          </a:p>
        </p:txBody>
      </p:sp>
      <p:sp>
        <p:nvSpPr>
          <p:cNvPr id="32" name="Text 26"/>
          <p:cNvSpPr/>
          <p:nvPr/>
        </p:nvSpPr>
        <p:spPr>
          <a:xfrm>
            <a:off x="8284464" y="3127248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1억 회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8101584" y="3675888"/>
            <a:ext cx="3209544" cy="1042416"/>
          </a:xfrm>
          <a:prstGeom prst="roundRect">
            <a:avLst>
              <a:gd name="adj" fmla="val 8772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8284464" y="374904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카라츠바</a:t>
            </a:r>
            <a:endParaRPr lang="en-US" sz="1200" dirty="0"/>
          </a:p>
        </p:txBody>
      </p:sp>
      <p:sp>
        <p:nvSpPr>
          <p:cNvPr id="35" name="Text 29"/>
          <p:cNvSpPr/>
          <p:nvPr/>
        </p:nvSpPr>
        <p:spPr>
          <a:xfrm>
            <a:off x="8284464" y="404164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O(n^1.585)</a:t>
            </a:r>
            <a:endParaRPr lang="en-US" sz="1100" dirty="0"/>
          </a:p>
        </p:txBody>
      </p:sp>
      <p:sp>
        <p:nvSpPr>
          <p:cNvPr id="36" name="Text 30"/>
          <p:cNvSpPr/>
          <p:nvPr/>
        </p:nvSpPr>
        <p:spPr>
          <a:xfrm>
            <a:off x="8284464" y="4334256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 41만 회</a:t>
            </a:r>
            <a:endParaRPr lang="en-US" sz="1500" dirty="0"/>
          </a:p>
        </p:txBody>
      </p:sp>
      <p:sp>
        <p:nvSpPr>
          <p:cNvPr id="37" name="Shape 31"/>
          <p:cNvSpPr/>
          <p:nvPr/>
        </p:nvSpPr>
        <p:spPr>
          <a:xfrm>
            <a:off x="8101584" y="4919472"/>
            <a:ext cx="3209544" cy="1042416"/>
          </a:xfrm>
          <a:prstGeom prst="roundRect">
            <a:avLst>
              <a:gd name="adj" fmla="val 9649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8" name="Shape 32"/>
          <p:cNvSpPr/>
          <p:nvPr/>
        </p:nvSpPr>
        <p:spPr>
          <a:xfrm>
            <a:off x="8339328" y="513892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9" name="Image 4" descr="/home/claude/icons/rock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5257800"/>
            <a:ext cx="219456" cy="219456"/>
          </a:xfrm>
          <a:prstGeom prst="rect">
            <a:avLst/>
          </a:prstGeom>
        </p:spPr>
      </p:pic>
      <p:sp>
        <p:nvSpPr>
          <p:cNvPr id="40" name="Text 33"/>
          <p:cNvSpPr/>
          <p:nvPr/>
        </p:nvSpPr>
        <p:spPr>
          <a:xfrm>
            <a:off x="8961120" y="5102352"/>
            <a:ext cx="2093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 240배 빠르다</a:t>
            </a:r>
            <a:endParaRPr lang="en-US" sz="1200" dirty="0"/>
          </a:p>
        </p:txBody>
      </p:sp>
      <p:sp>
        <p:nvSpPr>
          <p:cNvPr id="41" name="Text 34"/>
          <p:cNvSpPr/>
          <p:nvPr/>
        </p:nvSpPr>
        <p:spPr>
          <a:xfrm>
            <a:off x="8961120" y="5449824"/>
            <a:ext cx="20939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0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자릿수가 커질수록 격차는 벌어진다.</a:t>
            </a:r>
            <a:endParaRPr lang="en-US" sz="1050" dirty="0"/>
          </a:p>
        </p:txBody>
      </p:sp>
      <p:sp>
        <p:nvSpPr>
          <p:cNvPr id="42" name="Text 3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53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4.8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4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6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4.8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스트라센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Strassen Algorithm (1969)</a:t>
            </a:r>
            <a:endParaRPr lang="en-US" sz="1350" dirty="0"/>
          </a:p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행렬 곱셈에서 곱셈 8번을 7번으로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54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3570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333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§4.8  스트라센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정복의 시도 — 블록 행렬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개의 n × n 행렬을 곱하는 표준 알고리즘은 세 겹의 반복문으로 O(n³)이 걸린다. 카라츠바 알고리즘에서 숫자를 절반으로 쪼갰듯이, 행렬도 4등분하여 블록 행렬(block matrix) 형태로 생각해보자.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150108" y="246888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150108" y="246888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936492" y="246888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936492" y="246888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150108" y="301752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150108" y="301752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936492" y="301752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936492" y="301752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686300" y="2468880"/>
            <a:ext cx="6400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=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5326380" y="246888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26380" y="246888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112764" y="246888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112764" y="246888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326380" y="301752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326380" y="301752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112764" y="301752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112764" y="301752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862572" y="2468880"/>
            <a:ext cx="6400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×</a:t>
            </a:r>
            <a:endParaRPr 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7502652" y="246888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502652" y="246888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8289036" y="246888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289036" y="246888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7502652" y="301752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502652" y="301752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8289036" y="3017520"/>
            <a:ext cx="749808" cy="512064"/>
          </a:xfrm>
          <a:prstGeom prst="roundRect">
            <a:avLst>
              <a:gd name="adj" fmla="val 12500"/>
            </a:avLst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289036" y="3017520"/>
            <a:ext cx="7498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14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1400" dirty="0"/>
          </a:p>
        </p:txBody>
      </p:sp>
      <p:sp>
        <p:nvSpPr>
          <p:cNvPr id="33" name="Shape 30"/>
          <p:cNvSpPr/>
          <p:nvPr/>
        </p:nvSpPr>
        <p:spPr>
          <a:xfrm>
            <a:off x="658368" y="3840480"/>
            <a:ext cx="10872216" cy="1261872"/>
          </a:xfrm>
          <a:prstGeom prst="roundRect">
            <a:avLst>
              <a:gd name="adj" fmla="val 869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932688" y="3931920"/>
            <a:ext cx="103235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결과 블록은 두 번의 블록 곱셈을 필요로 한다 — 모두 합쳐 8번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932688" y="4261104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A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6144768" y="4261104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A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932688" y="46634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A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6144768" y="46634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A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l" indent="0" marL="0">
              <a:buNone/>
            </a:pPr>
            <a:r>
              <a:rPr lang="en-US" sz="1400" b="1" baseline="-40000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1400" dirty="0"/>
          </a:p>
        </p:txBody>
      </p:sp>
      <p:sp>
        <p:nvSpPr>
          <p:cNvPr id="39" name="Shape 36"/>
          <p:cNvSpPr/>
          <p:nvPr/>
        </p:nvSpPr>
        <p:spPr>
          <a:xfrm>
            <a:off x="658368" y="5285232"/>
            <a:ext cx="10872216" cy="877824"/>
          </a:xfrm>
          <a:prstGeom prst="roundRect">
            <a:avLst>
              <a:gd name="adj" fmla="val 1145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Shape 37"/>
          <p:cNvSpPr/>
          <p:nvPr/>
        </p:nvSpPr>
        <p:spPr>
          <a:xfrm>
            <a:off x="896112" y="550468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1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623560"/>
            <a:ext cx="219456" cy="219456"/>
          </a:xfrm>
          <a:prstGeom prst="rect">
            <a:avLst/>
          </a:prstGeom>
        </p:spPr>
      </p:pic>
      <p:sp>
        <p:nvSpPr>
          <p:cNvPr id="42" name="Text 38"/>
          <p:cNvSpPr/>
          <p:nvPr/>
        </p:nvSpPr>
        <p:spPr>
          <a:xfrm>
            <a:off x="1517904" y="546811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아무런 개선이 없다 — T(n) = 8T(n/2) + O(n²) ⇒ Θ(n³)</a:t>
            </a:r>
            <a:endParaRPr lang="en-US" sz="1320" dirty="0"/>
          </a:p>
        </p:txBody>
      </p:sp>
      <p:sp>
        <p:nvSpPr>
          <p:cNvPr id="43" name="Text 39"/>
          <p:cNvSpPr/>
          <p:nvPr/>
        </p:nvSpPr>
        <p:spPr>
          <a:xfrm>
            <a:off x="1517904" y="5815584"/>
            <a:ext cx="97566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블록 곱셈이 8번, 블록 덧셈이 O(n²). 마스터 정리 Case 1에 의해 n^log₂8 = n³ — 원래 알고리즘과 똑같다.</a:t>
            </a:r>
            <a:endParaRPr lang="en-US" sz="1180" dirty="0"/>
          </a:p>
        </p:txBody>
      </p:sp>
      <p:sp>
        <p:nvSpPr>
          <p:cNvPr id="44" name="Text 4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55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3570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333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§4.8  스트라센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스트라센의 발견 — "8번이 아니라 7번이면 된다"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1969년, 독일의 수학자 폴커 스트라센(Volker Strassen)은 이 견고해 보이는 벽을 허무는 방법을 찾아냈다. 카라츠바가 그랬던 것처럼, 행렬의 덧셈과 뺄셈을 조금 복잡하게 조합하면 곱셈 횟수를 8번에서 7번으로 줄일 수 있음을 발견했다.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377440"/>
            <a:ext cx="5806440" cy="3785616"/>
          </a:xfrm>
          <a:prstGeom prst="roundRect">
            <a:avLst>
              <a:gd name="adj" fmla="val 3382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14400" y="2523744"/>
            <a:ext cx="5212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7번의 블록 곱셈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14400" y="2926080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)(B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14400" y="3355848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914400" y="3785616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914400" y="4215384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914400" y="4645152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914400" y="5074920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)(B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914400" y="5504688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A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)(B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B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784848" y="2377440"/>
            <a:ext cx="4745736" cy="2194560"/>
          </a:xfrm>
          <a:prstGeom prst="roundRect">
            <a:avLst>
              <a:gd name="adj" fmla="val 5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004304" y="2505456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 블록 조립 (combine)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6967728" y="2834640"/>
            <a:ext cx="4379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967728" y="3255264"/>
            <a:ext cx="4379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6967728" y="3675888"/>
            <a:ext cx="4379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967728" y="4096512"/>
            <a:ext cx="43799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l" indent="0" marL="0">
              <a:buNone/>
            </a:pPr>
            <a:r>
              <a:rPr lang="en-US" sz="13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M</a:t>
            </a:r>
            <a:pPr algn="l" indent="0" marL="0">
              <a:buNone/>
            </a:pPr>
            <a:r>
              <a:rPr lang="en-US" sz="1300" b="1" baseline="-40000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784848" y="4700016"/>
            <a:ext cx="4745736" cy="1463040"/>
          </a:xfrm>
          <a:prstGeom prst="roundRect">
            <a:avLst>
              <a:gd name="adj" fmla="val 6875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7022592" y="4919472"/>
            <a:ext cx="457200" cy="45720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24" name="Image 1" descr="/home/claude/icons/bol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464" y="5038344"/>
            <a:ext cx="219456" cy="219456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7644384" y="4882896"/>
            <a:ext cx="36301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8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곱셈 1번을 덧셈 여러 번과 맞바꾼다</a:t>
            </a:r>
            <a:endParaRPr lang="en-US" sz="1280" dirty="0"/>
          </a:p>
        </p:txBody>
      </p:sp>
      <p:sp>
        <p:nvSpPr>
          <p:cNvPr id="26" name="Text 22"/>
          <p:cNvSpPr/>
          <p:nvPr/>
        </p:nvSpPr>
        <p:spPr>
          <a:xfrm>
            <a:off x="7644384" y="5230368"/>
            <a:ext cx="3630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덧셈·뺄셈은 O(n²)에 불과하지만, 곱셈은 재귀 호출이다. 재귀 호출 횟수 a를 줄이는 것이 압도적으로 이득이다.</a:t>
            </a:r>
            <a:endParaRPr lang="en-US" sz="1150" dirty="0"/>
          </a:p>
        </p:txBody>
      </p:sp>
      <p:sp>
        <p:nvSpPr>
          <p:cNvPr id="27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56</a:t>
            </a:r>
            <a:endParaRPr lang="en-US" sz="1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3570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333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§4.8  스트라센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복잡도 분석과 두 알고리즘의 공통점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10872216" cy="1005840"/>
          </a:xfrm>
          <a:prstGeom prst="roundRect">
            <a:avLst>
              <a:gd name="adj" fmla="val 12727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932688" y="1783080"/>
            <a:ext cx="103235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7T(n/2) + O(n</a:t>
            </a:r>
            <a:pPr algn="ctr" indent="0" marL="0">
              <a:buNone/>
            </a:pPr>
            <a:r>
              <a:rPr lang="en-US" sz="23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    ⇒     Θ(n</a:t>
            </a:r>
            <a:pPr algn="ctr" indent="0" marL="0">
              <a:buNone/>
            </a:pPr>
            <a:r>
              <a:rPr lang="en-US" sz="23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log_{2</a:t>
            </a:r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7}) ≈ Θ(n</a:t>
            </a:r>
            <a:pPr algn="ctr" indent="0" marL="0">
              <a:buNone/>
            </a:pPr>
            <a:r>
              <a:rPr lang="en-US" sz="23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2.807</a:t>
            </a:r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300" dirty="0"/>
          </a:p>
        </p:txBody>
      </p:sp>
      <p:graphicFrame>
        <p:nvGraphicFramePr>
          <p:cNvPr id="5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926080"/>
          <a:ext cx="10872216" cy="914400"/>
        </p:xfrm>
        <a:graphic>
          <a:graphicData uri="http://schemas.openxmlformats.org/drawingml/2006/table">
            <a:tbl>
              <a:tblPr/>
              <a:tblGrid>
                <a:gridCol w="2331720"/>
                <a:gridCol w="4270248"/>
                <a:gridCol w="4270248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카라츠바 (§4.7)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스트라센 (§4.8)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대상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큰 정수의 곱셈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 × n 행렬의 곱셈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소박한 분할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곱셈 4번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블록 곱셈 8번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개선 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곱셈 3번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블록 곱셈 7번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점화식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T(n) = 3T(n/2) + O(n)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T(n) = 7T(n/2) + O(n²)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시간 복잡도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O(n^1.585)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O(n^2.807)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방법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O(n²)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O(n³)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658368" y="5596128"/>
            <a:ext cx="10872216" cy="566928"/>
          </a:xfrm>
          <a:prstGeom prst="roundRect">
            <a:avLst>
              <a:gd name="adj" fmla="val 17742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96112" y="5650992"/>
            <a:ext cx="457200" cy="45720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11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769864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517904" y="5760720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알고리즘의 공통 교훈 — 값싼 덧셈을 늘려서라도 비싼 재귀 호출 횟수 a 를 줄여라.</a:t>
            </a:r>
            <a:endParaRPr lang="en-US" sz="1250" dirty="0"/>
          </a:p>
        </p:txBody>
      </p:sp>
      <p:sp>
        <p:nvSpPr>
          <p:cNvPr id="13" name="Text 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57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4.9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60" kern="0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4.9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정복으로 실전 문제 두 개를 직접 풀어본다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58</a:t>
            </a:r>
            <a:endParaRPr lang="en-US" sz="1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4.1  색종이 만들기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색종이 만들기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806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개의 정사각형 칸(N × N)으로 이루어진 종이가 있다. 각 칸은 하얀색 아니면 파란색이다. 전체 종이가 모두 같은 색이 아니면, 가로와 세로의 중앙을 잘라 똑같은 크기의 네 개의 N/2 × N/2 색종이로 나눈다. 이 과정을 잘라진 종이가 모두 같은 색이 되거나 한 칸이 될 때까지 반복한다.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3108960"/>
            <a:ext cx="5806440" cy="969264"/>
          </a:xfrm>
          <a:prstGeom prst="roundRect">
            <a:avLst>
              <a:gd name="adj" fmla="val 1037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364992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9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483864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273552"/>
            <a:ext cx="46908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최종적으로 하얀색 색종이와 파란색 색종이가 각각 몇 장인지 구하라.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658368" y="4261104"/>
            <a:ext cx="5806440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22960" y="4352544"/>
            <a:ext cx="384048" cy="38404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t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53" y="4456237"/>
            <a:ext cx="176662" cy="17666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35024" y="4261104"/>
            <a:ext cx="4937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쿼드 트리와 완전히 동일한 구조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58368" y="4919472"/>
            <a:ext cx="5806440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22960" y="5010912"/>
            <a:ext cx="384048" cy="38404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ey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653" y="5114605"/>
            <a:ext cx="176662" cy="17666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35024" y="4919472"/>
            <a:ext cx="4937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검사(check) → 균일하면 카운트, 아니면 4등분</a:t>
            </a:r>
            <a:endParaRPr lang="en-US" sz="1150" dirty="0"/>
          </a:p>
        </p:txBody>
      </p:sp>
      <p:sp>
        <p:nvSpPr>
          <p:cNvPr id="19" name="Shape 13"/>
          <p:cNvSpPr/>
          <p:nvPr/>
        </p:nvSpPr>
        <p:spPr>
          <a:xfrm>
            <a:off x="658368" y="5577840"/>
            <a:ext cx="5806440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822960" y="5669280"/>
            <a:ext cx="384048" cy="38404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4" descr="/home/claude/icons/fl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653" y="5772973"/>
            <a:ext cx="176662" cy="17666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335024" y="5577840"/>
            <a:ext cx="4937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칸(n = 1)은 언제나 균일하므로 재귀는 반드시 끝난다</a:t>
            </a:r>
            <a:endParaRPr lang="en-US" sz="1150" dirty="0"/>
          </a:p>
        </p:txBody>
      </p:sp>
      <p:sp>
        <p:nvSpPr>
          <p:cNvPr id="23" name="Shape 16"/>
          <p:cNvSpPr/>
          <p:nvPr/>
        </p:nvSpPr>
        <p:spPr>
          <a:xfrm>
            <a:off x="6784848" y="2103120"/>
            <a:ext cx="4745736" cy="2377440"/>
          </a:xfrm>
          <a:prstGeom prst="roundRect">
            <a:avLst>
              <a:gd name="adj" fmla="val 384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4" name="Image 5" descr="/home/claude/img/paper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1152" y="2302256"/>
            <a:ext cx="4453128" cy="1979168"/>
          </a:xfrm>
          <a:prstGeom prst="rect">
            <a:avLst/>
          </a:prstGeom>
        </p:spPr>
      </p:pic>
      <p:sp>
        <p:nvSpPr>
          <p:cNvPr id="25" name="Shape 17"/>
          <p:cNvSpPr/>
          <p:nvPr/>
        </p:nvSpPr>
        <p:spPr>
          <a:xfrm>
            <a:off x="6784848" y="4700016"/>
            <a:ext cx="4745736" cy="1463040"/>
          </a:xfrm>
          <a:prstGeom prst="roundRect">
            <a:avLst>
              <a:gd name="adj" fmla="val 75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Text 18"/>
          <p:cNvSpPr/>
          <p:nvPr/>
        </p:nvSpPr>
        <p:spPr>
          <a:xfrm>
            <a:off x="7022592" y="482803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(N = 8)</a:t>
            </a:r>
            <a:endParaRPr lang="en-US" sz="1100" dirty="0"/>
          </a:p>
        </p:txBody>
      </p:sp>
      <p:sp>
        <p:nvSpPr>
          <p:cNvPr id="27" name="Text 19"/>
          <p:cNvSpPr/>
          <p:nvPr/>
        </p:nvSpPr>
        <p:spPr>
          <a:xfrm>
            <a:off x="7022592" y="5138928"/>
            <a:ext cx="4297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7C5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1 0 0 0 0 1 1   ⋯   0 0 1 1 1 1 1 1</a:t>
            </a:r>
            <a:endParaRPr lang="en-US" sz="1000" dirty="0"/>
          </a:p>
        </p:txBody>
      </p:sp>
      <p:sp>
        <p:nvSpPr>
          <p:cNvPr id="28" name="Text 20"/>
          <p:cNvSpPr/>
          <p:nvPr/>
        </p:nvSpPr>
        <p:spPr>
          <a:xfrm>
            <a:off x="7022592" y="54864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</a:t>
            </a:r>
            <a:endParaRPr lang="en-US" sz="1100" dirty="0"/>
          </a:p>
        </p:txBody>
      </p:sp>
      <p:sp>
        <p:nvSpPr>
          <p:cNvPr id="29" name="Text 21"/>
          <p:cNvSpPr/>
          <p:nvPr/>
        </p:nvSpPr>
        <p:spPr>
          <a:xfrm>
            <a:off x="7022592" y="5760720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하얀색 9장, 파란색 7장</a:t>
            </a:r>
            <a:endParaRPr lang="en-US" sz="1150" dirty="0"/>
          </a:p>
        </p:txBody>
      </p:sp>
      <p:sp>
        <p:nvSpPr>
          <p:cNvPr id="30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59</a:t>
            </a:r>
            <a:endParaRPr lang="en-US" sz="1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5224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49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4.1  색종이 만들기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풀이 — 재귀적으로 4등분하며 세기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950208"/>
          </a:xfrm>
          <a:prstGeom prst="roundRect">
            <a:avLst>
              <a:gd name="adj" fmla="val 208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419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setrecursionlimit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white_cnt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blue_cnt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Check: 현재 영역의 첫 번째 색상 기준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paper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paper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Divide: 4등분하여 재귀 호출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좌상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우상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좌하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우하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3. Base Case: 반복문을 통과했다면 모두 같은 색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white_cnt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blue_cnt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7772400" y="1783080"/>
            <a:ext cx="3758184" cy="1325880"/>
          </a:xfrm>
          <a:prstGeom prst="roundRect">
            <a:avLst>
              <a:gd name="adj" fmla="val 620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72400" y="1783080"/>
            <a:ext cx="3758184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72400" y="1947672"/>
            <a:ext cx="3758184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09560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74152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38744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30768" y="1801368"/>
            <a:ext cx="2935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955280" y="2167128"/>
            <a:ext cx="3447288" cy="7955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white_cnt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blue_cnt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"하얀색 색종이: {white_cnt}"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"파란색 색종이: {blue_cnt}"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</p:txBody>
      </p:sp>
      <p:sp>
        <p:nvSpPr>
          <p:cNvPr id="22" name="Shape 19"/>
          <p:cNvSpPr/>
          <p:nvPr/>
        </p:nvSpPr>
        <p:spPr>
          <a:xfrm>
            <a:off x="7772400" y="3182112"/>
            <a:ext cx="3758184" cy="1280160"/>
          </a:xfrm>
          <a:prstGeom prst="roundRect">
            <a:avLst>
              <a:gd name="adj" fmla="val 7857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973568" y="329184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140" kern="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OUTPUT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7973568" y="3602736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하얀색 색종이: 9</a:t>
            </a:r>
            <a:endParaRPr lang="en-US" sz="1100" dirty="0"/>
          </a:p>
          <a:p>
            <a:pPr algn="l" indent="0" marL="0">
              <a:lnSpc>
                <a:spcPct val="135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파란색 색종이: 7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7772400" y="4626864"/>
            <a:ext cx="3758184" cy="1536192"/>
          </a:xfrm>
          <a:prstGeom prst="roundRect">
            <a:avLst>
              <a:gd name="adj" fmla="val 654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8010144" y="484632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7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4965192"/>
            <a:ext cx="219456" cy="219456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631936" y="4809744"/>
            <a:ext cx="26426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3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return 위치가 핵심</a:t>
            </a:r>
            <a:endParaRPr lang="en-US" sz="1230" dirty="0"/>
          </a:p>
        </p:txBody>
      </p:sp>
      <p:sp>
        <p:nvSpPr>
          <p:cNvPr id="29" name="Text 25"/>
          <p:cNvSpPr/>
          <p:nvPr/>
        </p:nvSpPr>
        <p:spPr>
          <a:xfrm>
            <a:off x="8631936" y="5157216"/>
            <a:ext cx="2642616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색을 만나는 즉시 4등분 후 return 해야 한다. 그러지 않으면 아래의 카운트 코드까지 실행되어 잘못된 답이 나온다.</a:t>
            </a:r>
            <a:endParaRPr lang="en-US" sz="1100" dirty="0"/>
          </a:p>
        </p:txBody>
      </p:sp>
      <p:sp>
        <p:nvSpPr>
          <p:cNvPr id="30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</a:t>
            </a:r>
            <a:endParaRPr lang="en-US" sz="1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4.2  거듭제곱 나머지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곱셈 — A^B mod C 를 눈 깜짝할 사이에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개의 자연수 A, B, C가 주어진다. A를 B번 곱한 수, 즉 A^B를 C로 나눈 나머지를 구하라. 문제는 A와 B가 최대 2,147,483,647(약 21억)에 달하는 매우 큰 수라는 점이다. 단순한 반복으로는 21억 번의 곱셈이 필요하다.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487168"/>
            <a:ext cx="694944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77824" y="2670048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divid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30" y="2788554"/>
            <a:ext cx="201900" cy="2019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44752" y="2596896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지수를 절반으로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1444752" y="2889504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A^B = A^(B/2) × A^(B/2). 절반만 계산하면 나머지 절반은 공짜다.</a:t>
            </a:r>
            <a:endParaRPr lang="en-US" sz="1080" dirty="0"/>
          </a:p>
        </p:txBody>
      </p:sp>
      <p:sp>
        <p:nvSpPr>
          <p:cNvPr id="12" name="Shape 8"/>
          <p:cNvSpPr/>
          <p:nvPr/>
        </p:nvSpPr>
        <p:spPr>
          <a:xfrm>
            <a:off x="658368" y="3419856"/>
            <a:ext cx="694944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77824" y="3602736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equal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330" y="3721242"/>
            <a:ext cx="201900" cy="2019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44752" y="3529584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B가 홀수라면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1444752" y="3822192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A^B = A^(B/2) × A^(B/2) × A. 남는 A 하나를 곱해준다.</a:t>
            </a:r>
            <a:endParaRPr lang="en-US" sz="1080" dirty="0"/>
          </a:p>
        </p:txBody>
      </p:sp>
      <p:sp>
        <p:nvSpPr>
          <p:cNvPr id="17" name="Shape 12"/>
          <p:cNvSpPr/>
          <p:nvPr/>
        </p:nvSpPr>
        <p:spPr>
          <a:xfrm>
            <a:off x="658368" y="4352544"/>
            <a:ext cx="694944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77824" y="4535424"/>
            <a:ext cx="438912" cy="438912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19" name="Image 3" descr="/home/claude/icons/percen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330" y="4653930"/>
            <a:ext cx="201900" cy="2019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44752" y="446227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모듈러 성질 활용</a:t>
            </a:r>
            <a:endParaRPr lang="en-US" sz="1250" dirty="0"/>
          </a:p>
        </p:txBody>
      </p:sp>
      <p:sp>
        <p:nvSpPr>
          <p:cNvPr id="21" name="Text 15"/>
          <p:cNvSpPr/>
          <p:nvPr/>
        </p:nvSpPr>
        <p:spPr>
          <a:xfrm>
            <a:off x="1444752" y="4754880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 × b) mod c = ((a mod c) × (b mod c)) mod c. 매 단계 나머지를 취해 수가 커지지 않게 한다.</a:t>
            </a:r>
            <a:endParaRPr lang="en-US" sz="1080" dirty="0"/>
          </a:p>
        </p:txBody>
      </p:sp>
      <p:sp>
        <p:nvSpPr>
          <p:cNvPr id="22" name="Shape 16"/>
          <p:cNvSpPr/>
          <p:nvPr/>
        </p:nvSpPr>
        <p:spPr>
          <a:xfrm>
            <a:off x="658368" y="5431536"/>
            <a:ext cx="6949440" cy="731520"/>
          </a:xfrm>
          <a:prstGeom prst="roundRect">
            <a:avLst>
              <a:gd name="adj" fmla="val 125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795528" y="5431536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1E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= T(n/2) + O(1)   ⇒   Θ(log B)</a:t>
            </a:r>
            <a:endParaRPr lang="en-US" sz="1800" dirty="0"/>
          </a:p>
        </p:txBody>
      </p:sp>
      <p:sp>
        <p:nvSpPr>
          <p:cNvPr id="24" name="Shape 18"/>
          <p:cNvSpPr/>
          <p:nvPr/>
        </p:nvSpPr>
        <p:spPr>
          <a:xfrm>
            <a:off x="7882128" y="2487168"/>
            <a:ext cx="3648456" cy="3675888"/>
          </a:xfrm>
          <a:prstGeom prst="roundRect">
            <a:avLst>
              <a:gd name="adj" fmla="val 3008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8119872" y="2651760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8119872" y="301752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7C79B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</a:t>
            </a:r>
            <a:endParaRPr lang="en-US" sz="1000" dirty="0"/>
          </a:p>
        </p:txBody>
      </p:sp>
      <p:sp>
        <p:nvSpPr>
          <p:cNvPr id="27" name="Text 21"/>
          <p:cNvSpPr/>
          <p:nvPr/>
        </p:nvSpPr>
        <p:spPr>
          <a:xfrm>
            <a:off x="8119872" y="329184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10 11 12</a:t>
            </a:r>
            <a:endParaRPr lang="en-US" sz="1400" dirty="0"/>
          </a:p>
        </p:txBody>
      </p:sp>
      <p:sp>
        <p:nvSpPr>
          <p:cNvPr id="28" name="Text 22"/>
          <p:cNvSpPr/>
          <p:nvPr/>
        </p:nvSpPr>
        <p:spPr>
          <a:xfrm>
            <a:off x="8119872" y="374904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7C79B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8119872" y="4023360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30" name="Text 24"/>
          <p:cNvSpPr/>
          <p:nvPr/>
        </p:nvSpPr>
        <p:spPr>
          <a:xfrm>
            <a:off x="8119872" y="4663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21억 번의 곱셈이</a:t>
            </a:r>
            <a:endParaRPr lang="en-US" sz="1150" dirty="0"/>
          </a:p>
          <a:p>
            <a:pPr algn="l"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 31번으로 줄어든다.</a:t>
            </a:r>
            <a:endParaRPr lang="en-US" sz="1150" dirty="0"/>
          </a:p>
          <a:p>
            <a:pPr algn="l"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(log₂ 2,147,483,647 ≈ 31)</a:t>
            </a:r>
            <a:endParaRPr lang="en-US" sz="1150" dirty="0"/>
          </a:p>
        </p:txBody>
      </p:sp>
      <p:sp>
        <p:nvSpPr>
          <p:cNvPr id="31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61</a:t>
            </a:r>
            <a:endParaRPr lang="en-US" sz="1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9397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4.2  거듭제곱 나머지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풀이 — 분할 정복 거듭제곱 (fast power)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2880360"/>
          </a:xfrm>
          <a:prstGeom prst="roundRect">
            <a:avLst>
              <a:gd name="adj" fmla="val 285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350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Base Case: 지수가 0이면 결과는 1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Divide &amp; Conquer: 지수를 절반으로 나눈다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Combine: 절반의 결과를 제곱한다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지수가 홀수라면 a를 한 번 더 곱해준다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960" dirty="0"/>
          </a:p>
        </p:txBody>
      </p:sp>
      <p:sp>
        <p:nvSpPr>
          <p:cNvPr id="14" name="Shape 11"/>
          <p:cNvSpPr/>
          <p:nvPr/>
        </p:nvSpPr>
        <p:spPr>
          <a:xfrm>
            <a:off x="658368" y="4773168"/>
            <a:ext cx="6949440" cy="822960"/>
          </a:xfrm>
          <a:prstGeom prst="roundRect">
            <a:avLst>
              <a:gd name="adj" fmla="val 10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58368" y="4773168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58368" y="4937760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5528" y="4878324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60120" y="4878324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124712" y="4878324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316736" y="4791456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41248" y="5157216"/>
            <a:ext cx="6638544" cy="292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"10 11 12"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split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658368" y="5705856"/>
            <a:ext cx="6949440" cy="457200"/>
          </a:xfrm>
          <a:prstGeom prst="roundRect">
            <a:avLst>
              <a:gd name="adj" fmla="val 18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77824" y="5705856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   4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7772400" y="1783080"/>
            <a:ext cx="3758184" cy="3063240"/>
          </a:xfrm>
          <a:prstGeom prst="roundRect">
            <a:avLst>
              <a:gd name="adj" fmla="val 358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991856" y="192024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호출 추적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7991856" y="2322576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power(10, 11, 12)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10058400" y="2322576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 = 11 (홀수)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8083296" y="2798064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power(10, 5, 12)</a:t>
            </a:r>
            <a:endParaRPr lang="en-US" sz="950" dirty="0"/>
          </a:p>
        </p:txBody>
      </p:sp>
      <p:sp>
        <p:nvSpPr>
          <p:cNvPr id="29" name="Text 26"/>
          <p:cNvSpPr/>
          <p:nvPr/>
        </p:nvSpPr>
        <p:spPr>
          <a:xfrm>
            <a:off x="10058400" y="2798064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 = 5 (홀수)</a:t>
            </a:r>
            <a:endParaRPr lang="en-US" sz="950" dirty="0"/>
          </a:p>
        </p:txBody>
      </p:sp>
      <p:sp>
        <p:nvSpPr>
          <p:cNvPr id="30" name="Text 27"/>
          <p:cNvSpPr/>
          <p:nvPr/>
        </p:nvSpPr>
        <p:spPr>
          <a:xfrm>
            <a:off x="8174736" y="3273552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power(10, 2, 12)</a:t>
            </a:r>
            <a:endParaRPr lang="en-US" sz="950" dirty="0"/>
          </a:p>
        </p:txBody>
      </p:sp>
      <p:sp>
        <p:nvSpPr>
          <p:cNvPr id="31" name="Text 28"/>
          <p:cNvSpPr/>
          <p:nvPr/>
        </p:nvSpPr>
        <p:spPr>
          <a:xfrm>
            <a:off x="10058400" y="3273552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 = 2 (짝수)</a:t>
            </a:r>
            <a:endParaRPr lang="en-US" sz="950" dirty="0"/>
          </a:p>
        </p:txBody>
      </p:sp>
      <p:sp>
        <p:nvSpPr>
          <p:cNvPr id="32" name="Text 29"/>
          <p:cNvSpPr/>
          <p:nvPr/>
        </p:nvSpPr>
        <p:spPr>
          <a:xfrm>
            <a:off x="8266176" y="3749040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power(10, 1, 12)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10058400" y="3749040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 = 1 (홀수)</a:t>
            </a:r>
            <a:endParaRPr lang="en-US" sz="950" dirty="0"/>
          </a:p>
        </p:txBody>
      </p:sp>
      <p:sp>
        <p:nvSpPr>
          <p:cNvPr id="34" name="Text 31"/>
          <p:cNvSpPr/>
          <p:nvPr/>
        </p:nvSpPr>
        <p:spPr>
          <a:xfrm>
            <a:off x="8357616" y="4224528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power(10, 0, 12)</a:t>
            </a:r>
            <a:endParaRPr lang="en-US" sz="950" dirty="0"/>
          </a:p>
        </p:txBody>
      </p:sp>
      <p:sp>
        <p:nvSpPr>
          <p:cNvPr id="35" name="Text 32"/>
          <p:cNvSpPr/>
          <p:nvPr/>
        </p:nvSpPr>
        <p:spPr>
          <a:xfrm>
            <a:off x="10058400" y="4224528"/>
            <a:ext cx="1280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return 1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7772400" y="4992624"/>
            <a:ext cx="3758184" cy="1170432"/>
          </a:xfrm>
          <a:prstGeom prst="roundRect">
            <a:avLst>
              <a:gd name="adj" fmla="val 8594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7" name="Shape 34"/>
          <p:cNvSpPr/>
          <p:nvPr/>
        </p:nvSpPr>
        <p:spPr>
          <a:xfrm>
            <a:off x="8010144" y="521208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8" name="Image 1" descr="/home/claude/icons/stopwat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5330952"/>
            <a:ext cx="219456" cy="219456"/>
          </a:xfrm>
          <a:prstGeom prst="rect">
            <a:avLst/>
          </a:prstGeom>
        </p:spPr>
      </p:pic>
      <p:sp>
        <p:nvSpPr>
          <p:cNvPr id="39" name="Text 35"/>
          <p:cNvSpPr/>
          <p:nvPr/>
        </p:nvSpPr>
        <p:spPr>
          <a:xfrm>
            <a:off x="8631936" y="5175504"/>
            <a:ext cx="26426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3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깊이는 log₂B</a:t>
            </a:r>
            <a:endParaRPr lang="en-US" sz="1230" dirty="0"/>
          </a:p>
        </p:txBody>
      </p:sp>
      <p:sp>
        <p:nvSpPr>
          <p:cNvPr id="40" name="Text 36"/>
          <p:cNvSpPr/>
          <p:nvPr/>
        </p:nvSpPr>
        <p:spPr>
          <a:xfrm>
            <a:off x="8631936" y="5522976"/>
            <a:ext cx="2642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 = 21억이어도 재귀 깊이는 31에 불과하다.</a:t>
            </a:r>
            <a:endParaRPr lang="en-US" sz="1100" dirty="0"/>
          </a:p>
        </p:txBody>
      </p:sp>
      <p:sp>
        <p:nvSpPr>
          <p:cNvPr id="41" name="Text 3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62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2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4장 정리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37360"/>
            <a:ext cx="5230368" cy="1280160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75104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782" y="2103486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17904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정복의 3단계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517904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분할(divide) → 정복(conquer) → 결합(combine). 기저 사례에 도달할 때까지 재귀적으로 나눈다.</a:t>
            </a:r>
            <a:endParaRPr lang="en-US" sz="1140" dirty="0"/>
          </a:p>
        </p:txBody>
      </p:sp>
      <p:sp>
        <p:nvSpPr>
          <p:cNvPr id="9" name="Shape 6"/>
          <p:cNvSpPr/>
          <p:nvPr/>
        </p:nvSpPr>
        <p:spPr>
          <a:xfrm>
            <a:off x="6300216" y="1737360"/>
            <a:ext cx="5230368" cy="1280160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56248" y="1975104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630" y="2103486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59752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결합이 알고리즘의 핵심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7159752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합병 정렬은 나누기가 쉽고 합치기가 어렵다. 반대로 퀵 정렬은 나누기가 어렵고 합치기가 쉽다.</a:t>
            </a:r>
            <a:endParaRPr lang="en-US" sz="1140" dirty="0"/>
          </a:p>
        </p:txBody>
      </p:sp>
      <p:sp>
        <p:nvSpPr>
          <p:cNvPr id="14" name="Shape 10"/>
          <p:cNvSpPr/>
          <p:nvPr/>
        </p:nvSpPr>
        <p:spPr>
          <a:xfrm>
            <a:off x="658368" y="3236976"/>
            <a:ext cx="5230368" cy="1280160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3474720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crosshai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82" y="3603102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17904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기하 문제에도 통한다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517904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 구간 합과 최근접 쌍 모두 "경계를 걸친 경우"만 따로 처리하면 O(n log n)이 된다.</a:t>
            </a:r>
            <a:endParaRPr lang="en-US" sz="1140" dirty="0"/>
          </a:p>
        </p:txBody>
      </p:sp>
      <p:sp>
        <p:nvSpPr>
          <p:cNvPr id="19" name="Shape 14"/>
          <p:cNvSpPr/>
          <p:nvPr/>
        </p:nvSpPr>
        <p:spPr>
          <a:xfrm>
            <a:off x="6300216" y="3236976"/>
            <a:ext cx="5230368" cy="1280160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56248" y="3474720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1" name="Image 3" descr="/home/claude/icons/t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630" y="360310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59752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공간도 분할한다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7159752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쿼드 트리는 평면을 1/4씩 재귀 분할한다. 이미지 압축, 충돌 감지, LOD의 기반이다.</a:t>
            </a:r>
            <a:endParaRPr lang="en-US" sz="1140" dirty="0"/>
          </a:p>
        </p:txBody>
      </p:sp>
      <p:sp>
        <p:nvSpPr>
          <p:cNvPr id="24" name="Shape 18"/>
          <p:cNvSpPr/>
          <p:nvPr/>
        </p:nvSpPr>
        <p:spPr>
          <a:xfrm>
            <a:off x="658368" y="4736592"/>
            <a:ext cx="5230368" cy="1280160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14400" y="4974336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4" descr="/home/claude/icons/calc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82" y="5102718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마스터 정리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1517904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T(n) = aT(n/b) + f(n) 꼴이면 f(n)과 n^(log_b a)의 크기만 비교하면 답이 나온다.</a:t>
            </a:r>
            <a:endParaRPr lang="en-US" sz="1140" dirty="0"/>
          </a:p>
        </p:txBody>
      </p:sp>
      <p:sp>
        <p:nvSpPr>
          <p:cNvPr id="29" name="Shape 22"/>
          <p:cNvSpPr/>
          <p:nvPr/>
        </p:nvSpPr>
        <p:spPr>
          <a:xfrm>
            <a:off x="6300216" y="4736592"/>
            <a:ext cx="5230368" cy="1280160"/>
          </a:xfrm>
          <a:prstGeom prst="roundRect">
            <a:avLst>
              <a:gd name="adj" fmla="val 7857"/>
            </a:avLst>
          </a:prstGeom>
          <a:solidFill>
            <a:srgbClr val="FFFFFF"/>
          </a:solidFill>
          <a:ln w="12700">
            <a:solidFill>
              <a:srgbClr val="E5E5F0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556248" y="4974336"/>
            <a:ext cx="475488" cy="475488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31" name="Image 5" descr="/home/claude/icons/bol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630" y="5102718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159752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호출 횟수 a를 줄여라</a:t>
            </a:r>
            <a:endParaRPr lang="en-US" sz="1400" dirty="0"/>
          </a:p>
        </p:txBody>
      </p:sp>
      <p:sp>
        <p:nvSpPr>
          <p:cNvPr id="33" name="Text 25"/>
          <p:cNvSpPr/>
          <p:nvPr/>
        </p:nvSpPr>
        <p:spPr>
          <a:xfrm>
            <a:off x="7159752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14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카라츠바(4→3)와 스트라센(8→7)은 값싼 덧셈으로 비싼 곱셈을 대체했다.</a:t>
            </a:r>
            <a:endParaRPr lang="en-US" sz="1140" dirty="0"/>
          </a:p>
        </p:txBody>
      </p:sp>
      <p:sp>
        <p:nvSpPr>
          <p:cNvPr id="34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63</a:t>
            </a:r>
            <a:endParaRPr lang="en-US" sz="1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828800"/>
            <a:ext cx="6035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" y="2340864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5600" dirty="0"/>
          </a:p>
        </p:txBody>
      </p:sp>
      <p:sp>
        <p:nvSpPr>
          <p:cNvPr id="19" name="Text 17"/>
          <p:cNvSpPr/>
          <p:nvPr/>
        </p:nvSpPr>
        <p:spPr>
          <a:xfrm>
            <a:off x="658368" y="363931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질문을 나누어 봅시다.</a:t>
            </a:r>
            <a:endParaRPr lang="en-US" sz="15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질문도 작게 쪼개면 답할 수 있습니다.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967728" y="1691640"/>
            <a:ext cx="4562856" cy="3877056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1" name="Image 0" descr="/home/claude/img/q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08" y="2133204"/>
            <a:ext cx="4197096" cy="2993928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64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4장 분할 정복 기법</dc:title>
  <dc:subject>PptxGenJS Presentation</dc:subject>
  <dc:creator>대전대학교</dc:creator>
  <cp:lastModifiedBy>대전대학교</cp:lastModifiedBy>
  <cp:revision>1</cp:revision>
  <dcterms:created xsi:type="dcterms:W3CDTF">2026-07-08T10:30:23Z</dcterms:created>
  <dcterms:modified xsi:type="dcterms:W3CDTF">2026-07-08T10:30:23Z</dcterms:modified>
</cp:coreProperties>
</file>