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notesMasterIdLst>
    <p:notesMasterId r:id="rId7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73" Type="http://schemas.openxmlformats.org/officeDocument/2006/relationships/presProps" Target="presProps.xml"/><Relationship Id="rId74" Type="http://schemas.openxmlformats.org/officeDocument/2006/relationships/viewProps" Target="viewProps.xml"/><Relationship Id="rId75" Type="http://schemas.openxmlformats.org/officeDocument/2006/relationships/theme" Target="theme/theme1.xml"/><Relationship Id="rId7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1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1.png"/><Relationship Id="rId4" Type="http://schemas.openxmlformats.org/officeDocument/2006/relationships/image" Target="../media/image-9-1.png"/><Relationship Id="rId5" Type="http://schemas.openxmlformats.org/officeDocument/2006/relationships/image" Target="../media/image-9-1.png"/><Relationship Id="rId6" Type="http://schemas.openxmlformats.org/officeDocument/2006/relationships/image" Target="../media/image-9-1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3.png"/><Relationship Id="rId6" Type="http://schemas.openxmlformats.org/officeDocument/2006/relationships/image" Target="../media/image-19-4.png"/><Relationship Id="rId7" Type="http://schemas.openxmlformats.org/officeDocument/2006/relationships/image" Target="../media/image-19-4.png"/><Relationship Id="rId8" Type="http://schemas.openxmlformats.org/officeDocument/2006/relationships/image" Target="../media/image-19-3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1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1.png"/><Relationship Id="rId6" Type="http://schemas.openxmlformats.org/officeDocument/2006/relationships/image" Target="../media/image-3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1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image" Target="../media/image-45-5.png"/><Relationship Id="rId6" Type="http://schemas.openxmlformats.org/officeDocument/2006/relationships/image" Target="../media/image-4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4.png"/><Relationship Id="rId5" Type="http://schemas.openxmlformats.org/officeDocument/2006/relationships/image" Target="../media/image-4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image" Target="../media/image-47-3.png"/><Relationship Id="rId5" Type="http://schemas.openxmlformats.org/officeDocument/2006/relationships/image" Target="../media/image-47-3.png"/><Relationship Id="rId6" Type="http://schemas.openxmlformats.org/officeDocument/2006/relationships/image" Target="../media/image-47-3.png"/><Relationship Id="rId7" Type="http://schemas.openxmlformats.org/officeDocument/2006/relationships/image" Target="../media/image-47-7.png"/><Relationship Id="rId8" Type="http://schemas.openxmlformats.org/officeDocument/2006/relationships/image" Target="../media/image-47-3.png"/><Relationship Id="rId9" Type="http://schemas.openxmlformats.org/officeDocument/2006/relationships/image" Target="../media/image-4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image" Target="../media/image-48-4.png"/><Relationship Id="rId5" Type="http://schemas.openxmlformats.org/officeDocument/2006/relationships/image" Target="../media/image-4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image" Target="../media/image-50-4.png"/><Relationship Id="rId5" Type="http://schemas.openxmlformats.org/officeDocument/2006/relationships/image" Target="../media/image-50-1.png"/><Relationship Id="rId6" Type="http://schemas.openxmlformats.org/officeDocument/2006/relationships/image" Target="../media/image-5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image" Target="../media/image-5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image" Target="../media/image-53-3.png"/><Relationship Id="rId4" Type="http://schemas.openxmlformats.org/officeDocument/2006/relationships/image" Target="../media/image-53-4.png"/><Relationship Id="rId5" Type="http://schemas.openxmlformats.org/officeDocument/2006/relationships/image" Target="../media/image-5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image" Target="../media/image-54-3.png"/><Relationship Id="rId4" Type="http://schemas.openxmlformats.org/officeDocument/2006/relationships/image" Target="../media/image-54-3.png"/><Relationship Id="rId5" Type="http://schemas.openxmlformats.org/officeDocument/2006/relationships/image" Target="../media/image-54-3.png"/><Relationship Id="rId6" Type="http://schemas.openxmlformats.org/officeDocument/2006/relationships/image" Target="../media/image-54-6.png"/><Relationship Id="rId7" Type="http://schemas.openxmlformats.org/officeDocument/2006/relationships/image" Target="../media/image-5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image" Target="../media/image-55-3.png"/><Relationship Id="rId4" Type="http://schemas.openxmlformats.org/officeDocument/2006/relationships/image" Target="../media/image-55-4.png"/><Relationship Id="rId5" Type="http://schemas.openxmlformats.org/officeDocument/2006/relationships/image" Target="../media/image-5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1.png"/><Relationship Id="rId3" Type="http://schemas.openxmlformats.org/officeDocument/2006/relationships/image" Target="../media/image-5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image" Target="../media/image-5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image" Target="../media/image-60-4.png"/><Relationship Id="rId5" Type="http://schemas.openxmlformats.org/officeDocument/2006/relationships/image" Target="../media/image-6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image" Target="../media/image-61-4.png"/><Relationship Id="rId5" Type="http://schemas.openxmlformats.org/officeDocument/2006/relationships/image" Target="../media/image-61-5.png"/><Relationship Id="rId6" Type="http://schemas.openxmlformats.org/officeDocument/2006/relationships/image" Target="../media/image-6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image" Target="../media/image-62-2.png"/><Relationship Id="rId3" Type="http://schemas.openxmlformats.org/officeDocument/2006/relationships/image" Target="../media/image-62-3.png"/><Relationship Id="rId4" Type="http://schemas.openxmlformats.org/officeDocument/2006/relationships/image" Target="../media/image-6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png"/><Relationship Id="rId3" Type="http://schemas.openxmlformats.org/officeDocument/2006/relationships/image" Target="../media/image-63-3.png"/><Relationship Id="rId4" Type="http://schemas.openxmlformats.org/officeDocument/2006/relationships/image" Target="../media/image-63-4.png"/><Relationship Id="rId5" Type="http://schemas.openxmlformats.org/officeDocument/2006/relationships/image" Target="../media/image-6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image" Target="../media/image-65-2.png"/><Relationship Id="rId3" Type="http://schemas.openxmlformats.org/officeDocument/2006/relationships/image" Target="../media/image-65-3.png"/><Relationship Id="rId4" Type="http://schemas.openxmlformats.org/officeDocument/2006/relationships/image" Target="../media/image-65-4.png"/><Relationship Id="rId5" Type="http://schemas.openxmlformats.org/officeDocument/2006/relationships/image" Target="../media/image-6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image" Target="../media/image-66-2.png"/><Relationship Id="rId3" Type="http://schemas.openxmlformats.org/officeDocument/2006/relationships/image" Target="../media/image-66-3.png"/><Relationship Id="rId4" Type="http://schemas.openxmlformats.org/officeDocument/2006/relationships/image" Target="../media/image-66-4.png"/><Relationship Id="rId5" Type="http://schemas.openxmlformats.org/officeDocument/2006/relationships/image" Target="../media/image-6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image" Target="../media/image-67-2.png"/><Relationship Id="rId3" Type="http://schemas.openxmlformats.org/officeDocument/2006/relationships/image" Target="../media/image-67-3.png"/><Relationship Id="rId4" Type="http://schemas.openxmlformats.org/officeDocument/2006/relationships/image" Target="../media/image-6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image" Target="../media/image-68-2.png"/><Relationship Id="rId3" Type="http://schemas.openxmlformats.org/officeDocument/2006/relationships/image" Target="../media/image-68-3.png"/><Relationship Id="rId4" Type="http://schemas.openxmlformats.org/officeDocument/2006/relationships/image" Target="../media/image-68-4.png"/><Relationship Id="rId5" Type="http://schemas.openxmlformats.org/officeDocument/2006/relationships/image" Target="../media/image-6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png"/><Relationship Id="rId2" Type="http://schemas.openxmlformats.org/officeDocument/2006/relationships/image" Target="../media/image-69-2.png"/><Relationship Id="rId3" Type="http://schemas.openxmlformats.org/officeDocument/2006/relationships/image" Target="../media/image-69-3.png"/><Relationship Id="rId4" Type="http://schemas.openxmlformats.org/officeDocument/2006/relationships/image" Target="../media/image-69-4.png"/><Relationship Id="rId5" Type="http://schemas.openxmlformats.org/officeDocument/2006/relationships/image" Target="../media/image-69-5.png"/><Relationship Id="rId6" Type="http://schemas.openxmlformats.org/officeDocument/2006/relationships/image" Target="../media/image-6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481328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60" kern="0" dirty="0">
                <a:solidFill>
                  <a:srgbClr val="8F8CD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그림으로 쉽게 설명하는 파이썬 알고리즘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58368" y="1901952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05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8368" y="2395728"/>
            <a:ext cx="6583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 알고리즘</a:t>
            </a:r>
            <a:endParaRPr lang="en-US" sz="5400" dirty="0"/>
          </a:p>
        </p:txBody>
      </p:sp>
      <p:sp>
        <p:nvSpPr>
          <p:cNvPr id="20" name="Text 18"/>
          <p:cNvSpPr/>
          <p:nvPr/>
        </p:nvSpPr>
        <p:spPr>
          <a:xfrm>
            <a:off x="658368" y="3566160"/>
            <a:ext cx="6583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9C99D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Greedy Algorithm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58368" y="4224528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 이 순간 가장 좋아 보이는 것을 고른다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7543800" y="1572768"/>
            <a:ext cx="3986784" cy="374904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3" name="Image 0" descr="/home/claude/ch5/assets/co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0" y="2458932"/>
            <a:ext cx="3621024" cy="1976711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CONTENTS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장에서 배울 내용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82880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96112" y="2103120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cand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494" y="2231502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36192" y="201168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F46E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536192" y="226771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그리디란?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1536192" y="259689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눈앞의 최선을 고른다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73575" y="182880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11319" y="2103120"/>
            <a:ext cx="475488" cy="47548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2" name="Image 1" descr="/home/claude/icons/coin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701" y="2231502"/>
            <a:ext cx="218724" cy="21872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51399" y="201168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5.2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5251399" y="226771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거스름돈 문제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5251399" y="259689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큰 동전부터 집는다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8088782" y="182880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326526" y="2103120"/>
            <a:ext cx="475488" cy="47548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8" name="Image 2" descr="/home/claude/icons/calenda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4908" y="2231502"/>
            <a:ext cx="218724" cy="21872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966606" y="201168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9E0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5.3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8966606" y="226771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선택 문제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8966606" y="259689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회의실을 가장 많이 쓰는 법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658368" y="315468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896112" y="3429000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3" descr="/home/claude/icons/b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494" y="3557382"/>
            <a:ext cx="218724" cy="21872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536192" y="333756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5.4</a:t>
            </a:r>
            <a:endParaRPr lang="en-US" sz="1100" dirty="0"/>
          </a:p>
        </p:txBody>
      </p:sp>
      <p:sp>
        <p:nvSpPr>
          <p:cNvPr id="26" name="Text 20"/>
          <p:cNvSpPr/>
          <p:nvPr/>
        </p:nvSpPr>
        <p:spPr>
          <a:xfrm>
            <a:off x="1536192" y="359359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문제</a:t>
            </a:r>
            <a:endParaRPr lang="en-US" sz="1350" dirty="0"/>
          </a:p>
        </p:txBody>
      </p:sp>
      <p:sp>
        <p:nvSpPr>
          <p:cNvPr id="27" name="Text 21"/>
          <p:cNvSpPr/>
          <p:nvPr/>
        </p:nvSpPr>
        <p:spPr>
          <a:xfrm>
            <a:off x="1536192" y="392277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쪼갤 수 있느냐가 갈림길</a:t>
            </a:r>
            <a:endParaRPr lang="en-US" sz="1100" dirty="0"/>
          </a:p>
        </p:txBody>
      </p:sp>
      <p:sp>
        <p:nvSpPr>
          <p:cNvPr id="28" name="Shape 22"/>
          <p:cNvSpPr/>
          <p:nvPr/>
        </p:nvSpPr>
        <p:spPr>
          <a:xfrm>
            <a:off x="4373575" y="315468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4611319" y="3429000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0" name="Image 4" descr="/home/claude/icons/scal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9701" y="3557382"/>
            <a:ext cx="218724" cy="218724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5251399" y="333756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5.5</a:t>
            </a:r>
            <a:endParaRPr lang="en-US" sz="1100" dirty="0"/>
          </a:p>
        </p:txBody>
      </p:sp>
      <p:sp>
        <p:nvSpPr>
          <p:cNvPr id="32" name="Text 25"/>
          <p:cNvSpPr/>
          <p:nvPr/>
        </p:nvSpPr>
        <p:spPr>
          <a:xfrm>
            <a:off x="5251399" y="359359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그리디의 두 조건</a:t>
            </a:r>
            <a:endParaRPr lang="en-US" sz="1350" dirty="0"/>
          </a:p>
        </p:txBody>
      </p:sp>
      <p:sp>
        <p:nvSpPr>
          <p:cNvPr id="33" name="Text 26"/>
          <p:cNvSpPr/>
          <p:nvPr/>
        </p:nvSpPr>
        <p:spPr>
          <a:xfrm>
            <a:off x="5251399" y="392277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언제 최적해가 보장되는가</a:t>
            </a:r>
            <a:endParaRPr lang="en-US" sz="1100" dirty="0"/>
          </a:p>
        </p:txBody>
      </p:sp>
      <p:sp>
        <p:nvSpPr>
          <p:cNvPr id="34" name="Shape 27"/>
          <p:cNvSpPr/>
          <p:nvPr/>
        </p:nvSpPr>
        <p:spPr>
          <a:xfrm>
            <a:off x="8088782" y="315468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326526" y="3429000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6" name="Image 5" descr="/home/claude/icons/network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4908" y="3557382"/>
            <a:ext cx="218724" cy="218724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8966606" y="333756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B718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5.6</a:t>
            </a:r>
            <a:endParaRPr lang="en-US" sz="1100" dirty="0"/>
          </a:p>
        </p:txBody>
      </p:sp>
      <p:sp>
        <p:nvSpPr>
          <p:cNvPr id="38" name="Text 30"/>
          <p:cNvSpPr/>
          <p:nvPr/>
        </p:nvSpPr>
        <p:spPr>
          <a:xfrm>
            <a:off x="8966606" y="359359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크루스칼 알고리즘</a:t>
            </a:r>
            <a:endParaRPr lang="en-US" sz="1350" dirty="0"/>
          </a:p>
        </p:txBody>
      </p:sp>
      <p:sp>
        <p:nvSpPr>
          <p:cNvPr id="39" name="Text 31"/>
          <p:cNvSpPr/>
          <p:nvPr/>
        </p:nvSpPr>
        <p:spPr>
          <a:xfrm>
            <a:off x="8966606" y="392277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싼 간선부터 잇는다</a:t>
            </a:r>
            <a:endParaRPr lang="en-US" sz="1100" dirty="0"/>
          </a:p>
        </p:txBody>
      </p:sp>
      <p:sp>
        <p:nvSpPr>
          <p:cNvPr id="40" name="Shape 32"/>
          <p:cNvSpPr/>
          <p:nvPr/>
        </p:nvSpPr>
        <p:spPr>
          <a:xfrm>
            <a:off x="658368" y="448056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896112" y="4754880"/>
            <a:ext cx="475488" cy="475488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42" name="Image 6" descr="/home/claude/icons/map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494" y="4883262"/>
            <a:ext cx="218724" cy="218724"/>
          </a:xfrm>
          <a:prstGeom prst="rect">
            <a:avLst/>
          </a:prstGeom>
        </p:spPr>
      </p:pic>
      <p:sp>
        <p:nvSpPr>
          <p:cNvPr id="43" name="Text 34"/>
          <p:cNvSpPr/>
          <p:nvPr/>
        </p:nvSpPr>
        <p:spPr>
          <a:xfrm>
            <a:off x="1536192" y="466344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B8A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5.7</a:t>
            </a:r>
            <a:endParaRPr lang="en-US" sz="1100" dirty="0"/>
          </a:p>
        </p:txBody>
      </p:sp>
      <p:sp>
        <p:nvSpPr>
          <p:cNvPr id="44" name="Text 35"/>
          <p:cNvSpPr/>
          <p:nvPr/>
        </p:nvSpPr>
        <p:spPr>
          <a:xfrm>
            <a:off x="1536192" y="491947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TSP와 그리디</a:t>
            </a:r>
            <a:endParaRPr lang="en-US" sz="1350" dirty="0"/>
          </a:p>
        </p:txBody>
      </p:sp>
      <p:sp>
        <p:nvSpPr>
          <p:cNvPr id="45" name="Text 36"/>
          <p:cNvSpPr/>
          <p:nvPr/>
        </p:nvSpPr>
        <p:spPr>
          <a:xfrm>
            <a:off x="1536192" y="524865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가까운 도시부터 가면?</a:t>
            </a:r>
            <a:endParaRPr lang="en-US" sz="1100" dirty="0"/>
          </a:p>
        </p:txBody>
      </p:sp>
      <p:sp>
        <p:nvSpPr>
          <p:cNvPr id="46" name="Shape 37"/>
          <p:cNvSpPr/>
          <p:nvPr/>
        </p:nvSpPr>
        <p:spPr>
          <a:xfrm>
            <a:off x="4373575" y="448056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7" name="Shape 38"/>
          <p:cNvSpPr/>
          <p:nvPr/>
        </p:nvSpPr>
        <p:spPr>
          <a:xfrm>
            <a:off x="4611319" y="4754880"/>
            <a:ext cx="475488" cy="475488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48" name="Image 7" descr="/home/claude/icons/route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9701" y="4883262"/>
            <a:ext cx="218724" cy="218724"/>
          </a:xfrm>
          <a:prstGeom prst="rect">
            <a:avLst/>
          </a:prstGeom>
        </p:spPr>
      </p:pic>
      <p:sp>
        <p:nvSpPr>
          <p:cNvPr id="49" name="Text 39"/>
          <p:cNvSpPr/>
          <p:nvPr/>
        </p:nvSpPr>
        <p:spPr>
          <a:xfrm>
            <a:off x="5251399" y="466344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BBF2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5.8</a:t>
            </a:r>
            <a:endParaRPr lang="en-US" sz="1100" dirty="0"/>
          </a:p>
        </p:txBody>
      </p:sp>
      <p:sp>
        <p:nvSpPr>
          <p:cNvPr id="50" name="Text 40"/>
          <p:cNvSpPr/>
          <p:nvPr/>
        </p:nvSpPr>
        <p:spPr>
          <a:xfrm>
            <a:off x="5251399" y="491947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다익스트라</a:t>
            </a:r>
            <a:endParaRPr lang="en-US" sz="1350" dirty="0"/>
          </a:p>
        </p:txBody>
      </p:sp>
      <p:sp>
        <p:nvSpPr>
          <p:cNvPr id="51" name="Text 41"/>
          <p:cNvSpPr/>
          <p:nvPr/>
        </p:nvSpPr>
        <p:spPr>
          <a:xfrm>
            <a:off x="5251399" y="524865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최단 경로의 표준 해법</a:t>
            </a:r>
            <a:endParaRPr lang="en-US" sz="1100" dirty="0"/>
          </a:p>
        </p:txBody>
      </p:sp>
      <p:sp>
        <p:nvSpPr>
          <p:cNvPr id="52" name="Shape 42"/>
          <p:cNvSpPr/>
          <p:nvPr/>
        </p:nvSpPr>
        <p:spPr>
          <a:xfrm>
            <a:off x="8088782" y="4480560"/>
            <a:ext cx="3440887" cy="1188720"/>
          </a:xfrm>
          <a:prstGeom prst="roundRect">
            <a:avLst>
              <a:gd name="adj" fmla="val 923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3" name="Shape 43"/>
          <p:cNvSpPr/>
          <p:nvPr/>
        </p:nvSpPr>
        <p:spPr>
          <a:xfrm>
            <a:off x="8326526" y="4754880"/>
            <a:ext cx="475488" cy="475488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54" name="Image 8" descr="/home/claude/icons/code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54908" y="4883262"/>
            <a:ext cx="218724" cy="218724"/>
          </a:xfrm>
          <a:prstGeom prst="rect">
            <a:avLst/>
          </a:prstGeom>
        </p:spPr>
      </p:pic>
      <p:sp>
        <p:nvSpPr>
          <p:cNvPr id="55" name="Text 44"/>
          <p:cNvSpPr/>
          <p:nvPr/>
        </p:nvSpPr>
        <p:spPr>
          <a:xfrm>
            <a:off x="8966606" y="4663440"/>
            <a:ext cx="2343607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5.9</a:t>
            </a:r>
            <a:endParaRPr lang="en-US" sz="1100" dirty="0"/>
          </a:p>
        </p:txBody>
      </p:sp>
      <p:sp>
        <p:nvSpPr>
          <p:cNvPr id="56" name="Text 45"/>
          <p:cNvSpPr/>
          <p:nvPr/>
        </p:nvSpPr>
        <p:spPr>
          <a:xfrm>
            <a:off x="8966606" y="4919472"/>
            <a:ext cx="234360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1350" dirty="0"/>
          </a:p>
        </p:txBody>
      </p:sp>
      <p:sp>
        <p:nvSpPr>
          <p:cNvPr id="57" name="Text 46"/>
          <p:cNvSpPr/>
          <p:nvPr/>
        </p:nvSpPr>
        <p:spPr>
          <a:xfrm>
            <a:off x="8966606" y="5248656"/>
            <a:ext cx="234360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동전 내주기 · ATM 줄 세우기</a:t>
            </a:r>
            <a:endParaRPr lang="en-US" sz="1100" dirty="0"/>
          </a:p>
        </p:txBody>
      </p:sp>
      <p:sp>
        <p:nvSpPr>
          <p:cNvPr id="58" name="Shape 47"/>
          <p:cNvSpPr/>
          <p:nvPr/>
        </p:nvSpPr>
        <p:spPr>
          <a:xfrm>
            <a:off x="658368" y="5806440"/>
            <a:ext cx="10872216" cy="502920"/>
          </a:xfrm>
          <a:prstGeom prst="roundRect">
            <a:avLst>
              <a:gd name="adj" fmla="val 21818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9" name="Shape 48"/>
          <p:cNvSpPr/>
          <p:nvPr/>
        </p:nvSpPr>
        <p:spPr>
          <a:xfrm>
            <a:off x="896112" y="5829300"/>
            <a:ext cx="457200" cy="457200"/>
          </a:xfrm>
          <a:prstGeom prst="ellipse">
            <a:avLst/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</p:spPr>
      </p:sp>
      <p:pic>
        <p:nvPicPr>
          <p:cNvPr id="60" name="Image 9" descr="/home/claude/icons/flag_white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4984" y="5948172"/>
            <a:ext cx="219456" cy="219456"/>
          </a:xfrm>
          <a:prstGeom prst="rect">
            <a:avLst/>
          </a:prstGeom>
        </p:spPr>
      </p:pic>
      <p:sp>
        <p:nvSpPr>
          <p:cNvPr id="61" name="Text 49"/>
          <p:cNvSpPr/>
          <p:nvPr/>
        </p:nvSpPr>
        <p:spPr>
          <a:xfrm>
            <a:off x="1517904" y="5806440"/>
            <a:ext cx="97566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그리디가 언제 통하고 언제 무너지는지를 가려내는 것이 이 장의 핵심이다.</a:t>
            </a:r>
            <a:endParaRPr lang="en-US" sz="1250" dirty="0"/>
          </a:p>
        </p:txBody>
      </p:sp>
      <p:sp>
        <p:nvSpPr>
          <p:cNvPr id="62" name="Text 5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5.1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4" name="Image 0" descr="/home/claude/icons/cand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 알고리즘이란?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"눈앞의 마시멜로 하나를 지금 먹을 것인가,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아니면 15분을 기다려 두 개를 먹을 것인가?"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nd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§5.1  그리디란?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순간 가장 탐욕스러운 선택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 알고리즘은 이름 그대로 매 순간 가장 탐욕스러운 선택을 한다. 미래의 결과나 전체적인 상황을 복잡하게 따지지 않는다. 그저 지금 상황에서 가장 좋아 보이는 것을 덥석 집어 들고, 그 선택을 두 번 다시 번복하지 않은 채 끝까지 밀고 나간다.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584448"/>
            <a:ext cx="4892040" cy="1298448"/>
          </a:xfrm>
          <a:prstGeom prst="roundRect">
            <a:avLst>
              <a:gd name="adj" fmla="val 845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4005072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9" name="Image 1" descr="/home/claude/icons/quo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123944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675888"/>
            <a:ext cx="37947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되돌아보지 않기 때문에 빠르다. 그리고 되돌아보지 않기 때문에 가끔 틀린다.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5120640"/>
            <a:ext cx="4892040" cy="566928"/>
          </a:xfrm>
          <a:prstGeom prst="roundRect">
            <a:avLst>
              <a:gd name="adj" fmla="val 1935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58368" y="5120640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   →   검사   →   해답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4" name="Image 2" descr="/home/claude/ch5/assets/marshmallo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nd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§5.1  그리디란?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직관적 이해 — 안개 낀 산에서 정상 찾기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짙은 안개가 껴서 한 치 앞도 보이지 않는 산속에 고립되었다고 하자. 목표는 가장 높은 봉우리에 오르는 것이다. 지도가 없다면 할 수 있는 전략은 하나뿐이다.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212848"/>
            <a:ext cx="5760720" cy="2788920"/>
          </a:xfrm>
          <a:prstGeom prst="roundRect">
            <a:avLst>
              <a:gd name="adj" fmla="val 459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5/assets/mounta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03" y="2377440"/>
            <a:ext cx="4505849" cy="2459736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693408" y="2212848"/>
            <a:ext cx="4837176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876288" y="234086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1" name="Image 2" descr="/home/claude/icons/sho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043" y="2439619"/>
            <a:ext cx="168250" cy="1682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351776" y="2304288"/>
            <a:ext cx="4014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걸음의 원칙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7351776" y="2578608"/>
            <a:ext cx="40142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발을 디딜 때마다 지금 위치보다 더 높은 쪽으로 한 걸음씩 옮긴다. 딱 그것뿐이다.</a:t>
            </a:r>
            <a:endParaRPr lang="en-US" sz="1030" dirty="0"/>
          </a:p>
        </p:txBody>
      </p:sp>
      <p:sp>
        <p:nvSpPr>
          <p:cNvPr id="14" name="Shape 9"/>
          <p:cNvSpPr/>
          <p:nvPr/>
        </p:nvSpPr>
        <p:spPr>
          <a:xfrm>
            <a:off x="6693408" y="3200400"/>
            <a:ext cx="4837176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6876288" y="332841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6" name="Image 3" descr="/home/claude/icons/bol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043" y="3427171"/>
            <a:ext cx="168250" cy="1682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351776" y="3291840"/>
            <a:ext cx="4014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놀랄 만큼 빠르다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7351776" y="3566160"/>
            <a:ext cx="40142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지형을 조사하지 않으니 계산이 가볍고 구현도 짧다.</a:t>
            </a:r>
            <a:endParaRPr lang="en-US" sz="1030" dirty="0"/>
          </a:p>
        </p:txBody>
      </p:sp>
      <p:sp>
        <p:nvSpPr>
          <p:cNvPr id="19" name="Shape 13"/>
          <p:cNvSpPr/>
          <p:nvPr/>
        </p:nvSpPr>
        <p:spPr>
          <a:xfrm>
            <a:off x="6693408" y="4187952"/>
            <a:ext cx="4837176" cy="868680"/>
          </a:xfrm>
          <a:prstGeom prst="roundRect">
            <a:avLst>
              <a:gd name="adj" fmla="val 1052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6876288" y="4315968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1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5043" y="4414723"/>
            <a:ext cx="168250" cy="16825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351776" y="4279392"/>
            <a:ext cx="4014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그러나 함정이 있다</a:t>
            </a:r>
            <a:endParaRPr lang="en-US" sz="1200" dirty="0"/>
          </a:p>
        </p:txBody>
      </p:sp>
      <p:sp>
        <p:nvSpPr>
          <p:cNvPr id="23" name="Text 16"/>
          <p:cNvSpPr/>
          <p:nvPr/>
        </p:nvSpPr>
        <p:spPr>
          <a:xfrm>
            <a:off x="7351776" y="4553712"/>
            <a:ext cx="40142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오른 곳이 산 전체의 정상이 아니라 작은 언덕일 수도 있다. 지역 최적에 갇히는 것이다.</a:t>
            </a:r>
            <a:endParaRPr lang="en-US" sz="1030" dirty="0"/>
          </a:p>
        </p:txBody>
      </p:sp>
      <p:sp>
        <p:nvSpPr>
          <p:cNvPr id="24" name="Shape 17"/>
          <p:cNvSpPr/>
          <p:nvPr/>
        </p:nvSpPr>
        <p:spPr>
          <a:xfrm>
            <a:off x="658368" y="5230368"/>
            <a:ext cx="10872216" cy="658368"/>
          </a:xfrm>
          <a:prstGeom prst="roundRect">
            <a:avLst>
              <a:gd name="adj" fmla="val 16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896112" y="533095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6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449824"/>
            <a:ext cx="219456" cy="21945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517904" y="5321808"/>
            <a:ext cx="975664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5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그리디는 "지금 가장 높은 쪽"만 본다. 그 판단이 항상 정상으로 이어지는지는 별도로 증명해야 한다.</a:t>
            </a:r>
            <a:endParaRPr lang="en-US" sz="1250" dirty="0"/>
          </a:p>
        </p:txBody>
      </p:sp>
      <p:sp>
        <p:nvSpPr>
          <p:cNvPr id="28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ndy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§5.1  그리디란?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 알고리즘의 세 단계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3218688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920240" y="2011680"/>
            <a:ext cx="694944" cy="694944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8" name="Image 1" descr="/home/claude/icons/han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2199315"/>
            <a:ext cx="319674" cy="31967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4124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932688" y="3200400"/>
            <a:ext cx="2670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selection — 남은 후보 중 지금 기준으로 가장 좋은 것 하나를 고른다.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4453128" y="1783080"/>
            <a:ext cx="3218688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715000" y="2011680"/>
            <a:ext cx="694944" cy="6949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2199315"/>
            <a:ext cx="319674" cy="31967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63600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적정성 검사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727448" y="3200400"/>
            <a:ext cx="2670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feasibility — 그 선택을 넣어도 제약 조건을 어기지 않는지 확인한다.</a:t>
            </a:r>
            <a:endParaRPr lang="en-US" sz="1180" dirty="0"/>
          </a:p>
        </p:txBody>
      </p:sp>
      <p:sp>
        <p:nvSpPr>
          <p:cNvPr id="16" name="Shape 11"/>
          <p:cNvSpPr/>
          <p:nvPr/>
        </p:nvSpPr>
        <p:spPr>
          <a:xfrm>
            <a:off x="8247888" y="1783080"/>
            <a:ext cx="3218688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9509760" y="201168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8" name="Image 3" descr="/home/claude/icons/fl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2199315"/>
            <a:ext cx="319674" cy="31967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430768" y="28346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해답 검사</a:t>
            </a:r>
            <a:endParaRPr lang="en-US" sz="1500" dirty="0"/>
          </a:p>
        </p:txBody>
      </p:sp>
      <p:sp>
        <p:nvSpPr>
          <p:cNvPr id="20" name="Text 14"/>
          <p:cNvSpPr/>
          <p:nvPr/>
        </p:nvSpPr>
        <p:spPr>
          <a:xfrm>
            <a:off x="8522208" y="3200400"/>
            <a:ext cx="26700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solution — 지금까지 모은 것이 완전한 해답인지 판단한다.</a:t>
            </a:r>
            <a:endParaRPr lang="en-US" sz="1180" dirty="0"/>
          </a:p>
        </p:txBody>
      </p:sp>
      <p:sp>
        <p:nvSpPr>
          <p:cNvPr id="21" name="Shape 15"/>
          <p:cNvSpPr/>
          <p:nvPr/>
        </p:nvSpPr>
        <p:spPr>
          <a:xfrm>
            <a:off x="3995928" y="2670048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7790688" y="2670048"/>
            <a:ext cx="347472" cy="292608"/>
          </a:xfrm>
          <a:prstGeom prst="rightArrow">
            <a:avLst/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658368" y="4069080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8"/>
          <p:cNvSpPr/>
          <p:nvPr/>
        </p:nvSpPr>
        <p:spPr>
          <a:xfrm>
            <a:off x="896112" y="411480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5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4233672"/>
            <a:ext cx="219456" cy="21945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517904" y="4160520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그리디는 한 번 고른 것을 되돌리지 않는다 — 이전 선택을 재검토하는 단계가 아예 없다.</a:t>
            </a:r>
            <a:endParaRPr lang="en-US" sz="1230" dirty="0"/>
          </a:p>
        </p:txBody>
      </p:sp>
      <p:sp>
        <p:nvSpPr>
          <p:cNvPr id="27" name="Shape 20"/>
          <p:cNvSpPr/>
          <p:nvPr/>
        </p:nvSpPr>
        <p:spPr>
          <a:xfrm>
            <a:off x="658368" y="4800600"/>
            <a:ext cx="10872216" cy="1417320"/>
          </a:xfrm>
          <a:prstGeom prst="roundRect">
            <a:avLst>
              <a:gd name="adj" fmla="val 7742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658368" y="4800600"/>
            <a:ext cx="108722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658368" y="4965192"/>
            <a:ext cx="108722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795528" y="490575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960120" y="490575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1124712" y="490575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33" name="Text 26"/>
          <p:cNvSpPr/>
          <p:nvPr/>
        </p:nvSpPr>
        <p:spPr>
          <a:xfrm>
            <a:off x="1316736" y="4818888"/>
            <a:ext cx="10085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greedy_skeleton.pseudo</a:t>
            </a:r>
            <a:endParaRPr lang="en-US" sz="900" dirty="0"/>
          </a:p>
        </p:txBody>
      </p:sp>
      <p:sp>
        <p:nvSpPr>
          <p:cNvPr id="34" name="Text 27"/>
          <p:cNvSpPr/>
          <p:nvPr/>
        </p:nvSpPr>
        <p:spPr>
          <a:xfrm>
            <a:off x="841248" y="5184648"/>
            <a:ext cx="1056132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GREEDY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C: 후보 집합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빈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집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합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비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어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있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지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않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해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답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이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아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닌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동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안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선택: 가장 좋아 보이는 것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FEASIBLE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적정성 검사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SOLUTION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"해 없음"</a:t>
            </a:r>
            <a:endParaRPr lang="en-US" sz="820" dirty="0"/>
          </a:p>
        </p:txBody>
      </p:sp>
      <p:sp>
        <p:nvSpPr>
          <p:cNvPr id="35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5.2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4" name="Image 0" descr="/home/claude/icons/coin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거스름돈 문제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500원, 100원, 50원, 10원짜리 동전으로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1,260원을 최소 개수로 거슬러 주려면?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in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§5.2  거스름돈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손님에게 1,260원을 거슬러 준다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손님에게 거스름돈 N원을 거슬러 줘야 한다. 호주머니에는 500원, 100원, 50원, 10원짜리 동전이 무한히 많이 들어 있다. 동전 개수를 최소로 하려면 어떤 순서로 집어야 할까?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889504"/>
            <a:ext cx="489204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41248" y="3017520"/>
            <a:ext cx="365760" cy="36576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9" name="Image 1" descr="/home/claude/icons/coin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3116275"/>
            <a:ext cx="168250" cy="1682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16736" y="298094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큰 단위부터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1316736" y="3255264"/>
            <a:ext cx="4069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 남은 금액을 거슬러 줄 수 있는 가장 큰 동전을 고른다.</a:t>
            </a:r>
            <a:endParaRPr lang="en-US" sz="1030" dirty="0"/>
          </a:p>
        </p:txBody>
      </p:sp>
      <p:sp>
        <p:nvSpPr>
          <p:cNvPr id="12" name="Shape 8"/>
          <p:cNvSpPr/>
          <p:nvPr/>
        </p:nvSpPr>
        <p:spPr>
          <a:xfrm>
            <a:off x="658368" y="3822192"/>
            <a:ext cx="489204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41248" y="395020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4" name="Image 2" descr="/home/claude/icons/plu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048963"/>
            <a:ext cx="168250" cy="1682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16736" y="3913632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가능한 만큼 최대로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1316736" y="4187952"/>
            <a:ext cx="4069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동전으로 낼 수 있는 최대 개수를 한 번에 계산한다 (몫).</a:t>
            </a:r>
            <a:endParaRPr lang="en-US" sz="1030" dirty="0"/>
          </a:p>
        </p:txBody>
      </p:sp>
      <p:sp>
        <p:nvSpPr>
          <p:cNvPr id="17" name="Shape 12"/>
          <p:cNvSpPr/>
          <p:nvPr/>
        </p:nvSpPr>
        <p:spPr>
          <a:xfrm>
            <a:off x="658368" y="4754880"/>
            <a:ext cx="4892040" cy="841248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41248" y="488289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9" name="Image 3" descr="/home/claude/icons/histor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03" y="4981651"/>
            <a:ext cx="168250" cy="16825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316736" y="484632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돈으로 반복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1316736" y="5120640"/>
            <a:ext cx="4069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나머지 금액에 대해 그다음 큰 단위로 같은 과정을 되풀이한다.</a:t>
            </a:r>
            <a:endParaRPr lang="en-US" sz="1030" dirty="0"/>
          </a:p>
        </p:txBody>
      </p:sp>
      <p:sp>
        <p:nvSpPr>
          <p:cNvPr id="22" name="Shape 16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3" name="Image 4" descr="/home/claude/ch5/assets/coin_problem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658368" y="587044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896112" y="5897880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6" name="Image 5" descr="/home/claude/icons/targe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9" y="6002487"/>
            <a:ext cx="193121" cy="193121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517904" y="596188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1,260원 = 500×2 + 100×2 + 50×1 + 10×1 → 동전 6개. 이보다 적게 만드는 방법은 없다.</a:t>
            </a:r>
            <a:endParaRPr lang="en-US" sz="1220" dirty="0"/>
          </a:p>
        </p:txBody>
      </p:sp>
      <p:sp>
        <p:nvSpPr>
          <p:cNvPr id="28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in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§5.2  거스름돈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단위부터 최대한 — 동작 과정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1,260원을 500원부터 훑어 내려간다. 각 단계에서 몫만큼 한 번에 집고, 나머지를 다음 단계로 넘긴다.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6766560" cy="3063240"/>
          </a:xfrm>
          <a:prstGeom prst="roundRect">
            <a:avLst>
              <a:gd name="adj" fmla="val 417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5/assets/coin_ani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5531" y="2340864"/>
            <a:ext cx="4652234" cy="277063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7699248" y="2194560"/>
            <a:ext cx="3831336" cy="676656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7863840" y="2313432"/>
            <a:ext cx="438912" cy="438912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1" name="Image 2" descr="/home/claude/icons/coin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346" y="2431938"/>
            <a:ext cx="201900" cy="2019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375904" y="2194560"/>
            <a:ext cx="74980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500원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9180576" y="2194560"/>
            <a:ext cx="128930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1260 ÷ 500 = 2개, 남은 돈 260원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10524744" y="2194560"/>
            <a:ext cx="914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2개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7699248" y="2980944"/>
            <a:ext cx="3831336" cy="676656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7863840" y="3099816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coin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346" y="3218322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375904" y="2980944"/>
            <a:ext cx="74980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100원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9180576" y="2980944"/>
            <a:ext cx="128930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260 ÷ 100 = 2개, 남은 돈 60원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10524744" y="2980944"/>
            <a:ext cx="914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2개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7699248" y="3767328"/>
            <a:ext cx="3831336" cy="676656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7863840" y="3886200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3" name="Image 4" descr="/home/claude/icons/coin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2346" y="4004706"/>
            <a:ext cx="201900" cy="2019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375904" y="3767328"/>
            <a:ext cx="74980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50원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9180576" y="3767328"/>
            <a:ext cx="128930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 ÷ 50 = 1개, 남은 돈 10원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10524744" y="3767328"/>
            <a:ext cx="914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1개</a:t>
            </a:r>
            <a:endParaRPr lang="en-US" sz="1100" dirty="0"/>
          </a:p>
        </p:txBody>
      </p:sp>
      <p:sp>
        <p:nvSpPr>
          <p:cNvPr id="27" name="Shape 20"/>
          <p:cNvSpPr/>
          <p:nvPr/>
        </p:nvSpPr>
        <p:spPr>
          <a:xfrm>
            <a:off x="7699248" y="4553712"/>
            <a:ext cx="3831336" cy="676656"/>
          </a:xfrm>
          <a:prstGeom prst="roundRect">
            <a:avLst>
              <a:gd name="adj" fmla="val 135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7863840" y="467258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9" name="Image 5" descr="/home/claude/icons/coins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346" y="4791090"/>
            <a:ext cx="201900" cy="201900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8375904" y="4553712"/>
            <a:ext cx="749808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10원</a:t>
            </a:r>
            <a:endParaRPr lang="en-US" sz="1200" dirty="0"/>
          </a:p>
        </p:txBody>
      </p:sp>
      <p:sp>
        <p:nvSpPr>
          <p:cNvPr id="31" name="Text 23"/>
          <p:cNvSpPr/>
          <p:nvPr/>
        </p:nvSpPr>
        <p:spPr>
          <a:xfrm>
            <a:off x="9180576" y="4553712"/>
            <a:ext cx="1289304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 ÷ 10 = 1개, 남은 돈 0원</a:t>
            </a:r>
            <a:endParaRPr lang="en-US" sz="1050" dirty="0"/>
          </a:p>
        </p:txBody>
      </p:sp>
      <p:sp>
        <p:nvSpPr>
          <p:cNvPr id="32" name="Text 24"/>
          <p:cNvSpPr/>
          <p:nvPr/>
        </p:nvSpPr>
        <p:spPr>
          <a:xfrm>
            <a:off x="10524744" y="4553712"/>
            <a:ext cx="9144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1개</a:t>
            </a:r>
            <a:endParaRPr lang="en-US" sz="1100" dirty="0"/>
          </a:p>
        </p:txBody>
      </p:sp>
      <p:sp>
        <p:nvSpPr>
          <p:cNvPr id="33" name="Shape 25"/>
          <p:cNvSpPr/>
          <p:nvPr/>
        </p:nvSpPr>
        <p:spPr>
          <a:xfrm>
            <a:off x="658368" y="5504688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Shape 26"/>
          <p:cNvSpPr/>
          <p:nvPr/>
        </p:nvSpPr>
        <p:spPr>
          <a:xfrm>
            <a:off x="896112" y="555040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5" name="Image 6" descr="/home/claude/icons/target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984" y="5669280"/>
            <a:ext cx="219456" cy="219456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1517904" y="5596128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합계 6개. 큰 단위가 작은 단위의 배수인 한국 화폐 체계에서는 이 탐욕적 선택이 항상 최적이다.</a:t>
            </a:r>
            <a:endParaRPr lang="en-US" sz="1230" dirty="0"/>
          </a:p>
        </p:txBody>
      </p:sp>
      <p:sp>
        <p:nvSpPr>
          <p:cNvPr id="37" name="Text 2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in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§5.2  거스름돈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675120" cy="3246120"/>
          </a:xfrm>
          <a:prstGeom prst="roundRect">
            <a:avLst>
              <a:gd name="adj" fmla="val 338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67512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67512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5888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change.py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364224" cy="2715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1260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거슬러 줘야 할 돈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큰 단위부터 확인 — 반드시 내림차순이어야 한다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coin_types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500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coin_types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num_coins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몫 = 이 동전을 몇 개 쓰는가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num_coins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나머지 = 남은 돈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"원:"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num_coins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"개"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"최소 동전 개수:"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516368" y="1783080"/>
            <a:ext cx="401421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699248" y="19110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800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174736" y="1874520"/>
            <a:ext cx="3191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내림차순 정렬이 전제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8174736" y="2148840"/>
            <a:ext cx="31912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단위부터 보지 않으면 그리디 자체가 성립하지 않는다.</a:t>
            </a:r>
            <a:endParaRPr lang="en-US" sz="1030" dirty="0"/>
          </a:p>
        </p:txBody>
      </p:sp>
      <p:sp>
        <p:nvSpPr>
          <p:cNvPr id="19" name="Shape 15"/>
          <p:cNvSpPr/>
          <p:nvPr/>
        </p:nvSpPr>
        <p:spPr>
          <a:xfrm>
            <a:off x="7516368" y="2807208"/>
            <a:ext cx="401421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699248" y="293522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003" y="3033979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174736" y="2898648"/>
            <a:ext cx="3191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몫으로 한 번에 처리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8174736" y="3172968"/>
            <a:ext cx="31912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1개씩 빼지 않고 n // coin 으로 개수를 즉시 구한다.</a:t>
            </a:r>
            <a:endParaRPr lang="en-US" sz="1030" dirty="0"/>
          </a:p>
        </p:txBody>
      </p:sp>
      <p:sp>
        <p:nvSpPr>
          <p:cNvPr id="24" name="Shape 19"/>
          <p:cNvSpPr/>
          <p:nvPr/>
        </p:nvSpPr>
        <p:spPr>
          <a:xfrm>
            <a:off x="7516368" y="3831336"/>
            <a:ext cx="401421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699248" y="3959352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percen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8003" y="4058107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174736" y="3922776"/>
            <a:ext cx="3191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나머지가 다음 문제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174736" y="4197096"/>
            <a:ext cx="31912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%= coin 이 남은 금액이 되어 부분 문제로 넘어간다.</a:t>
            </a:r>
            <a:endParaRPr lang="en-US" sz="1030" dirty="0"/>
          </a:p>
        </p:txBody>
      </p:sp>
      <p:sp>
        <p:nvSpPr>
          <p:cNvPr id="29" name="Shape 23"/>
          <p:cNvSpPr/>
          <p:nvPr/>
        </p:nvSpPr>
        <p:spPr>
          <a:xfrm>
            <a:off x="658368" y="52578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48640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4" descr="/home/claude/icons/bulb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605272"/>
            <a:ext cx="219456" cy="21945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4041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반복문 한 겹이 전부다</a:t>
            </a:r>
            <a:endParaRPr lang="en-US" sz="1320" dirty="0"/>
          </a:p>
        </p:txBody>
      </p:sp>
      <p:sp>
        <p:nvSpPr>
          <p:cNvPr id="33" name="Text 26"/>
          <p:cNvSpPr/>
          <p:nvPr/>
        </p:nvSpPr>
        <p:spPr>
          <a:xfrm>
            <a:off x="1517904" y="571500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동전을 하나씩 빼는 대신 몫과 나머지 연산을 쓰면 금액이 1억 원이어도 반복 횟수는 동전 종류 수만큼으로 고정된다.</a:t>
            </a:r>
            <a:endParaRPr lang="en-US" sz="123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in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§5.2  거스름돈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결과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309360" cy="3017520"/>
          </a:xfrm>
          <a:prstGeom prst="roundRect">
            <a:avLst>
              <a:gd name="adj" fmla="val 303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877824" y="18928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77824" y="2203704"/>
            <a:ext cx="5870448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거스름돈: 1260원 시작</a:t>
            </a:r>
            <a:endParaRPr lang="en-US" sz="11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------------------------------</a:t>
            </a:r>
            <a:endParaRPr lang="en-US" sz="11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500원짜리: 2개 사용 (남은 돈: 260원)</a:t>
            </a:r>
            <a:endParaRPr lang="en-US" sz="11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100원짜리: 2개 사용 (남은 돈: 60원)</a:t>
            </a:r>
            <a:endParaRPr lang="en-US" sz="11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50원짜리 : 1개 사용 (남은 돈: 10원)</a:t>
            </a:r>
            <a:endParaRPr lang="en-US" sz="11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10원짜리 : 1개 사용 (남은 돈: 0원)</a:t>
            </a:r>
            <a:endParaRPr lang="en-US" sz="11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------------------------------</a:t>
            </a:r>
            <a:endParaRPr lang="en-US" sz="11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최소 동전 개수: 6개</a:t>
            </a:r>
            <a:endParaRPr lang="en-US" sz="11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059168" y="1783080"/>
          <a:ext cx="4471416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097280"/>
                <a:gridCol w="1728216"/>
              </a:tblGrid>
              <a:tr h="40233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동전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개수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누적 금액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500원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1,000원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100원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1,200원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50원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1,250원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1,260원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합계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1,260원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7059168" y="4343400"/>
            <a:ext cx="4471416" cy="822960"/>
          </a:xfrm>
          <a:prstGeom prst="roundRect">
            <a:avLst>
              <a:gd name="adj" fmla="val 1333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7296912" y="452628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2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4645152"/>
            <a:ext cx="219456" cy="21945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918704" y="4434840"/>
            <a:ext cx="33741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돈이 정확히 0이 되며 종료된다. 되돌아간 단계는 한 번도 없다.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658368" y="5504688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896112" y="5550408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6" name="Image 2" descr="/home/claude/icons/stopwat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669280"/>
            <a:ext cx="219456" cy="21945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517904" y="5596128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금액을 1,260원에서 126만 원으로 늘려도 반복은 여전히 네 번이다. 금액이 아니라 동전 종류 수가 비용을 결정한다.</a:t>
            </a:r>
            <a:endParaRPr lang="en-US" sz="1230" dirty="0"/>
          </a:p>
        </p:txBody>
      </p:sp>
      <p:sp>
        <p:nvSpPr>
          <p:cNvPr id="18" name="Text 1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in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§5.2  거스름돈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복잡도 분석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알고리즘의 시간 복잡도는 O(K)이다. 여기서 K는 금액이 아니라 동전의 종류 개수를 뜻한다.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423160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9" name="Image 1" descr="/home/claude/icons/listol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546604"/>
            <a:ext cx="210312" cy="2103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2194560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반복 횟수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2651760" y="2322576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for 문은 화폐 종류만큼만 정확히 반복된다. 거슬러 줄 금액과는 완전히 무관하다.</a:t>
            </a:r>
            <a:endParaRPr lang="en-US" sz="1180" dirty="0"/>
          </a:p>
        </p:txBody>
      </p:sp>
      <p:sp>
        <p:nvSpPr>
          <p:cNvPr id="12" name="Shape 8"/>
          <p:cNvSpPr/>
          <p:nvPr/>
        </p:nvSpPr>
        <p:spPr>
          <a:xfrm>
            <a:off x="9162288" y="2414016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62288" y="241401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K회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58368" y="325526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96112" y="348386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6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607308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3255264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내부 연산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2651760" y="3383280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몫(//)과 나머지(%) 계산은 금액의 크기와 상관없이 한 번의 연산으로 끝난다.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9162288" y="347472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9162288" y="347472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O(1)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58368" y="4315968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6112" y="454456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3" name="Image 3" descr="/home/claude/icons/coin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668012"/>
            <a:ext cx="210312" cy="210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81328" y="4315968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전형적인 값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2651760" y="4443984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500·100·50·10원이면 K = 4. 실무에서 K는 대개 열 개 안쪽의 작은 상수이다.</a:t>
            </a:r>
            <a:endParaRPr lang="en-US" sz="1180" dirty="0"/>
          </a:p>
        </p:txBody>
      </p:sp>
      <p:sp>
        <p:nvSpPr>
          <p:cNvPr id="26" name="Shape 20"/>
          <p:cNvSpPr/>
          <p:nvPr/>
        </p:nvSpPr>
        <p:spPr>
          <a:xfrm>
            <a:off x="9162288" y="4535424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9162288" y="453542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 = 4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658368" y="5394960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Text 23"/>
          <p:cNvSpPr/>
          <p:nvPr/>
        </p:nvSpPr>
        <p:spPr>
          <a:xfrm>
            <a:off x="932688" y="5504688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T(n)  =  K × O(1)  =  O(K)</a:t>
            </a:r>
            <a:endParaRPr lang="en-US" sz="2400" dirty="0"/>
          </a:p>
        </p:txBody>
      </p:sp>
      <p:sp>
        <p:nvSpPr>
          <p:cNvPr id="30" name="Text 24"/>
          <p:cNvSpPr/>
          <p:nvPr/>
        </p:nvSpPr>
        <p:spPr>
          <a:xfrm>
            <a:off x="932688" y="588873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금액 n이 커져도 수행 시간은 늘지 않는다 — 사실상 상수 시간에 가깝다.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2315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in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208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§5.2  거스름돈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충격적인 반례 — 400원짜리 동전의 등장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편의점 사장님이 500원과 100원 사이에 400원짜리 동전을 새로 도입했다고 하자. 이제 800원을 거슬러 준다.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5577840" cy="3017520"/>
          </a:xfrm>
          <a:prstGeom prst="roundRect">
            <a:avLst>
              <a:gd name="adj" fmla="val 424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5/assets/coin_40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483" y="2340864"/>
            <a:ext cx="4991610" cy="272491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419088" y="2194560"/>
            <a:ext cx="5111496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601968" y="232257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1" name="Image 2" descr="/home/claude/icons/time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723" y="2421331"/>
            <a:ext cx="168250" cy="1682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077456" y="2286000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그리디의 선택 — 동전 4개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7077456" y="2560320"/>
            <a:ext cx="42885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큰 500원을 덥석 집는다. 남은 300원은 100원 3개로만 채울 수 있다.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500 + 100 + 100 + 100 = 800원 (4개)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6419088" y="3712464"/>
            <a:ext cx="5111496" cy="1499616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6601968" y="384048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723" y="3939235"/>
            <a:ext cx="168250" cy="1682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077456" y="3803904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진짜 최적해 — 동전 2개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7077456" y="4078224"/>
            <a:ext cx="4288536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500원을 포기하고 400원 두 개를 쓰면 끝난다.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400 + 400 = 800원 (2개)</a:t>
            </a:r>
            <a:endParaRPr lang="en-US" sz="11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그리디는 이 조합을 아예 후보로 올리지 못했다.</a:t>
            </a:r>
            <a:endParaRPr lang="en-US" sz="1150" dirty="0"/>
          </a:p>
        </p:txBody>
      </p:sp>
      <p:sp>
        <p:nvSpPr>
          <p:cNvPr id="19" name="Shape 13"/>
          <p:cNvSpPr/>
          <p:nvPr/>
        </p:nvSpPr>
        <p:spPr>
          <a:xfrm>
            <a:off x="658368" y="5504688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896112" y="555040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1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669280"/>
            <a:ext cx="219456" cy="21945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517904" y="5596128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500원을 고르는 순간 남은 돈이 300원이 되어 [400, 400]이라는 더 좋은 미래가 원천 봉쇄된다. 그리디의 성패는 화폐 체계에 달려 있다.</a:t>
            </a:r>
            <a:endParaRPr lang="en-US" sz="1230" dirty="0"/>
          </a:p>
        </p:txBody>
      </p:sp>
      <p:sp>
        <p:nvSpPr>
          <p:cNvPr id="23" name="Text 1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5.3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" name="Image 0" descr="/home/claude/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선택 문제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회의실은 하나뿐인데 요청은 N건 들어왔다.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많은 팀이 회의하도록 배정하려면?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§5.3  활동 선택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회의실 하나, 요청은 여섯 건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회사의 유일한 대회의실을 관리한다고 하자. 오늘 하루 회의실을 쓰겠다는 요청이 N건 들어왔고, 각 요청에는 시작 시간과 종료 시간이 정해져 있다. 회의실은 한 번에 한 팀만 쓸 수 있고 도중에 끊을 수도 없다.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255264"/>
            <a:ext cx="4892040" cy="1188720"/>
          </a:xfrm>
          <a:prstGeom prst="roundRect">
            <a:avLst>
              <a:gd name="adj" fmla="val 923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62102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739896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346704"/>
            <a:ext cx="3794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목표는 사용 시간의 합이 아니라 "회의를 마칠 수 있는 팀의 수"를 최대로 만드는 것이다.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626864"/>
            <a:ext cx="4892040" cy="566928"/>
          </a:xfrm>
          <a:prstGeom prst="roundRect">
            <a:avLst>
              <a:gd name="adj" fmla="val 1935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58368" y="4626864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최대 개수  ≠  최대 사용 시간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035040" y="1737360"/>
            <a:ext cx="5495544" cy="3456432"/>
          </a:xfrm>
          <a:prstGeom prst="roundRect">
            <a:avLst>
              <a:gd name="adj" fmla="val 3704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4" name="Image 2" descr="/home/claude/ch5/assets/activit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4" y="2047577"/>
            <a:ext cx="5202936" cy="2835997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58368" y="5468112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96112" y="5513832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7" name="Image 3" descr="/home/claude/icons/questio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5632704"/>
            <a:ext cx="219456" cy="21945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517904" y="5559552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기준으로 골라야 가장 많은 팀을 넣을 수 있을까? 그럴듯해 보이는 기준이 여럿 있다.</a:t>
            </a:r>
            <a:endParaRPr lang="en-US" sz="1230" dirty="0"/>
          </a:p>
        </p:txBody>
      </p:sp>
      <p:sp>
        <p:nvSpPr>
          <p:cNvPr id="19" name="Text 1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§5.3  활동 선택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실패하는 직관들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5/assets/fail_sta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198" y="1883664"/>
            <a:ext cx="3651580" cy="199339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181344" y="1737360"/>
            <a:ext cx="5349240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9" name="Image 2" descr="/home/claude/ch5/assets/fail_shor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174" y="1883664"/>
            <a:ext cx="3651580" cy="1993392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658368" y="4169664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6"/>
          <p:cNvSpPr/>
          <p:nvPr/>
        </p:nvSpPr>
        <p:spPr>
          <a:xfrm>
            <a:off x="841248" y="429768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2" name="Image 3" descr="/home/claude/icons/clo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03" y="4396435"/>
            <a:ext cx="168250" cy="16825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316736" y="4261104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일찍 시작하는 회의부터</a:t>
            </a:r>
            <a:endParaRPr lang="en-US" sz="1300" dirty="0"/>
          </a:p>
        </p:txBody>
      </p:sp>
      <p:sp>
        <p:nvSpPr>
          <p:cNvPr id="14" name="Text 8"/>
          <p:cNvSpPr/>
          <p:nvPr/>
        </p:nvSpPr>
        <p:spPr>
          <a:xfrm>
            <a:off x="1316736" y="4535424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"부지런한 새가 벌레를 잡는다"는 직관이다. 그러나 9시에 시작해 저녁까지 이어지는 회의 하나가 하루 전체를 잡아먹으면, 뒤에 들어올 수 있었던 여러 팀이 통째로 밀려난다.</a:t>
            </a:r>
            <a:endParaRPr lang="en-US" sz="1120" dirty="0"/>
          </a:p>
        </p:txBody>
      </p:sp>
      <p:sp>
        <p:nvSpPr>
          <p:cNvPr id="15" name="Shape 9"/>
          <p:cNvSpPr/>
          <p:nvPr/>
        </p:nvSpPr>
        <p:spPr>
          <a:xfrm>
            <a:off x="6181344" y="4169664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0"/>
          <p:cNvSpPr/>
          <p:nvPr/>
        </p:nvSpPr>
        <p:spPr>
          <a:xfrm>
            <a:off x="6364224" y="429768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7" name="Image 4" descr="/home/claude/icons/hourglass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2979" y="4396435"/>
            <a:ext cx="168250" cy="16825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839712" y="4261104"/>
            <a:ext cx="4526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회의 시간이 짧은 것부터</a:t>
            </a:r>
            <a:endParaRPr lang="en-US" sz="1300" dirty="0"/>
          </a:p>
        </p:txBody>
      </p:sp>
      <p:sp>
        <p:nvSpPr>
          <p:cNvPr id="19" name="Text 12"/>
          <p:cNvSpPr/>
          <p:nvPr/>
        </p:nvSpPr>
        <p:spPr>
          <a:xfrm>
            <a:off x="6839712" y="4535424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짧은 회의를 먼저 넣으면 많이 들어갈 것 같다. 하지만 짧은 회의 하나가 앞뒤 두 회의의 경계에 걸쳐 있으면, 한 건을 넣으려다 두 건을 잃는다.</a:t>
            </a:r>
            <a:endParaRPr lang="en-US" sz="1120" dirty="0"/>
          </a:p>
        </p:txBody>
      </p:sp>
      <p:sp>
        <p:nvSpPr>
          <p:cNvPr id="20" name="Shape 13"/>
          <p:cNvSpPr/>
          <p:nvPr/>
        </p:nvSpPr>
        <p:spPr>
          <a:xfrm>
            <a:off x="658368" y="563270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896112" y="5660136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2" name="Image 5" descr="/home/claude/icons/warn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779008"/>
            <a:ext cx="219456" cy="219456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517904" y="572414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기준 모두 "남은 시간을 얼마나 아꼈는가"를 보지 않는다. 그래서 반례가 쉽게 만들어진다.</a:t>
            </a:r>
            <a:endParaRPr lang="en-US" sz="1230" dirty="0"/>
          </a:p>
        </p:txBody>
      </p:sp>
      <p:sp>
        <p:nvSpPr>
          <p:cNvPr id="24" name="Text 1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§5.3  활동 선택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성공하는 전략 — 빨리 끝나는 녀석이 효자다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확실한 그리디 기준은 종료 시간이다. 회의가 빨리 끝날수록 뒤에 남는 여유 시간이 길어지고, 그만큼 다른 회의를 받을 여지가 커진다. "남은 자원을 최대로 남긴다"는 그리디의 철학과 정확히 맞아떨어진다.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542032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679192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802636"/>
            <a:ext cx="210312" cy="2103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2542032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정렬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2651760" y="2670048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회의를 종료 시간이 빠른 순서로 오름차순 정렬한다.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658368" y="3364992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96112" y="3502152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4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625596"/>
            <a:ext cx="210312" cy="21031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81328" y="3364992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첫 선택</a:t>
            </a:r>
            <a:endParaRPr lang="en-US" sz="1350" dirty="0"/>
          </a:p>
        </p:txBody>
      </p:sp>
      <p:sp>
        <p:nvSpPr>
          <p:cNvPr id="16" name="Text 11"/>
          <p:cNvSpPr/>
          <p:nvPr/>
        </p:nvSpPr>
        <p:spPr>
          <a:xfrm>
            <a:off x="2651760" y="3493008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먼저 끝나는 회의를 무조건 선택한다. 이 선택은 언제나 안전하다.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658368" y="4187952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96112" y="4325112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9" name="Image 3" descr="/home/claude/icons/arrow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448556"/>
            <a:ext cx="210312" cy="21031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81328" y="4187952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이어 붙이기</a:t>
            </a:r>
            <a:endParaRPr lang="en-US" sz="1350" dirty="0"/>
          </a:p>
        </p:txBody>
      </p:sp>
      <p:sp>
        <p:nvSpPr>
          <p:cNvPr id="21" name="Text 15"/>
          <p:cNvSpPr/>
          <p:nvPr/>
        </p:nvSpPr>
        <p:spPr>
          <a:xfrm>
            <a:off x="2651760" y="4315968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직전 회의가 끝난 시각 이후에 시작하는 회의 중 가장 먼저 끝나는 것을 고른다.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658368" y="5010912"/>
            <a:ext cx="10872216" cy="7315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514807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4" descr="/home/claude/icons/histor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5271516"/>
            <a:ext cx="210312" cy="210312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481328" y="5010912"/>
            <a:ext cx="1143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반복</a:t>
            </a:r>
            <a:endParaRPr lang="en-US" sz="1350" dirty="0"/>
          </a:p>
        </p:txBody>
      </p:sp>
      <p:sp>
        <p:nvSpPr>
          <p:cNvPr id="26" name="Text 19"/>
          <p:cNvSpPr/>
          <p:nvPr/>
        </p:nvSpPr>
        <p:spPr>
          <a:xfrm>
            <a:off x="2651760" y="5138928"/>
            <a:ext cx="8503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이상 넣을 회의가 없을 때까지 ③을 되풀이한다.</a:t>
            </a:r>
            <a:endParaRPr lang="en-US" sz="1150" dirty="0"/>
          </a:p>
        </p:txBody>
      </p:sp>
      <p:sp>
        <p:nvSpPr>
          <p:cNvPr id="27" name="Shape 20"/>
          <p:cNvSpPr/>
          <p:nvPr/>
        </p:nvSpPr>
        <p:spPr>
          <a:xfrm>
            <a:off x="658368" y="5852160"/>
            <a:ext cx="10872216" cy="438912"/>
          </a:xfrm>
          <a:prstGeom prst="roundRect">
            <a:avLst>
              <a:gd name="adj" fmla="val 25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896112" y="5879592"/>
            <a:ext cx="384048" cy="38404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9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964" y="5979444"/>
            <a:ext cx="184343" cy="184343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517904" y="5943600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핵심은 "가장 빨리 비는 회의실"을 계속 유지하는 것이다.</a:t>
            </a:r>
            <a:endParaRPr lang="en-US" sz="1230" dirty="0"/>
          </a:p>
        </p:txBody>
      </p:sp>
      <p:sp>
        <p:nvSpPr>
          <p:cNvPr id="31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§5.3  활동 선택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예제 — 여섯 개의 회의 요청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 = 6, 각 회의는 (시작 시간, 종료 시간)으로 주어진다.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084832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8368" y="2084832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(1, 3)   (2, 5)   (3, 9)   (6, 8)   (5, 7)   (8, 11)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58368" y="2798064"/>
            <a:ext cx="10872216" cy="2377440"/>
          </a:xfrm>
          <a:prstGeom prst="roundRect">
            <a:avLst>
              <a:gd name="adj" fmla="val 538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0" name="Image 1" descr="/home/claude/ch5/assets/meet_lis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434" y="2944368"/>
            <a:ext cx="4210084" cy="2084832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58368" y="5358384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96112" y="5404104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3" name="Image 2" descr="/home/claude/icons/ey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522976"/>
            <a:ext cx="219456" cy="21945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517904" y="5449824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 순서 그대로는 어떤 조합이 최선인지 눈으로 가늠하기 어렵다. 먼저 줄을 세워야 한다.</a:t>
            </a:r>
            <a:endParaRPr lang="en-US" sz="1230" dirty="0"/>
          </a:p>
        </p:txBody>
      </p:sp>
      <p:sp>
        <p:nvSpPr>
          <p:cNvPr id="15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§5.3  활동 선택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종료 시간 기준으로 정렬한다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" y="1737360"/>
            <a:ext cx="1087221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(1, 3)   (2, 5)   (5, 7)   (6, 8)   (3, 9)   (8, 11)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58368" y="2432304"/>
            <a:ext cx="6400800" cy="3054096"/>
          </a:xfrm>
          <a:prstGeom prst="roundRect">
            <a:avLst>
              <a:gd name="adj" fmla="val 419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9" name="Image 1" descr="/home/claude/ch5/assets/meet_sort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146" y="2578608"/>
            <a:ext cx="5565244" cy="2761488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242048" y="2432304"/>
            <a:ext cx="4288536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7406640" y="2441448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2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5146" y="2559954"/>
            <a:ext cx="201900" cy="2019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918704" y="2432304"/>
            <a:ext cx="786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(1, 3)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8759952" y="2432304"/>
            <a:ext cx="1911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먼저 끝난다</a:t>
            </a:r>
            <a:endParaRPr lang="en-US" sz="1000" dirty="0"/>
          </a:p>
        </p:txBody>
      </p:sp>
      <p:sp>
        <p:nvSpPr>
          <p:cNvPr id="15" name="Text 10"/>
          <p:cNvSpPr/>
          <p:nvPr/>
        </p:nvSpPr>
        <p:spPr>
          <a:xfrm>
            <a:off x="10725912" y="2432304"/>
            <a:ext cx="713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선택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7242048" y="2962656"/>
            <a:ext cx="4288536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7406640" y="2971800"/>
            <a:ext cx="438912" cy="438912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18" name="Image 3" descr="/home/claude/icons/time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5146" y="3090306"/>
            <a:ext cx="201900" cy="2019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918704" y="2962656"/>
            <a:ext cx="786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(2, 5)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8759952" y="2962656"/>
            <a:ext cx="1911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3시 이전에 시작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10725912" y="2962656"/>
            <a:ext cx="713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제외</a:t>
            </a:r>
            <a:endParaRPr lang="en-US" sz="1050" dirty="0"/>
          </a:p>
        </p:txBody>
      </p:sp>
      <p:sp>
        <p:nvSpPr>
          <p:cNvPr id="22" name="Shape 16"/>
          <p:cNvSpPr/>
          <p:nvPr/>
        </p:nvSpPr>
        <p:spPr>
          <a:xfrm>
            <a:off x="7242048" y="3493008"/>
            <a:ext cx="4288536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7406640" y="3502152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4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5146" y="3620658"/>
            <a:ext cx="201900" cy="20190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918704" y="3493008"/>
            <a:ext cx="786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(5, 7)</a:t>
            </a:r>
            <a:endParaRPr lang="en-US" sz="1200" dirty="0"/>
          </a:p>
        </p:txBody>
      </p:sp>
      <p:sp>
        <p:nvSpPr>
          <p:cNvPr id="26" name="Text 19"/>
          <p:cNvSpPr/>
          <p:nvPr/>
        </p:nvSpPr>
        <p:spPr>
          <a:xfrm>
            <a:off x="8759952" y="3493008"/>
            <a:ext cx="1911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3시 이후에 시작</a:t>
            </a:r>
            <a:endParaRPr lang="en-US" sz="1000" dirty="0"/>
          </a:p>
        </p:txBody>
      </p:sp>
      <p:sp>
        <p:nvSpPr>
          <p:cNvPr id="27" name="Text 20"/>
          <p:cNvSpPr/>
          <p:nvPr/>
        </p:nvSpPr>
        <p:spPr>
          <a:xfrm>
            <a:off x="10725912" y="3493008"/>
            <a:ext cx="713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선택</a:t>
            </a:r>
            <a:endParaRPr lang="en-US" sz="1050" dirty="0"/>
          </a:p>
        </p:txBody>
      </p:sp>
      <p:sp>
        <p:nvSpPr>
          <p:cNvPr id="28" name="Shape 21"/>
          <p:cNvSpPr/>
          <p:nvPr/>
        </p:nvSpPr>
        <p:spPr>
          <a:xfrm>
            <a:off x="7242048" y="4023360"/>
            <a:ext cx="4288536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2"/>
          <p:cNvSpPr/>
          <p:nvPr/>
        </p:nvSpPr>
        <p:spPr>
          <a:xfrm>
            <a:off x="7406640" y="4032504"/>
            <a:ext cx="438912" cy="438912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30" name="Image 5" descr="/home/claude/icons/times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5146" y="4151010"/>
            <a:ext cx="201900" cy="20190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7918704" y="4023360"/>
            <a:ext cx="786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(6, 8)</a:t>
            </a:r>
            <a:endParaRPr lang="en-US" sz="1200" dirty="0"/>
          </a:p>
        </p:txBody>
      </p:sp>
      <p:sp>
        <p:nvSpPr>
          <p:cNvPr id="32" name="Text 24"/>
          <p:cNvSpPr/>
          <p:nvPr/>
        </p:nvSpPr>
        <p:spPr>
          <a:xfrm>
            <a:off x="8759952" y="4023360"/>
            <a:ext cx="1911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7시 이전에 시작</a:t>
            </a:r>
            <a:endParaRPr lang="en-US" sz="1000" dirty="0"/>
          </a:p>
        </p:txBody>
      </p:sp>
      <p:sp>
        <p:nvSpPr>
          <p:cNvPr id="33" name="Text 25"/>
          <p:cNvSpPr/>
          <p:nvPr/>
        </p:nvSpPr>
        <p:spPr>
          <a:xfrm>
            <a:off x="10725912" y="4023360"/>
            <a:ext cx="713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제외</a:t>
            </a:r>
            <a:endParaRPr lang="en-US" sz="1050" dirty="0"/>
          </a:p>
        </p:txBody>
      </p:sp>
      <p:sp>
        <p:nvSpPr>
          <p:cNvPr id="34" name="Shape 26"/>
          <p:cNvSpPr/>
          <p:nvPr/>
        </p:nvSpPr>
        <p:spPr>
          <a:xfrm>
            <a:off x="7242048" y="4553712"/>
            <a:ext cx="4288536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5" name="Shape 27"/>
          <p:cNvSpPr/>
          <p:nvPr/>
        </p:nvSpPr>
        <p:spPr>
          <a:xfrm>
            <a:off x="7406640" y="4562856"/>
            <a:ext cx="438912" cy="438912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36" name="Image 6" descr="/home/claude/icons/times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5146" y="4681362"/>
            <a:ext cx="201900" cy="201900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7918704" y="4553712"/>
            <a:ext cx="786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(3, 9)</a:t>
            </a:r>
            <a:endParaRPr lang="en-US" sz="1200" dirty="0"/>
          </a:p>
        </p:txBody>
      </p:sp>
      <p:sp>
        <p:nvSpPr>
          <p:cNvPr id="38" name="Text 29"/>
          <p:cNvSpPr/>
          <p:nvPr/>
        </p:nvSpPr>
        <p:spPr>
          <a:xfrm>
            <a:off x="8759952" y="4553712"/>
            <a:ext cx="1911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7시 이전에 시작</a:t>
            </a:r>
            <a:endParaRPr lang="en-US" sz="1000" dirty="0"/>
          </a:p>
        </p:txBody>
      </p:sp>
      <p:sp>
        <p:nvSpPr>
          <p:cNvPr id="39" name="Text 30"/>
          <p:cNvSpPr/>
          <p:nvPr/>
        </p:nvSpPr>
        <p:spPr>
          <a:xfrm>
            <a:off x="10725912" y="4553712"/>
            <a:ext cx="713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제외</a:t>
            </a:r>
            <a:endParaRPr lang="en-US" sz="1050" dirty="0"/>
          </a:p>
        </p:txBody>
      </p:sp>
      <p:sp>
        <p:nvSpPr>
          <p:cNvPr id="40" name="Shape 31"/>
          <p:cNvSpPr/>
          <p:nvPr/>
        </p:nvSpPr>
        <p:spPr>
          <a:xfrm>
            <a:off x="7242048" y="5084064"/>
            <a:ext cx="4288536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1" name="Shape 32"/>
          <p:cNvSpPr/>
          <p:nvPr/>
        </p:nvSpPr>
        <p:spPr>
          <a:xfrm>
            <a:off x="7406640" y="5093208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2" name="Image 7" descr="/home/claude/icons/check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5146" y="5211714"/>
            <a:ext cx="201900" cy="201900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7918704" y="5084064"/>
            <a:ext cx="78638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(8, 11)</a:t>
            </a:r>
            <a:endParaRPr lang="en-US" sz="1200" dirty="0"/>
          </a:p>
        </p:txBody>
      </p:sp>
      <p:sp>
        <p:nvSpPr>
          <p:cNvPr id="44" name="Text 34"/>
          <p:cNvSpPr/>
          <p:nvPr/>
        </p:nvSpPr>
        <p:spPr>
          <a:xfrm>
            <a:off x="8759952" y="5084064"/>
            <a:ext cx="19110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7시 이후에 시작</a:t>
            </a:r>
            <a:endParaRPr lang="en-US" sz="1000" dirty="0"/>
          </a:p>
        </p:txBody>
      </p:sp>
      <p:sp>
        <p:nvSpPr>
          <p:cNvPr id="45" name="Text 35"/>
          <p:cNvSpPr/>
          <p:nvPr/>
        </p:nvSpPr>
        <p:spPr>
          <a:xfrm>
            <a:off x="10725912" y="5084064"/>
            <a:ext cx="713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선택</a:t>
            </a:r>
            <a:endParaRPr lang="en-US" sz="1050" dirty="0"/>
          </a:p>
        </p:txBody>
      </p:sp>
      <p:sp>
        <p:nvSpPr>
          <p:cNvPr id="46" name="Shape 36"/>
          <p:cNvSpPr/>
          <p:nvPr/>
        </p:nvSpPr>
        <p:spPr>
          <a:xfrm>
            <a:off x="658368" y="5687568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7" name="Shape 37"/>
          <p:cNvSpPr/>
          <p:nvPr/>
        </p:nvSpPr>
        <p:spPr>
          <a:xfrm>
            <a:off x="896112" y="571500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8" name="Image 8" descr="/home/claude/icons/trophy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4984" y="5833872"/>
            <a:ext cx="219456" cy="219456"/>
          </a:xfrm>
          <a:prstGeom prst="rect">
            <a:avLst/>
          </a:prstGeom>
        </p:spPr>
      </p:pic>
      <p:sp>
        <p:nvSpPr>
          <p:cNvPr id="49" name="Text 38"/>
          <p:cNvSpPr/>
          <p:nvPr/>
        </p:nvSpPr>
        <p:spPr>
          <a:xfrm>
            <a:off x="1517904" y="5779008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선택된 회의는 (1,3), (5,7), (8,11) — 모두 세 건. 어떤 조합으로도 네 건은 넣을 수 없다.</a:t>
            </a:r>
            <a:endParaRPr lang="en-US" sz="1230" dirty="0"/>
          </a:p>
        </p:txBody>
      </p:sp>
      <p:sp>
        <p:nvSpPr>
          <p:cNvPr id="50" name="Text 3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§5.3  활동 선택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선택 알고리즘 (의사코드)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858000" cy="3200400"/>
          </a:xfrm>
          <a:prstGeom prst="roundRect">
            <a:avLst>
              <a:gd name="adj" fmla="val 342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85800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85800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071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activity_selection.pseudo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547104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A: 활동들의 집합, 각 활동 a는 (start[a], finish[a])를 가진다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GREEDY_ACTIVITY_SELECTION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를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finish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오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름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차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순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으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로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정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렬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한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다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빈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집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합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lastFinish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무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한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대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정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렬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된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순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서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대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로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lastFinish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lastFinish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finish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</a:t>
            </a:r>
            <a:endParaRPr lang="en-US" sz="106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6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정렬이 전략의 전부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한 줄이 그리디 기준을 결정한다. 정렬 기준이 바뀌면 답이 무너진다.</a:t>
            </a:r>
            <a:endParaRPr lang="en-US" sz="1030" dirty="0"/>
          </a:p>
        </p:txBody>
      </p:sp>
      <p:sp>
        <p:nvSpPr>
          <p:cNvPr id="19" name="Shape 15"/>
          <p:cNvSpPr/>
          <p:nvPr/>
        </p:nvSpPr>
        <p:spPr>
          <a:xfrm>
            <a:off x="7699248" y="2880360"/>
            <a:ext cx="3831336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300837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ancho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3107131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297180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lastFinish 하나로 충분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8357616" y="3246120"/>
            <a:ext cx="30083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이전에 선택한 회의 전체를 기억할 필요 없이 마지막 종료 시각만 들고 다니면 된다.</a:t>
            </a:r>
            <a:endParaRPr lang="en-US" sz="1030" dirty="0"/>
          </a:p>
        </p:txBody>
      </p:sp>
      <p:sp>
        <p:nvSpPr>
          <p:cNvPr id="24" name="Shape 19"/>
          <p:cNvSpPr/>
          <p:nvPr/>
        </p:nvSpPr>
        <p:spPr>
          <a:xfrm>
            <a:off x="7699248" y="3977640"/>
            <a:ext cx="3831336" cy="987552"/>
          </a:xfrm>
          <a:prstGeom prst="roundRect">
            <a:avLst>
              <a:gd name="adj" fmla="val 925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410565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6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4204411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406908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조건은 부등호 하나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357616" y="4343400"/>
            <a:ext cx="30083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start ≥ lastFinish 이면 겹치지 않는다. 같은 시각에 끝나고 시작하는 것은 허용된다.</a:t>
            </a:r>
            <a:endParaRPr lang="en-US" sz="1030" dirty="0"/>
          </a:p>
        </p:txBody>
      </p:sp>
      <p:sp>
        <p:nvSpPr>
          <p:cNvPr id="29" name="Shape 23"/>
          <p:cNvSpPr/>
          <p:nvPr/>
        </p:nvSpPr>
        <p:spPr>
          <a:xfrm>
            <a:off x="658368" y="5230368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45896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1" name="Image 4" descr="/home/claude/icons/bol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577840"/>
            <a:ext cx="219456" cy="21945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37667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정렬을 마친 뒤에는 배열을 한 번만 훑는다</a:t>
            </a:r>
            <a:endParaRPr lang="en-US" sz="1320" dirty="0"/>
          </a:p>
        </p:txBody>
      </p:sp>
      <p:sp>
        <p:nvSpPr>
          <p:cNvPr id="33" name="Text 26"/>
          <p:cNvSpPr/>
          <p:nvPr/>
        </p:nvSpPr>
        <p:spPr>
          <a:xfrm>
            <a:off x="1517904" y="5687568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되돌아가서 다시 검토하는 구간이 전혀 없다. 그래서 구현이 열 줄 남짓으로 끝난다.</a:t>
            </a:r>
            <a:endParaRPr lang="en-US" sz="123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§5.3  활동 선택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동작 과정 한눈에 보기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7223760" cy="3931920"/>
          </a:xfrm>
          <a:prstGeom prst="roundRect">
            <a:avLst>
              <a:gd name="adj" fmla="val 325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5/assets/activity_ani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483" y="1883664"/>
            <a:ext cx="5927529" cy="36393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8065008" y="1737360"/>
            <a:ext cx="346557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8247888" y="186537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0" name="Image 2" descr="/home/claude/icons/clo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643" y="1964131"/>
            <a:ext cx="168250" cy="168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723376" y="182880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3시에 첫 회의가 끝난다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8723376" y="2103120"/>
            <a:ext cx="26426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(1,3)을 선택하고 lastFinish를 3으로 둔다.</a:t>
            </a:r>
            <a:endParaRPr lang="en-US" sz="1000" dirty="0"/>
          </a:p>
        </p:txBody>
      </p:sp>
      <p:sp>
        <p:nvSpPr>
          <p:cNvPr id="13" name="Shape 8"/>
          <p:cNvSpPr/>
          <p:nvPr/>
        </p:nvSpPr>
        <p:spPr>
          <a:xfrm>
            <a:off x="8065008" y="2743200"/>
            <a:ext cx="346557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8247888" y="2871216"/>
            <a:ext cx="365760" cy="365760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15" name="Image 3" descr="/home/claude/icons/ba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6643" y="2969971"/>
            <a:ext cx="168250" cy="1682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723376" y="283464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겹치는 회의는 건너뛴다</a:t>
            </a:r>
            <a:endParaRPr lang="en-US" sz="1150" dirty="0"/>
          </a:p>
        </p:txBody>
      </p:sp>
      <p:sp>
        <p:nvSpPr>
          <p:cNvPr id="17" name="Text 11"/>
          <p:cNvSpPr/>
          <p:nvPr/>
        </p:nvSpPr>
        <p:spPr>
          <a:xfrm>
            <a:off x="8723376" y="3108960"/>
            <a:ext cx="26426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(2,5)는 2시에 시작하므로 조건에 걸린다.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8065008" y="3749040"/>
            <a:ext cx="346557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8247888" y="387705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0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6643" y="3975811"/>
            <a:ext cx="168250" cy="16825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723376" y="384048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5시 시작 회의를 채택</a:t>
            </a:r>
            <a:endParaRPr lang="en-US" sz="1150" dirty="0"/>
          </a:p>
        </p:txBody>
      </p:sp>
      <p:sp>
        <p:nvSpPr>
          <p:cNvPr id="22" name="Text 15"/>
          <p:cNvSpPr/>
          <p:nvPr/>
        </p:nvSpPr>
        <p:spPr>
          <a:xfrm>
            <a:off x="8723376" y="4114800"/>
            <a:ext cx="26426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(5,7)이 조건을 만족한다. lastFinish는 7이 된다.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8065008" y="4754880"/>
            <a:ext cx="346557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8247888" y="488289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5" name="Image 5" descr="/home/claude/icons/troph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6643" y="4981651"/>
            <a:ext cx="168250" cy="16825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723376" y="4846320"/>
            <a:ext cx="2642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마지막으로 (8,11)</a:t>
            </a:r>
            <a:endParaRPr lang="en-US" sz="1150" dirty="0"/>
          </a:p>
        </p:txBody>
      </p:sp>
      <p:sp>
        <p:nvSpPr>
          <p:cNvPr id="27" name="Text 19"/>
          <p:cNvSpPr/>
          <p:nvPr/>
        </p:nvSpPr>
        <p:spPr>
          <a:xfrm>
            <a:off x="8723376" y="5120640"/>
            <a:ext cx="26426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8시에 시작하므로 안전하게 들어간다. 총 세 건.</a:t>
            </a:r>
            <a:endParaRPr lang="en-US" sz="1000" dirty="0"/>
          </a:p>
        </p:txBody>
      </p:sp>
      <p:sp>
        <p:nvSpPr>
          <p:cNvPr id="28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§5.3  활동 선택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977640"/>
          </a:xfrm>
          <a:prstGeom prst="roundRect">
            <a:avLst>
              <a:gd name="adj" fmla="val 275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activity.py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447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solve_activity_selection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meetings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meetings: (회의ID, 시작시간, 종료시간) 튜플의 리스트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1단계: 종료 시간 기준 오름차순 정렬 — 그리디의 핵심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meetings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lambda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가장 빨리 끝나는 회의는 무조건 선택한다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meetings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last_end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meetings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2단계: 두 번째 회의부터 순서대로 확인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meetings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mid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meetings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3단계: 직전 회의가 끝난 뒤에 시작하면 채택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last_end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meetings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last_end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end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selected</a:t>
            </a:r>
            <a:endParaRPr lang="en-US" sz="102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91109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6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49056" y="18745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key=lambda x: x[2]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449056" y="2148840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튜플의 세 번째 값, 즉 종료 시간을 정렬 기준으로 삼는다.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790688" y="2807208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73568" y="293522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fla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033979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49056" y="289864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회의는 무조건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449056" y="3172968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후 첫 원소는 항상 답에 포함된다. 증명이 뒷받침한다.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790688" y="3831336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73568" y="3959352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058107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49056" y="392277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last_end 갱신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449056" y="4197096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채택할 때마다 기준선을 옮긴다. 이 변수 하나가 상태의 전부다.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790688" y="4855464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973568" y="498348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bol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5082235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449056" y="494690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번의 순회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449056" y="5221224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리스트를 앞에서 뒤로 한 번만 지나간다. 되돌아가지 않는다.</a:t>
            </a:r>
            <a:endParaRPr lang="en-US" sz="100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§5.3  활동 선택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결과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309360" cy="2286000"/>
          </a:xfrm>
          <a:prstGeom prst="roundRect">
            <a:avLst>
              <a:gd name="adj" fmla="val 48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3093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3093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55229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59984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데이터 준비: (ID, 시작 시간, 종료 시간)</a:t>
            </a:r>
            <a:endParaRPr lang="en-US" sz="10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endParaRPr lang="en-US" sz="10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10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solve_activity_selection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"총 배정된 회의 수:"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"개"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result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"번 회의"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"시 ~"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"시"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58368" y="4206240"/>
            <a:ext cx="6309360" cy="1737360"/>
          </a:xfrm>
          <a:prstGeom prst="roundRect">
            <a:avLst>
              <a:gd name="adj" fmla="val 526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877824" y="431596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77824" y="4626864"/>
            <a:ext cx="5870448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총 배정된 회의 수: 3개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----------------------------------------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[1번 회의] 1시 ~ 3시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[5번 회의] 5시 ~ 7시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[6번 회의] 8시 ~ 11시</a:t>
            </a:r>
            <a:endParaRPr lang="en-US" sz="105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059168" y="1783080"/>
          <a:ext cx="4471416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1828800"/>
                <a:gridCol w="1362456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시간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판정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1시 ~ 3시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선택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2시 ~ 5시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제외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5시 ~ 7시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선택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6시 ~ 8시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제외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3시 ~ 9시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18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제외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8시 ~ 11시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0B98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선택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</a:tbl>
          </a:graphicData>
        </a:graphic>
      </p:graphicFrame>
      <p:sp>
        <p:nvSpPr>
          <p:cNvPr id="18" name="Shape 14"/>
          <p:cNvSpPr/>
          <p:nvPr/>
        </p:nvSpPr>
        <p:spPr>
          <a:xfrm>
            <a:off x="7059168" y="4572000"/>
            <a:ext cx="4471416" cy="914400"/>
          </a:xfrm>
          <a:prstGeom prst="roundRect">
            <a:avLst>
              <a:gd name="adj" fmla="val 12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7296912" y="4800600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0" name="Image 1" descr="/home/claude/icons/troph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784" y="4919472"/>
            <a:ext cx="219456" cy="21945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7918704" y="4663440"/>
            <a:ext cx="33741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여섯 건 중 세 건이 배정되었다. 종료 시간 정렬 덕분에 되돌아간 판단이 하나도 없다.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02846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lend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0051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§5.3  활동 선택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복잡도 분석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8288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96112" y="2057400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8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180844"/>
            <a:ext cx="210312" cy="2103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481328" y="1828800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2651760" y="1956816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n개의 회의를 종료 시간 기준으로 정렬한다. 파이썬 sort()는 평균 O(n log n)이다.</a:t>
            </a:r>
            <a:endParaRPr lang="en-US" sz="1180" dirty="0"/>
          </a:p>
        </p:txBody>
      </p:sp>
      <p:sp>
        <p:nvSpPr>
          <p:cNvPr id="11" name="Shape 7"/>
          <p:cNvSpPr/>
          <p:nvPr/>
        </p:nvSpPr>
        <p:spPr>
          <a:xfrm>
            <a:off x="9162288" y="2048256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9162288" y="204825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 log n)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58368" y="288950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96112" y="3118104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5" name="Image 2" descr="/home/claude/icons/listol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241548"/>
            <a:ext cx="210312" cy="21031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81328" y="2889504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순회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2651760" y="3017520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정렬된 리스트를 앞에서 뒤로 한 번 훑으며 조건 하나를 검사한다.</a:t>
            </a:r>
            <a:endParaRPr lang="en-US" sz="1180" dirty="0"/>
          </a:p>
        </p:txBody>
      </p:sp>
      <p:sp>
        <p:nvSpPr>
          <p:cNvPr id="18" name="Shape 13"/>
          <p:cNvSpPr/>
          <p:nvPr/>
        </p:nvSpPr>
        <p:spPr>
          <a:xfrm>
            <a:off x="9162288" y="310896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9162288" y="31089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658368" y="3950208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96112" y="417880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2" name="Image 3" descr="/home/claude/icons/databas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302252"/>
            <a:ext cx="210312" cy="21031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481328" y="3950208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공간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2651760" y="4078224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선택된 회의 목록 외에 추가 자료구조가 필요 없다.</a:t>
            </a:r>
            <a:endParaRPr lang="en-US" sz="1180" dirty="0"/>
          </a:p>
        </p:txBody>
      </p:sp>
      <p:sp>
        <p:nvSpPr>
          <p:cNvPr id="25" name="Shape 19"/>
          <p:cNvSpPr/>
          <p:nvPr/>
        </p:nvSpPr>
        <p:spPr>
          <a:xfrm>
            <a:off x="9162288" y="4169664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6" name="Text 20"/>
          <p:cNvSpPr/>
          <p:nvPr/>
        </p:nvSpPr>
        <p:spPr>
          <a:xfrm>
            <a:off x="9162288" y="416966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1200" dirty="0"/>
          </a:p>
        </p:txBody>
      </p:sp>
      <p:sp>
        <p:nvSpPr>
          <p:cNvPr id="27" name="Shape 21"/>
          <p:cNvSpPr/>
          <p:nvPr/>
        </p:nvSpPr>
        <p:spPr>
          <a:xfrm>
            <a:off x="658368" y="5074920"/>
            <a:ext cx="10872216" cy="1188720"/>
          </a:xfrm>
          <a:prstGeom prst="roundRect">
            <a:avLst>
              <a:gd name="adj" fmla="val 7692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932688" y="5184648"/>
            <a:ext cx="1032357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O(n log n) + O(n)   ⇒   O(n log n)</a:t>
            </a:r>
            <a:endParaRPr lang="en-US" sz="2500" dirty="0"/>
          </a:p>
        </p:txBody>
      </p:sp>
      <p:sp>
        <p:nvSpPr>
          <p:cNvPr id="29" name="Text 23"/>
          <p:cNvSpPr/>
          <p:nvPr/>
        </p:nvSpPr>
        <p:spPr>
          <a:xfrm>
            <a:off x="932688" y="584301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비용은 정렬 단계가 지배한다 — 그리디 자체는 사실상 공짜다.</a:t>
            </a:r>
            <a:endParaRPr lang="en-US" sz="1200" dirty="0"/>
          </a:p>
        </p:txBody>
      </p:sp>
      <p:sp>
        <p:nvSpPr>
          <p:cNvPr id="30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5.4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 문제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보물을 쪼갤 수 있느냐 없느냐,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 하나의 차이가 그리디의 운명을 가른다.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§5.4 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배낭에 무엇을 담을 것인가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용량이 정해진 배낭 하나를 메고 보물 창고에 들어섰다. 보물마다 무게와 가치가 다르다. 배낭이 감당할 수 있는 무게 안에서 가치의 합을 최대로 만드는 것이 배낭 문제(knapsack problem)이다.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255264"/>
            <a:ext cx="4892040" cy="1298448"/>
          </a:xfrm>
          <a:prstGeom prst="roundRect">
            <a:avLst>
              <a:gd name="adj" fmla="val 845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67588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9" name="Image 1" descr="/home/claude/icons/cu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794760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346704"/>
            <a:ext cx="379476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문제는 보물을 쪼갤 수 있는가에 따라 완전히 다른 두 문제로 갈라진다.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736592"/>
            <a:ext cx="4892040" cy="566928"/>
          </a:xfrm>
          <a:prstGeom prst="roundRect">
            <a:avLst>
              <a:gd name="adj" fmla="val 1935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58368" y="4736592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용량 W = 30kg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035040" y="1737360"/>
            <a:ext cx="5495544" cy="3566160"/>
          </a:xfrm>
          <a:prstGeom prst="roundRect">
            <a:avLst>
              <a:gd name="adj" fmla="val 359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4" name="Image 2" descr="/home/claude/ch5/assets/knapsa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4" y="2100303"/>
            <a:ext cx="5202936" cy="2840275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58368" y="5577840"/>
            <a:ext cx="10872216" cy="502920"/>
          </a:xfrm>
          <a:prstGeom prst="roundRect">
            <a:avLst>
              <a:gd name="adj" fmla="val 2181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96112" y="5605272"/>
            <a:ext cx="448056" cy="448056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7" name="Image 3" descr="/home/claude/icons/scal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607" y="5721767"/>
            <a:ext cx="215067" cy="215067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517904" y="5669280"/>
            <a:ext cx="97566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쪼갤 수 있으면 그리디가 최적해를 보장하고, 쪼갤 수 없으면 보장하지 못한다.</a:t>
            </a:r>
            <a:endParaRPr lang="en-US" sz="1230" dirty="0"/>
          </a:p>
        </p:txBody>
      </p:sp>
      <p:sp>
        <p:nvSpPr>
          <p:cNvPr id="19" name="Text 1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§5.4 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쪼갤 수 있는 배낭 문제 (fractional knapsack)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번째 시나리오의 보물은 사금, 마법 가루, 희귀 향신료처럼 원하는 만큼 덜어낼 수 있는 형태다. 배낭 용량은 30kg이다.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1371600"/>
          </a:xfrm>
          <a:prstGeom prst="roundRect">
            <a:avLst>
              <a:gd name="adj" fmla="val 9333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5/assets/treasure_tb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1282" y="2267712"/>
            <a:ext cx="5686388" cy="1152144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8368" y="3675888"/>
            <a:ext cx="5577840" cy="2011680"/>
          </a:xfrm>
          <a:prstGeom prst="roundRect">
            <a:avLst>
              <a:gd name="adj" fmla="val 6364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0" name="Image 2" descr="/home/claude/ch5/assets/frac_kna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2753" y="3822192"/>
            <a:ext cx="3149069" cy="1719072"/>
          </a:xfrm>
          <a:prstGeom prst="rect">
            <a:avLst/>
          </a:prstGeom>
        </p:spPr>
      </p:pic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19088" y="3675888"/>
          <a:ext cx="5111496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960120"/>
                <a:gridCol w="1133856"/>
                <a:gridCol w="1097280"/>
              </a:tblGrid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보물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무게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무게당 가치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 (황금 가루)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20kg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14,000G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4338CA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700G/kg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 (은 가루)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15kg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9,000G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600G/kg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 (보석 가루)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15kg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9,000G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3C3B57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600G/kg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Shape 6"/>
          <p:cNvSpPr/>
          <p:nvPr/>
        </p:nvSpPr>
        <p:spPr>
          <a:xfrm>
            <a:off x="6419088" y="5029200"/>
            <a:ext cx="5111496" cy="658368"/>
          </a:xfrm>
          <a:prstGeom prst="roundRect">
            <a:avLst>
              <a:gd name="adj" fmla="val 1666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7"/>
          <p:cNvSpPr/>
          <p:nvPr/>
        </p:nvSpPr>
        <p:spPr>
          <a:xfrm>
            <a:off x="6656832" y="512978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4" name="Image 3" descr="/home/claude/icons/sear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5704" y="5248656"/>
            <a:ext cx="219456" cy="21945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7278624" y="5120640"/>
            <a:ext cx="401421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고를 기준은 총 가치가 아니라 무게당 가치, 곧 가성비다.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§5.4 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가성비가 높은 순서대로 쓸어 담는다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1kg당 가치가 가장 비싼 것부터 꾹꾹 눌러 담고, 공간이 부족해지면 남은 공간만큼만 덜어서 담는다.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238658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gem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2510028"/>
            <a:ext cx="210312" cy="2103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81328" y="2157984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전체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2651760" y="2286000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가성비 1등인 A(700G/kg)를 먼저 본다. 20kg 전부가 배낭에 들어간다. 남은 용량 10kg.</a:t>
            </a:r>
            <a:endParaRPr lang="en-US" sz="1180" dirty="0"/>
          </a:p>
        </p:txBody>
      </p:sp>
      <p:sp>
        <p:nvSpPr>
          <p:cNvPr id="12" name="Shape 8"/>
          <p:cNvSpPr/>
          <p:nvPr/>
        </p:nvSpPr>
        <p:spPr>
          <a:xfrm>
            <a:off x="9162288" y="2377440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62288" y="237744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14,000G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58368" y="3218688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96112" y="3447288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6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" y="3570732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81328" y="3218688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 일부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2651760" y="3346704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B는 총 15kg이지만 남은 공간이 10kg뿐이다. 딱 10kg만 덜어 담는다 (600G × 10kg).</a:t>
            </a:r>
            <a:endParaRPr lang="en-US" sz="1180" dirty="0"/>
          </a:p>
        </p:txBody>
      </p:sp>
      <p:sp>
        <p:nvSpPr>
          <p:cNvPr id="19" name="Shape 14"/>
          <p:cNvSpPr/>
          <p:nvPr/>
        </p:nvSpPr>
        <p:spPr>
          <a:xfrm>
            <a:off x="9162288" y="3438144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9162288" y="3438144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6,000G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58368" y="4279392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6112" y="4507992"/>
            <a:ext cx="457200" cy="457200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23" name="Image 3" descr="/home/claude/icons/ba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" y="4631436"/>
            <a:ext cx="210312" cy="210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481328" y="4279392"/>
            <a:ext cx="1143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제외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2651760" y="4407408"/>
            <a:ext cx="6355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배낭이 가득 찼으므로 남은 보물은 볼 필요조차 없다. 여기서 반복이 끝난다.</a:t>
            </a:r>
            <a:endParaRPr lang="en-US" sz="1180" dirty="0"/>
          </a:p>
        </p:txBody>
      </p:sp>
      <p:sp>
        <p:nvSpPr>
          <p:cNvPr id="26" name="Shape 20"/>
          <p:cNvSpPr/>
          <p:nvPr/>
        </p:nvSpPr>
        <p:spPr>
          <a:xfrm>
            <a:off x="9162288" y="4498848"/>
            <a:ext cx="2103120" cy="475488"/>
          </a:xfrm>
          <a:prstGeom prst="roundRect">
            <a:avLst>
              <a:gd name="adj" fmla="val 23077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27" name="Text 21"/>
          <p:cNvSpPr/>
          <p:nvPr/>
        </p:nvSpPr>
        <p:spPr>
          <a:xfrm>
            <a:off x="9162288" y="449884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0G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658368" y="5257800"/>
            <a:ext cx="1087221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Text 23"/>
          <p:cNvSpPr/>
          <p:nvPr/>
        </p:nvSpPr>
        <p:spPr>
          <a:xfrm>
            <a:off x="932688" y="5367528"/>
            <a:ext cx="103235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20kg + 10kg = 30kg  ·  14,000 + 6,000 = 20,000 G</a:t>
            </a:r>
            <a:endParaRPr lang="en-US" sz="2300" dirty="0"/>
          </a:p>
        </p:txBody>
      </p:sp>
      <p:sp>
        <p:nvSpPr>
          <p:cNvPr id="30" name="Text 24"/>
          <p:cNvSpPr/>
          <p:nvPr/>
        </p:nvSpPr>
        <p:spPr>
          <a:xfrm>
            <a:off x="932688" y="5751576"/>
            <a:ext cx="103235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 공간 없이 가장 비싼 것들로만 채웠다 — 쪼갤 수 있다면 그리디는 언제나 최적해다.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§5.4 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0/1 배낭 문제 (0/1 knapsack)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이번에 발견한 보물은 황금 조각상, 고대 마법서, 미스릴 갑옷처럼 단단한 고체다. 덜어낼 수 없으니 배낭에 넣거나(1) 포기하거나(0), 둘 중 하나만 가능하다.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072384"/>
            <a:ext cx="4892040" cy="1188720"/>
          </a:xfrm>
          <a:prstGeom prst="roundRect">
            <a:avLst>
              <a:gd name="adj" fmla="val 923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43814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ba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557016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163824"/>
            <a:ext cx="3794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"조금만 담기"라는 선택지가 사라지는 순간, 가성비 순서는 더 이상 안전한 기준이 아니다.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443984"/>
            <a:ext cx="4892040" cy="1243584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457200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3" name="Image 2" descr="/home/claude/icons/time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670755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453542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그리디의 답 — 14,000G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1316736" y="4809744"/>
            <a:ext cx="40690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가성비 1등 A(20kg)를 담으면 남은 공간은 10kg. B도 C도 15kg이라 더 넣을 수 없다. 10kg를 텅 빈 채로 들고 나온다.</a:t>
            </a:r>
            <a:endParaRPr lang="en-US" sz="1130" dirty="0"/>
          </a:p>
        </p:txBody>
      </p:sp>
      <p:sp>
        <p:nvSpPr>
          <p:cNvPr id="16" name="Shape 11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7" name="Image 3" descr="/home/claude/ch5/assets/zeroon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§5.4 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만약 A를 포기했다면?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가성비 1등 A를 일부러 버리고, 차순위인 B(15kg)와 C(15kg)를 함께 담아 본다.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94560"/>
            <a:ext cx="534924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932688" y="2432304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time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070" y="2560686"/>
            <a:ext cx="218724" cy="21872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664208" y="2414016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그리디의 선택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1664208" y="276148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하나만 담는다 (20kg)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841248" y="3200400"/>
            <a:ext cx="4983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B718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14,000 G</a:t>
            </a:r>
            <a:endParaRPr lang="en-US" sz="3000" dirty="0"/>
          </a:p>
        </p:txBody>
      </p:sp>
      <p:sp>
        <p:nvSpPr>
          <p:cNvPr id="13" name="Text 9"/>
          <p:cNvSpPr/>
          <p:nvPr/>
        </p:nvSpPr>
        <p:spPr>
          <a:xfrm>
            <a:off x="841248" y="3858768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배낭에 10kg의 빈 공간이 남는다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181344" y="2194560"/>
            <a:ext cx="5349240" cy="214884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455664" y="2432304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046" y="2560686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87184" y="2414016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진짜 최적해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7187184" y="276148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 + C를 담는다 (15kg + 15kg)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6364224" y="3200400"/>
            <a:ext cx="4983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0B98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18,000 G</a:t>
            </a:r>
            <a:endParaRPr lang="en-US" sz="3000" dirty="0"/>
          </a:p>
        </p:txBody>
      </p:sp>
      <p:sp>
        <p:nvSpPr>
          <p:cNvPr id="20" name="Text 15"/>
          <p:cNvSpPr/>
          <p:nvPr/>
        </p:nvSpPr>
        <p:spPr>
          <a:xfrm>
            <a:off x="6364224" y="3858768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30kg를 빈틈없이 가득 채운다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658368" y="4572000"/>
            <a:ext cx="10872216" cy="960120"/>
          </a:xfrm>
          <a:prstGeom prst="roundRect">
            <a:avLst>
              <a:gd name="adj" fmla="val 1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96112" y="482346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" y="4942332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7183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4,000골드의 차이 — 그리디는 이 조합을 후보로도 올리지 못한다</a:t>
            </a:r>
            <a:endParaRPr lang="en-US" sz="1320" dirty="0"/>
          </a:p>
        </p:txBody>
      </p:sp>
      <p:sp>
        <p:nvSpPr>
          <p:cNvPr id="25" name="Text 19"/>
          <p:cNvSpPr/>
          <p:nvPr/>
        </p:nvSpPr>
        <p:spPr>
          <a:xfrm>
            <a:off x="1517904" y="5029200"/>
            <a:ext cx="97566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보물을 쪼갤 수 없는 0/1 배낭 문제에서 그리디는 최적해를 보장하지 못한다. "지금 가장 비싼 것"이 "전체에서 가장 좋은 조합"과 어긋나기 때문이다.</a:t>
            </a:r>
            <a:endParaRPr lang="en-US" sz="1230" dirty="0"/>
          </a:p>
        </p:txBody>
      </p:sp>
      <p:sp>
        <p:nvSpPr>
          <p:cNvPr id="26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§5.4 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쪼갤 수 있는 배낭 알고리즘 (의사코드)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977640"/>
          </a:xfrm>
          <a:prstGeom prst="roundRect">
            <a:avLst>
              <a:gd name="adj" fmla="val 275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fractional_knapsack.pseudo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447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items: 각 원소가 (weight, value)를 가진 리스트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W: 배낭의 최대 용량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FRACTIONAL_KNAPSACK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ratio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무게당 가치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by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ratio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descending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totalValue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remaining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remaining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remaining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take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통째로 담는다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frac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take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remaining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남은 만큼만 쪼갠다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frac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remaining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totalValue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totalValue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frac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remaining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remaining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take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8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totalValue</a:t>
            </a:r>
            <a:endParaRPr lang="en-US" sz="88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9110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1" descr="/home/claude/icons/percen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49056" y="18745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ratio가 유일한 기준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449056" y="2148840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가치가 아니라 무게당 가치로 줄을 세운다. 이 정렬이 그리디의 전부다.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790688" y="2807208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73568" y="293522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cu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033979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49056" y="289864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frac로 쪼갠다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449056" y="3172968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통째로 못 넣으면 남은 공간 비율만큼만 가치를 더한다. 이 한 줄이 0/1과의 차이다.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790688" y="3831336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73568" y="3959352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fl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058107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49056" y="392277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remaining = 0이면 종료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449056" y="4197096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배낭이 가득 차는 순간 남은 보물은 살펴볼 필요가 없다.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790688" y="4855464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973568" y="4983480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1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5082235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449056" y="494690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되돌아가지 않는다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449056" y="5221224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담은 것을 다시 꺼내는 분기가 코드에 존재하지 않는다.</a:t>
            </a:r>
            <a:endParaRPr lang="en-US" sz="100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§5.4 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동작 과정 한눈에 보기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6858000" cy="3931920"/>
          </a:xfrm>
          <a:prstGeom prst="roundRect">
            <a:avLst>
              <a:gd name="adj" fmla="val 325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5/assets/knap_ani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985" y="1883664"/>
            <a:ext cx="5404765" cy="36393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699248" y="1737360"/>
            <a:ext cx="383133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7882128" y="186537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0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1964131"/>
            <a:ext cx="168250" cy="168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357616" y="182880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가성비로 줄 세우기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8357616" y="2103120"/>
            <a:ext cx="3008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A(700) → B(600) → C(600) 순서가 정해진다.</a:t>
            </a:r>
            <a:endParaRPr lang="en-US" sz="1000" dirty="0"/>
          </a:p>
        </p:txBody>
      </p:sp>
      <p:sp>
        <p:nvSpPr>
          <p:cNvPr id="13" name="Shape 8"/>
          <p:cNvSpPr/>
          <p:nvPr/>
        </p:nvSpPr>
        <p:spPr>
          <a:xfrm>
            <a:off x="7699248" y="2743200"/>
            <a:ext cx="383133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7882128" y="287121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5" name="Image 3" descr="/home/claude/icons/b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2969971"/>
            <a:ext cx="168250" cy="1682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357616" y="283464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A를 통째로</a:t>
            </a:r>
            <a:endParaRPr lang="en-US" sz="1150" dirty="0"/>
          </a:p>
        </p:txBody>
      </p:sp>
      <p:sp>
        <p:nvSpPr>
          <p:cNvPr id="17" name="Text 11"/>
          <p:cNvSpPr/>
          <p:nvPr/>
        </p:nvSpPr>
        <p:spPr>
          <a:xfrm>
            <a:off x="8357616" y="3108960"/>
            <a:ext cx="3008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20kg ≤ 30kg 이므로 전부 담는다. 남은 용량 10kg.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7699248" y="3749040"/>
            <a:ext cx="383133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7882128" y="387705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0" name="Image 4" descr="/home/claude/icons/cu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0883" y="3975811"/>
            <a:ext cx="168250" cy="16825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357616" y="384048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B를 10kg만</a:t>
            </a:r>
            <a:endParaRPr lang="en-US" sz="1150" dirty="0"/>
          </a:p>
        </p:txBody>
      </p:sp>
      <p:sp>
        <p:nvSpPr>
          <p:cNvPr id="22" name="Text 15"/>
          <p:cNvSpPr/>
          <p:nvPr/>
        </p:nvSpPr>
        <p:spPr>
          <a:xfrm>
            <a:off x="8357616" y="4114800"/>
            <a:ext cx="3008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15kg는 들어가지 않으니 2/3만 덜어 담는다.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7699248" y="4754880"/>
            <a:ext cx="383133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7882128" y="48828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5" name="Image 5" descr="/home/claude/icons/troph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0883" y="4981651"/>
            <a:ext cx="168250" cy="16825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357616" y="48463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배낭이 가득 찬다</a:t>
            </a:r>
            <a:endParaRPr lang="en-US" sz="1150" dirty="0"/>
          </a:p>
        </p:txBody>
      </p:sp>
      <p:sp>
        <p:nvSpPr>
          <p:cNvPr id="27" name="Text 19"/>
          <p:cNvSpPr/>
          <p:nvPr/>
        </p:nvSpPr>
        <p:spPr>
          <a:xfrm>
            <a:off x="8357616" y="5120640"/>
            <a:ext cx="30083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30kg, 20,000골드로 반복이 종료된다.</a:t>
            </a:r>
            <a:endParaRPr lang="en-US" sz="1000" dirty="0"/>
          </a:p>
        </p:txBody>
      </p:sp>
      <p:sp>
        <p:nvSpPr>
          <p:cNvPr id="28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§5.4 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132320" cy="4023360"/>
          </a:xfrm>
          <a:prstGeom prst="roundRect">
            <a:avLst>
              <a:gd name="adj" fmla="val 272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13232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13232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345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knapsack.py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821424" cy="3493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__init__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ratio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가성비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solve_fractional_knapsack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1단계: 가성비 내림차순 정렬 — 그리디의 핵심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lambda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ratio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reverse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total_value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current_weight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0.0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2단계: 정렬된 순서대로 배낭 채우기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items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current_weight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current_weight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통째로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total_value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value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else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room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capacity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current_weight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남은 공간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total_value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room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item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ratio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current_weight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room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total_value</a:t>
            </a:r>
            <a:endParaRPr lang="en-US" sz="860" dirty="0"/>
          </a:p>
        </p:txBody>
      </p:sp>
      <p:sp>
        <p:nvSpPr>
          <p:cNvPr id="14" name="Shape 11"/>
          <p:cNvSpPr/>
          <p:nvPr/>
        </p:nvSpPr>
        <p:spPr>
          <a:xfrm>
            <a:off x="7973568" y="1783080"/>
            <a:ext cx="3557016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156448" y="19110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1" descr="/home/claude/icons/calc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0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631936" y="187452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ratio를 생성자에서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631936" y="2148840"/>
            <a:ext cx="27340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객체를 만들 때 가성비를 미리 계산해 두면 정렬 키가 단순해진다.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973568" y="2825496"/>
            <a:ext cx="3557016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156448" y="2953512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1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203" y="3052267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631936" y="2916936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reverse=True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631936" y="3191256"/>
            <a:ext cx="27340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내림차순이어야 비싼 것부터 본다. 이 인자를 빼면 답이 뒤집힌다.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973568" y="3867912"/>
            <a:ext cx="3557016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156448" y="3995928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6" name="Image 3" descr="/home/claude/icons/cu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203" y="4094683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631936" y="3959352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room × ratio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631936" y="4233672"/>
            <a:ext cx="27340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쪼개 담은 부분의 가치는 남은 공간에 가성비를 곱해 구한다.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973568" y="4910328"/>
            <a:ext cx="3557016" cy="932688"/>
          </a:xfrm>
          <a:prstGeom prst="roundRect">
            <a:avLst>
              <a:gd name="adj" fmla="val 98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156448" y="5038344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1" name="Image 4" descr="/home/claude/icons/fl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5203" y="5137099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631936" y="5001768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break로 종료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631936" y="5276088"/>
            <a:ext cx="27340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쪼개는 순간 배낭은 가득 찬다. 더 볼 이유가 없다.</a:t>
            </a:r>
            <a:endParaRPr lang="en-US" sz="100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§5.4 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결과와 시간 복잡도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309360" cy="2148840"/>
          </a:xfrm>
          <a:prstGeom prst="roundRect">
            <a:avLst>
              <a:gd name="adj" fmla="val 4255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877824" y="18928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77824" y="2203704"/>
            <a:ext cx="5870448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 배낭 채우기 시작 (용량: 30kg) ---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 A(황금 가루) 전체 추가 (현재 무게: 20.0kg)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-&gt; B(은 가루) 10.0kg만 쪼개서 추가 (가득 참!)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------------------------------------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배낭의 최대 가치 합계: 20000.0 골드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58368" y="4114800"/>
            <a:ext cx="6309360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96112" y="427939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1" name="Image 1" descr="/home/claude/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398264"/>
            <a:ext cx="219456" cy="2194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17904" y="4206240"/>
            <a:ext cx="52120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100% + B 66.7% = 30kg, 20,000골드. 이론값과 정확히 일치한다.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7059168" y="1783080"/>
            <a:ext cx="447141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223760" y="1911096"/>
            <a:ext cx="438912" cy="438912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5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266" y="2029602"/>
            <a:ext cx="201900" cy="2019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735824" y="1783080"/>
            <a:ext cx="7498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8540496" y="1783080"/>
            <a:ext cx="192938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가성비 기준 정렬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10524744" y="1783080"/>
            <a:ext cx="914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 log n)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7059168" y="2606040"/>
            <a:ext cx="447141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223760" y="2734056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3" descr="/home/claude/icons/listol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2266" y="2852562"/>
            <a:ext cx="201900" cy="2019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735824" y="2606040"/>
            <a:ext cx="7498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순회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8540496" y="2606040"/>
            <a:ext cx="192938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리스트를 한 번 훑으며 채우기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10524744" y="2606040"/>
            <a:ext cx="914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O(n)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7059168" y="3429000"/>
            <a:ext cx="447141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7223760" y="3557016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4" descr="/home/claude/icons/divid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2266" y="3675522"/>
            <a:ext cx="201900" cy="2019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735824" y="3429000"/>
            <a:ext cx="7498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연산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8540496" y="3429000"/>
            <a:ext cx="192938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단계는 사칙연산뿐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10524744" y="3429000"/>
            <a:ext cx="914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O(1)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7059168" y="4306824"/>
            <a:ext cx="4471416" cy="777240"/>
          </a:xfrm>
          <a:prstGeom prst="roundRect">
            <a:avLst>
              <a:gd name="adj" fmla="val 11765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Text 25"/>
          <p:cNvSpPr/>
          <p:nvPr/>
        </p:nvSpPr>
        <p:spPr>
          <a:xfrm>
            <a:off x="7333488" y="4306824"/>
            <a:ext cx="39227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O(n log n)</a:t>
            </a:r>
            <a:endParaRPr lang="en-US" sz="2400" dirty="0"/>
          </a:p>
        </p:txBody>
      </p:sp>
      <p:sp>
        <p:nvSpPr>
          <p:cNvPr id="33" name="Shape 26"/>
          <p:cNvSpPr/>
          <p:nvPr/>
        </p:nvSpPr>
        <p:spPr>
          <a:xfrm>
            <a:off x="658368" y="5138928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Shape 27"/>
          <p:cNvSpPr/>
          <p:nvPr/>
        </p:nvSpPr>
        <p:spPr>
          <a:xfrm>
            <a:off x="896112" y="518464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35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303520"/>
            <a:ext cx="219456" cy="219456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1517904" y="5230368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여기서 n은 보물 아이템의 개수다. 아이템이 백만 개여도 정렬 한 번이면 최적해가 나온다 — 단, 쪼갤 수 있을 때만.</a:t>
            </a:r>
            <a:endParaRPr lang="en-US" sz="1230" dirty="0"/>
          </a:p>
        </p:txBody>
      </p:sp>
      <p:sp>
        <p:nvSpPr>
          <p:cNvPr id="37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68711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bag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28477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§5.4  배낭 문제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그리디의 실패, 그리고 새로운 희망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1087221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우리는 0/1 배낭 문제를 통해 그리디의 한계를 분명히 목격했다. 미래의 조합을 내다보지 않고 현재의 가성비만 따지는 방식으로는, 쪼갤 수 없는 보물들의 조합 문제를 풀 수 없다.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69748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920240" y="2926080"/>
            <a:ext cx="694944" cy="69494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ba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875" y="3113715"/>
            <a:ext cx="319674" cy="31967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1248" y="37490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그리디가 못 하는 것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932688" y="411480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"넣었을 때"와 "넣지 않았을 때"를 동시에 비교하지 못한다. 갈래를 나누는 사고 자체가 없다.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4453128" y="269748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5715000" y="2926080"/>
            <a:ext cx="694944" cy="694944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4" name="Image 2" descr="/home/claude/icons/sitemap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635" y="3113715"/>
            <a:ext cx="319674" cy="31967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36008" y="37490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필요한 것은 경우의 수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4727448" y="411480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일직선으로 전진하는 대신 여러 갈래를 모두 계산해 두었다가 최선을 고르는 방식이 필요하다.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8247888" y="2697480"/>
            <a:ext cx="3218688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9509760" y="2926080"/>
            <a:ext cx="694944" cy="694944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3" descr="/home/claude/icons/rocke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7395" y="3113715"/>
            <a:ext cx="319674" cy="31967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430768" y="3749040"/>
            <a:ext cx="28529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6장 — 동적 계획법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8522208" y="4114800"/>
            <a:ext cx="26700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작은 조각으로 나눠 표를 채워 나가는 방법이다. 0/1 배낭의 진짜 정답은 여기서 나온다.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658368" y="5257800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96112" y="5486400"/>
            <a:ext cx="457200" cy="45720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4" name="Image 4" descr="/home/claude/icons/arrow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605272"/>
            <a:ext cx="219456" cy="21945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517904" y="5404104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그리디가 포기한 문제가 풀 수 없는 문제인 것은 아니다</a:t>
            </a:r>
            <a:endParaRPr lang="en-US" sz="1320" dirty="0"/>
          </a:p>
        </p:txBody>
      </p:sp>
      <p:sp>
        <p:nvSpPr>
          <p:cNvPr id="26" name="Text 19"/>
          <p:cNvSpPr/>
          <p:nvPr/>
        </p:nvSpPr>
        <p:spPr>
          <a:xfrm>
            <a:off x="1517904" y="5715000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한계를 정확히 아는 것이 다음 도구로 넘어가는 출발점이다. 0/1 배낭 문제는 6장 동적 계획법에서 다시 만난다.</a:t>
            </a:r>
            <a:endParaRPr lang="en-US" sz="1230" dirty="0"/>
          </a:p>
        </p:txBody>
      </p:sp>
      <p:sp>
        <p:nvSpPr>
          <p:cNvPr id="27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5.5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4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그리디가 통하는 조건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그리디가 최적해를 보장하려면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가지 조건이 반드시 성립해야 한다.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§5.5  그리디의 두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그리디가 통하기 위한 두 가지 조건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알고리즘 이론은 그리디 전략이 수학적으로 최적해를 보장하기 위해 갖춰야 할 조건 두 가지를 제시한다.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39696"/>
            <a:ext cx="10872216" cy="1417320"/>
          </a:xfrm>
          <a:prstGeom prst="roundRect">
            <a:avLst>
              <a:gd name="adj" fmla="val 9032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5/assets/two_con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856" y="2249424"/>
            <a:ext cx="2881241" cy="1197864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58368" y="3712464"/>
            <a:ext cx="534924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932688" y="3950208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1" name="Image 2" descr="/home/claude/icons/hand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94" y="4068714"/>
            <a:ext cx="201900" cy="2019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27632" y="3931920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탐욕적 선택 속성</a:t>
            </a:r>
            <a:endParaRPr lang="en-US" sz="1500" dirty="0"/>
          </a:p>
        </p:txBody>
      </p:sp>
      <p:sp>
        <p:nvSpPr>
          <p:cNvPr id="13" name="Text 8"/>
          <p:cNvSpPr/>
          <p:nvPr/>
        </p:nvSpPr>
        <p:spPr>
          <a:xfrm>
            <a:off x="1627632" y="426110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C3AED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greedy choice property</a:t>
            </a:r>
            <a:endParaRPr lang="en-US" sz="1100" dirty="0"/>
          </a:p>
        </p:txBody>
      </p:sp>
      <p:sp>
        <p:nvSpPr>
          <p:cNvPr id="14" name="Text 9"/>
          <p:cNvSpPr/>
          <p:nvPr/>
        </p:nvSpPr>
        <p:spPr>
          <a:xfrm>
            <a:off x="932688" y="4626864"/>
            <a:ext cx="4800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 가장 좋아 보이는 선택을 해도 전체 최적해를 놓치지 않는다는 보장.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6181344" y="3712464"/>
            <a:ext cx="5349240" cy="1691640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455664" y="3950208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7" name="Image 3" descr="/home/claude/icons/sitemap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70" y="4068714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150608" y="3931920"/>
            <a:ext cx="3931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최적 부분 구조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7150608" y="426110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B98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optimal substructure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6455664" y="4626864"/>
            <a:ext cx="4800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문제의 최적해가 부분 문제들의 최적해 조합으로 이루어진다는 성질.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658368" y="5614416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896112" y="5641848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3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760720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17904" y="5705856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둘 중 하나라도 성립하지 않으면 그리디는 최적해를 보장하지 못한다 — 400원 동전과 0/1 배낭이 그 증거다.</a:t>
            </a:r>
            <a:endParaRPr lang="en-US" sz="1230" dirty="0"/>
          </a:p>
        </p:txBody>
      </p:sp>
      <p:sp>
        <p:nvSpPr>
          <p:cNvPr id="25" name="Text 18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37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§5.5  그리디의 두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탐욕적 선택 속성 (greedy choice property)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문제를 풀 때 지금 당장 가장 좋아 보이는 선택을 해도, 그 선택 때문에 전체 최적해를 놓치지는 않는다는 보장이다. 다시 말해 "처음에 하는 가장 좋아 보이는 선택이 정답으로 가는 길에서도 언제나 안전하다"는 성질이다.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438144"/>
            <a:ext cx="4892040" cy="1188720"/>
          </a:xfrm>
          <a:prstGeom prst="roundRect">
            <a:avLst>
              <a:gd name="adj" fmla="val 923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80390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9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922776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529584"/>
            <a:ext cx="3794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단어는 "안전"이다. 더 좋다는 뜻이 아니라, 손해 볼 것이 없다는 뜻이다.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809744"/>
            <a:ext cx="4892040" cy="877824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493776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3" name="Image 2" descr="/home/claude/icons/brai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5036515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4901184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증명은 대개 교환 논법으로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1316736" y="5175504"/>
            <a:ext cx="4069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최적해가 그리디의 선택을 포함하지 않는다고 가정한 뒤, 바꿔 넣어도 손해가 없음을 보인다.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7" name="Image 3" descr="/home/claude/ch5/assets/greedy_choic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§5.5  그리디의 두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예 — 안전한 선택과 위험한 선택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5577840" cy="2286000"/>
          </a:xfrm>
          <a:prstGeom prst="roundRect">
            <a:avLst>
              <a:gd name="adj" fmla="val 56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5/assets/choice_ex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1498" y="1883664"/>
            <a:ext cx="3651580" cy="199339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419088" y="1737360"/>
            <a:ext cx="5111496" cy="1078992"/>
          </a:xfrm>
          <a:prstGeom prst="roundRect">
            <a:avLst>
              <a:gd name="adj" fmla="val 847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6601968" y="186537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0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723" y="1964131"/>
            <a:ext cx="168250" cy="168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7077456" y="1828800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성공 — 활동 선택 문제</a:t>
            </a:r>
            <a:endParaRPr lang="en-US" sz="1300" dirty="0"/>
          </a:p>
        </p:txBody>
      </p:sp>
      <p:sp>
        <p:nvSpPr>
          <p:cNvPr id="12" name="Text 7"/>
          <p:cNvSpPr/>
          <p:nvPr/>
        </p:nvSpPr>
        <p:spPr>
          <a:xfrm>
            <a:off x="7077456" y="2103120"/>
            <a:ext cx="428853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빨리 끝나는 회의를 고르면 남은 시간이 최대가 된다. 다른 어떤 선택보다 손해 볼 것이 없으므로 언제나 안전하다.</a:t>
            </a:r>
            <a:endParaRPr lang="en-US" sz="1100" dirty="0"/>
          </a:p>
        </p:txBody>
      </p:sp>
      <p:sp>
        <p:nvSpPr>
          <p:cNvPr id="13" name="Shape 8"/>
          <p:cNvSpPr/>
          <p:nvPr/>
        </p:nvSpPr>
        <p:spPr>
          <a:xfrm>
            <a:off x="6419088" y="2962656"/>
            <a:ext cx="5111496" cy="1060704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6601968" y="3090672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5" name="Image 3" descr="/home/claude/icons/time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723" y="3189427"/>
            <a:ext cx="168250" cy="1682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077456" y="3054096"/>
            <a:ext cx="42885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실패 — 비표준 동전</a:t>
            </a:r>
            <a:endParaRPr lang="en-US" sz="1300" dirty="0"/>
          </a:p>
        </p:txBody>
      </p:sp>
      <p:sp>
        <p:nvSpPr>
          <p:cNvPr id="17" name="Text 11"/>
          <p:cNvSpPr/>
          <p:nvPr/>
        </p:nvSpPr>
        <p:spPr>
          <a:xfrm>
            <a:off x="7077456" y="3328416"/>
            <a:ext cx="42885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[500, 400, 100]으로 800원을 만들 때 500원을 고르는 순간 남은 돈이 300원이 되어 [400, 400]이라는 더 좋은 미래가 사라진다.</a:t>
            </a:r>
            <a:endParaRPr lang="en-US" sz="1100" dirty="0"/>
          </a:p>
        </p:txBody>
      </p:sp>
      <p:sp>
        <p:nvSpPr>
          <p:cNvPr id="18" name="Shape 12"/>
          <p:cNvSpPr/>
          <p:nvPr/>
        </p:nvSpPr>
        <p:spPr>
          <a:xfrm>
            <a:off x="658368" y="4224528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896112" y="4407408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0" name="Image 4" descr="/home/claude/icons/scal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4530852"/>
            <a:ext cx="210312" cy="210312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481328" y="4224528"/>
            <a:ext cx="1143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판별 기준</a:t>
            </a:r>
            <a:endParaRPr lang="en-US" sz="1350" dirty="0"/>
          </a:p>
        </p:txBody>
      </p:sp>
      <p:sp>
        <p:nvSpPr>
          <p:cNvPr id="22" name="Text 15"/>
          <p:cNvSpPr/>
          <p:nvPr/>
        </p:nvSpPr>
        <p:spPr>
          <a:xfrm>
            <a:off x="2651760" y="4352544"/>
            <a:ext cx="8503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"이 선택을 포함하는 최적해가 반드시 존재하는가?" 이 질문에 예라고 답할 수 있으면 탐욕적 선택 속성이 성립한다.</a:t>
            </a:r>
            <a:endParaRPr lang="en-US" sz="1180" dirty="0"/>
          </a:p>
        </p:txBody>
      </p:sp>
      <p:sp>
        <p:nvSpPr>
          <p:cNvPr id="23" name="Shape 16"/>
          <p:cNvSpPr/>
          <p:nvPr/>
        </p:nvSpPr>
        <p:spPr>
          <a:xfrm>
            <a:off x="658368" y="5230368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896112" y="5458968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5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577840"/>
            <a:ext cx="219456" cy="21945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1517904" y="5376672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그리디 전략도 문제의 구조에 따라 안전해지기도 하고 위험해지기도 한다</a:t>
            </a:r>
            <a:endParaRPr lang="en-US" sz="1320" dirty="0"/>
          </a:p>
        </p:txBody>
      </p:sp>
      <p:sp>
        <p:nvSpPr>
          <p:cNvPr id="27" name="Text 19"/>
          <p:cNvSpPr/>
          <p:nvPr/>
        </p:nvSpPr>
        <p:spPr>
          <a:xfrm>
            <a:off x="1517904" y="5687568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전략이 문제를 고르는 것이 아니라, 문제의 구조가 전략의 정당성을 결정한다. 그래서 그리디는 항상 "왜 이 선택이 안전한가"를 함께 물어야 한다.</a:t>
            </a:r>
            <a:endParaRPr lang="en-US" sz="1230" dirty="0"/>
          </a:p>
        </p:txBody>
      </p:sp>
      <p:sp>
        <p:nvSpPr>
          <p:cNvPr id="28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§5.5  그리디의 두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최적 부분 구조 (optimal substructure)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문제의 최적해가 부분 문제들의 최적해 조합으로 이루어진다는 성질이다. 그리디는 한 번 선택하면 그것을 고정하고, 남은 문제를 더 작은 같은 종류의 문제로 바꿔서 계속 푼다. 이때 그 작은 문제의 최적해가 전체 최적해의 일부여야만 이 방식이 성립한다.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621024"/>
            <a:ext cx="4892040" cy="603504"/>
          </a:xfrm>
          <a:prstGeom prst="roundRect">
            <a:avLst>
              <a:gd name="adj" fmla="val 18182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58368" y="3621024"/>
            <a:ext cx="4892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선택 고정  →  남은 문제도 같은 문제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58368" y="4425696"/>
            <a:ext cx="4892040" cy="1261872"/>
          </a:xfrm>
          <a:prstGeom prst="roundRect">
            <a:avLst>
              <a:gd name="adj" fmla="val 724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41248" y="4553712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1" name="Image 1" descr="/home/claude/icons/lay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4652467"/>
            <a:ext cx="168250" cy="16825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316736" y="4517136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분할 정복·DP와 공유하는 성질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1316736" y="4791456"/>
            <a:ext cx="40690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 부분 구조는 그리디만의 것이 아니다. 4장의 분할 정복도, 6장의 동적 계획법도 같은 성질 위에 서 있다.</a:t>
            </a:r>
            <a:endParaRPr lang="en-US" sz="1080" dirty="0"/>
          </a:p>
        </p:txBody>
      </p:sp>
      <p:sp>
        <p:nvSpPr>
          <p:cNvPr id="14" name="Shape 10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5" name="Image 2" descr="/home/claude/ch5/assets/opt_sub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§5.5  그리디의 두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성공 사례 — 최단 경로 문제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최단 경로에서는 전체 최단 경로의 어떤 부분 경로를 떼어 내도, 그것이 해당 구간의 최단 경로가 된다. 전체 최적해가 부분 최적해로 구성되므로 최적 부분 구조가 성립한다.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468880"/>
            <a:ext cx="6035040" cy="2651760"/>
          </a:xfrm>
          <a:prstGeom prst="roundRect">
            <a:avLst>
              <a:gd name="adj" fmla="val 4828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5/assets/shortest_o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090" y="2615184"/>
            <a:ext cx="4321595" cy="235915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967728" y="2468880"/>
            <a:ext cx="4562856" cy="1225296"/>
          </a:xfrm>
          <a:prstGeom prst="roundRect">
            <a:avLst>
              <a:gd name="adj" fmla="val 746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7150608" y="25968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1" name="Image 2" descr="/home/claude/icons/rout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9363" y="2695651"/>
            <a:ext cx="168250" cy="1682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626096" y="2560320"/>
            <a:ext cx="3739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경로도 최단이다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7626096" y="2834640"/>
            <a:ext cx="37398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A→D 최단 경로가 A→B→C→D라면, 그 안의 A→B→C 역시 A에서 C까지의 최단 경로다.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6967728" y="3840480"/>
            <a:ext cx="4562856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7150608" y="396849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6" name="Image 3" descr="/home/claude/icons/brai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9363" y="4067251"/>
            <a:ext cx="168250" cy="1682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626096" y="3931920"/>
            <a:ext cx="3739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귀류법으로 바로 보인다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7626096" y="4206240"/>
            <a:ext cx="373989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짧은 A→C 경로가 있다면 그것으로 갈아 끼워 전체를 더 줄일 수 있다. 이는 A→D가 최단이라는 전제와 모순이다.</a:t>
            </a:r>
            <a:endParaRPr lang="en-US" sz="1100" dirty="0"/>
          </a:p>
        </p:txBody>
      </p:sp>
      <p:sp>
        <p:nvSpPr>
          <p:cNvPr id="19" name="Shape 13"/>
          <p:cNvSpPr/>
          <p:nvPr/>
        </p:nvSpPr>
        <p:spPr>
          <a:xfrm>
            <a:off x="658368" y="5358384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896112" y="5404104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1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522976"/>
            <a:ext cx="219456" cy="21945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517904" y="5449824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그래서 다익스트라 알고리즘(§5.8)이 그리디 방식으로 최단 경로를 정확히 구할 수 있다.</a:t>
            </a:r>
            <a:endParaRPr lang="en-US" sz="1230" dirty="0"/>
          </a:p>
        </p:txBody>
      </p:sp>
      <p:sp>
        <p:nvSpPr>
          <p:cNvPr id="23" name="Text 1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270867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scal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86853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§5.5  그리디의 두 조건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실패 사례 — 외판원 순회 문제(TSP)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최적 부분 구조가 무너지는 대표적인 예가 외판원 순회 문제다. 최적 순회 경로가 A → B → C → D → A 라고 하자.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10872216" cy="786384"/>
          </a:xfrm>
          <a:prstGeom prst="roundRect">
            <a:avLst>
              <a:gd name="adj" fmla="val 11628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932688" y="2157984"/>
            <a:ext cx="1032357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 →  B  →  C  →  D  →  A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658368" y="3127248"/>
            <a:ext cx="3218688" cy="2340864"/>
          </a:xfrm>
          <a:prstGeom prst="roundRect">
            <a:avLst>
              <a:gd name="adj" fmla="val 546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1984248" y="3328416"/>
            <a:ext cx="566928" cy="56692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984248" y="33284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804672" y="404164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부분만 떼어 보면?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932688" y="4443984"/>
            <a:ext cx="267004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중간 구간 A → B → C 가 A에서 C까지의 최단 경로일까? 그렇지 않을 수 있다.</a:t>
            </a:r>
            <a:endParaRPr lang="en-US" sz="1130" dirty="0"/>
          </a:p>
        </p:txBody>
      </p:sp>
      <p:sp>
        <p:nvSpPr>
          <p:cNvPr id="14" name="Shape 11"/>
          <p:cNvSpPr/>
          <p:nvPr/>
        </p:nvSpPr>
        <p:spPr>
          <a:xfrm>
            <a:off x="4453128" y="3127248"/>
            <a:ext cx="3218688" cy="2340864"/>
          </a:xfrm>
          <a:prstGeom prst="roundRect">
            <a:avLst>
              <a:gd name="adj" fmla="val 546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5779008" y="3328416"/>
            <a:ext cx="566928" cy="56692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779008" y="33284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4599432" y="404164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 짧은 길이 있어도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4727448" y="4443984"/>
            <a:ext cx="267004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→ C 로 곧장 가는 더 짧은 길이 존재할 수 있다. 하지만 그 길을 택하면 D를 방문할 수 없게 된다.</a:t>
            </a:r>
            <a:endParaRPr lang="en-US" sz="1130" dirty="0"/>
          </a:p>
        </p:txBody>
      </p:sp>
      <p:sp>
        <p:nvSpPr>
          <p:cNvPr id="19" name="Shape 16"/>
          <p:cNvSpPr/>
          <p:nvPr/>
        </p:nvSpPr>
        <p:spPr>
          <a:xfrm>
            <a:off x="8247888" y="3127248"/>
            <a:ext cx="3218688" cy="2340864"/>
          </a:xfrm>
          <a:prstGeom prst="roundRect">
            <a:avLst>
              <a:gd name="adj" fmla="val 546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9573768" y="3328416"/>
            <a:ext cx="566928" cy="566928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573768" y="332841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8394192" y="404164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전체가 망가진다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8522208" y="4443984"/>
            <a:ext cx="2670048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도시를 모두 들르고 돌아오는 조건 때문에, 부분에서 최적이 아닌 경로가 전체에서는 최적일 수 있다.</a:t>
            </a:r>
            <a:endParaRPr lang="en-US" sz="1130" dirty="0"/>
          </a:p>
        </p:txBody>
      </p:sp>
      <p:sp>
        <p:nvSpPr>
          <p:cNvPr id="24" name="Shape 21"/>
          <p:cNvSpPr/>
          <p:nvPr/>
        </p:nvSpPr>
        <p:spPr>
          <a:xfrm>
            <a:off x="658368" y="5614416"/>
            <a:ext cx="10872216" cy="475488"/>
          </a:xfrm>
          <a:prstGeom prst="roundRect">
            <a:avLst>
              <a:gd name="adj" fmla="val 2307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896112" y="5641848"/>
            <a:ext cx="420624" cy="420624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474" y="5751210"/>
            <a:ext cx="201900" cy="201900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1517904" y="5705856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부분 문제의 최적해를 모아도 전체 최적해가 되지 않는다 — 최적 부분 구조의 붕괴다.</a:t>
            </a:r>
            <a:endParaRPr lang="en-US" sz="1230" dirty="0"/>
          </a:p>
        </p:txBody>
      </p:sp>
      <p:sp>
        <p:nvSpPr>
          <p:cNvPr id="28" name="Text 24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5.6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4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크루스칼 알고리즘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도시를 잇되 도로 비용은 최소로 —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싼 간선부터 하나씩 골라 나간다.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5919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5686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§5.6  크루스칼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최소 신장 트리 (Minimum Spanning Tree)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166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도시를 도로로 연결하려 한다. 모든 도시가 서로 오갈 수 있어야 하되, 전체 공사비는 최소여야 한다. 이렇게 모든 정점을 연결하면서 간선 가중치의 합이 최소가 되는 간선 집합을 최소 신장 트리라고 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438144"/>
            <a:ext cx="516636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41248" y="356616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9" name="Image 1" descr="/home/claude/icons/networ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0003" y="3664915"/>
            <a:ext cx="168250" cy="16825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16736" y="3529584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간선은 정확히 V-1개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1316736" y="3803904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정점이 V개면 트리를 이루는 간선은 항상 V-1개다. 하나라도 더 넣으면 사이클이 생긴다.</a:t>
            </a:r>
            <a:endParaRPr lang="en-US" sz="1000" dirty="0"/>
          </a:p>
        </p:txBody>
      </p:sp>
      <p:sp>
        <p:nvSpPr>
          <p:cNvPr id="12" name="Shape 8"/>
          <p:cNvSpPr/>
          <p:nvPr/>
        </p:nvSpPr>
        <p:spPr>
          <a:xfrm>
            <a:off x="658368" y="4224528"/>
            <a:ext cx="516636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41248" y="4352544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4" name="Image 2" descr="/home/claude/icons/ba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451299"/>
            <a:ext cx="168250" cy="1682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316736" y="4315968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사이클은 금지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1316736" y="4590288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사이클이 있다는 것은 없어도 되는 도로가 있다는 뜻이다. 비용만 늘어난다.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58368" y="5010912"/>
            <a:ext cx="5166360" cy="713232"/>
          </a:xfrm>
          <a:prstGeom prst="roundRect">
            <a:avLst>
              <a:gd name="adj" fmla="val 128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41248" y="513892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9" name="Image 3" descr="/home/claude/icons/lin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003" y="5237683"/>
            <a:ext cx="168250" cy="16825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316736" y="5102352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모두 연결되어야 한다</a:t>
            </a:r>
            <a:endParaRPr lang="en-US" sz="1200" dirty="0"/>
          </a:p>
        </p:txBody>
      </p:sp>
      <p:sp>
        <p:nvSpPr>
          <p:cNvPr id="21" name="Text 15"/>
          <p:cNvSpPr/>
          <p:nvPr/>
        </p:nvSpPr>
        <p:spPr>
          <a:xfrm>
            <a:off x="1316736" y="5376672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어느 도시도 고립되면 안 된다. 끊긴 그래프는 신장 트리가 아니다.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6309360" y="1737360"/>
            <a:ext cx="5221224" cy="4041648"/>
          </a:xfrm>
          <a:prstGeom prst="roundRect">
            <a:avLst>
              <a:gd name="adj" fmla="val 31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3" name="Image 4" descr="/home/claude/ch5/assets/ms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3295" y="1883664"/>
            <a:ext cx="4653354" cy="374904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5919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5686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§5.6  크루스칼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크루스칼 알고리즘 — 가장 저렴한 간선부터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그래프에서 가장 싼 간선부터 하나씩 집어 들면서, 사이클을 만들지 않는 것만 골라 트리에 추가한다.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852160" cy="2468880"/>
          </a:xfrm>
          <a:prstGeom prst="roundRect">
            <a:avLst>
              <a:gd name="adj" fmla="val 5185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5/assets/krusk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154" y="2304288"/>
            <a:ext cx="3986588" cy="217627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784848" y="2157984"/>
            <a:ext cx="4745736" cy="768096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967728" y="228600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1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483" y="2384755"/>
            <a:ext cx="168250" cy="1682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443216" y="2249424"/>
            <a:ext cx="3922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간선을 가중치 오름차순 정렬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7443216" y="2523744"/>
            <a:ext cx="39227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간선을 싼 것부터 줄 세운다. 이 정렬이 그리디의 기준이다.</a:t>
            </a:r>
            <a:endParaRPr lang="en-US" sz="1020" dirty="0"/>
          </a:p>
        </p:txBody>
      </p:sp>
      <p:sp>
        <p:nvSpPr>
          <p:cNvPr id="14" name="Shape 9"/>
          <p:cNvSpPr/>
          <p:nvPr/>
        </p:nvSpPr>
        <p:spPr>
          <a:xfrm>
            <a:off x="6784848" y="3017520"/>
            <a:ext cx="4745736" cy="768096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6967728" y="314553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6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483" y="3244291"/>
            <a:ext cx="168250" cy="1682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443216" y="3108960"/>
            <a:ext cx="3922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사이클을 만들지 않으면 채택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7443216" y="3383280"/>
            <a:ext cx="39227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정점이 이미 같은 덩어리에 속해 있으면 그 간선은 버린다.</a:t>
            </a:r>
            <a:endParaRPr lang="en-US" sz="1020" dirty="0"/>
          </a:p>
        </p:txBody>
      </p:sp>
      <p:sp>
        <p:nvSpPr>
          <p:cNvPr id="19" name="Shape 13"/>
          <p:cNvSpPr/>
          <p:nvPr/>
        </p:nvSpPr>
        <p:spPr>
          <a:xfrm>
            <a:off x="6784848" y="3877056"/>
            <a:ext cx="4745736" cy="768096"/>
          </a:xfrm>
          <a:prstGeom prst="roundRect">
            <a:avLst>
              <a:gd name="adj" fmla="val 1190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6967728" y="4005072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1" name="Image 4" descr="/home/claude/icons/histor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6483" y="4103827"/>
            <a:ext cx="168250" cy="168250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443216" y="3968496"/>
            <a:ext cx="3922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간선 V-1개가 될 때까지</a:t>
            </a:r>
            <a:endParaRPr lang="en-US" sz="1200" dirty="0"/>
          </a:p>
        </p:txBody>
      </p:sp>
      <p:sp>
        <p:nvSpPr>
          <p:cNvPr id="23" name="Text 16"/>
          <p:cNvSpPr/>
          <p:nvPr/>
        </p:nvSpPr>
        <p:spPr>
          <a:xfrm>
            <a:off x="7443216" y="4242816"/>
            <a:ext cx="39227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트리가 완성되는 순간 남은 간선은 볼 필요가 없다.</a:t>
            </a:r>
            <a:endParaRPr lang="en-US" sz="1020" dirty="0"/>
          </a:p>
        </p:txBody>
      </p:sp>
      <p:sp>
        <p:nvSpPr>
          <p:cNvPr id="24" name="Shape 17"/>
          <p:cNvSpPr/>
          <p:nvPr/>
        </p:nvSpPr>
        <p:spPr>
          <a:xfrm>
            <a:off x="658368" y="490118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896112" y="5129784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26" name="Image 5" descr="/home/claude/icons/bulb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248656"/>
            <a:ext cx="219456" cy="21945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517904" y="504748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판정은 "사이클이 생기는가" 하나뿐이다</a:t>
            </a:r>
            <a:endParaRPr lang="en-US" sz="1320" dirty="0"/>
          </a:p>
        </p:txBody>
      </p:sp>
      <p:sp>
        <p:nvSpPr>
          <p:cNvPr id="28" name="Text 20"/>
          <p:cNvSpPr/>
          <p:nvPr/>
        </p:nvSpPr>
        <p:spPr>
          <a:xfrm>
            <a:off x="1517904" y="5358384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질문에 빠르게 답하기 위해 서로소 집합(union-find) 자료구조를 쓴다. 두 정점의 대표가 같으면 이미 연결되어 있다는 뜻이다.</a:t>
            </a:r>
            <a:endParaRPr lang="en-US" sz="1230" dirty="0"/>
          </a:p>
        </p:txBody>
      </p:sp>
      <p:sp>
        <p:nvSpPr>
          <p:cNvPr id="29" name="Text 21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45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5919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5686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§5.6  크루스칼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크루스칼 알고리즘 (의사코드)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kruskal.pseudo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입력: 그래프 G = (V, E)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출력: 최소 신장 트리를 구성하는 간선들의 집합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KRUSKAL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공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집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합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vertex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Make-Set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모든 정점을 독립된 집합으로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increasing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order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그리디의 핵심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edge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정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렬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된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순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서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대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로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Find-Set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Find-Set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사이클이 없으면 채택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Union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두 집합을 합친다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9110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user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49056" y="18745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Make-Set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8449056" y="2148840"/>
            <a:ext cx="2916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처음에는 모든 정점이 각자 혼자다. 부모를 자기 자신으로 둔다.</a:t>
            </a:r>
            <a:endParaRPr lang="en-US" sz="1030" dirty="0"/>
          </a:p>
        </p:txBody>
      </p:sp>
      <p:sp>
        <p:nvSpPr>
          <p:cNvPr id="19" name="Shape 15"/>
          <p:cNvSpPr/>
          <p:nvPr/>
        </p:nvSpPr>
        <p:spPr>
          <a:xfrm>
            <a:off x="7790688" y="3008376"/>
            <a:ext cx="373989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73568" y="3136392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search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235147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49056" y="309981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Find-Set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8449056" y="3374136"/>
            <a:ext cx="2916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어느 덩어리에 속하는지 대표를 찾는다. 두 대표가 같으면 사이클이다.</a:t>
            </a:r>
            <a:endParaRPr lang="en-US" sz="1030" dirty="0"/>
          </a:p>
        </p:txBody>
      </p:sp>
      <p:sp>
        <p:nvSpPr>
          <p:cNvPr id="24" name="Shape 19"/>
          <p:cNvSpPr/>
          <p:nvPr/>
        </p:nvSpPr>
        <p:spPr>
          <a:xfrm>
            <a:off x="7790688" y="4233672"/>
            <a:ext cx="373989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73568" y="436168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lin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460443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49056" y="4325112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Union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449056" y="4599432"/>
            <a:ext cx="2916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서로 다른 두 덩어리를 하나로 합친다. 연결 관계가 갱신된다.</a:t>
            </a:r>
            <a:endParaRPr lang="en-US" sz="1030" dirty="0"/>
          </a:p>
        </p:txBody>
      </p:sp>
      <p:sp>
        <p:nvSpPr>
          <p:cNvPr id="29" name="Shape 23"/>
          <p:cNvSpPr/>
          <p:nvPr/>
        </p:nvSpPr>
        <p:spPr>
          <a:xfrm>
            <a:off x="658368" y="554126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56869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target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687568"/>
            <a:ext cx="219456" cy="21945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63270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한 번 + 사이클 검사 반복 — 크루스칼의 전부다.</a:t>
            </a:r>
            <a:endParaRPr lang="en-US" sz="1230" dirty="0"/>
          </a:p>
        </p:txBody>
      </p:sp>
      <p:sp>
        <p:nvSpPr>
          <p:cNvPr id="33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46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5919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5686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§5.6  크루스칼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동작 과정 한눈에 보기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6858000" cy="3931920"/>
          </a:xfrm>
          <a:prstGeom prst="roundRect">
            <a:avLst>
              <a:gd name="adj" fmla="val 325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5/assets/kruskal_ani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985" y="1883664"/>
            <a:ext cx="5404765" cy="36393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699248" y="1737360"/>
            <a:ext cx="3831336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7863840" y="1810512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0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346" y="1929018"/>
            <a:ext cx="201900" cy="2019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375904" y="1737360"/>
            <a:ext cx="74980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9180576" y="1737360"/>
            <a:ext cx="128930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— f 채택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10524744" y="1737360"/>
            <a:ext cx="914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7699248" y="2414016"/>
            <a:ext cx="3831336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7863840" y="2487168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3" descr="/home/claude/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346" y="2605674"/>
            <a:ext cx="201900" cy="20190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375904" y="2414016"/>
            <a:ext cx="74980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1200" dirty="0"/>
          </a:p>
        </p:txBody>
      </p:sp>
      <p:sp>
        <p:nvSpPr>
          <p:cNvPr id="18" name="Text 12"/>
          <p:cNvSpPr/>
          <p:nvPr/>
        </p:nvSpPr>
        <p:spPr>
          <a:xfrm>
            <a:off x="9180576" y="2414016"/>
            <a:ext cx="128930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— d 채택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10524744" y="2414016"/>
            <a:ext cx="914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7699248" y="3090672"/>
            <a:ext cx="3831336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7863840" y="3163824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2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2346" y="3282330"/>
            <a:ext cx="201900" cy="20190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8375904" y="3090672"/>
            <a:ext cx="74980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1200" dirty="0"/>
          </a:p>
        </p:txBody>
      </p:sp>
      <p:sp>
        <p:nvSpPr>
          <p:cNvPr id="24" name="Text 17"/>
          <p:cNvSpPr/>
          <p:nvPr/>
        </p:nvSpPr>
        <p:spPr>
          <a:xfrm>
            <a:off x="9180576" y="3090672"/>
            <a:ext cx="128930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 — a 채택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10524744" y="3090672"/>
            <a:ext cx="914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</a:t>
            </a:r>
            <a:endParaRPr lang="en-US" sz="1100" dirty="0"/>
          </a:p>
        </p:txBody>
      </p:sp>
      <p:sp>
        <p:nvSpPr>
          <p:cNvPr id="26" name="Shape 19"/>
          <p:cNvSpPr/>
          <p:nvPr/>
        </p:nvSpPr>
        <p:spPr>
          <a:xfrm>
            <a:off x="7699248" y="3767328"/>
            <a:ext cx="3831336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7863840" y="3840480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8" name="Image 5" descr="/home/claude/icons/check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2346" y="3958986"/>
            <a:ext cx="201900" cy="201900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8375904" y="3767328"/>
            <a:ext cx="74980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9180576" y="3767328"/>
            <a:ext cx="128930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 — c 채택</a:t>
            </a:r>
            <a:endParaRPr lang="en-US" sz="1050" dirty="0"/>
          </a:p>
        </p:txBody>
      </p:sp>
      <p:sp>
        <p:nvSpPr>
          <p:cNvPr id="31" name="Text 23"/>
          <p:cNvSpPr/>
          <p:nvPr/>
        </p:nvSpPr>
        <p:spPr>
          <a:xfrm>
            <a:off x="10524744" y="3767328"/>
            <a:ext cx="914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</a:t>
            </a:r>
            <a:endParaRPr lang="en-US" sz="1100" dirty="0"/>
          </a:p>
        </p:txBody>
      </p:sp>
      <p:sp>
        <p:nvSpPr>
          <p:cNvPr id="32" name="Shape 24"/>
          <p:cNvSpPr/>
          <p:nvPr/>
        </p:nvSpPr>
        <p:spPr>
          <a:xfrm>
            <a:off x="7699248" y="4443984"/>
            <a:ext cx="3831336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Shape 25"/>
          <p:cNvSpPr/>
          <p:nvPr/>
        </p:nvSpPr>
        <p:spPr>
          <a:xfrm>
            <a:off x="7863840" y="4517136"/>
            <a:ext cx="438912" cy="438912"/>
          </a:xfrm>
          <a:prstGeom prst="ellipse">
            <a:avLst/>
          </a:prstGeom>
          <a:solidFill>
            <a:srgbClr val="6B7185"/>
          </a:solidFill>
          <a:ln w="12700">
            <a:solidFill>
              <a:srgbClr val="6B7185"/>
            </a:solidFill>
            <a:prstDash val="solid"/>
          </a:ln>
        </p:spPr>
      </p:sp>
      <p:pic>
        <p:nvPicPr>
          <p:cNvPr id="34" name="Image 6" descr="/home/claude/icons/times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2346" y="4635642"/>
            <a:ext cx="201900" cy="201900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8375904" y="4443984"/>
            <a:ext cx="74980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1200" dirty="0"/>
          </a:p>
        </p:txBody>
      </p:sp>
      <p:sp>
        <p:nvSpPr>
          <p:cNvPr id="36" name="Text 27"/>
          <p:cNvSpPr/>
          <p:nvPr/>
        </p:nvSpPr>
        <p:spPr>
          <a:xfrm>
            <a:off x="9180576" y="4443984"/>
            <a:ext cx="128930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 — a 사이클</a:t>
            </a:r>
            <a:endParaRPr lang="en-US" sz="1050" dirty="0"/>
          </a:p>
        </p:txBody>
      </p:sp>
      <p:sp>
        <p:nvSpPr>
          <p:cNvPr id="37" name="Text 28"/>
          <p:cNvSpPr/>
          <p:nvPr/>
        </p:nvSpPr>
        <p:spPr>
          <a:xfrm>
            <a:off x="10524744" y="4443984"/>
            <a:ext cx="914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✕</a:t>
            </a:r>
            <a:endParaRPr lang="en-US" sz="1100" dirty="0"/>
          </a:p>
        </p:txBody>
      </p:sp>
      <p:sp>
        <p:nvSpPr>
          <p:cNvPr id="38" name="Shape 29"/>
          <p:cNvSpPr/>
          <p:nvPr/>
        </p:nvSpPr>
        <p:spPr>
          <a:xfrm>
            <a:off x="7699248" y="5120640"/>
            <a:ext cx="3831336" cy="585216"/>
          </a:xfrm>
          <a:prstGeom prst="roundRect">
            <a:avLst>
              <a:gd name="adj" fmla="val 156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9" name="Shape 30"/>
          <p:cNvSpPr/>
          <p:nvPr/>
        </p:nvSpPr>
        <p:spPr>
          <a:xfrm>
            <a:off x="7863840" y="5193792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40" name="Image 7" descr="/home/claude/icons/check_whit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2346" y="5312298"/>
            <a:ext cx="201900" cy="201900"/>
          </a:xfrm>
          <a:prstGeom prst="rect">
            <a:avLst/>
          </a:prstGeom>
        </p:spPr>
      </p:pic>
      <p:sp>
        <p:nvSpPr>
          <p:cNvPr id="41" name="Text 31"/>
          <p:cNvSpPr/>
          <p:nvPr/>
        </p:nvSpPr>
        <p:spPr>
          <a:xfrm>
            <a:off x="8375904" y="5120640"/>
            <a:ext cx="74980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1200" dirty="0"/>
          </a:p>
        </p:txBody>
      </p:sp>
      <p:sp>
        <p:nvSpPr>
          <p:cNvPr id="42" name="Text 32"/>
          <p:cNvSpPr/>
          <p:nvPr/>
        </p:nvSpPr>
        <p:spPr>
          <a:xfrm>
            <a:off x="9180576" y="5120640"/>
            <a:ext cx="1289304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 — e 채택</a:t>
            </a:r>
            <a:endParaRPr lang="en-US" sz="1050" dirty="0"/>
          </a:p>
        </p:txBody>
      </p:sp>
      <p:sp>
        <p:nvSpPr>
          <p:cNvPr id="43" name="Text 33"/>
          <p:cNvSpPr/>
          <p:nvPr/>
        </p:nvSpPr>
        <p:spPr>
          <a:xfrm>
            <a:off x="10524744" y="5120640"/>
            <a:ext cx="914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✓</a:t>
            </a:r>
            <a:endParaRPr lang="en-US" sz="1100" dirty="0"/>
          </a:p>
        </p:txBody>
      </p:sp>
      <p:sp>
        <p:nvSpPr>
          <p:cNvPr id="44" name="Shape 34"/>
          <p:cNvSpPr/>
          <p:nvPr/>
        </p:nvSpPr>
        <p:spPr>
          <a:xfrm>
            <a:off x="658368" y="5797296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45" name="Shape 35"/>
          <p:cNvSpPr/>
          <p:nvPr/>
        </p:nvSpPr>
        <p:spPr>
          <a:xfrm>
            <a:off x="896112" y="5824728"/>
            <a:ext cx="402336" cy="402336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46" name="Image 8" descr="/home/claude/icons/trophy_white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0719" y="5929335"/>
            <a:ext cx="193121" cy="193121"/>
          </a:xfrm>
          <a:prstGeom prst="rect">
            <a:avLst/>
          </a:prstGeom>
        </p:spPr>
      </p:pic>
      <p:sp>
        <p:nvSpPr>
          <p:cNvPr id="47" name="Text 36"/>
          <p:cNvSpPr/>
          <p:nvPr/>
        </p:nvSpPr>
        <p:spPr>
          <a:xfrm>
            <a:off x="1517904" y="5888736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다섯 개(정점 6개 − 1)를 채택한 순간 트리가 완성된다. 총 비용 10+12+15+16+22 = 75.</a:t>
            </a:r>
            <a:endParaRPr lang="en-US" sz="1230" dirty="0"/>
          </a:p>
        </p:txBody>
      </p:sp>
      <p:sp>
        <p:nvSpPr>
          <p:cNvPr id="48" name="Text 3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47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5919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5686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§5.6  크루스칼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서로소 집합 (Disjoint Set, Union-Find)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566160"/>
          </a:xfrm>
          <a:prstGeom prst="roundRect">
            <a:avLst>
              <a:gd name="adj" fmla="val 307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disjoint_set.py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DisjointSet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__init__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처음에는 모든 정점이 각자 독립된 집합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x가 속한 집합의 대표(루트)를 찾는다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경로 압축: 찾은 루트를 곧바로 연결해 둔다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union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px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이미 같은 집합 -&gt; 사이클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self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py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px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91109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1" descr="/home/claude/icons/anchor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49056" y="18745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하나로 판정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8449056" y="2148840"/>
            <a:ext cx="2916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정점의 루트가 같으면 이미 이어져 있다는 뜻이다. 사이클 검사가 비교 한 번으로 끝난다.</a:t>
            </a:r>
            <a:endParaRPr lang="en-US" sz="1030" dirty="0"/>
          </a:p>
        </p:txBody>
      </p:sp>
      <p:sp>
        <p:nvSpPr>
          <p:cNvPr id="19" name="Shape 15"/>
          <p:cNvSpPr/>
          <p:nvPr/>
        </p:nvSpPr>
        <p:spPr>
          <a:xfrm>
            <a:off x="7790688" y="3008376"/>
            <a:ext cx="373989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73568" y="3136392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bol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235147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49056" y="309981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경로 압축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8449056" y="3374136"/>
            <a:ext cx="2916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 중 만난 노드를 루트에 직접 붙여 두면 다음 탐색이 거의 상수 시간이 된다.</a:t>
            </a:r>
            <a:endParaRPr lang="en-US" sz="1030" dirty="0"/>
          </a:p>
        </p:txBody>
      </p:sp>
      <p:sp>
        <p:nvSpPr>
          <p:cNvPr id="24" name="Shape 19"/>
          <p:cNvSpPr/>
          <p:nvPr/>
        </p:nvSpPr>
        <p:spPr>
          <a:xfrm>
            <a:off x="7790688" y="4233672"/>
            <a:ext cx="3739896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73568" y="436168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460443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49056" y="4325112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union의 반환값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449056" y="4599432"/>
            <a:ext cx="291693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합쳐졌으면 True, 이미 같은 집합이면 False. 이 값이 그대로 채택 여부가 된다.</a:t>
            </a:r>
            <a:endParaRPr lang="en-US" sz="1030" dirty="0"/>
          </a:p>
        </p:txBody>
      </p:sp>
      <p:sp>
        <p:nvSpPr>
          <p:cNvPr id="29" name="Shape 23"/>
          <p:cNvSpPr/>
          <p:nvPr/>
        </p:nvSpPr>
        <p:spPr>
          <a:xfrm>
            <a:off x="658368" y="554126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568696"/>
            <a:ext cx="457200" cy="457200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31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687568"/>
            <a:ext cx="219456" cy="21945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63270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경로 압축과 랭크 최적화를 함께 쓰면 연산 하나당 평균 O(α(V)) — 사실상 상수 시간이다.</a:t>
            </a:r>
            <a:endParaRPr lang="en-US" sz="1230" dirty="0"/>
          </a:p>
        </p:txBody>
      </p:sp>
      <p:sp>
        <p:nvSpPr>
          <p:cNvPr id="33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5919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5686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§5.6  크루스칼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675120" cy="3931920"/>
          </a:xfrm>
          <a:prstGeom prst="roundRect">
            <a:avLst>
              <a:gd name="adj" fmla="val 2791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67512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67512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5888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kruskal.py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364224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kruskal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edges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(1) 간선을 가중치 오름차순 정렬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    튜플이 (가중치, u, v) 순이므로 그냥 sort()면 된다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edges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(2) 서로소 집합 초기화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DisjointSet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(3) 싼 간선부터 하나씩 확인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edges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사이클이 생기지 않을 때만 채택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union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MST는 간선 (정점 수 - 1)개면 완성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516368" y="1783080"/>
            <a:ext cx="4014216" cy="2148840"/>
          </a:xfrm>
          <a:prstGeom prst="roundRect">
            <a:avLst>
              <a:gd name="adj" fmla="val 5106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516368" y="1783080"/>
            <a:ext cx="401421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516368" y="1947672"/>
            <a:ext cx="401421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653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7818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982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174736" y="1801368"/>
            <a:ext cx="3227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699248" y="2167128"/>
            <a:ext cx="3703320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edges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kruskal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edges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"--"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"(가중치"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")"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20" dirty="0"/>
          </a:p>
        </p:txBody>
      </p:sp>
      <p:sp>
        <p:nvSpPr>
          <p:cNvPr id="22" name="Shape 19"/>
          <p:cNvSpPr/>
          <p:nvPr/>
        </p:nvSpPr>
        <p:spPr>
          <a:xfrm>
            <a:off x="7516368" y="4114800"/>
            <a:ext cx="4014216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7699248" y="424281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4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8003" y="4341571"/>
            <a:ext cx="168250" cy="16825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8174736" y="4206240"/>
            <a:ext cx="3191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튜플 정렬의 요령</a:t>
            </a:r>
            <a:endParaRPr lang="en-US" sz="1200" dirty="0"/>
          </a:p>
        </p:txBody>
      </p:sp>
      <p:sp>
        <p:nvSpPr>
          <p:cNvPr id="26" name="Text 22"/>
          <p:cNvSpPr/>
          <p:nvPr/>
        </p:nvSpPr>
        <p:spPr>
          <a:xfrm>
            <a:off x="8174736" y="4480560"/>
            <a:ext cx="3191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가중치를 튜플 맨 앞에 두면 별도 key 없이 sort()만으로 원하는 순서가 나온다.</a:t>
            </a:r>
            <a:endParaRPr lang="en-US" sz="1020" dirty="0"/>
          </a:p>
        </p:txBody>
      </p:sp>
      <p:sp>
        <p:nvSpPr>
          <p:cNvPr id="27" name="Shape 23"/>
          <p:cNvSpPr/>
          <p:nvPr/>
        </p:nvSpPr>
        <p:spPr>
          <a:xfrm>
            <a:off x="7516368" y="4965192"/>
            <a:ext cx="4014216" cy="749808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7699248" y="509320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9" name="Image 2" descr="/home/claude/icons/fla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003" y="5191963"/>
            <a:ext cx="168250" cy="168250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8174736" y="5056632"/>
            <a:ext cx="31912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조기 종료</a:t>
            </a:r>
            <a:endParaRPr lang="en-US" sz="1200" dirty="0"/>
          </a:p>
        </p:txBody>
      </p:sp>
      <p:sp>
        <p:nvSpPr>
          <p:cNvPr id="31" name="Text 26"/>
          <p:cNvSpPr/>
          <p:nvPr/>
        </p:nvSpPr>
        <p:spPr>
          <a:xfrm>
            <a:off x="8174736" y="5330952"/>
            <a:ext cx="31912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V-1개를 모으면 남은 간선은 확인할 필요가 없다.</a:t>
            </a:r>
            <a:endParaRPr lang="en-US" sz="1020" dirty="0"/>
          </a:p>
        </p:txBody>
      </p:sp>
      <p:sp>
        <p:nvSpPr>
          <p:cNvPr id="32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49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359198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networ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95686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§5.6  크루스칼 알고리즘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결과와 시간 복잡도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852160" cy="2148840"/>
          </a:xfrm>
          <a:prstGeom prst="roundRect">
            <a:avLst>
              <a:gd name="adj" fmla="val 4255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877824" y="189280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877824" y="2203704"/>
            <a:ext cx="5413248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최소 신장 트리 구성: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0 -- 5 (가중치 10)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2 -- 3 (가중치 12)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1 -- 0 (가중치 15)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1 -- 2 (가중치 16)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3 -- 4 (가중치 22)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58368" y="4114800"/>
            <a:ext cx="5852160" cy="786384"/>
          </a:xfrm>
          <a:prstGeom prst="roundRect">
            <a:avLst>
              <a:gd name="adj" fmla="val 13953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96112" y="4279392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1" name="Image 1" descr="/home/claude/icons/troph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398264"/>
            <a:ext cx="219456" cy="2194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17904" y="4206240"/>
            <a:ext cx="4754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5개, 총 비용 75. 정점 6개를 모두 잇는 가장 싼 도로망이다.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693408" y="1783080"/>
            <a:ext cx="483717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6858000" y="1911096"/>
            <a:ext cx="438912" cy="438912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5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506" y="2029602"/>
            <a:ext cx="201900" cy="2019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370064" y="1783080"/>
            <a:ext cx="7498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</a:t>
            </a:r>
            <a:endParaRPr lang="en-US" sz="1200" dirty="0"/>
          </a:p>
        </p:txBody>
      </p:sp>
      <p:sp>
        <p:nvSpPr>
          <p:cNvPr id="17" name="Text 12"/>
          <p:cNvSpPr/>
          <p:nvPr/>
        </p:nvSpPr>
        <p:spPr>
          <a:xfrm>
            <a:off x="8174736" y="1783080"/>
            <a:ext cx="22951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E개를 가중치 순으로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10524744" y="1783080"/>
            <a:ext cx="914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O(E log E)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6693408" y="2606040"/>
            <a:ext cx="483717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858000" y="2734056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3" descr="/home/claude/icons/sear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506" y="2852562"/>
            <a:ext cx="201900" cy="2019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370064" y="2606040"/>
            <a:ext cx="7498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탐색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8174736" y="2606040"/>
            <a:ext cx="22951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find / union 연산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10524744" y="2606040"/>
            <a:ext cx="914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O(α(V))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6693408" y="3429000"/>
            <a:ext cx="483717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6858000" y="3557016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7" name="Image 4" descr="/home/claude/icons/networ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6506" y="3675522"/>
            <a:ext cx="201900" cy="20190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7370064" y="3429000"/>
            <a:ext cx="7498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구성</a:t>
            </a:r>
            <a:endParaRPr lang="en-US" sz="1200" dirty="0"/>
          </a:p>
        </p:txBody>
      </p:sp>
      <p:sp>
        <p:nvSpPr>
          <p:cNvPr id="29" name="Text 22"/>
          <p:cNvSpPr/>
          <p:nvPr/>
        </p:nvSpPr>
        <p:spPr>
          <a:xfrm>
            <a:off x="8174736" y="3429000"/>
            <a:ext cx="22951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V-1개를 선택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10524744" y="3429000"/>
            <a:ext cx="914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V-1회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6693408" y="4306824"/>
            <a:ext cx="4837176" cy="777240"/>
          </a:xfrm>
          <a:prstGeom prst="roundRect">
            <a:avLst>
              <a:gd name="adj" fmla="val 11765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Text 25"/>
          <p:cNvSpPr/>
          <p:nvPr/>
        </p:nvSpPr>
        <p:spPr>
          <a:xfrm>
            <a:off x="6967728" y="4306824"/>
            <a:ext cx="42885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O(E log E)</a:t>
            </a:r>
            <a:endParaRPr lang="en-US" sz="2400" dirty="0"/>
          </a:p>
        </p:txBody>
      </p:sp>
      <p:sp>
        <p:nvSpPr>
          <p:cNvPr id="33" name="Shape 26"/>
          <p:cNvSpPr/>
          <p:nvPr/>
        </p:nvSpPr>
        <p:spPr>
          <a:xfrm>
            <a:off x="658368" y="5138928"/>
            <a:ext cx="10872216" cy="548640"/>
          </a:xfrm>
          <a:prstGeom prst="roundRect">
            <a:avLst>
              <a:gd name="adj" fmla="val 20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Shape 27"/>
          <p:cNvSpPr/>
          <p:nvPr/>
        </p:nvSpPr>
        <p:spPr>
          <a:xfrm>
            <a:off x="896112" y="5184648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5" name="Image 5" descr="/home/claude/icons/check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4984" y="5303520"/>
            <a:ext cx="219456" cy="219456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1517904" y="5230368"/>
            <a:ext cx="97566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크루스칼은 탐욕적 선택 속성과 최적 부분 구조를 모두 만족한다. 그래서 그리디이면서도 언제나 최적해를 준다.</a:t>
            </a:r>
            <a:endParaRPr lang="en-US" sz="1230" dirty="0"/>
          </a:p>
        </p:txBody>
      </p:sp>
      <p:sp>
        <p:nvSpPr>
          <p:cNvPr id="37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</a:t>
            </a:r>
            <a:endParaRPr lang="en-US" sz="1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5.7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4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5.7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TSP와 그리디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"일단 지금 있는 곳에서 가장 가까운 도시로!"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단순한 그리디 접근이 어디까지 통할까.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51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§5.7  TSP와 그리디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외판원 순회 문제와 가장 가까운 이웃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5166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외판원 순회 문제(TSP)는 모든 도시를 한 번씩 방문하고 출발지로 돌아오는 최소 비용 경로를 찾는 문제다. 가장 단순한 그리디 접근은 "지금 있는 곳에서 가장 가까운 도시로 이동하자"이며, 이를 가장 가까운 이웃(nearest neighbor) 기법이라 부른다.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438144"/>
            <a:ext cx="5166360" cy="1133856"/>
          </a:xfrm>
          <a:prstGeom prst="roundRect">
            <a:avLst>
              <a:gd name="adj" fmla="val 9677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776472"/>
            <a:ext cx="457200" cy="45720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9" name="Image 1" descr="/home/claude/icons/sho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895344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529584"/>
            <a:ext cx="40690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구현은 짧고 실행은 빠르다. 문제는 정확성이다.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663440"/>
            <a:ext cx="5166360" cy="1024128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4791456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3" name="Image 2" descr="/home/claude/icons/war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890211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4754880"/>
            <a:ext cx="4343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TSP는 NP-난해 문제다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1316736" y="5029200"/>
            <a:ext cx="4343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도시가 늘어나면 모든 경로를 다 따져 보는 방식은 현실적으로 불가능하다. 그래서 근사해를 빠르게 얻는 그리디가 실무에서 자주 쓰인다.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6309360" y="1737360"/>
            <a:ext cx="522122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7" name="Image 3" descr="/home/claude/ch5/assets/tsp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5664" y="2340407"/>
            <a:ext cx="4928616" cy="274411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52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§5.7  TSP와 그리디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가까운 이웃 알고리즘 (의사코드)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858000" cy="3291840"/>
          </a:xfrm>
          <a:prstGeom prst="roundRect">
            <a:avLst>
              <a:gd name="adj" fmla="val 3333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85800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85800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071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nearest_neighbor.pseudo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547104" cy="276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start: 출발 도시, C: 전체 도시 집합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GREEDY_NEAREST_NEIGHBOR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방문한 도시 집합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아직 방문하지 않은 도시 중 가장 가까운 곳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가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최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소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인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방문 처리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현재 위치 갱신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방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문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순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서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출발지로 복귀</a:t>
            </a:r>
            <a:endParaRPr lang="en-US" sz="102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882128" y="1911096"/>
            <a:ext cx="365760" cy="3657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6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357616" y="1874520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기준은 거리 하나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8357616" y="2148840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도시 중 가장 가까운 곳만 본다. 그 뒤에 무엇이 남는지는 따지지 않는다.</a:t>
            </a:r>
            <a:endParaRPr lang="en-US" sz="1030" dirty="0"/>
          </a:p>
        </p:txBody>
      </p:sp>
      <p:sp>
        <p:nvSpPr>
          <p:cNvPr id="19" name="Shape 15"/>
          <p:cNvSpPr/>
          <p:nvPr/>
        </p:nvSpPr>
        <p:spPr>
          <a:xfrm>
            <a:off x="7699248" y="2916936"/>
            <a:ext cx="3831336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882128" y="3044952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random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883" y="3143707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57616" y="3008376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출발지에 따라 답이 달라진다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8357616" y="3282696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그래프라도 어디서 출발하느냐에 따라 전혀 다른 경로가 나온다.</a:t>
            </a:r>
            <a:endParaRPr lang="en-US" sz="1030" dirty="0"/>
          </a:p>
        </p:txBody>
      </p:sp>
      <p:sp>
        <p:nvSpPr>
          <p:cNvPr id="24" name="Shape 19"/>
          <p:cNvSpPr/>
          <p:nvPr/>
        </p:nvSpPr>
        <p:spPr>
          <a:xfrm>
            <a:off x="7699248" y="4050792"/>
            <a:ext cx="3831336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882128" y="417880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bol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0883" y="4277563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357616" y="4142232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빠른 대신 근사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357616" y="4416552"/>
            <a:ext cx="30083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도시 수 n에 대해 O(n²)이면 끝난다. 대신 최적해라는 보장은 없다.</a:t>
            </a:r>
            <a:endParaRPr lang="en-US" sz="1030" dirty="0"/>
          </a:p>
        </p:txBody>
      </p:sp>
      <p:sp>
        <p:nvSpPr>
          <p:cNvPr id="29" name="Shape 23"/>
          <p:cNvSpPr/>
          <p:nvPr/>
        </p:nvSpPr>
        <p:spPr>
          <a:xfrm>
            <a:off x="658368" y="526694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495544"/>
            <a:ext cx="457200" cy="45720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1" name="Image 4" descr="/home/claude/icons/questio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614416"/>
            <a:ext cx="219456" cy="219456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41324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마지막 한 걸음이 문제다</a:t>
            </a:r>
            <a:endParaRPr lang="en-US" sz="1320" dirty="0"/>
          </a:p>
        </p:txBody>
      </p:sp>
      <p:sp>
        <p:nvSpPr>
          <p:cNvPr id="33" name="Text 26"/>
          <p:cNvSpPr/>
          <p:nvPr/>
        </p:nvSpPr>
        <p:spPr>
          <a:xfrm>
            <a:off x="1517904" y="5724144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도시를 모두 돌고 나면 출발지로 반드시 돌아와야 한다. 그런데 그 복귀 비용은 선택 과정에서 한 번도 고려되지 않았다.</a:t>
            </a:r>
            <a:endParaRPr lang="en-US" sz="123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53</a:t>
            </a:r>
            <a:endParaRPr lang="en-US" sz="1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§5.7  TSP와 그리디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성공 사례 — 운이 좋을 때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A에서 출발한다고 하자. 가까운 곳을 차례로 따라가면 자연스럽게 모든 도시를 훑고 돌아오게 된다.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760720" cy="2743200"/>
          </a:xfrm>
          <a:prstGeom prst="roundRect">
            <a:avLst>
              <a:gd name="adj" fmla="val 4667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5/assets/tsp_o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859" y="2304288"/>
            <a:ext cx="4115738" cy="245059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693408" y="2157984"/>
            <a:ext cx="4837176" cy="621792"/>
          </a:xfrm>
          <a:prstGeom prst="roundRect">
            <a:avLst>
              <a:gd name="adj" fmla="val 147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858000" y="2249424"/>
            <a:ext cx="438912" cy="438912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1" name="Image 2" descr="/home/claude/icons/sho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506" y="2367930"/>
            <a:ext cx="201900" cy="20190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370064" y="2157984"/>
            <a:ext cx="749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 → B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8174736" y="2157984"/>
            <a:ext cx="22951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A에서 가장 가까운 곳은 B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10524744" y="2157984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6693408" y="2871216"/>
            <a:ext cx="4837176" cy="621792"/>
          </a:xfrm>
          <a:prstGeom prst="roundRect">
            <a:avLst>
              <a:gd name="adj" fmla="val 147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858000" y="2962656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7" name="Image 3" descr="/home/claude/icons/sho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506" y="3081162"/>
            <a:ext cx="201900" cy="2019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370064" y="2871216"/>
            <a:ext cx="749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 → C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8174736" y="2871216"/>
            <a:ext cx="22951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C, D 중 C가 가깝다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10524744" y="2871216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1100" dirty="0"/>
          </a:p>
        </p:txBody>
      </p:sp>
      <p:sp>
        <p:nvSpPr>
          <p:cNvPr id="21" name="Shape 15"/>
          <p:cNvSpPr/>
          <p:nvPr/>
        </p:nvSpPr>
        <p:spPr>
          <a:xfrm>
            <a:off x="6693408" y="3584448"/>
            <a:ext cx="4837176" cy="621792"/>
          </a:xfrm>
          <a:prstGeom prst="roundRect">
            <a:avLst>
              <a:gd name="adj" fmla="val 147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6858000" y="3675888"/>
            <a:ext cx="438912" cy="438912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3" name="Image 4" descr="/home/claude/icons/sho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6506" y="3794394"/>
            <a:ext cx="201900" cy="2019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370064" y="3584448"/>
            <a:ext cx="749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 → D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8174736" y="3584448"/>
            <a:ext cx="22951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도시는 D 하나뿐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10524744" y="3584448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1100" dirty="0"/>
          </a:p>
        </p:txBody>
      </p:sp>
      <p:sp>
        <p:nvSpPr>
          <p:cNvPr id="27" name="Shape 20"/>
          <p:cNvSpPr/>
          <p:nvPr/>
        </p:nvSpPr>
        <p:spPr>
          <a:xfrm>
            <a:off x="6693408" y="4297680"/>
            <a:ext cx="4837176" cy="621792"/>
          </a:xfrm>
          <a:prstGeom prst="roundRect">
            <a:avLst>
              <a:gd name="adj" fmla="val 1470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6858000" y="4389120"/>
            <a:ext cx="438912" cy="438912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9" name="Image 5" descr="/home/claude/icons/flag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6506" y="4507626"/>
            <a:ext cx="201900" cy="201900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7370064" y="4297680"/>
            <a:ext cx="749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 → A</a:t>
            </a:r>
            <a:endParaRPr lang="en-US" sz="1200" dirty="0"/>
          </a:p>
        </p:txBody>
      </p:sp>
      <p:sp>
        <p:nvSpPr>
          <p:cNvPr id="31" name="Text 23"/>
          <p:cNvSpPr/>
          <p:nvPr/>
        </p:nvSpPr>
        <p:spPr>
          <a:xfrm>
            <a:off x="8174736" y="4297680"/>
            <a:ext cx="2295144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출발지로 복귀한다</a:t>
            </a:r>
            <a:endParaRPr lang="en-US" sz="1050" dirty="0"/>
          </a:p>
        </p:txBody>
      </p:sp>
      <p:sp>
        <p:nvSpPr>
          <p:cNvPr id="32" name="Text 24"/>
          <p:cNvSpPr/>
          <p:nvPr/>
        </p:nvSpPr>
        <p:spPr>
          <a:xfrm>
            <a:off x="10524744" y="4297680"/>
            <a:ext cx="914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1100" dirty="0"/>
          </a:p>
        </p:txBody>
      </p:sp>
      <p:sp>
        <p:nvSpPr>
          <p:cNvPr id="33" name="Shape 25"/>
          <p:cNvSpPr/>
          <p:nvPr/>
        </p:nvSpPr>
        <p:spPr>
          <a:xfrm>
            <a:off x="658368" y="5029200"/>
            <a:ext cx="10872216" cy="777240"/>
          </a:xfrm>
          <a:prstGeom prst="roundRect">
            <a:avLst>
              <a:gd name="adj" fmla="val 11765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4" name="Text 26"/>
          <p:cNvSpPr/>
          <p:nvPr/>
        </p:nvSpPr>
        <p:spPr>
          <a:xfrm>
            <a:off x="932688" y="5029200"/>
            <a:ext cx="1032357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→ B → C → D → A   =   50</a:t>
            </a:r>
            <a:endParaRPr lang="en-US" sz="2200" dirty="0"/>
          </a:p>
        </p:txBody>
      </p:sp>
      <p:sp>
        <p:nvSpPr>
          <p:cNvPr id="35" name="Shape 27"/>
          <p:cNvSpPr/>
          <p:nvPr/>
        </p:nvSpPr>
        <p:spPr>
          <a:xfrm>
            <a:off x="658368" y="5833872"/>
            <a:ext cx="10872216" cy="438912"/>
          </a:xfrm>
          <a:prstGeom prst="roundRect">
            <a:avLst>
              <a:gd name="adj" fmla="val 25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6" name="Shape 28"/>
          <p:cNvSpPr/>
          <p:nvPr/>
        </p:nvSpPr>
        <p:spPr>
          <a:xfrm>
            <a:off x="896112" y="5861304"/>
            <a:ext cx="384048" cy="38404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7" name="Image 6" descr="/home/claude/icons/check_whi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964" y="5961156"/>
            <a:ext cx="184343" cy="184343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1517904" y="5925312"/>
            <a:ext cx="9756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그래프에서는 그리디가 실제 최적 경로와 일치했다 — 하지만 그것은 보장이 아니라 우연이다.</a:t>
            </a:r>
            <a:endParaRPr lang="en-US" sz="1230" dirty="0"/>
          </a:p>
        </p:txBody>
      </p:sp>
      <p:sp>
        <p:nvSpPr>
          <p:cNvPr id="39" name="Text 3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54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§5.7  TSP와 그리디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실패 사례 — 마지막 한 걸음의 함정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가까운 도시만 좇다 보면, 마지막에 출발지로 돌아오는 길이 터무니없이 멀어지는 상황이 생긴다.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5760720" cy="2834640"/>
          </a:xfrm>
          <a:prstGeom prst="roundRect">
            <a:avLst>
              <a:gd name="adj" fmla="val 451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8" name="Image 1" descr="/home/claude/ch5/assets/tsp_fai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254" y="2304288"/>
            <a:ext cx="4746949" cy="254203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693408" y="2157984"/>
            <a:ext cx="4837176" cy="1316736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6876288" y="2286000"/>
            <a:ext cx="365760" cy="3657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11" name="Image 2" descr="/home/claude/icons/sho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5043" y="2384755"/>
            <a:ext cx="168250" cy="16825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351776" y="2249424"/>
            <a:ext cx="4014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앞부분은 계속 저렴하다</a:t>
            </a:r>
            <a:endParaRPr lang="en-US" sz="1300" dirty="0"/>
          </a:p>
        </p:txBody>
      </p:sp>
      <p:sp>
        <p:nvSpPr>
          <p:cNvPr id="13" name="Text 8"/>
          <p:cNvSpPr/>
          <p:nvPr/>
        </p:nvSpPr>
        <p:spPr>
          <a:xfrm>
            <a:off x="7351776" y="2523744"/>
            <a:ext cx="4014216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단계 가장 싼 간선을 고르므로 초반 비용은 확실히 낮다. 문제는 그 선택들이 마지막에 어떤 상황을 남기는지 아무도 보지 않는다는 점이다.</a:t>
            </a:r>
            <a:endParaRPr lang="en-US" sz="1080" dirty="0"/>
          </a:p>
        </p:txBody>
      </p:sp>
      <p:sp>
        <p:nvSpPr>
          <p:cNvPr id="14" name="Shape 9"/>
          <p:cNvSpPr/>
          <p:nvPr/>
        </p:nvSpPr>
        <p:spPr>
          <a:xfrm>
            <a:off x="6693408" y="3621024"/>
            <a:ext cx="4837176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6876288" y="374904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16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043" y="3847795"/>
            <a:ext cx="168250" cy="16825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7351776" y="3712464"/>
            <a:ext cx="4014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복귀 비용이 폭발한다</a:t>
            </a:r>
            <a:endParaRPr lang="en-US" sz="1300" dirty="0"/>
          </a:p>
        </p:txBody>
      </p:sp>
      <p:sp>
        <p:nvSpPr>
          <p:cNvPr id="18" name="Text 12"/>
          <p:cNvSpPr/>
          <p:nvPr/>
        </p:nvSpPr>
        <p:spPr>
          <a:xfrm>
            <a:off x="7351776" y="3986784"/>
            <a:ext cx="40142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남겨진 마지막 도시가 출발지에서 아주 멀면, 앞에서 아낀 것을 한 번에 다 토해 낸다. 최적 부분 구조가 성립하지 않는다는 §5.5의 결론이 여기서 그대로 드러난다.</a:t>
            </a:r>
            <a:endParaRPr lang="en-US" sz="1080" dirty="0"/>
          </a:p>
        </p:txBody>
      </p:sp>
      <p:sp>
        <p:nvSpPr>
          <p:cNvPr id="19" name="Shape 13"/>
          <p:cNvSpPr/>
          <p:nvPr/>
        </p:nvSpPr>
        <p:spPr>
          <a:xfrm>
            <a:off x="658368" y="5175504"/>
            <a:ext cx="10872216" cy="914400"/>
          </a:xfrm>
          <a:prstGeom prst="roundRect">
            <a:avLst>
              <a:gd name="adj" fmla="val 12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4"/>
          <p:cNvSpPr/>
          <p:nvPr/>
        </p:nvSpPr>
        <p:spPr>
          <a:xfrm>
            <a:off x="896112" y="5404104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1" name="Image 4" descr="/home/claude/icons/ba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5522976"/>
            <a:ext cx="219456" cy="219456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517904" y="5321808"/>
            <a:ext cx="97566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TSP에서 가장 가까운 이웃은 근사 알고리즘이다</a:t>
            </a:r>
            <a:endParaRPr lang="en-US" sz="1320" dirty="0"/>
          </a:p>
        </p:txBody>
      </p:sp>
      <p:sp>
        <p:nvSpPr>
          <p:cNvPr id="23" name="Text 16"/>
          <p:cNvSpPr/>
          <p:nvPr/>
        </p:nvSpPr>
        <p:spPr>
          <a:xfrm>
            <a:off x="1517904" y="5632704"/>
            <a:ext cx="97566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빠르게 그럴듯한 답을 얻는 용도로는 쓸 만하지만, 최적해를 보장하지는 않는다. 정확한 해가 필요하면 동적 계획법이나 분기 한정법 같은 다른 도구를 써야 한다.</a:t>
            </a:r>
            <a:endParaRPr lang="en-US" sz="1230" dirty="0"/>
          </a:p>
        </p:txBody>
      </p:sp>
      <p:sp>
        <p:nvSpPr>
          <p:cNvPr id="24" name="Text 1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55</a:t>
            </a:r>
            <a:endParaRPr lang="en-US" sz="1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926184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map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5238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§5.7  TSP와 그리디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구현과 실행 결과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858000" cy="4023360"/>
          </a:xfrm>
          <a:prstGeom prst="roundRect">
            <a:avLst>
              <a:gd name="adj" fmla="val 272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85800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85800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071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tsp.py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547104" cy="3493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float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"inf"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solve_tsp_nearest_neighbor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adj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adj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min_dist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next_city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방문 안 한 도시 중 가장 가까운 곳 찾기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and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adj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!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adj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min_dist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min_dist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next_city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adj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next_city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next_city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min_dist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next_city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adj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출발점으로 복귀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append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</a:t>
            </a:r>
            <a:endParaRPr lang="en-US" sz="860" dirty="0"/>
          </a:p>
        </p:txBody>
      </p:sp>
      <p:sp>
        <p:nvSpPr>
          <p:cNvPr id="14" name="Shape 11"/>
          <p:cNvSpPr/>
          <p:nvPr/>
        </p:nvSpPr>
        <p:spPr>
          <a:xfrm>
            <a:off x="7699248" y="1783080"/>
            <a:ext cx="3831336" cy="1691640"/>
          </a:xfrm>
          <a:prstGeom prst="roundRect">
            <a:avLst>
              <a:gd name="adj" fmla="val 6486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699248" y="1783080"/>
            <a:ext cx="383133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7699248" y="1947672"/>
            <a:ext cx="383133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83640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00100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16559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357616" y="1801368"/>
            <a:ext cx="30449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7882128" y="2167128"/>
            <a:ext cx="3520440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matrix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A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35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B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35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C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D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2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path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cost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solve_tsp_nearest_neighbor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matrix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20" dirty="0"/>
          </a:p>
        </p:txBody>
      </p:sp>
      <p:sp>
        <p:nvSpPr>
          <p:cNvPr id="22" name="Shape 19"/>
          <p:cNvSpPr/>
          <p:nvPr/>
        </p:nvSpPr>
        <p:spPr>
          <a:xfrm>
            <a:off x="7699248" y="3657600"/>
            <a:ext cx="3831336" cy="1170432"/>
          </a:xfrm>
          <a:prstGeom prst="roundRect">
            <a:avLst>
              <a:gd name="adj" fmla="val 7813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7918704" y="37673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918704" y="4078224"/>
            <a:ext cx="33924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경로: A -&gt; B -&gt; D -&gt; C -&gt; A</a:t>
            </a:r>
            <a:endParaRPr lang="en-US" sz="1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비용: 80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7699248" y="4992624"/>
            <a:ext cx="3831336" cy="82296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882128" y="5120640"/>
            <a:ext cx="365760" cy="365760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27" name="Image 1" descr="/home/claude/icons/search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883" y="5219395"/>
            <a:ext cx="168250" cy="168250"/>
          </a:xfrm>
          <a:prstGeom prst="rect">
            <a:avLst/>
          </a:prstGeom>
        </p:spPr>
      </p:pic>
      <p:sp>
        <p:nvSpPr>
          <p:cNvPr id="28" name="Text 24"/>
          <p:cNvSpPr/>
          <p:nvPr/>
        </p:nvSpPr>
        <p:spPr>
          <a:xfrm>
            <a:off x="8357616" y="5084064"/>
            <a:ext cx="3008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이중 반복문 = O(n²)</a:t>
            </a:r>
            <a:endParaRPr lang="en-US" sz="1200" dirty="0"/>
          </a:p>
        </p:txBody>
      </p:sp>
      <p:sp>
        <p:nvSpPr>
          <p:cNvPr id="29" name="Text 25"/>
          <p:cNvSpPr/>
          <p:nvPr/>
        </p:nvSpPr>
        <p:spPr>
          <a:xfrm>
            <a:off x="8357616" y="5358384"/>
            <a:ext cx="300837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2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단계마다 방문하지 않은 도시를 전부 훑어 최솟값을 찾는다.</a:t>
            </a:r>
            <a:endParaRPr lang="en-US" sz="1020" dirty="0"/>
          </a:p>
        </p:txBody>
      </p:sp>
      <p:sp>
        <p:nvSpPr>
          <p:cNvPr id="30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56</a:t>
            </a:r>
            <a:endParaRPr lang="en-US" sz="1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5.8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4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5.8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다익스트라 알고리즘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"아직 방문하지 않은 곳 중 가장 가까운 곳은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확정된 최단 거리다."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57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7544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7310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§5.8  다익스트라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지점에서 모든 지점까지의 최단 경로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48920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지점에서 다른 모든 지점까지의 최단 경로를 찾는 다익스트라(Dijkstra) 알고리즘은 가장 널리 쓰이는 그리디 알고리즘이다. 시작점에서 출발해 연결된 이웃까지의 거리를 계산하고, 그중 가장 가까운 곳을 하나씩 확정해 나간다.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621024"/>
            <a:ext cx="4892040" cy="1188720"/>
          </a:xfrm>
          <a:prstGeom prst="roundRect">
            <a:avLst>
              <a:gd name="adj" fmla="val 923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986784"/>
            <a:ext cx="457200" cy="457200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9" name="Image 1" descr="/home/claude/icons/rout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4105656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712464"/>
            <a:ext cx="3794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내비게이션의 경로 탐색, 네트워크 라우팅이 모두 이 알고리즘 위에 서 있다.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992624"/>
            <a:ext cx="4892040" cy="566928"/>
          </a:xfrm>
          <a:prstGeom prst="roundRect">
            <a:avLst>
              <a:gd name="adj" fmla="val 19355"/>
            </a:avLst>
          </a:prstGeom>
          <a:solidFill>
            <a:srgbClr val="E7E6FB"/>
          </a:solidFill>
          <a:ln w="12700">
            <a:solidFill>
              <a:srgbClr val="E7E6F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658368" y="4992624"/>
            <a:ext cx="4892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가까운 곳부터 확정한다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035040" y="1737360"/>
            <a:ext cx="5495544" cy="3950208"/>
          </a:xfrm>
          <a:prstGeom prst="roundRect">
            <a:avLst>
              <a:gd name="adj" fmla="val 3241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14" name="Image 2" descr="/home/claude/ch5/assets/dijkstr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344" y="2292327"/>
            <a:ext cx="5202936" cy="284027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58</a:t>
            </a:r>
            <a:endParaRPr lang="en-US" sz="1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7544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7310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§5.8  다익스트라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아이디어 — 왜 그 선택이 안전한가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00784"/>
            <a:ext cx="10872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집에서 편의점까지 2분, 학교까지 10분이라고 하자. 혹시 학교를 거쳐 편의점으로 돌아오는 길이 더 빠를 수는 없을까?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2157984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984248" y="2359152"/>
            <a:ext cx="566928" cy="566928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84248" y="235915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804672" y="307238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상식적으로 불가능하다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932688" y="347472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학교로 가는 순간 이미 10분을 썼다. 거기서 아무리 빨라도 2분보다 짧아질 수 없다.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453128" y="2157984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779008" y="2359152"/>
            <a:ext cx="566928" cy="56692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779008" y="235915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4599432" y="307238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음수 가중치가 없다면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4727448" y="347472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 비용이 모두 0 이상이면 돌아가는 경로가 직행보다 짧아지는 일은 생기지 않는다.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8247888" y="2157984"/>
            <a:ext cx="3218688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9573768" y="2359152"/>
            <a:ext cx="566928" cy="56692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573768" y="235915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8394192" y="307238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곧 탐욕적 선택 속성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8522208" y="3474720"/>
            <a:ext cx="267004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1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 가장 가까운 곳을 고르는 판단은 미래의 어떤 정보로도 뒤집히지 않는다. §5.5의 조건 ①이다.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58368" y="4572000"/>
            <a:ext cx="10872216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896112" y="4754880"/>
            <a:ext cx="457200" cy="45720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4" name="Image 1" descr="/home/claude/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" y="4878324"/>
            <a:ext cx="210312" cy="210312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1481328" y="4572000"/>
            <a:ext cx="1143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전제 조건</a:t>
            </a:r>
            <a:endParaRPr lang="en-US" sz="1350" dirty="0"/>
          </a:p>
        </p:txBody>
      </p:sp>
      <p:sp>
        <p:nvSpPr>
          <p:cNvPr id="26" name="Text 22"/>
          <p:cNvSpPr/>
          <p:nvPr/>
        </p:nvSpPr>
        <p:spPr>
          <a:xfrm>
            <a:off x="2651760" y="4700016"/>
            <a:ext cx="8503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18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가중치가 음수인 간선이 하나라도 있으면 이 논리가 무너진다. 그때는 벨만-포드 같은 다른 알고리즘을 써야 한다.</a:t>
            </a:r>
            <a:endParaRPr lang="en-US" sz="1180" dirty="0"/>
          </a:p>
        </p:txBody>
      </p:sp>
      <p:sp>
        <p:nvSpPr>
          <p:cNvPr id="27" name="Shape 23"/>
          <p:cNvSpPr/>
          <p:nvPr/>
        </p:nvSpPr>
        <p:spPr>
          <a:xfrm>
            <a:off x="658368" y="5541264"/>
            <a:ext cx="10872216" cy="512064"/>
          </a:xfrm>
          <a:prstGeom prst="roundRect">
            <a:avLst>
              <a:gd name="adj" fmla="val 21429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896112" y="5568696"/>
            <a:ext cx="457200" cy="45720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9" name="Image 2" descr="/home/claude/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84" y="5687568"/>
            <a:ext cx="219456" cy="219456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1517904" y="5632704"/>
            <a:ext cx="97566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3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확정한 거리는 다시 계산하지 않는다 — 되돌아보지 않는 그리디의 성격이 그대로 나타난다.</a:t>
            </a:r>
            <a:endParaRPr lang="en-US" sz="1230" dirty="0"/>
          </a:p>
        </p:txBody>
      </p:sp>
      <p:sp>
        <p:nvSpPr>
          <p:cNvPr id="31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59</a:t>
            </a:r>
            <a:endParaRPr lang="en-US" sz="1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7544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7310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§5.8  다익스트라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다익스트라 알고리즘 (의사코드)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040880" cy="3977640"/>
          </a:xfrm>
          <a:prstGeom prst="roundRect">
            <a:avLst>
              <a:gd name="adj" fmla="val 2759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04088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04088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254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dijkstra.pseudo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729984" cy="3447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입력: 그래프 G = (V, E), 시작 정점 start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출력: start에서 모든 정점까지의 최단 거리 dist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DIJKSTRA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vertex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무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한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대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False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repeat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|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times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[그리디 선택] 미방문 정점 중 dist가 가장 작은 것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최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소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를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갖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는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미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방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문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정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점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is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null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무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한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대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최단 거리 확정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 [갱신] u를 거쳐 가는 길이 더 짧으면 고친다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each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of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visited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new_cost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weight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new_cost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then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new_cost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3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</a:t>
            </a:r>
            <a:endParaRPr lang="en-US" sz="930" dirty="0"/>
          </a:p>
        </p:txBody>
      </p:sp>
      <p:sp>
        <p:nvSpPr>
          <p:cNvPr id="14" name="Shape 11"/>
          <p:cNvSpPr/>
          <p:nvPr/>
        </p:nvSpPr>
        <p:spPr>
          <a:xfrm>
            <a:off x="7882128" y="1783080"/>
            <a:ext cx="364845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065008" y="1911096"/>
            <a:ext cx="365760" cy="365760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16" name="Image 1" descr="/home/claude/icons/targe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376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540496" y="187452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 선택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540496" y="2148840"/>
            <a:ext cx="2825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미방문 정점 중 가장 가까운 것을 고른다. 이 한 줄이 알고리즘의 심장이다.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882128" y="2807208"/>
            <a:ext cx="364845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065008" y="293522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anchor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763" y="3033979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540496" y="2898648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확정(visited)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540496" y="3172968"/>
            <a:ext cx="2825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방문 처리된 정점의 거리는 최종값이다. 이후 다시 건드리지 않는다.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882128" y="3831336"/>
            <a:ext cx="364845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065008" y="3959352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763" y="4058107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540496" y="3922776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완화(relaxation)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540496" y="4197096"/>
            <a:ext cx="2825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u를 경유하는 새 경로가 더 짧으면 dist를 고친다. 갱신은 이웃에만 전파된다.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882128" y="4855464"/>
            <a:ext cx="364845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065008" y="498348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infinity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3763" y="5082235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540496" y="4946904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무한대 초기화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540496" y="5221224"/>
            <a:ext cx="2825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아직 도달 방법을 모르는 정점은 무한대로 두어 비교에서 자연히 밀려나게 한다.</a:t>
            </a:r>
            <a:endParaRPr lang="en-US" sz="100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</a:t>
            </a:r>
            <a:endParaRPr lang="en-US" sz="1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7544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7310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§5.8  다익스트라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동작 과정 한눈에 보기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7040880" cy="3931920"/>
          </a:xfrm>
          <a:prstGeom prst="roundRect">
            <a:avLst>
              <a:gd name="adj" fmla="val 3256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7" name="Image 1" descr="/home/claude/ch5/assets/dijkstra_ani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735" y="1883664"/>
            <a:ext cx="6158146" cy="3639312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7882128" y="173736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8065008" y="1865376"/>
            <a:ext cx="365760" cy="365760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10" name="Image 2" descr="/home/claude/icons/flag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763" y="1964131"/>
            <a:ext cx="168250" cy="16825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540496" y="182880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시작점만 0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8540496" y="210312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나머지는 모두 무한대로 두고 출발한다.</a:t>
            </a:r>
            <a:endParaRPr lang="en-US" sz="1000" dirty="0"/>
          </a:p>
        </p:txBody>
      </p:sp>
      <p:sp>
        <p:nvSpPr>
          <p:cNvPr id="13" name="Shape 8"/>
          <p:cNvSpPr/>
          <p:nvPr/>
        </p:nvSpPr>
        <p:spPr>
          <a:xfrm>
            <a:off x="7882128" y="274320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8065008" y="2871216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15" name="Image 3" descr="/home/claude/icons/target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3763" y="2969971"/>
            <a:ext cx="168250" cy="16825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540496" y="283464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가장 가까운 곳 확정</a:t>
            </a:r>
            <a:endParaRPr lang="en-US" sz="1150" dirty="0"/>
          </a:p>
        </p:txBody>
      </p:sp>
      <p:sp>
        <p:nvSpPr>
          <p:cNvPr id="17" name="Text 11"/>
          <p:cNvSpPr/>
          <p:nvPr/>
        </p:nvSpPr>
        <p:spPr>
          <a:xfrm>
            <a:off x="8540496" y="310896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큐에서 거리가 최소인 정점을 꺼내 방문 처리한다.</a:t>
            </a:r>
            <a:endParaRPr lang="en-US" sz="1000" dirty="0"/>
          </a:p>
        </p:txBody>
      </p:sp>
      <p:sp>
        <p:nvSpPr>
          <p:cNvPr id="18" name="Shape 12"/>
          <p:cNvSpPr/>
          <p:nvPr/>
        </p:nvSpPr>
        <p:spPr>
          <a:xfrm>
            <a:off x="7882128" y="374904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9" name="Shape 13"/>
          <p:cNvSpPr/>
          <p:nvPr/>
        </p:nvSpPr>
        <p:spPr>
          <a:xfrm>
            <a:off x="8065008" y="3877056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0" name="Image 4" descr="/home/claude/icons/exchange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3763" y="3975811"/>
            <a:ext cx="168250" cy="16825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540496" y="384048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이웃 거리 갱신</a:t>
            </a:r>
            <a:endParaRPr lang="en-US" sz="1150" dirty="0"/>
          </a:p>
        </p:txBody>
      </p:sp>
      <p:sp>
        <p:nvSpPr>
          <p:cNvPr id="22" name="Text 15"/>
          <p:cNvSpPr/>
          <p:nvPr/>
        </p:nvSpPr>
        <p:spPr>
          <a:xfrm>
            <a:off x="8540496" y="411480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정점을 경유하면 더 짧아지는 이웃의 값을 고친다.</a:t>
            </a:r>
            <a:endParaRPr lang="en-US" sz="1000" dirty="0"/>
          </a:p>
        </p:txBody>
      </p:sp>
      <p:sp>
        <p:nvSpPr>
          <p:cNvPr id="23" name="Shape 16"/>
          <p:cNvSpPr/>
          <p:nvPr/>
        </p:nvSpPr>
        <p:spPr>
          <a:xfrm>
            <a:off x="7882128" y="4754880"/>
            <a:ext cx="3648456" cy="896112"/>
          </a:xfrm>
          <a:prstGeom prst="roundRect">
            <a:avLst>
              <a:gd name="adj" fmla="val 102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17"/>
          <p:cNvSpPr/>
          <p:nvPr/>
        </p:nvSpPr>
        <p:spPr>
          <a:xfrm>
            <a:off x="8065008" y="4882896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5" name="Image 5" descr="/home/claude/icons/history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3763" y="4981651"/>
            <a:ext cx="168250" cy="168250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540496" y="4846320"/>
            <a:ext cx="2825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큐가 빌 때까지</a:t>
            </a:r>
            <a:endParaRPr lang="en-US" sz="1150" dirty="0"/>
          </a:p>
        </p:txBody>
      </p:sp>
      <p:sp>
        <p:nvSpPr>
          <p:cNvPr id="27" name="Text 19"/>
          <p:cNvSpPr/>
          <p:nvPr/>
        </p:nvSpPr>
        <p:spPr>
          <a:xfrm>
            <a:off x="8540496" y="5120640"/>
            <a:ext cx="282549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②와 ③을 반복하면 모든 최단 거리가 확정된다.</a:t>
            </a:r>
            <a:endParaRPr lang="en-US" sz="1000" dirty="0"/>
          </a:p>
        </p:txBody>
      </p:sp>
      <p:sp>
        <p:nvSpPr>
          <p:cNvPr id="28" name="Text 20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61</a:t>
            </a:r>
            <a:endParaRPr lang="en-US" sz="1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7544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7310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§5.8  다익스트라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파이썬 구현 — 우선순위 큐를 쓴다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7223760" cy="4160520"/>
          </a:xfrm>
          <a:prstGeom prst="roundRect">
            <a:avLst>
              <a:gd name="adj" fmla="val 263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72237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72237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437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dijkstra.py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912864" cy="3630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우선순위 큐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float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"inf"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def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dijkstra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graph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1. 초기화: 모든 노드까지의 거리를 무한대로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distances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INF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node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graph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distances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2. (거리, 노드) 형태로 큐에 넣는다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queue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heappush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queue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start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while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queue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3. 가장 가까운 노드 선택 — 그리디 선택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cur_dist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cur_node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heappop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queue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4. 이미 더 짧은 경로를 찾았다면 무시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distances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cur_node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cur_dist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continue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5. 이웃 노드 갱신 (relaxation)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graph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cur_node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new_dist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cur_dist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graph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cur_node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new_dist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distances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distances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new_dist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heapq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heappush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queue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new_dist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neighbor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8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distances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7973568" y="1783080"/>
            <a:ext cx="3557016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8156448" y="1911096"/>
            <a:ext cx="365760" cy="365760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16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20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631936" y="1874520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힙이 최솟값을 대신 찾아 준다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631936" y="2148840"/>
            <a:ext cx="27340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매번 전체를 훑지 않아도 heappop 한 번이면 가장 가까운 노드가 나온다.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973568" y="2916936"/>
            <a:ext cx="3557016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8156448" y="3044952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ba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203" y="3143707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631936" y="3008376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오래된 항목 건너뛰기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631936" y="3282696"/>
            <a:ext cx="27340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큐에는 갱신 이전 값이 남아 있을 수 있다. 4번 조건이 그것을 걸러 낸다.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973568" y="4050792"/>
            <a:ext cx="3557016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8156448" y="4178808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exchang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203" y="4277563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631936" y="4142232"/>
            <a:ext cx="2734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갱신될 때만 push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631936" y="4416552"/>
            <a:ext cx="27340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거리가 실제로 줄어든 경우에만 큐에 넣어 불필요한 작업을 막는다.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62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177544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37310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§5.8  다익스트라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결과와 시간 복잡도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5852160" cy="1737360"/>
          </a:xfrm>
          <a:prstGeom prst="roundRect">
            <a:avLst>
              <a:gd name="adj" fmla="val 6316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585216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585216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50657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run.py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5541264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my_graph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"B"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"C"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"D"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"B"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"C"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"B"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"D"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"D"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"E"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"F"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"E"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"F"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"F"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4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shortest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dijkstra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my_graph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9FE0A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"A"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40" dirty="0"/>
          </a:p>
        </p:txBody>
      </p:sp>
      <p:sp>
        <p:nvSpPr>
          <p:cNvPr id="14" name="Shape 11"/>
          <p:cNvSpPr/>
          <p:nvPr/>
        </p:nvSpPr>
        <p:spPr>
          <a:xfrm>
            <a:off x="658368" y="3712464"/>
            <a:ext cx="5852160" cy="1975104"/>
          </a:xfrm>
          <a:prstGeom prst="roundRect">
            <a:avLst>
              <a:gd name="adj" fmla="val 463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877824" y="382219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77824" y="4133088"/>
            <a:ext cx="5413248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시작점 [A]로부터의 최단 거리:</a:t>
            </a:r>
            <a:endParaRPr lang="en-US" sz="11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 -&gt; A : 0      A -&gt; B : 6</a:t>
            </a:r>
            <a:endParaRPr lang="en-US" sz="11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 -&gt; C : 1      A -&gt; D : 2</a:t>
            </a:r>
            <a:endParaRPr lang="en-US" sz="11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 -&gt; E : 5      A -&gt; F : 6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6693408" y="1783080"/>
            <a:ext cx="483717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6858000" y="1911096"/>
            <a:ext cx="438912" cy="438912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pic>
        <p:nvPicPr>
          <p:cNvPr id="19" name="Image 1" descr="/home/claude/icons/lin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6506" y="2029602"/>
            <a:ext cx="201900" cy="20190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7370064" y="1783080"/>
            <a:ext cx="7498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간선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8174736" y="1783080"/>
            <a:ext cx="22951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간선을 한 번씩 확인</a:t>
            </a:r>
            <a:endParaRPr lang="en-US" sz="1050" dirty="0"/>
          </a:p>
        </p:txBody>
      </p:sp>
      <p:sp>
        <p:nvSpPr>
          <p:cNvPr id="22" name="Text 18"/>
          <p:cNvSpPr/>
          <p:nvPr/>
        </p:nvSpPr>
        <p:spPr>
          <a:xfrm>
            <a:off x="10524744" y="1783080"/>
            <a:ext cx="914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</a:t>
            </a:r>
            <a:endParaRPr lang="en-US" sz="1100" dirty="0"/>
          </a:p>
        </p:txBody>
      </p:sp>
      <p:sp>
        <p:nvSpPr>
          <p:cNvPr id="23" name="Shape 19"/>
          <p:cNvSpPr/>
          <p:nvPr/>
        </p:nvSpPr>
        <p:spPr>
          <a:xfrm>
            <a:off x="6693408" y="2606040"/>
            <a:ext cx="4837176" cy="694944"/>
          </a:xfrm>
          <a:prstGeom prst="roundRect">
            <a:avLst>
              <a:gd name="adj" fmla="val 1315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6858000" y="2734056"/>
            <a:ext cx="438912" cy="438912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5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506" y="2852562"/>
            <a:ext cx="201900" cy="201900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7370064" y="2606040"/>
            <a:ext cx="749808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힙</a:t>
            </a:r>
            <a:endParaRPr lang="en-US" sz="1200" dirty="0"/>
          </a:p>
        </p:txBody>
      </p:sp>
      <p:sp>
        <p:nvSpPr>
          <p:cNvPr id="27" name="Text 22"/>
          <p:cNvSpPr/>
          <p:nvPr/>
        </p:nvSpPr>
        <p:spPr>
          <a:xfrm>
            <a:off x="8174736" y="2606040"/>
            <a:ext cx="22951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삽입·삭제마다 로그 시간</a:t>
            </a:r>
            <a:endParaRPr lang="en-US" sz="1050" dirty="0"/>
          </a:p>
        </p:txBody>
      </p:sp>
      <p:sp>
        <p:nvSpPr>
          <p:cNvPr id="28" name="Text 23"/>
          <p:cNvSpPr/>
          <p:nvPr/>
        </p:nvSpPr>
        <p:spPr>
          <a:xfrm>
            <a:off x="10524744" y="2606040"/>
            <a:ext cx="914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338C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log V</a:t>
            </a:r>
            <a:endParaRPr lang="en-US" sz="1100" dirty="0"/>
          </a:p>
        </p:txBody>
      </p:sp>
      <p:sp>
        <p:nvSpPr>
          <p:cNvPr id="29" name="Shape 24"/>
          <p:cNvSpPr/>
          <p:nvPr/>
        </p:nvSpPr>
        <p:spPr>
          <a:xfrm>
            <a:off x="6693408" y="3429000"/>
            <a:ext cx="4837176" cy="1051560"/>
          </a:xfrm>
          <a:prstGeom prst="roundRect">
            <a:avLst>
              <a:gd name="adj" fmla="val 8696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Text 25"/>
          <p:cNvSpPr/>
          <p:nvPr/>
        </p:nvSpPr>
        <p:spPr>
          <a:xfrm>
            <a:off x="6967728" y="3429000"/>
            <a:ext cx="428853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O(E log V)</a:t>
            </a:r>
            <a:endParaRPr lang="en-US" sz="2600" dirty="0"/>
          </a:p>
        </p:txBody>
      </p:sp>
      <p:sp>
        <p:nvSpPr>
          <p:cNvPr id="31" name="Shape 26"/>
          <p:cNvSpPr/>
          <p:nvPr/>
        </p:nvSpPr>
        <p:spPr>
          <a:xfrm>
            <a:off x="6693408" y="4626864"/>
            <a:ext cx="4837176" cy="1060704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2" name="Shape 27"/>
          <p:cNvSpPr/>
          <p:nvPr/>
        </p:nvSpPr>
        <p:spPr>
          <a:xfrm>
            <a:off x="6876288" y="4754880"/>
            <a:ext cx="365760" cy="365760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33" name="Image 3" descr="/home/claude/icons/warn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5043" y="4853635"/>
            <a:ext cx="168250" cy="168250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7351776" y="4718304"/>
            <a:ext cx="40142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음수 가중치는 허용되지 않는다</a:t>
            </a:r>
            <a:endParaRPr lang="en-US" sz="1250" dirty="0"/>
          </a:p>
        </p:txBody>
      </p:sp>
      <p:sp>
        <p:nvSpPr>
          <p:cNvPr id="35" name="Text 29"/>
          <p:cNvSpPr/>
          <p:nvPr/>
        </p:nvSpPr>
        <p:spPr>
          <a:xfrm>
            <a:off x="7351776" y="4992624"/>
            <a:ext cx="4014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지나갈 때마다 시간이 줄어드는 간선이 있다면 "지금 가장 가까운 곳이 최단"이라는 대전제가 무너진다. 그때는 벨만-포드를 쓴다.</a:t>
            </a:r>
            <a:endParaRPr lang="en-US" sz="1050" dirty="0"/>
          </a:p>
        </p:txBody>
      </p:sp>
      <p:sp>
        <p:nvSpPr>
          <p:cNvPr id="36" name="Shape 30"/>
          <p:cNvSpPr/>
          <p:nvPr/>
        </p:nvSpPr>
        <p:spPr>
          <a:xfrm>
            <a:off x="658368" y="587044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7" name="Shape 31"/>
          <p:cNvSpPr/>
          <p:nvPr/>
        </p:nvSpPr>
        <p:spPr>
          <a:xfrm>
            <a:off x="896112" y="5897880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8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6002487"/>
            <a:ext cx="193121" cy="193121"/>
          </a:xfrm>
          <a:prstGeom prst="rect">
            <a:avLst/>
          </a:prstGeom>
        </p:spPr>
      </p:pic>
      <p:sp>
        <p:nvSpPr>
          <p:cNvPr id="39" name="Text 32"/>
          <p:cNvSpPr/>
          <p:nvPr/>
        </p:nvSpPr>
        <p:spPr>
          <a:xfrm>
            <a:off x="1517904" y="596188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A→B는 직행 8이 아니라 C를 경유한 6이 최단이다. 완화 단계가 정확히 작동했다.</a:t>
            </a:r>
            <a:endParaRPr lang="en-US" sz="1220" dirty="0"/>
          </a:p>
        </p:txBody>
      </p:sp>
      <p:sp>
        <p:nvSpPr>
          <p:cNvPr id="40" name="Text 33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63</a:t>
            </a:r>
            <a:endParaRPr lang="en-US" sz="1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75120" y="274320"/>
            <a:ext cx="4846320" cy="6309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0" b="1" dirty="0">
                <a:solidFill>
                  <a:srgbClr val="2A286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5.9</a:t>
            </a:r>
            <a:endParaRPr lang="en-US" sz="20000" dirty="0"/>
          </a:p>
        </p:txBody>
      </p:sp>
      <p:sp>
        <p:nvSpPr>
          <p:cNvPr id="3" name="Shape 1"/>
          <p:cNvSpPr/>
          <p:nvPr/>
        </p:nvSpPr>
        <p:spPr>
          <a:xfrm>
            <a:off x="658368" y="2148840"/>
            <a:ext cx="822960" cy="8229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4" name="Image 0" descr="/home/claude/icons/cod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2338" y="2362810"/>
            <a:ext cx="395021" cy="3950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58368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60" kern="0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5.9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3438144"/>
            <a:ext cx="6949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코딩 테스트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58368" y="4407408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배운 전략을 직접 코드로 옮겨 본다.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64</a:t>
            </a:r>
            <a:endParaRPr lang="en-US" sz="1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1451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in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1217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5.1  동전 내주기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동전 내주기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6492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편의점에서 일하는 준규는 손님에게 K원을 거슬러 주어야 한다. 동전은 N종류이며 각각 무한히 많다. 흥미로운 점은 동전의 가치가 오름차순으로 주어지되 "큰 단위는 반드시 작은 단위의 배수"라는 규칙을 따른다는 것이다. K원을 만드는 데 필요한 동전의 최소 개수를 구하라.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255264"/>
            <a:ext cx="6492240" cy="914400"/>
          </a:xfrm>
          <a:prstGeom prst="roundRect">
            <a:avLst>
              <a:gd name="adj" fmla="val 12000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483864"/>
            <a:ext cx="457200" cy="45720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9" name="Image 1" descr="/home/claude/icons/key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602736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346704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배수 관계라는 조건이 곧 "그리디를 써도 안전하다"는 보증서다.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352544"/>
            <a:ext cx="6492240" cy="1335024"/>
          </a:xfrm>
          <a:prstGeom prst="roundRect">
            <a:avLst>
              <a:gd name="adj" fmla="val 684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448056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13" name="Image 2" descr="/home/claude/icons/brain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579315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4443984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배수 조건이 중요한가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1316736" y="4718304"/>
            <a:ext cx="566928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§5.2의 400원 반례를 떠올려 보자. 큰 단위가 작은 단위의 배수가 아니면 큰 것부터 집는 전략이 무너진다. 이 문제는 그 위험을 조건으로 미리 제거해 두었다.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7333488" y="1737360"/>
            <a:ext cx="2011680" cy="2651760"/>
          </a:xfrm>
          <a:prstGeom prst="roundRect">
            <a:avLst>
              <a:gd name="adj" fmla="val 5455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7333488" y="1737360"/>
            <a:ext cx="201168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7333488" y="1901952"/>
            <a:ext cx="201168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470648" y="184251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635240" y="184251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7799832" y="184251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7991856" y="1755648"/>
            <a:ext cx="12252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input.txt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7516368" y="2121408"/>
            <a:ext cx="1700784" cy="2121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4200</a:t>
            </a:r>
            <a:endParaRPr lang="en-US" sz="9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9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</a:t>
            </a:r>
            <a:endParaRPr lang="en-US" sz="9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</a:t>
            </a:r>
            <a:endParaRPr lang="en-US" sz="9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500</a:t>
            </a:r>
            <a:endParaRPr lang="en-US" sz="9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</a:t>
            </a:r>
            <a:endParaRPr lang="en-US" sz="9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5000</a:t>
            </a:r>
            <a:endParaRPr lang="en-US" sz="9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10000</a:t>
            </a:r>
            <a:endParaRPr lang="en-US" sz="95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50000</a:t>
            </a:r>
            <a:endParaRPr lang="en-US" sz="950" dirty="0"/>
          </a:p>
        </p:txBody>
      </p:sp>
      <p:sp>
        <p:nvSpPr>
          <p:cNvPr id="24" name="Shape 19"/>
          <p:cNvSpPr/>
          <p:nvPr/>
        </p:nvSpPr>
        <p:spPr>
          <a:xfrm>
            <a:off x="9518904" y="1737360"/>
            <a:ext cx="2011680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Text 20"/>
          <p:cNvSpPr/>
          <p:nvPr/>
        </p:nvSpPr>
        <p:spPr>
          <a:xfrm>
            <a:off x="9738360" y="1847088"/>
            <a:ext cx="15727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6" name="Text 21"/>
          <p:cNvSpPr/>
          <p:nvPr/>
        </p:nvSpPr>
        <p:spPr>
          <a:xfrm>
            <a:off x="9738360" y="2157984"/>
            <a:ext cx="1572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400" dirty="0"/>
          </a:p>
        </p:txBody>
      </p:sp>
      <p:sp>
        <p:nvSpPr>
          <p:cNvPr id="27" name="Shape 22"/>
          <p:cNvSpPr/>
          <p:nvPr/>
        </p:nvSpPr>
        <p:spPr>
          <a:xfrm>
            <a:off x="9518904" y="2798064"/>
            <a:ext cx="2011680" cy="1591056"/>
          </a:xfrm>
          <a:prstGeom prst="roundRect">
            <a:avLst>
              <a:gd name="adj" fmla="val 574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8" name="Shape 23"/>
          <p:cNvSpPr/>
          <p:nvPr/>
        </p:nvSpPr>
        <p:spPr>
          <a:xfrm>
            <a:off x="9701784" y="2926080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9" name="Image 3" descr="/home/claude/icons/calc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0539" y="3024835"/>
            <a:ext cx="168250" cy="168250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10177272" y="2889504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4200원</a:t>
            </a:r>
            <a:endParaRPr lang="en-US" sz="1200" dirty="0"/>
          </a:p>
        </p:txBody>
      </p:sp>
      <p:sp>
        <p:nvSpPr>
          <p:cNvPr id="31" name="Text 25"/>
          <p:cNvSpPr/>
          <p:nvPr/>
        </p:nvSpPr>
        <p:spPr>
          <a:xfrm>
            <a:off x="10177272" y="3163824"/>
            <a:ext cx="11887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1000원 4개</a:t>
            </a:r>
            <a:endParaRPr lang="en-US" sz="10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100원 2개</a:t>
            </a:r>
            <a:endParaRPr lang="en-US" sz="1050" dirty="0"/>
          </a:p>
          <a:p>
            <a:pPr indent="0" marL="0">
              <a:lnSpc>
                <a:spcPct val="124000"/>
              </a:lnSpc>
              <a:buNone/>
            </a:pPr>
            <a:r>
              <a:rPr lang="en-US" sz="10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합계 6개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658368" y="587044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3" name="Shape 27"/>
          <p:cNvSpPr/>
          <p:nvPr/>
        </p:nvSpPr>
        <p:spPr>
          <a:xfrm>
            <a:off x="896112" y="5897880"/>
            <a:ext cx="402336" cy="402336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34" name="Image 4" descr="/home/claude/icons/flag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6002487"/>
            <a:ext cx="193121" cy="193121"/>
          </a:xfrm>
          <a:prstGeom prst="rect">
            <a:avLst/>
          </a:prstGeom>
        </p:spPr>
      </p:pic>
      <p:sp>
        <p:nvSpPr>
          <p:cNvPr id="35" name="Text 28"/>
          <p:cNvSpPr/>
          <p:nvPr/>
        </p:nvSpPr>
        <p:spPr>
          <a:xfrm>
            <a:off x="1517904" y="596188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큰 단위부터 몫과 나머지로 처리하면 반복 횟수는 동전 종류 수만큼이다.</a:t>
            </a:r>
            <a:endParaRPr lang="en-US" sz="1220" dirty="0"/>
          </a:p>
        </p:txBody>
      </p:sp>
      <p:sp>
        <p:nvSpPr>
          <p:cNvPr id="36" name="Text 2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65</a:t>
            </a:r>
            <a:endParaRPr lang="en-US" sz="10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014515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oin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612179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5.1  동전 내주기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풀이 — 큰 단위부터 몫으로 한 번에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931920"/>
          </a:xfrm>
          <a:prstGeom prst="roundRect">
            <a:avLst>
              <a:gd name="adj" fmla="val 2791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coin_change.py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401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N: 동전의 종류 수, K: 목표 금액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stdin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readline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split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stdin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readline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range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핵심 전략: 큰 단위부터 확인하도록 뒤집는다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reverse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True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coins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한 번에 몇 개 쓸 수 있는가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coin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남은 금액 갱신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다 거슬러 줬으면 종료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break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96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count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96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911096"/>
            <a:ext cx="365760" cy="365760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16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49056" y="18745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338C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reverse=True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449056" y="2148840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입력이 오름차순이므로 뒤집어야 큰 단위부터 본다.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790688" y="2807208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73568" y="2935224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divide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033979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49056" y="289864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몫으로 일괄 처리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449056" y="3172968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1개씩 빼면 K가 클 때 시간 초과가 난다. 나눗셈 한 번으로 끝낸다.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790688" y="3831336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73568" y="3959352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26" name="Image 3" descr="/home/claude/icons/fla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058107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49056" y="3922776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K == 0이면 break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449056" y="4197096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남은 금액이 0이 되는 순간 더 볼 동전이 없다.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7790688" y="4855464"/>
            <a:ext cx="3739896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7973568" y="4983480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31" name="Image 4" descr="/home/claude/icons/stopwatch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2323" y="5082235"/>
            <a:ext cx="168250" cy="16825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8449056" y="494690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 복잡도 O(N)</a:t>
            </a:r>
            <a:endParaRPr lang="en-US" sz="1150" dirty="0"/>
          </a:p>
        </p:txBody>
      </p:sp>
      <p:sp>
        <p:nvSpPr>
          <p:cNvPr id="33" name="Text 26"/>
          <p:cNvSpPr/>
          <p:nvPr/>
        </p:nvSpPr>
        <p:spPr>
          <a:xfrm>
            <a:off x="8449056" y="5221224"/>
            <a:ext cx="2916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동전 종류 수만큼만 반복한다. 금액 K와는 무관하다.</a:t>
            </a:r>
            <a:endParaRPr lang="en-US" sz="1000" dirty="0"/>
          </a:p>
        </p:txBody>
      </p:sp>
      <p:sp>
        <p:nvSpPr>
          <p:cNvPr id="34" name="Text 27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66</a:t>
            </a:r>
            <a:endParaRPr lang="en-US" sz="10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65253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r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6291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5.2  ATM 줄 세우기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ATM 줄 세우기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658368" y="1737360"/>
            <a:ext cx="6492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35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어떤 은행에는 ATM이 딱 한 대뿐이다. 지금 그 앞에 N명이 줄을 서 있고, i번 사람이 돈을 인출하는 데 걸리는 시간은 P[i]분이다. N명을 적절한 순서로 줄 세워서 모든 사람이 돈을 인출하는 데 필요한 시간의 합을 최소로 만들어라.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658368" y="3072384"/>
            <a:ext cx="6492240" cy="969264"/>
          </a:xfrm>
          <a:prstGeom prst="roundRect">
            <a:avLst>
              <a:gd name="adj" fmla="val 11321"/>
            </a:avLst>
          </a:prstGeom>
          <a:solidFill>
            <a:srgbClr val="EEF0FF"/>
          </a:solidFill>
          <a:ln w="12700">
            <a:solidFill>
              <a:srgbClr val="EEF0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96112" y="3328416"/>
            <a:ext cx="457200" cy="4572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9" name="Image 1" descr="/home/claude/icons/clo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" y="3447288"/>
            <a:ext cx="219456" cy="2194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17904" y="3163824"/>
            <a:ext cx="53949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3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인출 시간은 나뿐 아니라 내 뒤에 선 모든 사람의 대기 시간에 더해진다.</a:t>
            </a:r>
            <a:endParaRPr lang="en-US" sz="1320" dirty="0"/>
          </a:p>
        </p:txBody>
      </p:sp>
      <p:sp>
        <p:nvSpPr>
          <p:cNvPr id="11" name="Shape 7"/>
          <p:cNvSpPr/>
          <p:nvPr/>
        </p:nvSpPr>
        <p:spPr>
          <a:xfrm>
            <a:off x="658368" y="4187952"/>
            <a:ext cx="6492240" cy="1499616"/>
          </a:xfrm>
          <a:prstGeom prst="roundRect">
            <a:avLst>
              <a:gd name="adj" fmla="val 609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841248" y="4315968"/>
            <a:ext cx="365760" cy="365760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3" name="Image 2" descr="/home/claude/icons/bulb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" y="4414723"/>
            <a:ext cx="168250" cy="16825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316736" y="4279392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 기준: 짧은 사람부터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1316736" y="4553712"/>
            <a:ext cx="56692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1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앞에 선 사람의 시간은 뒷사람 전원에게 반복해서 더해진다. 그러니 여러 번 더해질 값일수록 작아야 한다. 오름차순 정렬이 곧 정답이다.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7333488" y="1737360"/>
            <a:ext cx="4197096" cy="1133856"/>
          </a:xfrm>
          <a:prstGeom prst="roundRect">
            <a:avLst>
              <a:gd name="adj" fmla="val 9677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7333488" y="1737360"/>
            <a:ext cx="4197096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7333488" y="1901952"/>
            <a:ext cx="4197096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470648" y="184251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635240" y="184251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7799832" y="184251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7991856" y="1755648"/>
            <a:ext cx="3410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input.txt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7516368" y="2121408"/>
            <a:ext cx="3886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1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7333488" y="3017520"/>
            <a:ext cx="4197096" cy="914400"/>
          </a:xfrm>
          <a:prstGeom prst="roundRect">
            <a:avLst>
              <a:gd name="adj" fmla="val 10000"/>
            </a:avLst>
          </a:prstGeom>
          <a:solidFill>
            <a:srgbClr val="201E4C"/>
          </a:solidFill>
          <a:ln w="12700">
            <a:solidFill>
              <a:srgbClr val="201E4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Text 20"/>
          <p:cNvSpPr/>
          <p:nvPr/>
        </p:nvSpPr>
        <p:spPr>
          <a:xfrm>
            <a:off x="7552944" y="312724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8BDF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OUTPUT</a:t>
            </a:r>
            <a:endParaRPr lang="en-US" sz="1000" dirty="0"/>
          </a:p>
        </p:txBody>
      </p:sp>
      <p:sp>
        <p:nvSpPr>
          <p:cNvPr id="26" name="Text 21"/>
          <p:cNvSpPr/>
          <p:nvPr/>
        </p:nvSpPr>
        <p:spPr>
          <a:xfrm>
            <a:off x="7552944" y="3438144"/>
            <a:ext cx="37581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9F5D9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32</a:t>
            </a:r>
            <a:endParaRPr lang="en-US" sz="1400" dirty="0"/>
          </a:p>
        </p:txBody>
      </p:sp>
      <p:graphicFrame>
        <p:nvGraphicFramePr>
          <p:cNvPr id="6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33488" y="4114800"/>
          <a:ext cx="4197096" cy="914400"/>
        </p:xfrm>
        <a:graphic>
          <a:graphicData uri="http://schemas.openxmlformats.org/drawingml/2006/table">
            <a:tbl>
              <a:tblPr/>
              <a:tblGrid>
                <a:gridCol w="1399032"/>
                <a:gridCol w="1399032"/>
                <a:gridCol w="1399032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순서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시간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누적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1E4C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1번째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2번째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3번째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4번째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9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4FC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E1B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5번째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3C3B57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13</a:t>
                      </a:r>
                      <a:endParaRPr lang="en-US" sz="10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E5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" name="Shape 22"/>
          <p:cNvSpPr/>
          <p:nvPr/>
        </p:nvSpPr>
        <p:spPr>
          <a:xfrm>
            <a:off x="658368" y="587044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896112" y="5897880"/>
            <a:ext cx="402336" cy="402336"/>
          </a:xfrm>
          <a:prstGeom prst="ellipse">
            <a:avLst/>
          </a:prstGeom>
          <a:solidFill>
            <a:srgbClr val="4338CA"/>
          </a:solidFill>
          <a:ln w="12700">
            <a:solidFill>
              <a:srgbClr val="4338CA"/>
            </a:solidFill>
            <a:prstDash val="solid"/>
          </a:ln>
        </p:spPr>
      </p:sp>
      <p:pic>
        <p:nvPicPr>
          <p:cNvPr id="30" name="Image 3" descr="/home/claude/icons/equals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719" y="6002487"/>
            <a:ext cx="193121" cy="193121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1517904" y="596188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 + 3 + 6 + 9 + 13 = 32 — 이보다 작은 합을 만드는 순서는 존재하지 않는다.</a:t>
            </a:r>
            <a:endParaRPr lang="en-US" sz="1220" dirty="0"/>
          </a:p>
        </p:txBody>
      </p:sp>
      <p:sp>
        <p:nvSpPr>
          <p:cNvPr id="32" name="Text 25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67</a:t>
            </a:r>
            <a:endParaRPr lang="en-US" sz="10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58368" y="384048"/>
            <a:ext cx="2165253" cy="329184"/>
          </a:xfrm>
          <a:prstGeom prst="roundRect">
            <a:avLst>
              <a:gd name="adj" fmla="val 50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3" name="Image 0" descr="/home/claude/icons/car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475488"/>
            <a:ext cx="146304" cy="14630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87552" y="384048"/>
            <a:ext cx="1762917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CT 5.2  ATM 줄 세우기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658368" y="87782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풀이 — 정렬 후 누적합을 두 번 더한다</a:t>
            </a:r>
            <a:endParaRPr lang="en-US" sz="2900" dirty="0"/>
          </a:p>
        </p:txBody>
      </p:sp>
      <p:sp>
        <p:nvSpPr>
          <p:cNvPr id="6" name="Shape 3"/>
          <p:cNvSpPr/>
          <p:nvPr/>
        </p:nvSpPr>
        <p:spPr>
          <a:xfrm>
            <a:off x="658368" y="1783080"/>
            <a:ext cx="6949440" cy="3657600"/>
          </a:xfrm>
          <a:prstGeom prst="roundRect">
            <a:avLst>
              <a:gd name="adj" fmla="val 3000"/>
            </a:avLst>
          </a:prstGeom>
          <a:solidFill>
            <a:srgbClr val="1D1C3D"/>
          </a:solidFill>
          <a:ln w="12700">
            <a:solidFill>
              <a:srgbClr val="1D1C3D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658368" y="1783080"/>
            <a:ext cx="6949440" cy="292608"/>
          </a:xfrm>
          <a:prstGeom prst="roundRect">
            <a:avLst>
              <a:gd name="adj" fmla="val 28125"/>
            </a:avLst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58368" y="1947672"/>
            <a:ext cx="6949440" cy="128016"/>
          </a:xfrm>
          <a:prstGeom prst="rect">
            <a:avLst/>
          </a:prstGeom>
          <a:solidFill>
            <a:srgbClr val="2A2856"/>
          </a:solidFill>
          <a:ln w="12700">
            <a:solidFill>
              <a:srgbClr val="2A2856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95528" y="1888236"/>
            <a:ext cx="82296" cy="82296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960120" y="1888236"/>
            <a:ext cx="82296" cy="82296"/>
          </a:xfrm>
          <a:prstGeom prst="ellipse">
            <a:avLst/>
          </a:prstGeom>
          <a:solidFill>
            <a:srgbClr val="FBBF24"/>
          </a:solidFill>
          <a:ln w="12700">
            <a:solidFill>
              <a:srgbClr val="FBBF24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124712" y="1888236"/>
            <a:ext cx="82296" cy="8229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316736" y="1801368"/>
            <a:ext cx="61630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C9C9D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atm.py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841248" y="2167128"/>
            <a:ext cx="6638544" cy="3127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import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stdin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readline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list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map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,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stdin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readline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split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핵심 전략: 오름차순 정렬 (그리디)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짧게 걸리는 사람이 앞에 서야 뒷사람 대기가 줄어든다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sort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total_sum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모든 사람의 소요 시간 합 (정답)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C9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현재 사람까지의 누적 시간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C7A8F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times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: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68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 대기 시간 + 내 인출 시간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  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total_sum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+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current_sum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 </a:t>
            </a:r>
            <a:endParaRPr lang="en-US" sz="10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CC4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(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total_sum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CDC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7790688" y="1783080"/>
            <a:ext cx="3739896" cy="950976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973568" y="1911096"/>
            <a:ext cx="365760" cy="36576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pic>
        <p:nvPicPr>
          <p:cNvPr id="16" name="Image 1" descr="/home/claude/icons/sort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2323" y="2009851"/>
            <a:ext cx="168250" cy="16825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49056" y="1874520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9E0B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정렬이 곧 증명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8449056" y="2148840"/>
            <a:ext cx="291693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교환 논법으로 보면, 앞뒤를 바꿔 더 작아지는 경우가 없다는 것이 오름차순이다.</a:t>
            </a:r>
            <a:endParaRPr lang="en-US" sz="1000" dirty="0"/>
          </a:p>
        </p:txBody>
      </p:sp>
      <p:sp>
        <p:nvSpPr>
          <p:cNvPr id="19" name="Shape 15"/>
          <p:cNvSpPr/>
          <p:nvPr/>
        </p:nvSpPr>
        <p:spPr>
          <a:xfrm>
            <a:off x="7790688" y="2843784"/>
            <a:ext cx="3739896" cy="950976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7973568" y="2971800"/>
            <a:ext cx="365760" cy="365760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21" name="Image 2" descr="/home/claude/icons/plu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2323" y="3070555"/>
            <a:ext cx="168250" cy="1682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449056" y="2935224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누적합의 누적합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8449056" y="3209544"/>
            <a:ext cx="291693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current_sum은 그 사람이 끝나는 시각, total_sum은 그 시각들의 합이다.</a:t>
            </a:r>
            <a:endParaRPr lang="en-US" sz="1000" dirty="0"/>
          </a:p>
        </p:txBody>
      </p:sp>
      <p:sp>
        <p:nvSpPr>
          <p:cNvPr id="24" name="Shape 19"/>
          <p:cNvSpPr/>
          <p:nvPr/>
        </p:nvSpPr>
        <p:spPr>
          <a:xfrm>
            <a:off x="7790688" y="3904488"/>
            <a:ext cx="3739896" cy="950976"/>
          </a:xfrm>
          <a:prstGeom prst="roundRect">
            <a:avLst>
              <a:gd name="adj" fmla="val 961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73568" y="4032504"/>
            <a:ext cx="365760" cy="365760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6" name="Image 3" descr="/home/claude/icons/stopwatch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2323" y="4131259"/>
            <a:ext cx="168250" cy="16825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449056" y="3995928"/>
            <a:ext cx="29169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O(n log n)</a:t>
            </a:r>
            <a:endParaRPr lang="en-US" sz="1150" dirty="0"/>
          </a:p>
        </p:txBody>
      </p:sp>
      <p:sp>
        <p:nvSpPr>
          <p:cNvPr id="28" name="Text 22"/>
          <p:cNvSpPr/>
          <p:nvPr/>
        </p:nvSpPr>
        <p:spPr>
          <a:xfrm>
            <a:off x="8449056" y="4270248"/>
            <a:ext cx="291693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4000"/>
              </a:lnSpc>
              <a:buNone/>
            </a:pPr>
            <a:r>
              <a:rPr lang="en-US" sz="100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정렬이 전부이고, 이후 순회는 O(n)이다.</a:t>
            </a:r>
            <a:endParaRPr lang="en-US" sz="1000" dirty="0"/>
          </a:p>
        </p:txBody>
      </p:sp>
      <p:sp>
        <p:nvSpPr>
          <p:cNvPr id="29" name="Shape 23"/>
          <p:cNvSpPr/>
          <p:nvPr/>
        </p:nvSpPr>
        <p:spPr>
          <a:xfrm>
            <a:off x="658368" y="5596128"/>
            <a:ext cx="10872216" cy="457200"/>
          </a:xfrm>
          <a:prstGeom prst="roundRect">
            <a:avLst>
              <a:gd name="adj" fmla="val 24000"/>
            </a:avLst>
          </a:prstGeom>
          <a:solidFill>
            <a:srgbClr val="F5F4FC"/>
          </a:solidFill>
          <a:ln w="12700">
            <a:solidFill>
              <a:srgbClr val="F5F4FC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896112" y="5623560"/>
            <a:ext cx="402336" cy="402336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31" name="Image 4" descr="/home/claude/icons/check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719" y="5728167"/>
            <a:ext cx="193121" cy="193121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517904" y="5687568"/>
            <a:ext cx="9756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4000"/>
              </a:lnSpc>
              <a:buNone/>
            </a:pPr>
            <a:r>
              <a:rPr lang="en-US" sz="1220" dirty="0">
                <a:solidFill>
                  <a:srgbClr val="201E4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문제 모두 "무엇을 기준으로 정렬할 것인가"를 정하는 순간 풀이가 끝났다.</a:t>
            </a:r>
            <a:endParaRPr lang="en-US" sz="1220" dirty="0"/>
          </a:p>
        </p:txBody>
      </p:sp>
      <p:sp>
        <p:nvSpPr>
          <p:cNvPr id="33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68</a:t>
            </a:r>
            <a:endParaRPr lang="en-US" sz="10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60" kern="0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SUMMARY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786384"/>
            <a:ext cx="1087221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E1B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5장 정리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58368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1975104"/>
            <a:ext cx="475488" cy="475488"/>
          </a:xfrm>
          <a:prstGeom prst="ellipse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pic>
        <p:nvPicPr>
          <p:cNvPr id="6" name="Image 0" descr="/home/claude/icons/han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2782" y="2103486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17904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F46E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그리디는 되돌아보지 않는다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517904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 순간 가장 좋아 보이는 것을 고르고 그 선택을 번복하지 않는다. 선택 → 적정성 검사 → 해답 검사의 세 단계로 돌아간다.</a:t>
            </a:r>
            <a:endParaRPr lang="en-US" sz="1060" dirty="0"/>
          </a:p>
        </p:txBody>
      </p:sp>
      <p:sp>
        <p:nvSpPr>
          <p:cNvPr id="9" name="Shape 6"/>
          <p:cNvSpPr/>
          <p:nvPr/>
        </p:nvSpPr>
        <p:spPr>
          <a:xfrm>
            <a:off x="6300216" y="1737360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56248" y="1975104"/>
            <a:ext cx="475488" cy="475488"/>
          </a:xfrm>
          <a:prstGeom prst="ellipse">
            <a:avLst/>
          </a:prstGeom>
          <a:solidFill>
            <a:srgbClr val="38BDF8"/>
          </a:solidFill>
          <a:ln w="12700">
            <a:solidFill>
              <a:srgbClr val="38BDF8"/>
            </a:solidFill>
            <a:prstDash val="solid"/>
          </a:ln>
        </p:spPr>
      </p:sp>
      <p:pic>
        <p:nvPicPr>
          <p:cNvPr id="11" name="Image 1" descr="/home/claude/icons/scale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4630" y="2103486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59752" y="1920240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38BDF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통하려면 두 조건이 필요하다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7159752" y="2304288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탐욕적 선택 속성과 최적 부분 구조. 둘 중 하나라도 깨지면 최적해를 보장하지 못한다.</a:t>
            </a:r>
            <a:endParaRPr lang="en-US" sz="1060" dirty="0"/>
          </a:p>
        </p:txBody>
      </p:sp>
      <p:sp>
        <p:nvSpPr>
          <p:cNvPr id="14" name="Shape 10"/>
          <p:cNvSpPr/>
          <p:nvPr/>
        </p:nvSpPr>
        <p:spPr>
          <a:xfrm>
            <a:off x="658368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14400" y="3474720"/>
            <a:ext cx="475488" cy="475488"/>
          </a:xfrm>
          <a:prstGeom prst="ellipse">
            <a:avLst/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pic>
        <p:nvPicPr>
          <p:cNvPr id="16" name="Image 2" descr="/home/claude/icons/sort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782" y="3603102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17904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정렬 기준이 전략이다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1517904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선택은 종료 시간, 배낭은 가성비, 크루스칼은 간선 가중치. 무엇으로 줄을 세우느냐가 답을 결정한다.</a:t>
            </a:r>
            <a:endParaRPr lang="en-US" sz="1060" dirty="0"/>
          </a:p>
        </p:txBody>
      </p:sp>
      <p:sp>
        <p:nvSpPr>
          <p:cNvPr id="19" name="Shape 14"/>
          <p:cNvSpPr/>
          <p:nvPr/>
        </p:nvSpPr>
        <p:spPr>
          <a:xfrm>
            <a:off x="6300216" y="3236976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56248" y="3474720"/>
            <a:ext cx="475488" cy="475488"/>
          </a:xfrm>
          <a:prstGeom prst="ellipse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pic>
        <p:nvPicPr>
          <p:cNvPr id="21" name="Image 3" descr="/home/claude/icons/trophy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4630" y="360310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59752" y="3419856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성공하는 대표 사례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7159752" y="3803904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활동 선택, 쪼갤 수 있는 배낭, 크루스칼 MST, 다익스트라 최단 경로는 그리디로 정확한 최적해를 얻는다.</a:t>
            </a:r>
            <a:endParaRPr lang="en-US" sz="1060" dirty="0"/>
          </a:p>
        </p:txBody>
      </p:sp>
      <p:sp>
        <p:nvSpPr>
          <p:cNvPr id="24" name="Shape 18"/>
          <p:cNvSpPr/>
          <p:nvPr/>
        </p:nvSpPr>
        <p:spPr>
          <a:xfrm>
            <a:off x="658368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914400" y="4974336"/>
            <a:ext cx="475488" cy="475488"/>
          </a:xfrm>
          <a:prstGeom prst="ellipse">
            <a:avLst/>
          </a:prstGeom>
          <a:solidFill>
            <a:srgbClr val="FB7185"/>
          </a:solidFill>
          <a:ln w="12700">
            <a:solidFill>
              <a:srgbClr val="FB7185"/>
            </a:solidFill>
            <a:prstDash val="solid"/>
          </a:ln>
        </p:spPr>
      </p:sp>
      <p:pic>
        <p:nvPicPr>
          <p:cNvPr id="26" name="Image 4" descr="/home/claude/icons/warn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82" y="5102718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517904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실패하는 대표 사례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1517904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400원 동전이 낀 거스름돈, 0/1 배낭, TSP의 가장 가까운 이웃은 그리디가 최적해를 놓친다.</a:t>
            </a:r>
            <a:endParaRPr lang="en-US" sz="1060" dirty="0"/>
          </a:p>
        </p:txBody>
      </p:sp>
      <p:sp>
        <p:nvSpPr>
          <p:cNvPr id="29" name="Shape 22"/>
          <p:cNvSpPr/>
          <p:nvPr/>
        </p:nvSpPr>
        <p:spPr>
          <a:xfrm>
            <a:off x="6300216" y="4736592"/>
            <a:ext cx="5230368" cy="128016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556248" y="4974336"/>
            <a:ext cx="475488" cy="475488"/>
          </a:xfrm>
          <a:prstGeom prst="ellipse">
            <a:avLst/>
          </a:prstGeom>
          <a:solidFill>
            <a:srgbClr val="14B8A6"/>
          </a:solidFill>
          <a:ln w="12700">
            <a:solidFill>
              <a:srgbClr val="14B8A6"/>
            </a:solidFill>
            <a:prstDash val="solid"/>
          </a:ln>
        </p:spPr>
      </p:sp>
      <p:pic>
        <p:nvPicPr>
          <p:cNvPr id="31" name="Image 5" descr="/home/claude/icons/rocket_whit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4630" y="5102718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159752" y="4919472"/>
            <a:ext cx="4133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4B8A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다음은 동적 계획법</a:t>
            </a:r>
            <a:endParaRPr lang="en-US" sz="1300" dirty="0"/>
          </a:p>
        </p:txBody>
      </p:sp>
      <p:sp>
        <p:nvSpPr>
          <p:cNvPr id="33" name="Text 25"/>
          <p:cNvSpPr/>
          <p:nvPr/>
        </p:nvSpPr>
        <p:spPr>
          <a:xfrm>
            <a:off x="7159752" y="5303520"/>
            <a:ext cx="413308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060" dirty="0">
                <a:solidFill>
                  <a:srgbClr val="3C3B57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그리디가 포기한 0/1 배낭 문제는 6장에서 표를 채우는 방식으로 다시 푼다.</a:t>
            </a:r>
            <a:endParaRPr lang="en-US" sz="1060" dirty="0"/>
          </a:p>
        </p:txBody>
      </p:sp>
      <p:sp>
        <p:nvSpPr>
          <p:cNvPr id="34" name="Text 26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18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69</a:t>
            </a:r>
            <a:endParaRPr lang="en-US" sz="10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1716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2920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02920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6656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0392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50392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50392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4128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24128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24128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97864" y="5623560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97864" y="5797296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97864" y="5971032"/>
            <a:ext cx="45720" cy="45720"/>
          </a:xfrm>
          <a:prstGeom prst="ellipse">
            <a:avLst/>
          </a:prstGeom>
          <a:solidFill>
            <a:srgbClr val="35326E"/>
          </a:solidFill>
          <a:ln w="12700">
            <a:solidFill>
              <a:srgbClr val="35326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828800"/>
            <a:ext cx="60350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BBF2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CHAPTER 05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58368" y="2340864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&amp; A</a:t>
            </a:r>
            <a:endParaRPr lang="en-US" sz="5600" dirty="0"/>
          </a:p>
        </p:txBody>
      </p:sp>
      <p:sp>
        <p:nvSpPr>
          <p:cNvPr id="19" name="Text 17"/>
          <p:cNvSpPr/>
          <p:nvPr/>
        </p:nvSpPr>
        <p:spPr>
          <a:xfrm>
            <a:off x="658368" y="3639312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 가장 좋아 보이는 답을 골라 봅시다.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A9A7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틀렸다면, 왜 안전하지 않았는지 함께 따져 봅시다.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967728" y="1691640"/>
            <a:ext cx="4562856" cy="3877056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25400" dir="5400000">
              <a:srgbClr val="9A98C8">
                <a:alpha val="22000"/>
              </a:srgbClr>
            </a:outerShdw>
          </a:effectLst>
        </p:spPr>
      </p:sp>
      <p:pic>
        <p:nvPicPr>
          <p:cNvPr id="21" name="Image 0" descr="/home/claude/ch5/assets/q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08" y="2132180"/>
            <a:ext cx="4197096" cy="2995976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10799064" y="632764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A67A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70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5장 그리디 알고리즘</dc:title>
  <dc:subject>PptxGenJS Presentation</dc:subject>
  <dc:creator>대전대학교</dc:creator>
  <cp:lastModifiedBy>대전대학교</cp:lastModifiedBy>
  <cp:revision>1</cp:revision>
  <dcterms:created xsi:type="dcterms:W3CDTF">2026-08-03T05:59:50Z</dcterms:created>
  <dcterms:modified xsi:type="dcterms:W3CDTF">2026-08-03T05:59:50Z</dcterms:modified>
</cp:coreProperties>
</file>