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</p:sldIdLst>
  <p:notesMasterIdLst>
    <p:notesMasterId r:id="rId6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notesMaster" Target="notesMasters/notesMaster1.xml"/><Relationship Id="rId67" Type="http://schemas.openxmlformats.org/officeDocument/2006/relationships/presProps" Target="presProps.xml"/><Relationship Id="rId68" Type="http://schemas.openxmlformats.org/officeDocument/2006/relationships/viewProps" Target="viewProps.xml"/><Relationship Id="rId69" Type="http://schemas.openxmlformats.org/officeDocument/2006/relationships/theme" Target="theme/theme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1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1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1.png"/><Relationship Id="rId3" Type="http://schemas.openxmlformats.org/officeDocument/2006/relationships/image" Target="../media/image-26-3.png"/><Relationship Id="rId4" Type="http://schemas.openxmlformats.org/officeDocument/2006/relationships/image" Target="../media/image-26-1.png"/><Relationship Id="rId5" Type="http://schemas.openxmlformats.org/officeDocument/2006/relationships/image" Target="../media/image-26-5.png"/><Relationship Id="rId6" Type="http://schemas.openxmlformats.org/officeDocument/2006/relationships/image" Target="../media/image-26-1.png"/><Relationship Id="rId7" Type="http://schemas.openxmlformats.org/officeDocument/2006/relationships/image" Target="../media/image-26-7.png"/><Relationship Id="rId8" Type="http://schemas.openxmlformats.org/officeDocument/2006/relationships/image" Target="../media/image-2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2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image" Target="../media/image-29-4.png"/><Relationship Id="rId6" Type="http://schemas.openxmlformats.org/officeDocument/2006/relationships/image" Target="../media/image-2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image" Target="../media/image-3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1.png"/><Relationship Id="rId3" Type="http://schemas.openxmlformats.org/officeDocument/2006/relationships/image" Target="../media/image-32-1.png"/><Relationship Id="rId4" Type="http://schemas.openxmlformats.org/officeDocument/2006/relationships/image" Target="../media/image-32-1.png"/><Relationship Id="rId5" Type="http://schemas.openxmlformats.org/officeDocument/2006/relationships/image" Target="../media/image-32-5.png"/><Relationship Id="rId6" Type="http://schemas.openxmlformats.org/officeDocument/2006/relationships/image" Target="../media/image-3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1.png"/><Relationship Id="rId4" Type="http://schemas.openxmlformats.org/officeDocument/2006/relationships/image" Target="../media/image-34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image" Target="../media/image-35-4.png"/><Relationship Id="rId5" Type="http://schemas.openxmlformats.org/officeDocument/2006/relationships/image" Target="../media/image-35-1.png"/><Relationship Id="rId6" Type="http://schemas.openxmlformats.org/officeDocument/2006/relationships/image" Target="../media/image-3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image" Target="../media/image-3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image" Target="../media/image-39-3.png"/><Relationship Id="rId4" Type="http://schemas.openxmlformats.org/officeDocument/2006/relationships/image" Target="../media/image-3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image" Target="../media/image-4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image" Target="../media/image-42-4.png"/><Relationship Id="rId5" Type="http://schemas.openxmlformats.org/officeDocument/2006/relationships/image" Target="../media/image-4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image" Target="../media/image-43-3.png"/><Relationship Id="rId4" Type="http://schemas.openxmlformats.org/officeDocument/2006/relationships/image" Target="../media/image-43-4.png"/><Relationship Id="rId5" Type="http://schemas.openxmlformats.org/officeDocument/2006/relationships/image" Target="../media/image-43-5.png"/><Relationship Id="rId6" Type="http://schemas.openxmlformats.org/officeDocument/2006/relationships/image" Target="../media/image-4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image" Target="../media/image-44-3.png"/><Relationship Id="rId4" Type="http://schemas.openxmlformats.org/officeDocument/2006/relationships/image" Target="../media/image-44-4.png"/><Relationship Id="rId5" Type="http://schemas.openxmlformats.org/officeDocument/2006/relationships/image" Target="../media/image-44-5.png"/><Relationship Id="rId6" Type="http://schemas.openxmlformats.org/officeDocument/2006/relationships/image" Target="../media/image-4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image" Target="../media/image-4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image" Target="../media/image-46-3.png"/><Relationship Id="rId4" Type="http://schemas.openxmlformats.org/officeDocument/2006/relationships/image" Target="../media/image-4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image" Target="../media/image-4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png"/><Relationship Id="rId3" Type="http://schemas.openxmlformats.org/officeDocument/2006/relationships/image" Target="../media/image-49-3.png"/><Relationship Id="rId4" Type="http://schemas.openxmlformats.org/officeDocument/2006/relationships/image" Target="../media/image-49-4.png"/><Relationship Id="rId5" Type="http://schemas.openxmlformats.org/officeDocument/2006/relationships/image" Target="../media/image-4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2.png"/><Relationship Id="rId3" Type="http://schemas.openxmlformats.org/officeDocument/2006/relationships/image" Target="../media/image-50-3.png"/><Relationship Id="rId4" Type="http://schemas.openxmlformats.org/officeDocument/2006/relationships/image" Target="../media/image-50-4.png"/><Relationship Id="rId5" Type="http://schemas.openxmlformats.org/officeDocument/2006/relationships/image" Target="../media/image-50-5.png"/><Relationship Id="rId6" Type="http://schemas.openxmlformats.org/officeDocument/2006/relationships/image" Target="../media/image-5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image" Target="../media/image-51-2.png"/><Relationship Id="rId3" Type="http://schemas.openxmlformats.org/officeDocument/2006/relationships/image" Target="../media/image-51-3.png"/><Relationship Id="rId4" Type="http://schemas.openxmlformats.org/officeDocument/2006/relationships/image" Target="../media/image-5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image" Target="../media/image-52-2.png"/><Relationship Id="rId3" Type="http://schemas.openxmlformats.org/officeDocument/2006/relationships/image" Target="../media/image-52-3.png"/><Relationship Id="rId4" Type="http://schemas.openxmlformats.org/officeDocument/2006/relationships/image" Target="../media/image-52-4.png"/><Relationship Id="rId5" Type="http://schemas.openxmlformats.org/officeDocument/2006/relationships/image" Target="../media/image-5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png"/><Relationship Id="rId2" Type="http://schemas.openxmlformats.org/officeDocument/2006/relationships/image" Target="../media/image-53-2.png"/><Relationship Id="rId3" Type="http://schemas.openxmlformats.org/officeDocument/2006/relationships/image" Target="../media/image-53-3.png"/><Relationship Id="rId4" Type="http://schemas.openxmlformats.org/officeDocument/2006/relationships/image" Target="../media/image-53-4.png"/><Relationship Id="rId5" Type="http://schemas.openxmlformats.org/officeDocument/2006/relationships/image" Target="../media/image-53-5.png"/><Relationship Id="rId6" Type="http://schemas.openxmlformats.org/officeDocument/2006/relationships/image" Target="../media/image-5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png"/><Relationship Id="rId2" Type="http://schemas.openxmlformats.org/officeDocument/2006/relationships/image" Target="../media/image-54-2.png"/><Relationship Id="rId3" Type="http://schemas.openxmlformats.org/officeDocument/2006/relationships/image" Target="../media/image-54-3.png"/><Relationship Id="rId4" Type="http://schemas.openxmlformats.org/officeDocument/2006/relationships/image" Target="../media/image-54-4.png"/><Relationship Id="rId5" Type="http://schemas.openxmlformats.org/officeDocument/2006/relationships/image" Target="../media/image-54-5.png"/><Relationship Id="rId6" Type="http://schemas.openxmlformats.org/officeDocument/2006/relationships/image" Target="../media/image-5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png"/><Relationship Id="rId2" Type="http://schemas.openxmlformats.org/officeDocument/2006/relationships/image" Target="../media/image-55-2.png"/><Relationship Id="rId3" Type="http://schemas.openxmlformats.org/officeDocument/2006/relationships/image" Target="../media/image-5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png"/><Relationship Id="rId2" Type="http://schemas.openxmlformats.org/officeDocument/2006/relationships/image" Target="../media/image-56-2.png"/><Relationship Id="rId3" Type="http://schemas.openxmlformats.org/officeDocument/2006/relationships/image" Target="../media/image-56-3.png"/><Relationship Id="rId4" Type="http://schemas.openxmlformats.org/officeDocument/2006/relationships/image" Target="../media/image-56-4.png"/><Relationship Id="rId5" Type="http://schemas.openxmlformats.org/officeDocument/2006/relationships/image" Target="../media/image-5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png"/><Relationship Id="rId2" Type="http://schemas.openxmlformats.org/officeDocument/2006/relationships/image" Target="../media/image-58-2.png"/><Relationship Id="rId3" Type="http://schemas.openxmlformats.org/officeDocument/2006/relationships/image" Target="../media/image-58-3.png"/><Relationship Id="rId4" Type="http://schemas.openxmlformats.org/officeDocument/2006/relationships/image" Target="../media/image-5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png"/><Relationship Id="rId2" Type="http://schemas.openxmlformats.org/officeDocument/2006/relationships/image" Target="../media/image-59-2.png"/><Relationship Id="rId3" Type="http://schemas.openxmlformats.org/officeDocument/2006/relationships/image" Target="../media/image-59-3.png"/><Relationship Id="rId4" Type="http://schemas.openxmlformats.org/officeDocument/2006/relationships/image" Target="../media/image-59-4.png"/><Relationship Id="rId5" Type="http://schemas.openxmlformats.org/officeDocument/2006/relationships/image" Target="../media/image-5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image" Target="../media/image-60-2.png"/><Relationship Id="rId3" Type="http://schemas.openxmlformats.org/officeDocument/2006/relationships/image" Target="../media/image-60-3.png"/><Relationship Id="rId4" Type="http://schemas.openxmlformats.org/officeDocument/2006/relationships/image" Target="../media/image-60-4.png"/><Relationship Id="rId5" Type="http://schemas.openxmlformats.org/officeDocument/2006/relationships/image" Target="../media/image-60-5.png"/><Relationship Id="rId6" Type="http://schemas.openxmlformats.org/officeDocument/2006/relationships/image" Target="../media/image-6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png"/><Relationship Id="rId2" Type="http://schemas.openxmlformats.org/officeDocument/2006/relationships/image" Target="../media/image-61-2.png"/><Relationship Id="rId3" Type="http://schemas.openxmlformats.org/officeDocument/2006/relationships/image" Target="../media/image-61-3.png"/><Relationship Id="rId4" Type="http://schemas.openxmlformats.org/officeDocument/2006/relationships/image" Target="../media/image-61-3.png"/><Relationship Id="rId5" Type="http://schemas.openxmlformats.org/officeDocument/2006/relationships/image" Target="../media/image-61-5.png"/><Relationship Id="rId6" Type="http://schemas.openxmlformats.org/officeDocument/2006/relationships/image" Target="../media/image-6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png"/><Relationship Id="rId2" Type="http://schemas.openxmlformats.org/officeDocument/2006/relationships/image" Target="../media/image-62-2.png"/><Relationship Id="rId3" Type="http://schemas.openxmlformats.org/officeDocument/2006/relationships/image" Target="../media/image-6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png"/><Relationship Id="rId2" Type="http://schemas.openxmlformats.org/officeDocument/2006/relationships/image" Target="../media/image-63-2.png"/><Relationship Id="rId3" Type="http://schemas.openxmlformats.org/officeDocument/2006/relationships/image" Target="../media/image-63-3.png"/><Relationship Id="rId4" Type="http://schemas.openxmlformats.org/officeDocument/2006/relationships/image" Target="../media/image-63-4.png"/><Relationship Id="rId5" Type="http://schemas.openxmlformats.org/officeDocument/2006/relationships/image" Target="../media/image-63-5.png"/><Relationship Id="rId6" Type="http://schemas.openxmlformats.org/officeDocument/2006/relationships/image" Target="../media/image-6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6656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4128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4128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4128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97864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97864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97864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481328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60" kern="0" dirty="0">
                <a:solidFill>
                  <a:srgbClr val="8F8C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그림으로 쉽게 설명하는 파이썬 알고리즘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58368" y="1901952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06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58368" y="2395728"/>
            <a:ext cx="6583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동적 계획법</a:t>
            </a:r>
            <a:endParaRPr lang="en-US" sz="5400" dirty="0"/>
          </a:p>
        </p:txBody>
      </p:sp>
      <p:sp>
        <p:nvSpPr>
          <p:cNvPr id="20" name="Text 18"/>
          <p:cNvSpPr/>
          <p:nvPr/>
        </p:nvSpPr>
        <p:spPr>
          <a:xfrm>
            <a:off x="658368" y="3566160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Dynamic Programming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658368" y="4224528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 푼 문제는 두 번 풀지 않는다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7543800" y="1572768"/>
            <a:ext cx="3986784" cy="374904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3" name="Image 0" descr="/home/claude/ch6/assets/cov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0" y="2458932"/>
            <a:ext cx="3621024" cy="1976711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CONTENTS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장에서 배울 내용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783080"/>
            <a:ext cx="5230368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32688" y="198882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" name="Image 0" descr="/home/claude/icons/br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" y="2112264"/>
            <a:ext cx="210312" cy="21031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190195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6.1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2048256" y="1901952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동적 계획법이란?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554480" y="2221992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기억하고, 재활용하라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300216" y="1783080"/>
            <a:ext cx="5230368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574536" y="1988820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2" name="Image 1" descr="/home/claude/icons/seedling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980" y="2112264"/>
            <a:ext cx="210312" cy="21031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196328" y="190195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6.2</a:t>
            </a:r>
            <a:endParaRPr lang="en-US" sz="1150" dirty="0"/>
          </a:p>
        </p:txBody>
      </p:sp>
      <p:sp>
        <p:nvSpPr>
          <p:cNvPr id="14" name="Text 10"/>
          <p:cNvSpPr/>
          <p:nvPr/>
        </p:nvSpPr>
        <p:spPr>
          <a:xfrm>
            <a:off x="7690104" y="1901952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피보나치 수열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7196328" y="2221992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탑다운과 바텀업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658368" y="2743200"/>
            <a:ext cx="5230368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932688" y="294894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8" name="Image 2" descr="/home/claude/icons/scal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" y="3072384"/>
            <a:ext cx="210312" cy="21031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554480" y="286207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6.3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2048256" y="2862072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 성립 조건</a:t>
            </a:r>
            <a:endParaRPr lang="en-US" sz="1450" dirty="0"/>
          </a:p>
        </p:txBody>
      </p:sp>
      <p:sp>
        <p:nvSpPr>
          <p:cNvPr id="21" name="Text 16"/>
          <p:cNvSpPr/>
          <p:nvPr/>
        </p:nvSpPr>
        <p:spPr>
          <a:xfrm>
            <a:off x="1554480" y="3182112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언제 표를 그려야 하는가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6300216" y="2743200"/>
            <a:ext cx="5230368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6574536" y="294894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4" name="Image 3" descr="/home/claude/icons/building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980" y="3072384"/>
            <a:ext cx="210312" cy="210312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196328" y="286207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6.4</a:t>
            </a:r>
            <a:endParaRPr lang="en-US" sz="1150" dirty="0"/>
          </a:p>
        </p:txBody>
      </p:sp>
      <p:sp>
        <p:nvSpPr>
          <p:cNvPr id="26" name="Text 20"/>
          <p:cNvSpPr/>
          <p:nvPr/>
        </p:nvSpPr>
        <p:spPr>
          <a:xfrm>
            <a:off x="7690104" y="2862072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바닥 공사</a:t>
            </a:r>
            <a:endParaRPr lang="en-US" sz="1450" dirty="0"/>
          </a:p>
        </p:txBody>
      </p:sp>
      <p:sp>
        <p:nvSpPr>
          <p:cNvPr id="27" name="Text 21"/>
          <p:cNvSpPr/>
          <p:nvPr/>
        </p:nvSpPr>
        <p:spPr>
          <a:xfrm>
            <a:off x="7196328" y="3182112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2×N 타일 채우기</a:t>
            </a:r>
            <a:endParaRPr lang="en-US" sz="1150" dirty="0"/>
          </a:p>
        </p:txBody>
      </p:sp>
      <p:sp>
        <p:nvSpPr>
          <p:cNvPr id="28" name="Shape 22"/>
          <p:cNvSpPr/>
          <p:nvPr/>
        </p:nvSpPr>
        <p:spPr>
          <a:xfrm>
            <a:off x="658368" y="3703320"/>
            <a:ext cx="5230368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932688" y="390906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0" name="Image 4" descr="/home/claude/icons/divid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132" y="4032504"/>
            <a:ext cx="210312" cy="210312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1554480" y="382219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6.5</a:t>
            </a:r>
            <a:endParaRPr lang="en-US" sz="1150" dirty="0"/>
          </a:p>
        </p:txBody>
      </p:sp>
      <p:sp>
        <p:nvSpPr>
          <p:cNvPr id="32" name="Text 25"/>
          <p:cNvSpPr/>
          <p:nvPr/>
        </p:nvSpPr>
        <p:spPr>
          <a:xfrm>
            <a:off x="2048256" y="3822192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1로 만들기</a:t>
            </a:r>
            <a:endParaRPr lang="en-US" sz="1450" dirty="0"/>
          </a:p>
        </p:txBody>
      </p:sp>
      <p:sp>
        <p:nvSpPr>
          <p:cNvPr id="33" name="Text 26"/>
          <p:cNvSpPr/>
          <p:nvPr/>
        </p:nvSpPr>
        <p:spPr>
          <a:xfrm>
            <a:off x="1554480" y="4142232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그리디가 지고 DP가 이긴다</a:t>
            </a:r>
            <a:endParaRPr lang="en-US" sz="1150" dirty="0"/>
          </a:p>
        </p:txBody>
      </p:sp>
      <p:sp>
        <p:nvSpPr>
          <p:cNvPr id="34" name="Shape 27"/>
          <p:cNvSpPr/>
          <p:nvPr/>
        </p:nvSpPr>
        <p:spPr>
          <a:xfrm>
            <a:off x="6300216" y="3703320"/>
            <a:ext cx="5230368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6574536" y="390906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6" name="Image 5" descr="/home/claude/icons/bag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7980" y="4032504"/>
            <a:ext cx="210312" cy="210312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7196328" y="382219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6.6</a:t>
            </a:r>
            <a:endParaRPr lang="en-US" sz="1150" dirty="0"/>
          </a:p>
        </p:txBody>
      </p:sp>
      <p:sp>
        <p:nvSpPr>
          <p:cNvPr id="38" name="Text 30"/>
          <p:cNvSpPr/>
          <p:nvPr/>
        </p:nvSpPr>
        <p:spPr>
          <a:xfrm>
            <a:off x="7690104" y="3822192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0/1 배낭 문제</a:t>
            </a:r>
            <a:endParaRPr lang="en-US" sz="1450" dirty="0"/>
          </a:p>
        </p:txBody>
      </p:sp>
      <p:sp>
        <p:nvSpPr>
          <p:cNvPr id="39" name="Text 31"/>
          <p:cNvSpPr/>
          <p:nvPr/>
        </p:nvSpPr>
        <p:spPr>
          <a:xfrm>
            <a:off x="7196328" y="4142232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2차원 표로 되갚는다</a:t>
            </a:r>
            <a:endParaRPr lang="en-US" sz="1150" dirty="0"/>
          </a:p>
        </p:txBody>
      </p:sp>
      <p:sp>
        <p:nvSpPr>
          <p:cNvPr id="40" name="Shape 32"/>
          <p:cNvSpPr/>
          <p:nvPr/>
        </p:nvSpPr>
        <p:spPr>
          <a:xfrm>
            <a:off x="658368" y="4663440"/>
            <a:ext cx="5230368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1" name="Shape 33"/>
          <p:cNvSpPr/>
          <p:nvPr/>
        </p:nvSpPr>
        <p:spPr>
          <a:xfrm>
            <a:off x="932688" y="4869180"/>
            <a:ext cx="457200" cy="45720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42" name="Image 6" descr="/home/claude/icons/lang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6132" y="4992624"/>
            <a:ext cx="210312" cy="210312"/>
          </a:xfrm>
          <a:prstGeom prst="rect">
            <a:avLst/>
          </a:prstGeom>
        </p:spPr>
      </p:pic>
      <p:sp>
        <p:nvSpPr>
          <p:cNvPr id="43" name="Text 34"/>
          <p:cNvSpPr/>
          <p:nvPr/>
        </p:nvSpPr>
        <p:spPr>
          <a:xfrm>
            <a:off x="1554480" y="478231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4B8A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6.7</a:t>
            </a:r>
            <a:endParaRPr lang="en-US" sz="1150" dirty="0"/>
          </a:p>
        </p:txBody>
      </p:sp>
      <p:sp>
        <p:nvSpPr>
          <p:cNvPr id="44" name="Text 35"/>
          <p:cNvSpPr/>
          <p:nvPr/>
        </p:nvSpPr>
        <p:spPr>
          <a:xfrm>
            <a:off x="2048256" y="4782312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LCS 알고리즘</a:t>
            </a:r>
            <a:endParaRPr lang="en-US" sz="1450" dirty="0"/>
          </a:p>
        </p:txBody>
      </p:sp>
      <p:sp>
        <p:nvSpPr>
          <p:cNvPr id="45" name="Text 36"/>
          <p:cNvSpPr/>
          <p:nvPr/>
        </p:nvSpPr>
        <p:spPr>
          <a:xfrm>
            <a:off x="1554480" y="5102352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문자열을 표로 비교한다</a:t>
            </a:r>
            <a:endParaRPr lang="en-US" sz="1150" dirty="0"/>
          </a:p>
        </p:txBody>
      </p:sp>
      <p:sp>
        <p:nvSpPr>
          <p:cNvPr id="46" name="Shape 37"/>
          <p:cNvSpPr/>
          <p:nvPr/>
        </p:nvSpPr>
        <p:spPr>
          <a:xfrm>
            <a:off x="6300216" y="4663440"/>
            <a:ext cx="5230368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7" name="Shape 38"/>
          <p:cNvSpPr/>
          <p:nvPr/>
        </p:nvSpPr>
        <p:spPr>
          <a:xfrm>
            <a:off x="6574536" y="4869180"/>
            <a:ext cx="457200" cy="45720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48" name="Image 7" descr="/home/claude/icons/code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7980" y="4992624"/>
            <a:ext cx="210312" cy="210312"/>
          </a:xfrm>
          <a:prstGeom prst="rect">
            <a:avLst/>
          </a:prstGeom>
        </p:spPr>
      </p:pic>
      <p:sp>
        <p:nvSpPr>
          <p:cNvPr id="49" name="Text 39"/>
          <p:cNvSpPr/>
          <p:nvPr/>
        </p:nvSpPr>
        <p:spPr>
          <a:xfrm>
            <a:off x="7196328" y="478231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6.8</a:t>
            </a:r>
            <a:endParaRPr lang="en-US" sz="1150" dirty="0"/>
          </a:p>
        </p:txBody>
      </p:sp>
      <p:sp>
        <p:nvSpPr>
          <p:cNvPr id="50" name="Text 40"/>
          <p:cNvSpPr/>
          <p:nvPr/>
        </p:nvSpPr>
        <p:spPr>
          <a:xfrm>
            <a:off x="7690104" y="4782312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1450" dirty="0"/>
          </a:p>
        </p:txBody>
      </p:sp>
      <p:sp>
        <p:nvSpPr>
          <p:cNvPr id="51" name="Text 41"/>
          <p:cNvSpPr/>
          <p:nvPr/>
        </p:nvSpPr>
        <p:spPr>
          <a:xfrm>
            <a:off x="7196328" y="5102352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개미 전사 · 화성 로봇</a:t>
            </a:r>
            <a:endParaRPr lang="en-US" sz="1150" dirty="0"/>
          </a:p>
        </p:txBody>
      </p:sp>
      <p:sp>
        <p:nvSpPr>
          <p:cNvPr id="52" name="Shape 42"/>
          <p:cNvSpPr/>
          <p:nvPr/>
        </p:nvSpPr>
        <p:spPr>
          <a:xfrm>
            <a:off x="658368" y="5669280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3" name="Shape 43"/>
          <p:cNvSpPr/>
          <p:nvPr/>
        </p:nvSpPr>
        <p:spPr>
          <a:xfrm>
            <a:off x="896112" y="5715000"/>
            <a:ext cx="457200" cy="457200"/>
          </a:xfrm>
          <a:prstGeom prst="ellipse">
            <a:avLst/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</p:spPr>
      </p:sp>
      <p:pic>
        <p:nvPicPr>
          <p:cNvPr id="54" name="Image 8" descr="/home/claude/icons/flag_white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4984" y="5833872"/>
            <a:ext cx="219456" cy="219456"/>
          </a:xfrm>
          <a:prstGeom prst="rect">
            <a:avLst/>
          </a:prstGeom>
        </p:spPr>
      </p:pic>
      <p:sp>
        <p:nvSpPr>
          <p:cNvPr id="55" name="Text 44"/>
          <p:cNvSpPr/>
          <p:nvPr/>
        </p:nvSpPr>
        <p:spPr>
          <a:xfrm>
            <a:off x="1517904" y="5669280"/>
            <a:ext cx="9756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5장에서 그리디가 놓쳤던 0/1 배낭 문제를, 이 장에서 표를 그려 정확히 되찾는다.</a:t>
            </a:r>
            <a:endParaRPr lang="en-US" sz="1250" dirty="0"/>
          </a:p>
        </p:txBody>
      </p:sp>
      <p:sp>
        <p:nvSpPr>
          <p:cNvPr id="56" name="Text 4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6.1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4" name="Image 0" descr="/home/claude/icons/br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동적 계획법이란?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"과거를 기억하지 못하는 자는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 과거를 반복하는 저주에 걸린다." — George Santayana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7086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r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6853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§6.1  동적 계획법이란?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이름과 달리, 정체는 꼼꼼한 기록가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48920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알고리즘에서 가장 있어 보이는 이름을 꼽으라면 단연 동적 계획법일 것이다. 그런데 이 기법의 본질은 "동적"인 것과 아무 상관이 없고, 우리가 아는 코딩과도 거리가 멀다. 오히려 정체는 기억력이 아주 좋은 꼼꼼한 기록가에 가깝다.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621024"/>
            <a:ext cx="4892040" cy="1188720"/>
          </a:xfrm>
          <a:prstGeom prst="roundRect">
            <a:avLst>
              <a:gd name="adj" fmla="val 9231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3986784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9" name="Image 1" descr="/home/claude/icons/quot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4105656"/>
            <a:ext cx="219456" cy="2194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17904" y="3712464"/>
            <a:ext cx="3794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 계산한 답을 적어 두고, 같은 질문이 오면 다시 계산하지 않고 꺼내 준다.</a:t>
            </a:r>
            <a:endParaRPr lang="en-US" sz="1320" dirty="0"/>
          </a:p>
        </p:txBody>
      </p:sp>
      <p:sp>
        <p:nvSpPr>
          <p:cNvPr id="11" name="Shape 7"/>
          <p:cNvSpPr/>
          <p:nvPr/>
        </p:nvSpPr>
        <p:spPr>
          <a:xfrm>
            <a:off x="658368" y="4992624"/>
            <a:ext cx="4892040" cy="566928"/>
          </a:xfrm>
          <a:prstGeom prst="roundRect">
            <a:avLst>
              <a:gd name="adj" fmla="val 19355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58368" y="4992624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나눈다   →   기억한다   →   재활용한다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6035040" y="1737360"/>
            <a:ext cx="5495544" cy="3950208"/>
          </a:xfrm>
          <a:prstGeom prst="roundRect">
            <a:avLst>
              <a:gd name="adj" fmla="val 324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4" name="Image 2" descr="/home/claude/ch6/assets/dp_intr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344" y="2292327"/>
            <a:ext cx="5202936" cy="284027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7086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r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6853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§6.1  동적 계획법이란?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동적 계획법의 탄생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6949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리처드 벨만은 연구가 실용적으로 보이도록 하려고, 다분히 정치적인 이유에서 "dynamic programming"이라는 이름을 골랐다. 그는 군사 작전과 자원 배분에서 최적의 결정을 찾기 위해 연속적인 의사결정 과정을 체계적으로 분석했고, 그 과정에서 문제를 작은 부분 문제로 나누고 결과를 저장해 중복 계산을 피하는 방법을 제안했다.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474720"/>
            <a:ext cx="694944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41248" y="360273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9" name="Image 1" descr="/home/claude/icons/histor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003" y="3701491"/>
            <a:ext cx="168250" cy="16825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16736" y="3566160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1950년대 국방부 연구에서 출발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1316736" y="3840480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연속적 의사결정을 다루는 수학적 틀로 고안되었다.</a:t>
            </a:r>
            <a:endParaRPr lang="en-US" sz="1020" dirty="0"/>
          </a:p>
        </p:txBody>
      </p:sp>
      <p:sp>
        <p:nvSpPr>
          <p:cNvPr id="12" name="Shape 8"/>
          <p:cNvSpPr/>
          <p:nvPr/>
        </p:nvSpPr>
        <p:spPr>
          <a:xfrm>
            <a:off x="658368" y="4261104"/>
            <a:ext cx="694944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41248" y="4389120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4" name="Image 2" descr="/home/claude/icons/rout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4487875"/>
            <a:ext cx="168250" cy="16825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316736" y="4352544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경로 최적화와 데이터 압축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1316736" y="4626864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최단 경로 문제를 비롯한 최적화 전반의 표준 도구가 되었다.</a:t>
            </a:r>
            <a:endParaRPr lang="en-US" sz="1020" dirty="0"/>
          </a:p>
        </p:txBody>
      </p:sp>
      <p:sp>
        <p:nvSpPr>
          <p:cNvPr id="17" name="Shape 12"/>
          <p:cNvSpPr/>
          <p:nvPr/>
        </p:nvSpPr>
        <p:spPr>
          <a:xfrm>
            <a:off x="658368" y="5047488"/>
            <a:ext cx="694944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41248" y="5175504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9" name="Image 3" descr="/home/claude/icons/brai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003" y="5274259"/>
            <a:ext cx="168250" cy="16825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316736" y="5138928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오늘날에는 AI와 강화학습까지</a:t>
            </a:r>
            <a:endParaRPr lang="en-US" sz="1200" dirty="0"/>
          </a:p>
        </p:txBody>
      </p:sp>
      <p:sp>
        <p:nvSpPr>
          <p:cNvPr id="21" name="Text 15"/>
          <p:cNvSpPr/>
          <p:nvPr/>
        </p:nvSpPr>
        <p:spPr>
          <a:xfrm>
            <a:off x="1316736" y="5413248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유전자 배열 분석, 재무·투자 전략 최적화에도 그대로 쓰인다.</a:t>
            </a:r>
            <a:endParaRPr lang="en-US" sz="1020" dirty="0"/>
          </a:p>
        </p:txBody>
      </p:sp>
      <p:sp>
        <p:nvSpPr>
          <p:cNvPr id="22" name="Shape 16"/>
          <p:cNvSpPr/>
          <p:nvPr/>
        </p:nvSpPr>
        <p:spPr>
          <a:xfrm>
            <a:off x="7882128" y="1737360"/>
            <a:ext cx="3648456" cy="4023360"/>
          </a:xfrm>
          <a:prstGeom prst="roundRect">
            <a:avLst>
              <a:gd name="adj" fmla="val 350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3" name="Image 4" descr="/home/claude/ch6/assets/bellma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3316" y="1920240"/>
            <a:ext cx="2926080" cy="365760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7086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r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6853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§6.1  동적 계획법이란?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동적 계획법 vs 분할 정복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4892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"큰 문제를 작은 문제로 나눈다고요? 그건 합병 정렬 같은 분할 정복이랑 똑같은 것 아닌가요?" 둘은 분명 형제지간이다. 하지만 결정적인 차이가 하나 있다 — 부분 문제가 겹치는가, 그리고 그것을 기억하는가.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255264"/>
            <a:ext cx="4892040" cy="1133856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41248" y="3383280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9" name="Image 1" descr="/home/claude/icons/sitemap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003" y="3482035"/>
            <a:ext cx="168250" cy="16825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16736" y="3346704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 — 겹치지 않는다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1316736" y="3621024"/>
            <a:ext cx="4069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쪼개진 문제들이 서로 독립적이다. 왼쪽 절반 정렬과 오른쪽 절반 정렬은 아무 상관이 없다.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658368" y="4535424"/>
            <a:ext cx="4892040" cy="1152144"/>
          </a:xfrm>
          <a:prstGeom prst="roundRect">
            <a:avLst>
              <a:gd name="adj" fmla="val 793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41248" y="4663440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4" name="Image 2" descr="/home/claude/icons/histor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4762195"/>
            <a:ext cx="168250" cy="16825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316736" y="4626864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동적 계획법 — 계속 겹친다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1316736" y="4901184"/>
            <a:ext cx="40690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F(5)를 구하려면 F(4)와 F(3)이 필요한데, F(4)를 구할 때 F(3)이 또 필요하다.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6035040" y="1737360"/>
            <a:ext cx="5495544" cy="3950208"/>
          </a:xfrm>
          <a:prstGeom prst="roundRect">
            <a:avLst>
              <a:gd name="adj" fmla="val 324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8" name="Image 3" descr="/home/claude/ch6/assets/dc_vs_dp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1344" y="2292327"/>
            <a:ext cx="5202936" cy="284027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7086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r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6853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§6.1  동적 계획법이란?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 문제가 독립인가, 겹치는가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(a) 합병 정렬에서의 부분 문제는 서로 독립적이다.  (b) 피보나치 수열에서의 부분 문제는 독립적이지 않다.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10872216" cy="2377440"/>
          </a:xfrm>
          <a:prstGeom prst="roundRect">
            <a:avLst>
              <a:gd name="adj" fmla="val 538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ch6/assets/indep_overla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603" y="2286000"/>
            <a:ext cx="4377747" cy="2121408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58368" y="4718304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896112" y="4864608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1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4988052"/>
            <a:ext cx="210312" cy="21031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481328" y="4718304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독립적</a:t>
            </a:r>
            <a:endParaRPr lang="en-US" sz="1350" dirty="0"/>
          </a:p>
        </p:txBody>
      </p:sp>
      <p:sp>
        <p:nvSpPr>
          <p:cNvPr id="13" name="Text 8"/>
          <p:cNvSpPr/>
          <p:nvPr/>
        </p:nvSpPr>
        <p:spPr>
          <a:xfrm>
            <a:off x="2651760" y="4846320"/>
            <a:ext cx="8503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겹치는 조각이 없다면 저장할 이유도 없다. 그냥 재귀로 쪼개서 각각 풀면 된다 — 분할 정복.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658368" y="5559552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896112" y="5705856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6" name="Image 3" descr="/home/claude/icons/exchang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5829300"/>
            <a:ext cx="210312" cy="210312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481328" y="5559552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중복적</a:t>
            </a:r>
            <a:endParaRPr lang="en-US" sz="1350" dirty="0"/>
          </a:p>
        </p:txBody>
      </p:sp>
      <p:sp>
        <p:nvSpPr>
          <p:cNvPr id="18" name="Text 12"/>
          <p:cNvSpPr/>
          <p:nvPr/>
        </p:nvSpPr>
        <p:spPr>
          <a:xfrm>
            <a:off x="2651760" y="5687568"/>
            <a:ext cx="8503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조각이 반복해서 나온다면 한 번만 풀고 적어 두는 편이 압도적으로 싸다 — 동적 계획법.</a:t>
            </a:r>
            <a:endParaRPr lang="en-US" sz="1150" dirty="0"/>
          </a:p>
        </p:txBody>
      </p:sp>
      <p:sp>
        <p:nvSpPr>
          <p:cNvPr id="19" name="Text 1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7086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r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6853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§6.1  동적 계획법이란?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한눈에 비교하기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2103120"/>
          </a:xfrm>
          <a:prstGeom prst="roundRect">
            <a:avLst>
              <a:gd name="adj" fmla="val 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7" name="Image 1" descr="/home/claude/ch6/assets/compare_tb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9526" y="1865376"/>
            <a:ext cx="5069900" cy="1847088"/>
          </a:xfrm>
          <a:prstGeom prst="rect">
            <a:avLst/>
          </a:prstGeom>
        </p:spPr>
      </p:pic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3968496"/>
          <a:ext cx="10872216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297680"/>
                <a:gridCol w="4379976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분할 정복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동적 계획법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부분 문제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서로 독립적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서로 중복됨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결과 저장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하지 않는다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338C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표에 저장한다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대표 예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합병 정렬, 퀵 정렬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피보나치, 배낭 문제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핵심 무기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재귀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재귀 + 메모리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5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1" name="Image 2" descr="/home/claude/icons/ke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결국 차이는 "기억하느냐"에 있다. 저장할 표가 있으면 DP, 없으면 분할 정복이다.</a:t>
            </a:r>
            <a:endParaRPr lang="en-US" sz="1220" dirty="0"/>
          </a:p>
        </p:txBody>
      </p:sp>
      <p:sp>
        <p:nvSpPr>
          <p:cNvPr id="13" name="Text 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7086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r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6853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§6.1  동적 계획법이란?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DP의 핵심 철학 — 기억하고, 재활용하라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DP의 핵심은 "두 번 계산하지 않는다"는 효율성에 있다. 이것을 가능하게 하는 장치가 메모이제이션이다.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03120"/>
            <a:ext cx="3218688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920240" y="2331720"/>
            <a:ext cx="694944" cy="69494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9" name="Image 1" descr="/home/claude/icons/cu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75" y="2519355"/>
            <a:ext cx="319674" cy="31967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41248" y="315468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나눈다 (split)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932688" y="3520440"/>
            <a:ext cx="26700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큰 문제를 작은 문제로 쪼갠다. 곧 점화식을 세우는 일이다.</a:t>
            </a:r>
            <a:endParaRPr lang="en-US" sz="1180" dirty="0"/>
          </a:p>
        </p:txBody>
      </p:sp>
      <p:sp>
        <p:nvSpPr>
          <p:cNvPr id="12" name="Shape 8"/>
          <p:cNvSpPr/>
          <p:nvPr/>
        </p:nvSpPr>
        <p:spPr>
          <a:xfrm>
            <a:off x="4453128" y="2103120"/>
            <a:ext cx="3218688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5715000" y="2331720"/>
            <a:ext cx="694944" cy="694944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4" name="Image 2" descr="/home/claude/icons/pe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2519355"/>
            <a:ext cx="319674" cy="31967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36008" y="315468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기억한다 (memoize)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4727448" y="3520440"/>
            <a:ext cx="26700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작은 문제의 정답을 배열이나 테이블에 적어 둔다.</a:t>
            </a:r>
            <a:endParaRPr lang="en-US" sz="1180" dirty="0"/>
          </a:p>
        </p:txBody>
      </p:sp>
      <p:sp>
        <p:nvSpPr>
          <p:cNvPr id="17" name="Shape 12"/>
          <p:cNvSpPr/>
          <p:nvPr/>
        </p:nvSpPr>
        <p:spPr>
          <a:xfrm>
            <a:off x="8247888" y="2103120"/>
            <a:ext cx="3218688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9509760" y="2331720"/>
            <a:ext cx="694944" cy="69494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9" name="Image 3" descr="/home/claude/icons/histor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95" y="2519355"/>
            <a:ext cx="319674" cy="31967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430768" y="315468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재활용한다 (reuse)</a:t>
            </a:r>
            <a:endParaRPr lang="en-US" sz="1500" dirty="0"/>
          </a:p>
        </p:txBody>
      </p:sp>
      <p:sp>
        <p:nvSpPr>
          <p:cNvPr id="21" name="Text 15"/>
          <p:cNvSpPr/>
          <p:nvPr/>
        </p:nvSpPr>
        <p:spPr>
          <a:xfrm>
            <a:off x="8522208" y="3520440"/>
            <a:ext cx="26700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문제가 다시 나오면 계산하지 않고 표에서 꺼내 쓴다.</a:t>
            </a:r>
            <a:endParaRPr lang="en-US" sz="1180" dirty="0"/>
          </a:p>
        </p:txBody>
      </p:sp>
      <p:sp>
        <p:nvSpPr>
          <p:cNvPr id="22" name="Shape 16"/>
          <p:cNvSpPr/>
          <p:nvPr/>
        </p:nvSpPr>
        <p:spPr>
          <a:xfrm>
            <a:off x="3995928" y="3035808"/>
            <a:ext cx="347472" cy="292608"/>
          </a:xfrm>
          <a:prstGeom prst="rightArrow">
            <a:avLst/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7790688" y="3035808"/>
            <a:ext cx="347472" cy="292608"/>
          </a:xfrm>
          <a:prstGeom prst="rightArrow">
            <a:avLst/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58368" y="438912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896112" y="4416552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6" name="Image 4" descr="/home/claude/icons/bulb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4521159"/>
            <a:ext cx="193121" cy="193121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517904" y="448056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점화식을 세우는 순간 문제의 절반은 풀린다 — 나머지 절반은 표를 채우는 순서를 정하는 일이다.</a:t>
            </a:r>
            <a:endParaRPr lang="en-US" sz="1230" dirty="0"/>
          </a:p>
        </p:txBody>
      </p:sp>
      <p:sp>
        <p:nvSpPr>
          <p:cNvPr id="28" name="Shape 21"/>
          <p:cNvSpPr/>
          <p:nvPr/>
        </p:nvSpPr>
        <p:spPr>
          <a:xfrm>
            <a:off x="658368" y="4983480"/>
            <a:ext cx="10872216" cy="1325880"/>
          </a:xfrm>
          <a:prstGeom prst="roundRect">
            <a:avLst>
              <a:gd name="adj" fmla="val 8276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2"/>
          <p:cNvSpPr/>
          <p:nvPr/>
        </p:nvSpPr>
        <p:spPr>
          <a:xfrm>
            <a:off x="658368" y="4983480"/>
            <a:ext cx="1087221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658368" y="5148072"/>
            <a:ext cx="1087221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31" name="Shape 24"/>
          <p:cNvSpPr/>
          <p:nvPr/>
        </p:nvSpPr>
        <p:spPr>
          <a:xfrm>
            <a:off x="795528" y="50886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960120" y="50886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33" name="Shape 26"/>
          <p:cNvSpPr/>
          <p:nvPr/>
        </p:nvSpPr>
        <p:spPr>
          <a:xfrm>
            <a:off x="1124712" y="50886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4" name="Text 27"/>
          <p:cNvSpPr/>
          <p:nvPr/>
        </p:nvSpPr>
        <p:spPr>
          <a:xfrm>
            <a:off x="1316736" y="5001768"/>
            <a:ext cx="100858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dp_skeleton.py</a:t>
            </a:r>
            <a:endParaRPr lang="en-US" sz="900" dirty="0"/>
          </a:p>
        </p:txBody>
      </p:sp>
      <p:sp>
        <p:nvSpPr>
          <p:cNvPr id="35" name="Text 28"/>
          <p:cNvSpPr/>
          <p:nvPr/>
        </p:nvSpPr>
        <p:spPr>
          <a:xfrm>
            <a:off x="841248" y="5367528"/>
            <a:ext cx="105613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DP의 골격 — 어떤 문제든 이 세 줄로 환원된다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초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기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값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② 기억할 표를 만든다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기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저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이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미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아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는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답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③ 바닥을 깐다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작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은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것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부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터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큰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것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까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지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점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화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식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i-1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i-2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① 나누고 ③ 재활용</a:t>
            </a:r>
            <a:endParaRPr lang="en-US" sz="860" dirty="0"/>
          </a:p>
        </p:txBody>
      </p:sp>
      <p:sp>
        <p:nvSpPr>
          <p:cNvPr id="36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6.2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4" name="Image 0" descr="/home/claude/icons/seedl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피보나치 수열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DP를 이해하는 데 이보다 완벽한 예제는 없다.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F(n) = F(n-1) + F(n-2)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2315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eedl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208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§6.2  피보나치 수열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피보나치 수열 — 순진한 재귀의 함정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6766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토끼 번식 문제에서 유래한 피보나치 수열은 점화식이 그대로 코드가 되는 가장 단순한 예다. 정의를 그대로 옮기면 두 줄이면 끝난다.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395728"/>
            <a:ext cx="6766560" cy="868680"/>
          </a:xfrm>
          <a:prstGeom prst="roundRect">
            <a:avLst>
              <a:gd name="adj" fmla="val 1473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ch6/assets/fibo_de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237" y="2487168"/>
            <a:ext cx="2598821" cy="68580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58368" y="3456432"/>
            <a:ext cx="6766560" cy="1828800"/>
          </a:xfrm>
          <a:prstGeom prst="roundRect">
            <a:avLst>
              <a:gd name="adj" fmla="val 600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658368" y="3456432"/>
            <a:ext cx="676656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658368" y="3621024"/>
            <a:ext cx="676656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795528" y="3561588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960120" y="3561588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1124712" y="3561588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1316736" y="3474720"/>
            <a:ext cx="5980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fibo_naive.py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841248" y="3840480"/>
            <a:ext cx="6455664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""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"순진한 재귀 방식으로 피보나치 수 구하기"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""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fibo_naive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기저 조건 (base case)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fibo_naive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fibo_naive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fibo_naive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55  — 금방 나온다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fibo_naive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... — 끝나지 않는다</a:t>
            </a:r>
            <a:endParaRPr lang="en-US" sz="1020" dirty="0"/>
          </a:p>
        </p:txBody>
      </p:sp>
      <p:sp>
        <p:nvSpPr>
          <p:cNvPr id="17" name="Shape 13"/>
          <p:cNvSpPr/>
          <p:nvPr/>
        </p:nvSpPr>
        <p:spPr>
          <a:xfrm>
            <a:off x="7699248" y="1737360"/>
            <a:ext cx="3831336" cy="987552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882128" y="1865376"/>
            <a:ext cx="365760" cy="3657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9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1964131"/>
            <a:ext cx="168250" cy="16825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357616" y="182880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= 10 이면 즉시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8357616" y="2103120"/>
            <a:ext cx="30083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호출이 백여 번이면 끝난다. 아무 문제가 없어 보인다.</a:t>
            </a:r>
            <a:endParaRPr lang="en-US" sz="1030" dirty="0"/>
          </a:p>
        </p:txBody>
      </p:sp>
      <p:sp>
        <p:nvSpPr>
          <p:cNvPr id="22" name="Shape 17"/>
          <p:cNvSpPr/>
          <p:nvPr/>
        </p:nvSpPr>
        <p:spPr>
          <a:xfrm>
            <a:off x="7699248" y="2834640"/>
            <a:ext cx="3831336" cy="987552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7882128" y="296265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4" name="Image 3" descr="/home/claude/icons/war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3061411"/>
            <a:ext cx="168250" cy="16825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8357616" y="292608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= 50 이면 멈추지 않는다</a:t>
            </a:r>
            <a:endParaRPr lang="en-US" sz="1200" dirty="0"/>
          </a:p>
        </p:txBody>
      </p:sp>
      <p:sp>
        <p:nvSpPr>
          <p:cNvPr id="26" name="Text 20"/>
          <p:cNvSpPr/>
          <p:nvPr/>
        </p:nvSpPr>
        <p:spPr>
          <a:xfrm>
            <a:off x="8357616" y="3200400"/>
            <a:ext cx="30083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호출 횟수가 폭발한다. 코드는 옳은데 실행이 끝나지 않는다.</a:t>
            </a:r>
            <a:endParaRPr lang="en-US" sz="1030" dirty="0"/>
          </a:p>
        </p:txBody>
      </p:sp>
      <p:sp>
        <p:nvSpPr>
          <p:cNvPr id="27" name="Shape 21"/>
          <p:cNvSpPr/>
          <p:nvPr/>
        </p:nvSpPr>
        <p:spPr>
          <a:xfrm>
            <a:off x="7699248" y="3931920"/>
            <a:ext cx="3831336" cy="987552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7882128" y="405993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9" name="Image 4" descr="/home/claude/icons/search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0883" y="4158691"/>
            <a:ext cx="168250" cy="168250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8357616" y="402336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이렇게 느린가</a:t>
            </a:r>
            <a:endParaRPr lang="en-US" sz="1200" dirty="0"/>
          </a:p>
        </p:txBody>
      </p:sp>
      <p:sp>
        <p:nvSpPr>
          <p:cNvPr id="31" name="Text 24"/>
          <p:cNvSpPr/>
          <p:nvPr/>
        </p:nvSpPr>
        <p:spPr>
          <a:xfrm>
            <a:off x="8357616" y="4297680"/>
            <a:ext cx="30083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틀린 코드가 아니다. 같은 값을 몇 번이고 다시 계산하고 있을 뿐이다.</a:t>
            </a:r>
            <a:endParaRPr lang="en-US" sz="1030" dirty="0"/>
          </a:p>
        </p:txBody>
      </p:sp>
      <p:sp>
        <p:nvSpPr>
          <p:cNvPr id="32" name="Shape 25"/>
          <p:cNvSpPr/>
          <p:nvPr/>
        </p:nvSpPr>
        <p:spPr>
          <a:xfrm>
            <a:off x="658368" y="5431536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3" name="Shape 26"/>
          <p:cNvSpPr/>
          <p:nvPr/>
        </p:nvSpPr>
        <p:spPr>
          <a:xfrm>
            <a:off x="896112" y="5458968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4" name="Image 5" descr="/home/claude/icons/question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577840"/>
            <a:ext cx="219456" cy="219456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1517904" y="5522976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점화식이 옳다고 구현이 실용적인 것은 아니다 — 무엇이 낭비되고 있는지 들여다보자.</a:t>
            </a:r>
            <a:endParaRPr lang="en-US" sz="1230" dirty="0"/>
          </a:p>
        </p:txBody>
      </p:sp>
      <p:sp>
        <p:nvSpPr>
          <p:cNvPr id="36" name="Text 2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2315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eedl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208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§6.2  피보나치 수열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비극의 원인 — "아까 푼 문제잖아, 왜 또 계산해?"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6492240" cy="3950208"/>
          </a:xfrm>
          <a:prstGeom prst="roundRect">
            <a:avLst>
              <a:gd name="adj" fmla="val 324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7" name="Image 1" descr="/home/claude/ch6/assets/fibo_tre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582" y="1883664"/>
            <a:ext cx="4265811" cy="36576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7333488" y="1737360"/>
            <a:ext cx="4197096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7516368" y="186537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0" name="Image 2" descr="/home/claude/icons/sitemap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5123" y="1964131"/>
            <a:ext cx="168250" cy="1682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991856" y="1828800"/>
            <a:ext cx="33741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가지가 계속 자란다</a:t>
            </a:r>
            <a:endParaRPr lang="en-US" sz="1300" dirty="0"/>
          </a:p>
        </p:txBody>
      </p:sp>
      <p:sp>
        <p:nvSpPr>
          <p:cNvPr id="12" name="Text 7"/>
          <p:cNvSpPr/>
          <p:nvPr/>
        </p:nvSpPr>
        <p:spPr>
          <a:xfrm>
            <a:off x="7991856" y="2103120"/>
            <a:ext cx="337413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F(5)를 구하려고 F(3)을 두 번, F(2)를 세 번, F(1)을 다섯 번 계산한다. n이 커지면 이 낭비가 지수적으로 불어난다.</a:t>
            </a:r>
            <a:endParaRPr lang="en-US" sz="1100" dirty="0"/>
          </a:p>
        </p:txBody>
      </p:sp>
      <p:sp>
        <p:nvSpPr>
          <p:cNvPr id="13" name="Shape 8"/>
          <p:cNvSpPr/>
          <p:nvPr/>
        </p:nvSpPr>
        <p:spPr>
          <a:xfrm>
            <a:off x="7333488" y="3072384"/>
            <a:ext cx="4197096" cy="914400"/>
          </a:xfrm>
          <a:prstGeom prst="roundRect">
            <a:avLst>
              <a:gd name="adj" fmla="val 1000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Text 9"/>
          <p:cNvSpPr/>
          <p:nvPr/>
        </p:nvSpPr>
        <p:spPr>
          <a:xfrm>
            <a:off x="7607808" y="3072384"/>
            <a:ext cx="3648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T(n) ≈ O(2ⁿ)</a:t>
            </a:r>
            <a:endParaRPr lang="en-US" sz="2600" dirty="0"/>
          </a:p>
        </p:txBody>
      </p:sp>
      <p:sp>
        <p:nvSpPr>
          <p:cNvPr id="15" name="Shape 10"/>
          <p:cNvSpPr/>
          <p:nvPr/>
        </p:nvSpPr>
        <p:spPr>
          <a:xfrm>
            <a:off x="7333488" y="4133088"/>
            <a:ext cx="4197096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7516368" y="4261104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7" name="Image 3" descr="/home/claude/icons/bulb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5123" y="4359859"/>
            <a:ext cx="168250" cy="16825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991856" y="4224528"/>
            <a:ext cx="33741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해법은 놀랄 만큼 단순하다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7991856" y="4498848"/>
            <a:ext cx="337413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 구한 값을 어딘가에 적어 두기만 하면 된다. 그러면 같은 가지를 두 번 타고 내려갈 이유가 사라지고, 계산해야 할 서로 다른 부분 문제는 n개뿐이 된다.</a:t>
            </a:r>
            <a:endParaRPr lang="en-US" sz="1100" dirty="0"/>
          </a:p>
        </p:txBody>
      </p:sp>
      <p:sp>
        <p:nvSpPr>
          <p:cNvPr id="20" name="Shape 14"/>
          <p:cNvSpPr/>
          <p:nvPr/>
        </p:nvSpPr>
        <p:spPr>
          <a:xfrm>
            <a:off x="658368" y="5870448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896112" y="5897880"/>
            <a:ext cx="402336" cy="402336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2" name="Image 4" descr="/home/claude/icons/exchang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6002487"/>
            <a:ext cx="193121" cy="193121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517904" y="5961888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지수 시간을 선형 시간으로 바꾸는 데 필요한 것은 알고리즘의 교체가 아니라 표 하나다.</a:t>
            </a:r>
            <a:endParaRPr lang="en-US" sz="1220" dirty="0"/>
          </a:p>
        </p:txBody>
      </p:sp>
      <p:sp>
        <p:nvSpPr>
          <p:cNvPr id="24" name="Text 1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2315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eedl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208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§6.2  피보나치 수열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방법 ① 탑다운 (top-down) + 메모이제이션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큰 문제 F(n)에서 출발해 아래로 내려가며 작은 문제를 호출한다. 기존 재귀와 방향이 같되, 계산한 값을 메모장에 적어 둔다는 점만 다르다.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94560"/>
            <a:ext cx="6949440" cy="3246120"/>
          </a:xfrm>
          <a:prstGeom prst="roundRect">
            <a:avLst>
              <a:gd name="adj" fmla="val 338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58368" y="219456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58368" y="235915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95528" y="229971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60120" y="229971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124712" y="229971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316736" y="221284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fibo_topdown.py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841248" y="2578608"/>
            <a:ext cx="6638544" cy="2715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한 번 계산한 값을 적어 둘 메모장 (딕셔너리)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memo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""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"탑다운(메모이제이션) 방식으로 피보나치 수 구하기"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""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fibo_topdown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1. 메모장에 이미 답이 있는지 확인 (가장 중요!)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memo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memo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계산하지 않고 즉시 반환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2. 없다면 계산하고, 결과를 즉시 기록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memo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fibo_topdown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fibo_topdown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3. 계산된 값 반환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memo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fibo_topdown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12586269025 (순식간!)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7790688" y="2194560"/>
            <a:ext cx="3739896" cy="749808"/>
          </a:xfrm>
          <a:prstGeom prst="roundRect">
            <a:avLst>
              <a:gd name="adj" fmla="val 1219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7973568" y="2322576"/>
            <a:ext cx="365760" cy="3657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7" name="Image 1" descr="/home/claude/icons/search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2421331"/>
            <a:ext cx="168250" cy="16825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8449056" y="228600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먼저 메모장부터 본다</a:t>
            </a:r>
            <a:endParaRPr lang="en-US" sz="1150" dirty="0"/>
          </a:p>
        </p:txBody>
      </p:sp>
      <p:sp>
        <p:nvSpPr>
          <p:cNvPr id="19" name="Text 15"/>
          <p:cNvSpPr/>
          <p:nvPr/>
        </p:nvSpPr>
        <p:spPr>
          <a:xfrm>
            <a:off x="8449056" y="2560320"/>
            <a:ext cx="29169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한 줄이 지수 시간을 선형 시간으로 바꾼다.</a:t>
            </a:r>
            <a:endParaRPr lang="en-US" sz="1000" dirty="0"/>
          </a:p>
        </p:txBody>
      </p:sp>
      <p:sp>
        <p:nvSpPr>
          <p:cNvPr id="20" name="Shape 16"/>
          <p:cNvSpPr/>
          <p:nvPr/>
        </p:nvSpPr>
        <p:spPr>
          <a:xfrm>
            <a:off x="7790688" y="3035808"/>
            <a:ext cx="3739896" cy="749808"/>
          </a:xfrm>
          <a:prstGeom prst="roundRect">
            <a:avLst>
              <a:gd name="adj" fmla="val 1219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7973568" y="3163824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2" name="Image 2" descr="/home/claude/icons/pe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323" y="3262579"/>
            <a:ext cx="168250" cy="1682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8449056" y="3127248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계산 즉시 기록</a:t>
            </a:r>
            <a:endParaRPr lang="en-US" sz="1150" dirty="0"/>
          </a:p>
        </p:txBody>
      </p:sp>
      <p:sp>
        <p:nvSpPr>
          <p:cNvPr id="24" name="Text 19"/>
          <p:cNvSpPr/>
          <p:nvPr/>
        </p:nvSpPr>
        <p:spPr>
          <a:xfrm>
            <a:off x="8449056" y="3401568"/>
            <a:ext cx="29169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반환하기 전에 반드시 적어 둔다. 빠뜨리면 효과가 사라진다.</a:t>
            </a:r>
            <a:endParaRPr lang="en-US" sz="1000" dirty="0"/>
          </a:p>
        </p:txBody>
      </p:sp>
      <p:sp>
        <p:nvSpPr>
          <p:cNvPr id="25" name="Shape 20"/>
          <p:cNvSpPr/>
          <p:nvPr/>
        </p:nvSpPr>
        <p:spPr>
          <a:xfrm>
            <a:off x="7790688" y="3877056"/>
            <a:ext cx="3739896" cy="749808"/>
          </a:xfrm>
          <a:prstGeom prst="roundRect">
            <a:avLst>
              <a:gd name="adj" fmla="val 1219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7973568" y="4005072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7" name="Image 3" descr="/home/claude/icons/brai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323" y="4103827"/>
            <a:ext cx="168250" cy="168250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8449056" y="3968496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형태를 유지한다</a:t>
            </a:r>
            <a:endParaRPr lang="en-US" sz="1150" dirty="0"/>
          </a:p>
        </p:txBody>
      </p:sp>
      <p:sp>
        <p:nvSpPr>
          <p:cNvPr id="29" name="Text 23"/>
          <p:cNvSpPr/>
          <p:nvPr/>
        </p:nvSpPr>
        <p:spPr>
          <a:xfrm>
            <a:off x="8449056" y="4242816"/>
            <a:ext cx="29169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점화식을 그대로 옮긴 모양이라 읽기 쉽다.</a:t>
            </a:r>
            <a:endParaRPr lang="en-US" sz="1000" dirty="0"/>
          </a:p>
        </p:txBody>
      </p:sp>
      <p:sp>
        <p:nvSpPr>
          <p:cNvPr id="30" name="Shape 24"/>
          <p:cNvSpPr/>
          <p:nvPr/>
        </p:nvSpPr>
        <p:spPr>
          <a:xfrm>
            <a:off x="7790688" y="4718304"/>
            <a:ext cx="3739896" cy="749808"/>
          </a:xfrm>
          <a:prstGeom prst="roundRect">
            <a:avLst>
              <a:gd name="adj" fmla="val 1219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5"/>
          <p:cNvSpPr/>
          <p:nvPr/>
        </p:nvSpPr>
        <p:spPr>
          <a:xfrm>
            <a:off x="7973568" y="4846320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2" name="Image 4" descr="/home/claude/icons/war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2323" y="4945075"/>
            <a:ext cx="168250" cy="168250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8449056" y="4809744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깊이에 주의</a:t>
            </a:r>
            <a:endParaRPr lang="en-US" sz="1150" dirty="0"/>
          </a:p>
        </p:txBody>
      </p:sp>
      <p:sp>
        <p:nvSpPr>
          <p:cNvPr id="34" name="Text 27"/>
          <p:cNvSpPr/>
          <p:nvPr/>
        </p:nvSpPr>
        <p:spPr>
          <a:xfrm>
            <a:off x="8449056" y="5084064"/>
            <a:ext cx="29169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n이 크면 호출 스택이 넘칠 수 있다. 파이썬은 특히 그렇다.</a:t>
            </a:r>
            <a:endParaRPr lang="en-US" sz="1000" dirty="0"/>
          </a:p>
        </p:txBody>
      </p:sp>
      <p:sp>
        <p:nvSpPr>
          <p:cNvPr id="35" name="Text 2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2315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eedl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208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§6.2  피보나치 수열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방법 ② 바텀업 (bottom-up) + 타뷸레이션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작은 기초 문제 F(0), F(1)부터 시작해 표를 바닥부터 순서대로 채워 올라간다. 재귀 호출이 아예 없다.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94560"/>
            <a:ext cx="6949440" cy="3520440"/>
          </a:xfrm>
          <a:prstGeom prst="roundRect">
            <a:avLst>
              <a:gd name="adj" fmla="val 311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58368" y="219456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58368" y="235915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95528" y="229971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60120" y="229971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124712" y="229971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316736" y="221284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fibo_bottomup.py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841248" y="2578608"/>
            <a:ext cx="6638544" cy="2990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""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"바텀업(타뷸레이션) 방식으로 피보나치 수 구하기"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""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fibo_bottomup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1. DP 테이블 생성 (크기 n+1의 리스트)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2. 기저 상태 초기화 (바닥 공사)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3. 작은 문제부터 차례대로 표 채우기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4. 표의 마지막 칸에 정답이 있다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fibo_bottomup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12586269025 (역시 순식간!)</a:t>
            </a:r>
            <a:endParaRPr lang="en-US" sz="960" dirty="0"/>
          </a:p>
        </p:txBody>
      </p:sp>
      <p:sp>
        <p:nvSpPr>
          <p:cNvPr id="15" name="Shape 12"/>
          <p:cNvSpPr/>
          <p:nvPr/>
        </p:nvSpPr>
        <p:spPr>
          <a:xfrm>
            <a:off x="7790688" y="2194560"/>
            <a:ext cx="3739896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7973568" y="232257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7" name="Image 1" descr="/home/claude/icons/layer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2421331"/>
            <a:ext cx="168250" cy="16825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8449056" y="228600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표를 먼저 만든다</a:t>
            </a:r>
            <a:endParaRPr lang="en-US" sz="1150" dirty="0"/>
          </a:p>
        </p:txBody>
      </p:sp>
      <p:sp>
        <p:nvSpPr>
          <p:cNvPr id="19" name="Text 15"/>
          <p:cNvSpPr/>
          <p:nvPr/>
        </p:nvSpPr>
        <p:spPr>
          <a:xfrm>
            <a:off x="8449056" y="2560320"/>
            <a:ext cx="29169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dp[i]에 F(i)가 들어간다는 정의를 먼저 확정한다.</a:t>
            </a:r>
            <a:endParaRPr lang="en-US" sz="1000" dirty="0"/>
          </a:p>
        </p:txBody>
      </p:sp>
      <p:sp>
        <p:nvSpPr>
          <p:cNvPr id="20" name="Shape 16"/>
          <p:cNvSpPr/>
          <p:nvPr/>
        </p:nvSpPr>
        <p:spPr>
          <a:xfrm>
            <a:off x="7790688" y="3090672"/>
            <a:ext cx="3739896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7973568" y="3218688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2" name="Image 2" descr="/home/claude/icons/anchor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323" y="3317443"/>
            <a:ext cx="168250" cy="1682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8449056" y="3182112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바닥을 깐다</a:t>
            </a:r>
            <a:endParaRPr lang="en-US" sz="1150" dirty="0"/>
          </a:p>
        </p:txBody>
      </p:sp>
      <p:sp>
        <p:nvSpPr>
          <p:cNvPr id="24" name="Text 19"/>
          <p:cNvSpPr/>
          <p:nvPr/>
        </p:nvSpPr>
        <p:spPr>
          <a:xfrm>
            <a:off x="8449056" y="3456432"/>
            <a:ext cx="29169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dp[0], dp[1]은 계산이 아니라 이미 아는 값이다.</a:t>
            </a:r>
            <a:endParaRPr lang="en-US" sz="1000" dirty="0"/>
          </a:p>
        </p:txBody>
      </p:sp>
      <p:sp>
        <p:nvSpPr>
          <p:cNvPr id="25" name="Shape 20"/>
          <p:cNvSpPr/>
          <p:nvPr/>
        </p:nvSpPr>
        <p:spPr>
          <a:xfrm>
            <a:off x="7790688" y="3986784"/>
            <a:ext cx="3739896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7973568" y="4114800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7" name="Image 3" descr="/home/claude/icons/listol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323" y="4213555"/>
            <a:ext cx="168250" cy="168250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8449056" y="4078224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반복문으로 채운다</a:t>
            </a:r>
            <a:endParaRPr lang="en-US" sz="1150" dirty="0"/>
          </a:p>
        </p:txBody>
      </p:sp>
      <p:sp>
        <p:nvSpPr>
          <p:cNvPr id="29" name="Text 23"/>
          <p:cNvSpPr/>
          <p:nvPr/>
        </p:nvSpPr>
        <p:spPr>
          <a:xfrm>
            <a:off x="8449056" y="4352544"/>
            <a:ext cx="29169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작은 인덱스부터 채우므로 필요한 값은 항상 이미 준비되어 있다.</a:t>
            </a:r>
            <a:endParaRPr lang="en-US" sz="1000" dirty="0"/>
          </a:p>
        </p:txBody>
      </p:sp>
      <p:sp>
        <p:nvSpPr>
          <p:cNvPr id="30" name="Shape 24"/>
          <p:cNvSpPr/>
          <p:nvPr/>
        </p:nvSpPr>
        <p:spPr>
          <a:xfrm>
            <a:off x="7790688" y="4882896"/>
            <a:ext cx="3739896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5"/>
          <p:cNvSpPr/>
          <p:nvPr/>
        </p:nvSpPr>
        <p:spPr>
          <a:xfrm>
            <a:off x="7973568" y="5010912"/>
            <a:ext cx="365760" cy="3657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32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2323" y="5109667"/>
            <a:ext cx="168250" cy="168250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8449056" y="4974336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스택 걱정이 없다</a:t>
            </a:r>
            <a:endParaRPr lang="en-US" sz="1150" dirty="0"/>
          </a:p>
        </p:txBody>
      </p:sp>
      <p:sp>
        <p:nvSpPr>
          <p:cNvPr id="34" name="Text 27"/>
          <p:cNvSpPr/>
          <p:nvPr/>
        </p:nvSpPr>
        <p:spPr>
          <a:xfrm>
            <a:off x="8449056" y="5248656"/>
            <a:ext cx="29169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재귀가 없으니 깊이 제한에서 자유롭다.</a:t>
            </a:r>
            <a:endParaRPr lang="en-US" sz="1000" dirty="0"/>
          </a:p>
        </p:txBody>
      </p:sp>
      <p:sp>
        <p:nvSpPr>
          <p:cNvPr id="35" name="Text 2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2315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eedl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208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§6.2  피보나치 수열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무엇을 선택해야 할까?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5577840" cy="2651760"/>
          </a:xfrm>
          <a:prstGeom prst="roundRect">
            <a:avLst>
              <a:gd name="adj" fmla="val 482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7" name="Image 1" descr="/home/claude/ch6/assets/td_vs_bu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402" y="1865376"/>
            <a:ext cx="4305772" cy="2395728"/>
          </a:xfrm>
          <a:prstGeom prst="rect">
            <a:avLst/>
          </a:prstGeom>
        </p:spPr>
      </p:pic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19088" y="1737360"/>
          <a:ext cx="5111496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1920240"/>
                <a:gridCol w="1911096"/>
              </a:tblGrid>
              <a:tr h="34747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기준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탑다운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바텀업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방향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큰 문제 → 작은 문제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작은 문제 → 큰 문제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재귀 + 메모장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반복문 + 테이블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장점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점화식과 모양이 같다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빠르고 스택이 안전하다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단점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호출 스택 부담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필요 없는 칸도 채운다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6419088" y="3566160"/>
            <a:ext cx="5111496" cy="822960"/>
          </a:xfrm>
          <a:prstGeom prst="roundRect">
            <a:avLst>
              <a:gd name="adj" fmla="val 1333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5"/>
          <p:cNvSpPr/>
          <p:nvPr/>
        </p:nvSpPr>
        <p:spPr>
          <a:xfrm>
            <a:off x="6656832" y="3749040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1" name="Image 2" descr="/home/claude/icons/scal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704" y="3867912"/>
            <a:ext cx="219456" cy="21945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7278624" y="3657600"/>
            <a:ext cx="4014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둘은 같은 점화식을 다른 순서로 계산할 뿐이다. 결과는 언제나 같다.</a:t>
            </a:r>
            <a:endParaRPr lang="en-US" sz="1200" dirty="0"/>
          </a:p>
        </p:txBody>
      </p:sp>
      <p:sp>
        <p:nvSpPr>
          <p:cNvPr id="13" name="Shape 7"/>
          <p:cNvSpPr/>
          <p:nvPr/>
        </p:nvSpPr>
        <p:spPr>
          <a:xfrm>
            <a:off x="658368" y="466344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8"/>
          <p:cNvSpPr/>
          <p:nvPr/>
        </p:nvSpPr>
        <p:spPr>
          <a:xfrm>
            <a:off x="896112" y="489204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5" name="Image 3" descr="/home/claude/icons/bulb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010912"/>
            <a:ext cx="219456" cy="219456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517904" y="480974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실무 기준은 단순하다</a:t>
            </a:r>
            <a:endParaRPr lang="en-US" sz="1320" dirty="0"/>
          </a:p>
        </p:txBody>
      </p:sp>
      <p:sp>
        <p:nvSpPr>
          <p:cNvPr id="17" name="Text 10"/>
          <p:cNvSpPr/>
          <p:nvPr/>
        </p:nvSpPr>
        <p:spPr>
          <a:xfrm>
            <a:off x="1517904" y="5120640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점화식이 복잡하고 필요한 상태만 골라 계산하고 싶다면 탑다운, 표 전체를 어차피 채워야 하고 속도가 중요하다면 바텀업을 고른다.</a:t>
            </a:r>
            <a:endParaRPr lang="en-US" sz="1230" dirty="0"/>
          </a:p>
        </p:txBody>
      </p:sp>
      <p:sp>
        <p:nvSpPr>
          <p:cNvPr id="18" name="Shape 11"/>
          <p:cNvSpPr/>
          <p:nvPr/>
        </p:nvSpPr>
        <p:spPr>
          <a:xfrm>
            <a:off x="658368" y="576072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2"/>
          <p:cNvSpPr/>
          <p:nvPr/>
        </p:nvSpPr>
        <p:spPr>
          <a:xfrm>
            <a:off x="896112" y="5788152"/>
            <a:ext cx="402336" cy="402336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0" name="Image 4" descr="/home/claude/icons/cod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5892759"/>
            <a:ext cx="193121" cy="193121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1517904" y="585216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장의 나머지 예제는 모두 바텀업으로 푼다 — 표가 채워지는 과정이 눈에 보이기 때문이다.</a:t>
            </a:r>
            <a:endParaRPr lang="en-US" sz="1220" dirty="0"/>
          </a:p>
        </p:txBody>
      </p:sp>
      <p:sp>
        <p:nvSpPr>
          <p:cNvPr id="22" name="Text 1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2315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eedl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208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§6.2  피보나치 수열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무엇이 달라졌는가 — 복잡도 비교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82880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205740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time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180844"/>
            <a:ext cx="210312" cy="21031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81328" y="1828800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순진한 재귀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2651760" y="1956816"/>
            <a:ext cx="6355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서로 다른 부분 문제가 n개뿐인데도 호출은 지수적으로 늘어난다. n = 50에서 사실상 멈춘다.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9162288" y="2048256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162288" y="2048256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O(2ⁿ)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658368" y="2889504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96112" y="3118104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5" name="Image 2" descr="/home/claude/icons/pe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241548"/>
            <a:ext cx="210312" cy="21031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81328" y="2889504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탑다운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2651760" y="3017520"/>
            <a:ext cx="6355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부분 문제를 정확히 한 번만 계산한다. 메모장 조회는 상수 시간이다.</a:t>
            </a:r>
            <a:endParaRPr lang="en-US" sz="1180" dirty="0"/>
          </a:p>
        </p:txBody>
      </p:sp>
      <p:sp>
        <p:nvSpPr>
          <p:cNvPr id="18" name="Shape 13"/>
          <p:cNvSpPr/>
          <p:nvPr/>
        </p:nvSpPr>
        <p:spPr>
          <a:xfrm>
            <a:off x="9162288" y="3108960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9162288" y="310896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O(n)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658368" y="3950208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96112" y="417880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2" name="Image 3" descr="/home/claude/icons/layer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302252"/>
            <a:ext cx="210312" cy="21031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481328" y="3950208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바텀업</a:t>
            </a:r>
            <a:endParaRPr lang="en-US" sz="1350" dirty="0"/>
          </a:p>
        </p:txBody>
      </p:sp>
      <p:sp>
        <p:nvSpPr>
          <p:cNvPr id="24" name="Text 18"/>
          <p:cNvSpPr/>
          <p:nvPr/>
        </p:nvSpPr>
        <p:spPr>
          <a:xfrm>
            <a:off x="2651760" y="4078224"/>
            <a:ext cx="6355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표를 한 번 훑으며 채운다. 호출 비용조차 없어 상수 계수가 가장 작다.</a:t>
            </a:r>
            <a:endParaRPr lang="en-US" sz="1180" dirty="0"/>
          </a:p>
        </p:txBody>
      </p:sp>
      <p:sp>
        <p:nvSpPr>
          <p:cNvPr id="25" name="Shape 19"/>
          <p:cNvSpPr/>
          <p:nvPr/>
        </p:nvSpPr>
        <p:spPr>
          <a:xfrm>
            <a:off x="9162288" y="4169664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9162288" y="4169664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O(n)</a:t>
            </a:r>
            <a:endParaRPr lang="en-US" sz="1200" dirty="0"/>
          </a:p>
        </p:txBody>
      </p:sp>
      <p:sp>
        <p:nvSpPr>
          <p:cNvPr id="27" name="Shape 21"/>
          <p:cNvSpPr/>
          <p:nvPr/>
        </p:nvSpPr>
        <p:spPr>
          <a:xfrm>
            <a:off x="658368" y="5074920"/>
            <a:ext cx="10872216" cy="1097280"/>
          </a:xfrm>
          <a:prstGeom prst="roundRect">
            <a:avLst>
              <a:gd name="adj" fmla="val 8333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Text 22"/>
          <p:cNvSpPr/>
          <p:nvPr/>
        </p:nvSpPr>
        <p:spPr>
          <a:xfrm>
            <a:off x="932688" y="5184648"/>
            <a:ext cx="103235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O(2ⁿ)   ⇒   O(n)</a:t>
            </a:r>
            <a:endParaRPr lang="en-US" sz="2600" dirty="0"/>
          </a:p>
        </p:txBody>
      </p:sp>
      <p:sp>
        <p:nvSpPr>
          <p:cNvPr id="29" name="Text 23"/>
          <p:cNvSpPr/>
          <p:nvPr/>
        </p:nvSpPr>
        <p:spPr>
          <a:xfrm>
            <a:off x="932688" y="5751576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알고리즘을 바꾼 것이 아니라, 계산한 결과를 버리지 않았을 뿐이다.</a:t>
            </a:r>
            <a:endParaRPr lang="en-US" sz="1200" dirty="0"/>
          </a:p>
        </p:txBody>
      </p:sp>
      <p:sp>
        <p:nvSpPr>
          <p:cNvPr id="30" name="Text 2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6.3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4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DP가 성립하는 조건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"이 문제, 정말 DP로 풀 수 있는 문제인가?"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코드를 짜기 전에 반드시 던져야 할 질문이다.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§6.3  DP 성립 조건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DP가 성립하기 위한 두 가지 조건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피보나치로 DP의 맛을 봤으니 실전으로 나아갈 차례다. 다만 모든 문제에 DP를 적용할 수는 없다. 이 강력한 도구를 쓰려면 문제가 두 가지 까다로운 조건을 만족해야 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542032"/>
            <a:ext cx="5349240" cy="1965960"/>
          </a:xfrm>
          <a:prstGeom prst="roundRect">
            <a:avLst>
              <a:gd name="adj" fmla="val 651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932688" y="2779776"/>
            <a:ext cx="475488" cy="47548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9" name="Image 1" descr="/home/claude/icons/sitemap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070" y="2908158"/>
            <a:ext cx="218724" cy="21872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664208" y="2761488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최적 부분 구조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1664208" y="310896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59E0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optimal substructure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932688" y="3493008"/>
            <a:ext cx="4800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작은 문제들의 정답을 합치면 큰 문제의 정답이 되는가? 답을 모듈처럼 조립할 수 있어야 한다.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6181344" y="2542032"/>
            <a:ext cx="5349240" cy="1965960"/>
          </a:xfrm>
          <a:prstGeom prst="roundRect">
            <a:avLst>
              <a:gd name="adj" fmla="val 651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455664" y="2779776"/>
            <a:ext cx="475488" cy="47548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5" name="Image 2" descr="/home/claude/icons/histor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046" y="2908158"/>
            <a:ext cx="218724" cy="21872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187184" y="2761488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중복되는 부분 문제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7187184" y="310896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F46E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overlapping subproblems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6455664" y="3493008"/>
            <a:ext cx="4800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똑같은 작은 문제가 토씨 하나 안 틀리고 반복해서 등장하는가? 겹치지 않으면 저장할 이유가 없다.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658368" y="466344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96112" y="491490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1" name="Image 3" descr="/home/claude/icons/scal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033772"/>
            <a:ext cx="219456" cy="21945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517904" y="480974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①은 정확성, ②는 효율성의 조건이다</a:t>
            </a:r>
            <a:endParaRPr lang="en-US" sz="1320" dirty="0"/>
          </a:p>
        </p:txBody>
      </p:sp>
      <p:sp>
        <p:nvSpPr>
          <p:cNvPr id="23" name="Text 17"/>
          <p:cNvSpPr/>
          <p:nvPr/>
        </p:nvSpPr>
        <p:spPr>
          <a:xfrm>
            <a:off x="1517904" y="512064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①이 없으면 표를 채워도 답이 틀리고, ②가 없으면 답은 맞지만 굳이 표를 만들 이유가 없다. 둘 다 있어야 DP가 의미를 갖는다.</a:t>
            </a:r>
            <a:endParaRPr lang="en-US" sz="1230" dirty="0"/>
          </a:p>
        </p:txBody>
      </p:sp>
      <p:sp>
        <p:nvSpPr>
          <p:cNvPr id="24" name="Shape 18"/>
          <p:cNvSpPr/>
          <p:nvPr/>
        </p:nvSpPr>
        <p:spPr>
          <a:xfrm>
            <a:off x="658368" y="580644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896112" y="5833872"/>
            <a:ext cx="402336" cy="40233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6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5938479"/>
            <a:ext cx="193121" cy="193121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517904" y="589788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두 질문에 모두 "예"라면, 주저 없이 DP 테이블을 그려라.</a:t>
            </a:r>
            <a:endParaRPr lang="en-US" sz="1220" dirty="0"/>
          </a:p>
        </p:txBody>
      </p:sp>
      <p:sp>
        <p:nvSpPr>
          <p:cNvPr id="28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§6.3  DP 성립 조건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최적 부분 구조 (optimal substructure)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4892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"작은 문제들의 최적해를 합치면 큰 문제의 최적해가 되는가?" 이 속성은 문제의 정답을 구하는 방식이 모듈식 조립으로 가능한지를 묻는 것이다. 즉 전체 문제의 최적해가 부분 문제들의 최적해로 구성되어야 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438144"/>
            <a:ext cx="4892040" cy="1133856"/>
          </a:xfrm>
          <a:prstGeom prst="roundRect">
            <a:avLst>
              <a:gd name="adj" fmla="val 9677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3776472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9" name="Image 1" descr="/home/claude/icons/puzzl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3895344"/>
            <a:ext cx="219456" cy="2194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17904" y="3529584"/>
            <a:ext cx="379476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부분의 최선을 그대로 이어 붙였을 때 전체의 최선이 되어야 한다.</a:t>
            </a:r>
            <a:endParaRPr lang="en-US" sz="1320" dirty="0"/>
          </a:p>
        </p:txBody>
      </p:sp>
      <p:sp>
        <p:nvSpPr>
          <p:cNvPr id="11" name="Shape 7"/>
          <p:cNvSpPr/>
          <p:nvPr/>
        </p:nvSpPr>
        <p:spPr>
          <a:xfrm>
            <a:off x="658368" y="4718304"/>
            <a:ext cx="4892040" cy="969264"/>
          </a:xfrm>
          <a:prstGeom prst="roundRect">
            <a:avLst>
              <a:gd name="adj" fmla="val 94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41248" y="4846320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3" name="Image 2" descr="/home/claude/icons/lin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4945075"/>
            <a:ext cx="168250" cy="1682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16736" y="4809744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5장에서 이미 만난 성질</a:t>
            </a:r>
            <a:endParaRPr lang="en-US" sz="1250" dirty="0"/>
          </a:p>
        </p:txBody>
      </p:sp>
      <p:sp>
        <p:nvSpPr>
          <p:cNvPr id="15" name="Text 10"/>
          <p:cNvSpPr/>
          <p:nvPr/>
        </p:nvSpPr>
        <p:spPr>
          <a:xfrm>
            <a:off x="1316736" y="5084064"/>
            <a:ext cx="4069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그리디도 같은 조건을 요구했다. DP는 여기에 "중복"이라는 조건 하나를 더 얹은 것이다.</a:t>
            </a:r>
            <a:endParaRPr lang="en-US" sz="1050" dirty="0"/>
          </a:p>
        </p:txBody>
      </p:sp>
      <p:sp>
        <p:nvSpPr>
          <p:cNvPr id="16" name="Shape 11"/>
          <p:cNvSpPr/>
          <p:nvPr/>
        </p:nvSpPr>
        <p:spPr>
          <a:xfrm>
            <a:off x="6035040" y="1737360"/>
            <a:ext cx="5495544" cy="3950208"/>
          </a:xfrm>
          <a:prstGeom prst="roundRect">
            <a:avLst>
              <a:gd name="adj" fmla="val 324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7" name="Image 3" descr="/home/claude/ch6/assets/opt_sub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1344" y="2292327"/>
            <a:ext cx="5202936" cy="284027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§6.3  DP 성립 조건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성립하는 예 — 최단 경로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서울에서 부산으로 가는 가장 빠른 길을 찾는다고 하자. 그 경로가 반드시 대전을 거친다면, 서울→대전 구간 역시 그 구간의 최단 경로여야 한다. 더 빠른 샛길이 있었다면 전체 경로도 그쪽으로 바뀌었을 테니까.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468880"/>
            <a:ext cx="5760720" cy="2651760"/>
          </a:xfrm>
          <a:prstGeom prst="roundRect">
            <a:avLst>
              <a:gd name="adj" fmla="val 482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ch6/assets/shortest_ex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30" y="2615184"/>
            <a:ext cx="4321595" cy="235915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693408" y="2468880"/>
            <a:ext cx="4837176" cy="1005840"/>
          </a:xfrm>
          <a:prstGeom prst="roundRect">
            <a:avLst>
              <a:gd name="adj" fmla="val 9091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6967728" y="2578608"/>
            <a:ext cx="4288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Shortest(서울→부산)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6967728" y="3054096"/>
            <a:ext cx="42885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= Shortest(서울→대전) + Shortest(대전→부산)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6693408" y="3657600"/>
            <a:ext cx="4837176" cy="14630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6876288" y="378561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4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043" y="3884371"/>
            <a:ext cx="168250" cy="16825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351776" y="3749040"/>
            <a:ext cx="4014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작은 구간의 최선이 전체의 최선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7351776" y="4023360"/>
            <a:ext cx="40142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구간을 어디서 끊어도 같은 논리가 성립한다. 그래서 최단 경로 문제는 DP로도, 다익스트라 같은 그리디로도 풀린다.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658368" y="5358384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96112" y="5404104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9" name="Image 3" descr="/home/claude/icons/sitemap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522976"/>
            <a:ext cx="219456" cy="219456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517904" y="5449824"/>
            <a:ext cx="9756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"부분을 최선으로 만들면 전체도 최선이 된다" — 이것이 성립할 때 표를 채우는 계산이 정당해진다.</a:t>
            </a:r>
            <a:endParaRPr lang="en-US" sz="1230" dirty="0"/>
          </a:p>
        </p:txBody>
      </p:sp>
      <p:sp>
        <p:nvSpPr>
          <p:cNvPr id="21" name="Text 1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§6.3  DP 성립 조건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성립하지 않는 예 — 최장 경로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이번에는 같은 그래프에서 가장 긴 경로를 찾되, 한 번 방문한 도시는 다시 갈 수 없다는 조건을 붙인다. 그러면 부분의 최선이 전체의 최선을 보장하지 않는다.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468880"/>
            <a:ext cx="5760720" cy="2651760"/>
          </a:xfrm>
          <a:prstGeom prst="roundRect">
            <a:avLst>
              <a:gd name="adj" fmla="val 482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ch6/assets/longest_ex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30" y="2615184"/>
            <a:ext cx="4321595" cy="235915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693408" y="2468880"/>
            <a:ext cx="4837176" cy="1005840"/>
          </a:xfrm>
          <a:prstGeom prst="roundRect">
            <a:avLst>
              <a:gd name="adj" fmla="val 9091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6967728" y="2578608"/>
            <a:ext cx="4288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Longest(서울→부산)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6967728" y="3054096"/>
            <a:ext cx="42885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≠  Longest(서울→대전) + Longest(대전→부산)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6693408" y="3657600"/>
            <a:ext cx="4837176" cy="14630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6876288" y="378561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4" name="Image 2" descr="/home/claude/icons/time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043" y="3884371"/>
            <a:ext cx="168250" cy="16825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351776" y="3749040"/>
            <a:ext cx="4014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부분을 늘리면 전체가 막힌다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7351776" y="4023360"/>
            <a:ext cx="40142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서울→대전 구간을 최대한 길게 돌아가면 이미 지나온 도시 때문에 대전→부산 구간이 끊긴다. 조각의 최선이 전체를 망가뜨린다.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658368" y="5358384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96112" y="540410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9" name="Image 3" descr="/home/claude/icons/war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522976"/>
            <a:ext cx="219456" cy="219456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517904" y="5449824"/>
            <a:ext cx="9756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 부분 구조가 깨지면 DP 테이블을 아무리 정확히 채워도 답이 틀린다. 조건 확인이 먼저다.</a:t>
            </a:r>
            <a:endParaRPr lang="en-US" sz="1230" dirty="0"/>
          </a:p>
        </p:txBody>
      </p:sp>
      <p:sp>
        <p:nvSpPr>
          <p:cNvPr id="21" name="Text 1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§6.3  DP 성립 조건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중복되는 부분 문제 (overlapping subproblems)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4892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"똑같은 작은 문제가 토씨 하나 안 틀리고 반복해서 등장하는가?" 이 속성은 DP의 효율성, 곧 가성비와 관련이 있다. 문제를 쪼갰는데 겹치는 조각이 하나도 없다면 굳이 답을 저장할 이유가 없다.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438144"/>
            <a:ext cx="4892040" cy="1060704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41248" y="3566160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9" name="Image 1" descr="/home/claude/icons/histor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003" y="3664915"/>
            <a:ext cx="168250" cy="16825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16736" y="3529584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겹친다 → 저장이 이득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1316736" y="3803904"/>
            <a:ext cx="4069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피보나치처럼 같은 값이 수없이 반복되면 저장 한 번이 지수적 절약이 된다.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658368" y="4626864"/>
            <a:ext cx="4892040" cy="1060704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41248" y="4754880"/>
            <a:ext cx="365760" cy="365760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14" name="Image 2" descr="/home/claude/icons/ba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4853635"/>
            <a:ext cx="168250" cy="16825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316736" y="4718304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 겹친다 → 저장은 낭비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1316736" y="4992624"/>
            <a:ext cx="4069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합병 정렬처럼 조각이 독립적이면 표를 만들어 봐야 메모리만 쓴다.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6035040" y="1737360"/>
            <a:ext cx="5495544" cy="3950208"/>
          </a:xfrm>
          <a:prstGeom prst="roundRect">
            <a:avLst>
              <a:gd name="adj" fmla="val 324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8" name="Image 3" descr="/home/claude/ch6/assets/overlap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1344" y="2292327"/>
            <a:ext cx="5202936" cy="284027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§6.3  DP 성립 조건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 진단 체크리스트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어떤 문제를 만났을 때 다음 두 질문에 모두 "예"라고 답할 수 있다면, 주저 없이 DP 테이블을 그려도 좋다.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10872216" cy="1691640"/>
          </a:xfrm>
          <a:prstGeom prst="roundRect">
            <a:avLst>
              <a:gd name="adj" fmla="val 756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ch6/assets/checklis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045" y="2267712"/>
            <a:ext cx="6822863" cy="1472184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58368" y="4041648"/>
            <a:ext cx="10872216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896112" y="420624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1" name="Image 2" descr="/home/claude/icons/sitemap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4329684"/>
            <a:ext cx="210312" cy="21031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481328" y="4041648"/>
            <a:ext cx="11430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질문 ①</a:t>
            </a:r>
            <a:endParaRPr lang="en-US" sz="1350" dirty="0"/>
          </a:p>
        </p:txBody>
      </p:sp>
      <p:sp>
        <p:nvSpPr>
          <p:cNvPr id="13" name="Text 8"/>
          <p:cNvSpPr/>
          <p:nvPr/>
        </p:nvSpPr>
        <p:spPr>
          <a:xfrm>
            <a:off x="2651760" y="4169664"/>
            <a:ext cx="6355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작은 문제의 최적해를 조합해서 큰 문제의 최적해를 만들 수 있는가?</a:t>
            </a:r>
            <a:endParaRPr lang="en-US" sz="1180" dirty="0"/>
          </a:p>
        </p:txBody>
      </p:sp>
      <p:sp>
        <p:nvSpPr>
          <p:cNvPr id="14" name="Shape 9"/>
          <p:cNvSpPr/>
          <p:nvPr/>
        </p:nvSpPr>
        <p:spPr>
          <a:xfrm>
            <a:off x="9162288" y="4197096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9162288" y="4197096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정확성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658368" y="4937760"/>
            <a:ext cx="10872216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96112" y="5102352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8" name="Image 3" descr="/home/claude/icons/histor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5225796"/>
            <a:ext cx="210312" cy="21031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481328" y="4937760"/>
            <a:ext cx="11430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질문 ②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2651760" y="5065776"/>
            <a:ext cx="6355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부분 문제가 여러 번 반복해서 등장하는가?</a:t>
            </a:r>
            <a:endParaRPr lang="en-US" sz="1180" dirty="0"/>
          </a:p>
        </p:txBody>
      </p:sp>
      <p:sp>
        <p:nvSpPr>
          <p:cNvPr id="21" name="Shape 15"/>
          <p:cNvSpPr/>
          <p:nvPr/>
        </p:nvSpPr>
        <p:spPr>
          <a:xfrm>
            <a:off x="9162288" y="5093208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9162288" y="5093208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효율성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658368" y="5852160"/>
            <a:ext cx="10872216" cy="438912"/>
          </a:xfrm>
          <a:prstGeom prst="roundRect">
            <a:avLst>
              <a:gd name="adj" fmla="val 25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896112" y="5879592"/>
            <a:ext cx="384048" cy="38404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5" name="Image 4" descr="/home/claude/icons/pe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964" y="5979444"/>
            <a:ext cx="184343" cy="184343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517904" y="5943600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질문을 통과했다면 다음 할 일은 하나 — dp[i]가 무엇을 뜻하는지부터 문장으로 적는 것이다.</a:t>
            </a:r>
            <a:endParaRPr lang="en-US" sz="1220" dirty="0"/>
          </a:p>
        </p:txBody>
      </p:sp>
      <p:sp>
        <p:nvSpPr>
          <p:cNvPr id="27" name="Text 2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6.4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4" name="Image 0" descr="/home/claude/icons/build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바닥 공사 (1차원 DP)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가로 N, 세로 2인 바닥을 타일로 빈틈없이 채우는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방법의 수는 몇 가지일까?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uild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§6.4  바닥 공사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바닥 공사 문제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4892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인테리어 업자가 되어 가로 N, 세로 2인 직사각형 바닥을 타일로 빈틈없이 채워야 한다. 쓸 수 있는 타일은 2×1 세로형과 1×2 가로형 두 종류뿐이다.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889504"/>
            <a:ext cx="4892040" cy="1133856"/>
          </a:xfrm>
          <a:prstGeom prst="roundRect">
            <a:avLst>
              <a:gd name="adj" fmla="val 9677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3227832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9" name="Image 1" descr="/home/claude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3346704"/>
            <a:ext cx="219456" cy="2194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17904" y="2980944"/>
            <a:ext cx="379476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d[i]를 "2×i 바닥을 채우는 방법의 수"로 정의한다. 우리가 원하는 답은 d[N]이다.</a:t>
            </a:r>
            <a:endParaRPr lang="en-US" sz="1320" dirty="0"/>
          </a:p>
        </p:txBody>
      </p:sp>
      <p:sp>
        <p:nvSpPr>
          <p:cNvPr id="11" name="Shape 7"/>
          <p:cNvSpPr/>
          <p:nvPr/>
        </p:nvSpPr>
        <p:spPr>
          <a:xfrm>
            <a:off x="658368" y="4169664"/>
            <a:ext cx="4892040" cy="1517904"/>
          </a:xfrm>
          <a:prstGeom prst="roundRect">
            <a:avLst>
              <a:gd name="adj" fmla="val 60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41248" y="4297680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3" name="Image 2" descr="/home/claude/icons/pe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4396435"/>
            <a:ext cx="168250" cy="1682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16736" y="4261104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DP의 첫 단추는 정의 문장</a:t>
            </a:r>
            <a:endParaRPr lang="en-US" sz="1250" dirty="0"/>
          </a:p>
        </p:txBody>
      </p:sp>
      <p:sp>
        <p:nvSpPr>
          <p:cNvPr id="15" name="Text 10"/>
          <p:cNvSpPr/>
          <p:nvPr/>
        </p:nvSpPr>
        <p:spPr>
          <a:xfrm>
            <a:off x="1316736" y="4535424"/>
            <a:ext cx="406908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코드를 짜기 전에 dp 배열이 무엇을 뜻하는지 한 문장으로 적어야 한다. 이 문장이 정확하면 점화식은 대개 저절로 따라 나온다.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6035040" y="1737360"/>
            <a:ext cx="5495544" cy="3950208"/>
          </a:xfrm>
          <a:prstGeom prst="roundRect">
            <a:avLst>
              <a:gd name="adj" fmla="val 324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7" name="Image 3" descr="/home/claude/ch6/assets/tile_floo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1344" y="2344607"/>
            <a:ext cx="5202936" cy="273571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uild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§6.4  바닥 공사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작은 문제부터 직접 세어 보기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점화식이 보이지 않을 때는 손으로 몇 개만 세어 보면 된다. 규칙은 대개 세 번째 항에서 드러난다.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03120"/>
            <a:ext cx="21031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41248" y="2404872"/>
            <a:ext cx="402336" cy="40233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9" name="Image 1" descr="/home/claude/icons/building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879" y="2513503"/>
            <a:ext cx="185075" cy="1850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35024" y="2231136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 = 1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1335024" y="2578608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1가지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2889504" y="2103120"/>
            <a:ext cx="1809830" cy="1005840"/>
          </a:xfrm>
          <a:prstGeom prst="roundRect">
            <a:avLst>
              <a:gd name="adj" fmla="val 909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3" name="Image 2" descr="/home/claude/ch6/assets/tile_n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232" y="2212848"/>
            <a:ext cx="1590374" cy="7863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900502" y="2103120"/>
            <a:ext cx="663008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2×1 바닥에는 세로 타일 하나를 놓는 방법밖에 없다.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658368" y="3218688"/>
            <a:ext cx="21031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841248" y="3520440"/>
            <a:ext cx="402336" cy="402336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7" name="Image 3" descr="/home/claude/icons/building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879" y="3629071"/>
            <a:ext cx="185075" cy="18507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335024" y="3346704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 = 2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1335024" y="3694176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2가지</a:t>
            </a:r>
            <a:endParaRPr lang="en-US" sz="1200" dirty="0"/>
          </a:p>
        </p:txBody>
      </p:sp>
      <p:sp>
        <p:nvSpPr>
          <p:cNvPr id="20" name="Shape 14"/>
          <p:cNvSpPr/>
          <p:nvPr/>
        </p:nvSpPr>
        <p:spPr>
          <a:xfrm>
            <a:off x="2889504" y="3218688"/>
            <a:ext cx="4132800" cy="1005840"/>
          </a:xfrm>
          <a:prstGeom prst="roundRect">
            <a:avLst>
              <a:gd name="adj" fmla="val 909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1" name="Image 4" descr="/home/claude/ch6/assets/tile_n2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3328416"/>
            <a:ext cx="3913344" cy="786384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223472" y="3218688"/>
            <a:ext cx="430711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세로 타일 두 개를 나란히 놓거나, 가로 타일 두 개를 위아래로 쌓는다.</a:t>
            </a:r>
            <a:endParaRPr lang="en-US" sz="1150" dirty="0"/>
          </a:p>
        </p:txBody>
      </p:sp>
      <p:sp>
        <p:nvSpPr>
          <p:cNvPr id="23" name="Shape 16"/>
          <p:cNvSpPr/>
          <p:nvPr/>
        </p:nvSpPr>
        <p:spPr>
          <a:xfrm>
            <a:off x="658368" y="4334256"/>
            <a:ext cx="21031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841248" y="4636008"/>
            <a:ext cx="402336" cy="402336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5" name="Image 5" descr="/home/claude/icons/building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879" y="4744639"/>
            <a:ext cx="185075" cy="185075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1335024" y="446227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 = 3</a:t>
            </a:r>
            <a:endParaRPr lang="en-US" sz="1300" dirty="0"/>
          </a:p>
        </p:txBody>
      </p:sp>
      <p:sp>
        <p:nvSpPr>
          <p:cNvPr id="27" name="Text 19"/>
          <p:cNvSpPr/>
          <p:nvPr/>
        </p:nvSpPr>
        <p:spPr>
          <a:xfrm>
            <a:off x="1335024" y="4809744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3가지</a:t>
            </a:r>
            <a:endParaRPr lang="en-US" sz="1200" dirty="0"/>
          </a:p>
        </p:txBody>
      </p:sp>
      <p:sp>
        <p:nvSpPr>
          <p:cNvPr id="28" name="Shape 20"/>
          <p:cNvSpPr/>
          <p:nvPr/>
        </p:nvSpPr>
        <p:spPr>
          <a:xfrm>
            <a:off x="2889504" y="4334256"/>
            <a:ext cx="5055718" cy="1005840"/>
          </a:xfrm>
          <a:prstGeom prst="roundRect">
            <a:avLst>
              <a:gd name="adj" fmla="val 909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9" name="Image 6" descr="/home/claude/ch6/assets/tile_n3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9232" y="4443984"/>
            <a:ext cx="4836262" cy="786384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8146390" y="4334256"/>
            <a:ext cx="3384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직접 그려 보면 세 가지가 나온다. 1, 2, 3… 규칙이 보일 듯 말 듯하다.</a:t>
            </a:r>
            <a:endParaRPr lang="en-US" sz="1150" dirty="0"/>
          </a:p>
        </p:txBody>
      </p:sp>
      <p:sp>
        <p:nvSpPr>
          <p:cNvPr id="31" name="Shape 22"/>
          <p:cNvSpPr/>
          <p:nvPr/>
        </p:nvSpPr>
        <p:spPr>
          <a:xfrm>
            <a:off x="658368" y="5541264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3"/>
          <p:cNvSpPr/>
          <p:nvPr/>
        </p:nvSpPr>
        <p:spPr>
          <a:xfrm>
            <a:off x="896112" y="5568696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3" name="Image 7" descr="/home/claude/icons/search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719" y="5673303"/>
            <a:ext cx="193121" cy="193121"/>
          </a:xfrm>
          <a:prstGeom prst="rect">
            <a:avLst/>
          </a:prstGeom>
        </p:spPr>
      </p:pic>
      <p:sp>
        <p:nvSpPr>
          <p:cNvPr id="34" name="Text 24"/>
          <p:cNvSpPr/>
          <p:nvPr/>
        </p:nvSpPr>
        <p:spPr>
          <a:xfrm>
            <a:off x="1517904" y="5632704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1, 2, 3 … 그다음은 5일까? 우연처럼 보이는 숫자를 점화식으로 확정해야 한다.</a:t>
            </a:r>
            <a:endParaRPr lang="en-US" sz="1220" dirty="0"/>
          </a:p>
        </p:txBody>
      </p:sp>
      <p:sp>
        <p:nvSpPr>
          <p:cNvPr id="35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uild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§6.4  바닥 공사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"마지막 단계"를 기준으로 점화식 유도하기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 점화식을 세우는 가장 확실한 방법은 마지막 한 수를 기준으로 경우를 나누는 것이다. 2×N 바닥의 오른쪽 끝에 무엇을 놓았는지만 따지면 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10872216" cy="1627632"/>
          </a:xfrm>
          <a:prstGeom prst="roundRect">
            <a:avLst>
              <a:gd name="adj" fmla="val 674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932688" y="2377440"/>
            <a:ext cx="420624" cy="42062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9" name="Image 1" descr="/home/claude/icons/layer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256" y="2491008"/>
            <a:ext cx="193487" cy="19348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645920" y="2377440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마지막에 세로 타일 1개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932688" y="2816352"/>
            <a:ext cx="45537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오른쪽 끝에 세로 타일 하나를 세운다. 남은 바닥의 가로 길이는 N-1이 된다.</a:t>
            </a:r>
            <a:endParaRPr lang="en-US" sz="1180" dirty="0"/>
          </a:p>
        </p:txBody>
      </p:sp>
      <p:sp>
        <p:nvSpPr>
          <p:cNvPr id="12" name="Shape 8"/>
          <p:cNvSpPr/>
          <p:nvPr/>
        </p:nvSpPr>
        <p:spPr>
          <a:xfrm>
            <a:off x="932688" y="3291840"/>
            <a:ext cx="1554480" cy="384048"/>
          </a:xfrm>
          <a:prstGeom prst="roundRect">
            <a:avLst>
              <a:gd name="adj" fmla="val 28571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32688" y="329184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D[N-1]</a:t>
            </a:r>
            <a:endParaRPr lang="en-US" sz="1300" dirty="0"/>
          </a:p>
        </p:txBody>
      </p:sp>
      <p:pic>
        <p:nvPicPr>
          <p:cNvPr id="14" name="Image 2" descr="/home/claude/ch6/assets/tile_case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2323518"/>
            <a:ext cx="5541264" cy="1296563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658368" y="3950208"/>
            <a:ext cx="10872216" cy="1627632"/>
          </a:xfrm>
          <a:prstGeom prst="roundRect">
            <a:avLst>
              <a:gd name="adj" fmla="val 674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932688" y="4169664"/>
            <a:ext cx="420624" cy="42062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7" name="Image 3" descr="/home/claude/icons/layer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256" y="4283232"/>
            <a:ext cx="193487" cy="193487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645920" y="4169664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마지막에 가로 타일 2개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932688" y="4608576"/>
            <a:ext cx="45537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오른쪽 끝에 가로 타일 두 개를 위아래로 쌓는다. 남은 가로 길이는 N-2가 된다.</a:t>
            </a:r>
            <a:endParaRPr lang="en-US" sz="1180" dirty="0"/>
          </a:p>
        </p:txBody>
      </p:sp>
      <p:sp>
        <p:nvSpPr>
          <p:cNvPr id="20" name="Shape 14"/>
          <p:cNvSpPr/>
          <p:nvPr/>
        </p:nvSpPr>
        <p:spPr>
          <a:xfrm>
            <a:off x="932688" y="5084064"/>
            <a:ext cx="1554480" cy="384048"/>
          </a:xfrm>
          <a:prstGeom prst="roundRect">
            <a:avLst>
              <a:gd name="adj" fmla="val 28571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932688" y="5084064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D[N-2]</a:t>
            </a:r>
            <a:endParaRPr lang="en-US" sz="1300" dirty="0"/>
          </a:p>
        </p:txBody>
      </p:sp>
      <p:pic>
        <p:nvPicPr>
          <p:cNvPr id="22" name="Image 4" descr="/home/claude/ch6/assets/tile_case2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720" y="4123460"/>
            <a:ext cx="5541264" cy="1281128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658368" y="5797296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896112" y="5824728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5" name="Image 5" descr="/home/claude/icons/equals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19" y="5929335"/>
            <a:ext cx="193121" cy="193121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1517904" y="5888736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오른쪽 끝에 놓을 수 있는 경우는 이 둘뿐이고, 두 경우는 서로 겹치지 않는다.</a:t>
            </a:r>
            <a:endParaRPr lang="en-US" sz="1220" dirty="0"/>
          </a:p>
        </p:txBody>
      </p:sp>
      <p:sp>
        <p:nvSpPr>
          <p:cNvPr id="27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uild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§6.4  바닥 공사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점화식 도출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N번째 바닥을 채우는 방법의 수는 앞의 두 경우를 그대로 합친 것과 같다.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286000"/>
            <a:ext cx="10872216" cy="1234440"/>
          </a:xfrm>
          <a:prstGeom prst="roundRect">
            <a:avLst>
              <a:gd name="adj" fmla="val 7407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32688" y="2395728"/>
            <a:ext cx="103235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D[N]  =  D[N-1]  +  D[N-2]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932688" y="3099816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마지막에 세로를 놓는 경우 + 마지막에 가로를 놓는 경우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58368" y="3794760"/>
            <a:ext cx="3218688" cy="1965960"/>
          </a:xfrm>
          <a:prstGeom prst="roundRect">
            <a:avLst>
              <a:gd name="adj" fmla="val 651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1920240" y="4023360"/>
            <a:ext cx="694944" cy="694944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2" name="Image 1" descr="/home/claude/icons/seedling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75" y="4210995"/>
            <a:ext cx="319674" cy="31967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841248" y="484632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어디서 많이 본 식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932688" y="5212080"/>
            <a:ext cx="2670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피보나치 수열의 점화식과 완전히 같다. 겉포장만 다를 뿐 알맹이가 같은 문제다.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4453128" y="3794760"/>
            <a:ext cx="3218688" cy="1965960"/>
          </a:xfrm>
          <a:prstGeom prst="roundRect">
            <a:avLst>
              <a:gd name="adj" fmla="val 651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715000" y="4023360"/>
            <a:ext cx="694944" cy="69494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7" name="Image 2" descr="/home/claude/icons/anchor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4210995"/>
            <a:ext cx="319674" cy="31967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636008" y="484632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기저는 손으로 센 값</a:t>
            </a:r>
            <a:endParaRPr lang="en-US" sz="1500" dirty="0"/>
          </a:p>
        </p:txBody>
      </p:sp>
      <p:sp>
        <p:nvSpPr>
          <p:cNvPr id="19" name="Text 14"/>
          <p:cNvSpPr/>
          <p:nvPr/>
        </p:nvSpPr>
        <p:spPr>
          <a:xfrm>
            <a:off x="4727448" y="5212080"/>
            <a:ext cx="2670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d[1] = 1, d[2] = 2 는 계산이 아니라 직접 세어 확정한 값이다.</a:t>
            </a:r>
            <a:endParaRPr lang="en-US" sz="1150" dirty="0"/>
          </a:p>
        </p:txBody>
      </p:sp>
      <p:sp>
        <p:nvSpPr>
          <p:cNvPr id="20" name="Shape 15"/>
          <p:cNvSpPr/>
          <p:nvPr/>
        </p:nvSpPr>
        <p:spPr>
          <a:xfrm>
            <a:off x="8247888" y="3794760"/>
            <a:ext cx="3218688" cy="1965960"/>
          </a:xfrm>
          <a:prstGeom prst="roundRect">
            <a:avLst>
              <a:gd name="adj" fmla="val 651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9509760" y="4023360"/>
            <a:ext cx="694944" cy="694944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2" name="Image 3" descr="/home/claude/icons/listol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95" y="4210995"/>
            <a:ext cx="319674" cy="31967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8430768" y="484632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표를 한 번만 훑는다</a:t>
            </a:r>
            <a:endParaRPr lang="en-US" sz="1500" dirty="0"/>
          </a:p>
        </p:txBody>
      </p:sp>
      <p:sp>
        <p:nvSpPr>
          <p:cNvPr id="24" name="Text 18"/>
          <p:cNvSpPr/>
          <p:nvPr/>
        </p:nvSpPr>
        <p:spPr>
          <a:xfrm>
            <a:off x="8522208" y="5212080"/>
            <a:ext cx="2670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작은 i부터 채우면 필요한 값은 항상 이미 표에 들어 있다. O(N)이다.</a:t>
            </a:r>
            <a:endParaRPr lang="en-US" sz="1150" dirty="0"/>
          </a:p>
        </p:txBody>
      </p:sp>
      <p:sp>
        <p:nvSpPr>
          <p:cNvPr id="25" name="Shape 19"/>
          <p:cNvSpPr/>
          <p:nvPr/>
        </p:nvSpPr>
        <p:spPr>
          <a:xfrm>
            <a:off x="658368" y="5870448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896112" y="5897880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7" name="Image 4" descr="/home/claude/icons/bulb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210" y="5992978"/>
            <a:ext cx="175565" cy="175565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517904" y="5961888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문제의 외피가 달라도 점화식이 같으면 같은 코드가 된다 — DP를 배우는 진짜 이유다.</a:t>
            </a:r>
            <a:endParaRPr lang="en-US" sz="1220" dirty="0"/>
          </a:p>
        </p:txBody>
      </p:sp>
      <p:sp>
        <p:nvSpPr>
          <p:cNvPr id="29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uild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§6.4  바닥 공사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표가 채워지는 과정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7040880" cy="3931920"/>
          </a:xfrm>
          <a:prstGeom prst="roundRect">
            <a:avLst>
              <a:gd name="adj" fmla="val 325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7" name="Image 1" descr="/home/claude/ch6/assets/tile_ani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380" y="1883664"/>
            <a:ext cx="6110855" cy="363931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7882128" y="1737360"/>
            <a:ext cx="364845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8065008" y="186537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0" name="Image 2" descr="/home/claude/icons/anchor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763" y="1964131"/>
            <a:ext cx="168250" cy="1682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540496" y="182880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d[1] = 1, d[2] = 2</a:t>
            </a:r>
            <a:endParaRPr lang="en-US" sz="1150" dirty="0"/>
          </a:p>
        </p:txBody>
      </p:sp>
      <p:sp>
        <p:nvSpPr>
          <p:cNvPr id="12" name="Text 7"/>
          <p:cNvSpPr/>
          <p:nvPr/>
        </p:nvSpPr>
        <p:spPr>
          <a:xfrm>
            <a:off x="8540496" y="2103120"/>
            <a:ext cx="28254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바닥 두 칸을 먼저 확정한다. 여기서부터 쌓아 올린다.</a:t>
            </a:r>
            <a:endParaRPr lang="en-US" sz="1000" dirty="0"/>
          </a:p>
        </p:txBody>
      </p:sp>
      <p:sp>
        <p:nvSpPr>
          <p:cNvPr id="13" name="Shape 8"/>
          <p:cNvSpPr/>
          <p:nvPr/>
        </p:nvSpPr>
        <p:spPr>
          <a:xfrm>
            <a:off x="7882128" y="2743200"/>
            <a:ext cx="364845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9"/>
          <p:cNvSpPr/>
          <p:nvPr/>
        </p:nvSpPr>
        <p:spPr>
          <a:xfrm>
            <a:off x="8065008" y="287121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5" name="Image 3" descr="/home/claude/icons/plu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3763" y="2969971"/>
            <a:ext cx="168250" cy="16825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540496" y="283464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d[3] = d[2] + d[1] = 3</a:t>
            </a:r>
            <a:endParaRPr lang="en-US" sz="1150" dirty="0"/>
          </a:p>
        </p:txBody>
      </p:sp>
      <p:sp>
        <p:nvSpPr>
          <p:cNvPr id="17" name="Text 11"/>
          <p:cNvSpPr/>
          <p:nvPr/>
        </p:nvSpPr>
        <p:spPr>
          <a:xfrm>
            <a:off x="8540496" y="3108960"/>
            <a:ext cx="28254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앞의 두 칸만 보면 된다. 다시 세어 볼 필요가 없다.</a:t>
            </a:r>
            <a:endParaRPr lang="en-US" sz="1000" dirty="0"/>
          </a:p>
        </p:txBody>
      </p:sp>
      <p:sp>
        <p:nvSpPr>
          <p:cNvPr id="18" name="Shape 12"/>
          <p:cNvSpPr/>
          <p:nvPr/>
        </p:nvSpPr>
        <p:spPr>
          <a:xfrm>
            <a:off x="7882128" y="3749040"/>
            <a:ext cx="364845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8065008" y="387705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0" name="Image 4" descr="/home/claude/icons/plu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3763" y="3975811"/>
            <a:ext cx="168250" cy="16825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540496" y="384048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d[4] = d[3] + d[2] = 5</a:t>
            </a:r>
            <a:endParaRPr lang="en-US" sz="1150" dirty="0"/>
          </a:p>
        </p:txBody>
      </p:sp>
      <p:sp>
        <p:nvSpPr>
          <p:cNvPr id="22" name="Text 15"/>
          <p:cNvSpPr/>
          <p:nvPr/>
        </p:nvSpPr>
        <p:spPr>
          <a:xfrm>
            <a:off x="8540496" y="4114800"/>
            <a:ext cx="28254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 채운 값을 재활용하므로 계산은 덧셈 한 번뿐이다.</a:t>
            </a:r>
            <a:endParaRPr lang="en-US" sz="1000" dirty="0"/>
          </a:p>
        </p:txBody>
      </p:sp>
      <p:sp>
        <p:nvSpPr>
          <p:cNvPr id="23" name="Shape 16"/>
          <p:cNvSpPr/>
          <p:nvPr/>
        </p:nvSpPr>
        <p:spPr>
          <a:xfrm>
            <a:off x="7882128" y="4754880"/>
            <a:ext cx="364845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8065008" y="4882896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5" name="Image 5" descr="/home/claude/icons/trophy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3763" y="4981651"/>
            <a:ext cx="168250" cy="16825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540496" y="484632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마지막 칸이 정답</a:t>
            </a:r>
            <a:endParaRPr lang="en-US" sz="1150" dirty="0"/>
          </a:p>
        </p:txBody>
      </p:sp>
      <p:sp>
        <p:nvSpPr>
          <p:cNvPr id="27" name="Text 19"/>
          <p:cNvSpPr/>
          <p:nvPr/>
        </p:nvSpPr>
        <p:spPr>
          <a:xfrm>
            <a:off x="8540496" y="5120640"/>
            <a:ext cx="28254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표의 오른쪽 끝 d[N]을 읽으면 그것이 구하던 답이다.</a:t>
            </a:r>
            <a:endParaRPr lang="en-US" sz="1000" dirty="0"/>
          </a:p>
        </p:txBody>
      </p:sp>
      <p:sp>
        <p:nvSpPr>
          <p:cNvPr id="28" name="Text 2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29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uild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§6.4  바닥 공사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 코드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858000" cy="3566160"/>
          </a:xfrm>
          <a:prstGeom prst="roundRect">
            <a:avLst>
              <a:gd name="adj" fmla="val 307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85800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85800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071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tile.py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547104" cy="3035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tile_construction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인덱스 오류 방지용 안전장치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DP 테이블 초기화 (인덱스는 0부터 n까지)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기저 상태: 손으로 세어 확정한 값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2x1 바닥: 세로 1개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2x2 바닥: 세로 2개 또는 가로 2개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점화식으로 작은 것부터 표 채우기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i-1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i-2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실행 예시: 가로 길이가 4일 때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tile_construction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58368" y="5504688"/>
            <a:ext cx="6858000" cy="786384"/>
          </a:xfrm>
          <a:prstGeom prst="roundRect">
            <a:avLst>
              <a:gd name="adj" fmla="val 11628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877824" y="5614416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877824" y="5925312"/>
            <a:ext cx="64190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699248" y="1783080"/>
            <a:ext cx="3831336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7882128" y="191109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9" name="Image 1" descr="/home/claude/icons/pe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83" y="2009851"/>
            <a:ext cx="168250" cy="168250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8357616" y="18745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d의 뜻을 먼저 적는다</a:t>
            </a:r>
            <a:endParaRPr lang="en-US" sz="1150" dirty="0"/>
          </a:p>
        </p:txBody>
      </p:sp>
      <p:sp>
        <p:nvSpPr>
          <p:cNvPr id="21" name="Text 17"/>
          <p:cNvSpPr/>
          <p:nvPr/>
        </p:nvSpPr>
        <p:spPr>
          <a:xfrm>
            <a:off x="8357616" y="2148840"/>
            <a:ext cx="3008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d[i] = 2×i 바닥을 채우는 방법의 수. 이 한 문장이 코드의 설계도다.</a:t>
            </a:r>
            <a:endParaRPr lang="en-US" sz="1020" dirty="0"/>
          </a:p>
        </p:txBody>
      </p:sp>
      <p:sp>
        <p:nvSpPr>
          <p:cNvPr id="22" name="Shape 18"/>
          <p:cNvSpPr/>
          <p:nvPr/>
        </p:nvSpPr>
        <p:spPr>
          <a:xfrm>
            <a:off x="7699248" y="2880360"/>
            <a:ext cx="3831336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7882128" y="300837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4" name="Image 2" descr="/home/claude/icons/anchor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3107131"/>
            <a:ext cx="168250" cy="168250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8357616" y="297180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인덱스는 1부터 쓴다</a:t>
            </a:r>
            <a:endParaRPr lang="en-US" sz="1150" dirty="0"/>
          </a:p>
        </p:txBody>
      </p:sp>
      <p:sp>
        <p:nvSpPr>
          <p:cNvPr id="26" name="Text 21"/>
          <p:cNvSpPr/>
          <p:nvPr/>
        </p:nvSpPr>
        <p:spPr>
          <a:xfrm>
            <a:off x="8357616" y="3246120"/>
            <a:ext cx="3008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d[0]을 비워 두면 i와 바닥 길이가 그대로 일치해 헷갈리지 않는다.</a:t>
            </a:r>
            <a:endParaRPr lang="en-US" sz="1020" dirty="0"/>
          </a:p>
        </p:txBody>
      </p:sp>
      <p:sp>
        <p:nvSpPr>
          <p:cNvPr id="27" name="Shape 22"/>
          <p:cNvSpPr/>
          <p:nvPr/>
        </p:nvSpPr>
        <p:spPr>
          <a:xfrm>
            <a:off x="7699248" y="3977640"/>
            <a:ext cx="3831336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3"/>
          <p:cNvSpPr/>
          <p:nvPr/>
        </p:nvSpPr>
        <p:spPr>
          <a:xfrm>
            <a:off x="7882128" y="410565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9" name="Image 3" descr="/home/claude/icons/bol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4204411"/>
            <a:ext cx="168250" cy="168250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8357616" y="406908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메모리는 O(N)</a:t>
            </a:r>
            <a:endParaRPr lang="en-US" sz="1150" dirty="0"/>
          </a:p>
        </p:txBody>
      </p:sp>
      <p:sp>
        <p:nvSpPr>
          <p:cNvPr id="31" name="Text 25"/>
          <p:cNvSpPr/>
          <p:nvPr/>
        </p:nvSpPr>
        <p:spPr>
          <a:xfrm>
            <a:off x="8357616" y="4343400"/>
            <a:ext cx="3008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사실 직전 두 값만 있으면 되므로 변수 두 개로 줄일 수도 있다.</a:t>
            </a:r>
            <a:endParaRPr lang="en-US" sz="1020" dirty="0"/>
          </a:p>
        </p:txBody>
      </p:sp>
      <p:sp>
        <p:nvSpPr>
          <p:cNvPr id="32" name="Shape 26"/>
          <p:cNvSpPr/>
          <p:nvPr/>
        </p:nvSpPr>
        <p:spPr>
          <a:xfrm>
            <a:off x="7699248" y="5074920"/>
            <a:ext cx="3831336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3" name="Shape 27"/>
          <p:cNvSpPr/>
          <p:nvPr/>
        </p:nvSpPr>
        <p:spPr>
          <a:xfrm>
            <a:off x="7882128" y="5202936"/>
            <a:ext cx="365760" cy="3657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34" name="Image 4" descr="/home/claude/icons/stopwatch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0883" y="5301691"/>
            <a:ext cx="168250" cy="168250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8357616" y="516636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복잡도 O(N)</a:t>
            </a:r>
            <a:endParaRPr lang="en-US" sz="1150" dirty="0"/>
          </a:p>
        </p:txBody>
      </p:sp>
      <p:sp>
        <p:nvSpPr>
          <p:cNvPr id="36" name="Text 29"/>
          <p:cNvSpPr/>
          <p:nvPr/>
        </p:nvSpPr>
        <p:spPr>
          <a:xfrm>
            <a:off x="8357616" y="5440680"/>
            <a:ext cx="3008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반복문 한 겹이 전부다. N이 100만이어도 한순간이다.</a:t>
            </a:r>
            <a:endParaRPr lang="en-US" sz="1020" dirty="0"/>
          </a:p>
        </p:txBody>
      </p:sp>
      <p:sp>
        <p:nvSpPr>
          <p:cNvPr id="37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6.5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4" name="Image 0" descr="/home/claude/icons/divi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6.5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1로 만들기와 계단 오르기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그리디가 왜 항상 통하지 않는지,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그리고 왜 DP가 필요한지를 보여 주는 예제.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31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divi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§6.5  1로 만들기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1로 만들기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정수 X가 주어졌을 때 다음 네 가지 연산을 적절히 사용해 값을 1로 만들려고 한다. 연산을 사용하는 횟수의 최솟값을 구하라.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76272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2322576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9" name="Image 1" descr="/home/claude/icons/divid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446020"/>
            <a:ext cx="210312" cy="21031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81328" y="2176272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연산 ①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2651760" y="2304288"/>
            <a:ext cx="6355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X가 5로 나누어떨어지면 5로 나눈다.</a:t>
            </a:r>
            <a:endParaRPr lang="en-US" sz="1180" dirty="0"/>
          </a:p>
        </p:txBody>
      </p:sp>
      <p:sp>
        <p:nvSpPr>
          <p:cNvPr id="12" name="Shape 8"/>
          <p:cNvSpPr/>
          <p:nvPr/>
        </p:nvSpPr>
        <p:spPr>
          <a:xfrm>
            <a:off x="9162288" y="2313432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62288" y="2313432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/ 5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58368" y="3017520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96112" y="3163824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6" name="Image 2" descr="/home/claude/icons/divid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287268"/>
            <a:ext cx="210312" cy="21031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81328" y="3017520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연산 ②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2651760" y="3145536"/>
            <a:ext cx="6355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X가 3으로 나누어떨어지면 3으로 나눈다.</a:t>
            </a:r>
            <a:endParaRPr lang="en-US" sz="1180" dirty="0"/>
          </a:p>
        </p:txBody>
      </p:sp>
      <p:sp>
        <p:nvSpPr>
          <p:cNvPr id="19" name="Shape 14"/>
          <p:cNvSpPr/>
          <p:nvPr/>
        </p:nvSpPr>
        <p:spPr>
          <a:xfrm>
            <a:off x="9162288" y="3154680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9162288" y="315468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/ 3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658368" y="3858768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96112" y="4005072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23" name="Image 3" descr="/home/claude/icons/divid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128516"/>
            <a:ext cx="210312" cy="21031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481328" y="3858768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연산 ③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2651760" y="3986784"/>
            <a:ext cx="6355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X가 2로 나누어떨어지면 2로 나눈다.</a:t>
            </a:r>
            <a:endParaRPr lang="en-US" sz="1180" dirty="0"/>
          </a:p>
        </p:txBody>
      </p:sp>
      <p:sp>
        <p:nvSpPr>
          <p:cNvPr id="26" name="Shape 20"/>
          <p:cNvSpPr/>
          <p:nvPr/>
        </p:nvSpPr>
        <p:spPr>
          <a:xfrm>
            <a:off x="9162288" y="3995928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9162288" y="3995928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/ 2</a:t>
            </a:r>
            <a:endParaRPr lang="en-US" sz="1200" dirty="0"/>
          </a:p>
        </p:txBody>
      </p:sp>
      <p:sp>
        <p:nvSpPr>
          <p:cNvPr id="28" name="Shape 22"/>
          <p:cNvSpPr/>
          <p:nvPr/>
        </p:nvSpPr>
        <p:spPr>
          <a:xfrm>
            <a:off x="658368" y="4700016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896112" y="484632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0" name="Image 4" descr="/home/claude/icons/minu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969764"/>
            <a:ext cx="210312" cy="210312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1481328" y="4700016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연산 ④</a:t>
            </a:r>
            <a:endParaRPr lang="en-US" sz="1350" dirty="0"/>
          </a:p>
        </p:txBody>
      </p:sp>
      <p:sp>
        <p:nvSpPr>
          <p:cNvPr id="32" name="Text 25"/>
          <p:cNvSpPr/>
          <p:nvPr/>
        </p:nvSpPr>
        <p:spPr>
          <a:xfrm>
            <a:off x="2651760" y="4828032"/>
            <a:ext cx="6355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X에서 1을 뺀다. 언제나 사용할 수 있는 연산이다.</a:t>
            </a:r>
            <a:endParaRPr lang="en-US" sz="1180" dirty="0"/>
          </a:p>
        </p:txBody>
      </p:sp>
      <p:sp>
        <p:nvSpPr>
          <p:cNvPr id="33" name="Shape 26"/>
          <p:cNvSpPr/>
          <p:nvPr/>
        </p:nvSpPr>
        <p:spPr>
          <a:xfrm>
            <a:off x="9162288" y="4837176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34" name="Text 27"/>
          <p:cNvSpPr/>
          <p:nvPr/>
        </p:nvSpPr>
        <p:spPr>
          <a:xfrm>
            <a:off x="9162288" y="4837176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- 1</a:t>
            </a:r>
            <a:endParaRPr lang="en-US" sz="1200" dirty="0"/>
          </a:p>
        </p:txBody>
      </p:sp>
      <p:sp>
        <p:nvSpPr>
          <p:cNvPr id="35" name="Shape 28"/>
          <p:cNvSpPr/>
          <p:nvPr/>
        </p:nvSpPr>
        <p:spPr>
          <a:xfrm>
            <a:off x="658368" y="5632704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6" name="Shape 29"/>
          <p:cNvSpPr/>
          <p:nvPr/>
        </p:nvSpPr>
        <p:spPr>
          <a:xfrm>
            <a:off x="896112" y="566013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7" name="Image 5" descr="/home/claude/icons/question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779008"/>
            <a:ext cx="219456" cy="219456"/>
          </a:xfrm>
          <a:prstGeom prst="rect">
            <a:avLst/>
          </a:prstGeom>
        </p:spPr>
      </p:pic>
      <p:sp>
        <p:nvSpPr>
          <p:cNvPr id="38" name="Text 30"/>
          <p:cNvSpPr/>
          <p:nvPr/>
        </p:nvSpPr>
        <p:spPr>
          <a:xfrm>
            <a:off x="1517904" y="5724144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"많이 줄어드는 연산부터 쓰면 되지 않을까?" — 이 직관이 어디서 무너지는지 확인해 보자.</a:t>
            </a:r>
            <a:endParaRPr lang="en-US" sz="1230" dirty="0"/>
          </a:p>
        </p:txBody>
      </p:sp>
      <p:sp>
        <p:nvSpPr>
          <p:cNvPr id="39" name="Text 3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32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divi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§6.5  1로 만들기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그리디의 유혹과 실패 — X = 26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본능은 이렇게 속삭인다. "빨리 줄이려면 나누는 수가 클수록 좋지! 5로, 안 되면 3으로, 그것도 안 되면 2로." 하지만 이 전략은 처참하게 실패한다.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5349240" cy="3017520"/>
          </a:xfrm>
          <a:prstGeom prst="roundRect">
            <a:avLst>
              <a:gd name="adj" fmla="val 424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932688" y="2395728"/>
            <a:ext cx="475488" cy="47548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9" name="Image 1" descr="/home/claude/icons/time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070" y="2524110"/>
            <a:ext cx="218724" cy="21872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664208" y="23774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 전략 — 5회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932688" y="2889504"/>
            <a:ext cx="4800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26 → 13   (5·3으로 안 나눠짐, 2로 나눔)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932688" y="3255264"/>
            <a:ext cx="4800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 → 12   (소수이므로 1을 뺌)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932688" y="3621024"/>
            <a:ext cx="4800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→ 4     (3으로 나눔)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932688" y="3986784"/>
            <a:ext cx="4800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 → 2       (2로 나눔)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932688" y="4352544"/>
            <a:ext cx="4800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 → 1       (2로 나눔)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6181344" y="2157984"/>
            <a:ext cx="5349240" cy="3017520"/>
          </a:xfrm>
          <a:prstGeom prst="roundRect">
            <a:avLst>
              <a:gd name="adj" fmla="val 424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455664" y="2395728"/>
            <a:ext cx="475488" cy="47548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8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046" y="2524110"/>
            <a:ext cx="218724" cy="21872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7187184" y="23774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 전략 — 3회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6455664" y="2889504"/>
            <a:ext cx="4800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26 → 25   (먼저 1을 뺀다 — 손해처럼 보이지만)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6455664" y="3255264"/>
            <a:ext cx="4800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 → 5     (5로 나눈다 — 대박 찬스!)</a:t>
            </a:r>
            <a:endParaRPr lang="en-US" sz="1100" dirty="0"/>
          </a:p>
        </p:txBody>
      </p:sp>
      <p:sp>
        <p:nvSpPr>
          <p:cNvPr id="22" name="Text 17"/>
          <p:cNvSpPr/>
          <p:nvPr/>
        </p:nvSpPr>
        <p:spPr>
          <a:xfrm>
            <a:off x="6455664" y="3621024"/>
            <a:ext cx="4800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 → 1       (다시 5로 나눈다)</a:t>
            </a:r>
            <a:endParaRPr lang="en-US" sz="1100" dirty="0"/>
          </a:p>
        </p:txBody>
      </p:sp>
      <p:sp>
        <p:nvSpPr>
          <p:cNvPr id="23" name="Shape 18"/>
          <p:cNvSpPr/>
          <p:nvPr/>
        </p:nvSpPr>
        <p:spPr>
          <a:xfrm>
            <a:off x="6455664" y="4224528"/>
            <a:ext cx="4800600" cy="548640"/>
          </a:xfrm>
          <a:prstGeom prst="roundRect">
            <a:avLst>
              <a:gd name="adj" fmla="val 20000"/>
            </a:avLst>
          </a:prstGeom>
          <a:solidFill>
            <a:srgbClr val="DCF7E8"/>
          </a:solidFill>
          <a:ln w="12700">
            <a:solidFill>
              <a:srgbClr val="DCF7E8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6455664" y="4224528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연산 3회면 충분하다</a:t>
            </a:r>
            <a:endParaRPr lang="en-US" sz="1400" dirty="0"/>
          </a:p>
        </p:txBody>
      </p:sp>
      <p:sp>
        <p:nvSpPr>
          <p:cNvPr id="25" name="Shape 20"/>
          <p:cNvSpPr/>
          <p:nvPr/>
        </p:nvSpPr>
        <p:spPr>
          <a:xfrm>
            <a:off x="658368" y="5358384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896112" y="5586984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7" name="Image 3" descr="/home/claude/icons/bulb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705856"/>
            <a:ext cx="219456" cy="219456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1517904" y="550468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눈앞의 이득을 포기해야 전체가 최선이 된다</a:t>
            </a:r>
            <a:endParaRPr lang="en-US" sz="1320" dirty="0"/>
          </a:p>
        </p:txBody>
      </p:sp>
      <p:sp>
        <p:nvSpPr>
          <p:cNvPr id="29" name="Text 23"/>
          <p:cNvSpPr/>
          <p:nvPr/>
        </p:nvSpPr>
        <p:spPr>
          <a:xfrm>
            <a:off x="1517904" y="5815584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26에서 1을 빼는 것은 당장은 손해다. 그리디는 이 한 수를 절대 두지 못한다. 모든 경우를 표에 적어 두고 비교해야 비로소 보인다.</a:t>
            </a:r>
            <a:endParaRPr lang="en-US" sz="1230" dirty="0"/>
          </a:p>
        </p:txBody>
      </p:sp>
      <p:sp>
        <p:nvSpPr>
          <p:cNvPr id="30" name="Text 2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33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divi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§6.5  1로 만들기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 전략 — 직전 단계를 모두 따진다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i를 1로 만드는 최소 횟수를 D[i]라 하자. i에 도달하기 직전 단계로 가능한 것은 네 가지뿐이므로, 그 넷 중 가장 작은 값에 연산 한 번을 더하면 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76272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2404872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9" name="Image 1" descr="/home/claude/icons/minu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528316"/>
            <a:ext cx="210312" cy="21031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81328" y="2176272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1을 뺐다면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2651760" y="2304288"/>
            <a:ext cx="6355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직전 단계는 i-1이었다. 총 횟수는 D[i-1]에 뺄셈 1회를 더한 값이다.</a:t>
            </a:r>
            <a:endParaRPr lang="en-US" sz="1180" dirty="0"/>
          </a:p>
        </p:txBody>
      </p:sp>
      <p:sp>
        <p:nvSpPr>
          <p:cNvPr id="12" name="Shape 8"/>
          <p:cNvSpPr/>
          <p:nvPr/>
        </p:nvSpPr>
        <p:spPr>
          <a:xfrm>
            <a:off x="9162288" y="2395728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62288" y="2395728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D[i-1] + 1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58368" y="320040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96112" y="3429000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6" name="Image 2" descr="/home/claude/icons/divid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552444"/>
            <a:ext cx="210312" cy="21031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81328" y="3200400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2로 나눴다면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2651760" y="3328416"/>
            <a:ext cx="6355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i가 2의 배수일 때만 가능하다. 직전 단계는 i/2였다.</a:t>
            </a:r>
            <a:endParaRPr lang="en-US" sz="1180" dirty="0"/>
          </a:p>
        </p:txBody>
      </p:sp>
      <p:sp>
        <p:nvSpPr>
          <p:cNvPr id="19" name="Shape 14"/>
          <p:cNvSpPr/>
          <p:nvPr/>
        </p:nvSpPr>
        <p:spPr>
          <a:xfrm>
            <a:off x="9162288" y="3419856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9162288" y="3419856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D[i//2] + 1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658368" y="4224528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96112" y="4453128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3" name="Image 3" descr="/home/claude/icons/divid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576572"/>
            <a:ext cx="210312" cy="21031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481328" y="4224528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3으로 나눴다면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2651760" y="4352544"/>
            <a:ext cx="6355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i가 3의 배수일 때만 가능하다. 직전 단계는 i/3이었다.</a:t>
            </a:r>
            <a:endParaRPr lang="en-US" sz="1180" dirty="0"/>
          </a:p>
        </p:txBody>
      </p:sp>
      <p:sp>
        <p:nvSpPr>
          <p:cNvPr id="26" name="Shape 20"/>
          <p:cNvSpPr/>
          <p:nvPr/>
        </p:nvSpPr>
        <p:spPr>
          <a:xfrm>
            <a:off x="9162288" y="4443984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9162288" y="4443984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D[i//3] + 1</a:t>
            </a:r>
            <a:endParaRPr lang="en-US" sz="1200" dirty="0"/>
          </a:p>
        </p:txBody>
      </p:sp>
      <p:sp>
        <p:nvSpPr>
          <p:cNvPr id="28" name="Shape 22"/>
          <p:cNvSpPr/>
          <p:nvPr/>
        </p:nvSpPr>
        <p:spPr>
          <a:xfrm>
            <a:off x="658368" y="5303520"/>
            <a:ext cx="10872216" cy="960120"/>
          </a:xfrm>
          <a:prstGeom prst="roundRect">
            <a:avLst>
              <a:gd name="adj" fmla="val 9524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Text 23"/>
          <p:cNvSpPr/>
          <p:nvPr/>
        </p:nvSpPr>
        <p:spPr>
          <a:xfrm>
            <a:off x="932688" y="5413248"/>
            <a:ext cx="103235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D[i] = min( D[i-1],  D[i//2],  D[i//3],  D[i//5] ) + 1</a:t>
            </a:r>
            <a:endParaRPr lang="en-US" sz="2200" dirty="0"/>
          </a:p>
        </p:txBody>
      </p:sp>
      <p:sp>
        <p:nvSpPr>
          <p:cNvPr id="30" name="Text 24"/>
          <p:cNvSpPr/>
          <p:nvPr/>
        </p:nvSpPr>
        <p:spPr>
          <a:xfrm>
            <a:off x="932688" y="5843016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가능한 직전 단계들 중 가장 작은 값에 현재 연산 1회를 더한다</a:t>
            </a:r>
            <a:endParaRPr lang="en-US" sz="1200" dirty="0"/>
          </a:p>
        </p:txBody>
      </p:sp>
      <p:sp>
        <p:nvSpPr>
          <p:cNvPr id="31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34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divi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§6.5  1로 만들기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표가 채워지는 과정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얼핏 뒤에서부터 역으로 계산하는 것처럼 느껴지지만, 실제로는 작은 수부터 차근차근 올라가는 바텀업 방식이다.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7040880" cy="3529584"/>
          </a:xfrm>
          <a:prstGeom prst="roundRect">
            <a:avLst>
              <a:gd name="adj" fmla="val 362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ch6/assets/makeone_ani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166" y="2304288"/>
            <a:ext cx="5435283" cy="3236976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882128" y="2157984"/>
            <a:ext cx="3648456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8065008" y="2286000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1" name="Image 2" descr="/home/claude/icons/anchor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763" y="2384755"/>
            <a:ext cx="168250" cy="16825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540496" y="2249424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D[1] = 0</a:t>
            </a:r>
            <a:endParaRPr lang="en-US" sz="1150" dirty="0"/>
          </a:p>
        </p:txBody>
      </p:sp>
      <p:sp>
        <p:nvSpPr>
          <p:cNvPr id="13" name="Text 8"/>
          <p:cNvSpPr/>
          <p:nvPr/>
        </p:nvSpPr>
        <p:spPr>
          <a:xfrm>
            <a:off x="8540496" y="2523744"/>
            <a:ext cx="28254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 1이므로 연산이 필요 없다. 여기가 바닥이다.</a:t>
            </a:r>
            <a:endParaRPr lang="en-US" sz="1000" dirty="0"/>
          </a:p>
        </p:txBody>
      </p:sp>
      <p:sp>
        <p:nvSpPr>
          <p:cNvPr id="14" name="Shape 9"/>
          <p:cNvSpPr/>
          <p:nvPr/>
        </p:nvSpPr>
        <p:spPr>
          <a:xfrm>
            <a:off x="7882128" y="3063240"/>
            <a:ext cx="3648456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8065008" y="319125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6" name="Image 3" descr="/home/claude/icons/minu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3763" y="3290011"/>
            <a:ext cx="168250" cy="16825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540496" y="315468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먼저 뺄셈으로 채운다</a:t>
            </a:r>
            <a:endParaRPr lang="en-US" sz="1150" dirty="0"/>
          </a:p>
        </p:txBody>
      </p:sp>
      <p:sp>
        <p:nvSpPr>
          <p:cNvPr id="18" name="Text 12"/>
          <p:cNvSpPr/>
          <p:nvPr/>
        </p:nvSpPr>
        <p:spPr>
          <a:xfrm>
            <a:off x="8540496" y="3429000"/>
            <a:ext cx="28254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D[i] = D[i-1] + 1 을 기본값으로 깔아 둔다.</a:t>
            </a:r>
            <a:endParaRPr lang="en-US" sz="1000" dirty="0"/>
          </a:p>
        </p:txBody>
      </p:sp>
      <p:sp>
        <p:nvSpPr>
          <p:cNvPr id="19" name="Shape 13"/>
          <p:cNvSpPr/>
          <p:nvPr/>
        </p:nvSpPr>
        <p:spPr>
          <a:xfrm>
            <a:off x="7882128" y="3968496"/>
            <a:ext cx="3648456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8065008" y="4096512"/>
            <a:ext cx="365760" cy="3657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21" name="Image 4" descr="/home/claude/icons/divid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3763" y="4195267"/>
            <a:ext cx="168250" cy="16825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8540496" y="4059936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나눗셈으로 갱신</a:t>
            </a:r>
            <a:endParaRPr lang="en-US" sz="1150" dirty="0"/>
          </a:p>
        </p:txBody>
      </p:sp>
      <p:sp>
        <p:nvSpPr>
          <p:cNvPr id="23" name="Text 16"/>
          <p:cNvSpPr/>
          <p:nvPr/>
        </p:nvSpPr>
        <p:spPr>
          <a:xfrm>
            <a:off x="8540496" y="4334256"/>
            <a:ext cx="28254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2·3·5로 나누어떨어질 때마다 더 작은 값이 있는지 비교한다.</a:t>
            </a:r>
            <a:endParaRPr lang="en-US" sz="1000" dirty="0"/>
          </a:p>
        </p:txBody>
      </p:sp>
      <p:sp>
        <p:nvSpPr>
          <p:cNvPr id="24" name="Shape 17"/>
          <p:cNvSpPr/>
          <p:nvPr/>
        </p:nvSpPr>
        <p:spPr>
          <a:xfrm>
            <a:off x="7882128" y="4873752"/>
            <a:ext cx="3648456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8"/>
          <p:cNvSpPr/>
          <p:nvPr/>
        </p:nvSpPr>
        <p:spPr>
          <a:xfrm>
            <a:off x="8065008" y="5001768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6" name="Image 5" descr="/home/claude/icons/trophy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3763" y="5100523"/>
            <a:ext cx="168250" cy="168250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8540496" y="4965192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D[26] = 3</a:t>
            </a:r>
            <a:endParaRPr lang="en-US" sz="1150" dirty="0"/>
          </a:p>
        </p:txBody>
      </p:sp>
      <p:sp>
        <p:nvSpPr>
          <p:cNvPr id="28" name="Text 20"/>
          <p:cNvSpPr/>
          <p:nvPr/>
        </p:nvSpPr>
        <p:spPr>
          <a:xfrm>
            <a:off x="8540496" y="5239512"/>
            <a:ext cx="28254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작은 수부터 올라오면 26에 도달할 즈음 답이 이미 결정되어 있다.</a:t>
            </a:r>
            <a:endParaRPr lang="en-US" sz="1000" dirty="0"/>
          </a:p>
        </p:txBody>
      </p:sp>
      <p:sp>
        <p:nvSpPr>
          <p:cNvPr id="29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35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divi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§6.5  1로 만들기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 코드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858000" cy="4023360"/>
          </a:xfrm>
          <a:prstGeom prst="roundRect">
            <a:avLst>
              <a:gd name="adj" fmla="val 272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85800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85800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071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make_one.py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547104" cy="3493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make_one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d[i]: 정수 i를 1로 만드는 최소 연산 횟수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바텀업 진행 (2부터 x까지)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1. 일단 1을 빼는 경우를 기본값으로 설정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2. 2로 나누어떨어지는 경우와 비교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3. 3으로 나누어떨어지는 경우와 비교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4. 5로 나누어떨어지는 경우와 비교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make_one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26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7699248" y="1783080"/>
            <a:ext cx="3831336" cy="822960"/>
          </a:xfrm>
          <a:prstGeom prst="roundRect">
            <a:avLst>
              <a:gd name="adj" fmla="val 11111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7918704" y="189280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7918704" y="2203704"/>
            <a:ext cx="33924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699248" y="2834640"/>
            <a:ext cx="3831336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7882128" y="296265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9" name="Image 1" descr="/home/claude/icons/anchor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83" y="3061411"/>
            <a:ext cx="168250" cy="168250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8357616" y="292608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기본값을 먼저 깐다</a:t>
            </a:r>
            <a:endParaRPr lang="en-US" sz="1150" dirty="0"/>
          </a:p>
        </p:txBody>
      </p:sp>
      <p:sp>
        <p:nvSpPr>
          <p:cNvPr id="21" name="Text 17"/>
          <p:cNvSpPr/>
          <p:nvPr/>
        </p:nvSpPr>
        <p:spPr>
          <a:xfrm>
            <a:off x="8357616" y="3200400"/>
            <a:ext cx="30083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뺄셈은 언제나 가능하므로 이것을 출발점으로 두고 나눗셈으로 깎아 내린다.</a:t>
            </a:r>
            <a:endParaRPr lang="en-US" sz="1000" dirty="0"/>
          </a:p>
        </p:txBody>
      </p:sp>
      <p:sp>
        <p:nvSpPr>
          <p:cNvPr id="22" name="Shape 18"/>
          <p:cNvSpPr/>
          <p:nvPr/>
        </p:nvSpPr>
        <p:spPr>
          <a:xfrm>
            <a:off x="7699248" y="3593592"/>
            <a:ext cx="3831336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7882128" y="3721608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4" name="Image 2" descr="/home/claude/icons/scal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3820363"/>
            <a:ext cx="168250" cy="168250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8357616" y="3685032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min으로 갱신</a:t>
            </a:r>
            <a:endParaRPr lang="en-US" sz="1150" dirty="0"/>
          </a:p>
        </p:txBody>
      </p:sp>
      <p:sp>
        <p:nvSpPr>
          <p:cNvPr id="26" name="Text 21"/>
          <p:cNvSpPr/>
          <p:nvPr/>
        </p:nvSpPr>
        <p:spPr>
          <a:xfrm>
            <a:off x="8357616" y="3959352"/>
            <a:ext cx="30083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조건이 맞을 때마다 더 나은 값이 있는지 비교한다. 순서는 상관없다.</a:t>
            </a:r>
            <a:endParaRPr lang="en-US" sz="1000" dirty="0"/>
          </a:p>
        </p:txBody>
      </p:sp>
      <p:sp>
        <p:nvSpPr>
          <p:cNvPr id="27" name="Shape 22"/>
          <p:cNvSpPr/>
          <p:nvPr/>
        </p:nvSpPr>
        <p:spPr>
          <a:xfrm>
            <a:off x="7699248" y="4352544"/>
            <a:ext cx="3831336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3"/>
          <p:cNvSpPr/>
          <p:nvPr/>
        </p:nvSpPr>
        <p:spPr>
          <a:xfrm>
            <a:off x="7882128" y="4480560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9" name="Image 3" descr="/home/claude/icons/chec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4579315"/>
            <a:ext cx="168250" cy="168250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8357616" y="4443984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정답은 3회</a:t>
            </a:r>
            <a:endParaRPr lang="en-US" sz="1150" dirty="0"/>
          </a:p>
        </p:txBody>
      </p:sp>
      <p:sp>
        <p:nvSpPr>
          <p:cNvPr id="31" name="Text 25"/>
          <p:cNvSpPr/>
          <p:nvPr/>
        </p:nvSpPr>
        <p:spPr>
          <a:xfrm>
            <a:off x="8357616" y="4718304"/>
            <a:ext cx="30083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그리디가 5회를 쓴 자리에서 DP는 3회를 찾아낸다.</a:t>
            </a:r>
            <a:endParaRPr lang="en-US" sz="1000" dirty="0"/>
          </a:p>
        </p:txBody>
      </p:sp>
      <p:sp>
        <p:nvSpPr>
          <p:cNvPr id="32" name="Shape 26"/>
          <p:cNvSpPr/>
          <p:nvPr/>
        </p:nvSpPr>
        <p:spPr>
          <a:xfrm>
            <a:off x="7699248" y="5111496"/>
            <a:ext cx="3831336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3" name="Shape 27"/>
          <p:cNvSpPr/>
          <p:nvPr/>
        </p:nvSpPr>
        <p:spPr>
          <a:xfrm>
            <a:off x="7882128" y="5239512"/>
            <a:ext cx="365760" cy="3657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34" name="Image 4" descr="/home/claude/icons/stopwatch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0883" y="5338267"/>
            <a:ext cx="168250" cy="168250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8357616" y="5202936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복잡도 O(X)</a:t>
            </a:r>
            <a:endParaRPr lang="en-US" sz="1150" dirty="0"/>
          </a:p>
        </p:txBody>
      </p:sp>
      <p:sp>
        <p:nvSpPr>
          <p:cNvPr id="36" name="Text 29"/>
          <p:cNvSpPr/>
          <p:nvPr/>
        </p:nvSpPr>
        <p:spPr>
          <a:xfrm>
            <a:off x="8357616" y="5477256"/>
            <a:ext cx="30083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2부터 X까지 한 번 훑으며 상수 번 비교할 뿐이다.</a:t>
            </a:r>
            <a:endParaRPr lang="en-US" sz="1000" dirty="0"/>
          </a:p>
        </p:txBody>
      </p:sp>
      <p:sp>
        <p:nvSpPr>
          <p:cNvPr id="37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divi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§6.5  1로 만들기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점화식, 다른 문제 — 계단 오르기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n개의 계단을 한 번에 1계단 또는 2계단씩 오를 수 있다. 바닥에서 n번째 계단까지 도달하는 방법의 수는 몇 가지일까? 작은 n부터 직접 세어 보자.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5577840" cy="2286000"/>
          </a:xfrm>
          <a:prstGeom prst="roundRect">
            <a:avLst>
              <a:gd name="adj" fmla="val 56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ch6/assets/stair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664" y="2304288"/>
            <a:ext cx="4075248" cy="1993392"/>
          </a:xfrm>
          <a:prstGeom prst="rect">
            <a:avLst/>
          </a:prstGeom>
        </p:spPr>
      </p:pic>
      <p:graphicFrame>
        <p:nvGraphicFramePr>
          <p:cNvPr id="3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19088" y="2157984"/>
          <a:ext cx="5111496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3465576"/>
                <a:gridCol w="1005840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경우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가짓수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(1)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(1,1) (2)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(1,1,1) (1,2) (2,1)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(1,1,1,1) (1,1,2) (1,2,1) (2,1,1) (2,2)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10" name="Shape 5"/>
          <p:cNvSpPr/>
          <p:nvPr/>
        </p:nvSpPr>
        <p:spPr>
          <a:xfrm>
            <a:off x="6419088" y="4114800"/>
            <a:ext cx="5111496" cy="822960"/>
          </a:xfrm>
          <a:prstGeom prst="roundRect">
            <a:avLst>
              <a:gd name="adj" fmla="val 1333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6"/>
          <p:cNvSpPr/>
          <p:nvPr/>
        </p:nvSpPr>
        <p:spPr>
          <a:xfrm>
            <a:off x="6656832" y="429768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2" name="Image 2" descr="/home/claude/icons/sear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704" y="4416552"/>
            <a:ext cx="219456" cy="21945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278624" y="4206240"/>
            <a:ext cx="4014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1, 2, 3, 5 … 익숙한 숫자다. 4번째 계단에 도착하려면 직전이 3번째이거나 2번째뿐이다.</a:t>
            </a:r>
            <a:endParaRPr lang="en-US" sz="1200" dirty="0"/>
          </a:p>
        </p:txBody>
      </p:sp>
      <p:sp>
        <p:nvSpPr>
          <p:cNvPr id="14" name="Shape 8"/>
          <p:cNvSpPr/>
          <p:nvPr/>
        </p:nvSpPr>
        <p:spPr>
          <a:xfrm>
            <a:off x="658368" y="5138928"/>
            <a:ext cx="10872216" cy="1005840"/>
          </a:xfrm>
          <a:prstGeom prst="roundRect">
            <a:avLst>
              <a:gd name="adj" fmla="val 9091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Text 9"/>
          <p:cNvSpPr/>
          <p:nvPr/>
        </p:nvSpPr>
        <p:spPr>
          <a:xfrm>
            <a:off x="932688" y="5248656"/>
            <a:ext cx="103235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D[i] = D[i-1] + D[i-2]</a:t>
            </a:r>
            <a:endParaRPr lang="en-US" sz="2600" dirty="0"/>
          </a:p>
        </p:txBody>
      </p:sp>
      <p:sp>
        <p:nvSpPr>
          <p:cNvPr id="16" name="Text 10"/>
          <p:cNvSpPr/>
          <p:nvPr/>
        </p:nvSpPr>
        <p:spPr>
          <a:xfrm>
            <a:off x="932688" y="5724144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바닥 공사도, 계단 오르기도, 결국 같은 점화식이다</a:t>
            </a:r>
            <a:endParaRPr lang="en-US" sz="1200" dirty="0"/>
          </a:p>
        </p:txBody>
      </p:sp>
      <p:sp>
        <p:nvSpPr>
          <p:cNvPr id="17" name="Text 1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37</a:t>
            </a:r>
            <a:endParaRPr lang="en-US" sz="1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6.6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4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0/1 배낭 문제 정복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5장에서 그리디에게 패배를 안겼던 그 문제를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이번에는 표를 그려 정확히 되찾는다.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38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§6.6  0/1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그리디의 복수 — 0/1 배낭 문제 정복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48920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드디어 올 것이 왔다. 5장에서 그리디 알고리즘에게 뼈아픈 패배를 안겨 주었던 그 문제, 0/1 배낭 문제를 정복할 시간이다. 이 문제는 DP의 꽃이자 "왜 복잡하게 표를 그려 가며 풀어야 하는가"에 대한 가장 확실한 대답이 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621024"/>
            <a:ext cx="489204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41248" y="3749040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9" name="Image 1" descr="/home/claude/icons/time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003" y="3847795"/>
            <a:ext cx="168250" cy="16825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16736" y="3712464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5장의 결과 — 14,000 G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1316736" y="3986784"/>
            <a:ext cx="4069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가성비 1등 A만 담고 10kg를 비운 채 나왔다.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658368" y="4718304"/>
            <a:ext cx="4892040" cy="969264"/>
          </a:xfrm>
          <a:prstGeom prst="roundRect">
            <a:avLst>
              <a:gd name="adj" fmla="val 94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41248" y="4846320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4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4945075"/>
            <a:ext cx="168250" cy="16825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316736" y="4809744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장의 목표 — 18,000 G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1316736" y="5084064"/>
            <a:ext cx="4069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B와 C를 함께 담는 조합을 표가 찾아낸다.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6035040" y="1737360"/>
            <a:ext cx="5495544" cy="3950208"/>
          </a:xfrm>
          <a:prstGeom prst="roundRect">
            <a:avLst>
              <a:gd name="adj" fmla="val 324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8" name="Image 3" descr="/home/claude/ch6/assets/knap_reveng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1344" y="2292327"/>
            <a:ext cx="5202936" cy="284027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39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§6.6  0/1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상황 설정 (복습)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배낭 용량은 30kg이고, 보물은 쪼갤 수 없다. 넣거나(1) 포기하거나(0) 둘 중 하나뿐이다.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5577840" cy="2651760"/>
          </a:xfrm>
          <a:prstGeom prst="roundRect">
            <a:avLst>
              <a:gd name="adj" fmla="val 482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ch6/assets/knap_item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490" y="2304288"/>
            <a:ext cx="4321595" cy="2359152"/>
          </a:xfrm>
          <a:prstGeom prst="rect">
            <a:avLst/>
          </a:prstGeom>
        </p:spPr>
      </p:pic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19088" y="2157984"/>
          <a:ext cx="5111496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1051560"/>
                <a:gridCol w="1316736"/>
                <a:gridCol w="1188720"/>
              </a:tblGrid>
              <a:tr h="42062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보물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무게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가치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가성비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 (조각상)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20kg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14,000 G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700 (1등)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 (마법서)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15kg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9,000 G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600 (2등)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 (갑옷)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15kg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9,000 G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600 (2등)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Shape 5"/>
          <p:cNvSpPr/>
          <p:nvPr/>
        </p:nvSpPr>
        <p:spPr>
          <a:xfrm>
            <a:off x="6419088" y="3986784"/>
            <a:ext cx="5111496" cy="822960"/>
          </a:xfrm>
          <a:prstGeom prst="roundRect">
            <a:avLst>
              <a:gd name="adj" fmla="val 1333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6"/>
          <p:cNvSpPr/>
          <p:nvPr/>
        </p:nvSpPr>
        <p:spPr>
          <a:xfrm>
            <a:off x="6656832" y="416966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2" name="Image 2" descr="/home/claude/icons/war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704" y="4288536"/>
            <a:ext cx="219456" cy="21945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278624" y="4078224"/>
            <a:ext cx="4014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가성비 순서대로 담으면 A(20kg) 뒤에 남는 10kg에는 아무것도 들어가지 않는다.</a:t>
            </a:r>
            <a:endParaRPr lang="en-US" sz="1200" dirty="0"/>
          </a:p>
        </p:txBody>
      </p:sp>
      <p:sp>
        <p:nvSpPr>
          <p:cNvPr id="14" name="Shape 8"/>
          <p:cNvSpPr/>
          <p:nvPr/>
        </p:nvSpPr>
        <p:spPr>
          <a:xfrm>
            <a:off x="658368" y="5175504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9"/>
          <p:cNvSpPr/>
          <p:nvPr/>
        </p:nvSpPr>
        <p:spPr>
          <a:xfrm>
            <a:off x="896112" y="540410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6" name="Image 3" descr="/home/claude/icons/layer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522976"/>
            <a:ext cx="219456" cy="219456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517904" y="532180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물건과 용량, 두 축을 동시에 봐야 한다</a:t>
            </a:r>
            <a:endParaRPr lang="en-US" sz="1320" dirty="0"/>
          </a:p>
        </p:txBody>
      </p:sp>
      <p:sp>
        <p:nvSpPr>
          <p:cNvPr id="18" name="Text 11"/>
          <p:cNvSpPr/>
          <p:nvPr/>
        </p:nvSpPr>
        <p:spPr>
          <a:xfrm>
            <a:off x="1517904" y="5632704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"몇 번째 물건까지 고려했는가"와 "지금 남은 용량이 얼마인가"라는 두 정보가 필요하므로 DP 테이블은 2차원이 된다.</a:t>
            </a:r>
            <a:endParaRPr lang="en-US" sz="1230" dirty="0"/>
          </a:p>
        </p:txBody>
      </p:sp>
      <p:sp>
        <p:nvSpPr>
          <p:cNvPr id="19" name="Text 1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</a:t>
            </a:r>
            <a:endParaRPr lang="en-US"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§6.6  0/1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점화식의 마법 — 넣을까, 말까?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4892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표의 한 칸 dp[i][w]를 채우는 주문을 만들어 보자. i번째 물건을 손에 들고 있고 지금 담을 수 있는 무게 한도가 w라고 하자. 이때 할 수 있는 선택은 딱 두 가지뿐이다.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255264"/>
            <a:ext cx="4892040" cy="1188720"/>
          </a:xfrm>
          <a:prstGeom prst="roundRect">
            <a:avLst>
              <a:gd name="adj" fmla="val 9231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362102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9" name="Image 1" descr="/home/claude/icons/questio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3739896"/>
            <a:ext cx="219456" cy="2194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17904" y="3346704"/>
            <a:ext cx="3794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dp[i][w] = 앞에서 i개만 고려했을 때, 용량 w에서 얻을 수 있는 최대 가치</a:t>
            </a:r>
            <a:endParaRPr lang="en-US" sz="1320" dirty="0"/>
          </a:p>
        </p:txBody>
      </p:sp>
      <p:sp>
        <p:nvSpPr>
          <p:cNvPr id="11" name="Shape 7"/>
          <p:cNvSpPr/>
          <p:nvPr/>
        </p:nvSpPr>
        <p:spPr>
          <a:xfrm>
            <a:off x="658368" y="4626864"/>
            <a:ext cx="4892040" cy="566928"/>
          </a:xfrm>
          <a:prstGeom prst="roundRect">
            <a:avLst>
              <a:gd name="adj" fmla="val 19355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58368" y="4626864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포기한다  vs  넣는다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6035040" y="1737360"/>
            <a:ext cx="5495544" cy="3950208"/>
          </a:xfrm>
          <a:prstGeom prst="roundRect">
            <a:avLst>
              <a:gd name="adj" fmla="val 324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4" name="Image 2" descr="/home/claude/ch6/assets/knap_choic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344" y="2292327"/>
            <a:ext cx="5202936" cy="284027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41</a:t>
            </a:r>
            <a:endParaRPr lang="en-US" sz="1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§6.6  0/1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최종 점화식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10872216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1984248"/>
            <a:ext cx="420624" cy="420624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8" name="Image 1" descr="/home/claude/icons/ba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256" y="2097816"/>
            <a:ext cx="193487" cy="19348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1984248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"에이, 이 물건은 안 넣을래."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932688" y="2423160"/>
            <a:ext cx="4663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1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i번째 물건을 포기하면 결과는 i-1개까지만 고려했을 때와 똑같다. 용량도 그대로 남는다.</a:t>
            </a:r>
            <a:endParaRPr lang="en-US" sz="1160" dirty="0"/>
          </a:p>
        </p:txBody>
      </p:sp>
      <p:sp>
        <p:nvSpPr>
          <p:cNvPr id="11" name="Shape 7"/>
          <p:cNvSpPr/>
          <p:nvPr/>
        </p:nvSpPr>
        <p:spPr>
          <a:xfrm>
            <a:off x="5852160" y="2020824"/>
            <a:ext cx="5449824" cy="987552"/>
          </a:xfrm>
          <a:prstGeom prst="roundRect">
            <a:avLst>
              <a:gd name="adj" fmla="val 925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</p:spPr>
      </p:sp>
      <p:pic>
        <p:nvPicPr>
          <p:cNvPr id="12" name="Image 2" descr="/home/claude/ch6/assets/knap_eq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215" y="2112264"/>
            <a:ext cx="5117714" cy="804672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658368" y="3401568"/>
            <a:ext cx="10872216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9"/>
          <p:cNvSpPr/>
          <p:nvPr/>
        </p:nvSpPr>
        <p:spPr>
          <a:xfrm>
            <a:off x="932688" y="3602736"/>
            <a:ext cx="420624" cy="42062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5" name="Image 3" descr="/home/claude/icons/chec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256" y="3716304"/>
            <a:ext cx="193487" cy="193487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645920" y="36027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"좋아, 이 물건을 넣자!"</a:t>
            </a:r>
            <a:endParaRPr lang="en-US" sz="1450" dirty="0"/>
          </a:p>
        </p:txBody>
      </p:sp>
      <p:sp>
        <p:nvSpPr>
          <p:cNvPr id="17" name="Text 11"/>
          <p:cNvSpPr/>
          <p:nvPr/>
        </p:nvSpPr>
        <p:spPr>
          <a:xfrm>
            <a:off x="932688" y="4041648"/>
            <a:ext cx="4663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1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용량이 충분할 때만 가능하다. 물건 무게만큼 비운 상태의 최적해에 이 물건의 가치를 더한다.</a:t>
            </a:r>
            <a:endParaRPr lang="en-US" sz="1160" dirty="0"/>
          </a:p>
        </p:txBody>
      </p:sp>
      <p:sp>
        <p:nvSpPr>
          <p:cNvPr id="18" name="Shape 12"/>
          <p:cNvSpPr/>
          <p:nvPr/>
        </p:nvSpPr>
        <p:spPr>
          <a:xfrm>
            <a:off x="5852160" y="3639312"/>
            <a:ext cx="5449824" cy="987552"/>
          </a:xfrm>
          <a:prstGeom prst="roundRect">
            <a:avLst>
              <a:gd name="adj" fmla="val 925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</p:spPr>
      </p:sp>
      <p:pic>
        <p:nvPicPr>
          <p:cNvPr id="19" name="Image 4" descr="/home/claude/ch6/assets/knap_eq2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1888" y="3923873"/>
            <a:ext cx="5230368" cy="418429"/>
          </a:xfrm>
          <a:prstGeom prst="rect">
            <a:avLst/>
          </a:prstGeom>
        </p:spPr>
      </p:pic>
      <p:sp>
        <p:nvSpPr>
          <p:cNvPr id="20" name="Shape 13"/>
          <p:cNvSpPr/>
          <p:nvPr/>
        </p:nvSpPr>
        <p:spPr>
          <a:xfrm>
            <a:off x="658368" y="5029200"/>
            <a:ext cx="10872216" cy="1188720"/>
          </a:xfrm>
          <a:prstGeom prst="roundRect">
            <a:avLst>
              <a:gd name="adj" fmla="val 7692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Text 14"/>
          <p:cNvSpPr/>
          <p:nvPr/>
        </p:nvSpPr>
        <p:spPr>
          <a:xfrm>
            <a:off x="932688" y="5138928"/>
            <a:ext cx="103235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dp[i][w] = max( dp[i-1][w],  dp[i-1][w-wᵢ] + vᵢ )</a:t>
            </a:r>
            <a:endParaRPr lang="en-US" sz="2100" dirty="0"/>
          </a:p>
        </p:txBody>
      </p:sp>
      <p:sp>
        <p:nvSpPr>
          <p:cNvPr id="22" name="Text 15"/>
          <p:cNvSpPr/>
          <p:nvPr/>
        </p:nvSpPr>
        <p:spPr>
          <a:xfrm>
            <a:off x="932688" y="5797296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선택지 중 더 큰 값을 고른다 — 단, 두 번째는 wᵢ ≤ w 일 때만</a:t>
            </a:r>
            <a:endParaRPr lang="en-US" sz="1200" dirty="0"/>
          </a:p>
        </p:txBody>
      </p:sp>
      <p:sp>
        <p:nvSpPr>
          <p:cNvPr id="23" name="Text 1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42</a:t>
            </a:r>
            <a:endParaRPr lang="en-US" sz="1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§6.6  0/1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0/1 배낭 문제 알고리즘 (의사코드)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566160"/>
          </a:xfrm>
          <a:prstGeom prst="roundRect">
            <a:avLst>
              <a:gd name="adj" fmla="val 307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knapsack.pseudo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035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dp[i][w] = 앞에서 i개 물건만 고려했을 때,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           용량 w에서 얻을 수 있는 최대 가치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KNAPSACK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1) i번째 물건을 넣지 않는 경우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i-1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2) 넣을 수 있다면 (용량이 충분하다면)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i-1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w-weight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80" dirty="0"/>
          </a:p>
        </p:txBody>
      </p:sp>
      <p:sp>
        <p:nvSpPr>
          <p:cNvPr id="14" name="Shape 11"/>
          <p:cNvSpPr/>
          <p:nvPr/>
        </p:nvSpPr>
        <p:spPr>
          <a:xfrm>
            <a:off x="7790688" y="1783080"/>
            <a:ext cx="373989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973568" y="191109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6" name="Image 1" descr="/home/claude/icons/layer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449056" y="187452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표는 (n+1) × (W+1)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449056" y="2148840"/>
            <a:ext cx="2916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0번째 행과 0번 열은 "아무것도 없을 때"를 뜻하며 모두 0이다.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790688" y="2697480"/>
            <a:ext cx="373989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973568" y="2825496"/>
            <a:ext cx="365760" cy="365760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21" name="Image 2" descr="/home/claude/icons/ba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323" y="2924251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449056" y="278892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기본값은 "안 넣기"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449056" y="3063240"/>
            <a:ext cx="2916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먼저 윗칸을 그대로 가져온 뒤, 넣는 쪽이 더 나은지 비교한다.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790688" y="3611880"/>
            <a:ext cx="373989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973568" y="373989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6" name="Image 3" descr="/home/claude/icons/arrow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323" y="3838651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449056" y="370332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 - weight[i] 칸 참조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449056" y="3977640"/>
            <a:ext cx="2916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물건을 넣었을 때 남는 용량의 최적해를 가져온다. 항상 이미 계산된 칸이다.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7790688" y="4526280"/>
            <a:ext cx="373989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7973568" y="465429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1" name="Image 4" descr="/home/claude/icons/troph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2323" y="4753051"/>
            <a:ext cx="168250" cy="16825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8449056" y="461772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정답은 오른쪽 아래</a:t>
            </a:r>
            <a:endParaRPr lang="en-US" sz="1150" dirty="0"/>
          </a:p>
        </p:txBody>
      </p:sp>
      <p:sp>
        <p:nvSpPr>
          <p:cNvPr id="33" name="Text 26"/>
          <p:cNvSpPr/>
          <p:nvPr/>
        </p:nvSpPr>
        <p:spPr>
          <a:xfrm>
            <a:off x="8449056" y="4892040"/>
            <a:ext cx="2916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dp[n][W] 한 칸에 모든 물건과 전체 용량을 고려한 최적값이 들어 있다.</a:t>
            </a:r>
            <a:endParaRPr lang="en-US" sz="1000" dirty="0"/>
          </a:p>
        </p:txBody>
      </p:sp>
      <p:sp>
        <p:nvSpPr>
          <p:cNvPr id="34" name="Shape 27"/>
          <p:cNvSpPr/>
          <p:nvPr/>
        </p:nvSpPr>
        <p:spPr>
          <a:xfrm>
            <a:off x="658368" y="5541264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896112" y="5568696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36" name="Image 5" descr="/home/claude/icons/stopwatch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687568"/>
            <a:ext cx="219456" cy="219456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1517904" y="5632704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이중 반복문이므로 시간·공간 복잡도는 모두 O(n × W)이다.</a:t>
            </a:r>
            <a:endParaRPr lang="en-US" sz="1230" dirty="0"/>
          </a:p>
        </p:txBody>
      </p:sp>
      <p:sp>
        <p:nvSpPr>
          <p:cNvPr id="38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43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§6.6  0/1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표가 채워지는 과정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7040880" cy="3931920"/>
          </a:xfrm>
          <a:prstGeom prst="roundRect">
            <a:avLst>
              <a:gd name="adj" fmla="val 325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7" name="Image 1" descr="/home/claude/ch6/assets/knap_ani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097" y="1883664"/>
            <a:ext cx="5585422" cy="363931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7882128" y="1737360"/>
            <a:ext cx="364845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8065008" y="186537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0" name="Image 2" descr="/home/claude/icons/anchor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763" y="1964131"/>
            <a:ext cx="168250" cy="1682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540496" y="182880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0행은 전부 0</a:t>
            </a:r>
            <a:endParaRPr lang="en-US" sz="1150" dirty="0"/>
          </a:p>
        </p:txBody>
      </p:sp>
      <p:sp>
        <p:nvSpPr>
          <p:cNvPr id="12" name="Text 7"/>
          <p:cNvSpPr/>
          <p:nvPr/>
        </p:nvSpPr>
        <p:spPr>
          <a:xfrm>
            <a:off x="8540496" y="2103120"/>
            <a:ext cx="28254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물건을 하나도 고려하지 않았으니 어떤 용량에서도 가치는 0이다.</a:t>
            </a:r>
            <a:endParaRPr lang="en-US" sz="1000" dirty="0"/>
          </a:p>
        </p:txBody>
      </p:sp>
      <p:sp>
        <p:nvSpPr>
          <p:cNvPr id="13" name="Shape 8"/>
          <p:cNvSpPr/>
          <p:nvPr/>
        </p:nvSpPr>
        <p:spPr>
          <a:xfrm>
            <a:off x="7882128" y="2743200"/>
            <a:ext cx="364845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9"/>
          <p:cNvSpPr/>
          <p:nvPr/>
        </p:nvSpPr>
        <p:spPr>
          <a:xfrm>
            <a:off x="8065008" y="287121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5" name="Image 3" descr="/home/claude/icons/arrow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3763" y="2969971"/>
            <a:ext cx="168250" cy="16825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540496" y="283464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행 단위로 내려온다</a:t>
            </a:r>
            <a:endParaRPr lang="en-US" sz="1150" dirty="0"/>
          </a:p>
        </p:txBody>
      </p:sp>
      <p:sp>
        <p:nvSpPr>
          <p:cNvPr id="17" name="Text 11"/>
          <p:cNvSpPr/>
          <p:nvPr/>
        </p:nvSpPr>
        <p:spPr>
          <a:xfrm>
            <a:off x="8540496" y="3108960"/>
            <a:ext cx="28254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물건을 하나씩 추가하며 위 행을 참조해 아래 행을 채운다.</a:t>
            </a:r>
            <a:endParaRPr lang="en-US" sz="1000" dirty="0"/>
          </a:p>
        </p:txBody>
      </p:sp>
      <p:sp>
        <p:nvSpPr>
          <p:cNvPr id="18" name="Shape 12"/>
          <p:cNvSpPr/>
          <p:nvPr/>
        </p:nvSpPr>
        <p:spPr>
          <a:xfrm>
            <a:off x="7882128" y="3749040"/>
            <a:ext cx="364845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8065008" y="387705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0" name="Image 4" descr="/home/claude/icons/scal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3763" y="3975811"/>
            <a:ext cx="168250" cy="16825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540496" y="384048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칸마다 두 값을 비교</a:t>
            </a:r>
            <a:endParaRPr lang="en-US" sz="1150" dirty="0"/>
          </a:p>
        </p:txBody>
      </p:sp>
      <p:sp>
        <p:nvSpPr>
          <p:cNvPr id="22" name="Text 15"/>
          <p:cNvSpPr/>
          <p:nvPr/>
        </p:nvSpPr>
        <p:spPr>
          <a:xfrm>
            <a:off x="8540496" y="4114800"/>
            <a:ext cx="28254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윗칸 값과 "넣었을 때"의 값 중 큰 쪽이 그 칸의 답이 된다.</a:t>
            </a:r>
            <a:endParaRPr lang="en-US" sz="1000" dirty="0"/>
          </a:p>
        </p:txBody>
      </p:sp>
      <p:sp>
        <p:nvSpPr>
          <p:cNvPr id="23" name="Shape 16"/>
          <p:cNvSpPr/>
          <p:nvPr/>
        </p:nvSpPr>
        <p:spPr>
          <a:xfrm>
            <a:off x="7882128" y="4754880"/>
            <a:ext cx="364845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8065008" y="488289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5" name="Image 5" descr="/home/claude/icons/trophy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3763" y="4981651"/>
            <a:ext cx="168250" cy="16825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540496" y="484632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마지막 칸이 정답</a:t>
            </a:r>
            <a:endParaRPr lang="en-US" sz="1150" dirty="0"/>
          </a:p>
        </p:txBody>
      </p:sp>
      <p:sp>
        <p:nvSpPr>
          <p:cNvPr id="27" name="Text 19"/>
          <p:cNvSpPr/>
          <p:nvPr/>
        </p:nvSpPr>
        <p:spPr>
          <a:xfrm>
            <a:off x="8540496" y="5120640"/>
            <a:ext cx="28254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dp[3][30]에 18,000이 적히는 순간 그리디의 패배가 뒤집힌다.</a:t>
            </a:r>
            <a:endParaRPr lang="en-US" sz="1000" dirty="0"/>
          </a:p>
        </p:txBody>
      </p:sp>
      <p:sp>
        <p:nvSpPr>
          <p:cNvPr id="28" name="Text 2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44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§6.6  0/1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 구현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703320"/>
          </a:xfrm>
          <a:prstGeom prst="roundRect">
            <a:avLst>
              <a:gd name="adj" fmla="val 2963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knapsack.py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172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knapsack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dp[i][w] = 앞에서 i개 물건을 고려했을 때,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           배낭 용량이 w일 때의 최대 가치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i번째 물건을 넣지 않는 경우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i번째 물건을 넣을 수 있는 경우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40" dirty="0"/>
          </a:p>
        </p:txBody>
      </p:sp>
      <p:sp>
        <p:nvSpPr>
          <p:cNvPr id="14" name="Shape 11"/>
          <p:cNvSpPr/>
          <p:nvPr/>
        </p:nvSpPr>
        <p:spPr>
          <a:xfrm>
            <a:off x="7790688" y="1783080"/>
            <a:ext cx="3739896" cy="1234440"/>
          </a:xfrm>
          <a:prstGeom prst="roundRect">
            <a:avLst>
              <a:gd name="adj" fmla="val 888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790688" y="1783080"/>
            <a:ext cx="373989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790688" y="1947672"/>
            <a:ext cx="373989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92784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09244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25703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449056" y="1801368"/>
            <a:ext cx="29535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7973568" y="2167128"/>
            <a:ext cx="34290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14000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9000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9000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knapsack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</p:txBody>
      </p:sp>
      <p:sp>
        <p:nvSpPr>
          <p:cNvPr id="22" name="Shape 19"/>
          <p:cNvSpPr/>
          <p:nvPr/>
        </p:nvSpPr>
        <p:spPr>
          <a:xfrm>
            <a:off x="7790688" y="3200400"/>
            <a:ext cx="3739896" cy="868680"/>
          </a:xfrm>
          <a:prstGeom prst="roundRect">
            <a:avLst>
              <a:gd name="adj" fmla="val 10526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8010144" y="331012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8010144" y="3621024"/>
            <a:ext cx="330098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18000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7790688" y="4251960"/>
            <a:ext cx="3739896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7973568" y="437997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7" name="Image 1" descr="/home/claude/icons/troph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4478731"/>
            <a:ext cx="168250" cy="16825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8449056" y="434340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5장의 14,000을 넘어섰다</a:t>
            </a:r>
            <a:endParaRPr lang="en-US" sz="1250" dirty="0"/>
          </a:p>
        </p:txBody>
      </p:sp>
      <p:sp>
        <p:nvSpPr>
          <p:cNvPr id="29" name="Text 25"/>
          <p:cNvSpPr/>
          <p:nvPr/>
        </p:nvSpPr>
        <p:spPr>
          <a:xfrm>
            <a:off x="8449056" y="4617720"/>
            <a:ext cx="29169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그리디가 고를 수 없었던 B + C 조합을 표가 찾아냈다. 두 미래를 모두 계산해 두었기 때문이다.</a:t>
            </a:r>
            <a:endParaRPr lang="en-US" sz="1050" dirty="0"/>
          </a:p>
        </p:txBody>
      </p:sp>
      <p:sp>
        <p:nvSpPr>
          <p:cNvPr id="30" name="Shape 26"/>
          <p:cNvSpPr/>
          <p:nvPr/>
        </p:nvSpPr>
        <p:spPr>
          <a:xfrm>
            <a:off x="658368" y="5614416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7"/>
          <p:cNvSpPr/>
          <p:nvPr/>
        </p:nvSpPr>
        <p:spPr>
          <a:xfrm>
            <a:off x="896112" y="5641848"/>
            <a:ext cx="402336" cy="40233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2" name="Image 2" descr="/home/claude/icons/war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19" y="5746455"/>
            <a:ext cx="193121" cy="193121"/>
          </a:xfrm>
          <a:prstGeom prst="rect">
            <a:avLst/>
          </a:prstGeom>
        </p:spPr>
      </p:pic>
      <p:sp>
        <p:nvSpPr>
          <p:cNvPr id="33" name="Text 28"/>
          <p:cNvSpPr/>
          <p:nvPr/>
        </p:nvSpPr>
        <p:spPr>
          <a:xfrm>
            <a:off x="1517904" y="5705856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weights[i-1]처럼 인덱스가 하나 밀리는 지점이 이 코드의 유일한 함정이다.</a:t>
            </a:r>
            <a:endParaRPr lang="en-US" sz="1220" dirty="0"/>
          </a:p>
        </p:txBody>
      </p:sp>
      <p:sp>
        <p:nvSpPr>
          <p:cNvPr id="34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45</a:t>
            </a:r>
            <a:endParaRPr lang="en-US" sz="1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§6.6  0/1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테이블 추적 ① — 첫 두 행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5349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1행: 물건 A(20kg, 14,000G)만 고려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181344" y="1737360"/>
            <a:ext cx="5349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2행: 물건 B(15kg, 9,000G)까지 고려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58368" y="2121408"/>
            <a:ext cx="5349240" cy="2834640"/>
          </a:xfrm>
          <a:prstGeom prst="roundRect">
            <a:avLst>
              <a:gd name="adj" fmla="val 451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9" name="Image 1" descr="/home/claude/ch6/assets/knap_tbl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264" y="2249424"/>
            <a:ext cx="5079448" cy="2578608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6181344" y="2121408"/>
            <a:ext cx="5349240" cy="2834640"/>
          </a:xfrm>
          <a:prstGeom prst="roundRect">
            <a:avLst>
              <a:gd name="adj" fmla="val 451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1" name="Image 2" descr="/home/claude/ch6/assets/knap_tbl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8928" y="2249424"/>
            <a:ext cx="5054072" cy="2578608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658368" y="512064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8"/>
          <p:cNvSpPr/>
          <p:nvPr/>
        </p:nvSpPr>
        <p:spPr>
          <a:xfrm>
            <a:off x="896112" y="537210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4" name="Image 3" descr="/home/claude/icons/search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490972"/>
            <a:ext cx="219456" cy="21945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517904" y="526694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20kg 전에는 아무것도 담을 수 없다</a:t>
            </a:r>
            <a:endParaRPr lang="en-US" sz="1320" dirty="0"/>
          </a:p>
        </p:txBody>
      </p:sp>
      <p:sp>
        <p:nvSpPr>
          <p:cNvPr id="16" name="Text 10"/>
          <p:cNvSpPr/>
          <p:nvPr/>
        </p:nvSpPr>
        <p:spPr>
          <a:xfrm>
            <a:off x="1517904" y="557784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1행은 용량이 20 미만인 동안 0이다가 20에서 14,000으로 뛴다. 2행에서는 15kg짜리 B가 들어오면서 15~19 구간이 9,000으로 채워진다.</a:t>
            </a:r>
            <a:endParaRPr lang="en-US" sz="1230" dirty="0"/>
          </a:p>
        </p:txBody>
      </p:sp>
      <p:sp>
        <p:nvSpPr>
          <p:cNvPr id="17" name="Text 1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46</a:t>
            </a:r>
            <a:endParaRPr lang="en-US" sz="1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§6.6  0/1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테이블 추적 ② — 마지막 행과 정답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5349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3행: 물건 C(15kg, 9,000G)까지 고려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181344" y="1737360"/>
            <a:ext cx="5349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오른쪽 아래 칸 dp[3][30]이 최종 정답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58368" y="2121408"/>
            <a:ext cx="5349240" cy="2834640"/>
          </a:xfrm>
          <a:prstGeom prst="roundRect">
            <a:avLst>
              <a:gd name="adj" fmla="val 451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9" name="Image 1" descr="/home/claude/ch6/assets/knap_tbl3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182" y="2249424"/>
            <a:ext cx="5025612" cy="2578608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6181344" y="2121408"/>
            <a:ext cx="5349240" cy="2834640"/>
          </a:xfrm>
          <a:prstGeom prst="roundRect">
            <a:avLst>
              <a:gd name="adj" fmla="val 451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1" name="Image 2" descr="/home/claude/ch6/assets/knap_tbl4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947" y="2249424"/>
            <a:ext cx="5034034" cy="2578608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658368" y="5120640"/>
            <a:ext cx="10872216" cy="1097280"/>
          </a:xfrm>
          <a:prstGeom prst="roundRect">
            <a:avLst>
              <a:gd name="adj" fmla="val 8333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Text 8"/>
          <p:cNvSpPr/>
          <p:nvPr/>
        </p:nvSpPr>
        <p:spPr>
          <a:xfrm>
            <a:off x="932688" y="5230368"/>
            <a:ext cx="103235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dp[3][30]  =  18,000 G</a:t>
            </a:r>
            <a:endParaRPr lang="en-US" sz="2600" dirty="0"/>
          </a:p>
        </p:txBody>
      </p:sp>
      <p:sp>
        <p:nvSpPr>
          <p:cNvPr id="14" name="Text 9"/>
          <p:cNvSpPr/>
          <p:nvPr/>
        </p:nvSpPr>
        <p:spPr>
          <a:xfrm>
            <a:off x="932688" y="5797296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B(9,000) + C(9,000) — 그리디가 놓친 조합을 표가 찾아냈다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47</a:t>
            </a:r>
            <a:endParaRPr lang="en-US" sz="1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6.7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4" name="Image 0" descr="/home/claude/icons/la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6.7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LCS 알고리즘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문자열에 공통으로 들어 있는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긴 부분 수열을 찾는다.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48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§6.7  LCS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 문자열과 부분 수열은 다르다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LCS(Longest Common Subsequence)는 두 문자열에서 공통으로 발견되는 부분 수열 중 가장 긴 것의 길이를 찾는 문제다. 먼저 두 용어를 구분해야 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534924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932688" y="2395728"/>
            <a:ext cx="438912" cy="438912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9" name="Image 1" descr="/home/claude/icons/lin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514234"/>
            <a:ext cx="201900" cy="2019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645920" y="2377440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 문자열 (substring)</a:t>
            </a:r>
            <a:endParaRPr lang="en-US" sz="1450" dirty="0"/>
          </a:p>
        </p:txBody>
      </p:sp>
      <p:sp>
        <p:nvSpPr>
          <p:cNvPr id="11" name="Text 7"/>
          <p:cNvSpPr/>
          <p:nvPr/>
        </p:nvSpPr>
        <p:spPr>
          <a:xfrm>
            <a:off x="932688" y="2867558"/>
            <a:ext cx="4800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문자열에서 연속된 일부분이다. ABCDE의 부분 문자열은 AB, BCD, CDE 등이며 AC는 될 수 없다.</a:t>
            </a:r>
            <a:endParaRPr lang="en-US" sz="1180" dirty="0"/>
          </a:p>
        </p:txBody>
      </p:sp>
      <p:sp>
        <p:nvSpPr>
          <p:cNvPr id="12" name="Shape 8"/>
          <p:cNvSpPr/>
          <p:nvPr/>
        </p:nvSpPr>
        <p:spPr>
          <a:xfrm>
            <a:off x="6181344" y="2157984"/>
            <a:ext cx="534924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6455664" y="2395728"/>
            <a:ext cx="438912" cy="438912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14" name="Image 2" descr="/home/claude/icons/cu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514234"/>
            <a:ext cx="201900" cy="2019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168896" y="2377440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 수열 (subsequence)</a:t>
            </a:r>
            <a:endParaRPr lang="en-US" sz="1450" dirty="0"/>
          </a:p>
        </p:txBody>
      </p:sp>
      <p:sp>
        <p:nvSpPr>
          <p:cNvPr id="16" name="Text 11"/>
          <p:cNvSpPr/>
          <p:nvPr/>
        </p:nvSpPr>
        <p:spPr>
          <a:xfrm>
            <a:off x="6455664" y="2867558"/>
            <a:ext cx="4800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순서만 유지하면 연속이 아니어도 된다. ABCDE의 부분 수열은 AC, ADE, BD 등 — 중간을 건너뛰어도 좋다.</a:t>
            </a:r>
            <a:endParaRPr lang="en-US" sz="1180" dirty="0"/>
          </a:p>
        </p:txBody>
      </p:sp>
      <p:sp>
        <p:nvSpPr>
          <p:cNvPr id="17" name="Shape 12"/>
          <p:cNvSpPr/>
          <p:nvPr/>
        </p:nvSpPr>
        <p:spPr>
          <a:xfrm>
            <a:off x="658368" y="3950208"/>
            <a:ext cx="10872216" cy="566928"/>
          </a:xfrm>
          <a:prstGeom prst="roundRect">
            <a:avLst>
              <a:gd name="adj" fmla="val 19355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658368" y="3950208"/>
            <a:ext cx="108722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1E4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= G X A Y C Z          Y = P G Q A R C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658368" y="4718304"/>
            <a:ext cx="10872216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96112" y="4882896"/>
            <a:ext cx="457200" cy="45720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21" name="Image 3" descr="/home/claude/icons/search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5006340"/>
            <a:ext cx="210312" cy="21031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481328" y="4718304"/>
            <a:ext cx="11430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공통 수열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2651760" y="4846320"/>
            <a:ext cx="6355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G, A, C, GA, GC, AC, GAC — 이 중 가장 긴 것은 GAC 이다.</a:t>
            </a:r>
            <a:endParaRPr lang="en-US" sz="1180" dirty="0"/>
          </a:p>
        </p:txBody>
      </p:sp>
      <p:sp>
        <p:nvSpPr>
          <p:cNvPr id="24" name="Shape 18"/>
          <p:cNvSpPr/>
          <p:nvPr/>
        </p:nvSpPr>
        <p:spPr>
          <a:xfrm>
            <a:off x="9162288" y="4873752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9162288" y="4873752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LCS = 3</a:t>
            </a:r>
            <a:endParaRPr lang="en-US" sz="1200" dirty="0"/>
          </a:p>
        </p:txBody>
      </p:sp>
      <p:sp>
        <p:nvSpPr>
          <p:cNvPr id="26" name="Shape 20"/>
          <p:cNvSpPr/>
          <p:nvPr/>
        </p:nvSpPr>
        <p:spPr>
          <a:xfrm>
            <a:off x="658368" y="5632704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896112" y="566013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8" name="Image 4" descr="/home/claude/icons/bulb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779008"/>
            <a:ext cx="219456" cy="219456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1517904" y="5724144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건너뛰기가 허용되는 순간 경우의 수가 폭발한다. 그래서 표가 필요하다.</a:t>
            </a:r>
            <a:endParaRPr lang="en-US" sz="1230" dirty="0"/>
          </a:p>
        </p:txBody>
      </p:sp>
      <p:sp>
        <p:nvSpPr>
          <p:cNvPr id="30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49</a:t>
            </a:r>
            <a:endParaRPr lang="en-US" sz="10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§6.7  LCS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어디에 쓰이는가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920240"/>
            <a:ext cx="3218688" cy="260604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920240" y="2148840"/>
            <a:ext cx="694944" cy="694944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8" name="Image 1" descr="/home/claude/icons/micr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75" y="2336475"/>
            <a:ext cx="319674" cy="31967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41248" y="297180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DNA 염기 서열 분석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3337560"/>
            <a:ext cx="267004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A·T·C·G로 이루어진 긴 서열 두 개가 얼마나 닮았는지, 진화 과정에서 어떤 변이가 일어났는지를 LCS 길이로 잰다.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4453128" y="1920240"/>
            <a:ext cx="3218688" cy="260604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5715000" y="2148840"/>
            <a:ext cx="694944" cy="69494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3" name="Image 2" descr="/home/claude/icons/sear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2336475"/>
            <a:ext cx="319674" cy="31967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636008" y="297180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표절 검사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4727448" y="3337560"/>
            <a:ext cx="267004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과제 표절 검사 프로그램은 두 문서의 공통 부분 수열 길이로 유사도를 수치화한다.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8247888" y="1920240"/>
            <a:ext cx="3218688" cy="260604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509760" y="2148840"/>
            <a:ext cx="694944" cy="694944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8" name="Image 3" descr="/home/claude/icons/cod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95" y="2336475"/>
            <a:ext cx="319674" cy="31967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430768" y="297180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 diff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8522208" y="3337560"/>
            <a:ext cx="267004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버전의 파일에서 바뀌지 않은 줄을 찾아내는 작업이 곧 LCS다. diff 도구의 핵심 알고리즘이다.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658368" y="480060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96112" y="5029200"/>
            <a:ext cx="457200" cy="45720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23" name="Image 4" descr="/home/claude/icons/lin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148072"/>
            <a:ext cx="219456" cy="21945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517904" y="494690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"두 서열이 얼마나 닮았는가"라는 질문은 어디에나 있다</a:t>
            </a:r>
            <a:endParaRPr lang="en-US" sz="1320" dirty="0"/>
          </a:p>
        </p:txBody>
      </p:sp>
      <p:sp>
        <p:nvSpPr>
          <p:cNvPr id="25" name="Text 18"/>
          <p:cNvSpPr/>
          <p:nvPr/>
        </p:nvSpPr>
        <p:spPr>
          <a:xfrm>
            <a:off x="1517904" y="5257800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LCS가 길수록 두 대상은 비슷하다고 본다. 생물정보학, 문서 비교, 버전 관리가 모두 같은 표를 채운다.</a:t>
            </a:r>
            <a:endParaRPr lang="en-US" sz="1230" dirty="0"/>
          </a:p>
        </p:txBody>
      </p:sp>
      <p:sp>
        <p:nvSpPr>
          <p:cNvPr id="26" name="Shape 19"/>
          <p:cNvSpPr/>
          <p:nvPr/>
        </p:nvSpPr>
        <p:spPr>
          <a:xfrm>
            <a:off x="658368" y="5870448"/>
            <a:ext cx="10872216" cy="438912"/>
          </a:xfrm>
          <a:prstGeom prst="roundRect">
            <a:avLst>
              <a:gd name="adj" fmla="val 25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896112" y="5897880"/>
            <a:ext cx="384048" cy="38404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8" name="Image 5" descr="/home/claude/icons/layers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964" y="5997732"/>
            <a:ext cx="184343" cy="184343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517904" y="5961888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문자열을 동시에 봐야 하므로, 배낭 문제와 마찬가지로 DP 테이블은 2차원이 된다.</a:t>
            </a:r>
            <a:endParaRPr lang="en-US" sz="1220" dirty="0"/>
          </a:p>
        </p:txBody>
      </p:sp>
      <p:sp>
        <p:nvSpPr>
          <p:cNvPr id="30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</a:t>
            </a:r>
            <a:endParaRPr lang="en-US" sz="10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§6.7  LCS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2차원 배열로 문자열 비교하기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문자열 X(길이 N)와 Y(길이 M)가 있다고 하자. dp[i][j]는 X의 앞에서 i번째 글자까지와 Y의 앞에서 j번째 글자까지만 비교했을 때의 LCS 길이로 정의한다.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468880"/>
            <a:ext cx="10872216" cy="2103120"/>
          </a:xfrm>
          <a:prstGeom prst="roundRect">
            <a:avLst>
              <a:gd name="adj" fmla="val 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ch6/assets/lcs_tab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471" y="2578608"/>
            <a:ext cx="6522010" cy="1883664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58368" y="4663440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896112" y="4809744"/>
            <a:ext cx="457200" cy="45720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11" name="Image 2" descr="/home/claude/icons/anchor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4933188"/>
            <a:ext cx="210312" cy="21031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481328" y="4663440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0행 0열</a:t>
            </a:r>
            <a:endParaRPr lang="en-US" sz="1350" dirty="0"/>
          </a:p>
        </p:txBody>
      </p:sp>
      <p:sp>
        <p:nvSpPr>
          <p:cNvPr id="13" name="Text 8"/>
          <p:cNvSpPr/>
          <p:nvPr/>
        </p:nvSpPr>
        <p:spPr>
          <a:xfrm>
            <a:off x="2651760" y="4791456"/>
            <a:ext cx="6355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한쪽이 빈 문자열이면 공통 부분 수열도 없다. 따라서 모두 0으로 시작한다.</a:t>
            </a:r>
            <a:endParaRPr lang="en-US" sz="1180" dirty="0"/>
          </a:p>
        </p:txBody>
      </p:sp>
      <p:sp>
        <p:nvSpPr>
          <p:cNvPr id="14" name="Shape 9"/>
          <p:cNvSpPr/>
          <p:nvPr/>
        </p:nvSpPr>
        <p:spPr>
          <a:xfrm>
            <a:off x="9162288" y="4800600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9162288" y="480060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 0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658368" y="5468112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96112" y="561441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8" name="Image 3" descr="/home/claude/icons/troph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5737860"/>
            <a:ext cx="210312" cy="21031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481328" y="5468112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마지막 칸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2651760" y="5596128"/>
            <a:ext cx="6355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오른쪽 아래 dp[N][M]에 두 문자열 전체의 LCS 길이가 들어간다.</a:t>
            </a:r>
            <a:endParaRPr lang="en-US" sz="1180" dirty="0"/>
          </a:p>
        </p:txBody>
      </p:sp>
      <p:sp>
        <p:nvSpPr>
          <p:cNvPr id="21" name="Shape 15"/>
          <p:cNvSpPr/>
          <p:nvPr/>
        </p:nvSpPr>
        <p:spPr>
          <a:xfrm>
            <a:off x="9162288" y="5605272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9162288" y="5605272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dp[N][M]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51</a:t>
            </a:r>
            <a:endParaRPr lang="en-US" sz="1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§6.7  LCS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점화식 유도 — 글자가 같을 때와 다를 때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34924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202082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13933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글자가 같을 때  X[i] == Y[j]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932688" y="2606040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글자를 공통 부분 수열의 마지막 글자로 붙일 수 있다는 뜻이다. 길이가 1 늘어난다. 이 글자가 붙기 직전의 상황은 X는 i-1까지, Y는 j-1까지 비교하던 때 — 왼쪽 위 대각선 칸이다.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932688" y="3529584"/>
            <a:ext cx="4800600" cy="420624"/>
          </a:xfrm>
          <a:prstGeom prst="roundRect">
            <a:avLst>
              <a:gd name="adj" fmla="val 26087"/>
            </a:avLst>
          </a:prstGeom>
          <a:solidFill>
            <a:srgbClr val="DCF7E8"/>
          </a:solidFill>
          <a:ln w="12700">
            <a:solidFill>
              <a:srgbClr val="DCF7E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32688" y="3529584"/>
            <a:ext cx="4800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dp[i][j] = dp[i-1][j-1] + 1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6181344" y="1783080"/>
            <a:ext cx="534924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455664" y="202082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5" name="Image 2" descr="/home/claude/icons/time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139330"/>
            <a:ext cx="201900" cy="2019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168896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글자가 다를 때  X[i] ≠ Y[j]</a:t>
            </a:r>
            <a:endParaRPr lang="en-US" sz="1400" dirty="0"/>
          </a:p>
        </p:txBody>
      </p:sp>
      <p:sp>
        <p:nvSpPr>
          <p:cNvPr id="17" name="Text 12"/>
          <p:cNvSpPr/>
          <p:nvPr/>
        </p:nvSpPr>
        <p:spPr>
          <a:xfrm>
            <a:off x="6455664" y="2606040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둘을 동시에 마지막 글자로 쓸 수는 없으니 하나는 보류해야 한다. X의 글자를 무시한 결과(위쪽 칸)와 Y의 글자를 무시한 결과(왼쪽 칸) 중 더 긴 쪽을 가져온다.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455664" y="3529584"/>
            <a:ext cx="4800600" cy="420624"/>
          </a:xfrm>
          <a:prstGeom prst="roundRect">
            <a:avLst>
              <a:gd name="adj" fmla="val 26087"/>
            </a:avLst>
          </a:prstGeom>
          <a:solidFill>
            <a:srgbClr val="FDE4E8"/>
          </a:solidFill>
          <a:ln w="12700">
            <a:solidFill>
              <a:srgbClr val="FDE4E8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6455664" y="3529584"/>
            <a:ext cx="4800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dp[i][j] = max(dp[i-1][j], dp[i][j-1])</a:t>
            </a:r>
            <a:endParaRPr lang="en-US" sz="1250" dirty="0"/>
          </a:p>
        </p:txBody>
      </p:sp>
      <p:sp>
        <p:nvSpPr>
          <p:cNvPr id="20" name="Shape 15"/>
          <p:cNvSpPr/>
          <p:nvPr/>
        </p:nvSpPr>
        <p:spPr>
          <a:xfrm>
            <a:off x="658368" y="425196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96112" y="4480560"/>
            <a:ext cx="457200" cy="45720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22" name="Image 3" descr="/home/claude/icons/compas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4599432"/>
            <a:ext cx="219456" cy="21945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439826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표를 채우는 손이 향하는 방향은 셋뿐이다</a:t>
            </a:r>
            <a:endParaRPr lang="en-US" sz="1320" dirty="0"/>
          </a:p>
        </p:txBody>
      </p:sp>
      <p:sp>
        <p:nvSpPr>
          <p:cNvPr id="24" name="Text 18"/>
          <p:cNvSpPr/>
          <p:nvPr/>
        </p:nvSpPr>
        <p:spPr>
          <a:xfrm>
            <a:off x="1517904" y="4709160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글자가 같으면 대각선에서, 다르면 위 또는 왼쪽에서 값을 가져온다. 이 세 방향만 기억하면 LCS 표는 손으로도 채울 수 있다.</a:t>
            </a:r>
            <a:endParaRPr lang="en-US" sz="1230" dirty="0"/>
          </a:p>
        </p:txBody>
      </p:sp>
      <p:sp>
        <p:nvSpPr>
          <p:cNvPr id="25" name="Shape 19"/>
          <p:cNvSpPr/>
          <p:nvPr/>
        </p:nvSpPr>
        <p:spPr>
          <a:xfrm>
            <a:off x="658368" y="534924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896112" y="5376672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7" name="Image 4" descr="/home/claude/icons/search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5481279"/>
            <a:ext cx="193121" cy="193121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517904" y="544068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역추적할 때도 같은 세 방향을 거꾸로 되짚으면 실제 문자열이 복원된다.</a:t>
            </a:r>
            <a:endParaRPr lang="en-US" sz="1220" dirty="0"/>
          </a:p>
        </p:txBody>
      </p:sp>
      <p:sp>
        <p:nvSpPr>
          <p:cNvPr id="29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52</a:t>
            </a:r>
            <a:endParaRPr lang="en-US" sz="10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§6.7  LCS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LCS 길이 구하기 알고리즘 (의사코드)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703320"/>
          </a:xfrm>
          <a:prstGeom prst="roundRect">
            <a:avLst>
              <a:gd name="adj" fmla="val 2963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lcs_length.pseudo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172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X: 길이 m인 문자열, Y: 길이 n인 문자열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LCS_LENGTH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create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array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초기화: 한쪽이 빈 수열이면 LCS 길이는 0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점화식에 따라 테이블 채우기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i-1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j-1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i-1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j-1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i-1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j-1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60" dirty="0"/>
          </a:p>
        </p:txBody>
      </p:sp>
      <p:sp>
        <p:nvSpPr>
          <p:cNvPr id="14" name="Shape 11"/>
          <p:cNvSpPr/>
          <p:nvPr/>
        </p:nvSpPr>
        <p:spPr>
          <a:xfrm>
            <a:off x="7790688" y="1783080"/>
            <a:ext cx="3739896" cy="859536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973568" y="1911096"/>
            <a:ext cx="365760" cy="36576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16" name="Image 1" descr="/home/claude/icons/anchor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449056" y="187452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0행·0열 초기화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449056" y="2148840"/>
            <a:ext cx="29169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빈 문자열과의 LCS는 0이다. 이 바닥이 있어야 나머지 칸이 참조할 곳이 생긴다.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790688" y="2752344"/>
            <a:ext cx="3739896" cy="859536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973568" y="2880360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1" name="Image 2" descr="/home/claude/icons/chevro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323" y="2979115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449056" y="2843784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같으면 대각선 + 1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449056" y="3118104"/>
            <a:ext cx="29169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글자를 확정하고 두 문자열 모두 한 칸씩 물러난 상태를 본다.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790688" y="3721608"/>
            <a:ext cx="3739896" cy="859536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973568" y="3849624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6" name="Image 3" descr="/home/claude/icons/scal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323" y="3948379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449056" y="3813048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다르면 max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449056" y="4087368"/>
            <a:ext cx="29169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어느 쪽 글자를 포기할지 지금 정하지 않고, 더 나은 쪽을 그대로 물려받는다.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7790688" y="4690872"/>
            <a:ext cx="3739896" cy="859536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7973568" y="4818888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1" name="Image 4" descr="/home/claude/icons/stopwatch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2323" y="4917643"/>
            <a:ext cx="168250" cy="16825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8449056" y="4782312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O(m × n)</a:t>
            </a:r>
            <a:endParaRPr lang="en-US" sz="1150" dirty="0"/>
          </a:p>
        </p:txBody>
      </p:sp>
      <p:sp>
        <p:nvSpPr>
          <p:cNvPr id="33" name="Text 26"/>
          <p:cNvSpPr/>
          <p:nvPr/>
        </p:nvSpPr>
        <p:spPr>
          <a:xfrm>
            <a:off x="8449056" y="5056632"/>
            <a:ext cx="29169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표의 칸 수만큼만 일한다. 각 칸은 상수 시간에 채워진다.</a:t>
            </a:r>
            <a:endParaRPr lang="en-US" sz="1000" dirty="0"/>
          </a:p>
        </p:txBody>
      </p:sp>
      <p:sp>
        <p:nvSpPr>
          <p:cNvPr id="34" name="Shape 27"/>
          <p:cNvSpPr/>
          <p:nvPr/>
        </p:nvSpPr>
        <p:spPr>
          <a:xfrm>
            <a:off x="658368" y="5705856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896112" y="5733288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6" name="Image 5" descr="/home/claude/icons/bulb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19" y="5837895"/>
            <a:ext cx="193121" cy="193121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1517904" y="5797296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점화식 두 줄이 알고리즘의 전부다 — 나머지는 표를 순서대로 훑는 이중 반복문뿐이다.</a:t>
            </a:r>
            <a:endParaRPr lang="en-US" sz="1220" dirty="0"/>
          </a:p>
        </p:txBody>
      </p:sp>
      <p:sp>
        <p:nvSpPr>
          <p:cNvPr id="38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53</a:t>
            </a:r>
            <a:endParaRPr lang="en-US" sz="10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§6.7  LCS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표가 채워지는 과정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7040880" cy="3931920"/>
          </a:xfrm>
          <a:prstGeom prst="roundRect">
            <a:avLst>
              <a:gd name="adj" fmla="val 325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7" name="Image 1" descr="/home/claude/ch6/assets/lcs_ani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380" y="1883664"/>
            <a:ext cx="6110855" cy="363931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7882128" y="1737360"/>
            <a:ext cx="364845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8065008" y="1865376"/>
            <a:ext cx="365760" cy="36576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10" name="Image 2" descr="/home/claude/icons/anchor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763" y="1964131"/>
            <a:ext cx="168250" cy="1682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540496" y="182880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테두리를 0으로</a:t>
            </a:r>
            <a:endParaRPr lang="en-US" sz="1150" dirty="0"/>
          </a:p>
        </p:txBody>
      </p:sp>
      <p:sp>
        <p:nvSpPr>
          <p:cNvPr id="12" name="Text 7"/>
          <p:cNvSpPr/>
          <p:nvPr/>
        </p:nvSpPr>
        <p:spPr>
          <a:xfrm>
            <a:off x="8540496" y="2103120"/>
            <a:ext cx="28254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0행과 0열을 0으로 채워 두면 예외 처리가 필요 없다.</a:t>
            </a:r>
            <a:endParaRPr lang="en-US" sz="1000" dirty="0"/>
          </a:p>
        </p:txBody>
      </p:sp>
      <p:sp>
        <p:nvSpPr>
          <p:cNvPr id="13" name="Shape 8"/>
          <p:cNvSpPr/>
          <p:nvPr/>
        </p:nvSpPr>
        <p:spPr>
          <a:xfrm>
            <a:off x="7882128" y="2743200"/>
            <a:ext cx="364845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9"/>
          <p:cNvSpPr/>
          <p:nvPr/>
        </p:nvSpPr>
        <p:spPr>
          <a:xfrm>
            <a:off x="8065008" y="287121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5" name="Image 3" descr="/home/claude/icons/chevro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3763" y="2969971"/>
            <a:ext cx="168250" cy="16825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540496" y="283464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같은 글자를 만나면</a:t>
            </a:r>
            <a:endParaRPr lang="en-US" sz="1150" dirty="0"/>
          </a:p>
        </p:txBody>
      </p:sp>
      <p:sp>
        <p:nvSpPr>
          <p:cNvPr id="17" name="Text 11"/>
          <p:cNvSpPr/>
          <p:nvPr/>
        </p:nvSpPr>
        <p:spPr>
          <a:xfrm>
            <a:off x="8540496" y="3108960"/>
            <a:ext cx="28254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왼쪽 위 대각선 값에 1을 더해 적는다. 길이가 자란다.</a:t>
            </a:r>
            <a:endParaRPr lang="en-US" sz="1000" dirty="0"/>
          </a:p>
        </p:txBody>
      </p:sp>
      <p:sp>
        <p:nvSpPr>
          <p:cNvPr id="18" name="Shape 12"/>
          <p:cNvSpPr/>
          <p:nvPr/>
        </p:nvSpPr>
        <p:spPr>
          <a:xfrm>
            <a:off x="7882128" y="3749040"/>
            <a:ext cx="364845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8065008" y="387705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0" name="Image 4" descr="/home/claude/icons/scal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3763" y="3975811"/>
            <a:ext cx="168250" cy="16825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540496" y="384048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다른 글자를 만나면</a:t>
            </a:r>
            <a:endParaRPr lang="en-US" sz="1150" dirty="0"/>
          </a:p>
        </p:txBody>
      </p:sp>
      <p:sp>
        <p:nvSpPr>
          <p:cNvPr id="22" name="Text 15"/>
          <p:cNvSpPr/>
          <p:nvPr/>
        </p:nvSpPr>
        <p:spPr>
          <a:xfrm>
            <a:off x="8540496" y="4114800"/>
            <a:ext cx="28254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위와 왼쪽 중 큰 값을 그대로 옮겨 적는다. 길이는 유지된다.</a:t>
            </a:r>
            <a:endParaRPr lang="en-US" sz="1000" dirty="0"/>
          </a:p>
        </p:txBody>
      </p:sp>
      <p:sp>
        <p:nvSpPr>
          <p:cNvPr id="23" name="Shape 16"/>
          <p:cNvSpPr/>
          <p:nvPr/>
        </p:nvSpPr>
        <p:spPr>
          <a:xfrm>
            <a:off x="7882128" y="4754880"/>
            <a:ext cx="364845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8065008" y="488289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5" name="Image 5" descr="/home/claude/icons/trophy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3763" y="4981651"/>
            <a:ext cx="168250" cy="16825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540496" y="484632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오른쪽 아래가 정답</a:t>
            </a:r>
            <a:endParaRPr lang="en-US" sz="1150" dirty="0"/>
          </a:p>
        </p:txBody>
      </p:sp>
      <p:sp>
        <p:nvSpPr>
          <p:cNvPr id="27" name="Text 19"/>
          <p:cNvSpPr/>
          <p:nvPr/>
        </p:nvSpPr>
        <p:spPr>
          <a:xfrm>
            <a:off x="8540496" y="5120640"/>
            <a:ext cx="28254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GCATCG와 GTAGCT의 LCS 길이는 3이다.</a:t>
            </a:r>
            <a:endParaRPr lang="en-US" sz="1000" dirty="0"/>
          </a:p>
        </p:txBody>
      </p:sp>
      <p:sp>
        <p:nvSpPr>
          <p:cNvPr id="28" name="Text 2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54</a:t>
            </a:r>
            <a:endParaRPr lang="en-US" sz="10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§6.7  LCS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 구현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749040"/>
          </a:xfrm>
          <a:prstGeom prst="roundRect">
            <a:avLst>
              <a:gd name="adj" fmla="val 292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lcs.py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solve_lcs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text2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text2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1. DP 테이블 초기화 ((n+1) x (m+1) 2차원 배열)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   dp[i][j] = text1의 i번째, text2의 j번째까지의 LCS 길이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2. 이중 반복문으로 테이블 채우기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CASE 1: 글자가 같으면 (대각선 왼쪽 위 + 1)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text2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CASE 2: 글자가 다르면 (위쪽과 왼쪽 중 큰 값)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3. 오른쪽 아래 칸이 최종 정답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20" dirty="0"/>
          </a:p>
        </p:txBody>
      </p:sp>
      <p:sp>
        <p:nvSpPr>
          <p:cNvPr id="14" name="Shape 11"/>
          <p:cNvSpPr/>
          <p:nvPr/>
        </p:nvSpPr>
        <p:spPr>
          <a:xfrm>
            <a:off x="7790688" y="1783080"/>
            <a:ext cx="3739896" cy="1234440"/>
          </a:xfrm>
          <a:prstGeom prst="roundRect">
            <a:avLst>
              <a:gd name="adj" fmla="val 888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790688" y="1783080"/>
            <a:ext cx="373989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790688" y="1947672"/>
            <a:ext cx="373989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92784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09244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25703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449056" y="1801368"/>
            <a:ext cx="29535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7973568" y="2167128"/>
            <a:ext cx="34290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str_a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"GCATCG"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str_b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"GTAGCT"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solve_lcs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str_a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str_b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"LCS 길이:"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</p:txBody>
      </p:sp>
      <p:sp>
        <p:nvSpPr>
          <p:cNvPr id="22" name="Shape 19"/>
          <p:cNvSpPr/>
          <p:nvPr/>
        </p:nvSpPr>
        <p:spPr>
          <a:xfrm>
            <a:off x="7790688" y="3200400"/>
            <a:ext cx="3739896" cy="868680"/>
          </a:xfrm>
          <a:prstGeom prst="roundRect">
            <a:avLst>
              <a:gd name="adj" fmla="val 10526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8010144" y="331012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8010144" y="3621024"/>
            <a:ext cx="330098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LCS 길이: 3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7790688" y="4251960"/>
            <a:ext cx="3739896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7973568" y="4379976"/>
            <a:ext cx="365760" cy="36576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27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4478731"/>
            <a:ext cx="168250" cy="16825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8449056" y="434340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공통 부분 수열은 GAT</a:t>
            </a:r>
            <a:endParaRPr lang="en-US" sz="1250" dirty="0"/>
          </a:p>
        </p:txBody>
      </p:sp>
      <p:sp>
        <p:nvSpPr>
          <p:cNvPr id="29" name="Text 25"/>
          <p:cNvSpPr/>
          <p:nvPr/>
        </p:nvSpPr>
        <p:spPr>
          <a:xfrm>
            <a:off x="8449056" y="4617720"/>
            <a:ext cx="29169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GCATCG에서 G·A·T, GTAGCT에서도 G·A·T를 순서대로 뽑을 수 있다. 연속이 아니어도 되므로 길이 3이 나온다.</a:t>
            </a:r>
            <a:endParaRPr lang="en-US" sz="1050" dirty="0"/>
          </a:p>
        </p:txBody>
      </p:sp>
      <p:sp>
        <p:nvSpPr>
          <p:cNvPr id="30" name="Shape 26"/>
          <p:cNvSpPr/>
          <p:nvPr/>
        </p:nvSpPr>
        <p:spPr>
          <a:xfrm>
            <a:off x="658368" y="566928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7"/>
          <p:cNvSpPr/>
          <p:nvPr/>
        </p:nvSpPr>
        <p:spPr>
          <a:xfrm>
            <a:off x="896112" y="5696712"/>
            <a:ext cx="402336" cy="40233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2" name="Image 2" descr="/home/claude/icons/war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19" y="5801319"/>
            <a:ext cx="193121" cy="193121"/>
          </a:xfrm>
          <a:prstGeom prst="rect">
            <a:avLst/>
          </a:prstGeom>
        </p:spPr>
      </p:pic>
      <p:sp>
        <p:nvSpPr>
          <p:cNvPr id="33" name="Text 28"/>
          <p:cNvSpPr/>
          <p:nvPr/>
        </p:nvSpPr>
        <p:spPr>
          <a:xfrm>
            <a:off x="1517904" y="576072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 인덱스는 0부터, 표 인덱스는 1부터다. text1[i-1]의 -1을 빠뜨리는 실수가 가장 흔하다.</a:t>
            </a:r>
            <a:endParaRPr lang="en-US" sz="1220" dirty="0"/>
          </a:p>
        </p:txBody>
      </p:sp>
      <p:sp>
        <p:nvSpPr>
          <p:cNvPr id="34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55</a:t>
            </a:r>
            <a:endParaRPr lang="en-US" sz="10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§6.7  LCS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길이만이 아니라 실제 문자열까지 찾아내기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표에는 길이만 적혀 있지만, 오른쪽 아래에서 거꾸로 되짚어 오면 실제 공통 수열을 복원할 수 있다.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6949440" cy="3657600"/>
          </a:xfrm>
          <a:prstGeom prst="roundRect">
            <a:avLst>
              <a:gd name="adj" fmla="val 300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58368" y="2157984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58368" y="2322576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95528" y="2263140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60120" y="2263140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124712" y="2263140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316736" y="2176272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lcs_trace.py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841248" y="2542032"/>
            <a:ext cx="6638544" cy="312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""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"DP 테이블을 역추적하여 실제 LCS 문자열을 찾는 함수"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""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get_lcs_string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text2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text2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lcs_str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끝에서부터 0이 될 때까지 역으로 추적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1. 현재 글자가 같다면 LCS에 포함된다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i-1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text2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j-1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lcs_str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i-1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대각선 위로 이동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2. 다르다면 값이 더 큰 쪽에서 왔을 것이다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elif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i-1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j-1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위쪽으로 이동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왼쪽으로 이동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거꾸로 담았으므로 뒤집어서 반환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""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join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lcs_str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80" dirty="0"/>
          </a:p>
        </p:txBody>
      </p:sp>
      <p:sp>
        <p:nvSpPr>
          <p:cNvPr id="15" name="Shape 12"/>
          <p:cNvSpPr/>
          <p:nvPr/>
        </p:nvSpPr>
        <p:spPr>
          <a:xfrm>
            <a:off x="7790688" y="2157984"/>
            <a:ext cx="373989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7973568" y="2286000"/>
            <a:ext cx="365760" cy="36576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17" name="Image 1" descr="/home/claude/icons/compas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2384755"/>
            <a:ext cx="168250" cy="16825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8449056" y="2249424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방향을 거꾸로</a:t>
            </a:r>
            <a:endParaRPr lang="en-US" sz="1150" dirty="0"/>
          </a:p>
        </p:txBody>
      </p:sp>
      <p:sp>
        <p:nvSpPr>
          <p:cNvPr id="19" name="Text 15"/>
          <p:cNvSpPr/>
          <p:nvPr/>
        </p:nvSpPr>
        <p:spPr>
          <a:xfrm>
            <a:off x="8449056" y="2523744"/>
            <a:ext cx="2916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표를 채울 때 온 길을 그대로 되짚는다. 대각선·위·왼쪽 셋뿐이다.</a:t>
            </a:r>
            <a:endParaRPr lang="en-US" sz="1000" dirty="0"/>
          </a:p>
        </p:txBody>
      </p:sp>
      <p:sp>
        <p:nvSpPr>
          <p:cNvPr id="20" name="Shape 16"/>
          <p:cNvSpPr/>
          <p:nvPr/>
        </p:nvSpPr>
        <p:spPr>
          <a:xfrm>
            <a:off x="7790688" y="3090672"/>
            <a:ext cx="373989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7973568" y="3218688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2" name="Image 2" descr="/home/claude/icons/pe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323" y="3317443"/>
            <a:ext cx="168250" cy="1682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8449056" y="3182112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같을 때만 기록</a:t>
            </a:r>
            <a:endParaRPr lang="en-US" sz="1150" dirty="0"/>
          </a:p>
        </p:txBody>
      </p:sp>
      <p:sp>
        <p:nvSpPr>
          <p:cNvPr id="24" name="Text 19"/>
          <p:cNvSpPr/>
          <p:nvPr/>
        </p:nvSpPr>
        <p:spPr>
          <a:xfrm>
            <a:off x="8449056" y="3456432"/>
            <a:ext cx="2916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대각선으로 움직이는 순간의 글자가 LCS의 구성원이다.</a:t>
            </a:r>
            <a:endParaRPr lang="en-US" sz="1000" dirty="0"/>
          </a:p>
        </p:txBody>
      </p:sp>
      <p:sp>
        <p:nvSpPr>
          <p:cNvPr id="25" name="Shape 20"/>
          <p:cNvSpPr/>
          <p:nvPr/>
        </p:nvSpPr>
        <p:spPr>
          <a:xfrm>
            <a:off x="7790688" y="4023360"/>
            <a:ext cx="373989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7973568" y="415137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7" name="Image 3" descr="/home/claude/icons/exchang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323" y="4250131"/>
            <a:ext cx="168250" cy="168250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8449056" y="411480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마지막에 뒤집는다</a:t>
            </a:r>
            <a:endParaRPr lang="en-US" sz="1150" dirty="0"/>
          </a:p>
        </p:txBody>
      </p:sp>
      <p:sp>
        <p:nvSpPr>
          <p:cNvPr id="29" name="Text 23"/>
          <p:cNvSpPr/>
          <p:nvPr/>
        </p:nvSpPr>
        <p:spPr>
          <a:xfrm>
            <a:off x="8449056" y="4389120"/>
            <a:ext cx="2916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끝에서부터 담았으므로 [::-1]로 순서를 되돌린다.</a:t>
            </a:r>
            <a:endParaRPr lang="en-US" sz="1000" dirty="0"/>
          </a:p>
        </p:txBody>
      </p:sp>
      <p:sp>
        <p:nvSpPr>
          <p:cNvPr id="30" name="Shape 24"/>
          <p:cNvSpPr/>
          <p:nvPr/>
        </p:nvSpPr>
        <p:spPr>
          <a:xfrm>
            <a:off x="7790688" y="4956048"/>
            <a:ext cx="373989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5"/>
          <p:cNvSpPr/>
          <p:nvPr/>
        </p:nvSpPr>
        <p:spPr>
          <a:xfrm>
            <a:off x="7973568" y="5084064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2" name="Image 4" descr="/home/claude/icons/stopwatch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2323" y="5182819"/>
            <a:ext cx="168250" cy="168250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8449056" y="5047488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추적은 O(m + n)</a:t>
            </a:r>
            <a:endParaRPr lang="en-US" sz="1150" dirty="0"/>
          </a:p>
        </p:txBody>
      </p:sp>
      <p:sp>
        <p:nvSpPr>
          <p:cNvPr id="34" name="Text 27"/>
          <p:cNvSpPr/>
          <p:nvPr/>
        </p:nvSpPr>
        <p:spPr>
          <a:xfrm>
            <a:off x="8449056" y="5321808"/>
            <a:ext cx="2916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걸음마다 i나 j가 최소 하나는 줄어든다.</a:t>
            </a:r>
            <a:endParaRPr lang="en-US" sz="1000" dirty="0"/>
          </a:p>
        </p:txBody>
      </p:sp>
      <p:sp>
        <p:nvSpPr>
          <p:cNvPr id="35" name="Text 2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56</a:t>
            </a:r>
            <a:endParaRPr lang="en-US" sz="10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6.8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4" name="Image 0" descr="/home/claude/icons/co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6.8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1차원 DP와 2차원 DP를 하나씩 직접 풀어 본다.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57</a:t>
            </a:r>
            <a:endParaRPr lang="en-US" sz="10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4649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4415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 6.1  개미 전사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개미 전사의 식량 창고 습격 (1차원 DP)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6492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개미 전사가 일직선으로 늘어선 식량 창고를 습격하려 한다. 각 창고에는 저장된 식량의 양이 적혀 있다. 들키지 않으려면 인접한 두 창고를 연속으로 털 수 없다. 어떤 창고를 털었다면 바로 옆 창고는 건드릴 수 없다. 이때 얻을 수 있는 식량의 최댓값을 구하라.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255264"/>
            <a:ext cx="6492240" cy="914400"/>
          </a:xfrm>
          <a:prstGeom prst="roundRect">
            <a:avLst>
              <a:gd name="adj" fmla="val 12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3483864"/>
            <a:ext cx="457200" cy="45720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9" name="Image 1" descr="/home/claude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3602736"/>
            <a:ext cx="219456" cy="2194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17904" y="3346704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dp[i] = 0번부터 i번 창고까지 고려했을 때 얻을 수 있는 식량의 최댓값</a:t>
            </a:r>
            <a:endParaRPr lang="en-US" sz="1320" dirty="0"/>
          </a:p>
        </p:txBody>
      </p:sp>
      <p:sp>
        <p:nvSpPr>
          <p:cNvPr id="11" name="Shape 7"/>
          <p:cNvSpPr/>
          <p:nvPr/>
        </p:nvSpPr>
        <p:spPr>
          <a:xfrm>
            <a:off x="658368" y="4352544"/>
            <a:ext cx="6492240" cy="1335024"/>
          </a:xfrm>
          <a:prstGeom prst="roundRect">
            <a:avLst>
              <a:gd name="adj" fmla="val 684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41248" y="4480560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3" name="Image 2" descr="/home/claude/icons/scal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4579315"/>
            <a:ext cx="168250" cy="1682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16736" y="4443984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선택은 언제나 두 갈래</a:t>
            </a:r>
            <a:endParaRPr lang="en-US" sz="1250" dirty="0"/>
          </a:p>
        </p:txBody>
      </p:sp>
      <p:sp>
        <p:nvSpPr>
          <p:cNvPr id="15" name="Text 10"/>
          <p:cNvSpPr/>
          <p:nvPr/>
        </p:nvSpPr>
        <p:spPr>
          <a:xfrm>
            <a:off x="1316736" y="4718304"/>
            <a:ext cx="56692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i번 창고를 턴다면 i-1번은 포기해야 하므로 dp[i-2] + k[i]가 되고, 털지 않는다면 dp[i-1] 그대로다. 둘 중 큰 값이 답이다.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7333488" y="1737360"/>
            <a:ext cx="4197096" cy="1097280"/>
          </a:xfrm>
          <a:prstGeom prst="roundRect">
            <a:avLst>
              <a:gd name="adj" fmla="val 1000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7333488" y="1737360"/>
            <a:ext cx="419709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7333488" y="1901952"/>
            <a:ext cx="419709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470648" y="184251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7635240" y="184251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7799832" y="184251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7991856" y="1755648"/>
            <a:ext cx="34107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input.txt</a:t>
            </a:r>
            <a:endParaRPr lang="en-US" sz="900" dirty="0"/>
          </a:p>
        </p:txBody>
      </p:sp>
      <p:sp>
        <p:nvSpPr>
          <p:cNvPr id="23" name="Text 18"/>
          <p:cNvSpPr/>
          <p:nvPr/>
        </p:nvSpPr>
        <p:spPr>
          <a:xfrm>
            <a:off x="7516368" y="2121408"/>
            <a:ext cx="3886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100" dirty="0"/>
          </a:p>
        </p:txBody>
      </p:sp>
      <p:sp>
        <p:nvSpPr>
          <p:cNvPr id="24" name="Shape 19"/>
          <p:cNvSpPr/>
          <p:nvPr/>
        </p:nvSpPr>
        <p:spPr>
          <a:xfrm>
            <a:off x="7333488" y="3017520"/>
            <a:ext cx="4197096" cy="868680"/>
          </a:xfrm>
          <a:prstGeom prst="roundRect">
            <a:avLst>
              <a:gd name="adj" fmla="val 10526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Text 20"/>
          <p:cNvSpPr/>
          <p:nvPr/>
        </p:nvSpPr>
        <p:spPr>
          <a:xfrm>
            <a:off x="7552944" y="312724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26" name="Text 21"/>
          <p:cNvSpPr/>
          <p:nvPr/>
        </p:nvSpPr>
        <p:spPr>
          <a:xfrm>
            <a:off x="7552944" y="3438144"/>
            <a:ext cx="375818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400" dirty="0"/>
          </a:p>
        </p:txBody>
      </p:sp>
      <p:graphicFrame>
        <p:nvGraphicFramePr>
          <p:cNvPr id="5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33488" y="4114800"/>
          <a:ext cx="4197096" cy="914400"/>
        </p:xfrm>
        <a:graphic>
          <a:graphicData uri="http://schemas.openxmlformats.org/drawingml/2006/table">
            <a:tbl>
              <a:tblPr/>
              <a:tblGrid>
                <a:gridCol w="1399032"/>
                <a:gridCol w="1399032"/>
                <a:gridCol w="1399032"/>
              </a:tblGrid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k[i]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dp[i]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5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8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28" name="Shape 22"/>
          <p:cNvSpPr/>
          <p:nvPr/>
        </p:nvSpPr>
        <p:spPr>
          <a:xfrm>
            <a:off x="658368" y="5870448"/>
            <a:ext cx="10872216" cy="438912"/>
          </a:xfrm>
          <a:prstGeom prst="roundRect">
            <a:avLst>
              <a:gd name="adj" fmla="val 25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896112" y="5897880"/>
            <a:ext cx="384048" cy="38404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0" name="Image 3" descr="/home/claude/icons/equal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964" y="5997732"/>
            <a:ext cx="184343" cy="184343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1517904" y="5961888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1번(3)과 3번(5)을 털어 합계 8 — 인접하지 않으면서 최대가 되는 유일한 조합이다.</a:t>
            </a:r>
            <a:endParaRPr lang="en-US" sz="1220" dirty="0"/>
          </a:p>
        </p:txBody>
      </p:sp>
      <p:sp>
        <p:nvSpPr>
          <p:cNvPr id="32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58</a:t>
            </a:r>
            <a:endParaRPr lang="en-US" sz="10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4649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4415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 6.1  개미 전사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풀이 — 털거나, 건너뛰거나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931920"/>
          </a:xfrm>
          <a:prstGeom prst="roundRect">
            <a:avLst>
              <a:gd name="adj" fmla="val 2791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ant_warrior.py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401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stdin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readline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strip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창고 개수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list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map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split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각 창고의 식량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예외 처리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dp[i]: 0번부터 i번 창고까지의 최댓값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1) i번을 안 턴다      -&gt; dp[i-1]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2) i번을 턴다(i-1 포기) -&gt; dp[i-2] + k[i]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i-1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i-2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n-1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80" dirty="0"/>
          </a:p>
        </p:txBody>
      </p:sp>
      <p:sp>
        <p:nvSpPr>
          <p:cNvPr id="14" name="Shape 11"/>
          <p:cNvSpPr/>
          <p:nvPr/>
        </p:nvSpPr>
        <p:spPr>
          <a:xfrm>
            <a:off x="7790688" y="1783080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973568" y="1911096"/>
            <a:ext cx="365760" cy="36576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16" name="Image 1" descr="/home/claude/icons/pe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449056" y="187452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dp의 뜻을 먼저 적는다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449056" y="2148840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"i번까지 고려했을 때의 최댓값"이라는 정의가 점화식을 그대로 낳는다.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790688" y="2807208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973568" y="2935224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anchor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323" y="3033979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449056" y="2898648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dp[1]은 max로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449056" y="3172968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0번과 1번 중 큰 쪽이다. 둘 다 털 수는 없다.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790688" y="3831336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973568" y="3959352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3" descr="/home/claude/icons/scal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323" y="4058107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449056" y="3922776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max 한 줄이 전부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449056" y="4197096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털지 않는 경우와 터는 경우를 비교한다. 그리디로는 이 비교가 불가능하다.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7790688" y="4855464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7973568" y="4983480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1" name="Image 4" descr="/home/claude/icons/stopwatch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2323" y="5082235"/>
            <a:ext cx="168250" cy="16825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8449056" y="4946904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O(N) · 메모리 O(N)</a:t>
            </a:r>
            <a:endParaRPr lang="en-US" sz="1150" dirty="0"/>
          </a:p>
        </p:txBody>
      </p:sp>
      <p:sp>
        <p:nvSpPr>
          <p:cNvPr id="33" name="Text 26"/>
          <p:cNvSpPr/>
          <p:nvPr/>
        </p:nvSpPr>
        <p:spPr>
          <a:xfrm>
            <a:off x="8449056" y="5221224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직전 두 값만 있으면 되므로 변수 두 개로 줄일 수도 있다.</a:t>
            </a:r>
            <a:endParaRPr lang="en-US" sz="1000" dirty="0"/>
          </a:p>
        </p:txBody>
      </p:sp>
      <p:sp>
        <p:nvSpPr>
          <p:cNvPr id="34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59</a:t>
            </a:r>
            <a:endParaRPr lang="en-US" sz="10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6222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cke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5989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 6.2  화성 탐사 로봇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화성 탐사 로봇의 최적 경로 (2차원 DP)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6492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N×M 크기의 화성 지도가 있다. 로봇은 좌측 상단 (0,0)에서 출발해 우측 하단 (N-1,M-1)까지 이동한다. 오른쪽·아래·대각선 아래로만 갈 수 있고, 각 칸에는 지형의 험준함(비용)이 적혀 있다.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889504"/>
            <a:ext cx="6492240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41248" y="3017520"/>
            <a:ext cx="365760" cy="36576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9" name="Image 1" descr="/home/claude/icons/arrow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003" y="3116275"/>
            <a:ext cx="168250" cy="16825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16736" y="2980944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오른쪽 / 아래로 이동</a:t>
            </a:r>
            <a:endParaRPr lang="en-US" sz="1250" dirty="0"/>
          </a:p>
        </p:txBody>
      </p:sp>
      <p:sp>
        <p:nvSpPr>
          <p:cNvPr id="11" name="Text 7"/>
          <p:cNvSpPr/>
          <p:nvPr/>
        </p:nvSpPr>
        <p:spPr>
          <a:xfrm>
            <a:off x="1316736" y="3255264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도착 칸의 비용이 그대로 소모된다.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658368" y="3803904"/>
            <a:ext cx="6492240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41248" y="3931920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4" name="Image 2" descr="/home/claude/icons/bol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4030675"/>
            <a:ext cx="168250" cy="16825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316736" y="3895344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대각선 아래로 이동</a:t>
            </a:r>
            <a:endParaRPr lang="en-US" sz="1250" dirty="0"/>
          </a:p>
        </p:txBody>
      </p:sp>
      <p:sp>
        <p:nvSpPr>
          <p:cNvPr id="16" name="Text 11"/>
          <p:cNvSpPr/>
          <p:nvPr/>
        </p:nvSpPr>
        <p:spPr>
          <a:xfrm>
            <a:off x="1316736" y="4169664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연료 효율이 좋아 도착 칸 비용의 50%만 든다 (소수점 버림).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658368" y="4809744"/>
            <a:ext cx="6492240" cy="877824"/>
          </a:xfrm>
          <a:prstGeom prst="roundRect">
            <a:avLst>
              <a:gd name="adj" fmla="val 125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96112" y="5020056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9" name="Image 3" descr="/home/claude/icons/targe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138928"/>
            <a:ext cx="219456" cy="219456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517904" y="4901184"/>
            <a:ext cx="5394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dp[i][j] = (0,0)에서 (i,j)까지 도달하는 데 드는 최소 연료</a:t>
            </a:r>
            <a:endParaRPr lang="en-US" sz="1320" dirty="0"/>
          </a:p>
        </p:txBody>
      </p:sp>
      <p:sp>
        <p:nvSpPr>
          <p:cNvPr id="21" name="Shape 15"/>
          <p:cNvSpPr/>
          <p:nvPr/>
        </p:nvSpPr>
        <p:spPr>
          <a:xfrm>
            <a:off x="7333488" y="1737360"/>
            <a:ext cx="4197096" cy="2377440"/>
          </a:xfrm>
          <a:prstGeom prst="roundRect">
            <a:avLst>
              <a:gd name="adj" fmla="val 538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2" name="Image 4" descr="/home/claude/ch6/assets/mars_map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0449" y="1883664"/>
            <a:ext cx="2983174" cy="2084832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7333488" y="4261104"/>
            <a:ext cx="4197096" cy="1280160"/>
          </a:xfrm>
          <a:prstGeom prst="roundRect">
            <a:avLst>
              <a:gd name="adj" fmla="val 8571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7333488" y="4261104"/>
            <a:ext cx="419709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7333488" y="4425696"/>
            <a:ext cx="419709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26" name="Shape 19"/>
          <p:cNvSpPr/>
          <p:nvPr/>
        </p:nvSpPr>
        <p:spPr>
          <a:xfrm>
            <a:off x="7470648" y="4366260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27" name="Shape 20"/>
          <p:cNvSpPr/>
          <p:nvPr/>
        </p:nvSpPr>
        <p:spPr>
          <a:xfrm>
            <a:off x="7635240" y="4366260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8" name="Shape 21"/>
          <p:cNvSpPr/>
          <p:nvPr/>
        </p:nvSpPr>
        <p:spPr>
          <a:xfrm>
            <a:off x="7799832" y="4366260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9" name="Text 22"/>
          <p:cNvSpPr/>
          <p:nvPr/>
        </p:nvSpPr>
        <p:spPr>
          <a:xfrm>
            <a:off x="7991856" y="4279392"/>
            <a:ext cx="34107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map_3x3.txt</a:t>
            </a:r>
            <a:endParaRPr lang="en-US" sz="900" dirty="0"/>
          </a:p>
        </p:txBody>
      </p:sp>
      <p:sp>
        <p:nvSpPr>
          <p:cNvPr id="30" name="Text 23"/>
          <p:cNvSpPr/>
          <p:nvPr/>
        </p:nvSpPr>
        <p:spPr>
          <a:xfrm>
            <a:off x="7516368" y="4645152"/>
            <a:ext cx="3886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100" dirty="0"/>
          </a:p>
        </p:txBody>
      </p:sp>
      <p:sp>
        <p:nvSpPr>
          <p:cNvPr id="31" name="Shape 24"/>
          <p:cNvSpPr/>
          <p:nvPr/>
        </p:nvSpPr>
        <p:spPr>
          <a:xfrm>
            <a:off x="658368" y="5797296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896112" y="5824728"/>
            <a:ext cx="402336" cy="40233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3" name="Image 5" descr="/home/claude/icons/trophy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19" y="5929335"/>
            <a:ext cx="193121" cy="193121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1517904" y="5888736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최소 연료 소모량은 6 — 대각선을 두 번 타는 경로가 정답이다.</a:t>
            </a:r>
            <a:endParaRPr lang="en-US" sz="1220" dirty="0"/>
          </a:p>
        </p:txBody>
      </p:sp>
      <p:sp>
        <p:nvSpPr>
          <p:cNvPr id="35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</a:t>
            </a:r>
            <a:endParaRPr lang="en-US" sz="10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6222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cke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5989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 6.2  화성 탐사 로봇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풀이 ① — 테두리부터 깐다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첫 행과 첫 열은 올 수 있는 방향이 하나뿐이다. 이 테두리를 먼저 채워 두어야 이후 칸들이 참조할 값이 생긴다.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6949440" cy="3108960"/>
          </a:xfrm>
          <a:prstGeom prst="roundRect">
            <a:avLst>
              <a:gd name="adj" fmla="val 352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58368" y="2157984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58368" y="2322576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95528" y="2263140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60120" y="2263140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124712" y="2263140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316736" y="2176272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mars_robot.py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841248" y="2542032"/>
            <a:ext cx="6638544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solve_mars_robot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grid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DP 테이블 초기화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--- 초기값 (base case) ---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시작점의 비용은 무조건 소모된다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grid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첫 번째 행: 위나 대각선에서 올 수 없고 왼쪽에서만 온다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j-1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grid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첫 번째 열: 왼쪽이나 대각선에서 올 수 없고 위에서만 온다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i-1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grid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80" dirty="0"/>
          </a:p>
        </p:txBody>
      </p:sp>
      <p:sp>
        <p:nvSpPr>
          <p:cNvPr id="15" name="Shape 12"/>
          <p:cNvSpPr/>
          <p:nvPr/>
        </p:nvSpPr>
        <p:spPr>
          <a:xfrm>
            <a:off x="7790688" y="2157984"/>
            <a:ext cx="373989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7973568" y="2286000"/>
            <a:ext cx="365760" cy="36576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17" name="Image 1" descr="/home/claude/icons/anchor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2384755"/>
            <a:ext cx="168250" cy="16825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8449056" y="2249424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시작 칸도 비용을 낸다</a:t>
            </a:r>
            <a:endParaRPr lang="en-US" sz="1150" dirty="0"/>
          </a:p>
        </p:txBody>
      </p:sp>
      <p:sp>
        <p:nvSpPr>
          <p:cNvPr id="19" name="Text 15"/>
          <p:cNvSpPr/>
          <p:nvPr/>
        </p:nvSpPr>
        <p:spPr>
          <a:xfrm>
            <a:off x="8449056" y="2523744"/>
            <a:ext cx="2916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dp[0][0]은 0이 아니라 grid[0][0]이다. 출발 지점을 밟는 비용이 있다.</a:t>
            </a:r>
            <a:endParaRPr lang="en-US" sz="1000" dirty="0"/>
          </a:p>
        </p:txBody>
      </p:sp>
      <p:sp>
        <p:nvSpPr>
          <p:cNvPr id="20" name="Shape 16"/>
          <p:cNvSpPr/>
          <p:nvPr/>
        </p:nvSpPr>
        <p:spPr>
          <a:xfrm>
            <a:off x="7790688" y="3054096"/>
            <a:ext cx="373989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7973568" y="3182112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2" name="Image 2" descr="/home/claude/icons/arrow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323" y="3280867"/>
            <a:ext cx="168250" cy="1682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8449056" y="3145536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첫 행은 왼쪽에서만</a:t>
            </a:r>
            <a:endParaRPr lang="en-US" sz="1150" dirty="0"/>
          </a:p>
        </p:txBody>
      </p:sp>
      <p:sp>
        <p:nvSpPr>
          <p:cNvPr id="24" name="Text 19"/>
          <p:cNvSpPr/>
          <p:nvPr/>
        </p:nvSpPr>
        <p:spPr>
          <a:xfrm>
            <a:off x="8449056" y="3419856"/>
            <a:ext cx="2916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위쪽도 대각선도 지도 밖이므로 선택의 여지가 없다.</a:t>
            </a:r>
            <a:endParaRPr lang="en-US" sz="1000" dirty="0"/>
          </a:p>
        </p:txBody>
      </p:sp>
      <p:sp>
        <p:nvSpPr>
          <p:cNvPr id="25" name="Shape 20"/>
          <p:cNvSpPr/>
          <p:nvPr/>
        </p:nvSpPr>
        <p:spPr>
          <a:xfrm>
            <a:off x="7790688" y="3950208"/>
            <a:ext cx="373989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7973568" y="4078224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7" name="Image 3" descr="/home/claude/icons/arrow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323" y="4176979"/>
            <a:ext cx="168250" cy="168250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8449056" y="4041648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첫 열은 위쪽에서만</a:t>
            </a:r>
            <a:endParaRPr lang="en-US" sz="1150" dirty="0"/>
          </a:p>
        </p:txBody>
      </p:sp>
      <p:sp>
        <p:nvSpPr>
          <p:cNvPr id="29" name="Text 23"/>
          <p:cNvSpPr/>
          <p:nvPr/>
        </p:nvSpPr>
        <p:spPr>
          <a:xfrm>
            <a:off x="8449056" y="4315968"/>
            <a:ext cx="2916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마찬가지로 누적합을 그대로 쌓아 내려간다.</a:t>
            </a:r>
            <a:endParaRPr lang="en-US" sz="1000" dirty="0"/>
          </a:p>
        </p:txBody>
      </p:sp>
      <p:sp>
        <p:nvSpPr>
          <p:cNvPr id="30" name="Shape 24"/>
          <p:cNvSpPr/>
          <p:nvPr/>
        </p:nvSpPr>
        <p:spPr>
          <a:xfrm>
            <a:off x="7790688" y="4846320"/>
            <a:ext cx="373989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5"/>
          <p:cNvSpPr/>
          <p:nvPr/>
        </p:nvSpPr>
        <p:spPr>
          <a:xfrm>
            <a:off x="7973568" y="497433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2" name="Image 4" descr="/home/claude/icons/war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2323" y="5073091"/>
            <a:ext cx="168250" cy="168250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8449056" y="493776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테두리를 빼먹으면</a:t>
            </a:r>
            <a:endParaRPr lang="en-US" sz="1150" dirty="0"/>
          </a:p>
        </p:txBody>
      </p:sp>
      <p:sp>
        <p:nvSpPr>
          <p:cNvPr id="34" name="Text 27"/>
          <p:cNvSpPr/>
          <p:nvPr/>
        </p:nvSpPr>
        <p:spPr>
          <a:xfrm>
            <a:off x="8449056" y="5212080"/>
            <a:ext cx="2916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내부 칸이 0을 참조해 비용이 터무니없이 작게 나온다. 가장 흔한 버그다.</a:t>
            </a:r>
            <a:endParaRPr lang="en-US" sz="1000" dirty="0"/>
          </a:p>
        </p:txBody>
      </p:sp>
      <p:sp>
        <p:nvSpPr>
          <p:cNvPr id="35" name="Shape 28"/>
          <p:cNvSpPr/>
          <p:nvPr/>
        </p:nvSpPr>
        <p:spPr>
          <a:xfrm>
            <a:off x="658368" y="5797296"/>
            <a:ext cx="10872216" cy="438912"/>
          </a:xfrm>
          <a:prstGeom prst="roundRect">
            <a:avLst>
              <a:gd name="adj" fmla="val 25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6" name="Shape 29"/>
          <p:cNvSpPr/>
          <p:nvPr/>
        </p:nvSpPr>
        <p:spPr>
          <a:xfrm>
            <a:off x="896112" y="5824728"/>
            <a:ext cx="384048" cy="38404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7" name="Image 5" descr="/home/claude/icons/layers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964" y="5924580"/>
            <a:ext cx="184343" cy="184343"/>
          </a:xfrm>
          <a:prstGeom prst="rect">
            <a:avLst/>
          </a:prstGeom>
        </p:spPr>
      </p:pic>
      <p:sp>
        <p:nvSpPr>
          <p:cNvPr id="38" name="Text 30"/>
          <p:cNvSpPr/>
          <p:nvPr/>
        </p:nvSpPr>
        <p:spPr>
          <a:xfrm>
            <a:off x="1517904" y="5888736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2차원 DP는 "테두리 → 내부" 순서가 거의 언제나 정석이다.</a:t>
            </a:r>
            <a:endParaRPr lang="en-US" sz="1220" dirty="0"/>
          </a:p>
        </p:txBody>
      </p:sp>
      <p:sp>
        <p:nvSpPr>
          <p:cNvPr id="39" name="Text 3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61</a:t>
            </a:r>
            <a:endParaRPr lang="en-US" sz="10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6222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cke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5989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 6.2  화성 탐사 로봇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풀이 ② — 세 방향 중 최소를 고른다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337560"/>
          </a:xfrm>
          <a:prstGeom prst="roundRect">
            <a:avLst>
              <a:gd name="adj" fmla="val 3288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mars_robot.py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2807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--- 점화식 적용 (bottom-up) ---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cost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grid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1. 위에서 오는 경우 (비용 그대로)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from_top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i-1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cost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2. 왼쪽에서 오는 경우 (비용 그대로)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from_left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j-1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cost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3. 대각선에서 오는 경우 (50% 할인, 버림)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from_diag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i-1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j-1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cost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세 경우 중 최소 비용 선택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from_top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from_left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from_diag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n-1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m-1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80" dirty="0"/>
          </a:p>
        </p:txBody>
      </p:sp>
      <p:sp>
        <p:nvSpPr>
          <p:cNvPr id="14" name="Shape 11"/>
          <p:cNvSpPr/>
          <p:nvPr/>
        </p:nvSpPr>
        <p:spPr>
          <a:xfrm>
            <a:off x="7790688" y="1783080"/>
            <a:ext cx="3739896" cy="1691640"/>
          </a:xfrm>
          <a:prstGeom prst="roundRect">
            <a:avLst>
              <a:gd name="adj" fmla="val 6486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790688" y="1783080"/>
            <a:ext cx="373989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790688" y="1947672"/>
            <a:ext cx="373989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92784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09244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25703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449056" y="1801368"/>
            <a:ext cx="29535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7973568" y="2167128"/>
            <a:ext cx="342900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example_map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solve_mars_robot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example_map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</p:txBody>
      </p:sp>
      <p:sp>
        <p:nvSpPr>
          <p:cNvPr id="22" name="Shape 19"/>
          <p:cNvSpPr/>
          <p:nvPr/>
        </p:nvSpPr>
        <p:spPr>
          <a:xfrm>
            <a:off x="7790688" y="3657600"/>
            <a:ext cx="3739896" cy="1463040"/>
          </a:xfrm>
          <a:prstGeom prst="roundRect">
            <a:avLst>
              <a:gd name="adj" fmla="val 625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8010144" y="376732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8010144" y="4078224"/>
            <a:ext cx="3300984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지도 크기: 3 x 3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--------------------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최소 연료 소모량: 6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658368" y="5303520"/>
            <a:ext cx="6949440" cy="822960"/>
          </a:xfrm>
          <a:prstGeom prst="roundRect">
            <a:avLst>
              <a:gd name="adj" fmla="val 1333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896112" y="548640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7" name="Image 1" descr="/home/claude/icons/bol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5605272"/>
            <a:ext cx="219456" cy="219456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1517904" y="5394960"/>
            <a:ext cx="5852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대각선 할인이 있으므로 최단 거리 경로와 최소 비용 경로가 일치하지 않는다.</a:t>
            </a:r>
            <a:endParaRPr lang="en-US" sz="1200" dirty="0"/>
          </a:p>
        </p:txBody>
      </p:sp>
      <p:sp>
        <p:nvSpPr>
          <p:cNvPr id="29" name="Shape 25"/>
          <p:cNvSpPr/>
          <p:nvPr/>
        </p:nvSpPr>
        <p:spPr>
          <a:xfrm>
            <a:off x="7790688" y="5257800"/>
            <a:ext cx="3739896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6"/>
          <p:cNvSpPr/>
          <p:nvPr/>
        </p:nvSpPr>
        <p:spPr>
          <a:xfrm>
            <a:off x="7973568" y="538581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1" name="Image 2" descr="/home/claude/icons/divid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323" y="5484571"/>
            <a:ext cx="168250" cy="168250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8449056" y="534924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cost // 2 는 정수 나눗셈</a:t>
            </a:r>
            <a:endParaRPr lang="en-US" sz="1200" dirty="0"/>
          </a:p>
        </p:txBody>
      </p:sp>
      <p:sp>
        <p:nvSpPr>
          <p:cNvPr id="33" name="Text 28"/>
          <p:cNvSpPr/>
          <p:nvPr/>
        </p:nvSpPr>
        <p:spPr>
          <a:xfrm>
            <a:off x="8449056" y="5623560"/>
            <a:ext cx="29169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파이썬에서 //는 몫이다. 소수점 버림이 조건과 정확히 맞는다.</a:t>
            </a:r>
            <a:endParaRPr lang="en-US" sz="1020" dirty="0"/>
          </a:p>
        </p:txBody>
      </p:sp>
      <p:sp>
        <p:nvSpPr>
          <p:cNvPr id="34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62</a:t>
            </a:r>
            <a:endParaRPr lang="en-US" sz="10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SUMMARY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6장 정리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737360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1975104"/>
            <a:ext cx="475488" cy="47548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" name="Image 0" descr="/home/claude/icons/br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782" y="2103486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17904" y="1920240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번 계산하지 않는다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517904" y="2304288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DP의 본질은 기억이다. 나눈다 → 기억한다 → 재활용한다, 이 세 단계가 전부다.</a:t>
            </a:r>
            <a:endParaRPr lang="en-US" sz="1060" dirty="0"/>
          </a:p>
        </p:txBody>
      </p:sp>
      <p:sp>
        <p:nvSpPr>
          <p:cNvPr id="9" name="Shape 6"/>
          <p:cNvSpPr/>
          <p:nvPr/>
        </p:nvSpPr>
        <p:spPr>
          <a:xfrm>
            <a:off x="6300216" y="1737360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56248" y="1975104"/>
            <a:ext cx="475488" cy="475488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1" name="Image 1" descr="/home/claude/icons/scal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4630" y="2103486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59752" y="1920240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조건을 먼저 확인한다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7159752" y="2304288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 부분 구조가 없으면 답이 틀리고, 중복 부분 문제가 없으면 표를 만들 이유가 없다.</a:t>
            </a:r>
            <a:endParaRPr lang="en-US" sz="1060" dirty="0"/>
          </a:p>
        </p:txBody>
      </p:sp>
      <p:sp>
        <p:nvSpPr>
          <p:cNvPr id="14" name="Shape 10"/>
          <p:cNvSpPr/>
          <p:nvPr/>
        </p:nvSpPr>
        <p:spPr>
          <a:xfrm>
            <a:off x="658368" y="3236976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914400" y="3474720"/>
            <a:ext cx="475488" cy="47548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2" descr="/home/claude/icons/exchang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782" y="3603102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517904" y="3419856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탑다운과 바텀업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1517904" y="3803904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점화식을 위에서 내려가며 풀면 메모이제이션, 아래에서 올라오며 풀면 타뷸레이션이다.</a:t>
            </a:r>
            <a:endParaRPr lang="en-US" sz="1060" dirty="0"/>
          </a:p>
        </p:txBody>
      </p:sp>
      <p:sp>
        <p:nvSpPr>
          <p:cNvPr id="19" name="Shape 14"/>
          <p:cNvSpPr/>
          <p:nvPr/>
        </p:nvSpPr>
        <p:spPr>
          <a:xfrm>
            <a:off x="6300216" y="3236976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556248" y="3474720"/>
            <a:ext cx="475488" cy="47548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1" name="Image 3" descr="/home/claude/icons/seedling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4630" y="3603102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59752" y="3419856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점화식이 같으면 같은 문제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7159752" y="3803904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바닥 공사, 계단 오르기는 겉포장만 다를 뿐 피보나치와 똑같은 D[i]=D[i-1]+D[i-2]다.</a:t>
            </a:r>
            <a:endParaRPr lang="en-US" sz="1060" dirty="0"/>
          </a:p>
        </p:txBody>
      </p:sp>
      <p:sp>
        <p:nvSpPr>
          <p:cNvPr id="24" name="Shape 18"/>
          <p:cNvSpPr/>
          <p:nvPr/>
        </p:nvSpPr>
        <p:spPr>
          <a:xfrm>
            <a:off x="658368" y="4736592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914400" y="4974336"/>
            <a:ext cx="475488" cy="47548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6" name="Image 4" descr="/home/claude/icons/bag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782" y="5102718"/>
            <a:ext cx="218724" cy="21872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517904" y="491947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0/1 배낭을 되찾았다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1517904" y="5303520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축(물건·용량)이 필요하면 표는 2차원이 된다. 그리디의 14,000을 18,000으로 뒤집었다.</a:t>
            </a:r>
            <a:endParaRPr lang="en-US" sz="1060" dirty="0"/>
          </a:p>
        </p:txBody>
      </p:sp>
      <p:sp>
        <p:nvSpPr>
          <p:cNvPr id="29" name="Shape 22"/>
          <p:cNvSpPr/>
          <p:nvPr/>
        </p:nvSpPr>
        <p:spPr>
          <a:xfrm>
            <a:off x="6300216" y="4736592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556248" y="4974336"/>
            <a:ext cx="475488" cy="475488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31" name="Image 5" descr="/home/claude/icons/lang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4630" y="5102718"/>
            <a:ext cx="218724" cy="21872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7159752" y="491947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LCS는 문자열용 2차원 DP</a:t>
            </a:r>
            <a:endParaRPr lang="en-US" sz="1300" dirty="0"/>
          </a:p>
        </p:txBody>
      </p:sp>
      <p:sp>
        <p:nvSpPr>
          <p:cNvPr id="33" name="Text 25"/>
          <p:cNvSpPr/>
          <p:nvPr/>
        </p:nvSpPr>
        <p:spPr>
          <a:xfrm>
            <a:off x="7159752" y="5303520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같으면 대각선+1, 다르면 위·왼쪽 중 최대. 역추적하면 실제 문자열까지 복원된다.</a:t>
            </a:r>
            <a:endParaRPr lang="en-US" sz="1060" dirty="0"/>
          </a:p>
        </p:txBody>
      </p:sp>
      <p:sp>
        <p:nvSpPr>
          <p:cNvPr id="34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63</a:t>
            </a:r>
            <a:endParaRPr lang="en-US" sz="10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6656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4128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4128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4128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97864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97864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97864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828800"/>
            <a:ext cx="6035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06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58368" y="2340864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 &amp; A</a:t>
            </a:r>
            <a:endParaRPr lang="en-US" sz="5600" dirty="0"/>
          </a:p>
        </p:txBody>
      </p:sp>
      <p:sp>
        <p:nvSpPr>
          <p:cNvPr id="19" name="Text 17"/>
          <p:cNvSpPr/>
          <p:nvPr/>
        </p:nvSpPr>
        <p:spPr>
          <a:xfrm>
            <a:off x="658368" y="3639312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 푼 문제는 두 번 풀지 않습니다.</a:t>
            </a:r>
            <a:endParaRPr lang="en-US" sz="15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질문도 표에 적어 두면 다음에 더 빨라집니다.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967728" y="1691640"/>
            <a:ext cx="4562856" cy="3877056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1" name="Image 0" descr="/home/claude/ch6/assets/q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08" y="2132180"/>
            <a:ext cx="4197096" cy="2995976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64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64</Slides>
  <Notes>64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6장 동적 계획법</dc:title>
  <dc:subject>PptxGenJS Presentation</dc:subject>
  <dc:creator>대전대학교</dc:creator>
  <cp:lastModifiedBy>대전대학교</cp:lastModifiedBy>
  <cp:revision>1</cp:revision>
  <dcterms:created xsi:type="dcterms:W3CDTF">2026-08-03T06:02:08Z</dcterms:created>
  <dcterms:modified xsi:type="dcterms:W3CDTF">2026-08-03T06:02:08Z</dcterms:modified>
</cp:coreProperties>
</file>