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notesMasterIdLst>
    <p:notesMasterId r:id="rId5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notesMaster" Target="notesMasters/notesMaster1.xml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image" Target="../media/image-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1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1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1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5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4.png"/><Relationship Id="rId6" Type="http://schemas.openxmlformats.org/officeDocument/2006/relationships/image" Target="../media/image-24-4.png"/><Relationship Id="rId7" Type="http://schemas.openxmlformats.org/officeDocument/2006/relationships/image" Target="../media/image-24-4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3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image" Target="../media/image-25-6.png"/><Relationship Id="rId8" Type="http://schemas.openxmlformats.org/officeDocument/2006/relationships/image" Target="../media/image-2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2.png"/><Relationship Id="rId4" Type="http://schemas.openxmlformats.org/officeDocument/2006/relationships/image" Target="../media/image-26-4.png"/><Relationship Id="rId5" Type="http://schemas.openxmlformats.org/officeDocument/2006/relationships/image" Target="../media/image-26-2.png"/><Relationship Id="rId6" Type="http://schemas.openxmlformats.org/officeDocument/2006/relationships/image" Target="../media/image-26-4.png"/><Relationship Id="rId7" Type="http://schemas.openxmlformats.org/officeDocument/2006/relationships/image" Target="../media/image-26-2.png"/><Relationship Id="rId8" Type="http://schemas.openxmlformats.org/officeDocument/2006/relationships/image" Target="../media/image-26-2.png"/><Relationship Id="rId9" Type="http://schemas.openxmlformats.org/officeDocument/2006/relationships/image" Target="../media/image-26-2.png"/><Relationship Id="rId10" Type="http://schemas.openxmlformats.org/officeDocument/2006/relationships/image" Target="../media/image-26-2.png"/><Relationship Id="rId11" Type="http://schemas.openxmlformats.org/officeDocument/2006/relationships/image" Target="../media/image-26-4.png"/><Relationship Id="rId12" Type="http://schemas.openxmlformats.org/officeDocument/2006/relationships/image" Target="../media/image-26-4.png"/><Relationship Id="rId13" Type="http://schemas.openxmlformats.org/officeDocument/2006/relationships/image" Target="../media/image-26-4.png"/><Relationship Id="rId14" Type="http://schemas.openxmlformats.org/officeDocument/2006/relationships/image" Target="../media/image-26-4.png"/><Relationship Id="rId15" Type="http://schemas.openxmlformats.org/officeDocument/2006/relationships/image" Target="../media/image-26-2.png"/><Relationship Id="rId16" Type="http://schemas.openxmlformats.org/officeDocument/2006/relationships/image" Target="../media/image-2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1.png"/><Relationship Id="rId3" Type="http://schemas.openxmlformats.org/officeDocument/2006/relationships/image" Target="../media/image-2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image" Target="../media/image-29-5.png"/><Relationship Id="rId6" Type="http://schemas.openxmlformats.org/officeDocument/2006/relationships/image" Target="../media/image-2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image" Target="../media/image-3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1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image" Target="../media/image-34-5.png"/><Relationship Id="rId6" Type="http://schemas.openxmlformats.org/officeDocument/2006/relationships/image" Target="../media/image-3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1.png"/><Relationship Id="rId3" Type="http://schemas.openxmlformats.org/officeDocument/2006/relationships/image" Target="../media/image-3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image" Target="../media/image-38-3.png"/><Relationship Id="rId4" Type="http://schemas.openxmlformats.org/officeDocument/2006/relationships/image" Target="../media/image-3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image" Target="../media/image-39-3.png"/><Relationship Id="rId4" Type="http://schemas.openxmlformats.org/officeDocument/2006/relationships/image" Target="../media/image-39-4.png"/><Relationship Id="rId5" Type="http://schemas.openxmlformats.org/officeDocument/2006/relationships/image" Target="../media/image-3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image" Target="../media/image-41-4.png"/><Relationship Id="rId5" Type="http://schemas.openxmlformats.org/officeDocument/2006/relationships/image" Target="../media/image-4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image" Target="../media/image-42-4.png"/><Relationship Id="rId5" Type="http://schemas.openxmlformats.org/officeDocument/2006/relationships/image" Target="../media/image-4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image" Target="../media/image-43-3.png"/><Relationship Id="rId4" Type="http://schemas.openxmlformats.org/officeDocument/2006/relationships/image" Target="../media/image-4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1.png"/><Relationship Id="rId3" Type="http://schemas.openxmlformats.org/officeDocument/2006/relationships/image" Target="../media/image-44-3.png"/><Relationship Id="rId4" Type="http://schemas.openxmlformats.org/officeDocument/2006/relationships/image" Target="../media/image-44-4.png"/><Relationship Id="rId5" Type="http://schemas.openxmlformats.org/officeDocument/2006/relationships/image" Target="../media/image-44-5.png"/><Relationship Id="rId6" Type="http://schemas.openxmlformats.org/officeDocument/2006/relationships/image" Target="../media/image-44-6.png"/><Relationship Id="rId7" Type="http://schemas.openxmlformats.org/officeDocument/2006/relationships/image" Target="../media/image-4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image" Target="../media/image-45-3.png"/><Relationship Id="rId4" Type="http://schemas.openxmlformats.org/officeDocument/2006/relationships/image" Target="../media/image-45-4.png"/><Relationship Id="rId5" Type="http://schemas.openxmlformats.org/officeDocument/2006/relationships/image" Target="../media/image-45-5.png"/><Relationship Id="rId6" Type="http://schemas.openxmlformats.org/officeDocument/2006/relationships/image" Target="../media/image-45-1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png"/><Relationship Id="rId3" Type="http://schemas.openxmlformats.org/officeDocument/2006/relationships/image" Target="../media/image-46-3.png"/><Relationship Id="rId4" Type="http://schemas.openxmlformats.org/officeDocument/2006/relationships/image" Target="../media/image-46-4.png"/><Relationship Id="rId5" Type="http://schemas.openxmlformats.org/officeDocument/2006/relationships/image" Target="../media/image-46-5.png"/><Relationship Id="rId6" Type="http://schemas.openxmlformats.org/officeDocument/2006/relationships/image" Target="../media/image-4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image" Target="../media/image-4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png"/><Relationship Id="rId3" Type="http://schemas.openxmlformats.org/officeDocument/2006/relationships/image" Target="../media/image-49-3.png"/><Relationship Id="rId4" Type="http://schemas.openxmlformats.org/officeDocument/2006/relationships/image" Target="../media/image-49-4.png"/><Relationship Id="rId5" Type="http://schemas.openxmlformats.org/officeDocument/2006/relationships/image" Target="../media/image-49-5.png"/><Relationship Id="rId6" Type="http://schemas.openxmlformats.org/officeDocument/2006/relationships/image" Target="../media/image-4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6656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392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4128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4128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4128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97864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97864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97864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481328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60" kern="0" dirty="0">
                <a:solidFill>
                  <a:srgbClr val="8F8C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그림으로 쉽게 설명하는 파이썬 알고리즘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58368" y="1901952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07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58368" y="2395728"/>
            <a:ext cx="6583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 기법</a:t>
            </a:r>
            <a:endParaRPr lang="en-US" sz="5400" dirty="0"/>
          </a:p>
        </p:txBody>
      </p:sp>
      <p:sp>
        <p:nvSpPr>
          <p:cNvPr id="20" name="Text 18"/>
          <p:cNvSpPr/>
          <p:nvPr/>
        </p:nvSpPr>
        <p:spPr>
          <a:xfrm>
            <a:off x="658368" y="3566160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Backtracking Techniques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658368" y="4224528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막다른 벽이 나타나면 즉시 발길을 돌린다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7543800" y="1572768"/>
            <a:ext cx="3986784" cy="374904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 flipH="1">
            <a:off x="8714232" y="2240280"/>
            <a:ext cx="822960" cy="420624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537192" y="2240280"/>
            <a:ext cx="822960" cy="420624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 flipH="1">
            <a:off x="8257032" y="3026664"/>
            <a:ext cx="457200" cy="420624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714232" y="3026664"/>
            <a:ext cx="457200" cy="420624"/>
          </a:xfrm>
          <a:prstGeom prst="line">
            <a:avLst/>
          </a:prstGeom>
          <a:noFill/>
          <a:ln w="20320">
            <a:solidFill>
              <a:srgbClr val="F3B6BF"/>
            </a:solidFill>
            <a:prstDash val="dash"/>
          </a:ln>
        </p:spPr>
      </p:sp>
      <p:sp>
        <p:nvSpPr>
          <p:cNvPr id="27" name="Shape 25"/>
          <p:cNvSpPr/>
          <p:nvPr/>
        </p:nvSpPr>
        <p:spPr>
          <a:xfrm flipH="1">
            <a:off x="9902952" y="3026664"/>
            <a:ext cx="457200" cy="420624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60152" y="3026664"/>
            <a:ext cx="457200" cy="420624"/>
          </a:xfrm>
          <a:prstGeom prst="line">
            <a:avLst/>
          </a:prstGeom>
          <a:noFill/>
          <a:ln w="20320">
            <a:solidFill>
              <a:srgbClr val="F3B6BF"/>
            </a:solidFill>
            <a:prstDash val="dash"/>
          </a:ln>
        </p:spPr>
      </p:sp>
      <p:sp>
        <p:nvSpPr>
          <p:cNvPr id="29" name="Shape 27"/>
          <p:cNvSpPr/>
          <p:nvPr/>
        </p:nvSpPr>
        <p:spPr>
          <a:xfrm flipH="1">
            <a:off x="7964424" y="3813048"/>
            <a:ext cx="292608" cy="420624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57032" y="3813048"/>
            <a:ext cx="292608" cy="420624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354312" y="1874520"/>
            <a:ext cx="365760" cy="365760"/>
          </a:xfrm>
          <a:prstGeom prst="ellipse">
            <a:avLst/>
          </a:prstGeom>
          <a:solidFill>
            <a:srgbClr val="4F46E5"/>
          </a:solidFill>
          <a:ln w="19050">
            <a:solidFill>
              <a:srgbClr val="4F46E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531352" y="2660904"/>
            <a:ext cx="365760" cy="365760"/>
          </a:xfrm>
          <a:prstGeom prst="ellipse">
            <a:avLst/>
          </a:prstGeom>
          <a:solidFill>
            <a:srgbClr val="4F46E5"/>
          </a:solidFill>
          <a:ln w="19050">
            <a:solidFill>
              <a:srgbClr val="4F46E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177272" y="2660904"/>
            <a:ext cx="365760" cy="365760"/>
          </a:xfrm>
          <a:prstGeom prst="ellipse">
            <a:avLst/>
          </a:prstGeom>
          <a:solidFill>
            <a:srgbClr val="7C3AED"/>
          </a:solidFill>
          <a:ln w="19050">
            <a:solidFill>
              <a:srgbClr val="7C3AE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074152" y="3447288"/>
            <a:ext cx="365760" cy="365760"/>
          </a:xfrm>
          <a:prstGeom prst="ellipse">
            <a:avLst/>
          </a:prstGeom>
          <a:solidFill>
            <a:srgbClr val="7C3AED"/>
          </a:solidFill>
          <a:ln w="19050">
            <a:solidFill>
              <a:srgbClr val="7C3AED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015984" y="3474720"/>
            <a:ext cx="310896" cy="310896"/>
          </a:xfrm>
          <a:prstGeom prst="ellipse">
            <a:avLst/>
          </a:prstGeom>
          <a:solidFill>
            <a:srgbClr val="F7DDE2"/>
          </a:solidFill>
          <a:ln w="15240">
            <a:solidFill>
              <a:srgbClr val="FB718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9720072" y="3447288"/>
            <a:ext cx="365760" cy="365760"/>
          </a:xfrm>
          <a:prstGeom prst="ellipse">
            <a:avLst/>
          </a:prstGeom>
          <a:solidFill>
            <a:srgbClr val="38BDF8"/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0661904" y="3474720"/>
            <a:ext cx="310896" cy="310896"/>
          </a:xfrm>
          <a:prstGeom prst="ellipse">
            <a:avLst/>
          </a:prstGeom>
          <a:solidFill>
            <a:srgbClr val="F7DDE2"/>
          </a:solidFill>
          <a:ln w="15240">
            <a:solidFill>
              <a:srgbClr val="FB7185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818120" y="4270248"/>
            <a:ext cx="292608" cy="292608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403336" y="4270248"/>
            <a:ext cx="292608" cy="292608"/>
          </a:xfrm>
          <a:prstGeom prst="ellipse">
            <a:avLst/>
          </a:prstGeom>
          <a:solidFill>
            <a:srgbClr val="E6E5F7"/>
          </a:solidFill>
          <a:ln w="19050">
            <a:solidFill>
              <a:srgbClr val="E6E5F7"/>
            </a:solidFill>
            <a:prstDash val="solid"/>
          </a:ln>
        </p:spPr>
      </p:sp>
      <p:pic>
        <p:nvPicPr>
          <p:cNvPr id="40" name="Image 0" descr="/home/claude/icons/times_cor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79992" y="3538728"/>
            <a:ext cx="182880" cy="182880"/>
          </a:xfrm>
          <a:prstGeom prst="rect">
            <a:avLst/>
          </a:prstGeom>
        </p:spPr>
      </p:pic>
      <p:pic>
        <p:nvPicPr>
          <p:cNvPr id="41" name="Image 1" descr="/home/claude/icons/times_cor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5912" y="3538728"/>
            <a:ext cx="182880" cy="182880"/>
          </a:xfrm>
          <a:prstGeom prst="rect">
            <a:avLst/>
          </a:prstGeom>
        </p:spPr>
      </p:pic>
      <p:sp>
        <p:nvSpPr>
          <p:cNvPr id="42" name="Text 38"/>
          <p:cNvSpPr/>
          <p:nvPr/>
        </p:nvSpPr>
        <p:spPr>
          <a:xfrm>
            <a:off x="7726680" y="4754880"/>
            <a:ext cx="3621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가지치기된 상태 공간 트리</a:t>
            </a:r>
            <a:endParaRPr lang="en-US" sz="1100" dirty="0"/>
          </a:p>
        </p:txBody>
      </p:sp>
      <p:sp>
        <p:nvSpPr>
          <p:cNvPr id="43" name="Text 3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CONTENTS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장에서 배울 내용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828800"/>
            <a:ext cx="3440887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96112" y="2103120"/>
            <a:ext cx="475488" cy="47548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6" name="Image 0" descr="/home/claude/icons/searc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494" y="2231502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36192" y="2011680"/>
            <a:ext cx="234360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F46E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536192" y="2267712"/>
            <a:ext cx="234360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탐색의 기초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1536192" y="2596896"/>
            <a:ext cx="234360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상태 공간 트리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373575" y="1828800"/>
            <a:ext cx="3440887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11319" y="2103120"/>
            <a:ext cx="475488" cy="475488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2" name="Image 1" descr="/home/claude/icons/sitemap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9701" y="2231502"/>
            <a:ext cx="218724" cy="21872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51399" y="2011680"/>
            <a:ext cx="234360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7.2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5251399" y="2267712"/>
            <a:ext cx="234360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DFS와 BFS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5251399" y="2596896"/>
            <a:ext cx="234360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탐색의 두 가지 엔진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8088782" y="1828800"/>
            <a:ext cx="3440887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326526" y="2103120"/>
            <a:ext cx="475488" cy="47548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8" name="Image 2" descr="/home/claude/icons/cu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4908" y="2231502"/>
            <a:ext cx="218724" cy="21872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966606" y="2011680"/>
            <a:ext cx="234360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7.3</a:t>
            </a:r>
            <a:endParaRPr lang="en-US" sz="1100" dirty="0"/>
          </a:p>
        </p:txBody>
      </p:sp>
      <p:sp>
        <p:nvSpPr>
          <p:cNvPr id="20" name="Text 15"/>
          <p:cNvSpPr/>
          <p:nvPr/>
        </p:nvSpPr>
        <p:spPr>
          <a:xfrm>
            <a:off x="8966606" y="2267712"/>
            <a:ext cx="234360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</a:t>
            </a:r>
            <a:endParaRPr lang="en-US" sz="1350" dirty="0"/>
          </a:p>
        </p:txBody>
      </p:sp>
      <p:sp>
        <p:nvSpPr>
          <p:cNvPr id="21" name="Text 16"/>
          <p:cNvSpPr/>
          <p:nvPr/>
        </p:nvSpPr>
        <p:spPr>
          <a:xfrm>
            <a:off x="8966606" y="2596896"/>
            <a:ext cx="234360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DFS에 판단력을 더하다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658368" y="3154680"/>
            <a:ext cx="3440887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896112" y="3429000"/>
            <a:ext cx="475488" cy="47548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4" name="Image 3" descr="/home/claude/icons/card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494" y="3557382"/>
            <a:ext cx="218724" cy="21872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536192" y="3337560"/>
            <a:ext cx="234360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7.4</a:t>
            </a:r>
            <a:endParaRPr lang="en-US" sz="1100" dirty="0"/>
          </a:p>
        </p:txBody>
      </p:sp>
      <p:sp>
        <p:nvSpPr>
          <p:cNvPr id="26" name="Text 20"/>
          <p:cNvSpPr/>
          <p:nvPr/>
        </p:nvSpPr>
        <p:spPr>
          <a:xfrm>
            <a:off x="1536192" y="3593592"/>
            <a:ext cx="234360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카드 뽑기</a:t>
            </a:r>
            <a:endParaRPr lang="en-US" sz="1350" dirty="0"/>
          </a:p>
        </p:txBody>
      </p:sp>
      <p:sp>
        <p:nvSpPr>
          <p:cNvPr id="27" name="Text 21"/>
          <p:cNvSpPr/>
          <p:nvPr/>
        </p:nvSpPr>
        <p:spPr>
          <a:xfrm>
            <a:off x="1536192" y="3922776"/>
            <a:ext cx="234360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템플릿 첫 적용</a:t>
            </a:r>
            <a:endParaRPr lang="en-US" sz="1100" dirty="0"/>
          </a:p>
        </p:txBody>
      </p:sp>
      <p:sp>
        <p:nvSpPr>
          <p:cNvPr id="28" name="Shape 22"/>
          <p:cNvSpPr/>
          <p:nvPr/>
        </p:nvSpPr>
        <p:spPr>
          <a:xfrm>
            <a:off x="4373575" y="3154680"/>
            <a:ext cx="3440887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4611319" y="3429000"/>
            <a:ext cx="475488" cy="47548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0" name="Image 4" descr="/home/claude/icons/layer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9701" y="3557382"/>
            <a:ext cx="218724" cy="218724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5251399" y="3337560"/>
            <a:ext cx="234360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7C3AE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7.5</a:t>
            </a:r>
            <a:endParaRPr lang="en-US" sz="1100" dirty="0"/>
          </a:p>
        </p:txBody>
      </p:sp>
      <p:sp>
        <p:nvSpPr>
          <p:cNvPr id="32" name="Text 25"/>
          <p:cNvSpPr/>
          <p:nvPr/>
        </p:nvSpPr>
        <p:spPr>
          <a:xfrm>
            <a:off x="5251399" y="3593592"/>
            <a:ext cx="234360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 집합의 합</a:t>
            </a:r>
            <a:endParaRPr lang="en-US" sz="1350" dirty="0"/>
          </a:p>
        </p:txBody>
      </p:sp>
      <p:sp>
        <p:nvSpPr>
          <p:cNvPr id="33" name="Text 26"/>
          <p:cNvSpPr/>
          <p:nvPr/>
        </p:nvSpPr>
        <p:spPr>
          <a:xfrm>
            <a:off x="5251399" y="3922776"/>
            <a:ext cx="234360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넣을까, 말까</a:t>
            </a:r>
            <a:endParaRPr lang="en-US" sz="1100" dirty="0"/>
          </a:p>
        </p:txBody>
      </p:sp>
      <p:sp>
        <p:nvSpPr>
          <p:cNvPr id="34" name="Shape 27"/>
          <p:cNvSpPr/>
          <p:nvPr/>
        </p:nvSpPr>
        <p:spPr>
          <a:xfrm>
            <a:off x="8088782" y="3154680"/>
            <a:ext cx="3440887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8326526" y="3429000"/>
            <a:ext cx="475488" cy="47548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6" name="Image 5" descr="/home/claude/icons/crown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4908" y="3557382"/>
            <a:ext cx="218724" cy="218724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8966606" y="3337560"/>
            <a:ext cx="234360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7.6</a:t>
            </a:r>
            <a:endParaRPr lang="en-US" sz="1100" dirty="0"/>
          </a:p>
        </p:txBody>
      </p:sp>
      <p:sp>
        <p:nvSpPr>
          <p:cNvPr id="38" name="Text 30"/>
          <p:cNvSpPr/>
          <p:nvPr/>
        </p:nvSpPr>
        <p:spPr>
          <a:xfrm>
            <a:off x="8966606" y="3593592"/>
            <a:ext cx="234360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N-Queen</a:t>
            </a:r>
            <a:endParaRPr lang="en-US" sz="1350" dirty="0"/>
          </a:p>
        </p:txBody>
      </p:sp>
      <p:sp>
        <p:nvSpPr>
          <p:cNvPr id="39" name="Text 31"/>
          <p:cNvSpPr/>
          <p:nvPr/>
        </p:nvSpPr>
        <p:spPr>
          <a:xfrm>
            <a:off x="8966606" y="3922776"/>
            <a:ext cx="234360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백트래킹의 교과서</a:t>
            </a:r>
            <a:endParaRPr lang="en-US" sz="1100" dirty="0"/>
          </a:p>
        </p:txBody>
      </p:sp>
      <p:sp>
        <p:nvSpPr>
          <p:cNvPr id="40" name="Shape 32"/>
          <p:cNvSpPr/>
          <p:nvPr/>
        </p:nvSpPr>
        <p:spPr>
          <a:xfrm>
            <a:off x="658368" y="4480560"/>
            <a:ext cx="3440887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1" name="Shape 33"/>
          <p:cNvSpPr/>
          <p:nvPr/>
        </p:nvSpPr>
        <p:spPr>
          <a:xfrm>
            <a:off x="896112" y="4754880"/>
            <a:ext cx="475488" cy="475488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42" name="Image 6" descr="/home/claude/icons/network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494" y="4883262"/>
            <a:ext cx="218724" cy="218724"/>
          </a:xfrm>
          <a:prstGeom prst="rect">
            <a:avLst/>
          </a:prstGeom>
        </p:spPr>
      </p:pic>
      <p:sp>
        <p:nvSpPr>
          <p:cNvPr id="43" name="Text 34"/>
          <p:cNvSpPr/>
          <p:nvPr/>
        </p:nvSpPr>
        <p:spPr>
          <a:xfrm>
            <a:off x="1536192" y="4663440"/>
            <a:ext cx="234360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B8A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7.7</a:t>
            </a:r>
            <a:endParaRPr lang="en-US" sz="1100" dirty="0"/>
          </a:p>
        </p:txBody>
      </p:sp>
      <p:sp>
        <p:nvSpPr>
          <p:cNvPr id="44" name="Text 35"/>
          <p:cNvSpPr/>
          <p:nvPr/>
        </p:nvSpPr>
        <p:spPr>
          <a:xfrm>
            <a:off x="1536192" y="4919472"/>
            <a:ext cx="234360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그래프 색칠하기</a:t>
            </a:r>
            <a:endParaRPr lang="en-US" sz="1350" dirty="0"/>
          </a:p>
        </p:txBody>
      </p:sp>
      <p:sp>
        <p:nvSpPr>
          <p:cNvPr id="45" name="Text 36"/>
          <p:cNvSpPr/>
          <p:nvPr/>
        </p:nvSpPr>
        <p:spPr>
          <a:xfrm>
            <a:off x="1536192" y="5248656"/>
            <a:ext cx="234360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m개의 색으로 칠하기</a:t>
            </a:r>
            <a:endParaRPr lang="en-US" sz="1100" dirty="0"/>
          </a:p>
        </p:txBody>
      </p:sp>
      <p:sp>
        <p:nvSpPr>
          <p:cNvPr id="46" name="Shape 37"/>
          <p:cNvSpPr/>
          <p:nvPr/>
        </p:nvSpPr>
        <p:spPr>
          <a:xfrm>
            <a:off x="4373575" y="4480560"/>
            <a:ext cx="3440887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7" name="Shape 38"/>
          <p:cNvSpPr/>
          <p:nvPr/>
        </p:nvSpPr>
        <p:spPr>
          <a:xfrm>
            <a:off x="4611319" y="4754880"/>
            <a:ext cx="475488" cy="475488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pic>
        <p:nvPicPr>
          <p:cNvPr id="48" name="Image 7" descr="/home/claude/icons/scale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9701" y="4883262"/>
            <a:ext cx="218724" cy="218724"/>
          </a:xfrm>
          <a:prstGeom prst="rect">
            <a:avLst/>
          </a:prstGeom>
        </p:spPr>
      </p:pic>
      <p:sp>
        <p:nvSpPr>
          <p:cNvPr id="49" name="Text 39"/>
          <p:cNvSpPr/>
          <p:nvPr/>
        </p:nvSpPr>
        <p:spPr>
          <a:xfrm>
            <a:off x="5251399" y="4663440"/>
            <a:ext cx="234360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7.8</a:t>
            </a:r>
            <a:endParaRPr lang="en-US" sz="1100" dirty="0"/>
          </a:p>
        </p:txBody>
      </p:sp>
      <p:sp>
        <p:nvSpPr>
          <p:cNvPr id="50" name="Text 40"/>
          <p:cNvSpPr/>
          <p:nvPr/>
        </p:nvSpPr>
        <p:spPr>
          <a:xfrm>
            <a:off x="5251399" y="4919472"/>
            <a:ext cx="234360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다른 방법과 비교</a:t>
            </a:r>
            <a:endParaRPr lang="en-US" sz="1350" dirty="0"/>
          </a:p>
        </p:txBody>
      </p:sp>
      <p:sp>
        <p:nvSpPr>
          <p:cNvPr id="51" name="Text 41"/>
          <p:cNvSpPr/>
          <p:nvPr/>
        </p:nvSpPr>
        <p:spPr>
          <a:xfrm>
            <a:off x="5251399" y="5248656"/>
            <a:ext cx="234360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DFS와의 차이, 그리고 한계</a:t>
            </a:r>
            <a:endParaRPr lang="en-US" sz="1100" dirty="0"/>
          </a:p>
        </p:txBody>
      </p:sp>
      <p:sp>
        <p:nvSpPr>
          <p:cNvPr id="52" name="Shape 42"/>
          <p:cNvSpPr/>
          <p:nvPr/>
        </p:nvSpPr>
        <p:spPr>
          <a:xfrm>
            <a:off x="8088782" y="4480560"/>
            <a:ext cx="3440887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3" name="Shape 43"/>
          <p:cNvSpPr/>
          <p:nvPr/>
        </p:nvSpPr>
        <p:spPr>
          <a:xfrm>
            <a:off x="8326526" y="4754880"/>
            <a:ext cx="475488" cy="475488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54" name="Image 8" descr="/home/claude/icons/code_white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54908" y="4883262"/>
            <a:ext cx="218724" cy="218724"/>
          </a:xfrm>
          <a:prstGeom prst="rect">
            <a:avLst/>
          </a:prstGeom>
        </p:spPr>
      </p:pic>
      <p:sp>
        <p:nvSpPr>
          <p:cNvPr id="55" name="Text 44"/>
          <p:cNvSpPr/>
          <p:nvPr/>
        </p:nvSpPr>
        <p:spPr>
          <a:xfrm>
            <a:off x="8966606" y="4663440"/>
            <a:ext cx="234360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7.9</a:t>
            </a:r>
            <a:endParaRPr lang="en-US" sz="1100" dirty="0"/>
          </a:p>
        </p:txBody>
      </p:sp>
      <p:sp>
        <p:nvSpPr>
          <p:cNvPr id="56" name="Text 45"/>
          <p:cNvSpPr/>
          <p:nvPr/>
        </p:nvSpPr>
        <p:spPr>
          <a:xfrm>
            <a:off x="8966606" y="4919472"/>
            <a:ext cx="234360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1350" dirty="0"/>
          </a:p>
        </p:txBody>
      </p:sp>
      <p:sp>
        <p:nvSpPr>
          <p:cNvPr id="57" name="Text 46"/>
          <p:cNvSpPr/>
          <p:nvPr/>
        </p:nvSpPr>
        <p:spPr>
          <a:xfrm>
            <a:off x="8966606" y="5248656"/>
            <a:ext cx="234360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실전에서의 백트래킹</a:t>
            </a:r>
            <a:endParaRPr lang="en-US" sz="1100" dirty="0"/>
          </a:p>
        </p:txBody>
      </p:sp>
      <p:sp>
        <p:nvSpPr>
          <p:cNvPr id="58" name="Shape 47"/>
          <p:cNvSpPr/>
          <p:nvPr/>
        </p:nvSpPr>
        <p:spPr>
          <a:xfrm>
            <a:off x="658368" y="5806440"/>
            <a:ext cx="10872216" cy="502920"/>
          </a:xfrm>
          <a:prstGeom prst="roundRect">
            <a:avLst>
              <a:gd name="adj" fmla="val 21818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9" name="Shape 48"/>
          <p:cNvSpPr/>
          <p:nvPr/>
        </p:nvSpPr>
        <p:spPr>
          <a:xfrm>
            <a:off x="896112" y="5829300"/>
            <a:ext cx="457200" cy="457200"/>
          </a:xfrm>
          <a:prstGeom prst="ellipse">
            <a:avLst/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</p:spPr>
      </p:sp>
      <p:pic>
        <p:nvPicPr>
          <p:cNvPr id="60" name="Image 9" descr="/home/claude/icons/quote_white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4984" y="5948172"/>
            <a:ext cx="219456" cy="219456"/>
          </a:xfrm>
          <a:prstGeom prst="rect">
            <a:avLst/>
          </a:prstGeom>
        </p:spPr>
      </p:pic>
      <p:sp>
        <p:nvSpPr>
          <p:cNvPr id="61" name="Text 49"/>
          <p:cNvSpPr/>
          <p:nvPr/>
        </p:nvSpPr>
        <p:spPr>
          <a:xfrm>
            <a:off x="1517904" y="5806440"/>
            <a:ext cx="97566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"막다른 벽이 나타나면 즉시 발길을 돌려(back), 오던 길로 되돌아가(tracking) 다른 길을 찾는다"</a:t>
            </a:r>
            <a:endParaRPr lang="en-US" sz="1250" dirty="0"/>
          </a:p>
        </p:txBody>
      </p:sp>
      <p:sp>
        <p:nvSpPr>
          <p:cNvPr id="62" name="Text 5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7.1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4" name="Image 0" descr="/home/claude/icons/searc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탐색의 기초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정답으로 가는 공식을 바로 계산할 수 없다면,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가능한 선택을 체계적으로 살펴보는 수밖에 없다.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5513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earc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5279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§7.1  탐색의 기초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탐색이 필요한 문제들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어떤 문제는 정답으로 가는 공식을 바로 계산할 수 없다. 가능한 모든 선택을 하나씩 시도해 보며 답을 찾아야 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3218688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920240" y="2386584"/>
            <a:ext cx="694944" cy="69494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9" name="Image 1" descr="/home/claude/icons/ke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875" y="2574219"/>
            <a:ext cx="319674" cy="31967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41248" y="3209544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비밀번호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932688" y="3575304"/>
            <a:ext cx="26700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자리에 어떤 숫자를 넣어야 할지 미리 알 수 없는 문제.</a:t>
            </a:r>
            <a:endParaRPr lang="en-US" sz="1180" dirty="0"/>
          </a:p>
        </p:txBody>
      </p:sp>
      <p:sp>
        <p:nvSpPr>
          <p:cNvPr id="12" name="Shape 8"/>
          <p:cNvSpPr/>
          <p:nvPr/>
        </p:nvSpPr>
        <p:spPr>
          <a:xfrm>
            <a:off x="4453128" y="2157984"/>
            <a:ext cx="3218688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5715000" y="2386584"/>
            <a:ext cx="694944" cy="694944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4" name="Image 2" descr="/home/claude/icons/crow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35" y="2574219"/>
            <a:ext cx="319674" cy="31967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36008" y="3209544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체스판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4727448" y="3575304"/>
            <a:ext cx="26700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말을 어디에 놓아야 서로 공격하지 않는지 결정하는 문제.</a:t>
            </a:r>
            <a:endParaRPr lang="en-US" sz="1180" dirty="0"/>
          </a:p>
        </p:txBody>
      </p:sp>
      <p:sp>
        <p:nvSpPr>
          <p:cNvPr id="17" name="Shape 12"/>
          <p:cNvSpPr/>
          <p:nvPr/>
        </p:nvSpPr>
        <p:spPr>
          <a:xfrm>
            <a:off x="8247888" y="2157984"/>
            <a:ext cx="3218688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9509760" y="2386584"/>
            <a:ext cx="694944" cy="69494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9" name="Image 3" descr="/home/claude/icons/listol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95" y="2574219"/>
            <a:ext cx="319674" cy="31967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430768" y="3209544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선택 문제</a:t>
            </a:r>
            <a:endParaRPr lang="en-US" sz="1500" dirty="0"/>
          </a:p>
        </p:txBody>
      </p:sp>
      <p:sp>
        <p:nvSpPr>
          <p:cNvPr id="21" name="Text 15"/>
          <p:cNvSpPr/>
          <p:nvPr/>
        </p:nvSpPr>
        <p:spPr>
          <a:xfrm>
            <a:off x="8522208" y="3575304"/>
            <a:ext cx="26700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선택지 중 무엇을 고르고 무엇을 버릴지 정하는 문제.</a:t>
            </a:r>
            <a:endParaRPr lang="en-US" sz="1180" dirty="0"/>
          </a:p>
        </p:txBody>
      </p:sp>
      <p:sp>
        <p:nvSpPr>
          <p:cNvPr id="22" name="Shape 16"/>
          <p:cNvSpPr/>
          <p:nvPr/>
        </p:nvSpPr>
        <p:spPr>
          <a:xfrm>
            <a:off x="658368" y="452628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896112" y="477774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4" name="Image 4" descr="/home/claude/icons/search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4896612"/>
            <a:ext cx="219456" cy="219456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517904" y="467258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탐색(search)이란?</a:t>
            </a:r>
            <a:endParaRPr lang="en-US" sz="1320" dirty="0"/>
          </a:p>
        </p:txBody>
      </p:sp>
      <p:sp>
        <p:nvSpPr>
          <p:cNvPr id="26" name="Text 19"/>
          <p:cNvSpPr/>
          <p:nvPr/>
        </p:nvSpPr>
        <p:spPr>
          <a:xfrm>
            <a:off x="1517904" y="498348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문제의 해답을 찾기 위해 가능한 선택의 공간을 체계적으로 살펴보는 과정이다. 여기서 핵심은 "정답을 찾았는가"보다 "정답이 아닌 길을 얼마나 똑똑하게 피했는가"에 있다.</a:t>
            </a:r>
            <a:endParaRPr lang="en-US" sz="1230" dirty="0"/>
          </a:p>
        </p:txBody>
      </p:sp>
      <p:sp>
        <p:nvSpPr>
          <p:cNvPr id="27" name="Shape 20"/>
          <p:cNvSpPr/>
          <p:nvPr/>
        </p:nvSpPr>
        <p:spPr>
          <a:xfrm>
            <a:off x="658368" y="566928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896112" y="5696712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9" name="Image 5" descr="/home/claude/icons/bulb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19" y="5801319"/>
            <a:ext cx="193121" cy="193121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1517904" y="576072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 알고리즘의 성능은 방문한 노드 수로 결정된다 — 덜 가보는 쪽이 이긴다.</a:t>
            </a:r>
            <a:endParaRPr lang="en-US" sz="1220" dirty="0"/>
          </a:p>
        </p:txBody>
      </p:sp>
      <p:sp>
        <p:nvSpPr>
          <p:cNvPr id="31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5513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earc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5279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§7.1  탐색의 기초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상태 공간 트리 (state space tree)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선택의 결과를 트리로 표현한 가상의 구조다. 예를 들어 각 자리가 0 또는 1인 3자리 비밀번호는 다음과 같은 이진 트리가 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6035040" cy="3200400"/>
          </a:xfrm>
          <a:prstGeom prst="roundRect">
            <a:avLst>
              <a:gd name="adj" fmla="val 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 flipH="1">
            <a:off x="2487168" y="2660904"/>
            <a:ext cx="1188720" cy="548640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75888" y="2660904"/>
            <a:ext cx="1188720" cy="548640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flipH="1">
            <a:off x="1572768" y="3557016"/>
            <a:ext cx="914400" cy="548640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487168" y="3557016"/>
            <a:ext cx="640080" cy="548640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flipH="1">
            <a:off x="4224528" y="3557016"/>
            <a:ext cx="640080" cy="548640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864608" y="3557016"/>
            <a:ext cx="914400" cy="548640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172968" y="2313432"/>
            <a:ext cx="1005840" cy="347472"/>
          </a:xfrm>
          <a:prstGeom prst="roundRect">
            <a:avLst>
              <a:gd name="adj" fmla="val 15789"/>
            </a:avLst>
          </a:prstGeom>
          <a:solidFill>
            <a:srgbClr val="4F46E5"/>
          </a:solidFill>
          <a:ln w="15240">
            <a:solidFill>
              <a:srgbClr val="4F46E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172968" y="2313432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[?,?,?]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1984248" y="3209544"/>
            <a:ext cx="1005840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5240">
            <a:solidFill>
              <a:srgbClr val="4F46E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984248" y="3209544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01E4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[0,?,?]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361688" y="3209544"/>
            <a:ext cx="1005840" cy="347472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5240">
            <a:solidFill>
              <a:srgbClr val="4F46E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361688" y="3209544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01E4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[1,?,?]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1124712" y="4114800"/>
            <a:ext cx="896112" cy="3291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40">
            <a:solidFill>
              <a:srgbClr val="C9C7E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124712" y="4114800"/>
            <a:ext cx="8961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[0,0,?]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2679192" y="4114800"/>
            <a:ext cx="896112" cy="3291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40">
            <a:solidFill>
              <a:srgbClr val="C9C7E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2679192" y="4114800"/>
            <a:ext cx="8961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[0,1,?]</a:t>
            </a:r>
            <a:endParaRPr lang="en-US" sz="950" dirty="0"/>
          </a:p>
        </p:txBody>
      </p:sp>
      <p:sp>
        <p:nvSpPr>
          <p:cNvPr id="24" name="Shape 21"/>
          <p:cNvSpPr/>
          <p:nvPr/>
        </p:nvSpPr>
        <p:spPr>
          <a:xfrm>
            <a:off x="3776472" y="4114800"/>
            <a:ext cx="896112" cy="3291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40">
            <a:solidFill>
              <a:srgbClr val="C9C7E8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3776472" y="4114800"/>
            <a:ext cx="8961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[1,0,?]</a:t>
            </a:r>
            <a:endParaRPr lang="en-US" sz="950" dirty="0"/>
          </a:p>
        </p:txBody>
      </p:sp>
      <p:sp>
        <p:nvSpPr>
          <p:cNvPr id="26" name="Shape 23"/>
          <p:cNvSpPr/>
          <p:nvPr/>
        </p:nvSpPr>
        <p:spPr>
          <a:xfrm>
            <a:off x="5330952" y="4114800"/>
            <a:ext cx="896112" cy="3291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5240">
            <a:solidFill>
              <a:srgbClr val="C9C7E8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330952" y="4114800"/>
            <a:ext cx="8961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[1,1,?]</a:t>
            </a:r>
            <a:endParaRPr lang="en-US" sz="950" dirty="0"/>
          </a:p>
        </p:txBody>
      </p:sp>
      <p:sp>
        <p:nvSpPr>
          <p:cNvPr id="28" name="Text 25"/>
          <p:cNvSpPr/>
          <p:nvPr/>
        </p:nvSpPr>
        <p:spPr>
          <a:xfrm>
            <a:off x="2788920" y="2788920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7C3AE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4315968" y="2788920"/>
            <a:ext cx="274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7C3AE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841248" y="493776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… 각 단말 노드가 정답 또는 실패가 된다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6876288" y="2157984"/>
            <a:ext cx="4654296" cy="1572768"/>
          </a:xfrm>
          <a:prstGeom prst="roundRect">
            <a:avLst>
              <a:gd name="adj" fmla="val 58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9"/>
          <p:cNvSpPr/>
          <p:nvPr/>
        </p:nvSpPr>
        <p:spPr>
          <a:xfrm>
            <a:off x="7059168" y="2286000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3" name="Image 1" descr="/home/claude/icons/sitemap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7923" y="2384755"/>
            <a:ext cx="168250" cy="168250"/>
          </a:xfrm>
          <a:prstGeom prst="rect">
            <a:avLst/>
          </a:prstGeom>
        </p:spPr>
      </p:pic>
      <p:sp>
        <p:nvSpPr>
          <p:cNvPr id="34" name="Text 30"/>
          <p:cNvSpPr/>
          <p:nvPr/>
        </p:nvSpPr>
        <p:spPr>
          <a:xfrm>
            <a:off x="7534656" y="2249424"/>
            <a:ext cx="38313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구성 요소</a:t>
            </a:r>
            <a:endParaRPr lang="en-US" sz="1300" dirty="0"/>
          </a:p>
        </p:txBody>
      </p:sp>
      <p:sp>
        <p:nvSpPr>
          <p:cNvPr id="35" name="Text 31"/>
          <p:cNvSpPr/>
          <p:nvPr/>
        </p:nvSpPr>
        <p:spPr>
          <a:xfrm>
            <a:off x="7534656" y="2523744"/>
            <a:ext cx="3831336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상태(state): 문제 해결 과정의 한 시점 — 예: [0, 1, ?]</a:t>
            </a:r>
            <a:endParaRPr lang="en-US" sz="106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간선(edge): 한 상태에서 다른 상태로의 이동</a:t>
            </a:r>
            <a:endParaRPr lang="en-US" sz="106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루트(root): 시작 상태 [?, ?, ?]</a:t>
            </a:r>
            <a:endParaRPr lang="en-US" sz="106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단말 노드(leaf): 정답 또는 실패</a:t>
            </a:r>
            <a:endParaRPr lang="en-US" sz="1060" dirty="0"/>
          </a:p>
        </p:txBody>
      </p:sp>
      <p:sp>
        <p:nvSpPr>
          <p:cNvPr id="36" name="Shape 32"/>
          <p:cNvSpPr/>
          <p:nvPr/>
        </p:nvSpPr>
        <p:spPr>
          <a:xfrm>
            <a:off x="6876288" y="3877056"/>
            <a:ext cx="4654296" cy="1481328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7" name="Shape 33"/>
          <p:cNvSpPr/>
          <p:nvPr/>
        </p:nvSpPr>
        <p:spPr>
          <a:xfrm>
            <a:off x="7059168" y="4005072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8" name="Image 2" descr="/home/claude/icons/bulb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7923" y="4103827"/>
            <a:ext cx="168250" cy="168250"/>
          </a:xfrm>
          <a:prstGeom prst="rect">
            <a:avLst/>
          </a:prstGeom>
        </p:spPr>
      </p:pic>
      <p:sp>
        <p:nvSpPr>
          <p:cNvPr id="39" name="Text 34"/>
          <p:cNvSpPr/>
          <p:nvPr/>
        </p:nvSpPr>
        <p:spPr>
          <a:xfrm>
            <a:off x="7534656" y="3968496"/>
            <a:ext cx="38313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트리를 미리 다 만들지 않는다!</a:t>
            </a:r>
            <a:endParaRPr lang="en-US" sz="1300" dirty="0"/>
          </a:p>
        </p:txBody>
      </p:sp>
      <p:sp>
        <p:nvSpPr>
          <p:cNvPr id="40" name="Text 35"/>
          <p:cNvSpPr/>
          <p:nvPr/>
        </p:nvSpPr>
        <p:spPr>
          <a:xfrm>
            <a:off x="7534656" y="4242816"/>
            <a:ext cx="3831336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탐색하면서 필요한 순간에만 다음 가지를 만들고, 확인하고, 필요 없으면 지운다. 손전등을 비추는 곳만 잠시 보이는 셈이다.</a:t>
            </a:r>
            <a:endParaRPr lang="en-US" sz="1080" dirty="0"/>
          </a:p>
        </p:txBody>
      </p:sp>
      <p:sp>
        <p:nvSpPr>
          <p:cNvPr id="41" name="Shape 36"/>
          <p:cNvSpPr/>
          <p:nvPr/>
        </p:nvSpPr>
        <p:spPr>
          <a:xfrm>
            <a:off x="658368" y="5541264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2" name="Shape 37"/>
          <p:cNvSpPr/>
          <p:nvPr/>
        </p:nvSpPr>
        <p:spPr>
          <a:xfrm>
            <a:off x="896112" y="5568696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43" name="Image 3" descr="/home/claude/icons/ey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687568"/>
            <a:ext cx="219456" cy="219456"/>
          </a:xfrm>
          <a:prstGeom prst="rect">
            <a:avLst/>
          </a:prstGeom>
        </p:spPr>
      </p:pic>
      <p:sp>
        <p:nvSpPr>
          <p:cNvPr id="44" name="Text 38"/>
          <p:cNvSpPr/>
          <p:nvPr/>
        </p:nvSpPr>
        <p:spPr>
          <a:xfrm>
            <a:off x="1517904" y="5632704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메모리에 존재하는 것은 지금 내려가고 있는 한 줄기 경로뿐이다 — 트리 전체가 아니다.</a:t>
            </a:r>
            <a:endParaRPr lang="en-US" sz="1230" dirty="0"/>
          </a:p>
        </p:txBody>
      </p:sp>
      <p:sp>
        <p:nvSpPr>
          <p:cNvPr id="45" name="Text 3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5513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earch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5279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§7.1  탐색의 기초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맹목적 탐색 vs 정보 기반 탐색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5349240" cy="3566160"/>
          </a:xfrm>
          <a:prstGeom prst="roundRect">
            <a:avLst>
              <a:gd name="adj" fmla="val 359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1975104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8" name="Image 1" descr="/home/claude/icons/ey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09361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195681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맹목적 탐색 (blind search)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2454250"/>
            <a:ext cx="4800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목표의 위치에 대한 정보 없이 탐색한다.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932688" y="2743200"/>
            <a:ext cx="4800600" cy="786384"/>
          </a:xfrm>
          <a:prstGeom prst="roundRect">
            <a:avLst>
              <a:gd name="adj" fmla="val 1162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1115568" y="287121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3" name="Image 2" descr="/home/claude/icons/chevro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323" y="2969971"/>
            <a:ext cx="168250" cy="1682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591056" y="283464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DFS (깊이 우선) — "한 놈만 팬다"</a:t>
            </a:r>
            <a:endParaRPr lang="en-US" sz="1150" dirty="0"/>
          </a:p>
        </p:txBody>
      </p:sp>
      <p:sp>
        <p:nvSpPr>
          <p:cNvPr id="15" name="Text 10"/>
          <p:cNvSpPr/>
          <p:nvPr/>
        </p:nvSpPr>
        <p:spPr>
          <a:xfrm>
            <a:off x="1591056" y="3108960"/>
            <a:ext cx="3977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갈림길에서 한쪽을 골라 끝까지 간 뒤 되돌아온다. 백트래킹의 기본 엔진.</a:t>
            </a:r>
            <a:endParaRPr lang="en-US" sz="1020" dirty="0"/>
          </a:p>
        </p:txBody>
      </p:sp>
      <p:sp>
        <p:nvSpPr>
          <p:cNvPr id="16" name="Shape 11"/>
          <p:cNvSpPr/>
          <p:nvPr/>
        </p:nvSpPr>
        <p:spPr>
          <a:xfrm>
            <a:off x="932688" y="3621024"/>
            <a:ext cx="4800600" cy="786384"/>
          </a:xfrm>
          <a:prstGeom prst="roundRect">
            <a:avLst>
              <a:gd name="adj" fmla="val 1162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1115568" y="3749040"/>
            <a:ext cx="365760" cy="3657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8" name="Image 3" descr="/home/claude/icons/layer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323" y="3847795"/>
            <a:ext cx="168250" cy="16825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591056" y="371246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BFS (너비 우선) — "돌다리도 두들겨"</a:t>
            </a:r>
            <a:endParaRPr lang="en-US" sz="1150" dirty="0"/>
          </a:p>
        </p:txBody>
      </p:sp>
      <p:sp>
        <p:nvSpPr>
          <p:cNvPr id="20" name="Text 14"/>
          <p:cNvSpPr/>
          <p:nvPr/>
        </p:nvSpPr>
        <p:spPr>
          <a:xfrm>
            <a:off x="1591056" y="3986784"/>
            <a:ext cx="3977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발자국씩 모든 방향을 고르게 확인하며 퍼져 나간다.</a:t>
            </a:r>
            <a:endParaRPr lang="en-US" sz="1020" dirty="0"/>
          </a:p>
        </p:txBody>
      </p:sp>
      <p:sp>
        <p:nvSpPr>
          <p:cNvPr id="21" name="Shape 15"/>
          <p:cNvSpPr/>
          <p:nvPr/>
        </p:nvSpPr>
        <p:spPr>
          <a:xfrm>
            <a:off x="932688" y="4553712"/>
            <a:ext cx="480060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932688" y="4553712"/>
            <a:ext cx="4800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수학적으로 반드시 답을 찾는다</a:t>
            </a:r>
            <a:endParaRPr lang="en-US" sz="1250" dirty="0"/>
          </a:p>
        </p:txBody>
      </p:sp>
      <p:sp>
        <p:nvSpPr>
          <p:cNvPr id="23" name="Shape 17"/>
          <p:cNvSpPr/>
          <p:nvPr/>
        </p:nvSpPr>
        <p:spPr>
          <a:xfrm>
            <a:off x="6181344" y="1737360"/>
            <a:ext cx="5349240" cy="3566160"/>
          </a:xfrm>
          <a:prstGeom prst="roundRect">
            <a:avLst>
              <a:gd name="adj" fmla="val 359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6455664" y="1975104"/>
            <a:ext cx="438912" cy="43891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5" name="Image 4" descr="/home/claude/icons/compas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4170" y="2093610"/>
            <a:ext cx="201900" cy="20190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168896" y="195681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정보 기반 탐색 (informed search)</a:t>
            </a:r>
            <a:endParaRPr lang="en-US" sz="1500" dirty="0"/>
          </a:p>
        </p:txBody>
      </p:sp>
      <p:sp>
        <p:nvSpPr>
          <p:cNvPr id="27" name="Text 20"/>
          <p:cNvSpPr/>
          <p:nvPr/>
        </p:nvSpPr>
        <p:spPr>
          <a:xfrm>
            <a:off x="6455664" y="2450592"/>
            <a:ext cx="4800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목표에 대한 힌트(정보)를 활용한다.</a:t>
            </a:r>
            <a:endParaRPr lang="en-US" sz="1150" dirty="0"/>
          </a:p>
        </p:txBody>
      </p:sp>
      <p:sp>
        <p:nvSpPr>
          <p:cNvPr id="28" name="Shape 21"/>
          <p:cNvSpPr/>
          <p:nvPr/>
        </p:nvSpPr>
        <p:spPr>
          <a:xfrm>
            <a:off x="6455664" y="2743200"/>
            <a:ext cx="4800600" cy="786384"/>
          </a:xfrm>
          <a:prstGeom prst="roundRect">
            <a:avLst>
              <a:gd name="adj" fmla="val 1162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2"/>
          <p:cNvSpPr/>
          <p:nvPr/>
        </p:nvSpPr>
        <p:spPr>
          <a:xfrm>
            <a:off x="6638544" y="2871216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0" name="Image 5" descr="/home/claude/icons/brain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7299" y="2969971"/>
            <a:ext cx="168250" cy="168250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7114032" y="283464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휴리스틱 (heuristic)</a:t>
            </a:r>
            <a:endParaRPr lang="en-US" sz="1150" dirty="0"/>
          </a:p>
        </p:txBody>
      </p:sp>
      <p:sp>
        <p:nvSpPr>
          <p:cNvPr id="32" name="Text 24"/>
          <p:cNvSpPr/>
          <p:nvPr/>
        </p:nvSpPr>
        <p:spPr>
          <a:xfrm>
            <a:off x="7114032" y="3108960"/>
            <a:ext cx="3977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경험적 추측을 쓴다. "줄이 긴 식당이면 맛집일 거야" 같은 판단.</a:t>
            </a:r>
            <a:endParaRPr lang="en-US" sz="1020" dirty="0"/>
          </a:p>
        </p:txBody>
      </p:sp>
      <p:sp>
        <p:nvSpPr>
          <p:cNvPr id="33" name="Shape 25"/>
          <p:cNvSpPr/>
          <p:nvPr/>
        </p:nvSpPr>
        <p:spPr>
          <a:xfrm>
            <a:off x="6455664" y="3621024"/>
            <a:ext cx="4800600" cy="786384"/>
          </a:xfrm>
          <a:prstGeom prst="roundRect">
            <a:avLst>
              <a:gd name="adj" fmla="val 1162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4" name="Shape 26"/>
          <p:cNvSpPr/>
          <p:nvPr/>
        </p:nvSpPr>
        <p:spPr>
          <a:xfrm>
            <a:off x="6638544" y="3749040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5" name="Image 6" descr="/home/claude/icons/route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7299" y="3847795"/>
            <a:ext cx="168250" cy="168250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7114032" y="371246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A* 알고리즘</a:t>
            </a:r>
            <a:endParaRPr lang="en-US" sz="1150" dirty="0"/>
          </a:p>
        </p:txBody>
      </p:sp>
      <p:sp>
        <p:nvSpPr>
          <p:cNvPr id="37" name="Text 28"/>
          <p:cNvSpPr/>
          <p:nvPr/>
        </p:nvSpPr>
        <p:spPr>
          <a:xfrm>
            <a:off x="7114032" y="3986784"/>
            <a:ext cx="3977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g(지금까지의 비용) + h(예상 비용)를 합쳐 유력한 길부터 본다.</a:t>
            </a:r>
            <a:endParaRPr lang="en-US" sz="1020" dirty="0"/>
          </a:p>
        </p:txBody>
      </p:sp>
      <p:sp>
        <p:nvSpPr>
          <p:cNvPr id="38" name="Shape 29"/>
          <p:cNvSpPr/>
          <p:nvPr/>
        </p:nvSpPr>
        <p:spPr>
          <a:xfrm>
            <a:off x="6455664" y="4553712"/>
            <a:ext cx="480060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39" name="Text 30"/>
          <p:cNvSpPr/>
          <p:nvPr/>
        </p:nvSpPr>
        <p:spPr>
          <a:xfrm>
            <a:off x="6455664" y="4553712"/>
            <a:ext cx="4800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빠르지만 힌트가 틀리면 헤맨다</a:t>
            </a:r>
            <a:endParaRPr lang="en-US" sz="1250" dirty="0"/>
          </a:p>
        </p:txBody>
      </p:sp>
      <p:sp>
        <p:nvSpPr>
          <p:cNvPr id="40" name="Shape 31"/>
          <p:cNvSpPr/>
          <p:nvPr/>
        </p:nvSpPr>
        <p:spPr>
          <a:xfrm>
            <a:off x="658368" y="5486400"/>
            <a:ext cx="10872216" cy="502920"/>
          </a:xfrm>
          <a:prstGeom prst="roundRect">
            <a:avLst>
              <a:gd name="adj" fmla="val 2181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1" name="Shape 32"/>
          <p:cNvSpPr/>
          <p:nvPr/>
        </p:nvSpPr>
        <p:spPr>
          <a:xfrm>
            <a:off x="896112" y="5513832"/>
            <a:ext cx="448056" cy="44805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42" name="Image 7" descr="/home/claude/icons/target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2607" y="5630327"/>
            <a:ext cx="215067" cy="215067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1517904" y="5577840"/>
            <a:ext cx="97566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장의 주제 — 맹목적 탐색(DFS) + 가지치기 = 백트래킹</a:t>
            </a:r>
            <a:endParaRPr lang="en-US" sz="1300" dirty="0"/>
          </a:p>
        </p:txBody>
      </p:sp>
      <p:sp>
        <p:nvSpPr>
          <p:cNvPr id="44" name="Text 3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7.2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4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DFS와 BFS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깊이로 파고들 것인가, 너비로 퍼질 것인가.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자료구조 하나가 성격을 완전히 바꾼다.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61190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5885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§7.2  DFS와 BFS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깊이 우선 탐색 (DFS) — "한 놈만 팬다"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깊이(depth)를 최우선으로 추구하는 전략이다. 갈림길에서 한쪽을 골라 끝까지 직진하고, 막다른 골목을 만나야만 되돌아온다.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5577840" cy="2743200"/>
          </a:xfrm>
          <a:prstGeom prst="roundRect">
            <a:avLst>
              <a:gd name="adj" fmla="val 466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 flipH="1">
            <a:off x="2350008" y="2715768"/>
            <a:ext cx="1097280" cy="365760"/>
          </a:xfrm>
          <a:prstGeom prst="line">
            <a:avLst/>
          </a:prstGeom>
          <a:noFill/>
          <a:ln w="19050">
            <a:solidFill>
              <a:srgbClr val="B9B7E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447288" y="2715768"/>
            <a:ext cx="1097280" cy="365760"/>
          </a:xfrm>
          <a:prstGeom prst="line">
            <a:avLst/>
          </a:prstGeom>
          <a:noFill/>
          <a:ln w="19050">
            <a:solidFill>
              <a:srgbClr val="B9B7E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flipH="1">
            <a:off x="1709928" y="3465576"/>
            <a:ext cx="640080" cy="365760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350008" y="3465576"/>
            <a:ext cx="640080" cy="365760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flipH="1">
            <a:off x="3995928" y="3465576"/>
            <a:ext cx="548640" cy="365760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544568" y="3465576"/>
            <a:ext cx="640080" cy="365760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255264" y="2331720"/>
            <a:ext cx="384048" cy="384048"/>
          </a:xfrm>
          <a:prstGeom prst="ellipse">
            <a:avLst/>
          </a:prstGeom>
          <a:solidFill>
            <a:srgbClr val="4F46E5"/>
          </a:solidFill>
          <a:ln w="19050">
            <a:solidFill>
              <a:srgbClr val="4F46E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163824" y="2331720"/>
            <a:ext cx="566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2157984" y="3081528"/>
            <a:ext cx="384048" cy="384048"/>
          </a:xfrm>
          <a:prstGeom prst="ellipse">
            <a:avLst/>
          </a:prstGeom>
          <a:solidFill>
            <a:srgbClr val="4F46E5"/>
          </a:solidFill>
          <a:ln w="19050">
            <a:solidFill>
              <a:srgbClr val="4F46E5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2066544" y="3081528"/>
            <a:ext cx="566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352544" y="3081528"/>
            <a:ext cx="384048" cy="384048"/>
          </a:xfrm>
          <a:prstGeom prst="ellipse">
            <a:avLst/>
          </a:prstGeom>
          <a:solidFill>
            <a:srgbClr val="7C3AED"/>
          </a:solidFill>
          <a:ln w="19050">
            <a:solidFill>
              <a:srgbClr val="7C3AED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261104" y="3081528"/>
            <a:ext cx="566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1517904" y="3831336"/>
            <a:ext cx="384048" cy="384048"/>
          </a:xfrm>
          <a:prstGeom prst="ellipse">
            <a:avLst/>
          </a:prstGeom>
          <a:solidFill>
            <a:srgbClr val="38BDF8"/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426464" y="3831336"/>
            <a:ext cx="566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2798064" y="3831336"/>
            <a:ext cx="384048" cy="384048"/>
          </a:xfrm>
          <a:prstGeom prst="ellipse">
            <a:avLst/>
          </a:prstGeom>
          <a:solidFill>
            <a:srgbClr val="38BDF8"/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2706624" y="3831336"/>
            <a:ext cx="566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3803904" y="3831336"/>
            <a:ext cx="384048" cy="384048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3712464" y="3831336"/>
            <a:ext cx="566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4992624" y="3831336"/>
            <a:ext cx="384048" cy="384048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901184" y="3831336"/>
            <a:ext cx="566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841248" y="4536338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번호 = 방문 순서 · 한 갈래를 끝까지 파고든 뒤 되돌아온다</a:t>
            </a:r>
            <a:endParaRPr lang="en-US" sz="1050" dirty="0"/>
          </a:p>
        </p:txBody>
      </p:sp>
      <p:sp>
        <p:nvSpPr>
          <p:cNvPr id="29" name="Shape 26"/>
          <p:cNvSpPr/>
          <p:nvPr/>
        </p:nvSpPr>
        <p:spPr>
          <a:xfrm>
            <a:off x="6419088" y="2157984"/>
            <a:ext cx="5111496" cy="768096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6601968" y="2286000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1" name="Image 1" descr="/home/claude/icons/chevro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723" y="2384755"/>
            <a:ext cx="168250" cy="168250"/>
          </a:xfrm>
          <a:prstGeom prst="rect">
            <a:avLst/>
          </a:prstGeom>
        </p:spPr>
      </p:pic>
      <p:sp>
        <p:nvSpPr>
          <p:cNvPr id="32" name="Text 28"/>
          <p:cNvSpPr/>
          <p:nvPr/>
        </p:nvSpPr>
        <p:spPr>
          <a:xfrm>
            <a:off x="7077456" y="2249424"/>
            <a:ext cx="4288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한쪽을 골라 끝까지</a:t>
            </a:r>
            <a:endParaRPr lang="en-US" sz="1200" dirty="0"/>
          </a:p>
        </p:txBody>
      </p:sp>
      <p:sp>
        <p:nvSpPr>
          <p:cNvPr id="33" name="Text 29"/>
          <p:cNvSpPr/>
          <p:nvPr/>
        </p:nvSpPr>
        <p:spPr>
          <a:xfrm>
            <a:off x="7077456" y="2523744"/>
            <a:ext cx="42885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갈림길에서 하나를 선택해 막다른 곳까지 직진한다.</a:t>
            </a:r>
            <a:endParaRPr lang="en-US" sz="1030" dirty="0"/>
          </a:p>
        </p:txBody>
      </p:sp>
      <p:sp>
        <p:nvSpPr>
          <p:cNvPr id="34" name="Shape 30"/>
          <p:cNvSpPr/>
          <p:nvPr/>
        </p:nvSpPr>
        <p:spPr>
          <a:xfrm>
            <a:off x="6419088" y="3017520"/>
            <a:ext cx="5111496" cy="768096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31"/>
          <p:cNvSpPr/>
          <p:nvPr/>
        </p:nvSpPr>
        <p:spPr>
          <a:xfrm>
            <a:off x="6601968" y="314553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6" name="Image 2" descr="/home/claude/icons/histor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0723" y="3244291"/>
            <a:ext cx="168250" cy="168250"/>
          </a:xfrm>
          <a:prstGeom prst="rect">
            <a:avLst/>
          </a:prstGeom>
        </p:spPr>
      </p:pic>
      <p:sp>
        <p:nvSpPr>
          <p:cNvPr id="37" name="Text 32"/>
          <p:cNvSpPr/>
          <p:nvPr/>
        </p:nvSpPr>
        <p:spPr>
          <a:xfrm>
            <a:off x="7077456" y="3108960"/>
            <a:ext cx="4288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막히면 직전 갈림길로</a:t>
            </a:r>
            <a:endParaRPr lang="en-US" sz="1200" dirty="0"/>
          </a:p>
        </p:txBody>
      </p:sp>
      <p:sp>
        <p:nvSpPr>
          <p:cNvPr id="38" name="Text 33"/>
          <p:cNvSpPr/>
          <p:nvPr/>
        </p:nvSpPr>
        <p:spPr>
          <a:xfrm>
            <a:off x="7077456" y="3383280"/>
            <a:ext cx="42885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더 갈 곳이 없으면 바로 앞 갈림길로 복귀한다.</a:t>
            </a:r>
            <a:endParaRPr lang="en-US" sz="1030" dirty="0"/>
          </a:p>
        </p:txBody>
      </p:sp>
      <p:sp>
        <p:nvSpPr>
          <p:cNvPr id="39" name="Shape 34"/>
          <p:cNvSpPr/>
          <p:nvPr/>
        </p:nvSpPr>
        <p:spPr>
          <a:xfrm>
            <a:off x="6419088" y="3877056"/>
            <a:ext cx="5111496" cy="768096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0" name="Shape 35"/>
          <p:cNvSpPr/>
          <p:nvPr/>
        </p:nvSpPr>
        <p:spPr>
          <a:xfrm>
            <a:off x="6601968" y="4005072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41" name="Image 3" descr="/home/claude/icons/rout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0723" y="4103827"/>
            <a:ext cx="168250" cy="168250"/>
          </a:xfrm>
          <a:prstGeom prst="rect">
            <a:avLst/>
          </a:prstGeom>
        </p:spPr>
      </p:pic>
      <p:sp>
        <p:nvSpPr>
          <p:cNvPr id="42" name="Text 36"/>
          <p:cNvSpPr/>
          <p:nvPr/>
        </p:nvSpPr>
        <p:spPr>
          <a:xfrm>
            <a:off x="7077456" y="3968496"/>
            <a:ext cx="4288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가보지 않은 길로 다시</a:t>
            </a:r>
            <a:endParaRPr lang="en-US" sz="1200" dirty="0"/>
          </a:p>
        </p:txBody>
      </p:sp>
      <p:sp>
        <p:nvSpPr>
          <p:cNvPr id="43" name="Text 37"/>
          <p:cNvSpPr/>
          <p:nvPr/>
        </p:nvSpPr>
        <p:spPr>
          <a:xfrm>
            <a:off x="7077456" y="4242816"/>
            <a:ext cx="42885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아직 안 가본 가지를 골라 또 깊숙이 내려간다.</a:t>
            </a:r>
            <a:endParaRPr lang="en-US" sz="1030" dirty="0"/>
          </a:p>
        </p:txBody>
      </p:sp>
      <p:sp>
        <p:nvSpPr>
          <p:cNvPr id="44" name="Shape 38"/>
          <p:cNvSpPr/>
          <p:nvPr/>
        </p:nvSpPr>
        <p:spPr>
          <a:xfrm>
            <a:off x="6419088" y="4754880"/>
            <a:ext cx="5111496" cy="822960"/>
          </a:xfrm>
          <a:prstGeom prst="roundRect">
            <a:avLst>
              <a:gd name="adj" fmla="val 1333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5" name="Shape 39"/>
          <p:cNvSpPr/>
          <p:nvPr/>
        </p:nvSpPr>
        <p:spPr>
          <a:xfrm>
            <a:off x="6656832" y="4937760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46" name="Image 4" descr="/home/claude/icons/layer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5704" y="5056632"/>
            <a:ext cx="219456" cy="219456"/>
          </a:xfrm>
          <a:prstGeom prst="rect">
            <a:avLst/>
          </a:prstGeom>
        </p:spPr>
      </p:pic>
      <p:sp>
        <p:nvSpPr>
          <p:cNvPr id="47" name="Text 40"/>
          <p:cNvSpPr/>
          <p:nvPr/>
        </p:nvSpPr>
        <p:spPr>
          <a:xfrm>
            <a:off x="7278624" y="4846320"/>
            <a:ext cx="4014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후입선출(LIFO)과 완벽히 일치한다 → 스택 또는 재귀 함수로 구현한다.</a:t>
            </a:r>
            <a:endParaRPr lang="en-US" sz="1200" dirty="0"/>
          </a:p>
        </p:txBody>
      </p:sp>
      <p:sp>
        <p:nvSpPr>
          <p:cNvPr id="48" name="Shape 41"/>
          <p:cNvSpPr/>
          <p:nvPr/>
        </p:nvSpPr>
        <p:spPr>
          <a:xfrm>
            <a:off x="658368" y="5724144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9" name="Shape 42"/>
          <p:cNvSpPr/>
          <p:nvPr/>
        </p:nvSpPr>
        <p:spPr>
          <a:xfrm>
            <a:off x="896112" y="575157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50" name="Image 5" descr="/home/claude/icons/check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870448"/>
            <a:ext cx="219456" cy="219456"/>
          </a:xfrm>
          <a:prstGeom prst="rect">
            <a:avLst/>
          </a:prstGeom>
        </p:spPr>
      </p:pic>
      <p:sp>
        <p:nvSpPr>
          <p:cNvPr id="51" name="Text 43"/>
          <p:cNvSpPr/>
          <p:nvPr/>
        </p:nvSpPr>
        <p:spPr>
          <a:xfrm>
            <a:off x="1517904" y="5815584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장점 — 구현이 쉽고 메모리를 적게 쓴다 (지금 가는 경로만 기억) · 단점 — 무한 경로에 빠질 수 있고 최단 경로를 보장하지 않는다</a:t>
            </a:r>
            <a:endParaRPr lang="en-US" sz="1180" dirty="0"/>
          </a:p>
        </p:txBody>
      </p:sp>
      <p:sp>
        <p:nvSpPr>
          <p:cNvPr id="52" name="Text 4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61190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5885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§7.2  DFS와 BFS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DFS 유사코드 — 재귀와 스택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호출 방식 (recursive)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658368" y="2066544"/>
            <a:ext cx="5349240" cy="1737360"/>
          </a:xfrm>
          <a:prstGeom prst="roundRect">
            <a:avLst>
              <a:gd name="adj" fmla="val 6316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58368" y="2066544"/>
            <a:ext cx="53492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58368" y="2231136"/>
            <a:ext cx="53492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95528" y="2171700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60120" y="2171700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124712" y="2171700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316736" y="2084832"/>
            <a:ext cx="45628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dfs_recursive.pseudo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841248" y="2450592"/>
            <a:ext cx="5038344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Algorithm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DFS_Recursive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정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점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를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"방문함(visited)"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으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로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표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시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와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인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접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한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모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정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점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에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대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하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여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가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아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직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방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문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하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지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않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은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정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점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이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라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면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DFS_Recursive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재귀 호출</a:t>
            </a:r>
            <a:endParaRPr lang="en-US" sz="960" dirty="0"/>
          </a:p>
        </p:txBody>
      </p:sp>
      <p:sp>
        <p:nvSpPr>
          <p:cNvPr id="15" name="Text 12"/>
          <p:cNvSpPr/>
          <p:nvPr/>
        </p:nvSpPr>
        <p:spPr>
          <a:xfrm>
            <a:off x="658368" y="3950208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스택 방식 (iterative)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658368" y="4315968"/>
            <a:ext cx="5349240" cy="1883664"/>
          </a:xfrm>
          <a:prstGeom prst="roundRect">
            <a:avLst>
              <a:gd name="adj" fmla="val 5825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658368" y="4315968"/>
            <a:ext cx="53492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58368" y="4480560"/>
            <a:ext cx="53492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95528" y="4421124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960120" y="4421124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124712" y="4421124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316736" y="4334256"/>
            <a:ext cx="45628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dfs_iterative.pseudo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841248" y="4700016"/>
            <a:ext cx="5038344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Algorithm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DFS_Iterative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스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택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에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를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push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가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비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어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있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지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않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은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동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안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pop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가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미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방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문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이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면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를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방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문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표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시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each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neighbor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of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가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미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방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문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이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면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push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00" dirty="0"/>
          </a:p>
        </p:txBody>
      </p:sp>
      <p:sp>
        <p:nvSpPr>
          <p:cNvPr id="24" name="Shape 21"/>
          <p:cNvSpPr/>
          <p:nvPr/>
        </p:nvSpPr>
        <p:spPr>
          <a:xfrm>
            <a:off x="6181344" y="2066544"/>
            <a:ext cx="5349240" cy="173736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6364224" y="2194560"/>
            <a:ext cx="365760" cy="3657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26" name="Image 1" descr="/home/claude/icons/layer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2979" y="2293315"/>
            <a:ext cx="168250" cy="168250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6839712" y="2157984"/>
            <a:ext cx="4526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구조 — 스택 / 재귀 = 후입선출(LIFO)</a:t>
            </a:r>
            <a:endParaRPr lang="en-US" sz="1250" dirty="0"/>
          </a:p>
        </p:txBody>
      </p:sp>
      <p:sp>
        <p:nvSpPr>
          <p:cNvPr id="28" name="Text 24"/>
          <p:cNvSpPr/>
          <p:nvPr/>
        </p:nvSpPr>
        <p:spPr>
          <a:xfrm>
            <a:off x="6839712" y="2432304"/>
            <a:ext cx="4526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마지막에 들어온 갈림길이 가장 먼저 되돌아간다. 재귀 함수의 호출 스택이 이 구조를 공짜로 제공하기 때문에, 재귀로 쓰면 스택을 직접 만들 필요조차 없다.</a:t>
            </a:r>
            <a:endParaRPr lang="en-US" sz="1100" dirty="0"/>
          </a:p>
        </p:txBody>
      </p:sp>
      <p:sp>
        <p:nvSpPr>
          <p:cNvPr id="29" name="Shape 25"/>
          <p:cNvSpPr/>
          <p:nvPr/>
        </p:nvSpPr>
        <p:spPr>
          <a:xfrm>
            <a:off x="6181344" y="3986784"/>
            <a:ext cx="5349240" cy="1051560"/>
          </a:xfrm>
          <a:prstGeom prst="roundRect">
            <a:avLst>
              <a:gd name="adj" fmla="val 8696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Text 26"/>
          <p:cNvSpPr/>
          <p:nvPr/>
        </p:nvSpPr>
        <p:spPr>
          <a:xfrm>
            <a:off x="6455664" y="3986784"/>
            <a:ext cx="4800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O(V + E)</a:t>
            </a:r>
            <a:endParaRPr lang="en-US" sz="2800" dirty="0"/>
          </a:p>
        </p:txBody>
      </p:sp>
      <p:sp>
        <p:nvSpPr>
          <p:cNvPr id="31" name="Shape 27"/>
          <p:cNvSpPr/>
          <p:nvPr/>
        </p:nvSpPr>
        <p:spPr>
          <a:xfrm>
            <a:off x="6181344" y="5193792"/>
            <a:ext cx="534924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8"/>
          <p:cNvSpPr/>
          <p:nvPr/>
        </p:nvSpPr>
        <p:spPr>
          <a:xfrm>
            <a:off x="6364224" y="5321808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3" name="Image 2" descr="/home/claude/icons/calc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2979" y="5420563"/>
            <a:ext cx="168250" cy="168250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6839712" y="5285232"/>
            <a:ext cx="4526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복잡도</a:t>
            </a:r>
            <a:endParaRPr lang="en-US" sz="1250" dirty="0"/>
          </a:p>
        </p:txBody>
      </p:sp>
      <p:sp>
        <p:nvSpPr>
          <p:cNvPr id="35" name="Text 30"/>
          <p:cNvSpPr/>
          <p:nvPr/>
        </p:nvSpPr>
        <p:spPr>
          <a:xfrm>
            <a:off x="6839712" y="5559552"/>
            <a:ext cx="4526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정점 V개를 한 번씩 방문하고, 각 정점에서 인접 간선을 훑는다. 간선 전체를 합치면 E번이다.</a:t>
            </a:r>
            <a:endParaRPr lang="en-US" sz="1080" dirty="0"/>
          </a:p>
        </p:txBody>
      </p:sp>
      <p:sp>
        <p:nvSpPr>
          <p:cNvPr id="36" name="Text 3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61190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5885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§7.2  DFS와 BFS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너비 우선 탐색 (BFS) — "돌다리도 두들겨 보고"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호수에 돌을 던졌을 때 물결이 퍼져 나가듯, 거리 1 → 거리 2 → 거리 3 순서로 탐색 영역을 넓힌다.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5577840" cy="2743200"/>
          </a:xfrm>
          <a:prstGeom prst="roundRect">
            <a:avLst>
              <a:gd name="adj" fmla="val 466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 flipH="1">
            <a:off x="2350008" y="2715768"/>
            <a:ext cx="1097280" cy="365760"/>
          </a:xfrm>
          <a:prstGeom prst="line">
            <a:avLst/>
          </a:prstGeom>
          <a:noFill/>
          <a:ln w="19050">
            <a:solidFill>
              <a:srgbClr val="B9B7E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447288" y="2715768"/>
            <a:ext cx="1097280" cy="365760"/>
          </a:xfrm>
          <a:prstGeom prst="line">
            <a:avLst/>
          </a:prstGeom>
          <a:noFill/>
          <a:ln w="19050">
            <a:solidFill>
              <a:srgbClr val="B9B7E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flipH="1">
            <a:off x="1709928" y="3465576"/>
            <a:ext cx="640080" cy="365760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350008" y="3465576"/>
            <a:ext cx="640080" cy="365760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flipH="1">
            <a:off x="3995928" y="3465576"/>
            <a:ext cx="548640" cy="365760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544568" y="3465576"/>
            <a:ext cx="640080" cy="365760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255264" y="2331720"/>
            <a:ext cx="384048" cy="384048"/>
          </a:xfrm>
          <a:prstGeom prst="ellipse">
            <a:avLst/>
          </a:prstGeom>
          <a:solidFill>
            <a:srgbClr val="4F46E5"/>
          </a:solidFill>
          <a:ln w="19050">
            <a:solidFill>
              <a:srgbClr val="4F46E5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163824" y="2331720"/>
            <a:ext cx="566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2157984" y="3081528"/>
            <a:ext cx="384048" cy="384048"/>
          </a:xfrm>
          <a:prstGeom prst="ellipse">
            <a:avLst/>
          </a:prstGeom>
          <a:solidFill>
            <a:srgbClr val="38BDF8"/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2066544" y="3081528"/>
            <a:ext cx="566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352544" y="3081528"/>
            <a:ext cx="384048" cy="384048"/>
          </a:xfrm>
          <a:prstGeom prst="ellipse">
            <a:avLst/>
          </a:prstGeom>
          <a:solidFill>
            <a:srgbClr val="38BDF8"/>
          </a:solidFill>
          <a:ln w="19050">
            <a:solidFill>
              <a:srgbClr val="38BDF8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261104" y="3081528"/>
            <a:ext cx="566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1517904" y="3831336"/>
            <a:ext cx="384048" cy="384048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426464" y="3831336"/>
            <a:ext cx="566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2798064" y="3831336"/>
            <a:ext cx="384048" cy="384048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2706624" y="3831336"/>
            <a:ext cx="566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3803904" y="3831336"/>
            <a:ext cx="384048" cy="384048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3712464" y="3831336"/>
            <a:ext cx="566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4992624" y="3831336"/>
            <a:ext cx="384048" cy="384048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901184" y="3831336"/>
            <a:ext cx="5669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841248" y="4536338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깊이를 전부 확인한 다음에야 한 단계 더 내려간다</a:t>
            </a:r>
            <a:endParaRPr lang="en-US" sz="1050" dirty="0"/>
          </a:p>
        </p:txBody>
      </p:sp>
      <p:sp>
        <p:nvSpPr>
          <p:cNvPr id="29" name="Shape 26"/>
          <p:cNvSpPr/>
          <p:nvPr/>
        </p:nvSpPr>
        <p:spPr>
          <a:xfrm>
            <a:off x="6419088" y="2157984"/>
            <a:ext cx="5111496" cy="1920240"/>
          </a:xfrm>
          <a:prstGeom prst="roundRect">
            <a:avLst>
              <a:gd name="adj" fmla="val 5714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7"/>
          <p:cNvSpPr/>
          <p:nvPr/>
        </p:nvSpPr>
        <p:spPr>
          <a:xfrm>
            <a:off x="6419088" y="2157984"/>
            <a:ext cx="511149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6419088" y="2322576"/>
            <a:ext cx="511149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556248" y="2263140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6720840" y="2263140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6885432" y="2263140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7077456" y="2176272"/>
            <a:ext cx="43251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bfs.pseudo</a:t>
            </a:r>
            <a:endParaRPr lang="en-US" sz="900" dirty="0"/>
          </a:p>
        </p:txBody>
      </p:sp>
      <p:sp>
        <p:nvSpPr>
          <p:cNvPr id="36" name="Text 33"/>
          <p:cNvSpPr/>
          <p:nvPr/>
        </p:nvSpPr>
        <p:spPr>
          <a:xfrm>
            <a:off x="6601968" y="2542032"/>
            <a:ext cx="480060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Algorithm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BFS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큐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에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를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enqueue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방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문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표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시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가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비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어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있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지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않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은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동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안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dequeue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each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neighbor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of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가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미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방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문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이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면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를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방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문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표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시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enqueue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</p:txBody>
      </p:sp>
      <p:sp>
        <p:nvSpPr>
          <p:cNvPr id="37" name="Shape 34"/>
          <p:cNvSpPr/>
          <p:nvPr/>
        </p:nvSpPr>
        <p:spPr>
          <a:xfrm>
            <a:off x="6419088" y="4206240"/>
            <a:ext cx="5111496" cy="694944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8" name="Shape 35"/>
          <p:cNvSpPr/>
          <p:nvPr/>
        </p:nvSpPr>
        <p:spPr>
          <a:xfrm>
            <a:off x="6601968" y="433425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9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723" y="4433011"/>
            <a:ext cx="168250" cy="168250"/>
          </a:xfrm>
          <a:prstGeom prst="rect">
            <a:avLst/>
          </a:prstGeom>
        </p:spPr>
      </p:pic>
      <p:sp>
        <p:nvSpPr>
          <p:cNvPr id="40" name="Text 36"/>
          <p:cNvSpPr/>
          <p:nvPr/>
        </p:nvSpPr>
        <p:spPr>
          <a:xfrm>
            <a:off x="7077456" y="4297680"/>
            <a:ext cx="4288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장점 — 최단 경로 보장</a:t>
            </a:r>
            <a:endParaRPr lang="en-US" sz="1200" dirty="0"/>
          </a:p>
        </p:txBody>
      </p:sp>
      <p:sp>
        <p:nvSpPr>
          <p:cNvPr id="41" name="Text 37"/>
          <p:cNvSpPr/>
          <p:nvPr/>
        </p:nvSpPr>
        <p:spPr>
          <a:xfrm>
            <a:off x="7077456" y="4572000"/>
            <a:ext cx="42885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가까운 곳부터 훑으므로 처음 만난 목표가 곧 최단 경로다.</a:t>
            </a:r>
            <a:endParaRPr lang="en-US" sz="1030" dirty="0"/>
          </a:p>
        </p:txBody>
      </p:sp>
      <p:sp>
        <p:nvSpPr>
          <p:cNvPr id="42" name="Shape 38"/>
          <p:cNvSpPr/>
          <p:nvPr/>
        </p:nvSpPr>
        <p:spPr>
          <a:xfrm>
            <a:off x="658368" y="5138928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3" name="Shape 39"/>
          <p:cNvSpPr/>
          <p:nvPr/>
        </p:nvSpPr>
        <p:spPr>
          <a:xfrm>
            <a:off x="896112" y="5367528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44" name="Image 2" descr="/home/claude/icons/war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486400"/>
            <a:ext cx="219456" cy="219456"/>
          </a:xfrm>
          <a:prstGeom prst="rect">
            <a:avLst/>
          </a:prstGeom>
        </p:spPr>
      </p:pic>
      <p:sp>
        <p:nvSpPr>
          <p:cNvPr id="45" name="Text 40"/>
          <p:cNvSpPr/>
          <p:nvPr/>
        </p:nvSpPr>
        <p:spPr>
          <a:xfrm>
            <a:off x="1517904" y="5285232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단점 — 메모리가 폭발한다</a:t>
            </a:r>
            <a:endParaRPr lang="en-US" sz="1320" dirty="0"/>
          </a:p>
        </p:txBody>
      </p:sp>
      <p:sp>
        <p:nvSpPr>
          <p:cNvPr id="46" name="Text 41"/>
          <p:cNvSpPr/>
          <p:nvPr/>
        </p:nvSpPr>
        <p:spPr>
          <a:xfrm>
            <a:off x="1517904" y="5596128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선입선출(FIFO) 큐에 같은 깊이의 모든 노드를 담아야 한다. 넓이가 넓은 트리에서는 큐에 쌓이는 노드 수가 감당하기 어려워진다.</a:t>
            </a:r>
            <a:endParaRPr lang="en-US" sz="1230" dirty="0"/>
          </a:p>
        </p:txBody>
      </p:sp>
      <p:sp>
        <p:nvSpPr>
          <p:cNvPr id="47" name="Text 4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61190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5885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§7.2  DFS와 BFS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백트래킹은 DFS를 선호하는가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5349240" cy="3337560"/>
          </a:xfrm>
          <a:prstGeom prst="roundRect">
            <a:avLst>
              <a:gd name="adj" fmla="val 38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1975104"/>
            <a:ext cx="438912" cy="438912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8" name="Image 1" descr="/home/claude/icons/histor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09361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1956816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이유 ① 되돌아가기의 본질적 적합성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932688" y="2454250"/>
            <a:ext cx="4800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백트래킹의 핵심은 "가다가 아니면 돌아온다"이다. DFS는 깊이 내려갔다가 조건이 어긋나면 부모로 복귀하는데, 이것이 재귀의 호출과 리턴에 그대로 대응된다. 상태를 저장하고 복구하는 흐름이 자연스럽게 만들어진다.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932688" y="3749040"/>
            <a:ext cx="4800600" cy="1133856"/>
          </a:xfrm>
          <a:prstGeom prst="roundRect">
            <a:avLst>
              <a:gd name="adj" fmla="val 806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1115568" y="3877056"/>
            <a:ext cx="365760" cy="365760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pic>
        <p:nvPicPr>
          <p:cNvPr id="13" name="Image 2" descr="/home/claude/icons/ba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323" y="3975811"/>
            <a:ext cx="168250" cy="1682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591056" y="384048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BFS는 어떤가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1591056" y="4114800"/>
            <a:ext cx="39776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문어발식으로 동시에 여러 갈래를 벌려 놓기 때문에, 어느 지점으로 되돌아가야 하는지 관리하는 일 자체가 복잡해진다.</a:t>
            </a:r>
            <a:endParaRPr lang="en-US" sz="1030" dirty="0"/>
          </a:p>
        </p:txBody>
      </p:sp>
      <p:sp>
        <p:nvSpPr>
          <p:cNvPr id="16" name="Shape 11"/>
          <p:cNvSpPr/>
          <p:nvPr/>
        </p:nvSpPr>
        <p:spPr>
          <a:xfrm>
            <a:off x="6181344" y="1737360"/>
            <a:ext cx="5349240" cy="3337560"/>
          </a:xfrm>
          <a:prstGeom prst="roundRect">
            <a:avLst>
              <a:gd name="adj" fmla="val 383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6455664" y="197510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8" name="Image 3" descr="/home/claude/icons/databas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70" y="2093610"/>
            <a:ext cx="201900" cy="20190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168896" y="1956816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이유 ② 압도적인 메모리 효율</a:t>
            </a:r>
            <a:endParaRPr lang="en-US" sz="1450" dirty="0"/>
          </a:p>
        </p:txBody>
      </p:sp>
      <p:sp>
        <p:nvSpPr>
          <p:cNvPr id="20" name="Text 14"/>
          <p:cNvSpPr/>
          <p:nvPr/>
        </p:nvSpPr>
        <p:spPr>
          <a:xfrm>
            <a:off x="6455664" y="2446934"/>
            <a:ext cx="4800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N-Queen (N = 14) 을 예로 들어 보자.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6455664" y="2761488"/>
            <a:ext cx="4800600" cy="914400"/>
          </a:xfrm>
          <a:prstGeom prst="roundRect">
            <a:avLst>
              <a:gd name="adj" fmla="val 10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6638544" y="2889504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3" name="Image 4" descr="/home/claude/icons/time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7299" y="2988259"/>
            <a:ext cx="168250" cy="16825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7114032" y="2852928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BFS — 수억 개 노드를 큐에</a:t>
            </a:r>
            <a:endParaRPr lang="en-US" sz="1200" dirty="0"/>
          </a:p>
        </p:txBody>
      </p:sp>
      <p:sp>
        <p:nvSpPr>
          <p:cNvPr id="25" name="Text 18"/>
          <p:cNvSpPr/>
          <p:nvPr/>
        </p:nvSpPr>
        <p:spPr>
          <a:xfrm>
            <a:off x="7114032" y="3127248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14번째 줄까지 가려면 그 이전 층의 모든 배치를 들고 있어야 한다. RAM이 버티지 못한다.</a:t>
            </a:r>
            <a:endParaRPr lang="en-US" sz="1030" dirty="0"/>
          </a:p>
        </p:txBody>
      </p:sp>
      <p:sp>
        <p:nvSpPr>
          <p:cNvPr id="26" name="Shape 19"/>
          <p:cNvSpPr/>
          <p:nvPr/>
        </p:nvSpPr>
        <p:spPr>
          <a:xfrm>
            <a:off x="6455664" y="3767328"/>
            <a:ext cx="4800600" cy="914400"/>
          </a:xfrm>
          <a:prstGeom prst="roundRect">
            <a:avLst>
              <a:gd name="adj" fmla="val 10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6638544" y="3895344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8" name="Image 5" descr="/home/claude/icons/check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7299" y="3994099"/>
            <a:ext cx="168250" cy="168250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7114032" y="3858768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DFS — 스택에 딱 14개</a:t>
            </a:r>
            <a:endParaRPr lang="en-US" sz="1200" dirty="0"/>
          </a:p>
        </p:txBody>
      </p:sp>
      <p:sp>
        <p:nvSpPr>
          <p:cNvPr id="30" name="Text 22"/>
          <p:cNvSpPr/>
          <p:nvPr/>
        </p:nvSpPr>
        <p:spPr>
          <a:xfrm>
            <a:off x="7114032" y="4133088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내려가고 있는 경로만 들고 있으면 된다. 공간 복잡도가 깊이에 선형이다.</a:t>
            </a:r>
            <a:endParaRPr lang="en-US" sz="1030" dirty="0"/>
          </a:p>
        </p:txBody>
      </p:sp>
      <p:sp>
        <p:nvSpPr>
          <p:cNvPr id="31" name="Shape 23"/>
          <p:cNvSpPr/>
          <p:nvPr/>
        </p:nvSpPr>
        <p:spPr>
          <a:xfrm>
            <a:off x="658368" y="525780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4"/>
          <p:cNvSpPr/>
          <p:nvPr/>
        </p:nvSpPr>
        <p:spPr>
          <a:xfrm>
            <a:off x="896112" y="548640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3" name="Image 6" descr="/home/claude/icons/target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4984" y="5605272"/>
            <a:ext cx="219456" cy="219456"/>
          </a:xfrm>
          <a:prstGeom prst="rect">
            <a:avLst/>
          </a:prstGeom>
        </p:spPr>
      </p:pic>
      <p:sp>
        <p:nvSpPr>
          <p:cNvPr id="34" name="Text 25"/>
          <p:cNvSpPr/>
          <p:nvPr/>
        </p:nvSpPr>
        <p:spPr>
          <a:xfrm>
            <a:off x="1517904" y="540410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결론 — 모든 경우의 수를 따져야 하고 트리가 거대하다면 무조건 DFS</a:t>
            </a:r>
            <a:endParaRPr lang="en-US" sz="1320" dirty="0"/>
          </a:p>
        </p:txBody>
      </p:sp>
      <p:sp>
        <p:nvSpPr>
          <p:cNvPr id="35" name="Text 26"/>
          <p:cNvSpPr/>
          <p:nvPr/>
        </p:nvSpPr>
        <p:spPr>
          <a:xfrm>
            <a:off x="1517904" y="5715000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백트래킹이 DFS를 엔진으로 삼는 이유는 취향이 아니라 필연이다. 되돌아가는 동작과 메모리 사용량, 두 측면 모두에서 DFS만이 감당할 수 있다.</a:t>
            </a:r>
            <a:endParaRPr lang="en-US" sz="1230" dirty="0"/>
          </a:p>
        </p:txBody>
      </p:sp>
      <p:sp>
        <p:nvSpPr>
          <p:cNvPr id="36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61190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5885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§7.2  DFS와 BFS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DFS vs BFS 한눈에 비교</a:t>
            </a:r>
            <a:endParaRPr lang="en-US" sz="2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1783080"/>
          <a:ext cx="10872216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297680"/>
                <a:gridCol w="4379976"/>
              </a:tblGrid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항목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DFS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BFS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탐색 순서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깊이 우선 (세로)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너비 우선 (가로)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자료구조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스택 / 재귀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큐 (queue)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메모리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O(깊이) — 적음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O(너비) — 많음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최단 경로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보장 안 됨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보장됨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무한 경로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빠질 수 있음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안전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백트래킹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4338C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찰떡궁합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비효율적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적합한 문제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경우의 수, 조합 탐색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최단 거리, 레벨 탐색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658368" y="5440680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896112" y="562356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9" name="Image 1" descr="/home/claude/icons/scal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5742432"/>
            <a:ext cx="219456" cy="2194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17904" y="558698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둘은 우열이 아니라 용도의 문제다</a:t>
            </a:r>
            <a:endParaRPr lang="en-US" sz="1320" dirty="0"/>
          </a:p>
        </p:txBody>
      </p:sp>
      <p:sp>
        <p:nvSpPr>
          <p:cNvPr id="11" name="Text 6"/>
          <p:cNvSpPr/>
          <p:nvPr/>
        </p:nvSpPr>
        <p:spPr>
          <a:xfrm>
            <a:off x="1517904" y="5897880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최단 거리를 물으면 BFS, 모든 조합을 물으면 DFS다. 이 장에서 다루는 문제는 전부 후자에 속한다.</a:t>
            </a:r>
            <a:endParaRPr lang="en-US" sz="1230" dirty="0"/>
          </a:p>
        </p:txBody>
      </p:sp>
      <p:sp>
        <p:nvSpPr>
          <p:cNvPr id="12" name="Text 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7.3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4" name="Image 0" descr="/home/claude/icons/cu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DFS는 성실하지만 고집이 세다.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여기에 판단력을 더하면 백트래킹이 된다.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0742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u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05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§7.3  백트래킹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DFS의 문제점 — 맹목적인 비효율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DFS는 고집이 너무 세다. 한 번 길을 정하면 바닥을 칠 때까지 멈추지 않는다.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240944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9" name="Image 1" descr="/home/claude/icons/war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2528316"/>
            <a:ext cx="219456" cy="2194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17904" y="230428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최악의 시나리오 — 100단계 깊이, 각 단계 2갈래</a:t>
            </a:r>
            <a:endParaRPr lang="en-US" sz="1320" dirty="0"/>
          </a:p>
        </p:txBody>
      </p:sp>
      <p:sp>
        <p:nvSpPr>
          <p:cNvPr id="11" name="Text 7"/>
          <p:cNvSpPr/>
          <p:nvPr/>
        </p:nvSpPr>
        <p:spPr>
          <a:xfrm>
            <a:off x="1517904" y="2615184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2번째 단계에서 이미 답이 틀렸다는 것이 명백한데도, DFS는 남은 98단계를 꾸역꾸역 내려가며 2⁹⁸개 노드를 전부 방문하고 나서야 "아, 여기가 아니네?" 하고 돌아온다.</a:t>
            </a:r>
            <a:endParaRPr lang="en-US" sz="1230" dirty="0"/>
          </a:p>
        </p:txBody>
      </p:sp>
      <p:sp>
        <p:nvSpPr>
          <p:cNvPr id="12" name="Shape 8"/>
          <p:cNvSpPr/>
          <p:nvPr/>
        </p:nvSpPr>
        <p:spPr>
          <a:xfrm>
            <a:off x="658368" y="3383280"/>
            <a:ext cx="3218688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Text 9"/>
          <p:cNvSpPr/>
          <p:nvPr/>
        </p:nvSpPr>
        <p:spPr>
          <a:xfrm>
            <a:off x="658368" y="3529584"/>
            <a:ext cx="32186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B718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2⁹⁸</a:t>
            </a:r>
            <a:endParaRPr lang="en-US" sz="3400" dirty="0"/>
          </a:p>
        </p:txBody>
      </p:sp>
      <p:sp>
        <p:nvSpPr>
          <p:cNvPr id="14" name="Text 10"/>
          <p:cNvSpPr/>
          <p:nvPr/>
        </p:nvSpPr>
        <p:spPr>
          <a:xfrm>
            <a:off x="658368" y="4224528"/>
            <a:ext cx="3218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방문 노드 수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658368" y="4535424"/>
            <a:ext cx="3218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무의미한 탐색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4453128" y="3383280"/>
            <a:ext cx="3218688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Text 13"/>
          <p:cNvSpPr/>
          <p:nvPr/>
        </p:nvSpPr>
        <p:spPr>
          <a:xfrm>
            <a:off x="4453128" y="3529584"/>
            <a:ext cx="32186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59E0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∞</a:t>
            </a:r>
            <a:endParaRPr lang="en-US" sz="3400" dirty="0"/>
          </a:p>
        </p:txBody>
      </p:sp>
      <p:sp>
        <p:nvSpPr>
          <p:cNvPr id="18" name="Text 14"/>
          <p:cNvSpPr/>
          <p:nvPr/>
        </p:nvSpPr>
        <p:spPr>
          <a:xfrm>
            <a:off x="4453128" y="4224528"/>
            <a:ext cx="3218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최악의 경우</a:t>
            </a:r>
            <a:endParaRPr lang="en-US" sz="1300" dirty="0"/>
          </a:p>
        </p:txBody>
      </p:sp>
      <p:sp>
        <p:nvSpPr>
          <p:cNvPr id="19" name="Text 15"/>
          <p:cNvSpPr/>
          <p:nvPr/>
        </p:nvSpPr>
        <p:spPr>
          <a:xfrm>
            <a:off x="4453128" y="4535424"/>
            <a:ext cx="3218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무한 루프 위험</a:t>
            </a:r>
            <a:endParaRPr lang="en-US" sz="1100" dirty="0"/>
          </a:p>
        </p:txBody>
      </p:sp>
      <p:sp>
        <p:nvSpPr>
          <p:cNvPr id="20" name="Shape 16"/>
          <p:cNvSpPr/>
          <p:nvPr/>
        </p:nvSpPr>
        <p:spPr>
          <a:xfrm>
            <a:off x="8247888" y="3383280"/>
            <a:ext cx="3218688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Text 17"/>
          <p:cNvSpPr/>
          <p:nvPr/>
        </p:nvSpPr>
        <p:spPr>
          <a:xfrm>
            <a:off x="8247888" y="3529584"/>
            <a:ext cx="321868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10B9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가지치기</a:t>
            </a:r>
            <a:endParaRPr lang="en-US" sz="3400" dirty="0"/>
          </a:p>
        </p:txBody>
      </p:sp>
      <p:sp>
        <p:nvSpPr>
          <p:cNvPr id="22" name="Text 18"/>
          <p:cNvSpPr/>
          <p:nvPr/>
        </p:nvSpPr>
        <p:spPr>
          <a:xfrm>
            <a:off x="8247888" y="4224528"/>
            <a:ext cx="32186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해결책</a:t>
            </a:r>
            <a:endParaRPr lang="en-US" sz="1300" dirty="0"/>
          </a:p>
        </p:txBody>
      </p:sp>
      <p:sp>
        <p:nvSpPr>
          <p:cNvPr id="23" name="Text 19"/>
          <p:cNvSpPr/>
          <p:nvPr/>
        </p:nvSpPr>
        <p:spPr>
          <a:xfrm>
            <a:off x="8247888" y="4535424"/>
            <a:ext cx="3218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될 놈만 간다</a:t>
            </a:r>
            <a:endParaRPr lang="en-US" sz="1100" dirty="0"/>
          </a:p>
        </p:txBody>
      </p:sp>
      <p:sp>
        <p:nvSpPr>
          <p:cNvPr id="24" name="Shape 20"/>
          <p:cNvSpPr/>
          <p:nvPr/>
        </p:nvSpPr>
        <p:spPr>
          <a:xfrm>
            <a:off x="658368" y="5193792"/>
            <a:ext cx="10872216" cy="868680"/>
          </a:xfrm>
          <a:prstGeom prst="roundRect">
            <a:avLst>
              <a:gd name="adj" fmla="val 1263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1"/>
          <p:cNvSpPr/>
          <p:nvPr/>
        </p:nvSpPr>
        <p:spPr>
          <a:xfrm>
            <a:off x="896112" y="5399532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6" name="Image 2" descr="/home/claude/icons/bulb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518404"/>
            <a:ext cx="219456" cy="219456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1517904" y="5340096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틀린 것을 일찍 아는 것이 곧 성능이다</a:t>
            </a:r>
            <a:endParaRPr lang="en-US" sz="1320" dirty="0"/>
          </a:p>
        </p:txBody>
      </p:sp>
      <p:sp>
        <p:nvSpPr>
          <p:cNvPr id="28" name="Text 23"/>
          <p:cNvSpPr/>
          <p:nvPr/>
        </p:nvSpPr>
        <p:spPr>
          <a:xfrm>
            <a:off x="1517904" y="5650992"/>
            <a:ext cx="97566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 알고리즘의 성능은 정답을 얼마나 빨리 찾느냐가 아니라, 오답 가지를 얼마나 일찍 잘라 내느냐로 결정된다.</a:t>
            </a:r>
            <a:endParaRPr lang="en-US" sz="1230" dirty="0"/>
          </a:p>
        </p:txBody>
      </p:sp>
      <p:sp>
        <p:nvSpPr>
          <p:cNvPr id="29" name="Text 2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0742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u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05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§7.3  백트래킹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가지치기 (pruning)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548640"/>
          </a:xfrm>
          <a:prstGeom prst="roundRect">
            <a:avLst>
              <a:gd name="adj" fmla="val 20000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8368" y="1700784"/>
            <a:ext cx="108722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  =  DFS  +  가지치기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658368" y="2432304"/>
            <a:ext cx="5349240" cy="237744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932688" y="2670048"/>
            <a:ext cx="438912" cy="43891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0" name="Image 1" descr="/home/claude/icons/search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788554"/>
            <a:ext cx="201900" cy="2019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45920" y="265176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유망성 검사 (promising)</a:t>
            </a:r>
            <a:endParaRPr lang="en-US" sz="1450" dirty="0"/>
          </a:p>
        </p:txBody>
      </p:sp>
      <p:sp>
        <p:nvSpPr>
          <p:cNvPr id="12" name="Text 8"/>
          <p:cNvSpPr/>
          <p:nvPr/>
        </p:nvSpPr>
        <p:spPr>
          <a:xfrm>
            <a:off x="932688" y="3167482"/>
            <a:ext cx="4800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"이 길, 가망 있어?" — 현재 상태가 해답이 될 가능성이 있는지 조건을 검사하는 단계다.</a:t>
            </a:r>
            <a:endParaRPr lang="en-US" sz="1180" dirty="0"/>
          </a:p>
        </p:txBody>
      </p:sp>
      <p:sp>
        <p:nvSpPr>
          <p:cNvPr id="13" name="Shape 9"/>
          <p:cNvSpPr/>
          <p:nvPr/>
        </p:nvSpPr>
        <p:spPr>
          <a:xfrm>
            <a:off x="932688" y="3803904"/>
            <a:ext cx="4800600" cy="859536"/>
          </a:xfrm>
          <a:prstGeom prst="roundRect">
            <a:avLst>
              <a:gd name="adj" fmla="val 1063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1115568" y="3931920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5" name="Image 2" descr="/home/claude/icons/crow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323" y="4030675"/>
            <a:ext cx="168250" cy="16825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591056" y="389534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예시</a:t>
            </a:r>
            <a:endParaRPr lang="en-US" sz="1150" dirty="0"/>
          </a:p>
        </p:txBody>
      </p:sp>
      <p:sp>
        <p:nvSpPr>
          <p:cNvPr id="17" name="Text 12"/>
          <p:cNvSpPr/>
          <p:nvPr/>
        </p:nvSpPr>
        <p:spPr>
          <a:xfrm>
            <a:off x="1591056" y="4169664"/>
            <a:ext cx="3977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N-Queen → 퀸이 서로 공격하는가?</a:t>
            </a:r>
            <a:endParaRPr lang="en-US" sz="103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 집합의 합 → 지금 합이 목표를 넘었는가?</a:t>
            </a:r>
            <a:endParaRPr lang="en-US" sz="1030" dirty="0"/>
          </a:p>
        </p:txBody>
      </p:sp>
      <p:sp>
        <p:nvSpPr>
          <p:cNvPr id="18" name="Shape 13"/>
          <p:cNvSpPr/>
          <p:nvPr/>
        </p:nvSpPr>
        <p:spPr>
          <a:xfrm>
            <a:off x="6181344" y="2432304"/>
            <a:ext cx="5349240" cy="237744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455664" y="2670048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0" name="Image 3" descr="/home/claude/icons/cu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70" y="2788554"/>
            <a:ext cx="201900" cy="20190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168896" y="265176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가지치기 (pruning)</a:t>
            </a:r>
            <a:endParaRPr lang="en-US" sz="1450" dirty="0"/>
          </a:p>
        </p:txBody>
      </p:sp>
      <p:sp>
        <p:nvSpPr>
          <p:cNvPr id="22" name="Text 16"/>
          <p:cNvSpPr/>
          <p:nvPr/>
        </p:nvSpPr>
        <p:spPr>
          <a:xfrm>
            <a:off x="6455664" y="3167482"/>
            <a:ext cx="4800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"가망 없으면 즉시 Back!" — 유망하지 않으면 자식 노드로 더 이상 내려가지 않는다.</a:t>
            </a:r>
            <a:endParaRPr lang="en-US" sz="1180" dirty="0"/>
          </a:p>
        </p:txBody>
      </p:sp>
      <p:sp>
        <p:nvSpPr>
          <p:cNvPr id="23" name="Shape 17"/>
          <p:cNvSpPr/>
          <p:nvPr/>
        </p:nvSpPr>
        <p:spPr>
          <a:xfrm>
            <a:off x="6455664" y="3803904"/>
            <a:ext cx="4800600" cy="859536"/>
          </a:xfrm>
          <a:prstGeom prst="roundRect">
            <a:avLst>
              <a:gd name="adj" fmla="val 1063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6638544" y="3931920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5" name="Image 4" descr="/home/claude/icons/bol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7299" y="4030675"/>
            <a:ext cx="168250" cy="16825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114032" y="389534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효과</a:t>
            </a:r>
            <a:endParaRPr lang="en-US" sz="1150" dirty="0"/>
          </a:p>
        </p:txBody>
      </p:sp>
      <p:sp>
        <p:nvSpPr>
          <p:cNvPr id="27" name="Text 20"/>
          <p:cNvSpPr/>
          <p:nvPr/>
        </p:nvSpPr>
        <p:spPr>
          <a:xfrm>
            <a:off x="7114032" y="4169664"/>
            <a:ext cx="3977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 하나를 자르면 그 아래 매달린 수백·수억 개의 자식 노드가 통째로 사라진다.</a:t>
            </a:r>
            <a:endParaRPr lang="en-US" sz="1030" dirty="0"/>
          </a:p>
        </p:txBody>
      </p:sp>
      <p:sp>
        <p:nvSpPr>
          <p:cNvPr id="28" name="Shape 21"/>
          <p:cNvSpPr/>
          <p:nvPr/>
        </p:nvSpPr>
        <p:spPr>
          <a:xfrm>
            <a:off x="658368" y="512064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2"/>
          <p:cNvSpPr/>
          <p:nvPr/>
        </p:nvSpPr>
        <p:spPr>
          <a:xfrm>
            <a:off x="896112" y="537210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0" name="Image 5" descr="/home/claude/icons/exchang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490972"/>
            <a:ext cx="219456" cy="219456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1517904" y="526694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순서가 뒤집힌다 — 이것이 전부다</a:t>
            </a:r>
            <a:endParaRPr lang="en-US" sz="1320" dirty="0"/>
          </a:p>
        </p:txBody>
      </p:sp>
      <p:sp>
        <p:nvSpPr>
          <p:cNvPr id="32" name="Text 24"/>
          <p:cNvSpPr/>
          <p:nvPr/>
        </p:nvSpPr>
        <p:spPr>
          <a:xfrm>
            <a:off x="1517904" y="557784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DFS는 "방문 → 검사" 순서로 일단 가고 본다. 백트래킹은 "검사 → 방문" 순서로 될 놈만 간다. 코드로 보면 조건문 하나의 위치가 바뀐 것뿐이지만, 방문하는 노드 수는 자릿수가 달라진다.</a:t>
            </a:r>
            <a:endParaRPr lang="en-US" sz="1230" dirty="0"/>
          </a:p>
        </p:txBody>
      </p:sp>
      <p:sp>
        <p:nvSpPr>
          <p:cNvPr id="33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0742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u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05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§7.3  백트래킹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 표준 템플릿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2880360"/>
          </a:xfrm>
          <a:prstGeom prst="roundRect">
            <a:avLst>
              <a:gd name="adj" fmla="val 3810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backtrack_template.pseudo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2350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Algorithm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Backtrack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is_solution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① 정답 확인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Print_Solution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is_promising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② 유망성 검사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each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of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③ 후보 탐색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Make_Move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   상태 기록 (마킹)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Backtrack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   재귀 호출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Unmake_Move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   상태 복구 (백트래킹)</a:t>
            </a:r>
            <a:endParaRPr lang="en-US" sz="1020" dirty="0"/>
          </a:p>
        </p:txBody>
      </p:sp>
      <p:sp>
        <p:nvSpPr>
          <p:cNvPr id="14" name="Shape 11"/>
          <p:cNvSpPr/>
          <p:nvPr/>
        </p:nvSpPr>
        <p:spPr>
          <a:xfrm>
            <a:off x="7699248" y="1783080"/>
            <a:ext cx="383133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882128" y="191109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1" descr="/home/claude/icons/flag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88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357616" y="18745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정답 확인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8357616" y="2148840"/>
            <a:ext cx="30083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목표 깊이에 도달했는가? 답을 찾았다면 결과를 저장하고 종료한다.</a:t>
            </a:r>
            <a:endParaRPr lang="en-US" sz="1030" dirty="0"/>
          </a:p>
        </p:txBody>
      </p:sp>
      <p:sp>
        <p:nvSpPr>
          <p:cNvPr id="19" name="Shape 15"/>
          <p:cNvSpPr/>
          <p:nvPr/>
        </p:nvSpPr>
        <p:spPr>
          <a:xfrm>
            <a:off x="7699248" y="2788920"/>
            <a:ext cx="383133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882128" y="291693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1" name="Image 2" descr="/home/claude/icons/cu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3015691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357616" y="288036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유망성 검사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8357616" y="3154680"/>
            <a:ext cx="30083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상태가 유효한가? False면 즉시 리턴 — 이것이 가지치기다.</a:t>
            </a:r>
            <a:endParaRPr lang="en-US" sz="1030" dirty="0"/>
          </a:p>
        </p:txBody>
      </p:sp>
      <p:sp>
        <p:nvSpPr>
          <p:cNvPr id="24" name="Shape 19"/>
          <p:cNvSpPr/>
          <p:nvPr/>
        </p:nvSpPr>
        <p:spPr>
          <a:xfrm>
            <a:off x="7699248" y="3794760"/>
            <a:ext cx="383133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882128" y="392277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6" name="Image 3" descr="/home/claude/icons/histor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4021531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357616" y="388620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후보 탐색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8357616" y="4160520"/>
            <a:ext cx="30083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자식마다 선택 → 탐색 → 철회를 반복한다. 세 줄이 한 묶음이다.</a:t>
            </a:r>
            <a:endParaRPr lang="en-US" sz="1030" dirty="0"/>
          </a:p>
        </p:txBody>
      </p:sp>
      <p:sp>
        <p:nvSpPr>
          <p:cNvPr id="29" name="Shape 23"/>
          <p:cNvSpPr/>
          <p:nvPr/>
        </p:nvSpPr>
        <p:spPr>
          <a:xfrm>
            <a:off x="658368" y="4864608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896112" y="5093208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1" name="Image 4" descr="/home/claude/icons/ke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212080"/>
            <a:ext cx="219456" cy="219456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517904" y="5010912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핵심은 세 줄의 묶음 — Make_Move → Recursive Call → Unmake_Move</a:t>
            </a:r>
            <a:endParaRPr lang="en-US" sz="1320" dirty="0"/>
          </a:p>
        </p:txBody>
      </p:sp>
      <p:sp>
        <p:nvSpPr>
          <p:cNvPr id="33" name="Text 26"/>
          <p:cNvSpPr/>
          <p:nvPr/>
        </p:nvSpPr>
        <p:spPr>
          <a:xfrm>
            <a:off x="1517904" y="5321808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선택하고, 그 선택 아래를 끝까지 탐색하고, 돌아와서 선택을 되돌린다. 이 패턴은 이 장의 모든 문제에서 글자 그대로 반복된다.</a:t>
            </a:r>
            <a:endParaRPr lang="en-US" sz="1230" dirty="0"/>
          </a:p>
        </p:txBody>
      </p:sp>
      <p:sp>
        <p:nvSpPr>
          <p:cNvPr id="34" name="Shape 27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6" name="Image 5" descr="/home/claude/icons/pen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뼈대만 외워 두면 문제마다 바뀌는 것은 is_promising 하나뿐이다.</a:t>
            </a:r>
            <a:endParaRPr lang="en-US" sz="1220" dirty="0"/>
          </a:p>
        </p:txBody>
      </p:sp>
      <p:sp>
        <p:nvSpPr>
          <p:cNvPr id="38" name="Text 3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0742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u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05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§7.3  백트래킹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상태 변경과 복구 — 백트래킹의 심장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3218688" cy="2514600"/>
          </a:xfrm>
          <a:prstGeom prst="roundRect">
            <a:avLst>
              <a:gd name="adj" fmla="val 5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920240" y="2011680"/>
            <a:ext cx="694944" cy="69494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8" name="Image 1" descr="/home/claude/icons/pe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875" y="2199315"/>
            <a:ext cx="319674" cy="31967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4124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Make Move (선택)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3200400"/>
            <a:ext cx="267004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"이 길로 가보자"</a:t>
            </a:r>
            <a:endParaRPr lang="en-US" sz="1120" dirty="0"/>
          </a:p>
          <a:p>
            <a:pPr algn="ctr"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발자국을 남긴다</a:t>
            </a:r>
            <a:endParaRPr lang="en-US" sz="1120" dirty="0"/>
          </a:p>
          <a:p>
            <a:pPr algn="ctr"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체스판에 퀸을 놓는다</a:t>
            </a:r>
            <a:endParaRPr lang="en-US" sz="1120" dirty="0"/>
          </a:p>
          <a:p>
            <a:pPr algn="ctr"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visited = True</a:t>
            </a:r>
            <a:endParaRPr lang="en-US" sz="1120" dirty="0"/>
          </a:p>
        </p:txBody>
      </p:sp>
      <p:sp>
        <p:nvSpPr>
          <p:cNvPr id="11" name="Shape 7"/>
          <p:cNvSpPr/>
          <p:nvPr/>
        </p:nvSpPr>
        <p:spPr>
          <a:xfrm>
            <a:off x="4453128" y="1783080"/>
            <a:ext cx="3218688" cy="2514600"/>
          </a:xfrm>
          <a:prstGeom prst="roundRect">
            <a:avLst>
              <a:gd name="adj" fmla="val 5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5715000" y="2011680"/>
            <a:ext cx="694944" cy="69494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3" name="Image 2" descr="/home/claude/icons/chevro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35" y="2199315"/>
            <a:ext cx="319674" cy="31967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63600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Recursive Call (탐색)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4727448" y="3200400"/>
            <a:ext cx="267004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"끝까지 가봐"</a:t>
            </a:r>
            <a:endParaRPr lang="en-US" sz="1120" dirty="0"/>
          </a:p>
          <a:p>
            <a:pPr algn="ctr"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다음 단계로 깊이 진입한다</a:t>
            </a:r>
            <a:endParaRPr lang="en-US" sz="1120" dirty="0"/>
          </a:p>
          <a:p>
            <a:pPr algn="ctr"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함수를 호출하고</a:t>
            </a:r>
            <a:endParaRPr lang="en-US" sz="1120" dirty="0"/>
          </a:p>
          <a:p>
            <a:pPr algn="ctr"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결과를 확인한 뒤 돌아온다</a:t>
            </a:r>
            <a:endParaRPr lang="en-US" sz="1120" dirty="0"/>
          </a:p>
        </p:txBody>
      </p:sp>
      <p:sp>
        <p:nvSpPr>
          <p:cNvPr id="16" name="Shape 11"/>
          <p:cNvSpPr/>
          <p:nvPr/>
        </p:nvSpPr>
        <p:spPr>
          <a:xfrm>
            <a:off x="8247888" y="1783080"/>
            <a:ext cx="3218688" cy="2514600"/>
          </a:xfrm>
          <a:prstGeom prst="roundRect">
            <a:avLst>
              <a:gd name="adj" fmla="val 5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509760" y="2011680"/>
            <a:ext cx="694944" cy="694944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8" name="Image 3" descr="/home/claude/icons/histor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95" y="2199315"/>
            <a:ext cx="319674" cy="31967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43076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Unmake Move (철회)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8522208" y="3200400"/>
            <a:ext cx="267004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"이 길 아니네, 되돌아가자"</a:t>
            </a:r>
            <a:endParaRPr lang="en-US" sz="1120" dirty="0"/>
          </a:p>
          <a:p>
            <a:pPr algn="ctr"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발자국을 지운다</a:t>
            </a:r>
            <a:endParaRPr lang="en-US" sz="1120" dirty="0"/>
          </a:p>
          <a:p>
            <a:pPr algn="ctr"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퀸을 다시 들어낸다</a:t>
            </a:r>
            <a:endParaRPr lang="en-US" sz="1120" dirty="0"/>
          </a:p>
          <a:p>
            <a:pPr algn="ctr"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visited = False</a:t>
            </a:r>
            <a:endParaRPr lang="en-US" sz="1120" dirty="0"/>
          </a:p>
        </p:txBody>
      </p:sp>
      <p:sp>
        <p:nvSpPr>
          <p:cNvPr id="21" name="Shape 15"/>
          <p:cNvSpPr/>
          <p:nvPr/>
        </p:nvSpPr>
        <p:spPr>
          <a:xfrm>
            <a:off x="3995928" y="2834640"/>
            <a:ext cx="347472" cy="292608"/>
          </a:xfrm>
          <a:prstGeom prst="rightArrow">
            <a:avLst/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7790688" y="2834640"/>
            <a:ext cx="347472" cy="292608"/>
          </a:xfrm>
          <a:prstGeom prst="rightArrow">
            <a:avLst/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658368" y="448056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896112" y="473202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5" name="Image 4" descr="/home/claude/icons/war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4850892"/>
            <a:ext cx="219456" cy="21945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517904" y="462686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복구를 빠뜨리면 결과가 통째로 어긋난다</a:t>
            </a:r>
            <a:endParaRPr lang="en-US" sz="1320" dirty="0"/>
          </a:p>
        </p:txBody>
      </p:sp>
      <p:sp>
        <p:nvSpPr>
          <p:cNvPr id="27" name="Text 20"/>
          <p:cNvSpPr/>
          <p:nvPr/>
        </p:nvSpPr>
        <p:spPr>
          <a:xfrm>
            <a:off x="1517904" y="493776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이전 선택의 흔적이 남아 있으면 다음 탐색이 그 영향을 그대로 받는다. 퀸을 들어내지 않은 채 다른 칸을 시도하면, 있지도 않은 퀸과 충돌 판정이 난다.</a:t>
            </a:r>
            <a:endParaRPr lang="en-US" sz="1230" dirty="0"/>
          </a:p>
        </p:txBody>
      </p:sp>
      <p:sp>
        <p:nvSpPr>
          <p:cNvPr id="28" name="Shape 21"/>
          <p:cNvSpPr/>
          <p:nvPr/>
        </p:nvSpPr>
        <p:spPr>
          <a:xfrm>
            <a:off x="658368" y="5577840"/>
            <a:ext cx="10872216" cy="548640"/>
          </a:xfrm>
          <a:prstGeom prst="roundRect">
            <a:avLst>
              <a:gd name="adj" fmla="val 20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2"/>
          <p:cNvSpPr/>
          <p:nvPr/>
        </p:nvSpPr>
        <p:spPr>
          <a:xfrm>
            <a:off x="896112" y="562356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0" name="Image 5" descr="/home/claude/icons/check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742432"/>
            <a:ext cx="219456" cy="219456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1517904" y="5669280"/>
            <a:ext cx="9756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"선택 → 탐색 → 철회" 패턴은 모든 백트래킹 문제에 동일하게 적용된다.</a:t>
            </a:r>
            <a:endParaRPr lang="en-US" sz="1250" dirty="0"/>
          </a:p>
        </p:txBody>
      </p:sp>
      <p:sp>
        <p:nvSpPr>
          <p:cNvPr id="32" name="Text 2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7.4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4" name="Image 0" descr="/home/claude/icons/card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간단 예제 — 카드 뽑기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1, 2, 3 카드에서 2장을 뽑아 나열하기.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템플릿을 가장 작은 문제에 먼저 얹어 본다.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rd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§7.4  카드 뽑기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숫자 카드 1, 2, 3 에서 2장 뽑기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카드 1, 2, 3 중 2장을 뽑아 순서대로 나열하는 모든 경우를 찾는다. 같은 카드를 두 번 쓸 수는 없다.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03120"/>
            <a:ext cx="6949440" cy="493776"/>
          </a:xfrm>
          <a:prstGeom prst="roundRect">
            <a:avLst>
              <a:gd name="adj" fmla="val 22222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8368" y="2103120"/>
            <a:ext cx="6949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01E4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[1,2]   [1,3]   [2,1]   [2,3]   [3,1]   [3,2]    →   총 6가지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58368" y="2834640"/>
            <a:ext cx="6949440" cy="2834640"/>
          </a:xfrm>
          <a:prstGeom prst="roundRect">
            <a:avLst>
              <a:gd name="adj" fmla="val 3871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8368" y="283464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58368" y="299923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95528" y="293979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60120" y="293979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124712" y="293979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316736" y="285292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pick_cards.py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841248" y="3218688"/>
            <a:ext cx="6638544" cy="2304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selected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pick_cards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① 기저 조건 (정답 확인)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selected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card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② 후보 탐색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card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selected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   유망성 검사 (가지치기)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selected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append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card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③ 상태 변경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pick_cards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④ 재귀 호출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selected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pop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⑤ 상태 복구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pick_cards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80" dirty="0"/>
          </a:p>
        </p:txBody>
      </p:sp>
      <p:sp>
        <p:nvSpPr>
          <p:cNvPr id="17" name="Shape 14"/>
          <p:cNvSpPr/>
          <p:nvPr/>
        </p:nvSpPr>
        <p:spPr>
          <a:xfrm>
            <a:off x="7699248" y="2103120"/>
            <a:ext cx="3831336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7882128" y="223113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9" name="Image 1" descr="/home/claude/icons/flag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883" y="2329891"/>
            <a:ext cx="168250" cy="168250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8357616" y="219456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is_solution</a:t>
            </a:r>
            <a:endParaRPr lang="en-US" sz="1150" dirty="0"/>
          </a:p>
        </p:txBody>
      </p:sp>
      <p:sp>
        <p:nvSpPr>
          <p:cNvPr id="21" name="Text 17"/>
          <p:cNvSpPr/>
          <p:nvPr/>
        </p:nvSpPr>
        <p:spPr>
          <a:xfrm>
            <a:off x="8357616" y="2468880"/>
            <a:ext cx="3008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count == 2 — 두 장을 다 뽑았으면 출력하고 종료</a:t>
            </a:r>
            <a:endParaRPr lang="en-US" sz="1000" dirty="0"/>
          </a:p>
        </p:txBody>
      </p:sp>
      <p:sp>
        <p:nvSpPr>
          <p:cNvPr id="22" name="Shape 18"/>
          <p:cNvSpPr/>
          <p:nvPr/>
        </p:nvSpPr>
        <p:spPr>
          <a:xfrm>
            <a:off x="7699248" y="2926080"/>
            <a:ext cx="3831336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7882128" y="305409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4" name="Image 2" descr="/home/claude/icons/cu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3152851"/>
            <a:ext cx="168250" cy="168250"/>
          </a:xfrm>
          <a:prstGeom prst="rect">
            <a:avLst/>
          </a:prstGeom>
        </p:spPr>
      </p:pic>
      <p:sp>
        <p:nvSpPr>
          <p:cNvPr id="25" name="Text 20"/>
          <p:cNvSpPr/>
          <p:nvPr/>
        </p:nvSpPr>
        <p:spPr>
          <a:xfrm>
            <a:off x="8357616" y="30175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유망성 검사</a:t>
            </a:r>
            <a:endParaRPr lang="en-US" sz="1150" dirty="0"/>
          </a:p>
        </p:txBody>
      </p:sp>
      <p:sp>
        <p:nvSpPr>
          <p:cNvPr id="26" name="Text 21"/>
          <p:cNvSpPr/>
          <p:nvPr/>
        </p:nvSpPr>
        <p:spPr>
          <a:xfrm>
            <a:off x="8357616" y="3291840"/>
            <a:ext cx="3008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card not in selected — 이미 쓴 카드면 진입하지 않는다</a:t>
            </a:r>
            <a:endParaRPr lang="en-US" sz="1000" dirty="0"/>
          </a:p>
        </p:txBody>
      </p:sp>
      <p:sp>
        <p:nvSpPr>
          <p:cNvPr id="27" name="Shape 22"/>
          <p:cNvSpPr/>
          <p:nvPr/>
        </p:nvSpPr>
        <p:spPr>
          <a:xfrm>
            <a:off x="7699248" y="3749040"/>
            <a:ext cx="3831336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3"/>
          <p:cNvSpPr/>
          <p:nvPr/>
        </p:nvSpPr>
        <p:spPr>
          <a:xfrm>
            <a:off x="7882128" y="387705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9" name="Image 3" descr="/home/claude/icons/pe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3975811"/>
            <a:ext cx="168250" cy="168250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8357616" y="384048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Make_Move</a:t>
            </a:r>
            <a:endParaRPr lang="en-US" sz="1150" dirty="0"/>
          </a:p>
        </p:txBody>
      </p:sp>
      <p:sp>
        <p:nvSpPr>
          <p:cNvPr id="31" name="Text 25"/>
          <p:cNvSpPr/>
          <p:nvPr/>
        </p:nvSpPr>
        <p:spPr>
          <a:xfrm>
            <a:off x="8357616" y="4114800"/>
            <a:ext cx="3008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selected.append(card) — 선택을 기록한다</a:t>
            </a:r>
            <a:endParaRPr lang="en-US" sz="1000" dirty="0"/>
          </a:p>
        </p:txBody>
      </p:sp>
      <p:sp>
        <p:nvSpPr>
          <p:cNvPr id="32" name="Shape 26"/>
          <p:cNvSpPr/>
          <p:nvPr/>
        </p:nvSpPr>
        <p:spPr>
          <a:xfrm>
            <a:off x="7699248" y="4572000"/>
            <a:ext cx="3831336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3" name="Shape 27"/>
          <p:cNvSpPr/>
          <p:nvPr/>
        </p:nvSpPr>
        <p:spPr>
          <a:xfrm>
            <a:off x="7882128" y="470001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4" name="Image 4" descr="/home/claude/icons/chevro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0883" y="4798771"/>
            <a:ext cx="168250" cy="168250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8357616" y="466344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 Backtrack(u)</a:t>
            </a:r>
            <a:endParaRPr lang="en-US" sz="1150" dirty="0"/>
          </a:p>
        </p:txBody>
      </p:sp>
      <p:sp>
        <p:nvSpPr>
          <p:cNvPr id="36" name="Text 29"/>
          <p:cNvSpPr/>
          <p:nvPr/>
        </p:nvSpPr>
        <p:spPr>
          <a:xfrm>
            <a:off x="8357616" y="4937760"/>
            <a:ext cx="3008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pick_cards(count + 1) — 한 단계 더 깊이</a:t>
            </a:r>
            <a:endParaRPr lang="en-US" sz="1000" dirty="0"/>
          </a:p>
        </p:txBody>
      </p:sp>
      <p:sp>
        <p:nvSpPr>
          <p:cNvPr id="37" name="Shape 30"/>
          <p:cNvSpPr/>
          <p:nvPr/>
        </p:nvSpPr>
        <p:spPr>
          <a:xfrm>
            <a:off x="7699248" y="5394960"/>
            <a:ext cx="3831336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8" name="Shape 31"/>
          <p:cNvSpPr/>
          <p:nvPr/>
        </p:nvSpPr>
        <p:spPr>
          <a:xfrm>
            <a:off x="7882128" y="5522976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9" name="Image 5" descr="/home/claude/icons/history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0883" y="5621731"/>
            <a:ext cx="168250" cy="168250"/>
          </a:xfrm>
          <a:prstGeom prst="rect">
            <a:avLst/>
          </a:prstGeom>
        </p:spPr>
      </p:pic>
      <p:sp>
        <p:nvSpPr>
          <p:cNvPr id="40" name="Text 32"/>
          <p:cNvSpPr/>
          <p:nvPr/>
        </p:nvSpPr>
        <p:spPr>
          <a:xfrm>
            <a:off x="8357616" y="548640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⑤ Unmake_Move</a:t>
            </a:r>
            <a:endParaRPr lang="en-US" sz="1150" dirty="0"/>
          </a:p>
        </p:txBody>
      </p:sp>
      <p:sp>
        <p:nvSpPr>
          <p:cNvPr id="41" name="Text 33"/>
          <p:cNvSpPr/>
          <p:nvPr/>
        </p:nvSpPr>
        <p:spPr>
          <a:xfrm>
            <a:off x="8357616" y="5760720"/>
            <a:ext cx="30083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selected.pop() — 돌아와서 선택을 되돌린다</a:t>
            </a:r>
            <a:endParaRPr lang="en-US" sz="1000" dirty="0"/>
          </a:p>
        </p:txBody>
      </p:sp>
      <p:sp>
        <p:nvSpPr>
          <p:cNvPr id="42" name="Text 3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7.5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4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7.5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 집합의 합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원소마다 넣을까 말까를 정하면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상태 공간 트리는 깔끔한 이진 트리가 된다.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§7.5  부분 집합의 합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 집합의 합 (subset sum)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694944"/>
          </a:xfrm>
          <a:prstGeom prst="roundRect">
            <a:avLst>
              <a:gd name="adj" fmla="val 15789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19656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8" name="Image 1" descr="/home/claude/icons/targ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38528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양의 정수 집합 W = {w₁, w₂, …, wₙ}과 목표 정수 K가 주어질 때, 합이 정확히 K가 되는 부분 집합을 구하라.</a:t>
            </a:r>
            <a:endParaRPr lang="en-US" sz="1250" dirty="0"/>
          </a:p>
        </p:txBody>
      </p:sp>
      <p:sp>
        <p:nvSpPr>
          <p:cNvPr id="10" name="Shape 6"/>
          <p:cNvSpPr/>
          <p:nvPr/>
        </p:nvSpPr>
        <p:spPr>
          <a:xfrm>
            <a:off x="658368" y="2542032"/>
            <a:ext cx="5577840" cy="2286000"/>
          </a:xfrm>
          <a:prstGeom prst="roundRect">
            <a:avLst>
              <a:gd name="adj" fmla="val 56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 flipH="1">
            <a:off x="2441448" y="3072384"/>
            <a:ext cx="1005840" cy="347472"/>
          </a:xfrm>
          <a:prstGeom prst="line">
            <a:avLst/>
          </a:prstGeom>
          <a:noFill/>
          <a:ln w="20320">
            <a:solidFill>
              <a:srgbClr val="7C3AED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3447288" y="3072384"/>
            <a:ext cx="1005840" cy="347472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 flipH="1">
            <a:off x="1892808" y="3785616"/>
            <a:ext cx="548640" cy="347472"/>
          </a:xfrm>
          <a:prstGeom prst="line">
            <a:avLst/>
          </a:prstGeom>
          <a:noFill/>
          <a:ln w="17780">
            <a:solidFill>
              <a:srgbClr val="7C3AED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441448" y="3785616"/>
            <a:ext cx="548640" cy="347472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 flipH="1">
            <a:off x="3904488" y="3785616"/>
            <a:ext cx="548640" cy="347472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4453128" y="3785616"/>
            <a:ext cx="548640" cy="347472"/>
          </a:xfrm>
          <a:prstGeom prst="line">
            <a:avLst/>
          </a:prstGeom>
          <a:noFill/>
          <a:ln w="17780">
            <a:solidFill>
              <a:srgbClr val="B9B7E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3264408" y="2706624"/>
            <a:ext cx="365760" cy="365760"/>
          </a:xfrm>
          <a:prstGeom prst="ellipse">
            <a:avLst/>
          </a:prstGeom>
          <a:solidFill>
            <a:srgbClr val="201E4C"/>
          </a:solidFill>
          <a:ln w="19050">
            <a:solidFill>
              <a:srgbClr val="201E4C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3172968" y="2706624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100" dirty="0"/>
          </a:p>
        </p:txBody>
      </p:sp>
      <p:sp>
        <p:nvSpPr>
          <p:cNvPr id="19" name="Shape 15"/>
          <p:cNvSpPr/>
          <p:nvPr/>
        </p:nvSpPr>
        <p:spPr>
          <a:xfrm>
            <a:off x="2258568" y="3419856"/>
            <a:ext cx="365760" cy="365760"/>
          </a:xfrm>
          <a:prstGeom prst="ellipse">
            <a:avLst/>
          </a:prstGeom>
          <a:solidFill>
            <a:srgbClr val="7C3AED"/>
          </a:solidFill>
          <a:ln w="19050">
            <a:solidFill>
              <a:srgbClr val="7C3AED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2167128" y="3419856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00" dirty="0"/>
          </a:p>
        </p:txBody>
      </p:sp>
      <p:sp>
        <p:nvSpPr>
          <p:cNvPr id="21" name="Shape 17"/>
          <p:cNvSpPr/>
          <p:nvPr/>
        </p:nvSpPr>
        <p:spPr>
          <a:xfrm>
            <a:off x="4270248" y="3419856"/>
            <a:ext cx="365760" cy="3657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4178808" y="3419856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100" dirty="0"/>
          </a:p>
        </p:txBody>
      </p:sp>
      <p:sp>
        <p:nvSpPr>
          <p:cNvPr id="23" name="Shape 19"/>
          <p:cNvSpPr/>
          <p:nvPr/>
        </p:nvSpPr>
        <p:spPr>
          <a:xfrm>
            <a:off x="1709928" y="4133088"/>
            <a:ext cx="365760" cy="365760"/>
          </a:xfrm>
          <a:prstGeom prst="ellipse">
            <a:avLst/>
          </a:prstGeom>
          <a:solidFill>
            <a:srgbClr val="7C3AED"/>
          </a:solidFill>
          <a:ln w="19050">
            <a:solidFill>
              <a:srgbClr val="7C3AED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1618488" y="4133088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100" dirty="0"/>
          </a:p>
        </p:txBody>
      </p:sp>
      <p:sp>
        <p:nvSpPr>
          <p:cNvPr id="25" name="Shape 21"/>
          <p:cNvSpPr/>
          <p:nvPr/>
        </p:nvSpPr>
        <p:spPr>
          <a:xfrm>
            <a:off x="2807208" y="4133088"/>
            <a:ext cx="365760" cy="3657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2715768" y="4133088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00" dirty="0"/>
          </a:p>
        </p:txBody>
      </p:sp>
      <p:sp>
        <p:nvSpPr>
          <p:cNvPr id="27" name="Shape 23"/>
          <p:cNvSpPr/>
          <p:nvPr/>
        </p:nvSpPr>
        <p:spPr>
          <a:xfrm>
            <a:off x="3721608" y="4133088"/>
            <a:ext cx="365760" cy="3657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3630168" y="4133088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100" dirty="0"/>
          </a:p>
        </p:txBody>
      </p:sp>
      <p:sp>
        <p:nvSpPr>
          <p:cNvPr id="29" name="Shape 25"/>
          <p:cNvSpPr/>
          <p:nvPr/>
        </p:nvSpPr>
        <p:spPr>
          <a:xfrm>
            <a:off x="4818888" y="4133088"/>
            <a:ext cx="365760" cy="3657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B7E0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4727448" y="4133088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3C3B5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100" dirty="0"/>
          </a:p>
        </p:txBody>
      </p:sp>
      <p:sp>
        <p:nvSpPr>
          <p:cNvPr id="31" name="Text 27"/>
          <p:cNvSpPr/>
          <p:nvPr/>
        </p:nvSpPr>
        <p:spPr>
          <a:xfrm>
            <a:off x="2286000" y="3127248"/>
            <a:ext cx="8229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w₁ 포함</a:t>
            </a:r>
            <a:endParaRPr lang="en-US" sz="900" dirty="0"/>
          </a:p>
        </p:txBody>
      </p:sp>
      <p:sp>
        <p:nvSpPr>
          <p:cNvPr id="32" name="Text 28"/>
          <p:cNvSpPr/>
          <p:nvPr/>
        </p:nvSpPr>
        <p:spPr>
          <a:xfrm>
            <a:off x="3931920" y="3127248"/>
            <a:ext cx="640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제외</a:t>
            </a:r>
            <a:endParaRPr lang="en-US" sz="900" dirty="0"/>
          </a:p>
        </p:txBody>
      </p:sp>
      <p:sp>
        <p:nvSpPr>
          <p:cNvPr id="33" name="Text 29"/>
          <p:cNvSpPr/>
          <p:nvPr/>
        </p:nvSpPr>
        <p:spPr>
          <a:xfrm>
            <a:off x="841248" y="451805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노드 안의 수 = 지금까지의 합 · 왼쪽은 포함, 오른쪽은 제외</a:t>
            </a:r>
            <a:endParaRPr lang="en-US" sz="1050" dirty="0"/>
          </a:p>
        </p:txBody>
      </p:sp>
      <p:sp>
        <p:nvSpPr>
          <p:cNvPr id="34" name="Shape 30"/>
          <p:cNvSpPr/>
          <p:nvPr/>
        </p:nvSpPr>
        <p:spPr>
          <a:xfrm>
            <a:off x="6419088" y="2542032"/>
            <a:ext cx="5111496" cy="1060704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31"/>
          <p:cNvSpPr/>
          <p:nvPr/>
        </p:nvSpPr>
        <p:spPr>
          <a:xfrm>
            <a:off x="6601968" y="2670048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6" name="Image 2" descr="/home/claude/icons/sitemap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0723" y="2768803"/>
            <a:ext cx="168250" cy="168250"/>
          </a:xfrm>
          <a:prstGeom prst="rect">
            <a:avLst/>
          </a:prstGeom>
        </p:spPr>
      </p:pic>
      <p:sp>
        <p:nvSpPr>
          <p:cNvPr id="37" name="Text 32"/>
          <p:cNvSpPr/>
          <p:nvPr/>
        </p:nvSpPr>
        <p:spPr>
          <a:xfrm>
            <a:off x="7077456" y="2633472"/>
            <a:ext cx="4288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깔끔한 이진 트리</a:t>
            </a:r>
            <a:endParaRPr lang="en-US" sz="1250" dirty="0"/>
          </a:p>
        </p:txBody>
      </p:sp>
      <p:sp>
        <p:nvSpPr>
          <p:cNvPr id="38" name="Text 33"/>
          <p:cNvSpPr/>
          <p:nvPr/>
        </p:nvSpPr>
        <p:spPr>
          <a:xfrm>
            <a:off x="7077456" y="2907792"/>
            <a:ext cx="42885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원소마다 포함(왼쪽)과 제외(오른쪽) 두 갈래뿐이므로 트리 모양이 단순하다.</a:t>
            </a:r>
            <a:endParaRPr lang="en-US" sz="1050" dirty="0"/>
          </a:p>
        </p:txBody>
      </p:sp>
      <p:sp>
        <p:nvSpPr>
          <p:cNvPr id="39" name="Shape 34"/>
          <p:cNvSpPr/>
          <p:nvPr/>
        </p:nvSpPr>
        <p:spPr>
          <a:xfrm>
            <a:off x="6419088" y="3712464"/>
            <a:ext cx="5111496" cy="1115568"/>
          </a:xfrm>
          <a:prstGeom prst="roundRect">
            <a:avLst>
              <a:gd name="adj" fmla="val 819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0" name="Shape 35"/>
          <p:cNvSpPr/>
          <p:nvPr/>
        </p:nvSpPr>
        <p:spPr>
          <a:xfrm>
            <a:off x="6601968" y="3840480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41" name="Image 3" descr="/home/claude/icons/questio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0723" y="3939235"/>
            <a:ext cx="168250" cy="168250"/>
          </a:xfrm>
          <a:prstGeom prst="rect">
            <a:avLst/>
          </a:prstGeom>
        </p:spPr>
      </p:pic>
      <p:sp>
        <p:nvSpPr>
          <p:cNvPr id="42" name="Text 36"/>
          <p:cNvSpPr/>
          <p:nvPr/>
        </p:nvSpPr>
        <p:spPr>
          <a:xfrm>
            <a:off x="7077456" y="3803904"/>
            <a:ext cx="4288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DP가 아니라 백트래킹인가</a:t>
            </a:r>
            <a:endParaRPr lang="en-US" sz="1250" dirty="0"/>
          </a:p>
        </p:txBody>
      </p:sp>
      <p:sp>
        <p:nvSpPr>
          <p:cNvPr id="43" name="Text 37"/>
          <p:cNvSpPr/>
          <p:nvPr/>
        </p:nvSpPr>
        <p:spPr>
          <a:xfrm>
            <a:off x="7077456" y="4078224"/>
            <a:ext cx="428853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선택된 숫자들을 직관적으로 뽑아낼 수 있고, K가 매우 크거나 실수가 섞이면 DP 표를 만들기 어렵다. N이 작으면(N ≤ 20) 백트래킹이 매우 빠르다.</a:t>
            </a:r>
            <a:endParaRPr lang="en-US" sz="1050" dirty="0"/>
          </a:p>
        </p:txBody>
      </p:sp>
      <p:sp>
        <p:nvSpPr>
          <p:cNvPr id="44" name="Shape 38"/>
          <p:cNvSpPr/>
          <p:nvPr/>
        </p:nvSpPr>
        <p:spPr>
          <a:xfrm>
            <a:off x="658368" y="4974336"/>
            <a:ext cx="534924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5" name="Shape 39"/>
          <p:cNvSpPr/>
          <p:nvPr/>
        </p:nvSpPr>
        <p:spPr>
          <a:xfrm>
            <a:off x="914400" y="5193792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46" name="Image 4" descr="/home/claude/icons/ba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7844" y="5317236"/>
            <a:ext cx="210312" cy="210312"/>
          </a:xfrm>
          <a:prstGeom prst="rect">
            <a:avLst/>
          </a:prstGeom>
        </p:spPr>
      </p:pic>
      <p:sp>
        <p:nvSpPr>
          <p:cNvPr id="47" name="Text 40"/>
          <p:cNvSpPr/>
          <p:nvPr/>
        </p:nvSpPr>
        <p:spPr>
          <a:xfrm>
            <a:off x="1536192" y="51206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가지치기 ① "이미 넘쳤어!"</a:t>
            </a:r>
            <a:endParaRPr lang="en-US" sz="1250" dirty="0"/>
          </a:p>
        </p:txBody>
      </p:sp>
      <p:sp>
        <p:nvSpPr>
          <p:cNvPr id="48" name="Text 41"/>
          <p:cNvSpPr/>
          <p:nvPr/>
        </p:nvSpPr>
        <p:spPr>
          <a:xfrm>
            <a:off x="1536192" y="5431536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current_sum + w[i] &gt; K → 되돌아감 (양수만 있으므로 더할수록 커질 뿐)</a:t>
            </a:r>
            <a:endParaRPr lang="en-US" sz="1050" dirty="0"/>
          </a:p>
        </p:txBody>
      </p:sp>
      <p:sp>
        <p:nvSpPr>
          <p:cNvPr id="49" name="Shape 42"/>
          <p:cNvSpPr/>
          <p:nvPr/>
        </p:nvSpPr>
        <p:spPr>
          <a:xfrm>
            <a:off x="6181344" y="4974336"/>
            <a:ext cx="534924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0" name="Shape 43"/>
          <p:cNvSpPr/>
          <p:nvPr/>
        </p:nvSpPr>
        <p:spPr>
          <a:xfrm>
            <a:off x="6437376" y="5193792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51" name="Image 5" descr="/home/claude/icons/ban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0820" y="5317236"/>
            <a:ext cx="210312" cy="210312"/>
          </a:xfrm>
          <a:prstGeom prst="rect">
            <a:avLst/>
          </a:prstGeom>
        </p:spPr>
      </p:pic>
      <p:sp>
        <p:nvSpPr>
          <p:cNvPr id="52" name="Text 44"/>
          <p:cNvSpPr/>
          <p:nvPr/>
        </p:nvSpPr>
        <p:spPr>
          <a:xfrm>
            <a:off x="7059168" y="51206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가지치기 ② "다 더해도 안 돼!"</a:t>
            </a:r>
            <a:endParaRPr lang="en-US" sz="1250" dirty="0"/>
          </a:p>
        </p:txBody>
      </p:sp>
      <p:sp>
        <p:nvSpPr>
          <p:cNvPr id="53" name="Text 45"/>
          <p:cNvSpPr/>
          <p:nvPr/>
        </p:nvSpPr>
        <p:spPr>
          <a:xfrm>
            <a:off x="7059168" y="5431536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current_sum + 남은 총합 &lt; K → 되돌아감 (최대로 더해도 K에 못 미침)</a:t>
            </a:r>
            <a:endParaRPr lang="en-US" sz="1050" dirty="0"/>
          </a:p>
        </p:txBody>
      </p:sp>
      <p:sp>
        <p:nvSpPr>
          <p:cNvPr id="54" name="Text 4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§7.5  부분 집합의 합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 집합의 합 — 파이썬 구현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703320"/>
          </a:xfrm>
          <a:prstGeom prst="roundRect">
            <a:avLst>
              <a:gd name="adj" fmla="val 2963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subset_sum.py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3172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subset_sum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current_sum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global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current_sum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Target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가지치기 1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current_sum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Target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기저 조건: 성공!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"해 찾음:"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selected_items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모든 원소 검토 완료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선택 1: 현재 원소를 포함한다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selected_items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append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subset_sum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current_sum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selected_items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pop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백트래킹 (상태 복구)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선택 2: 현재 원소를 제외한다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subset_sum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current_sum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</p:txBody>
      </p:sp>
      <p:sp>
        <p:nvSpPr>
          <p:cNvPr id="14" name="Shape 11"/>
          <p:cNvSpPr/>
          <p:nvPr/>
        </p:nvSpPr>
        <p:spPr>
          <a:xfrm>
            <a:off x="7790688" y="1783080"/>
            <a:ext cx="3739896" cy="1234440"/>
          </a:xfrm>
          <a:prstGeom prst="roundRect">
            <a:avLst>
              <a:gd name="adj" fmla="val 888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790688" y="1783080"/>
            <a:ext cx="373989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790688" y="1947672"/>
            <a:ext cx="373989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92784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09244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25703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449056" y="1801368"/>
            <a:ext cx="29535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7973568" y="2167128"/>
            <a:ext cx="342900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Target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selected_items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subset_sum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</p:txBody>
      </p:sp>
      <p:sp>
        <p:nvSpPr>
          <p:cNvPr id="22" name="Shape 19"/>
          <p:cNvSpPr/>
          <p:nvPr/>
        </p:nvSpPr>
        <p:spPr>
          <a:xfrm>
            <a:off x="7790688" y="3200400"/>
            <a:ext cx="3739896" cy="868680"/>
          </a:xfrm>
          <a:prstGeom prst="roundRect">
            <a:avLst>
              <a:gd name="adj" fmla="val 10526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8010144" y="331012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8010144" y="3621024"/>
            <a:ext cx="330098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해 찾음: [2, 5]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7790688" y="4251960"/>
            <a:ext cx="3739896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7973568" y="437997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7" name="Image 1" descr="/home/claude/icons/exchang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323" y="4478731"/>
            <a:ext cx="168250" cy="16825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8449056" y="434340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패턴 — 이진 분기</a:t>
            </a:r>
            <a:endParaRPr lang="en-US" sz="1250" dirty="0"/>
          </a:p>
        </p:txBody>
      </p:sp>
      <p:sp>
        <p:nvSpPr>
          <p:cNvPr id="29" name="Text 25"/>
          <p:cNvSpPr/>
          <p:nvPr/>
        </p:nvSpPr>
        <p:spPr>
          <a:xfrm>
            <a:off x="8449056" y="4617720"/>
            <a:ext cx="29169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포함 → 재귀 → pop()으로 복구, 그다음 제외 → 재귀. 두 갈래를 순서대로 시도하는 것이 전부다.</a:t>
            </a:r>
            <a:endParaRPr lang="en-US" sz="1050" dirty="0"/>
          </a:p>
        </p:txBody>
      </p:sp>
      <p:sp>
        <p:nvSpPr>
          <p:cNvPr id="30" name="Shape 26"/>
          <p:cNvSpPr/>
          <p:nvPr/>
        </p:nvSpPr>
        <p:spPr>
          <a:xfrm>
            <a:off x="658368" y="5614416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7"/>
          <p:cNvSpPr/>
          <p:nvPr/>
        </p:nvSpPr>
        <p:spPr>
          <a:xfrm>
            <a:off x="896112" y="5641848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2" name="Image 2" descr="/home/claude/icons/bulb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719" y="5746455"/>
            <a:ext cx="193121" cy="193121"/>
          </a:xfrm>
          <a:prstGeom prst="rect">
            <a:avLst/>
          </a:prstGeom>
        </p:spPr>
      </p:pic>
      <p:sp>
        <p:nvSpPr>
          <p:cNvPr id="33" name="Text 28"/>
          <p:cNvSpPr/>
          <p:nvPr/>
        </p:nvSpPr>
        <p:spPr>
          <a:xfrm>
            <a:off x="1517904" y="5705856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가지치기 두 줄(합 초과 검사, 원소 소진 검사)이 없으면 2ⁿ 전부를 방문한다.</a:t>
            </a:r>
            <a:endParaRPr lang="en-US" sz="1220" dirty="0"/>
          </a:p>
        </p:txBody>
      </p:sp>
      <p:sp>
        <p:nvSpPr>
          <p:cNvPr id="34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7.6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4" name="Image 0" descr="/home/claude/icons/crow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N-Queen 문제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N×N 체스판에 N개의 퀸을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서로 공격할 수 없도록 배치하라.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493169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row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09083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§7.6  N-Queen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N-Queen 문제 정의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6766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퀸은 가로·세로·대각선 방향으로 거리 제한 없이 공격한다. 따라서 어떤 두 퀸도 같은 행, 같은 열, 같은 대각선에 있으면 안 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468880"/>
            <a:ext cx="155448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658368" y="257860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B718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~44억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58368" y="3072384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N=8 무식한 접근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612648" y="334670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⁶⁴C₈ 조합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2350008" y="2468880"/>
            <a:ext cx="155448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2350008" y="257860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59E0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~1677만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2350008" y="3072384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행 제약 적용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2304288" y="334670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8⁸ = Nᴺ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4041648" y="2468880"/>
            <a:ext cx="155448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4041648" y="257860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B9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수천 번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4041648" y="3072384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 적용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3995928" y="334670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가지치기 효과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5733288" y="2468880"/>
            <a:ext cx="155448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5733288" y="2578608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338C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92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5733288" y="3072384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8-Queen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5687568" y="334670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총 해답 수</a:t>
            </a:r>
            <a:endParaRPr lang="en-US" sz="950" dirty="0"/>
          </a:p>
        </p:txBody>
      </p:sp>
      <p:sp>
        <p:nvSpPr>
          <p:cNvPr id="23" name="Shape 20"/>
          <p:cNvSpPr/>
          <p:nvPr/>
        </p:nvSpPr>
        <p:spPr>
          <a:xfrm>
            <a:off x="658368" y="4023360"/>
            <a:ext cx="6766560" cy="1207008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841248" y="415137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5" name="Image 1" descr="/home/claude/icons/cu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003" y="4250131"/>
            <a:ext cx="168250" cy="168250"/>
          </a:xfrm>
          <a:prstGeom prst="rect">
            <a:avLst/>
          </a:prstGeom>
        </p:spPr>
      </p:pic>
      <p:sp>
        <p:nvSpPr>
          <p:cNvPr id="26" name="Text 22"/>
          <p:cNvSpPr/>
          <p:nvPr/>
        </p:nvSpPr>
        <p:spPr>
          <a:xfrm>
            <a:off x="1316736" y="4114800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 전략</a:t>
            </a:r>
            <a:endParaRPr lang="en-US" sz="1300" dirty="0"/>
          </a:p>
        </p:txBody>
      </p:sp>
      <p:sp>
        <p:nvSpPr>
          <p:cNvPr id="27" name="Text 23"/>
          <p:cNvSpPr/>
          <p:nvPr/>
        </p:nvSpPr>
        <p:spPr>
          <a:xfrm>
            <a:off x="1316736" y="4389120"/>
            <a:ext cx="5943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첫 번째 줄에 퀸을 놓고 두 번째 줄을 시도한다. 충돌이 발견되면 즉시 퀸을 들어내고 옆 칸으로 옮긴다. "이 길은 글렀어"라고 판단하는 순간 그 아래 가지가 통째로 사라진다.</a:t>
            </a:r>
            <a:endParaRPr lang="en-US" sz="1120" dirty="0"/>
          </a:p>
        </p:txBody>
      </p:sp>
      <p:sp>
        <p:nvSpPr>
          <p:cNvPr id="28" name="Shape 24"/>
          <p:cNvSpPr/>
          <p:nvPr/>
        </p:nvSpPr>
        <p:spPr>
          <a:xfrm>
            <a:off x="658368" y="5394960"/>
            <a:ext cx="6766560" cy="786384"/>
          </a:xfrm>
          <a:prstGeom prst="roundRect">
            <a:avLst>
              <a:gd name="adj" fmla="val 1395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5"/>
          <p:cNvSpPr/>
          <p:nvPr/>
        </p:nvSpPr>
        <p:spPr>
          <a:xfrm>
            <a:off x="896112" y="5559552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0" name="Image 2" descr="/home/claude/icons/targe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678424"/>
            <a:ext cx="219456" cy="219456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1517904" y="5486400"/>
            <a:ext cx="5669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가지치기 하나로 1,677만 번이 수천 번이 된다 — 실제 방문 노드 수가 획기적으로 줄어든다.</a:t>
            </a:r>
            <a:endParaRPr lang="en-US" sz="1220" dirty="0"/>
          </a:p>
        </p:txBody>
      </p:sp>
      <p:sp>
        <p:nvSpPr>
          <p:cNvPr id="32" name="Shape 27"/>
          <p:cNvSpPr/>
          <p:nvPr/>
        </p:nvSpPr>
        <p:spPr>
          <a:xfrm>
            <a:off x="7699248" y="1737360"/>
            <a:ext cx="3831336" cy="4443984"/>
          </a:xfrm>
          <a:prstGeom prst="roundRect">
            <a:avLst>
              <a:gd name="adj" fmla="val 334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3" name="Shape 28"/>
          <p:cNvSpPr/>
          <p:nvPr/>
        </p:nvSpPr>
        <p:spPr>
          <a:xfrm>
            <a:off x="8540496" y="2157984"/>
            <a:ext cx="539496" cy="539496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9079992" y="2157984"/>
            <a:ext cx="539496" cy="539496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9619488" y="2157984"/>
            <a:ext cx="539496" cy="539496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6" name="Shape 31"/>
          <p:cNvSpPr/>
          <p:nvPr/>
        </p:nvSpPr>
        <p:spPr>
          <a:xfrm>
            <a:off x="10158984" y="2157984"/>
            <a:ext cx="539496" cy="539496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7" name="Shape 32"/>
          <p:cNvSpPr/>
          <p:nvPr/>
        </p:nvSpPr>
        <p:spPr>
          <a:xfrm>
            <a:off x="8540496" y="2697480"/>
            <a:ext cx="539496" cy="539496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8" name="Shape 33"/>
          <p:cNvSpPr/>
          <p:nvPr/>
        </p:nvSpPr>
        <p:spPr>
          <a:xfrm>
            <a:off x="9079992" y="2697480"/>
            <a:ext cx="539496" cy="539496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9" name="Shape 34"/>
          <p:cNvSpPr/>
          <p:nvPr/>
        </p:nvSpPr>
        <p:spPr>
          <a:xfrm>
            <a:off x="9619488" y="2697480"/>
            <a:ext cx="539496" cy="539496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0" name="Shape 35"/>
          <p:cNvSpPr/>
          <p:nvPr/>
        </p:nvSpPr>
        <p:spPr>
          <a:xfrm>
            <a:off x="10158984" y="2697480"/>
            <a:ext cx="539496" cy="539496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1" name="Shape 36"/>
          <p:cNvSpPr/>
          <p:nvPr/>
        </p:nvSpPr>
        <p:spPr>
          <a:xfrm>
            <a:off x="8540496" y="3236976"/>
            <a:ext cx="539496" cy="539496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2" name="Shape 37"/>
          <p:cNvSpPr/>
          <p:nvPr/>
        </p:nvSpPr>
        <p:spPr>
          <a:xfrm>
            <a:off x="9079992" y="3236976"/>
            <a:ext cx="539496" cy="539496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3" name="Shape 38"/>
          <p:cNvSpPr/>
          <p:nvPr/>
        </p:nvSpPr>
        <p:spPr>
          <a:xfrm>
            <a:off x="9619488" y="3236976"/>
            <a:ext cx="539496" cy="539496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4" name="Shape 39"/>
          <p:cNvSpPr/>
          <p:nvPr/>
        </p:nvSpPr>
        <p:spPr>
          <a:xfrm>
            <a:off x="10158984" y="3236976"/>
            <a:ext cx="539496" cy="539496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5" name="Shape 40"/>
          <p:cNvSpPr/>
          <p:nvPr/>
        </p:nvSpPr>
        <p:spPr>
          <a:xfrm>
            <a:off x="8540496" y="3776472"/>
            <a:ext cx="539496" cy="539496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6" name="Shape 41"/>
          <p:cNvSpPr/>
          <p:nvPr/>
        </p:nvSpPr>
        <p:spPr>
          <a:xfrm>
            <a:off x="9079992" y="3776472"/>
            <a:ext cx="539496" cy="539496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7" name="Shape 42"/>
          <p:cNvSpPr/>
          <p:nvPr/>
        </p:nvSpPr>
        <p:spPr>
          <a:xfrm>
            <a:off x="9619488" y="3776472"/>
            <a:ext cx="539496" cy="539496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8" name="Shape 43"/>
          <p:cNvSpPr/>
          <p:nvPr/>
        </p:nvSpPr>
        <p:spPr>
          <a:xfrm>
            <a:off x="10158984" y="3776472"/>
            <a:ext cx="539496" cy="539496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pic>
        <p:nvPicPr>
          <p:cNvPr id="49" name="Image 3" descr="/home/claude/icons/crown_cora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3286" y="2271278"/>
            <a:ext cx="312908" cy="312908"/>
          </a:xfrm>
          <a:prstGeom prst="rect">
            <a:avLst/>
          </a:prstGeom>
        </p:spPr>
      </p:pic>
      <p:pic>
        <p:nvPicPr>
          <p:cNvPr id="50" name="Image 4" descr="/home/claude/icons/crown_coral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2278" y="2810774"/>
            <a:ext cx="312908" cy="312908"/>
          </a:xfrm>
          <a:prstGeom prst="rect">
            <a:avLst/>
          </a:prstGeom>
        </p:spPr>
      </p:pic>
      <p:pic>
        <p:nvPicPr>
          <p:cNvPr id="51" name="Image 5" descr="/home/claude/icons/crown_coral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3790" y="3350270"/>
            <a:ext cx="312908" cy="312908"/>
          </a:xfrm>
          <a:prstGeom prst="rect">
            <a:avLst/>
          </a:prstGeom>
        </p:spPr>
      </p:pic>
      <p:pic>
        <p:nvPicPr>
          <p:cNvPr id="52" name="Image 6" descr="/home/claude/icons/crown_coral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32782" y="3889766"/>
            <a:ext cx="312908" cy="312908"/>
          </a:xfrm>
          <a:prstGeom prst="rect">
            <a:avLst/>
          </a:prstGeom>
        </p:spPr>
      </p:pic>
      <p:sp>
        <p:nvSpPr>
          <p:cNvPr id="53" name="Text 44"/>
          <p:cNvSpPr/>
          <p:nvPr/>
        </p:nvSpPr>
        <p:spPr>
          <a:xfrm>
            <a:off x="7882128" y="4663440"/>
            <a:ext cx="34655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4-Queen 정답 배치 (해답 2가지 중 하나)</a:t>
            </a:r>
            <a:endParaRPr lang="en-US" sz="1050" dirty="0"/>
          </a:p>
        </p:txBody>
      </p:sp>
      <p:sp>
        <p:nvSpPr>
          <p:cNvPr id="54" name="Text 45"/>
          <p:cNvSpPr/>
          <p:nvPr/>
        </p:nvSpPr>
        <p:spPr>
          <a:xfrm>
            <a:off x="7882128" y="5138928"/>
            <a:ext cx="3465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row = [1, 3, 0, 2]</a:t>
            </a:r>
            <a:endParaRPr lang="en-US" sz="1200" dirty="0"/>
          </a:p>
        </p:txBody>
      </p:sp>
      <p:sp>
        <p:nvSpPr>
          <p:cNvPr id="55" name="Text 4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493169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row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09083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§7.6  N-Queen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N-Queen 가지치기 조건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행마다 퀸을 하나씩 놓는 방식으로 구현하면 행 충돌은 애초에 생기지 않는다. 남은 검사는 열과 대각선 둘뿐이다.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5349240" cy="3017520"/>
          </a:xfrm>
          <a:prstGeom prst="roundRect">
            <a:avLst>
              <a:gd name="adj" fmla="val 424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932688" y="2395728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9" name="Image 1" descr="/home/claude/icons/elevator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514234"/>
            <a:ext cx="201900" cy="2019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645920" y="23774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열(column) 검사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1645920" y="27249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cols[i] == cols[k]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932688" y="3145536"/>
            <a:ext cx="384048" cy="38404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1316736" y="3145536"/>
            <a:ext cx="384048" cy="38404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1700784" y="3145536"/>
            <a:ext cx="384048" cy="38404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2084832" y="3145536"/>
            <a:ext cx="384048" cy="38404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932688" y="3529584"/>
            <a:ext cx="384048" cy="38404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1316736" y="3529584"/>
            <a:ext cx="384048" cy="38404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1700784" y="3529584"/>
            <a:ext cx="384048" cy="38404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2084832" y="3529584"/>
            <a:ext cx="384048" cy="38404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932688" y="3913632"/>
            <a:ext cx="384048" cy="38404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1316736" y="3913632"/>
            <a:ext cx="384048" cy="38404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1700784" y="3913632"/>
            <a:ext cx="384048" cy="38404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2084832" y="3913632"/>
            <a:ext cx="384048" cy="38404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932688" y="4297680"/>
            <a:ext cx="384048" cy="38404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1316736" y="4297680"/>
            <a:ext cx="384048" cy="38404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1700784" y="4297680"/>
            <a:ext cx="384048" cy="38404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2084832" y="4297680"/>
            <a:ext cx="384048" cy="38404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pic>
        <p:nvPicPr>
          <p:cNvPr id="28" name="Image 2" descr="/home/claude/icons/crown_cora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434" y="3226186"/>
            <a:ext cx="222748" cy="222748"/>
          </a:xfrm>
          <a:prstGeom prst="rect">
            <a:avLst/>
          </a:prstGeom>
        </p:spPr>
      </p:pic>
      <p:pic>
        <p:nvPicPr>
          <p:cNvPr id="29" name="Image 3" descr="/home/claude/icons/crown_cora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1434" y="3994282"/>
            <a:ext cx="222748" cy="222748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2651760" y="3218688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퀸이 같은 열에 있는지 확인한다.</a:t>
            </a:r>
            <a:endParaRPr lang="en-US" sz="1100" dirty="0"/>
          </a:p>
          <a:p>
            <a:pPr indent="0" marL="0">
              <a:lnSpc>
                <a:spcPct val="128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예: 0행 2열과 2행 2열 → 세로로 마주 본다 → 탈락!</a:t>
            </a:r>
            <a:endParaRPr lang="en-US" sz="1100" dirty="0"/>
          </a:p>
        </p:txBody>
      </p:sp>
      <p:sp>
        <p:nvSpPr>
          <p:cNvPr id="31" name="Shape 25"/>
          <p:cNvSpPr/>
          <p:nvPr/>
        </p:nvSpPr>
        <p:spPr>
          <a:xfrm>
            <a:off x="6181344" y="2157984"/>
            <a:ext cx="5349240" cy="3017520"/>
          </a:xfrm>
          <a:prstGeom prst="roundRect">
            <a:avLst>
              <a:gd name="adj" fmla="val 424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6"/>
          <p:cNvSpPr/>
          <p:nvPr/>
        </p:nvSpPr>
        <p:spPr>
          <a:xfrm>
            <a:off x="6455664" y="2395728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3" name="Image 4" descr="/home/claude/icons/exchang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4170" y="2514234"/>
            <a:ext cx="201900" cy="201900"/>
          </a:xfrm>
          <a:prstGeom prst="rect">
            <a:avLst/>
          </a:prstGeom>
        </p:spPr>
      </p:pic>
      <p:sp>
        <p:nvSpPr>
          <p:cNvPr id="34" name="Text 27"/>
          <p:cNvSpPr/>
          <p:nvPr/>
        </p:nvSpPr>
        <p:spPr>
          <a:xfrm>
            <a:off x="7168896" y="237744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대각선(diagonal) 검사</a:t>
            </a:r>
            <a:endParaRPr lang="en-US" sz="1500" dirty="0"/>
          </a:p>
        </p:txBody>
      </p:sp>
      <p:sp>
        <p:nvSpPr>
          <p:cNvPr id="35" name="Text 28"/>
          <p:cNvSpPr/>
          <p:nvPr/>
        </p:nvSpPr>
        <p:spPr>
          <a:xfrm>
            <a:off x="7168896" y="27249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|cols[i] - cols[k]| == |i - k|</a:t>
            </a:r>
            <a:endParaRPr lang="en-US" sz="1200" dirty="0"/>
          </a:p>
        </p:txBody>
      </p:sp>
      <p:sp>
        <p:nvSpPr>
          <p:cNvPr id="36" name="Shape 29"/>
          <p:cNvSpPr/>
          <p:nvPr/>
        </p:nvSpPr>
        <p:spPr>
          <a:xfrm>
            <a:off x="6455664" y="3145536"/>
            <a:ext cx="384048" cy="38404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7" name="Shape 30"/>
          <p:cNvSpPr/>
          <p:nvPr/>
        </p:nvSpPr>
        <p:spPr>
          <a:xfrm>
            <a:off x="6839712" y="3145536"/>
            <a:ext cx="384048" cy="38404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8" name="Shape 31"/>
          <p:cNvSpPr/>
          <p:nvPr/>
        </p:nvSpPr>
        <p:spPr>
          <a:xfrm>
            <a:off x="7223760" y="3145536"/>
            <a:ext cx="384048" cy="38404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9" name="Shape 32"/>
          <p:cNvSpPr/>
          <p:nvPr/>
        </p:nvSpPr>
        <p:spPr>
          <a:xfrm>
            <a:off x="7607808" y="3145536"/>
            <a:ext cx="384048" cy="38404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0" name="Shape 33"/>
          <p:cNvSpPr/>
          <p:nvPr/>
        </p:nvSpPr>
        <p:spPr>
          <a:xfrm>
            <a:off x="6455664" y="3529584"/>
            <a:ext cx="384048" cy="38404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1" name="Shape 34"/>
          <p:cNvSpPr/>
          <p:nvPr/>
        </p:nvSpPr>
        <p:spPr>
          <a:xfrm>
            <a:off x="6839712" y="3529584"/>
            <a:ext cx="384048" cy="38404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2" name="Shape 35"/>
          <p:cNvSpPr/>
          <p:nvPr/>
        </p:nvSpPr>
        <p:spPr>
          <a:xfrm>
            <a:off x="7223760" y="3529584"/>
            <a:ext cx="384048" cy="38404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3" name="Shape 36"/>
          <p:cNvSpPr/>
          <p:nvPr/>
        </p:nvSpPr>
        <p:spPr>
          <a:xfrm>
            <a:off x="7607808" y="3529584"/>
            <a:ext cx="384048" cy="38404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4" name="Shape 37"/>
          <p:cNvSpPr/>
          <p:nvPr/>
        </p:nvSpPr>
        <p:spPr>
          <a:xfrm>
            <a:off x="6455664" y="3913632"/>
            <a:ext cx="384048" cy="38404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5" name="Shape 38"/>
          <p:cNvSpPr/>
          <p:nvPr/>
        </p:nvSpPr>
        <p:spPr>
          <a:xfrm>
            <a:off x="6839712" y="3913632"/>
            <a:ext cx="384048" cy="38404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6" name="Shape 39"/>
          <p:cNvSpPr/>
          <p:nvPr/>
        </p:nvSpPr>
        <p:spPr>
          <a:xfrm>
            <a:off x="7223760" y="3913632"/>
            <a:ext cx="384048" cy="38404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7" name="Shape 40"/>
          <p:cNvSpPr/>
          <p:nvPr/>
        </p:nvSpPr>
        <p:spPr>
          <a:xfrm>
            <a:off x="7607808" y="3913632"/>
            <a:ext cx="384048" cy="38404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8" name="Shape 41"/>
          <p:cNvSpPr/>
          <p:nvPr/>
        </p:nvSpPr>
        <p:spPr>
          <a:xfrm>
            <a:off x="6455664" y="4297680"/>
            <a:ext cx="384048" cy="38404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9" name="Shape 42"/>
          <p:cNvSpPr/>
          <p:nvPr/>
        </p:nvSpPr>
        <p:spPr>
          <a:xfrm>
            <a:off x="6839712" y="4297680"/>
            <a:ext cx="384048" cy="38404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50" name="Shape 43"/>
          <p:cNvSpPr/>
          <p:nvPr/>
        </p:nvSpPr>
        <p:spPr>
          <a:xfrm>
            <a:off x="7223760" y="4297680"/>
            <a:ext cx="384048" cy="38404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51" name="Shape 44"/>
          <p:cNvSpPr/>
          <p:nvPr/>
        </p:nvSpPr>
        <p:spPr>
          <a:xfrm>
            <a:off x="7607808" y="4297680"/>
            <a:ext cx="384048" cy="38404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pic>
        <p:nvPicPr>
          <p:cNvPr id="52" name="Image 5" descr="/home/claude/icons/crown_violet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6314" y="3226186"/>
            <a:ext cx="222748" cy="222748"/>
          </a:xfrm>
          <a:prstGeom prst="rect">
            <a:avLst/>
          </a:prstGeom>
        </p:spPr>
      </p:pic>
      <p:pic>
        <p:nvPicPr>
          <p:cNvPr id="53" name="Image 6" descr="/home/claude/icons/crown_violet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4410" y="3994282"/>
            <a:ext cx="222748" cy="222748"/>
          </a:xfrm>
          <a:prstGeom prst="rect">
            <a:avLst/>
          </a:prstGeom>
        </p:spPr>
      </p:pic>
      <p:sp>
        <p:nvSpPr>
          <p:cNvPr id="54" name="Text 45"/>
          <p:cNvSpPr/>
          <p:nvPr/>
        </p:nvSpPr>
        <p:spPr>
          <a:xfrm>
            <a:off x="8174736" y="3218688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열의 차이 절댓값이 행의 차이 절댓값과 같으면 대각선상이다.</a:t>
            </a:r>
            <a:endParaRPr lang="en-US" sz="1100" dirty="0"/>
          </a:p>
          <a:p>
            <a:pPr indent="0" marL="0">
              <a:lnSpc>
                <a:spcPct val="128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예: (0,0)과 (2,2) → |0-2| == |0-2| → 탈락!</a:t>
            </a:r>
            <a:endParaRPr lang="en-US" sz="1100" dirty="0"/>
          </a:p>
        </p:txBody>
      </p:sp>
      <p:sp>
        <p:nvSpPr>
          <p:cNvPr id="55" name="Shape 46"/>
          <p:cNvSpPr/>
          <p:nvPr/>
        </p:nvSpPr>
        <p:spPr>
          <a:xfrm>
            <a:off x="658368" y="5358384"/>
            <a:ext cx="10872216" cy="548640"/>
          </a:xfrm>
          <a:prstGeom prst="roundRect">
            <a:avLst>
              <a:gd name="adj" fmla="val 20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6" name="Shape 47"/>
          <p:cNvSpPr/>
          <p:nvPr/>
        </p:nvSpPr>
        <p:spPr>
          <a:xfrm>
            <a:off x="896112" y="540410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57" name="Image 7" descr="/home/claude/icons/cut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4984" y="5522976"/>
            <a:ext cx="219456" cy="219456"/>
          </a:xfrm>
          <a:prstGeom prst="rect">
            <a:avLst/>
          </a:prstGeom>
        </p:spPr>
      </p:pic>
      <p:sp>
        <p:nvSpPr>
          <p:cNvPr id="58" name="Text 48"/>
          <p:cNvSpPr/>
          <p:nvPr/>
        </p:nvSpPr>
        <p:spPr>
          <a:xfrm>
            <a:off x="1517904" y="5449824"/>
            <a:ext cx="9756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둘 중 하나라도 걸리면 "유망하지 않다" → 더 깊이 들어가지 않고 부모로 되돌아간다.</a:t>
            </a:r>
            <a:endParaRPr lang="en-US" sz="1250" dirty="0"/>
          </a:p>
        </p:txBody>
      </p:sp>
      <p:sp>
        <p:nvSpPr>
          <p:cNvPr id="59" name="Text 4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493169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row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09083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§7.6  N-Queen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4-Queen — 놓고, 물리는 과정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3218688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768096" y="1874520"/>
            <a:ext cx="2999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(0,0) 퀸 배치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1682496" y="2203704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975104" y="2203704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2267712" y="2203704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2560320" y="2203704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682496" y="2496312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1975104" y="2496312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267712" y="2496312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2560320" y="2496312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682496" y="2788920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1975104" y="2788920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2267712" y="2788920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2560320" y="2788920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1682496" y="3081528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975104" y="3081528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2267712" y="3081528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2560320" y="3081528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pic>
        <p:nvPicPr>
          <p:cNvPr id="24" name="Image 1" descr="/home/claude/icons/crown_indi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944" y="2265152"/>
            <a:ext cx="169713" cy="169713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768096" y="3392424"/>
            <a:ext cx="2999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성공!</a:t>
            </a:r>
            <a:endParaRPr lang="en-US" sz="1050" dirty="0"/>
          </a:p>
        </p:txBody>
      </p:sp>
      <p:sp>
        <p:nvSpPr>
          <p:cNvPr id="26" name="Shape 22"/>
          <p:cNvSpPr/>
          <p:nvPr/>
        </p:nvSpPr>
        <p:spPr>
          <a:xfrm>
            <a:off x="4453128" y="1783080"/>
            <a:ext cx="3218688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Text 23"/>
          <p:cNvSpPr/>
          <p:nvPr/>
        </p:nvSpPr>
        <p:spPr>
          <a:xfrm>
            <a:off x="4562856" y="1874520"/>
            <a:ext cx="2999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(1,0) 세로 충돌</a:t>
            </a:r>
            <a:endParaRPr lang="en-US" sz="1200" dirty="0"/>
          </a:p>
        </p:txBody>
      </p:sp>
      <p:sp>
        <p:nvSpPr>
          <p:cNvPr id="28" name="Shape 24"/>
          <p:cNvSpPr/>
          <p:nvPr/>
        </p:nvSpPr>
        <p:spPr>
          <a:xfrm>
            <a:off x="5477256" y="2203704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9" name="Shape 25"/>
          <p:cNvSpPr/>
          <p:nvPr/>
        </p:nvSpPr>
        <p:spPr>
          <a:xfrm>
            <a:off x="5769864" y="2203704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0" name="Shape 26"/>
          <p:cNvSpPr/>
          <p:nvPr/>
        </p:nvSpPr>
        <p:spPr>
          <a:xfrm>
            <a:off x="6062472" y="2203704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1" name="Shape 27"/>
          <p:cNvSpPr/>
          <p:nvPr/>
        </p:nvSpPr>
        <p:spPr>
          <a:xfrm>
            <a:off x="6355080" y="2203704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2" name="Shape 28"/>
          <p:cNvSpPr/>
          <p:nvPr/>
        </p:nvSpPr>
        <p:spPr>
          <a:xfrm>
            <a:off x="5477256" y="2496312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3" name="Shape 29"/>
          <p:cNvSpPr/>
          <p:nvPr/>
        </p:nvSpPr>
        <p:spPr>
          <a:xfrm>
            <a:off x="5769864" y="2496312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4" name="Shape 30"/>
          <p:cNvSpPr/>
          <p:nvPr/>
        </p:nvSpPr>
        <p:spPr>
          <a:xfrm>
            <a:off x="6062472" y="2496312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5" name="Shape 31"/>
          <p:cNvSpPr/>
          <p:nvPr/>
        </p:nvSpPr>
        <p:spPr>
          <a:xfrm>
            <a:off x="6355080" y="2496312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6" name="Shape 32"/>
          <p:cNvSpPr/>
          <p:nvPr/>
        </p:nvSpPr>
        <p:spPr>
          <a:xfrm>
            <a:off x="5477256" y="2788920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7" name="Shape 33"/>
          <p:cNvSpPr/>
          <p:nvPr/>
        </p:nvSpPr>
        <p:spPr>
          <a:xfrm>
            <a:off x="5769864" y="2788920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8" name="Shape 34"/>
          <p:cNvSpPr/>
          <p:nvPr/>
        </p:nvSpPr>
        <p:spPr>
          <a:xfrm>
            <a:off x="6062472" y="2788920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9" name="Shape 35"/>
          <p:cNvSpPr/>
          <p:nvPr/>
        </p:nvSpPr>
        <p:spPr>
          <a:xfrm>
            <a:off x="6355080" y="2788920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0" name="Shape 36"/>
          <p:cNvSpPr/>
          <p:nvPr/>
        </p:nvSpPr>
        <p:spPr>
          <a:xfrm>
            <a:off x="5477256" y="3081528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1" name="Shape 37"/>
          <p:cNvSpPr/>
          <p:nvPr/>
        </p:nvSpPr>
        <p:spPr>
          <a:xfrm>
            <a:off x="5769864" y="3081528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2" name="Shape 38"/>
          <p:cNvSpPr/>
          <p:nvPr/>
        </p:nvSpPr>
        <p:spPr>
          <a:xfrm>
            <a:off x="6062472" y="3081528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3" name="Shape 39"/>
          <p:cNvSpPr/>
          <p:nvPr/>
        </p:nvSpPr>
        <p:spPr>
          <a:xfrm>
            <a:off x="6355080" y="3081528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pic>
        <p:nvPicPr>
          <p:cNvPr id="44" name="Image 2" descr="/home/claude/icons/crown_indig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8704" y="2265152"/>
            <a:ext cx="169713" cy="169713"/>
          </a:xfrm>
          <a:prstGeom prst="rect">
            <a:avLst/>
          </a:prstGeom>
        </p:spPr>
      </p:pic>
      <p:pic>
        <p:nvPicPr>
          <p:cNvPr id="45" name="Image 3" descr="/home/claude/icons/times_cora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7482" y="2566538"/>
            <a:ext cx="152156" cy="152156"/>
          </a:xfrm>
          <a:prstGeom prst="rect">
            <a:avLst/>
          </a:prstGeom>
        </p:spPr>
      </p:pic>
      <p:sp>
        <p:nvSpPr>
          <p:cNvPr id="46" name="Text 40"/>
          <p:cNvSpPr/>
          <p:nvPr/>
        </p:nvSpPr>
        <p:spPr>
          <a:xfrm>
            <a:off x="4562856" y="3392424"/>
            <a:ext cx="2999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가지치기!</a:t>
            </a:r>
            <a:endParaRPr lang="en-US" sz="1050" dirty="0"/>
          </a:p>
        </p:txBody>
      </p:sp>
      <p:sp>
        <p:nvSpPr>
          <p:cNvPr id="47" name="Shape 41"/>
          <p:cNvSpPr/>
          <p:nvPr/>
        </p:nvSpPr>
        <p:spPr>
          <a:xfrm>
            <a:off x="8247888" y="1783080"/>
            <a:ext cx="3218688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8" name="Text 42"/>
          <p:cNvSpPr/>
          <p:nvPr/>
        </p:nvSpPr>
        <p:spPr>
          <a:xfrm>
            <a:off x="8357616" y="1874520"/>
            <a:ext cx="2999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(1,1) 대각선 충돌</a:t>
            </a:r>
            <a:endParaRPr lang="en-US" sz="1200" dirty="0"/>
          </a:p>
        </p:txBody>
      </p:sp>
      <p:sp>
        <p:nvSpPr>
          <p:cNvPr id="49" name="Shape 43"/>
          <p:cNvSpPr/>
          <p:nvPr/>
        </p:nvSpPr>
        <p:spPr>
          <a:xfrm>
            <a:off x="9272016" y="2203704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50" name="Shape 44"/>
          <p:cNvSpPr/>
          <p:nvPr/>
        </p:nvSpPr>
        <p:spPr>
          <a:xfrm>
            <a:off x="9564624" y="2203704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51" name="Shape 45"/>
          <p:cNvSpPr/>
          <p:nvPr/>
        </p:nvSpPr>
        <p:spPr>
          <a:xfrm>
            <a:off x="9857232" y="2203704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52" name="Shape 46"/>
          <p:cNvSpPr/>
          <p:nvPr/>
        </p:nvSpPr>
        <p:spPr>
          <a:xfrm>
            <a:off x="10149840" y="2203704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53" name="Shape 47"/>
          <p:cNvSpPr/>
          <p:nvPr/>
        </p:nvSpPr>
        <p:spPr>
          <a:xfrm>
            <a:off x="9272016" y="2496312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54" name="Shape 48"/>
          <p:cNvSpPr/>
          <p:nvPr/>
        </p:nvSpPr>
        <p:spPr>
          <a:xfrm>
            <a:off x="9564624" y="2496312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55" name="Shape 49"/>
          <p:cNvSpPr/>
          <p:nvPr/>
        </p:nvSpPr>
        <p:spPr>
          <a:xfrm>
            <a:off x="9857232" y="2496312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56" name="Shape 50"/>
          <p:cNvSpPr/>
          <p:nvPr/>
        </p:nvSpPr>
        <p:spPr>
          <a:xfrm>
            <a:off x="10149840" y="2496312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57" name="Shape 51"/>
          <p:cNvSpPr/>
          <p:nvPr/>
        </p:nvSpPr>
        <p:spPr>
          <a:xfrm>
            <a:off x="9272016" y="2788920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58" name="Shape 52"/>
          <p:cNvSpPr/>
          <p:nvPr/>
        </p:nvSpPr>
        <p:spPr>
          <a:xfrm>
            <a:off x="9564624" y="2788920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59" name="Shape 53"/>
          <p:cNvSpPr/>
          <p:nvPr/>
        </p:nvSpPr>
        <p:spPr>
          <a:xfrm>
            <a:off x="9857232" y="2788920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60" name="Shape 54"/>
          <p:cNvSpPr/>
          <p:nvPr/>
        </p:nvSpPr>
        <p:spPr>
          <a:xfrm>
            <a:off x="10149840" y="2788920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61" name="Shape 55"/>
          <p:cNvSpPr/>
          <p:nvPr/>
        </p:nvSpPr>
        <p:spPr>
          <a:xfrm>
            <a:off x="9272016" y="3081528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62" name="Shape 56"/>
          <p:cNvSpPr/>
          <p:nvPr/>
        </p:nvSpPr>
        <p:spPr>
          <a:xfrm>
            <a:off x="9564624" y="3081528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63" name="Shape 57"/>
          <p:cNvSpPr/>
          <p:nvPr/>
        </p:nvSpPr>
        <p:spPr>
          <a:xfrm>
            <a:off x="9857232" y="3081528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64" name="Shape 58"/>
          <p:cNvSpPr/>
          <p:nvPr/>
        </p:nvSpPr>
        <p:spPr>
          <a:xfrm>
            <a:off x="10149840" y="3081528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pic>
        <p:nvPicPr>
          <p:cNvPr id="65" name="Image 4" descr="/home/claude/icons/crown_indig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3464" y="2265152"/>
            <a:ext cx="169713" cy="169713"/>
          </a:xfrm>
          <a:prstGeom prst="rect">
            <a:avLst/>
          </a:prstGeom>
        </p:spPr>
      </p:pic>
      <p:pic>
        <p:nvPicPr>
          <p:cNvPr id="66" name="Image 5" descr="/home/claude/icons/times_coral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4850" y="2566538"/>
            <a:ext cx="152156" cy="152156"/>
          </a:xfrm>
          <a:prstGeom prst="rect">
            <a:avLst/>
          </a:prstGeom>
        </p:spPr>
      </p:pic>
      <p:sp>
        <p:nvSpPr>
          <p:cNvPr id="67" name="Text 59"/>
          <p:cNvSpPr/>
          <p:nvPr/>
        </p:nvSpPr>
        <p:spPr>
          <a:xfrm>
            <a:off x="8357616" y="3392424"/>
            <a:ext cx="2999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가지치기!</a:t>
            </a:r>
            <a:endParaRPr lang="en-US" sz="1050" dirty="0"/>
          </a:p>
        </p:txBody>
      </p:sp>
      <p:sp>
        <p:nvSpPr>
          <p:cNvPr id="68" name="Shape 60"/>
          <p:cNvSpPr/>
          <p:nvPr/>
        </p:nvSpPr>
        <p:spPr>
          <a:xfrm>
            <a:off x="658368" y="3794760"/>
            <a:ext cx="3218688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69" name="Text 61"/>
          <p:cNvSpPr/>
          <p:nvPr/>
        </p:nvSpPr>
        <p:spPr>
          <a:xfrm>
            <a:off x="768096" y="3886200"/>
            <a:ext cx="2999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 (1,2) 안전!</a:t>
            </a:r>
            <a:endParaRPr lang="en-US" sz="1200" dirty="0"/>
          </a:p>
        </p:txBody>
      </p:sp>
      <p:sp>
        <p:nvSpPr>
          <p:cNvPr id="70" name="Shape 62"/>
          <p:cNvSpPr/>
          <p:nvPr/>
        </p:nvSpPr>
        <p:spPr>
          <a:xfrm>
            <a:off x="1682496" y="4215384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71" name="Shape 63"/>
          <p:cNvSpPr/>
          <p:nvPr/>
        </p:nvSpPr>
        <p:spPr>
          <a:xfrm>
            <a:off x="1975104" y="4215384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72" name="Shape 64"/>
          <p:cNvSpPr/>
          <p:nvPr/>
        </p:nvSpPr>
        <p:spPr>
          <a:xfrm>
            <a:off x="2267712" y="4215384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73" name="Shape 65"/>
          <p:cNvSpPr/>
          <p:nvPr/>
        </p:nvSpPr>
        <p:spPr>
          <a:xfrm>
            <a:off x="2560320" y="4215384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74" name="Shape 66"/>
          <p:cNvSpPr/>
          <p:nvPr/>
        </p:nvSpPr>
        <p:spPr>
          <a:xfrm>
            <a:off x="1682496" y="4507992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75" name="Shape 67"/>
          <p:cNvSpPr/>
          <p:nvPr/>
        </p:nvSpPr>
        <p:spPr>
          <a:xfrm>
            <a:off x="1975104" y="4507992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76" name="Shape 68"/>
          <p:cNvSpPr/>
          <p:nvPr/>
        </p:nvSpPr>
        <p:spPr>
          <a:xfrm>
            <a:off x="2267712" y="4507992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77" name="Shape 69"/>
          <p:cNvSpPr/>
          <p:nvPr/>
        </p:nvSpPr>
        <p:spPr>
          <a:xfrm>
            <a:off x="2560320" y="4507992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78" name="Shape 70"/>
          <p:cNvSpPr/>
          <p:nvPr/>
        </p:nvSpPr>
        <p:spPr>
          <a:xfrm>
            <a:off x="1682496" y="4800600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79" name="Shape 71"/>
          <p:cNvSpPr/>
          <p:nvPr/>
        </p:nvSpPr>
        <p:spPr>
          <a:xfrm>
            <a:off x="1975104" y="4800600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80" name="Shape 72"/>
          <p:cNvSpPr/>
          <p:nvPr/>
        </p:nvSpPr>
        <p:spPr>
          <a:xfrm>
            <a:off x="2267712" y="4800600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81" name="Shape 73"/>
          <p:cNvSpPr/>
          <p:nvPr/>
        </p:nvSpPr>
        <p:spPr>
          <a:xfrm>
            <a:off x="2560320" y="4800600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82" name="Shape 74"/>
          <p:cNvSpPr/>
          <p:nvPr/>
        </p:nvSpPr>
        <p:spPr>
          <a:xfrm>
            <a:off x="1682496" y="5093208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83" name="Shape 75"/>
          <p:cNvSpPr/>
          <p:nvPr/>
        </p:nvSpPr>
        <p:spPr>
          <a:xfrm>
            <a:off x="1975104" y="5093208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84" name="Shape 76"/>
          <p:cNvSpPr/>
          <p:nvPr/>
        </p:nvSpPr>
        <p:spPr>
          <a:xfrm>
            <a:off x="2267712" y="5093208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85" name="Shape 77"/>
          <p:cNvSpPr/>
          <p:nvPr/>
        </p:nvSpPr>
        <p:spPr>
          <a:xfrm>
            <a:off x="2560320" y="5093208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pic>
        <p:nvPicPr>
          <p:cNvPr id="86" name="Image 6" descr="/home/claude/icons/crown_indigo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3944" y="4276832"/>
            <a:ext cx="169713" cy="169713"/>
          </a:xfrm>
          <a:prstGeom prst="rect">
            <a:avLst/>
          </a:prstGeom>
        </p:spPr>
      </p:pic>
      <p:pic>
        <p:nvPicPr>
          <p:cNvPr id="87" name="Image 7" descr="/home/claude/icons/crown_indigo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29160" y="4569440"/>
            <a:ext cx="169713" cy="169713"/>
          </a:xfrm>
          <a:prstGeom prst="rect">
            <a:avLst/>
          </a:prstGeom>
        </p:spPr>
      </p:pic>
      <p:sp>
        <p:nvSpPr>
          <p:cNvPr id="88" name="Text 78"/>
          <p:cNvSpPr/>
          <p:nvPr/>
        </p:nvSpPr>
        <p:spPr>
          <a:xfrm>
            <a:off x="768096" y="5404104"/>
            <a:ext cx="2999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 진행</a:t>
            </a:r>
            <a:endParaRPr lang="en-US" sz="1050" dirty="0"/>
          </a:p>
        </p:txBody>
      </p:sp>
      <p:sp>
        <p:nvSpPr>
          <p:cNvPr id="89" name="Shape 79"/>
          <p:cNvSpPr/>
          <p:nvPr/>
        </p:nvSpPr>
        <p:spPr>
          <a:xfrm>
            <a:off x="4453128" y="3794760"/>
            <a:ext cx="3218688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0" name="Text 80"/>
          <p:cNvSpPr/>
          <p:nvPr/>
        </p:nvSpPr>
        <p:spPr>
          <a:xfrm>
            <a:off x="4562856" y="3886200"/>
            <a:ext cx="2999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⑤ 3행에서 난관</a:t>
            </a:r>
            <a:endParaRPr lang="en-US" sz="1200" dirty="0"/>
          </a:p>
        </p:txBody>
      </p:sp>
      <p:sp>
        <p:nvSpPr>
          <p:cNvPr id="91" name="Shape 81"/>
          <p:cNvSpPr/>
          <p:nvPr/>
        </p:nvSpPr>
        <p:spPr>
          <a:xfrm>
            <a:off x="5477256" y="4215384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92" name="Shape 82"/>
          <p:cNvSpPr/>
          <p:nvPr/>
        </p:nvSpPr>
        <p:spPr>
          <a:xfrm>
            <a:off x="5769864" y="4215384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93" name="Shape 83"/>
          <p:cNvSpPr/>
          <p:nvPr/>
        </p:nvSpPr>
        <p:spPr>
          <a:xfrm>
            <a:off x="6062472" y="4215384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94" name="Shape 84"/>
          <p:cNvSpPr/>
          <p:nvPr/>
        </p:nvSpPr>
        <p:spPr>
          <a:xfrm>
            <a:off x="6355080" y="4215384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95" name="Shape 85"/>
          <p:cNvSpPr/>
          <p:nvPr/>
        </p:nvSpPr>
        <p:spPr>
          <a:xfrm>
            <a:off x="5477256" y="4507992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96" name="Shape 86"/>
          <p:cNvSpPr/>
          <p:nvPr/>
        </p:nvSpPr>
        <p:spPr>
          <a:xfrm>
            <a:off x="5769864" y="4507992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97" name="Shape 87"/>
          <p:cNvSpPr/>
          <p:nvPr/>
        </p:nvSpPr>
        <p:spPr>
          <a:xfrm>
            <a:off x="6062472" y="4507992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98" name="Shape 88"/>
          <p:cNvSpPr/>
          <p:nvPr/>
        </p:nvSpPr>
        <p:spPr>
          <a:xfrm>
            <a:off x="6355080" y="4507992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99" name="Shape 89"/>
          <p:cNvSpPr/>
          <p:nvPr/>
        </p:nvSpPr>
        <p:spPr>
          <a:xfrm>
            <a:off x="5477256" y="4800600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00" name="Shape 90"/>
          <p:cNvSpPr/>
          <p:nvPr/>
        </p:nvSpPr>
        <p:spPr>
          <a:xfrm>
            <a:off x="5769864" y="4800600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01" name="Shape 91"/>
          <p:cNvSpPr/>
          <p:nvPr/>
        </p:nvSpPr>
        <p:spPr>
          <a:xfrm>
            <a:off x="6062472" y="4800600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02" name="Shape 92"/>
          <p:cNvSpPr/>
          <p:nvPr/>
        </p:nvSpPr>
        <p:spPr>
          <a:xfrm>
            <a:off x="6355080" y="4800600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03" name="Shape 93"/>
          <p:cNvSpPr/>
          <p:nvPr/>
        </p:nvSpPr>
        <p:spPr>
          <a:xfrm>
            <a:off x="5477256" y="5093208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04" name="Shape 94"/>
          <p:cNvSpPr/>
          <p:nvPr/>
        </p:nvSpPr>
        <p:spPr>
          <a:xfrm>
            <a:off x="5769864" y="5093208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05" name="Shape 95"/>
          <p:cNvSpPr/>
          <p:nvPr/>
        </p:nvSpPr>
        <p:spPr>
          <a:xfrm>
            <a:off x="6062472" y="5093208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06" name="Shape 96"/>
          <p:cNvSpPr/>
          <p:nvPr/>
        </p:nvSpPr>
        <p:spPr>
          <a:xfrm>
            <a:off x="6355080" y="5093208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pic>
        <p:nvPicPr>
          <p:cNvPr id="107" name="Image 8" descr="/home/claude/icons/crown_indigo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8704" y="4276832"/>
            <a:ext cx="169713" cy="169713"/>
          </a:xfrm>
          <a:prstGeom prst="rect">
            <a:avLst/>
          </a:prstGeom>
        </p:spPr>
      </p:pic>
      <p:pic>
        <p:nvPicPr>
          <p:cNvPr id="108" name="Image 9" descr="/home/claude/icons/crown_indigo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23920" y="4569440"/>
            <a:ext cx="169713" cy="169713"/>
          </a:xfrm>
          <a:prstGeom prst="rect">
            <a:avLst/>
          </a:prstGeom>
        </p:spPr>
      </p:pic>
      <p:pic>
        <p:nvPicPr>
          <p:cNvPr id="109" name="Image 10" descr="/home/claude/icons/times_coral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47482" y="4870826"/>
            <a:ext cx="152156" cy="152156"/>
          </a:xfrm>
          <a:prstGeom prst="rect">
            <a:avLst/>
          </a:prstGeom>
        </p:spPr>
      </p:pic>
      <p:pic>
        <p:nvPicPr>
          <p:cNvPr id="110" name="Image 11" descr="/home/claude/icons/times_coral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40090" y="4870826"/>
            <a:ext cx="152156" cy="152156"/>
          </a:xfrm>
          <a:prstGeom prst="rect">
            <a:avLst/>
          </a:prstGeom>
        </p:spPr>
      </p:pic>
      <p:pic>
        <p:nvPicPr>
          <p:cNvPr id="111" name="Image 12" descr="/home/claude/icons/times_coral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32698" y="4870826"/>
            <a:ext cx="152156" cy="152156"/>
          </a:xfrm>
          <a:prstGeom prst="rect">
            <a:avLst/>
          </a:prstGeom>
        </p:spPr>
      </p:pic>
      <p:pic>
        <p:nvPicPr>
          <p:cNvPr id="112" name="Image 13" descr="/home/claude/icons/times_coral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25306" y="4870826"/>
            <a:ext cx="152156" cy="152156"/>
          </a:xfrm>
          <a:prstGeom prst="rect">
            <a:avLst/>
          </a:prstGeom>
        </p:spPr>
      </p:pic>
      <p:sp>
        <p:nvSpPr>
          <p:cNvPr id="113" name="Text 97"/>
          <p:cNvSpPr/>
          <p:nvPr/>
        </p:nvSpPr>
        <p:spPr>
          <a:xfrm>
            <a:off x="4562856" y="5404104"/>
            <a:ext cx="2999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놓을 곳이 없음</a:t>
            </a:r>
            <a:endParaRPr lang="en-US" sz="1050" dirty="0"/>
          </a:p>
        </p:txBody>
      </p:sp>
      <p:sp>
        <p:nvSpPr>
          <p:cNvPr id="114" name="Shape 98"/>
          <p:cNvSpPr/>
          <p:nvPr/>
        </p:nvSpPr>
        <p:spPr>
          <a:xfrm>
            <a:off x="8247888" y="3794760"/>
            <a:ext cx="3218688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5" name="Text 99"/>
          <p:cNvSpPr/>
          <p:nvPr/>
        </p:nvSpPr>
        <p:spPr>
          <a:xfrm>
            <a:off x="8357616" y="3886200"/>
            <a:ext cx="2999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⑥ Backtrack!</a:t>
            </a:r>
            <a:endParaRPr lang="en-US" sz="1200" dirty="0"/>
          </a:p>
        </p:txBody>
      </p:sp>
      <p:sp>
        <p:nvSpPr>
          <p:cNvPr id="116" name="Shape 100"/>
          <p:cNvSpPr/>
          <p:nvPr/>
        </p:nvSpPr>
        <p:spPr>
          <a:xfrm>
            <a:off x="9272016" y="4215384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17" name="Shape 101"/>
          <p:cNvSpPr/>
          <p:nvPr/>
        </p:nvSpPr>
        <p:spPr>
          <a:xfrm>
            <a:off x="9564624" y="4215384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18" name="Shape 102"/>
          <p:cNvSpPr/>
          <p:nvPr/>
        </p:nvSpPr>
        <p:spPr>
          <a:xfrm>
            <a:off x="9857232" y="4215384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19" name="Shape 103"/>
          <p:cNvSpPr/>
          <p:nvPr/>
        </p:nvSpPr>
        <p:spPr>
          <a:xfrm>
            <a:off x="10149840" y="4215384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20" name="Shape 104"/>
          <p:cNvSpPr/>
          <p:nvPr/>
        </p:nvSpPr>
        <p:spPr>
          <a:xfrm>
            <a:off x="9272016" y="4507992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21" name="Shape 105"/>
          <p:cNvSpPr/>
          <p:nvPr/>
        </p:nvSpPr>
        <p:spPr>
          <a:xfrm>
            <a:off x="9564624" y="4507992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22" name="Shape 106"/>
          <p:cNvSpPr/>
          <p:nvPr/>
        </p:nvSpPr>
        <p:spPr>
          <a:xfrm>
            <a:off x="9857232" y="4507992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23" name="Shape 107"/>
          <p:cNvSpPr/>
          <p:nvPr/>
        </p:nvSpPr>
        <p:spPr>
          <a:xfrm>
            <a:off x="10149840" y="4507992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24" name="Shape 108"/>
          <p:cNvSpPr/>
          <p:nvPr/>
        </p:nvSpPr>
        <p:spPr>
          <a:xfrm>
            <a:off x="9272016" y="4800600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25" name="Shape 109"/>
          <p:cNvSpPr/>
          <p:nvPr/>
        </p:nvSpPr>
        <p:spPr>
          <a:xfrm>
            <a:off x="9564624" y="4800600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26" name="Shape 110"/>
          <p:cNvSpPr/>
          <p:nvPr/>
        </p:nvSpPr>
        <p:spPr>
          <a:xfrm>
            <a:off x="9857232" y="4800600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27" name="Shape 111"/>
          <p:cNvSpPr/>
          <p:nvPr/>
        </p:nvSpPr>
        <p:spPr>
          <a:xfrm>
            <a:off x="10149840" y="4800600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28" name="Shape 112"/>
          <p:cNvSpPr/>
          <p:nvPr/>
        </p:nvSpPr>
        <p:spPr>
          <a:xfrm>
            <a:off x="9272016" y="5093208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29" name="Shape 113"/>
          <p:cNvSpPr/>
          <p:nvPr/>
        </p:nvSpPr>
        <p:spPr>
          <a:xfrm>
            <a:off x="9564624" y="5093208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30" name="Shape 114"/>
          <p:cNvSpPr/>
          <p:nvPr/>
        </p:nvSpPr>
        <p:spPr>
          <a:xfrm>
            <a:off x="9857232" y="5093208"/>
            <a:ext cx="292608" cy="292608"/>
          </a:xfrm>
          <a:prstGeom prst="rect">
            <a:avLst/>
          </a:prstGeom>
          <a:solidFill>
            <a:srgbClr val="DFDEF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131" name="Shape 115"/>
          <p:cNvSpPr/>
          <p:nvPr/>
        </p:nvSpPr>
        <p:spPr>
          <a:xfrm>
            <a:off x="10149840" y="5093208"/>
            <a:ext cx="292608" cy="292608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pic>
        <p:nvPicPr>
          <p:cNvPr id="132" name="Image 14" descr="/home/claude/icons/crown_indigo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333464" y="4276832"/>
            <a:ext cx="169713" cy="169713"/>
          </a:xfrm>
          <a:prstGeom prst="rect">
            <a:avLst/>
          </a:prstGeom>
        </p:spPr>
      </p:pic>
      <p:sp>
        <p:nvSpPr>
          <p:cNvPr id="133" name="Text 116"/>
          <p:cNvSpPr/>
          <p:nvPr/>
        </p:nvSpPr>
        <p:spPr>
          <a:xfrm>
            <a:off x="8357616" y="5404104"/>
            <a:ext cx="299923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(1,2) 퀸 철회</a:t>
            </a:r>
            <a:endParaRPr lang="en-US" sz="1050" dirty="0"/>
          </a:p>
        </p:txBody>
      </p:sp>
      <p:sp>
        <p:nvSpPr>
          <p:cNvPr id="134" name="Shape 117"/>
          <p:cNvSpPr/>
          <p:nvPr/>
        </p:nvSpPr>
        <p:spPr>
          <a:xfrm>
            <a:off x="658368" y="5806440"/>
            <a:ext cx="10872216" cy="502920"/>
          </a:xfrm>
          <a:prstGeom prst="roundRect">
            <a:avLst>
              <a:gd name="adj" fmla="val 2181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5" name="Shape 118"/>
          <p:cNvSpPr/>
          <p:nvPr/>
        </p:nvSpPr>
        <p:spPr>
          <a:xfrm>
            <a:off x="896112" y="5833872"/>
            <a:ext cx="448056" cy="44805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36" name="Image 15" descr="/home/claude/icons/check_white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12607" y="5950367"/>
            <a:ext cx="215067" cy="215067"/>
          </a:xfrm>
          <a:prstGeom prst="rect">
            <a:avLst/>
          </a:prstGeom>
        </p:spPr>
      </p:pic>
      <p:sp>
        <p:nvSpPr>
          <p:cNvPr id="137" name="Text 119"/>
          <p:cNvSpPr/>
          <p:nvPr/>
        </p:nvSpPr>
        <p:spPr>
          <a:xfrm>
            <a:off x="1517904" y="5897880"/>
            <a:ext cx="97566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최종 정답 — (0행 1열), (1행 3열), (2행 0열), (3행 2열)</a:t>
            </a:r>
            <a:endParaRPr lang="en-US" sz="1300" dirty="0"/>
          </a:p>
        </p:txBody>
      </p:sp>
      <p:sp>
        <p:nvSpPr>
          <p:cNvPr id="138" name="Text 12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493169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row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09083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§7.6  N-Queen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N-Queen 유사코드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1920240"/>
          </a:xfrm>
          <a:prstGeom prst="roundRect">
            <a:avLst>
              <a:gd name="adj" fmla="val 5714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n_queens.pseudo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Algorithm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n_queens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promising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print_solution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모든 행에 퀸 배치 완료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다음 행의 j열에 퀸 배치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n_queens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재귀 호출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658368" y="3840480"/>
            <a:ext cx="6949440" cy="2103120"/>
          </a:xfrm>
          <a:prstGeom prst="roundRect">
            <a:avLst>
              <a:gd name="adj" fmla="val 521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658368" y="38404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58368" y="40050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95528" y="39456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60120" y="39456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124712" y="39456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316736" y="38587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promising.pseudo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841248" y="4224528"/>
            <a:ext cx="6638544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Algorithm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promising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flag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flag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같은 열?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abs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abs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i-k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대각선?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flag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flag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7699248" y="1783080"/>
            <a:ext cx="3831336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7882128" y="191109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4" name="Image 1" descr="/home/claude/icons/crow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883" y="2009851"/>
            <a:ext cx="168250" cy="168250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8357616" y="18745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n_queens</a:t>
            </a:r>
            <a:endParaRPr lang="en-US" sz="1300" dirty="0"/>
          </a:p>
        </p:txBody>
      </p:sp>
      <p:sp>
        <p:nvSpPr>
          <p:cNvPr id="26" name="Text 22"/>
          <p:cNvSpPr/>
          <p:nvPr/>
        </p:nvSpPr>
        <p:spPr>
          <a:xfrm>
            <a:off x="8357616" y="2148840"/>
            <a:ext cx="300837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행마다 모든 열을 시도한다. promising이면 다음 행으로 진행하고, 아니면 그 가지는 열지 않는다.</a:t>
            </a:r>
            <a:endParaRPr lang="en-US" sz="1100" dirty="0"/>
          </a:p>
        </p:txBody>
      </p:sp>
      <p:sp>
        <p:nvSpPr>
          <p:cNvPr id="27" name="Shape 23"/>
          <p:cNvSpPr/>
          <p:nvPr/>
        </p:nvSpPr>
        <p:spPr>
          <a:xfrm>
            <a:off x="7699248" y="3840480"/>
            <a:ext cx="3831336" cy="210312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4"/>
          <p:cNvSpPr/>
          <p:nvPr/>
        </p:nvSpPr>
        <p:spPr>
          <a:xfrm>
            <a:off x="7882128" y="396849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9" name="Image 2" descr="/home/claude/icons/searc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4067251"/>
            <a:ext cx="168250" cy="168250"/>
          </a:xfrm>
          <a:prstGeom prst="rect">
            <a:avLst/>
          </a:prstGeom>
        </p:spPr>
      </p:pic>
      <p:sp>
        <p:nvSpPr>
          <p:cNvPr id="30" name="Text 25"/>
          <p:cNvSpPr/>
          <p:nvPr/>
        </p:nvSpPr>
        <p:spPr>
          <a:xfrm>
            <a:off x="8357616" y="39319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promising</a:t>
            </a:r>
            <a:endParaRPr lang="en-US" sz="1300" dirty="0"/>
          </a:p>
        </p:txBody>
      </p:sp>
      <p:sp>
        <p:nvSpPr>
          <p:cNvPr id="31" name="Text 26"/>
          <p:cNvSpPr/>
          <p:nvPr/>
        </p:nvSpPr>
        <p:spPr>
          <a:xfrm>
            <a:off x="8357616" y="4206240"/>
            <a:ext cx="3008376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 놓인 퀸들과 하나씩 비교한다. 같은 열인지, 대각선인지 — 둘 다 통과해야 true를 반환한다.</a:t>
            </a:r>
            <a:endParaRPr lang="en-US" sz="1100" dirty="0"/>
          </a:p>
        </p:txBody>
      </p:sp>
      <p:sp>
        <p:nvSpPr>
          <p:cNvPr id="32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493169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row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09083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§7.6  N-Queen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N-Queen 파이썬 구현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383280"/>
          </a:xfrm>
          <a:prstGeom prst="roundRect">
            <a:avLst>
              <a:gd name="adj" fmla="val 3243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n_queens.py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n_queens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global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모든 행에 퀸 배치 완료!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현재 행의 각 열을 시도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is_promising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유망성 검사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n_queens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다음 행으로 진행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is_promising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같은 열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abs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row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abs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x-i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대각선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endParaRPr lang="en-US" sz="980" dirty="0"/>
          </a:p>
        </p:txBody>
      </p:sp>
      <p:sp>
        <p:nvSpPr>
          <p:cNvPr id="14" name="Shape 11"/>
          <p:cNvSpPr/>
          <p:nvPr/>
        </p:nvSpPr>
        <p:spPr>
          <a:xfrm>
            <a:off x="7790688" y="1783080"/>
            <a:ext cx="3739896" cy="1371600"/>
          </a:xfrm>
          <a:prstGeom prst="roundRect">
            <a:avLst>
              <a:gd name="adj" fmla="val 8000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790688" y="1783080"/>
            <a:ext cx="373989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790688" y="1947672"/>
            <a:ext cx="373989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92784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09244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25703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449056" y="1801368"/>
            <a:ext cx="29535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7973568" y="2167128"/>
            <a:ext cx="342900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row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n_queens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60" dirty="0"/>
          </a:p>
        </p:txBody>
      </p:sp>
      <p:sp>
        <p:nvSpPr>
          <p:cNvPr id="22" name="Shape 19"/>
          <p:cNvSpPr/>
          <p:nvPr/>
        </p:nvSpPr>
        <p:spPr>
          <a:xfrm>
            <a:off x="7790688" y="3291840"/>
            <a:ext cx="3739896" cy="822960"/>
          </a:xfrm>
          <a:prstGeom prst="roundRect">
            <a:avLst>
              <a:gd name="adj" fmla="val 11111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8010144" y="340156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8010144" y="3712464"/>
            <a:ext cx="33009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92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7790688" y="4224528"/>
            <a:ext cx="3739896" cy="941832"/>
          </a:xfrm>
          <a:prstGeom prst="roundRect">
            <a:avLst>
              <a:gd name="adj" fmla="val 97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7973568" y="4352544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7" name="Image 1" descr="/home/claude/icons/listol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323" y="4451299"/>
            <a:ext cx="168250" cy="16825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8449056" y="4315968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1차원 배열의 마법</a:t>
            </a:r>
            <a:endParaRPr lang="en-US" sz="1200" dirty="0"/>
          </a:p>
        </p:txBody>
      </p:sp>
      <p:sp>
        <p:nvSpPr>
          <p:cNvPr id="29" name="Text 25"/>
          <p:cNvSpPr/>
          <p:nvPr/>
        </p:nvSpPr>
        <p:spPr>
          <a:xfrm>
            <a:off x="8449056" y="4590288"/>
            <a:ext cx="2916936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row[i] = j 는 "i행 j열에 퀸"을 뜻한다. 2차원 배열이 필요 없다.</a:t>
            </a:r>
            <a:endParaRPr lang="en-US" sz="1020" dirty="0"/>
          </a:p>
        </p:txBody>
      </p:sp>
      <p:sp>
        <p:nvSpPr>
          <p:cNvPr id="30" name="Shape 26"/>
          <p:cNvSpPr/>
          <p:nvPr/>
        </p:nvSpPr>
        <p:spPr>
          <a:xfrm>
            <a:off x="658368" y="530352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7"/>
          <p:cNvSpPr/>
          <p:nvPr/>
        </p:nvSpPr>
        <p:spPr>
          <a:xfrm>
            <a:off x="896112" y="5532120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2" name="Image 2" descr="/home/claude/icons/history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650992"/>
            <a:ext cx="219456" cy="219456"/>
          </a:xfrm>
          <a:prstGeom prst="rect">
            <a:avLst/>
          </a:prstGeom>
        </p:spPr>
      </p:pic>
      <p:sp>
        <p:nvSpPr>
          <p:cNvPr id="33" name="Text 28"/>
          <p:cNvSpPr/>
          <p:nvPr/>
        </p:nvSpPr>
        <p:spPr>
          <a:xfrm>
            <a:off x="1517904" y="544982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암묵적 백트래킹 — 되돌아가는 코드가 보이지 않는 이유</a:t>
            </a:r>
            <a:endParaRPr lang="en-US" sz="1320" dirty="0"/>
          </a:p>
        </p:txBody>
      </p:sp>
      <p:sp>
        <p:nvSpPr>
          <p:cNvPr id="34" name="Text 29"/>
          <p:cNvSpPr/>
          <p:nvPr/>
        </p:nvSpPr>
        <p:spPr>
          <a:xfrm>
            <a:off x="1517904" y="5760720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is_promising이 False면 재귀를 호출하지 않고 for문이 다음 col로 넘어간다. 이 동작이 곧 부모로 되돌아가는 것이며, 동시에 row[x]가 덮어써지므로 상태 복구까지 함께 일어난다.</a:t>
            </a:r>
            <a:endParaRPr lang="en-US" sz="1230" dirty="0"/>
          </a:p>
        </p:txBody>
      </p:sp>
      <p:sp>
        <p:nvSpPr>
          <p:cNvPr id="35" name="Text 3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493169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row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09083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§7.6  N-Queen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N-Queen 코드 핵심 분석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230368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14400" y="2002536"/>
            <a:ext cx="420624" cy="420624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listol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968" y="2116104"/>
            <a:ext cx="193487" cy="19348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54480" y="2020824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row 리스트의 마법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932688" y="2496312"/>
            <a:ext cx="46817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2차원 board[N][N] 대신 1차원 row[N]을 쓴다. "한 행에 퀸이 하나"라는 전제를 활용한 것이며, 공간 복잡도가 O(N²) → O(N)이 된다.</a:t>
            </a:r>
            <a:endParaRPr lang="en-US" sz="1130" dirty="0"/>
          </a:p>
        </p:txBody>
      </p:sp>
      <p:sp>
        <p:nvSpPr>
          <p:cNvPr id="11" name="Shape 7"/>
          <p:cNvSpPr/>
          <p:nvPr/>
        </p:nvSpPr>
        <p:spPr>
          <a:xfrm>
            <a:off x="6300216" y="1783080"/>
            <a:ext cx="5230368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556248" y="2002536"/>
            <a:ext cx="420624" cy="420624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3" name="Image 2" descr="/home/claude/icons/calc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9816" y="2116104"/>
            <a:ext cx="193487" cy="193487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196328" y="2020824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abs()로 대각선 검사</a:t>
            </a:r>
            <a:endParaRPr lang="en-US" sz="1400" dirty="0"/>
          </a:p>
        </p:txBody>
      </p:sp>
      <p:sp>
        <p:nvSpPr>
          <p:cNvPr id="15" name="Text 10"/>
          <p:cNvSpPr/>
          <p:nvPr/>
        </p:nvSpPr>
        <p:spPr>
          <a:xfrm>
            <a:off x="6574536" y="2496312"/>
            <a:ext cx="46817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abs(row[x]-row[i]) == abs(x-i) 한 줄로 기울기 +1과 -1인 두 대각선을 동시에 처리한다.</a:t>
            </a:r>
            <a:endParaRPr lang="en-US" sz="1130" dirty="0"/>
          </a:p>
        </p:txBody>
      </p:sp>
      <p:sp>
        <p:nvSpPr>
          <p:cNvPr id="16" name="Shape 11"/>
          <p:cNvSpPr/>
          <p:nvPr/>
        </p:nvSpPr>
        <p:spPr>
          <a:xfrm>
            <a:off x="658368" y="3703320"/>
            <a:ext cx="5230368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14400" y="3922776"/>
            <a:ext cx="420624" cy="42062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8" name="Image 3" descr="/home/claude/icons/histor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968" y="4036344"/>
            <a:ext cx="193487" cy="193487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554480" y="3941064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암묵적 백트래킹</a:t>
            </a:r>
            <a:endParaRPr lang="en-US" sz="1400" dirty="0"/>
          </a:p>
        </p:txBody>
      </p:sp>
      <p:sp>
        <p:nvSpPr>
          <p:cNvPr id="20" name="Text 14"/>
          <p:cNvSpPr/>
          <p:nvPr/>
        </p:nvSpPr>
        <p:spPr>
          <a:xfrm>
            <a:off x="932688" y="4416552"/>
            <a:ext cx="46817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명시적인 return이 없어 보이지만, is_promising이 False면 재귀를 호출하지 않으므로 for문의 다음 col로 자동 이동한다 — 이것이 곧 부모로 되돌아가는 행위다.</a:t>
            </a:r>
            <a:endParaRPr lang="en-US" sz="1130" dirty="0"/>
          </a:p>
        </p:txBody>
      </p:sp>
      <p:sp>
        <p:nvSpPr>
          <p:cNvPr id="21" name="Shape 15"/>
          <p:cNvSpPr/>
          <p:nvPr/>
        </p:nvSpPr>
        <p:spPr>
          <a:xfrm>
            <a:off x="6300216" y="3703320"/>
            <a:ext cx="5230368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6556248" y="3922776"/>
            <a:ext cx="420624" cy="42062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3" name="Image 4" descr="/home/claude/icons/stopwatch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9816" y="4036344"/>
            <a:ext cx="193487" cy="193487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7196328" y="3941064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복잡도</a:t>
            </a:r>
            <a:endParaRPr lang="en-US" sz="1400" dirty="0"/>
          </a:p>
        </p:txBody>
      </p:sp>
      <p:sp>
        <p:nvSpPr>
          <p:cNvPr id="25" name="Text 18"/>
          <p:cNvSpPr/>
          <p:nvPr/>
        </p:nvSpPr>
        <p:spPr>
          <a:xfrm>
            <a:off x="6574536" y="4416552"/>
            <a:ext cx="46817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최악의 경우는 완전 탐색과 같다. 그러나 실제로는 가지치기 덕분에 훨씬 적은 노드만 방문한다. N=8에서 1,600만 번이 수천 번으로 줄어든다.</a:t>
            </a:r>
            <a:endParaRPr lang="en-US" sz="1130" dirty="0"/>
          </a:p>
        </p:txBody>
      </p:sp>
      <p:sp>
        <p:nvSpPr>
          <p:cNvPr id="26" name="Shape 19"/>
          <p:cNvSpPr/>
          <p:nvPr/>
        </p:nvSpPr>
        <p:spPr>
          <a:xfrm>
            <a:off x="658368" y="566928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896112" y="5696712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8" name="Image 5" descr="/home/claude/icons/bulb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19" y="5801319"/>
            <a:ext cx="193121" cy="193121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517904" y="576072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"자료구조를 바꿔 검사를 싸게 만든다"는 것도 가지치기만큼 중요한 최적화다.</a:t>
            </a:r>
            <a:endParaRPr lang="en-US" sz="1220" dirty="0"/>
          </a:p>
        </p:txBody>
      </p:sp>
      <p:sp>
        <p:nvSpPr>
          <p:cNvPr id="30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29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493169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row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090833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§7.6  N-Queen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N-Queen 해답 개수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N이 커질수록 해답의 수 자체가 급격히 늘어난다. 완전 탐색으로는 셀 수조차 없고, 백트래킹이 사실상 유일한 선택지가 된다.</a:t>
            </a:r>
            <a:endParaRPr lang="en-US" sz="135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2286000"/>
          <a:ext cx="10872216" cy="914400"/>
        </p:xfrm>
        <a:graphic>
          <a:graphicData uri="http://schemas.openxmlformats.org/drawingml/2006/table">
            <a:tbl>
              <a:tblPr/>
              <a:tblGrid>
                <a:gridCol w="1508760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1399032"/>
                <a:gridCol w="1371600"/>
              </a:tblGrid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5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6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7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8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9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10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11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12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해답 수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92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352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724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2680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B7185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14200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658368" y="3383280"/>
            <a:ext cx="3218688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1920240" y="3611880"/>
            <a:ext cx="694944" cy="694944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0" name="Image 1" descr="/home/claude/icons/cha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875" y="3799515"/>
            <a:ext cx="319674" cy="31967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41248" y="44348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해답 수가 폭증한다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932688" y="4800600"/>
            <a:ext cx="26700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N=8에서 92개, N=12에서 14,200개. 개수 자체가 지수적으로 늘어난다.</a:t>
            </a:r>
            <a:endParaRPr lang="en-US" sz="1120" dirty="0"/>
          </a:p>
        </p:txBody>
      </p:sp>
      <p:sp>
        <p:nvSpPr>
          <p:cNvPr id="13" name="Shape 8"/>
          <p:cNvSpPr/>
          <p:nvPr/>
        </p:nvSpPr>
        <p:spPr>
          <a:xfrm>
            <a:off x="4453128" y="3383280"/>
            <a:ext cx="3218688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9"/>
          <p:cNvSpPr/>
          <p:nvPr/>
        </p:nvSpPr>
        <p:spPr>
          <a:xfrm>
            <a:off x="5715000" y="3611880"/>
            <a:ext cx="694944" cy="69494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5" name="Image 2" descr="/home/claude/icons/random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35" y="3799515"/>
            <a:ext cx="319674" cy="319674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4636008" y="44348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단조 증가가 아니다</a:t>
            </a:r>
            <a:endParaRPr lang="en-US" sz="1500" dirty="0"/>
          </a:p>
        </p:txBody>
      </p:sp>
      <p:sp>
        <p:nvSpPr>
          <p:cNvPr id="17" name="Text 11"/>
          <p:cNvSpPr/>
          <p:nvPr/>
        </p:nvSpPr>
        <p:spPr>
          <a:xfrm>
            <a:off x="4727448" y="4800600"/>
            <a:ext cx="26700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N=5의 10개에서 N=6은 4개로 오히려 줄어든다. 판의 크기와 해답 수는 단순 비례하지 않는다.</a:t>
            </a:r>
            <a:endParaRPr lang="en-US" sz="1120" dirty="0"/>
          </a:p>
        </p:txBody>
      </p:sp>
      <p:sp>
        <p:nvSpPr>
          <p:cNvPr id="18" name="Shape 12"/>
          <p:cNvSpPr/>
          <p:nvPr/>
        </p:nvSpPr>
        <p:spPr>
          <a:xfrm>
            <a:off x="8247888" y="3383280"/>
            <a:ext cx="3218688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9509760" y="3611880"/>
            <a:ext cx="694944" cy="69494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0" name="Image 3" descr="/home/claude/icons/cu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95" y="3799515"/>
            <a:ext cx="319674" cy="319674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430768" y="44348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그래서 가지치기다</a:t>
            </a:r>
            <a:endParaRPr lang="en-US" sz="1500" dirty="0"/>
          </a:p>
        </p:txBody>
      </p:sp>
      <p:sp>
        <p:nvSpPr>
          <p:cNvPr id="22" name="Text 15"/>
          <p:cNvSpPr/>
          <p:nvPr/>
        </p:nvSpPr>
        <p:spPr>
          <a:xfrm>
            <a:off x="8522208" y="4800600"/>
            <a:ext cx="26700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배치를 만들어 보고 세는 방식으로는 N=12조차 감당하기 어렵다.</a:t>
            </a:r>
            <a:endParaRPr lang="en-US" sz="1120" dirty="0"/>
          </a:p>
        </p:txBody>
      </p:sp>
      <p:sp>
        <p:nvSpPr>
          <p:cNvPr id="23" name="Shape 16"/>
          <p:cNvSpPr/>
          <p:nvPr/>
        </p:nvSpPr>
        <p:spPr>
          <a:xfrm>
            <a:off x="658368" y="571500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896112" y="5742432"/>
            <a:ext cx="402336" cy="402336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5" name="Image 4" descr="/home/claude/icons/targe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5847039"/>
            <a:ext cx="193121" cy="193121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1517904" y="580644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N이 커질수록 완전 탐색과 백트래킹의 격차는 더 벌어진다.</a:t>
            </a:r>
            <a:endParaRPr lang="en-US" sz="1220" dirty="0"/>
          </a:p>
        </p:txBody>
      </p:sp>
      <p:sp>
        <p:nvSpPr>
          <p:cNvPr id="27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7.7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4" name="Image 0" descr="/home/claude/icons/networ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7.7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그래프 색칠하기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인접한 정점끼리 같은 색을 쓸 수 없다.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m개의 색으로 전부 칠할 수 있을까?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31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9117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networ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8884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§7.7  그래프 색칠하기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그래프 색칠하기 문제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5349240" cy="1965960"/>
          </a:xfrm>
          <a:prstGeom prst="roundRect">
            <a:avLst>
              <a:gd name="adj" fmla="val 651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1975104"/>
            <a:ext cx="438912" cy="438912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8" name="Image 1" descr="/home/claude/icons/map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09361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195681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지도에서 그래프로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2454250"/>
            <a:ext cx="4800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정점(vertex) = 각 나라 또는 지역</a:t>
            </a:r>
            <a:endParaRPr lang="en-US" sz="11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간선(edge) = 국경을 맞댄 두 나라</a:t>
            </a:r>
            <a:endParaRPr lang="en-US" sz="1180" dirty="0"/>
          </a:p>
          <a:p>
            <a:pPr indent="0" marL="0">
              <a:lnSpc>
                <a:spcPct val="130000"/>
              </a:lnSpc>
              <a:buNone/>
            </a:pPr>
            <a:endParaRPr lang="en-US" sz="11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"인접한 정점끼리는 같은 색을 가질 수 없다"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>
            <a:off x="6181344" y="1737360"/>
            <a:ext cx="5349240" cy="1965960"/>
          </a:xfrm>
          <a:prstGeom prst="roundRect">
            <a:avLst>
              <a:gd name="adj" fmla="val 651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455664" y="1975104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3" name="Image 2" descr="/home/claude/icons/networ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093610"/>
            <a:ext cx="201900" cy="2019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168896" y="195681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m-색칠 결정 문제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6455664" y="2446934"/>
            <a:ext cx="4800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N개 정점과 간선 정보를 가진 그래프 G, 그리고 m개의 색상이 주어진다.</a:t>
            </a:r>
            <a:endParaRPr lang="en-US" sz="118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간선 (i, j)가 존재하면 color[i] ≠ color[j] 여야 한다.</a:t>
            </a:r>
            <a:endParaRPr lang="en-US" sz="1180" dirty="0"/>
          </a:p>
        </p:txBody>
      </p:sp>
      <p:sp>
        <p:nvSpPr>
          <p:cNvPr id="16" name="Shape 11"/>
          <p:cNvSpPr/>
          <p:nvPr/>
        </p:nvSpPr>
        <p:spPr>
          <a:xfrm>
            <a:off x="658368" y="3822192"/>
            <a:ext cx="5349240" cy="1920240"/>
          </a:xfrm>
          <a:prstGeom prst="roundRect">
            <a:avLst>
              <a:gd name="adj" fmla="val 666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 flipH="1">
            <a:off x="1536192" y="4151376"/>
            <a:ext cx="967435" cy="630936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1536192" y="4782312"/>
            <a:ext cx="967435" cy="630936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1536192" y="4782312"/>
            <a:ext cx="1934870" cy="0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2503627" y="4151376"/>
            <a:ext cx="0" cy="1261872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 flipH="1">
            <a:off x="2503627" y="4782312"/>
            <a:ext cx="967435" cy="630936"/>
          </a:xfrm>
          <a:prstGeom prst="line">
            <a:avLst/>
          </a:prstGeom>
          <a:noFill/>
          <a:ln w="20320">
            <a:solidFill>
              <a:srgbClr val="B9B7E0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1317468" y="4563588"/>
            <a:ext cx="437449" cy="437449"/>
          </a:xfrm>
          <a:prstGeom prst="ellipse">
            <a:avLst/>
          </a:prstGeom>
          <a:solidFill>
            <a:srgbClr val="4F46E5"/>
          </a:solidFill>
          <a:ln w="19050">
            <a:solidFill>
              <a:srgbClr val="4F46E5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1226028" y="4563588"/>
            <a:ext cx="620329" cy="437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4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104" dirty="0"/>
          </a:p>
        </p:txBody>
      </p:sp>
      <p:sp>
        <p:nvSpPr>
          <p:cNvPr id="24" name="Shape 19"/>
          <p:cNvSpPr/>
          <p:nvPr/>
        </p:nvSpPr>
        <p:spPr>
          <a:xfrm>
            <a:off x="2284903" y="3932652"/>
            <a:ext cx="437449" cy="437449"/>
          </a:xfrm>
          <a:prstGeom prst="ellipse">
            <a:avLst/>
          </a:prstGeom>
          <a:solidFill>
            <a:srgbClr val="F59E0B"/>
          </a:solidFill>
          <a:ln w="19050">
            <a:solidFill>
              <a:srgbClr val="F59E0B"/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2193463" y="3932652"/>
            <a:ext cx="620329" cy="437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4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04" dirty="0"/>
          </a:p>
        </p:txBody>
      </p:sp>
      <p:sp>
        <p:nvSpPr>
          <p:cNvPr id="26" name="Shape 21"/>
          <p:cNvSpPr/>
          <p:nvPr/>
        </p:nvSpPr>
        <p:spPr>
          <a:xfrm>
            <a:off x="2284903" y="5194524"/>
            <a:ext cx="437449" cy="437449"/>
          </a:xfrm>
          <a:prstGeom prst="ellipse">
            <a:avLst/>
          </a:prstGeom>
          <a:solidFill>
            <a:srgbClr val="10B981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27" name="Text 22"/>
          <p:cNvSpPr/>
          <p:nvPr/>
        </p:nvSpPr>
        <p:spPr>
          <a:xfrm>
            <a:off x="2193463" y="5194524"/>
            <a:ext cx="620329" cy="437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4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104" dirty="0"/>
          </a:p>
        </p:txBody>
      </p:sp>
      <p:sp>
        <p:nvSpPr>
          <p:cNvPr id="28" name="Shape 23"/>
          <p:cNvSpPr/>
          <p:nvPr/>
        </p:nvSpPr>
        <p:spPr>
          <a:xfrm>
            <a:off x="3252338" y="4563588"/>
            <a:ext cx="437449" cy="437449"/>
          </a:xfrm>
          <a:prstGeom prst="ellipse">
            <a:avLst/>
          </a:prstGeom>
          <a:solidFill>
            <a:srgbClr val="F59E0B"/>
          </a:solidFill>
          <a:ln w="19050">
            <a:solidFill>
              <a:srgbClr val="F59E0B"/>
            </a:solidFill>
            <a:prstDash val="solid"/>
          </a:ln>
        </p:spPr>
      </p:sp>
      <p:sp>
        <p:nvSpPr>
          <p:cNvPr id="29" name="Text 24"/>
          <p:cNvSpPr/>
          <p:nvPr/>
        </p:nvSpPr>
        <p:spPr>
          <a:xfrm>
            <a:off x="3160898" y="4563588"/>
            <a:ext cx="620329" cy="437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4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104" dirty="0"/>
          </a:p>
        </p:txBody>
      </p:sp>
      <p:sp>
        <p:nvSpPr>
          <p:cNvPr id="30" name="Text 25"/>
          <p:cNvSpPr/>
          <p:nvPr/>
        </p:nvSpPr>
        <p:spPr>
          <a:xfrm>
            <a:off x="4041648" y="4169664"/>
            <a:ext cx="1874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정점 4개 · 간선 5개</a:t>
            </a:r>
            <a:endParaRPr lang="en-US" sz="10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색 3개로 칠한 결과</a:t>
            </a:r>
            <a:endParaRPr lang="en-US" sz="1050" dirty="0"/>
          </a:p>
          <a:p>
            <a:pPr indent="0" marL="0">
              <a:lnSpc>
                <a:spcPct val="130000"/>
              </a:lnSpc>
              <a:buNone/>
            </a:pPr>
            <a:endParaRPr lang="en-US" sz="10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colors = [1, 2, 3, 2]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6181344" y="3822192"/>
            <a:ext cx="5349240" cy="777240"/>
          </a:xfrm>
          <a:prstGeom prst="roundRect">
            <a:avLst>
              <a:gd name="adj" fmla="val 11765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Text 27"/>
          <p:cNvSpPr/>
          <p:nvPr/>
        </p:nvSpPr>
        <p:spPr>
          <a:xfrm>
            <a:off x="6455664" y="3822192"/>
            <a:ext cx="4800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mⁿ</a:t>
            </a:r>
            <a:endParaRPr lang="en-US" sz="3000" dirty="0"/>
          </a:p>
        </p:txBody>
      </p:sp>
      <p:sp>
        <p:nvSpPr>
          <p:cNvPr id="33" name="Shape 28"/>
          <p:cNvSpPr/>
          <p:nvPr/>
        </p:nvSpPr>
        <p:spPr>
          <a:xfrm>
            <a:off x="6181344" y="4754880"/>
            <a:ext cx="5349240" cy="987552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4" name="Shape 29"/>
          <p:cNvSpPr/>
          <p:nvPr/>
        </p:nvSpPr>
        <p:spPr>
          <a:xfrm>
            <a:off x="6364224" y="488289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5" name="Image 3" descr="/home/claude/icons/war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2979" y="4981651"/>
            <a:ext cx="168250" cy="168250"/>
          </a:xfrm>
          <a:prstGeom prst="rect">
            <a:avLst/>
          </a:prstGeom>
        </p:spPr>
      </p:pic>
      <p:sp>
        <p:nvSpPr>
          <p:cNvPr id="36" name="Text 30"/>
          <p:cNvSpPr/>
          <p:nvPr/>
        </p:nvSpPr>
        <p:spPr>
          <a:xfrm>
            <a:off x="6839712" y="4846320"/>
            <a:ext cx="4526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완전 탐색의 경우의 수</a:t>
            </a:r>
            <a:endParaRPr lang="en-US" sz="1200" dirty="0"/>
          </a:p>
        </p:txBody>
      </p:sp>
      <p:sp>
        <p:nvSpPr>
          <p:cNvPr id="37" name="Text 31"/>
          <p:cNvSpPr/>
          <p:nvPr/>
        </p:nvSpPr>
        <p:spPr>
          <a:xfrm>
            <a:off x="6839712" y="5120640"/>
            <a:ext cx="4526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정점 20개에 색 3개면 약 34억 번 — 백트래킹이 필수다.</a:t>
            </a:r>
            <a:endParaRPr lang="en-US" sz="1050" dirty="0"/>
          </a:p>
        </p:txBody>
      </p:sp>
      <p:sp>
        <p:nvSpPr>
          <p:cNvPr id="38" name="Shape 32"/>
          <p:cNvSpPr/>
          <p:nvPr/>
        </p:nvSpPr>
        <p:spPr>
          <a:xfrm>
            <a:off x="658368" y="5870448"/>
            <a:ext cx="10872216" cy="438912"/>
          </a:xfrm>
          <a:prstGeom prst="roundRect">
            <a:avLst>
              <a:gd name="adj" fmla="val 25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9" name="Shape 33"/>
          <p:cNvSpPr/>
          <p:nvPr/>
        </p:nvSpPr>
        <p:spPr>
          <a:xfrm>
            <a:off x="896112" y="5897880"/>
            <a:ext cx="384048" cy="38404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40" name="Image 4" descr="/home/claude/icons/bulb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964" y="5997732"/>
            <a:ext cx="184343" cy="184343"/>
          </a:xfrm>
          <a:prstGeom prst="rect">
            <a:avLst/>
          </a:prstGeom>
        </p:spPr>
      </p:pic>
      <p:sp>
        <p:nvSpPr>
          <p:cNvPr id="41" name="Text 34"/>
          <p:cNvSpPr/>
          <p:nvPr/>
        </p:nvSpPr>
        <p:spPr>
          <a:xfrm>
            <a:off x="1517904" y="5961888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그래프를 칠할 수 있는 최소 m값을 색채 수(chromatic number)라고 한다.</a:t>
            </a:r>
            <a:endParaRPr lang="en-US" sz="1220" dirty="0"/>
          </a:p>
        </p:txBody>
      </p:sp>
      <p:sp>
        <p:nvSpPr>
          <p:cNvPr id="42" name="Text 3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32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9117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networ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8884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§7.7  그래프 색칠하기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그래프 색칠 — 유망성 검사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i번째 정점을 칠할 때, 나와 연결된 이웃 중 이미 색칠된 정점과 색이 겹치는지만 확인하면 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10872216" cy="768096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2313432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9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2436876"/>
            <a:ext cx="210312" cy="21031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81328" y="2157984"/>
            <a:ext cx="11430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연결 안 됨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2651760" y="2286000"/>
            <a:ext cx="6355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간선이 없는 정점끼리는 색이 같아도 아무 문제가 없다.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9162288" y="2304288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62288" y="2304288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통과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58368" y="3017520"/>
            <a:ext cx="10872216" cy="768096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96112" y="3172968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6" name="Image 2" descr="/home/claude/icons/clo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296412"/>
            <a:ext cx="210312" cy="21031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81328" y="3017520"/>
            <a:ext cx="11430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미래 정점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2651760" y="3145536"/>
            <a:ext cx="6355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연결되어 있지만 아직 칠하지 않은 정점은 지금 판단할 대상이 아니다.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9162288" y="3163824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9162288" y="3163824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보류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658368" y="3877056"/>
            <a:ext cx="10872216" cy="768096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896112" y="403250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3" name="Image 3" descr="/home/claude/icons/time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155948"/>
            <a:ext cx="210312" cy="21031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481328" y="3877056"/>
            <a:ext cx="11430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과거 정점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2651760" y="4005072"/>
            <a:ext cx="6355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연결되어 있고 이미 칠해진 정점이라면 반드시 색이 달라야 한다.</a:t>
            </a:r>
            <a:endParaRPr lang="en-US" sz="1150" dirty="0"/>
          </a:p>
        </p:txBody>
      </p:sp>
      <p:sp>
        <p:nvSpPr>
          <p:cNvPr id="26" name="Shape 20"/>
          <p:cNvSpPr/>
          <p:nvPr/>
        </p:nvSpPr>
        <p:spPr>
          <a:xfrm>
            <a:off x="9162288" y="4023360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9162288" y="402336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검사!</a:t>
            </a:r>
            <a:endParaRPr lang="en-US" sz="1200" dirty="0"/>
          </a:p>
        </p:txBody>
      </p:sp>
      <p:sp>
        <p:nvSpPr>
          <p:cNvPr id="28" name="Shape 22"/>
          <p:cNvSpPr/>
          <p:nvPr/>
        </p:nvSpPr>
        <p:spPr>
          <a:xfrm>
            <a:off x="658368" y="4846320"/>
            <a:ext cx="10872216" cy="1417320"/>
          </a:xfrm>
          <a:prstGeom prst="roundRect">
            <a:avLst>
              <a:gd name="adj" fmla="val 7742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658368" y="4846320"/>
            <a:ext cx="1087221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30" name="Shape 24"/>
          <p:cNvSpPr/>
          <p:nvPr/>
        </p:nvSpPr>
        <p:spPr>
          <a:xfrm>
            <a:off x="658368" y="5010912"/>
            <a:ext cx="1087221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795528" y="495147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32" name="Shape 26"/>
          <p:cNvSpPr/>
          <p:nvPr/>
        </p:nvSpPr>
        <p:spPr>
          <a:xfrm>
            <a:off x="960120" y="495147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33" name="Shape 27"/>
          <p:cNvSpPr/>
          <p:nvPr/>
        </p:nvSpPr>
        <p:spPr>
          <a:xfrm>
            <a:off x="1124712" y="495147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4" name="Text 28"/>
          <p:cNvSpPr/>
          <p:nvPr/>
        </p:nvSpPr>
        <p:spPr>
          <a:xfrm>
            <a:off x="1316736" y="4864608"/>
            <a:ext cx="100858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promising.pseudo</a:t>
            </a:r>
            <a:endParaRPr lang="en-US" sz="900" dirty="0"/>
          </a:p>
        </p:txBody>
      </p:sp>
      <p:sp>
        <p:nvSpPr>
          <p:cNvPr id="35" name="Text 29"/>
          <p:cNvSpPr/>
          <p:nvPr/>
        </p:nvSpPr>
        <p:spPr>
          <a:xfrm>
            <a:off x="841248" y="5230368"/>
            <a:ext cx="105613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Algorithm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promising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vcolor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vcolor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인접한데 색이 같음 -&gt; 유망하지 않음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endParaRPr lang="en-US" sz="1020" dirty="0"/>
          </a:p>
        </p:txBody>
      </p:sp>
      <p:sp>
        <p:nvSpPr>
          <p:cNvPr id="36" name="Text 3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33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9117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networ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8884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§7.7  그래프 색칠하기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그래프 색칠 알고리즘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2377440"/>
          </a:xfrm>
          <a:prstGeom prst="roundRect">
            <a:avLst>
              <a:gd name="adj" fmla="val 4615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m_coloring.pseudo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1847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Algorithm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m_coloring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print_solution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vcolor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모든 정점 색칠 완료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vcolor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k번 정점에 color를 칠해 본다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promising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10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m_coloring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유효하면 다음 정점으로</a:t>
            </a:r>
            <a:endParaRPr lang="en-US" sz="1040" dirty="0"/>
          </a:p>
        </p:txBody>
      </p:sp>
      <p:sp>
        <p:nvSpPr>
          <p:cNvPr id="14" name="Shape 11"/>
          <p:cNvSpPr/>
          <p:nvPr/>
        </p:nvSpPr>
        <p:spPr>
          <a:xfrm>
            <a:off x="7699248" y="1783080"/>
            <a:ext cx="3831336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882128" y="1911096"/>
            <a:ext cx="365760" cy="36576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16" name="Image 1" descr="/home/claude/icons/pe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88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357616" y="18745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정점에 색 칠하기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357616" y="214884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vcolor[k]에 색을 하나 대입한다 — 상태 변경.</a:t>
            </a:r>
            <a:endParaRPr lang="en-US" sz="1020" dirty="0"/>
          </a:p>
        </p:txBody>
      </p:sp>
      <p:sp>
        <p:nvSpPr>
          <p:cNvPr id="19" name="Shape 15"/>
          <p:cNvSpPr/>
          <p:nvPr/>
        </p:nvSpPr>
        <p:spPr>
          <a:xfrm>
            <a:off x="7699248" y="2569464"/>
            <a:ext cx="3831336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882128" y="2697480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1" name="Image 2" descr="/home/claude/icons/searc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2796235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357616" y="2660904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인접 정점과 충돌?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357616" y="2935224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promising으로 이미 칠한 이웃과 비교한다.</a:t>
            </a:r>
            <a:endParaRPr lang="en-US" sz="1020" dirty="0"/>
          </a:p>
        </p:txBody>
      </p:sp>
      <p:sp>
        <p:nvSpPr>
          <p:cNvPr id="24" name="Shape 19"/>
          <p:cNvSpPr/>
          <p:nvPr/>
        </p:nvSpPr>
        <p:spPr>
          <a:xfrm>
            <a:off x="7699248" y="3355848"/>
            <a:ext cx="3831336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882128" y="3483864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6" name="Image 3" descr="/home/claude/icons/chevro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3582619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357616" y="3447288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충돌 없으면 전진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357616" y="3721608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다음 정점으로 재귀 호출한다.</a:t>
            </a:r>
            <a:endParaRPr lang="en-US" sz="1020" dirty="0"/>
          </a:p>
        </p:txBody>
      </p:sp>
      <p:sp>
        <p:nvSpPr>
          <p:cNvPr id="29" name="Shape 23"/>
          <p:cNvSpPr/>
          <p:nvPr/>
        </p:nvSpPr>
        <p:spPr>
          <a:xfrm>
            <a:off x="7699248" y="4142232"/>
            <a:ext cx="3831336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7882128" y="4270248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1" name="Image 4" descr="/home/claude/icons/histor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0883" y="4369003"/>
            <a:ext cx="168250" cy="16825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8357616" y="4233672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 모든 색 실패하면</a:t>
            </a:r>
            <a:endParaRPr lang="en-US" sz="1150" dirty="0"/>
          </a:p>
        </p:txBody>
      </p:sp>
      <p:sp>
        <p:nvSpPr>
          <p:cNvPr id="33" name="Text 26"/>
          <p:cNvSpPr/>
          <p:nvPr/>
        </p:nvSpPr>
        <p:spPr>
          <a:xfrm>
            <a:off x="8357616" y="4507992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for문이 끝나고 자연스럽게 부모로 되돌아간다.</a:t>
            </a:r>
            <a:endParaRPr lang="en-US" sz="1020" dirty="0"/>
          </a:p>
        </p:txBody>
      </p:sp>
      <p:sp>
        <p:nvSpPr>
          <p:cNvPr id="34" name="Shape 27"/>
          <p:cNvSpPr/>
          <p:nvPr/>
        </p:nvSpPr>
        <p:spPr>
          <a:xfrm>
            <a:off x="658368" y="4956048"/>
            <a:ext cx="10872216" cy="1298448"/>
          </a:xfrm>
          <a:prstGeom prst="roundRect">
            <a:avLst>
              <a:gd name="adj" fmla="val 845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896112" y="5376672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6" name="Image 5" descr="/home/claude/icons/key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495544"/>
            <a:ext cx="219456" cy="219456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1517904" y="5102352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상태 복구가 코드에 보이지 않는 이유</a:t>
            </a:r>
            <a:endParaRPr lang="en-US" sz="1320" dirty="0"/>
          </a:p>
        </p:txBody>
      </p:sp>
      <p:sp>
        <p:nvSpPr>
          <p:cNvPr id="38" name="Text 30"/>
          <p:cNvSpPr/>
          <p:nvPr/>
        </p:nvSpPr>
        <p:spPr>
          <a:xfrm>
            <a:off x="1517904" y="5413248"/>
            <a:ext cx="97566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for문이 다음 색으로 넘어가면서 vcolor[k]를 새 값으로 덮어쓴다. 즉 반복문 자체가 Unmake_Move 역할을 대신한다. N-Queen의 row[x] = col도 같은 구조다.</a:t>
            </a:r>
            <a:endParaRPr lang="en-US" sz="123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다만 방문 배열처럼 덮어쓰기로 지워지지 않는 상태는 반드시 명시적으로 복구해야 한다.</a:t>
            </a:r>
            <a:endParaRPr lang="en-US" sz="1230" dirty="0"/>
          </a:p>
        </p:txBody>
      </p:sp>
      <p:sp>
        <p:nvSpPr>
          <p:cNvPr id="39" name="Text 3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34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9117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networ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8884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§7.7  그래프 색칠하기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그래프 색칠 파이썬 구현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108960"/>
          </a:xfrm>
          <a:prstGeom prst="roundRect">
            <a:avLst>
              <a:gd name="adj" fmla="val 352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m_coloring.py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m_coloring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node_index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node_index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"성공!"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node_index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is_promising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node_index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m_coloring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node_index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is_promising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graph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j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7790688" y="1783080"/>
            <a:ext cx="3739896" cy="1920240"/>
          </a:xfrm>
          <a:prstGeom prst="roundRect">
            <a:avLst>
              <a:gd name="adj" fmla="val 5714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790688" y="1783080"/>
            <a:ext cx="373989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790688" y="1947672"/>
            <a:ext cx="373989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92784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09244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25703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449056" y="1801368"/>
            <a:ext cx="29535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7973568" y="2167128"/>
            <a:ext cx="342900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graph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colors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m_coloring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</p:txBody>
      </p:sp>
      <p:sp>
        <p:nvSpPr>
          <p:cNvPr id="22" name="Shape 19"/>
          <p:cNvSpPr/>
          <p:nvPr/>
        </p:nvSpPr>
        <p:spPr>
          <a:xfrm>
            <a:off x="7790688" y="3840480"/>
            <a:ext cx="3739896" cy="1051560"/>
          </a:xfrm>
          <a:prstGeom prst="roundRect">
            <a:avLst>
              <a:gd name="adj" fmla="val 8696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8010144" y="395020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8010144" y="4261104"/>
            <a:ext cx="330098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성공! [1, 2, 3, 2]</a:t>
            </a:r>
            <a:endParaRPr lang="en-US" sz="10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성공! [1, 3, 2, 3]</a:t>
            </a:r>
            <a:endParaRPr lang="en-US" sz="10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성공! [2, 1, 3, 1]  ...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7790688" y="5029200"/>
            <a:ext cx="3739896" cy="786384"/>
          </a:xfrm>
          <a:prstGeom prst="roundRect">
            <a:avLst>
              <a:gd name="adj" fmla="val 1162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7973568" y="5157216"/>
            <a:ext cx="365760" cy="36576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27" name="Image 1" descr="/home/claude/icons/networ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323" y="5255971"/>
            <a:ext cx="168250" cy="16825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8449056" y="512064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인접 행렬</a:t>
            </a:r>
            <a:endParaRPr lang="en-US" sz="1200" dirty="0"/>
          </a:p>
        </p:txBody>
      </p:sp>
      <p:sp>
        <p:nvSpPr>
          <p:cNvPr id="29" name="Text 25"/>
          <p:cNvSpPr/>
          <p:nvPr/>
        </p:nvSpPr>
        <p:spPr>
          <a:xfrm>
            <a:off x="8449056" y="5394960"/>
            <a:ext cx="29169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graph[i][j] = 1 이면 두 정점이 연결되어 있다는 뜻이다.</a:t>
            </a:r>
            <a:endParaRPr lang="en-US" sz="1020" dirty="0"/>
          </a:p>
        </p:txBody>
      </p:sp>
      <p:sp>
        <p:nvSpPr>
          <p:cNvPr id="30" name="Shape 26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1" name="Shape 27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2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33" name="Text 28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3색으로 칠하는 방법이 여러 가지 존재한다 — 모든 해를 나열하는 형태의 백트래킹이다.</a:t>
            </a:r>
            <a:endParaRPr lang="en-US" sz="1220" dirty="0"/>
          </a:p>
        </p:txBody>
      </p:sp>
      <p:sp>
        <p:nvSpPr>
          <p:cNvPr id="34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35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9117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networ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8884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§7.7  그래프 색칠하기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 문제들의 공통 패턴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문제는 달라 보여도 코드의 뼈대는 똑같다. 네 자리에 무엇을 끼워 넣느냐만 바뀐다.</a:t>
            </a:r>
            <a:endParaRPr lang="en-US" sz="1350" dirty="0"/>
          </a:p>
        </p:txBody>
      </p:sp>
      <p:graphicFrame>
        <p:nvGraphicFramePr>
          <p:cNvPr id="3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2194560"/>
          <a:ext cx="10872216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3017520"/>
                <a:gridCol w="3017520"/>
                <a:gridCol w="2825496"/>
              </a:tblGrid>
              <a:tr h="5120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단계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N-Queen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부분 집합 합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그래프 색칠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상태 변경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row[x] = col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selected.append()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colors[i] = c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유망성 검사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열 / 대각선 충돌?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합 &gt; Target ?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인접 색이 같은가?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재귀 호출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n_queens(x+1)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subset_sum(idx+1)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m_coloring(i+1)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상태 복구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for문이 덮어씀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selected.pop()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for문이 덮어씀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658368" y="493776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896112" y="5166360"/>
            <a:ext cx="457200" cy="45720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10" name="Image 1" descr="/home/claude/icons/quot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5285232"/>
            <a:ext cx="219456" cy="21945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517904" y="508406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"일단 저지르고, 수습 가능한지 보고, 안 되면 되돌린다"</a:t>
            </a:r>
            <a:endParaRPr lang="en-US" sz="1320" dirty="0"/>
          </a:p>
        </p:txBody>
      </p:sp>
      <p:sp>
        <p:nvSpPr>
          <p:cNvPr id="12" name="Text 7"/>
          <p:cNvSpPr/>
          <p:nvPr/>
        </p:nvSpPr>
        <p:spPr>
          <a:xfrm>
            <a:off x="1517904" y="5394960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상태 변경 → 유망성 검사 → 재귀 → 상태 복구. 이 네 박자를 문제마다 갈아 끼우는 것이 백트래킹 학습의 전부라고 해도 지나치지 않다.</a:t>
            </a:r>
            <a:endParaRPr lang="en-US" sz="1230" dirty="0"/>
          </a:p>
        </p:txBody>
      </p:sp>
      <p:sp>
        <p:nvSpPr>
          <p:cNvPr id="13" name="Shape 8"/>
          <p:cNvSpPr/>
          <p:nvPr/>
        </p:nvSpPr>
        <p:spPr>
          <a:xfrm>
            <a:off x="658368" y="5888736"/>
            <a:ext cx="10872216" cy="420624"/>
          </a:xfrm>
          <a:prstGeom prst="roundRect">
            <a:avLst>
              <a:gd name="adj" fmla="val 2608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9"/>
          <p:cNvSpPr/>
          <p:nvPr/>
        </p:nvSpPr>
        <p:spPr>
          <a:xfrm>
            <a:off x="896112" y="5916168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5" name="Image 2" descr="/home/claude/icons/war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210" y="6011266"/>
            <a:ext cx="175565" cy="175565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517904" y="5980176"/>
            <a:ext cx="97566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pop()처럼 명시적 복구가 필요한 경우와 for문이 덮어쓰는 경우를 구분해야 실수가 줄어든다.</a:t>
            </a:r>
            <a:endParaRPr lang="en-US" sz="1220" dirty="0"/>
          </a:p>
        </p:txBody>
      </p:sp>
      <p:sp>
        <p:nvSpPr>
          <p:cNvPr id="17" name="Text 1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7.8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pic>
        <p:nvPicPr>
          <p:cNvPr id="4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7.8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다른 방법들과의 비교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DFS와 무엇이 다른가,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그리고 백트래킹으로도 안 되는 것은 무엇인가.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37</a:t>
            </a:r>
            <a:endParaRPr lang="en-US" sz="1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7086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6853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§7.8  다른 방법과 비교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DFS vs 백트래킹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5349240" cy="3246120"/>
          </a:xfrm>
          <a:prstGeom prst="roundRect">
            <a:avLst>
              <a:gd name="adj" fmla="val 394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1975104"/>
            <a:ext cx="438912" cy="438912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pic>
        <p:nvPicPr>
          <p:cNvPr id="8" name="Image 1" descr="/home/claude/icons/search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09361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195681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DFS — "성실한 청소부"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2461565"/>
            <a:ext cx="4800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방을 순서대로 다 들어간다. 침대 밑과 장롱 안까지 샅샅이 뒤지고, 보물이 없다는 것을 직접 확인해야만 나와서 다음 방으로 이동한다.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>
            <a:off x="932688" y="3529584"/>
            <a:ext cx="4800600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32688" y="3529584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경우의 수 = 완전 탐색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932688" y="4133088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방문 → 검사 (일단 가고 본다)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181344" y="1737360"/>
            <a:ext cx="5349240" cy="3246120"/>
          </a:xfrm>
          <a:prstGeom prst="roundRect">
            <a:avLst>
              <a:gd name="adj" fmla="val 394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455664" y="1975104"/>
            <a:ext cx="438912" cy="438912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pic>
        <p:nvPicPr>
          <p:cNvPr id="16" name="Image 2" descr="/home/claude/icons/ey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093610"/>
            <a:ext cx="201900" cy="2019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168896" y="195681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 — "눈치 빠른 탐정"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6455664" y="2457907"/>
            <a:ext cx="4800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방문을 열기 전에 문패를 먼저 본다. "관계자 외 출입 금지?" → 패스. "이 복도 끝은 막혀 있네?" → 되돌아감. 가망이 없으면 진입조차 하지 않는다.</a:t>
            </a:r>
            <a:endParaRPr lang="en-US" sz="1180" dirty="0"/>
          </a:p>
        </p:txBody>
      </p:sp>
      <p:sp>
        <p:nvSpPr>
          <p:cNvPr id="19" name="Shape 14"/>
          <p:cNvSpPr/>
          <p:nvPr/>
        </p:nvSpPr>
        <p:spPr>
          <a:xfrm>
            <a:off x="6455664" y="3529584"/>
            <a:ext cx="4800600" cy="457200"/>
          </a:xfrm>
          <a:prstGeom prst="roundRect">
            <a:avLst>
              <a:gd name="adj" fmla="val 24000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6455664" y="3529584"/>
            <a:ext cx="4800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 = DFS + 가지치기</a:t>
            </a:r>
            <a:endParaRPr lang="en-US" sz="1250" dirty="0"/>
          </a:p>
        </p:txBody>
      </p:sp>
      <p:sp>
        <p:nvSpPr>
          <p:cNvPr id="21" name="Text 16"/>
          <p:cNvSpPr/>
          <p:nvPr/>
        </p:nvSpPr>
        <p:spPr>
          <a:xfrm>
            <a:off x="6455664" y="4133088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검사 → 방문 (될 놈만 간다)</a:t>
            </a:r>
            <a:endParaRPr lang="en-US" sz="1200" dirty="0"/>
          </a:p>
        </p:txBody>
      </p:sp>
      <p:sp>
        <p:nvSpPr>
          <p:cNvPr id="22" name="Shape 17"/>
          <p:cNvSpPr/>
          <p:nvPr/>
        </p:nvSpPr>
        <p:spPr>
          <a:xfrm>
            <a:off x="658368" y="521208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896112" y="546354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4" name="Image 3" descr="/home/claude/icons/ke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582412"/>
            <a:ext cx="219456" cy="219456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517904" y="535838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백트래킹은 DFS라는 엔진에 브레이크를 잘 밟는 운전 기술이다</a:t>
            </a:r>
            <a:endParaRPr lang="en-US" sz="1320" dirty="0"/>
          </a:p>
        </p:txBody>
      </p:sp>
      <p:sp>
        <p:nvSpPr>
          <p:cNvPr id="26" name="Text 20"/>
          <p:cNvSpPr/>
          <p:nvPr/>
        </p:nvSpPr>
        <p:spPr>
          <a:xfrm>
            <a:off x="1517904" y="566928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엔진을 바꾼 것이 아니라 운전 습관을 바꾼 것이다. 그래서 최악의 경우 성능은 DFS와 같지만, 현실의 문제에서는 비교할 수 없을 만큼 빠르다.</a:t>
            </a:r>
            <a:endParaRPr lang="en-US" sz="1230" dirty="0"/>
          </a:p>
        </p:txBody>
      </p:sp>
      <p:sp>
        <p:nvSpPr>
          <p:cNvPr id="27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38</a:t>
            </a:r>
            <a:endParaRPr lang="en-US" sz="1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7086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6853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§7.8  다른 방법과 비교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백트래킹의 한계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5349240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32688" y="1975104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8" name="Image 1" descr="/home/claude/icons/cha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194" y="2093610"/>
            <a:ext cx="201900" cy="201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45920" y="195681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여전히 지수 시간 복잡도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932688" y="2461565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가지치기를 아무리 잘해도 최악의 경우에는 DFS와 다를 바가 없다. N이 30, 50으로 커지면 백트래킹으로도 해결이 불가능해진다 — 지수 폭발 문제다.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>
            <a:off x="6181344" y="1737360"/>
            <a:ext cx="5349240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455664" y="1975104"/>
            <a:ext cx="438912" cy="43891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3" name="Image 2" descr="/home/claude/icons/compas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170" y="2093610"/>
            <a:ext cx="201900" cy="2019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168896" y="195681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 순서의 한계</a:t>
            </a:r>
            <a:endParaRPr lang="en-US" sz="1450" dirty="0"/>
          </a:p>
        </p:txBody>
      </p:sp>
      <p:sp>
        <p:nvSpPr>
          <p:cNvPr id="15" name="Text 10"/>
          <p:cNvSpPr/>
          <p:nvPr/>
        </p:nvSpPr>
        <p:spPr>
          <a:xfrm>
            <a:off x="6455664" y="2457907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DFS 기반이므로 언제나 왼쪽 길부터 탐색한다. 정답이 오른쪽에 있다면 왼쪽의 거대한 오답 트리를 다 헤매고 나서야 발견하게 된다.</a:t>
            </a:r>
            <a:endParaRPr lang="en-US" sz="1180" dirty="0"/>
          </a:p>
        </p:txBody>
      </p:sp>
      <p:sp>
        <p:nvSpPr>
          <p:cNvPr id="16" name="Shape 11"/>
          <p:cNvSpPr/>
          <p:nvPr/>
        </p:nvSpPr>
        <p:spPr>
          <a:xfrm>
            <a:off x="658368" y="4114800"/>
            <a:ext cx="10872216" cy="676656"/>
          </a:xfrm>
          <a:prstGeom prst="roundRect">
            <a:avLst>
              <a:gd name="adj" fmla="val 16216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896112" y="4224528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8" name="Image 3" descr="/home/claude/icons/questio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4343400"/>
            <a:ext cx="219456" cy="21945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517904" y="4206240"/>
            <a:ext cx="977493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"유망한 쪽부터 먼저 가볼 수는 없을까?"</a:t>
            </a:r>
            <a:endParaRPr lang="en-US" sz="1300" dirty="0"/>
          </a:p>
        </p:txBody>
      </p:sp>
      <p:sp>
        <p:nvSpPr>
          <p:cNvPr id="20" name="Shape 14"/>
          <p:cNvSpPr/>
          <p:nvPr/>
        </p:nvSpPr>
        <p:spPr>
          <a:xfrm>
            <a:off x="658368" y="4956048"/>
            <a:ext cx="10872216" cy="1298448"/>
          </a:xfrm>
          <a:prstGeom prst="roundRect">
            <a:avLst>
              <a:gd name="adj" fmla="val 845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896112" y="5376672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2" name="Image 4" descr="/home/claude/icons/rocke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495544"/>
            <a:ext cx="219456" cy="21945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517904" y="5102352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다음 단계 — 분기한정법 (branch and bound), 8장</a:t>
            </a:r>
            <a:endParaRPr lang="en-US" sz="1320" dirty="0"/>
          </a:p>
        </p:txBody>
      </p:sp>
      <p:sp>
        <p:nvSpPr>
          <p:cNvPr id="24" name="Text 17"/>
          <p:cNvSpPr/>
          <p:nvPr/>
        </p:nvSpPr>
        <p:spPr>
          <a:xfrm>
            <a:off x="1517904" y="5413248"/>
            <a:ext cx="97566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우선순위 큐로 각 경로에 점수(비용 하한선)를 매기고, 가장 유망한 노드부터 먼저 방문한다. 미래를 예측해 점수를 매기는 이 수학적 기법으로 외판원 문제(TSP)에 도전한다.</a:t>
            </a:r>
            <a:endParaRPr lang="en-US" sz="123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백트래킹은 스택으로 순서가 고정되지만, 분기한정은 우선순위 큐로 유망한 순서를 만든다.</a:t>
            </a:r>
            <a:endParaRPr lang="en-US" sz="1230" dirty="0"/>
          </a:p>
        </p:txBody>
      </p:sp>
      <p:sp>
        <p:nvSpPr>
          <p:cNvPr id="25" name="Text 1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39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7.9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4" name="Image 0" descr="/home/claude/icons/co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7.9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 전략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설계 능력과 가지치기 감각을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한꺼번에 묻는 유형이다.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</a:t>
            </a:r>
            <a:endParaRPr lang="en-US" sz="1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5513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5279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§7.9  코딩 테스트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테스트에서의 백트래킹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1051560"/>
          </a:xfrm>
          <a:prstGeom prst="roundRect">
            <a:avLst>
              <a:gd name="adj" fmla="val 1043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2034540"/>
            <a:ext cx="457200" cy="45720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8" name="Image 1" descr="/home/claude/icons/cha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2153412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88366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출제 경향</a:t>
            </a:r>
            <a:endParaRPr lang="en-US" sz="1320" dirty="0"/>
          </a:p>
        </p:txBody>
      </p:sp>
      <p:sp>
        <p:nvSpPr>
          <p:cNvPr id="10" name="Text 6"/>
          <p:cNvSpPr/>
          <p:nvPr/>
        </p:nvSpPr>
        <p:spPr>
          <a:xfrm>
            <a:off x="1517904" y="2194560"/>
            <a:ext cx="975664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삼성 SW 역량테스트는 시뮬레이션과 함께 백트래킹을 사실상 고정 출제한다. 카카오·네이버에서도 변별력 있는 문제로 자주 등장하며, 평가 포인트는 재귀 함수 설계 능력과 가지치기로 효율을 끌어올리는 감각이다.</a:t>
            </a:r>
            <a:endParaRPr lang="en-US" sz="1230" dirty="0"/>
          </a:p>
        </p:txBody>
      </p:sp>
      <p:sp>
        <p:nvSpPr>
          <p:cNvPr id="11" name="Shape 7"/>
          <p:cNvSpPr/>
          <p:nvPr/>
        </p:nvSpPr>
        <p:spPr>
          <a:xfrm>
            <a:off x="658368" y="2962656"/>
            <a:ext cx="5349240" cy="237744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932688" y="3200400"/>
            <a:ext cx="438912" cy="43891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3" name="Image 2" descr="/home/claude/icons/star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94" y="3318906"/>
            <a:ext cx="201900" cy="2019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645920" y="3182112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역량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932688" y="3675888"/>
            <a:ext cx="4800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4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재귀 호출과 종료 조건 숙달</a:t>
            </a:r>
            <a:endParaRPr lang="en-US" sz="1180" dirty="0"/>
          </a:p>
          <a:p>
            <a:pPr indent="0" marL="0">
              <a:lnSpc>
                <a:spcPct val="14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가지치기 조건을 스스로 설정하는 능력</a:t>
            </a:r>
            <a:endParaRPr lang="en-US" sz="1180" dirty="0"/>
          </a:p>
          <a:p>
            <a:pPr indent="0" marL="0">
              <a:lnSpc>
                <a:spcPct val="14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순열과 조합을 생성하는 표준 패턴</a:t>
            </a:r>
            <a:endParaRPr lang="en-US" sz="1180" dirty="0"/>
          </a:p>
          <a:p>
            <a:pPr indent="0" marL="0">
              <a:lnSpc>
                <a:spcPct val="142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상태 변경과 복구의 정확한 구현</a:t>
            </a:r>
            <a:endParaRPr lang="en-US" sz="1180" dirty="0"/>
          </a:p>
        </p:txBody>
      </p:sp>
      <p:sp>
        <p:nvSpPr>
          <p:cNvPr id="16" name="Shape 11"/>
          <p:cNvSpPr/>
          <p:nvPr/>
        </p:nvSpPr>
        <p:spPr>
          <a:xfrm>
            <a:off x="6181344" y="2962656"/>
            <a:ext cx="5349240" cy="237744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6455664" y="3200400"/>
            <a:ext cx="438912" cy="438912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18" name="Image 3" descr="/home/claude/icons/listol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70" y="3318906"/>
            <a:ext cx="201900" cy="20190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168896" y="3182112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유형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6455664" y="3675888"/>
            <a:ext cx="4800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순열 / 조합 생성</a:t>
            </a:r>
            <a:endParaRPr lang="en-US" sz="118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N-Queen 변형</a:t>
            </a:r>
            <a:endParaRPr lang="en-US" sz="118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미로 탐색 + 추가 조건</a:t>
            </a:r>
            <a:endParaRPr lang="en-US" sz="118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 집합 / 배낭 문제</a:t>
            </a:r>
            <a:endParaRPr lang="en-US" sz="1180" dirty="0"/>
          </a:p>
          <a:p>
            <a:pPr indent="0" marL="0">
              <a:lnSpc>
                <a:spcPct val="13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스도쿠, 그래프 색칠</a:t>
            </a:r>
            <a:endParaRPr lang="en-US" sz="1180" dirty="0"/>
          </a:p>
        </p:txBody>
      </p:sp>
      <p:sp>
        <p:nvSpPr>
          <p:cNvPr id="21" name="Shape 15"/>
          <p:cNvSpPr/>
          <p:nvPr/>
        </p:nvSpPr>
        <p:spPr>
          <a:xfrm>
            <a:off x="658368" y="5577840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96112" y="5605272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3" name="Image 4" descr="/home/claude/icons/bulb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724144"/>
            <a:ext cx="219456" cy="219456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517904" y="5669280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문제를 읽자마자 "상태는 무엇인가, 언제 가지를 자를 수 있는가" 두 가지를 먼저 적어 두면 절반은 끝난다.</a:t>
            </a:r>
            <a:endParaRPr lang="en-US" sz="1230" dirty="0"/>
          </a:p>
        </p:txBody>
      </p:sp>
      <p:sp>
        <p:nvSpPr>
          <p:cNvPr id="25" name="Text 1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41</a:t>
            </a:r>
            <a:endParaRPr lang="en-US" sz="1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677958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rd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227562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 7.1  숫자 카드로 목표 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실전 ① 숫자 카드로 목표 수 만들기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37944"/>
            <a:ext cx="457200" cy="45720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8" name="Image 1" descr="/home/claude/icons/targ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56816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97749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서로 다른 숫자 카드 N장을 순서를 고려해 나열한 수가 정수 K 이하가 되는 경우의 수를 구하라. 예: 카드 [1,2,3], K=300 → 13가지</a:t>
            </a:r>
            <a:endParaRPr lang="en-US" sz="1250" dirty="0"/>
          </a:p>
        </p:txBody>
      </p:sp>
      <p:sp>
        <p:nvSpPr>
          <p:cNvPr id="10" name="Shape 6"/>
          <p:cNvSpPr/>
          <p:nvPr/>
        </p:nvSpPr>
        <p:spPr>
          <a:xfrm>
            <a:off x="658368" y="2651760"/>
            <a:ext cx="6949440" cy="2788920"/>
          </a:xfrm>
          <a:prstGeom prst="roundRect">
            <a:avLst>
              <a:gd name="adj" fmla="val 3934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658368" y="265176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658368" y="281635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795528" y="275691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60120" y="275691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1124712" y="275691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1316736" y="267004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card_number.py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841248" y="3035808"/>
            <a:ext cx="6638544" cy="2258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cur_val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picked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global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picked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cur_val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가지치기: K 초과시 중단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dfs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cur_val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arr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picked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used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백트래킹 (상태 복구)</a:t>
            </a:r>
            <a:endParaRPr lang="en-US" sz="980" dirty="0"/>
          </a:p>
        </p:txBody>
      </p:sp>
      <p:sp>
        <p:nvSpPr>
          <p:cNvPr id="18" name="Shape 14"/>
          <p:cNvSpPr/>
          <p:nvPr/>
        </p:nvSpPr>
        <p:spPr>
          <a:xfrm>
            <a:off x="7699248" y="2651760"/>
            <a:ext cx="3831336" cy="146304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7882128" y="277977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0" name="Image 2" descr="/home/claude/icons/cu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2878531"/>
            <a:ext cx="168250" cy="16825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8357616" y="274320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가지치기</a:t>
            </a:r>
            <a:endParaRPr lang="en-US" sz="1300" dirty="0"/>
          </a:p>
        </p:txBody>
      </p:sp>
      <p:sp>
        <p:nvSpPr>
          <p:cNvPr id="22" name="Text 17"/>
          <p:cNvSpPr/>
          <p:nvPr/>
        </p:nvSpPr>
        <p:spPr>
          <a:xfrm>
            <a:off x="8357616" y="3017520"/>
            <a:ext cx="300837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cur_val &gt; K 이면 뒤에 숫자를 더 붙일수록 값은 커지기만 한다. 그러므로 그 자리에서 탐색을 끊는다.</a:t>
            </a:r>
            <a:endParaRPr lang="en-US" sz="1100" dirty="0"/>
          </a:p>
        </p:txBody>
      </p:sp>
      <p:sp>
        <p:nvSpPr>
          <p:cNvPr id="23" name="Shape 18"/>
          <p:cNvSpPr/>
          <p:nvPr/>
        </p:nvSpPr>
        <p:spPr>
          <a:xfrm>
            <a:off x="7699248" y="4206240"/>
            <a:ext cx="3831336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7882128" y="433425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5" name="Image 3" descr="/home/claude/icons/exchang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4433011"/>
            <a:ext cx="168250" cy="16825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8357616" y="429768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used 배열이 상태</a:t>
            </a:r>
            <a:endParaRPr lang="en-US" sz="1300" dirty="0"/>
          </a:p>
        </p:txBody>
      </p:sp>
      <p:sp>
        <p:nvSpPr>
          <p:cNvPr id="27" name="Text 21"/>
          <p:cNvSpPr/>
          <p:nvPr/>
        </p:nvSpPr>
        <p:spPr>
          <a:xfrm>
            <a:off x="8357616" y="4572000"/>
            <a:ext cx="30083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카드를 뽑을 때 True, 돌아올 때 False. 이 두 줄이 선택과 철회다.</a:t>
            </a:r>
            <a:endParaRPr lang="en-US" sz="1100" dirty="0"/>
          </a:p>
        </p:txBody>
      </p:sp>
      <p:sp>
        <p:nvSpPr>
          <p:cNvPr id="28" name="Shape 22"/>
          <p:cNvSpPr/>
          <p:nvPr/>
        </p:nvSpPr>
        <p:spPr>
          <a:xfrm>
            <a:off x="658368" y="5577840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896112" y="5605272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0" name="Image 4" descr="/home/claude/icons/bol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724144"/>
            <a:ext cx="219456" cy="219456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1517904" y="5669280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자릿수를 하나 늘릴 때마다 값이 10배가 되므로, 이 가지치기 한 줄이 탐색량을 대폭 줄인다.</a:t>
            </a:r>
            <a:endParaRPr lang="en-US" sz="1230" dirty="0"/>
          </a:p>
        </p:txBody>
      </p:sp>
      <p:sp>
        <p:nvSpPr>
          <p:cNvPr id="32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42</a:t>
            </a:r>
            <a:endParaRPr lang="en-US" sz="1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50993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gem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210760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 7.2  미로 속 보물 찾기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실전 ② 미로 속 보물 찾기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00784"/>
            <a:ext cx="6949440" cy="731520"/>
          </a:xfrm>
          <a:prstGeom prst="roundRect">
            <a:avLst>
              <a:gd name="adj" fmla="val 15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1837944"/>
            <a:ext cx="457200" cy="45720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8" name="Image 1" descr="/home/claude/icons/map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1956816"/>
            <a:ext cx="219456" cy="2194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792224"/>
            <a:ext cx="5852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N×M 미로에서 (0,0)을 출발해 보물(T)을 정확히 K개 모으며 도착하는 경로 수를 구하라. 같은 칸은 다시 밟을 수 없다.</a:t>
            </a:r>
            <a:endParaRPr lang="en-US" sz="1250" dirty="0"/>
          </a:p>
        </p:txBody>
      </p:sp>
      <p:sp>
        <p:nvSpPr>
          <p:cNvPr id="10" name="Shape 6"/>
          <p:cNvSpPr/>
          <p:nvPr/>
        </p:nvSpPr>
        <p:spPr>
          <a:xfrm>
            <a:off x="658368" y="2651760"/>
            <a:ext cx="6949440" cy="3200400"/>
          </a:xfrm>
          <a:prstGeom prst="roundRect">
            <a:avLst>
              <a:gd name="adj" fmla="val 342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658368" y="265176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658368" y="281635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795528" y="275691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960120" y="275691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1124712" y="275691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1316736" y="267004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maze_treasure.py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841248" y="3035808"/>
            <a:ext cx="6638544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treasure_count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global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ans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grid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"T"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treasure_count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treasure_count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가지치기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N-1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M-1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treasure_count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visited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ny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dy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ny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visited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ny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grid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ny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!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"1"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dfs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ny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treasure_count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visited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백트래킹</a:t>
            </a:r>
            <a:endParaRPr lang="en-US" sz="940" dirty="0"/>
          </a:p>
        </p:txBody>
      </p:sp>
      <p:sp>
        <p:nvSpPr>
          <p:cNvPr id="18" name="Shape 14"/>
          <p:cNvSpPr/>
          <p:nvPr/>
        </p:nvSpPr>
        <p:spPr>
          <a:xfrm>
            <a:off x="7699248" y="1700784"/>
            <a:ext cx="3831336" cy="2468880"/>
          </a:xfrm>
          <a:prstGeom prst="roundRect">
            <a:avLst>
              <a:gd name="adj" fmla="val 518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8613648" y="1975104"/>
            <a:ext cx="457200" cy="457200"/>
          </a:xfrm>
          <a:prstGeom prst="rect">
            <a:avLst/>
          </a:prstGeom>
          <a:solidFill>
            <a:srgbClr val="D7F2E4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8613648" y="19751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1000" dirty="0"/>
          </a:p>
        </p:txBody>
      </p:sp>
      <p:sp>
        <p:nvSpPr>
          <p:cNvPr id="21" name="Shape 17"/>
          <p:cNvSpPr/>
          <p:nvPr/>
        </p:nvSpPr>
        <p:spPr>
          <a:xfrm>
            <a:off x="9070848" y="1975104"/>
            <a:ext cx="4572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9528048" y="1975104"/>
            <a:ext cx="4572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9985248" y="1975104"/>
            <a:ext cx="4572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8613648" y="2432304"/>
            <a:ext cx="4572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9070848" y="2432304"/>
            <a:ext cx="457200" cy="457200"/>
          </a:xfrm>
          <a:prstGeom prst="rect">
            <a:avLst/>
          </a:prstGeom>
          <a:solidFill>
            <a:srgbClr val="FDF0D8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9070848" y="24323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59E0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endParaRPr lang="en-US" sz="1000" dirty="0"/>
          </a:p>
        </p:txBody>
      </p:sp>
      <p:sp>
        <p:nvSpPr>
          <p:cNvPr id="27" name="Shape 23"/>
          <p:cNvSpPr/>
          <p:nvPr/>
        </p:nvSpPr>
        <p:spPr>
          <a:xfrm>
            <a:off x="9528048" y="2432304"/>
            <a:ext cx="4572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8" name="Shape 24"/>
          <p:cNvSpPr/>
          <p:nvPr/>
        </p:nvSpPr>
        <p:spPr>
          <a:xfrm>
            <a:off x="9985248" y="2432304"/>
            <a:ext cx="457200" cy="457200"/>
          </a:xfrm>
          <a:prstGeom prst="rect">
            <a:avLst/>
          </a:prstGeom>
          <a:solidFill>
            <a:srgbClr val="E6E5F7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9985248" y="24323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■</a:t>
            </a:r>
            <a:endParaRPr lang="en-US" sz="1000" dirty="0"/>
          </a:p>
        </p:txBody>
      </p:sp>
      <p:sp>
        <p:nvSpPr>
          <p:cNvPr id="30" name="Shape 26"/>
          <p:cNvSpPr/>
          <p:nvPr/>
        </p:nvSpPr>
        <p:spPr>
          <a:xfrm>
            <a:off x="8613648" y="2889504"/>
            <a:ext cx="457200" cy="457200"/>
          </a:xfrm>
          <a:prstGeom prst="rect">
            <a:avLst/>
          </a:prstGeom>
          <a:solidFill>
            <a:srgbClr val="E6E5F7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1" name="Text 27"/>
          <p:cNvSpPr/>
          <p:nvPr/>
        </p:nvSpPr>
        <p:spPr>
          <a:xfrm>
            <a:off x="8613648" y="28895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■</a:t>
            </a:r>
            <a:endParaRPr lang="en-US" sz="1000" dirty="0"/>
          </a:p>
        </p:txBody>
      </p:sp>
      <p:sp>
        <p:nvSpPr>
          <p:cNvPr id="32" name="Shape 28"/>
          <p:cNvSpPr/>
          <p:nvPr/>
        </p:nvSpPr>
        <p:spPr>
          <a:xfrm>
            <a:off x="9070848" y="2889504"/>
            <a:ext cx="4572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3" name="Shape 29"/>
          <p:cNvSpPr/>
          <p:nvPr/>
        </p:nvSpPr>
        <p:spPr>
          <a:xfrm>
            <a:off x="9528048" y="2889504"/>
            <a:ext cx="457200" cy="457200"/>
          </a:xfrm>
          <a:prstGeom prst="rect">
            <a:avLst/>
          </a:prstGeom>
          <a:solidFill>
            <a:srgbClr val="FDF0D8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9528048" y="28895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59E0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endParaRPr lang="en-US" sz="1000" dirty="0"/>
          </a:p>
        </p:txBody>
      </p:sp>
      <p:sp>
        <p:nvSpPr>
          <p:cNvPr id="35" name="Shape 31"/>
          <p:cNvSpPr/>
          <p:nvPr/>
        </p:nvSpPr>
        <p:spPr>
          <a:xfrm>
            <a:off x="9985248" y="2889504"/>
            <a:ext cx="4572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6" name="Shape 32"/>
          <p:cNvSpPr/>
          <p:nvPr/>
        </p:nvSpPr>
        <p:spPr>
          <a:xfrm>
            <a:off x="8613648" y="3346704"/>
            <a:ext cx="4572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7" name="Shape 33"/>
          <p:cNvSpPr/>
          <p:nvPr/>
        </p:nvSpPr>
        <p:spPr>
          <a:xfrm>
            <a:off x="9070848" y="3346704"/>
            <a:ext cx="4572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8" name="Shape 34"/>
          <p:cNvSpPr/>
          <p:nvPr/>
        </p:nvSpPr>
        <p:spPr>
          <a:xfrm>
            <a:off x="9528048" y="3346704"/>
            <a:ext cx="4572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39" name="Shape 35"/>
          <p:cNvSpPr/>
          <p:nvPr/>
        </p:nvSpPr>
        <p:spPr>
          <a:xfrm>
            <a:off x="9985248" y="3346704"/>
            <a:ext cx="457200" cy="457200"/>
          </a:xfrm>
          <a:prstGeom prst="rect">
            <a:avLst/>
          </a:prstGeom>
          <a:solidFill>
            <a:srgbClr val="DEE0FB"/>
          </a:solidFill>
          <a:ln w="9525">
            <a:solidFill>
              <a:srgbClr val="C9C7E8"/>
            </a:solidFill>
            <a:prstDash val="solid"/>
          </a:ln>
        </p:spPr>
      </p:sp>
      <p:sp>
        <p:nvSpPr>
          <p:cNvPr id="40" name="Text 36"/>
          <p:cNvSpPr/>
          <p:nvPr/>
        </p:nvSpPr>
        <p:spPr>
          <a:xfrm>
            <a:off x="9985248" y="33467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</a:t>
            </a:r>
            <a:endParaRPr lang="en-US" sz="1000" dirty="0"/>
          </a:p>
        </p:txBody>
      </p:sp>
      <p:sp>
        <p:nvSpPr>
          <p:cNvPr id="41" name="Text 37"/>
          <p:cNvSpPr/>
          <p:nvPr/>
        </p:nvSpPr>
        <p:spPr>
          <a:xfrm>
            <a:off x="7882128" y="3785616"/>
            <a:ext cx="34655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 출발 · T 보물 · ■ 벽 · G 도착</a:t>
            </a:r>
            <a:endParaRPr lang="en-US" sz="1050" dirty="0"/>
          </a:p>
        </p:txBody>
      </p:sp>
      <p:sp>
        <p:nvSpPr>
          <p:cNvPr id="42" name="Shape 38"/>
          <p:cNvSpPr/>
          <p:nvPr/>
        </p:nvSpPr>
        <p:spPr>
          <a:xfrm>
            <a:off x="7699248" y="4315968"/>
            <a:ext cx="3831336" cy="786384"/>
          </a:xfrm>
          <a:prstGeom prst="roundRect">
            <a:avLst>
              <a:gd name="adj" fmla="val 1162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3" name="Shape 39"/>
          <p:cNvSpPr/>
          <p:nvPr/>
        </p:nvSpPr>
        <p:spPr>
          <a:xfrm>
            <a:off x="7882128" y="4443984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44" name="Image 2" descr="/home/claude/icons/cu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4542739"/>
            <a:ext cx="168250" cy="168250"/>
          </a:xfrm>
          <a:prstGeom prst="rect">
            <a:avLst/>
          </a:prstGeom>
        </p:spPr>
      </p:pic>
      <p:sp>
        <p:nvSpPr>
          <p:cNvPr id="45" name="Text 40"/>
          <p:cNvSpPr/>
          <p:nvPr/>
        </p:nvSpPr>
        <p:spPr>
          <a:xfrm>
            <a:off x="8357616" y="4407408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가지치기</a:t>
            </a:r>
            <a:endParaRPr lang="en-US" sz="1200" dirty="0"/>
          </a:p>
        </p:txBody>
      </p:sp>
      <p:sp>
        <p:nvSpPr>
          <p:cNvPr id="46" name="Text 41"/>
          <p:cNvSpPr/>
          <p:nvPr/>
        </p:nvSpPr>
        <p:spPr>
          <a:xfrm>
            <a:off x="8357616" y="4681728"/>
            <a:ext cx="30083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보물이 K개를 넘는 순간 더 갈 이유가 없다.</a:t>
            </a:r>
            <a:endParaRPr lang="en-US" sz="1020" dirty="0"/>
          </a:p>
        </p:txBody>
      </p:sp>
      <p:sp>
        <p:nvSpPr>
          <p:cNvPr id="47" name="Shape 42"/>
          <p:cNvSpPr/>
          <p:nvPr/>
        </p:nvSpPr>
        <p:spPr>
          <a:xfrm>
            <a:off x="7699248" y="5193792"/>
            <a:ext cx="3831336" cy="65836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8" name="Shape 43"/>
          <p:cNvSpPr/>
          <p:nvPr/>
        </p:nvSpPr>
        <p:spPr>
          <a:xfrm>
            <a:off x="7882128" y="5321808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49" name="Image 3" descr="/home/claude/icons/targe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5420563"/>
            <a:ext cx="168250" cy="168250"/>
          </a:xfrm>
          <a:prstGeom prst="rect">
            <a:avLst/>
          </a:prstGeom>
        </p:spPr>
      </p:pic>
      <p:sp>
        <p:nvSpPr>
          <p:cNvPr id="50" name="Text 44"/>
          <p:cNvSpPr/>
          <p:nvPr/>
        </p:nvSpPr>
        <p:spPr>
          <a:xfrm>
            <a:off x="8357616" y="5285232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결과 — 4×4, K=2 → 80가지 경로</a:t>
            </a:r>
            <a:endParaRPr lang="en-US" sz="1150" dirty="0"/>
          </a:p>
        </p:txBody>
      </p:sp>
      <p:sp>
        <p:nvSpPr>
          <p:cNvPr id="51" name="Text 45"/>
          <p:cNvSpPr/>
          <p:nvPr/>
        </p:nvSpPr>
        <p:spPr>
          <a:xfrm>
            <a:off x="8357616" y="5559552"/>
            <a:ext cx="3008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endParaRPr lang="en-US" sz="1000" dirty="0"/>
          </a:p>
        </p:txBody>
      </p:sp>
      <p:sp>
        <p:nvSpPr>
          <p:cNvPr id="52" name="Text 4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43</a:t>
            </a:r>
            <a:endParaRPr lang="en-US" sz="1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5513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5279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§7.9  코딩 테스트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연습문제 여섯 가지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230368" cy="1261872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14400" y="2002536"/>
            <a:ext cx="475488" cy="47548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8" name="Image 1" descr="/home/claude/icons/cod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782" y="2130918"/>
            <a:ext cx="218724" cy="21872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17904" y="194767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1. 올바른 괄호 쌍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1517904" y="2331720"/>
            <a:ext cx="41330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N쌍의 올바른 괄호 조합을 모두 출력한다. open &lt; close 가 되는 순간 가지치기.</a:t>
            </a:r>
            <a:endParaRPr lang="en-US" sz="1060" dirty="0"/>
          </a:p>
        </p:txBody>
      </p:sp>
      <p:sp>
        <p:nvSpPr>
          <p:cNvPr id="11" name="Shape 7"/>
          <p:cNvSpPr/>
          <p:nvPr/>
        </p:nvSpPr>
        <p:spPr>
          <a:xfrm>
            <a:off x="6300216" y="1783080"/>
            <a:ext cx="5230368" cy="1261872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556248" y="2002536"/>
            <a:ext cx="475488" cy="475488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3" name="Image 2" descr="/home/claude/icons/phon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4630" y="2130918"/>
            <a:ext cx="218724" cy="21872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159752" y="194767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 휴대폰 자판 문자 조합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7159752" y="2331720"/>
            <a:ext cx="41330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"23" 입력 → ad, ae, af, bd … 숫자 길이만큼 깊이 탐색한다.</a:t>
            </a:r>
            <a:endParaRPr lang="en-US" sz="1060" dirty="0"/>
          </a:p>
        </p:txBody>
      </p:sp>
      <p:sp>
        <p:nvSpPr>
          <p:cNvPr id="16" name="Shape 11"/>
          <p:cNvSpPr/>
          <p:nvPr/>
        </p:nvSpPr>
        <p:spPr>
          <a:xfrm>
            <a:off x="658368" y="3246120"/>
            <a:ext cx="5230368" cy="1261872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14400" y="3465576"/>
            <a:ext cx="475488" cy="47548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8" name="Image 3" descr="/home/claude/icons/ke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782" y="3593958"/>
            <a:ext cx="218724" cy="21872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517904" y="341071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 암호 만들기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1517904" y="3794760"/>
            <a:ext cx="41330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C개 문자 중 L개를 뽑아 암호를 만든다. 모음 1개 이상 + 자음 2개 이상 조건.</a:t>
            </a:r>
            <a:endParaRPr lang="en-US" sz="1060" dirty="0"/>
          </a:p>
        </p:txBody>
      </p:sp>
      <p:sp>
        <p:nvSpPr>
          <p:cNvPr id="21" name="Shape 15"/>
          <p:cNvSpPr/>
          <p:nvPr/>
        </p:nvSpPr>
        <p:spPr>
          <a:xfrm>
            <a:off x="6300216" y="3246120"/>
            <a:ext cx="5230368" cy="1261872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6556248" y="3465576"/>
            <a:ext cx="475488" cy="47548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3" name="Image 4" descr="/home/claude/icons/calc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4630" y="3593958"/>
            <a:ext cx="218724" cy="218724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7159752" y="341071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 스도쿠 채우기</a:t>
            </a:r>
            <a:endParaRPr lang="en-US" sz="1300" dirty="0"/>
          </a:p>
        </p:txBody>
      </p:sp>
      <p:sp>
        <p:nvSpPr>
          <p:cNvPr id="25" name="Text 18"/>
          <p:cNvSpPr/>
          <p:nvPr/>
        </p:nvSpPr>
        <p:spPr>
          <a:xfrm>
            <a:off x="7159752" y="3794760"/>
            <a:ext cx="41330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빈칸마다 1~9를 시도하고 행·열·3×3 박스로 유망성을 검사한다.</a:t>
            </a:r>
            <a:endParaRPr lang="en-US" sz="1060" dirty="0"/>
          </a:p>
        </p:txBody>
      </p:sp>
      <p:sp>
        <p:nvSpPr>
          <p:cNvPr id="26" name="Shape 19"/>
          <p:cNvSpPr/>
          <p:nvPr/>
        </p:nvSpPr>
        <p:spPr>
          <a:xfrm>
            <a:off x="658368" y="4709160"/>
            <a:ext cx="5230368" cy="1261872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914400" y="4928616"/>
            <a:ext cx="475488" cy="47548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8" name="Image 5" descr="/home/claude/icons/divid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782" y="5056998"/>
            <a:ext cx="218724" cy="218724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517904" y="487375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 연산자 끼워넣기</a:t>
            </a:r>
            <a:endParaRPr lang="en-US" sz="1300" dirty="0"/>
          </a:p>
        </p:txBody>
      </p:sp>
      <p:sp>
        <p:nvSpPr>
          <p:cNvPr id="30" name="Text 22"/>
          <p:cNvSpPr/>
          <p:nvPr/>
        </p:nvSpPr>
        <p:spPr>
          <a:xfrm>
            <a:off x="1517904" y="5257800"/>
            <a:ext cx="41330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N개 수 사이에 연산자를 배치해 최댓값과 최솟값을 구한다.</a:t>
            </a:r>
            <a:endParaRPr lang="en-US" sz="1060" dirty="0"/>
          </a:p>
        </p:txBody>
      </p:sp>
      <p:sp>
        <p:nvSpPr>
          <p:cNvPr id="31" name="Shape 23"/>
          <p:cNvSpPr/>
          <p:nvPr/>
        </p:nvSpPr>
        <p:spPr>
          <a:xfrm>
            <a:off x="6300216" y="4709160"/>
            <a:ext cx="5230368" cy="1261872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4"/>
          <p:cNvSpPr/>
          <p:nvPr/>
        </p:nvSpPr>
        <p:spPr>
          <a:xfrm>
            <a:off x="6556248" y="4928616"/>
            <a:ext cx="475488" cy="47548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3" name="Image 6" descr="/home/claude/icons/exchange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4630" y="5056998"/>
            <a:ext cx="218724" cy="218724"/>
          </a:xfrm>
          <a:prstGeom prst="rect">
            <a:avLst/>
          </a:prstGeom>
        </p:spPr>
      </p:pic>
      <p:sp>
        <p:nvSpPr>
          <p:cNvPr id="34" name="Text 25"/>
          <p:cNvSpPr/>
          <p:nvPr/>
        </p:nvSpPr>
        <p:spPr>
          <a:xfrm>
            <a:off x="7159752" y="487375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 팰린드롬 분할</a:t>
            </a:r>
            <a:endParaRPr lang="en-US" sz="1300" dirty="0"/>
          </a:p>
        </p:txBody>
      </p:sp>
      <p:sp>
        <p:nvSpPr>
          <p:cNvPr id="35" name="Text 26"/>
          <p:cNvSpPr/>
          <p:nvPr/>
        </p:nvSpPr>
        <p:spPr>
          <a:xfrm>
            <a:off x="7159752" y="5257800"/>
            <a:ext cx="41330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조각이 회문이 되도록 분할한다. 회문이 아니면 즉시 백트래킹.</a:t>
            </a:r>
            <a:endParaRPr lang="en-US" sz="1060" dirty="0"/>
          </a:p>
        </p:txBody>
      </p:sp>
      <p:sp>
        <p:nvSpPr>
          <p:cNvPr id="36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44</a:t>
            </a:r>
            <a:endParaRPr lang="en-US" sz="1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5513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5279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§7.9  코딩 테스트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 코딩 실전 팁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230368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914400" y="2002536"/>
            <a:ext cx="420624" cy="420624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8" name="Image 1" descr="/home/claude/icons/boo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968" y="2116104"/>
            <a:ext cx="193487" cy="19348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54480" y="2020824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Tip 1 — 템플릿을 외운다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932688" y="2496312"/>
            <a:ext cx="46817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is_solution → is_promising → for each child → Make → Recurse → Unmake. 이 뼈대만 있으면 어떤 문제든 시작할 수 있다.</a:t>
            </a:r>
            <a:endParaRPr lang="en-US" sz="1130" dirty="0"/>
          </a:p>
        </p:txBody>
      </p:sp>
      <p:sp>
        <p:nvSpPr>
          <p:cNvPr id="11" name="Shape 7"/>
          <p:cNvSpPr/>
          <p:nvPr/>
        </p:nvSpPr>
        <p:spPr>
          <a:xfrm>
            <a:off x="6300216" y="1783080"/>
            <a:ext cx="5230368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6556248" y="2002536"/>
            <a:ext cx="420624" cy="420624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3" name="Image 2" descr="/home/claude/icons/cu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9816" y="2116104"/>
            <a:ext cx="193487" cy="193487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196328" y="2020824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Tip 2 — 가지치기부터 생각한다</a:t>
            </a:r>
            <a:endParaRPr lang="en-US" sz="1400" dirty="0"/>
          </a:p>
        </p:txBody>
      </p:sp>
      <p:sp>
        <p:nvSpPr>
          <p:cNvPr id="15" name="Text 10"/>
          <p:cNvSpPr/>
          <p:nvPr/>
        </p:nvSpPr>
        <p:spPr>
          <a:xfrm>
            <a:off x="6574536" y="2496312"/>
            <a:ext cx="46817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코드를 쓰기 전에 "어떤 조건이면 더 이상 탐색이 불필요한가"를 먼저 정리한다. 가지치기가 효율의 90%를 결정한다.</a:t>
            </a:r>
            <a:endParaRPr lang="en-US" sz="1130" dirty="0"/>
          </a:p>
        </p:txBody>
      </p:sp>
      <p:sp>
        <p:nvSpPr>
          <p:cNvPr id="16" name="Shape 11"/>
          <p:cNvSpPr/>
          <p:nvPr/>
        </p:nvSpPr>
        <p:spPr>
          <a:xfrm>
            <a:off x="658368" y="3703320"/>
            <a:ext cx="5230368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14400" y="3922776"/>
            <a:ext cx="420624" cy="420624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8" name="Image 3" descr="/home/claude/icons/war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968" y="4036344"/>
            <a:ext cx="193487" cy="193487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554480" y="3941064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Tip 3 — 재귀 깊이를 조심한다</a:t>
            </a:r>
            <a:endParaRPr lang="en-US" sz="1400" dirty="0"/>
          </a:p>
        </p:txBody>
      </p:sp>
      <p:sp>
        <p:nvSpPr>
          <p:cNvPr id="20" name="Text 14"/>
          <p:cNvSpPr/>
          <p:nvPr/>
        </p:nvSpPr>
        <p:spPr>
          <a:xfrm>
            <a:off x="932688" y="4416552"/>
            <a:ext cx="46817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파이썬의 기본 재귀 제한은 1000이다. 깊은 탐색이 필요하면 sys.setrecursionlimit(10**7)을 반드시 넣는다.</a:t>
            </a:r>
            <a:endParaRPr lang="en-US" sz="1130" dirty="0"/>
          </a:p>
        </p:txBody>
      </p:sp>
      <p:sp>
        <p:nvSpPr>
          <p:cNvPr id="21" name="Shape 15"/>
          <p:cNvSpPr/>
          <p:nvPr/>
        </p:nvSpPr>
        <p:spPr>
          <a:xfrm>
            <a:off x="6300216" y="3703320"/>
            <a:ext cx="5230368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6556248" y="3922776"/>
            <a:ext cx="420624" cy="42062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3" name="Image 4" descr="/home/claude/icons/histor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9816" y="4036344"/>
            <a:ext cx="193487" cy="193487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7196328" y="3941064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Tip 4 — 상태 복구를 잊지 않는다</a:t>
            </a:r>
            <a:endParaRPr lang="en-US" sz="1400" dirty="0"/>
          </a:p>
        </p:txBody>
      </p:sp>
      <p:sp>
        <p:nvSpPr>
          <p:cNvPr id="25" name="Text 18"/>
          <p:cNvSpPr/>
          <p:nvPr/>
        </p:nvSpPr>
        <p:spPr>
          <a:xfrm>
            <a:off x="6574536" y="4416552"/>
            <a:ext cx="46817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pop(), visited = False 같은 복구를 빠뜨리면 결과가 엉킨다. for문이 자동으로 덮어쓰는 경우도 있지만 명시적 복구가 안전하다.</a:t>
            </a:r>
            <a:endParaRPr lang="en-US" sz="1130" dirty="0"/>
          </a:p>
        </p:txBody>
      </p:sp>
      <p:sp>
        <p:nvSpPr>
          <p:cNvPr id="26" name="Shape 19"/>
          <p:cNvSpPr/>
          <p:nvPr/>
        </p:nvSpPr>
        <p:spPr>
          <a:xfrm>
            <a:off x="658368" y="5669280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896112" y="5696712"/>
            <a:ext cx="402336" cy="402336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8" name="Image 5" descr="/home/claude/icons/code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19" y="5801319"/>
            <a:ext cx="193121" cy="193121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1517904" y="5760720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sys.setrecursionlimit(10**7) 한 줄을 습관처럼 먼저 적어 두는 것도 좋은 방법이다.</a:t>
            </a:r>
            <a:endParaRPr lang="en-US" sz="1220" dirty="0"/>
          </a:p>
        </p:txBody>
      </p:sp>
      <p:sp>
        <p:nvSpPr>
          <p:cNvPr id="30" name="Text 2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45</a:t>
            </a:r>
            <a:endParaRPr lang="en-US" sz="1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5513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5279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§7.9  코딩 테스트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 적용 판단 가이드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문제에 백트래킹을 쓸 수 있을까? 세 질문에 모두 "예"라면 주저할 이유가 없다.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2295144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9" name="Image 1" descr="/home/claude/icons/questio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2418588"/>
            <a:ext cx="210312" cy="21031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81328" y="2157984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질문 ①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2651760" y="2286000"/>
            <a:ext cx="6355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경우를 따져 봐야 하는 문제인가?</a:t>
            </a:r>
            <a:endParaRPr lang="en-US" sz="1180" dirty="0"/>
          </a:p>
        </p:txBody>
      </p:sp>
      <p:sp>
        <p:nvSpPr>
          <p:cNvPr id="12" name="Shape 8"/>
          <p:cNvSpPr/>
          <p:nvPr/>
        </p:nvSpPr>
        <p:spPr>
          <a:xfrm>
            <a:off x="9162288" y="2286000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62288" y="228600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Yes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58368" y="2980944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96112" y="3118104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6" name="Image 2" descr="/home/claude/icons/cha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241548"/>
            <a:ext cx="210312" cy="21031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81328" y="2980944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질문 ②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2651760" y="3108960"/>
            <a:ext cx="6355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경우의 수가 지수급 또는 팩토리얼급으로 늘어나는가?</a:t>
            </a:r>
            <a:endParaRPr lang="en-US" sz="1180" dirty="0"/>
          </a:p>
        </p:txBody>
      </p:sp>
      <p:sp>
        <p:nvSpPr>
          <p:cNvPr id="19" name="Shape 14"/>
          <p:cNvSpPr/>
          <p:nvPr/>
        </p:nvSpPr>
        <p:spPr>
          <a:xfrm>
            <a:off x="9162288" y="3108960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9162288" y="310896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Yes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658368" y="3803904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896112" y="394106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3" name="Image 3" descr="/home/claude/icons/cu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064508"/>
            <a:ext cx="210312" cy="21031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481328" y="3803904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질문 ③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2651760" y="3931920"/>
            <a:ext cx="6355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중간에 "이건 안 된다"고 판단할 수 있는 조건이 존재하는가?</a:t>
            </a:r>
            <a:endParaRPr lang="en-US" sz="1180" dirty="0"/>
          </a:p>
        </p:txBody>
      </p:sp>
      <p:sp>
        <p:nvSpPr>
          <p:cNvPr id="26" name="Shape 20"/>
          <p:cNvSpPr/>
          <p:nvPr/>
        </p:nvSpPr>
        <p:spPr>
          <a:xfrm>
            <a:off x="9162288" y="3931920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9162288" y="393192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Yes</a:t>
            </a:r>
            <a:endParaRPr lang="en-US" sz="1200" dirty="0"/>
          </a:p>
        </p:txBody>
      </p:sp>
      <p:sp>
        <p:nvSpPr>
          <p:cNvPr id="28" name="Shape 22"/>
          <p:cNvSpPr/>
          <p:nvPr/>
        </p:nvSpPr>
        <p:spPr>
          <a:xfrm>
            <a:off x="658368" y="4718304"/>
            <a:ext cx="534924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932688" y="4937760"/>
            <a:ext cx="475488" cy="47548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0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070" y="5066142"/>
            <a:ext cx="218724" cy="218724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1572768" y="4882896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적합한 경우</a:t>
            </a:r>
            <a:endParaRPr lang="en-US" sz="1350" dirty="0"/>
          </a:p>
        </p:txBody>
      </p:sp>
      <p:sp>
        <p:nvSpPr>
          <p:cNvPr id="32" name="Text 25"/>
          <p:cNvSpPr/>
          <p:nvPr/>
        </p:nvSpPr>
        <p:spPr>
          <a:xfrm>
            <a:off x="932688" y="5415077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6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≤ 20 정도의 작은 입력 · 조합과 순열 탐색 · 제약 조건 만족(CSP) 문제 · 존재 여부 판단 또는 모든 해 나열</a:t>
            </a:r>
            <a:endParaRPr lang="en-US" sz="1100" dirty="0"/>
          </a:p>
        </p:txBody>
      </p:sp>
      <p:sp>
        <p:nvSpPr>
          <p:cNvPr id="33" name="Shape 26"/>
          <p:cNvSpPr/>
          <p:nvPr/>
        </p:nvSpPr>
        <p:spPr>
          <a:xfrm>
            <a:off x="6181344" y="4718304"/>
            <a:ext cx="534924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4" name="Shape 27"/>
          <p:cNvSpPr/>
          <p:nvPr/>
        </p:nvSpPr>
        <p:spPr>
          <a:xfrm>
            <a:off x="6455664" y="4937760"/>
            <a:ext cx="475488" cy="47548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5" name="Image 5" descr="/home/claude/icons/times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4046" y="5066142"/>
            <a:ext cx="218724" cy="218724"/>
          </a:xfrm>
          <a:prstGeom prst="rect">
            <a:avLst/>
          </a:prstGeom>
        </p:spPr>
      </p:pic>
      <p:sp>
        <p:nvSpPr>
          <p:cNvPr id="36" name="Text 28"/>
          <p:cNvSpPr/>
          <p:nvPr/>
        </p:nvSpPr>
        <p:spPr>
          <a:xfrm>
            <a:off x="7095744" y="4882896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부적합한 경우</a:t>
            </a:r>
            <a:endParaRPr lang="en-US" sz="1350" dirty="0"/>
          </a:p>
        </p:txBody>
      </p:sp>
      <p:sp>
        <p:nvSpPr>
          <p:cNvPr id="37" name="Text 29"/>
          <p:cNvSpPr/>
          <p:nvPr/>
        </p:nvSpPr>
        <p:spPr>
          <a:xfrm>
            <a:off x="6455664" y="5447081"/>
            <a:ext cx="4800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6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N이 매우 큰 경우(1000 이상) · 최적화 문제(DP가 더 적합) · 가지치기 조건이 없는 경우(완전 탐색과 같아진다)</a:t>
            </a:r>
            <a:endParaRPr lang="en-US" sz="1100" dirty="0"/>
          </a:p>
        </p:txBody>
      </p:sp>
      <p:sp>
        <p:nvSpPr>
          <p:cNvPr id="38" name="Text 3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46</a:t>
            </a:r>
            <a:endParaRPr lang="en-US" sz="1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5513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5279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§7.9  코딩 테스트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복잡도 비교</a:t>
            </a:r>
            <a:endParaRPr lang="en-US" sz="2900" dirty="0"/>
          </a:p>
        </p:txBody>
      </p:sp>
      <p:graphicFrame>
        <p:nvGraphicFramePr>
          <p:cNvPr id="4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1828800"/>
          <a:ext cx="10872216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2011680"/>
                <a:gridCol w="3291840"/>
                <a:gridCol w="3282696"/>
              </a:tblGrid>
              <a:tr h="49377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문제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완전 탐색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백트래킹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비고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N-Queen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B7185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Nᴺ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가지치기로 대폭 감소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N=8: 1,600만 → 수천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부분 집합 합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B7185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2ᴺ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합 초과 시 조기 종료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 ≤ 20이면 빠르다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그래프 색칠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B7185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mⁿ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인접 충돌 시 즉시 차단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m이 작을수록 효과적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순열 생성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FB7185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N!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중복 제거 가지치기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 ≤ 8 정도가 적합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658368" y="438912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896112" y="464058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9" name="Image 1" descr="/home/claude/icons/scal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4759452"/>
            <a:ext cx="219456" cy="2194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17904" y="453542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최악은 같지만 평균은 전혀 다르다</a:t>
            </a:r>
            <a:endParaRPr lang="en-US" sz="1320" dirty="0"/>
          </a:p>
        </p:txBody>
      </p:sp>
      <p:sp>
        <p:nvSpPr>
          <p:cNvPr id="11" name="Text 6"/>
          <p:cNvSpPr/>
          <p:nvPr/>
        </p:nvSpPr>
        <p:spPr>
          <a:xfrm>
            <a:off x="1517904" y="484632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백트래킹의 최악 시간 복잡도는 완전 탐색과 동일하다. 그러나 실제 입력에서는 가지치기가 대부분의 가지를 잘라 내기 때문에 비교할 수 없을 만큼 빠르게 동작한다.</a:t>
            </a:r>
            <a:endParaRPr lang="en-US" sz="1230" dirty="0"/>
          </a:p>
        </p:txBody>
      </p:sp>
      <p:sp>
        <p:nvSpPr>
          <p:cNvPr id="12" name="Shape 7"/>
          <p:cNvSpPr/>
          <p:nvPr/>
        </p:nvSpPr>
        <p:spPr>
          <a:xfrm>
            <a:off x="658368" y="5486400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8"/>
          <p:cNvSpPr/>
          <p:nvPr/>
        </p:nvSpPr>
        <p:spPr>
          <a:xfrm>
            <a:off x="896112" y="5513832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4" name="Image 2" descr="/home/claude/icons/bulb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632704"/>
            <a:ext cx="219456" cy="21945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517904" y="5577840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따라서 복잡도 표기만 보고 "쓸모없다"고 판단하면 안 된다 — 실측이 답이다.</a:t>
            </a:r>
            <a:endParaRPr lang="en-US" sz="1230" dirty="0"/>
          </a:p>
        </p:txBody>
      </p:sp>
      <p:sp>
        <p:nvSpPr>
          <p:cNvPr id="16" name="Text 1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47</a:t>
            </a:r>
            <a:endParaRPr lang="en-US" sz="1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85513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45279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§7.9  코딩 테스트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키워드 정리</a:t>
            </a:r>
            <a:endParaRPr lang="en-US" sz="2900" dirty="0"/>
          </a:p>
        </p:txBody>
      </p:sp>
      <p:graphicFrame>
        <p:nvGraphicFramePr>
          <p:cNvPr id="4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58368" y="1783080"/>
          <a:ext cx="10872216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7854696"/>
              </a:tblGrid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키워드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의미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상태 공간 트리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선택의 결과를 트리로 표현한 가상의 구조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DFS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깊이 우선 탐색 — 스택 / 재귀, 백트래킹의 엔진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BFS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너비 우선 탐색 — 큐, 최단 경로 보장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백트래킹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4338C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DFS + 가지치기. "될 놈만 간다"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유망성 검사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현재 상태가 해답이 될 가능성이 있는지 조건을 검사하는 단계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가지치기(pruning)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유망하지 않은 경로를 조기에 차단하는 기법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Make / Unmake Move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상태 변경(선택)과 상태 복구(철회)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658368" y="5394960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896112" y="5422392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9" name="Image 1" descr="/home/claude/icons/boo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5541264"/>
            <a:ext cx="219456" cy="21945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517904" y="5486400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일곱 단어만 정확히 설명할 수 있으면 이 장의 내용은 손에 잡힌 것이다.</a:t>
            </a:r>
            <a:endParaRPr lang="en-US" sz="1250" dirty="0"/>
          </a:p>
        </p:txBody>
      </p:sp>
      <p:sp>
        <p:nvSpPr>
          <p:cNvPr id="11" name="Text 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48</a:t>
            </a:r>
            <a:endParaRPr lang="en-US" sz="1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SUMMARY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7장 정리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737360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1975104"/>
            <a:ext cx="475488" cy="47548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6" name="Image 0" descr="/home/claude/icons/site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782" y="2103486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17904" y="1920240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상태 공간 트리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517904" y="2304288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선택의 결과를 트리로 본다. 트리를 미리 만들지 않고 필요한 가지만 그때그때 생성한다.</a:t>
            </a:r>
            <a:endParaRPr lang="en-US" sz="1060" dirty="0"/>
          </a:p>
        </p:txBody>
      </p:sp>
      <p:sp>
        <p:nvSpPr>
          <p:cNvPr id="9" name="Shape 6"/>
          <p:cNvSpPr/>
          <p:nvPr/>
        </p:nvSpPr>
        <p:spPr>
          <a:xfrm>
            <a:off x="6300216" y="1737360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56248" y="1975104"/>
            <a:ext cx="475488" cy="475488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1" name="Image 1" descr="/home/claude/icons/chevro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4630" y="2103486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59752" y="1920240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DFS와 BFS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7159752" y="2304288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DFS는 스택·재귀로 깊이 우선, BFS는 큐로 너비 우선이며 최단 경로를 보장한다.</a:t>
            </a:r>
            <a:endParaRPr lang="en-US" sz="1060" dirty="0"/>
          </a:p>
        </p:txBody>
      </p:sp>
      <p:sp>
        <p:nvSpPr>
          <p:cNvPr id="14" name="Shape 10"/>
          <p:cNvSpPr/>
          <p:nvPr/>
        </p:nvSpPr>
        <p:spPr>
          <a:xfrm>
            <a:off x="658368" y="3236976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914400" y="3474720"/>
            <a:ext cx="475488" cy="47548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6" name="Image 2" descr="/home/claude/icons/cu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782" y="3603102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517904" y="3419856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백트래킹 = DFS + 가지치기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1517904" y="3803904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"방문 → 검사"를 "검사 → 방문"으로 뒤집는다. 조건문 하나의 위치가 자릿수를 바꾼다.</a:t>
            </a:r>
            <a:endParaRPr lang="en-US" sz="1060" dirty="0"/>
          </a:p>
        </p:txBody>
      </p:sp>
      <p:sp>
        <p:nvSpPr>
          <p:cNvPr id="19" name="Shape 14"/>
          <p:cNvSpPr/>
          <p:nvPr/>
        </p:nvSpPr>
        <p:spPr>
          <a:xfrm>
            <a:off x="6300216" y="3236976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556248" y="3474720"/>
            <a:ext cx="475488" cy="47548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1" name="Image 3" descr="/home/claude/icons/histor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4630" y="3603102"/>
            <a:ext cx="218724" cy="21872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159752" y="3419856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선택 → 탐색 → 철회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7159752" y="3803904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Make_Move, 재귀 호출, Unmake_Move. 이 세 줄 묶음이 모든 문제에서 반복된다.</a:t>
            </a:r>
            <a:endParaRPr lang="en-US" sz="1060" dirty="0"/>
          </a:p>
        </p:txBody>
      </p:sp>
      <p:sp>
        <p:nvSpPr>
          <p:cNvPr id="24" name="Shape 18"/>
          <p:cNvSpPr/>
          <p:nvPr/>
        </p:nvSpPr>
        <p:spPr>
          <a:xfrm>
            <a:off x="658368" y="4736592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914400" y="4974336"/>
            <a:ext cx="475488" cy="47548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6" name="Image 4" descr="/home/claude/icons/crow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782" y="5102718"/>
            <a:ext cx="218724" cy="21872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517904" y="491947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N-Queen과 그래프 색칠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1517904" y="5303520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열·대각선 충돌 검사, 인접 정점 색 충돌 검사. 문제마다 바뀌는 것은 유망성 검사뿐이다.</a:t>
            </a:r>
            <a:endParaRPr lang="en-US" sz="1060" dirty="0"/>
          </a:p>
        </p:txBody>
      </p:sp>
      <p:sp>
        <p:nvSpPr>
          <p:cNvPr id="29" name="Shape 22"/>
          <p:cNvSpPr/>
          <p:nvPr/>
        </p:nvSpPr>
        <p:spPr>
          <a:xfrm>
            <a:off x="6300216" y="4736592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6556248" y="4974336"/>
            <a:ext cx="475488" cy="475488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31" name="Image 5" descr="/home/claude/icons/rocket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4630" y="5102718"/>
            <a:ext cx="218724" cy="218724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7159752" y="491947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한계, 그리고 다음 장</a:t>
            </a:r>
            <a:endParaRPr lang="en-US" sz="1300" dirty="0"/>
          </a:p>
        </p:txBody>
      </p:sp>
      <p:sp>
        <p:nvSpPr>
          <p:cNvPr id="33" name="Text 25"/>
          <p:cNvSpPr/>
          <p:nvPr/>
        </p:nvSpPr>
        <p:spPr>
          <a:xfrm>
            <a:off x="7159752" y="5303520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여전히 지수 시간이고 탐색 순서가 고정된다. 8장 분기한정법이 유망한 순서를 만든다.</a:t>
            </a:r>
            <a:endParaRPr lang="en-US" sz="1060" dirty="0"/>
          </a:p>
        </p:txBody>
      </p:sp>
      <p:sp>
        <p:nvSpPr>
          <p:cNvPr id="34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49</a:t>
            </a:r>
            <a:endParaRPr lang="en-US" sz="10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6656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392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4128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4128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4128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97864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97864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97864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828800"/>
            <a:ext cx="6035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07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58368" y="2340864"/>
            <a:ext cx="6035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 &amp; A</a:t>
            </a:r>
            <a:endParaRPr lang="en-US" sz="5600" dirty="0"/>
          </a:p>
        </p:txBody>
      </p:sp>
      <p:sp>
        <p:nvSpPr>
          <p:cNvPr id="19" name="Text 17"/>
          <p:cNvSpPr/>
          <p:nvPr/>
        </p:nvSpPr>
        <p:spPr>
          <a:xfrm>
            <a:off x="658368" y="3639312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막다른 길이라고 느껴지면 바로 물어보세요.</a:t>
            </a:r>
            <a:endParaRPr lang="en-US" sz="15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되돌아가는 것도 탐색의 일부입니다.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967728" y="1691640"/>
            <a:ext cx="4562856" cy="3877056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1" name="Image 0" descr="/home/claude/ch7/assets/q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08" y="2132180"/>
            <a:ext cx="4197096" cy="2995976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7장 백트래킹 기법</dc:title>
  <dc:subject>PptxGenJS Presentation</dc:subject>
  <dc:creator>대전대학교</dc:creator>
  <cp:lastModifiedBy>대전대학교</cp:lastModifiedBy>
  <cp:revision>1</cp:revision>
  <dcterms:created xsi:type="dcterms:W3CDTF">2026-08-03T06:02:24Z</dcterms:created>
  <dcterms:modified xsi:type="dcterms:W3CDTF">2026-08-03T06:02:24Z</dcterms:modified>
</cp:coreProperties>
</file>