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notesMasterIdLst>
    <p:notesMasterId r:id="rId5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3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1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1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4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1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2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image" Target="../media/image-3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2.png"/><Relationship Id="rId4" Type="http://schemas.openxmlformats.org/officeDocument/2006/relationships/image" Target="../media/image-37-2.png"/><Relationship Id="rId5" Type="http://schemas.openxmlformats.org/officeDocument/2006/relationships/image" Target="../media/image-3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image" Target="../media/image-4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image" Target="../media/image-43-5.png"/><Relationship Id="rId6" Type="http://schemas.openxmlformats.org/officeDocument/2006/relationships/image" Target="../media/image-4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3.png"/><Relationship Id="rId5" Type="http://schemas.openxmlformats.org/officeDocument/2006/relationships/image" Target="../media/image-46-5.png"/><Relationship Id="rId6" Type="http://schemas.openxmlformats.org/officeDocument/2006/relationships/image" Target="../media/image-4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image" Target="../media/image-48-6.png"/><Relationship Id="rId7" Type="http://schemas.openxmlformats.org/officeDocument/2006/relationships/image" Target="../media/image-4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image" Target="../media/image-49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1.png"/><Relationship Id="rId3" Type="http://schemas.openxmlformats.org/officeDocument/2006/relationships/image" Target="../media/image-50-1.png"/><Relationship Id="rId4" Type="http://schemas.openxmlformats.org/officeDocument/2006/relationships/image" Target="../media/image-50-1.png"/><Relationship Id="rId5" Type="http://schemas.openxmlformats.org/officeDocument/2006/relationships/image" Target="../media/image-50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1.png"/><Relationship Id="rId3" Type="http://schemas.openxmlformats.org/officeDocument/2006/relationships/image" Target="../media/image-51-1.png"/><Relationship Id="rId4" Type="http://schemas.openxmlformats.org/officeDocument/2006/relationships/image" Target="../media/image-51-1.png"/><Relationship Id="rId5" Type="http://schemas.openxmlformats.org/officeDocument/2006/relationships/image" Target="../media/image-51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48132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60" kern="0" dirty="0">
                <a:solidFill>
                  <a:srgbClr val="8F8C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19019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08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" y="2395728"/>
            <a:ext cx="6583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 기법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658368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Branch and Bound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58368" y="422452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유망해 보이는 길부터 먼저 간다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543800" y="1572768"/>
            <a:ext cx="3986784" cy="37490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 flipH="1">
            <a:off x="8622792" y="2276856"/>
            <a:ext cx="914400" cy="49377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537192" y="2276856"/>
            <a:ext cx="914400" cy="493776"/>
          </a:xfrm>
          <a:prstGeom prst="line">
            <a:avLst/>
          </a:prstGeom>
          <a:noFill/>
          <a:ln w="20320">
            <a:solidFill>
              <a:srgbClr val="F3B6BF"/>
            </a:solidFill>
            <a:prstDash val="dash"/>
          </a:ln>
        </p:spPr>
      </p:sp>
      <p:sp>
        <p:nvSpPr>
          <p:cNvPr id="25" name="Shape 23"/>
          <p:cNvSpPr/>
          <p:nvPr/>
        </p:nvSpPr>
        <p:spPr>
          <a:xfrm flipH="1">
            <a:off x="8074152" y="3118104"/>
            <a:ext cx="548640" cy="493776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622792" y="3118104"/>
            <a:ext cx="548640" cy="493776"/>
          </a:xfrm>
          <a:prstGeom prst="line">
            <a:avLst/>
          </a:prstGeom>
          <a:noFill/>
          <a:ln w="17780">
            <a:solidFill>
              <a:srgbClr val="F3B6BF"/>
            </a:solidFill>
            <a:prstDash val="dash"/>
          </a:ln>
        </p:spPr>
      </p:sp>
      <p:sp>
        <p:nvSpPr>
          <p:cNvPr id="27" name="Shape 25"/>
          <p:cNvSpPr/>
          <p:nvPr/>
        </p:nvSpPr>
        <p:spPr>
          <a:xfrm>
            <a:off x="9144000" y="1929384"/>
            <a:ext cx="786384" cy="347472"/>
          </a:xfrm>
          <a:prstGeom prst="roundRect">
            <a:avLst>
              <a:gd name="adj" fmla="val 15789"/>
            </a:avLst>
          </a:prstGeom>
          <a:solidFill>
            <a:srgbClr val="4F46E5"/>
          </a:solidFill>
          <a:ln w="15240">
            <a:solidFill>
              <a:srgbClr val="4F46E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144000" y="1929384"/>
            <a:ext cx="7863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85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229600" y="2770632"/>
            <a:ext cx="786384" cy="347472"/>
          </a:xfrm>
          <a:prstGeom prst="roundRect">
            <a:avLst>
              <a:gd name="adj" fmla="val 15789"/>
            </a:avLst>
          </a:prstGeom>
          <a:solidFill>
            <a:srgbClr val="7C3AED"/>
          </a:solidFill>
          <a:ln w="15240">
            <a:solidFill>
              <a:srgbClr val="7C3AE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29600" y="2770632"/>
            <a:ext cx="7863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85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10058400" y="2770632"/>
            <a:ext cx="786384" cy="347472"/>
          </a:xfrm>
          <a:prstGeom prst="roundRect">
            <a:avLst>
              <a:gd name="adj" fmla="val 15789"/>
            </a:avLst>
          </a:prstGeom>
          <a:solidFill>
            <a:srgbClr val="F7DDE2"/>
          </a:solidFill>
          <a:ln w="15240">
            <a:solidFill>
              <a:srgbClr val="FB718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058400" y="2770632"/>
            <a:ext cx="7863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699248" y="3621024"/>
            <a:ext cx="749808" cy="329184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 w="15240">
            <a:solidFill>
              <a:srgbClr val="10B98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699248" y="3621024"/>
            <a:ext cx="749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8796528" y="3621024"/>
            <a:ext cx="749808" cy="329184"/>
          </a:xfrm>
          <a:prstGeom prst="roundRect">
            <a:avLst>
              <a:gd name="adj" fmla="val 16667"/>
            </a:avLst>
          </a:prstGeom>
          <a:solidFill>
            <a:srgbClr val="F7DDE2"/>
          </a:solidFill>
          <a:ln w="15240">
            <a:solidFill>
              <a:srgbClr val="FB718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796528" y="3621024"/>
            <a:ext cx="7498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65</a:t>
            </a:r>
            <a:endParaRPr lang="en-US" sz="1150" dirty="0"/>
          </a:p>
        </p:txBody>
      </p:sp>
      <p:pic>
        <p:nvPicPr>
          <p:cNvPr id="37" name="Image 0" descr="/home/claude/icons/cut_cor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0" y="2852928"/>
            <a:ext cx="182880" cy="182880"/>
          </a:xfrm>
          <a:prstGeom prst="rect">
            <a:avLst/>
          </a:prstGeom>
        </p:spPr>
      </p:pic>
      <p:pic>
        <p:nvPicPr>
          <p:cNvPr id="38" name="Image 1" descr="/home/claude/icons/cut_cor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3694176"/>
            <a:ext cx="182880" cy="182880"/>
          </a:xfrm>
          <a:prstGeom prst="rect">
            <a:avLst/>
          </a:prstGeom>
        </p:spPr>
      </p:pic>
      <p:sp>
        <p:nvSpPr>
          <p:cNvPr id="39" name="Text 35"/>
          <p:cNvSpPr/>
          <p:nvPr/>
        </p:nvSpPr>
        <p:spPr>
          <a:xfrm>
            <a:off x="7726680" y="4114800"/>
            <a:ext cx="3621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노드마다 한정값을 계산해 유망한 쪽부터</a:t>
            </a:r>
            <a:endParaRPr lang="en-US" sz="1050" dirty="0"/>
          </a:p>
        </p:txBody>
      </p:sp>
      <p:sp>
        <p:nvSpPr>
          <p:cNvPr id="40" name="Shape 36"/>
          <p:cNvSpPr/>
          <p:nvPr/>
        </p:nvSpPr>
        <p:spPr>
          <a:xfrm>
            <a:off x="7909560" y="4526280"/>
            <a:ext cx="3255264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7909560" y="4526280"/>
            <a:ext cx="3255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 = 70</a:t>
            </a:r>
            <a:endParaRPr lang="en-US" sz="1300" dirty="0"/>
          </a:p>
        </p:txBody>
      </p:sp>
      <p:sp>
        <p:nvSpPr>
          <p:cNvPr id="42" name="Text 3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장에서 배울 내용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32688" y="198882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" y="2112264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90195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2048256" y="190195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최적화를 향해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554480" y="222199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문제에서 최적화 문제로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300216" y="178308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74536" y="198882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site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980" y="2112264"/>
            <a:ext cx="210312" cy="210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96328" y="190195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8.2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7690104" y="190195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분기한정의 3박자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7196328" y="222199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 · 한정 · 가지치기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58368" y="274320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32688" y="29489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2" descr="/home/claude/icons/compas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3072384"/>
            <a:ext cx="210312" cy="210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286207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8.3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2048256" y="286207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탐색의 전략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1554480" y="318211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먼저 방문할 것인가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300216" y="274320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74536" y="294894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3" descr="/home/claude/icons/us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980" y="3072384"/>
            <a:ext cx="210312" cy="21031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196328" y="286207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8.4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7690104" y="286207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할당 문제</a:t>
            </a:r>
            <a:endParaRPr lang="en-US" sz="1450" dirty="0"/>
          </a:p>
        </p:txBody>
      </p:sp>
      <p:sp>
        <p:nvSpPr>
          <p:cNvPr id="27" name="Text 21"/>
          <p:cNvSpPr/>
          <p:nvPr/>
        </p:nvSpPr>
        <p:spPr>
          <a:xfrm>
            <a:off x="7196328" y="318211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비용 합을 최소로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658368" y="370332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932688" y="390906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b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32" y="4032504"/>
            <a:ext cx="210312" cy="210312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54480" y="382219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8.5</a:t>
            </a:r>
            <a:endParaRPr lang="en-US" sz="1150" dirty="0"/>
          </a:p>
        </p:txBody>
      </p:sp>
      <p:sp>
        <p:nvSpPr>
          <p:cNvPr id="32" name="Text 25"/>
          <p:cNvSpPr/>
          <p:nvPr/>
        </p:nvSpPr>
        <p:spPr>
          <a:xfrm>
            <a:off x="2048256" y="382219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</a:t>
            </a:r>
            <a:endParaRPr lang="en-US" sz="1450" dirty="0"/>
          </a:p>
        </p:txBody>
      </p:sp>
      <p:sp>
        <p:nvSpPr>
          <p:cNvPr id="33" name="Text 26"/>
          <p:cNvSpPr/>
          <p:nvPr/>
        </p:nvSpPr>
        <p:spPr>
          <a:xfrm>
            <a:off x="1554480" y="414223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상한값으로 자른다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6300216" y="370332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6574536" y="390906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map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980" y="4032504"/>
            <a:ext cx="210312" cy="21031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7196328" y="382219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8.6</a:t>
            </a:r>
            <a:endParaRPr lang="en-US" sz="1150" dirty="0"/>
          </a:p>
        </p:txBody>
      </p:sp>
      <p:sp>
        <p:nvSpPr>
          <p:cNvPr id="38" name="Text 30"/>
          <p:cNvSpPr/>
          <p:nvPr/>
        </p:nvSpPr>
        <p:spPr>
          <a:xfrm>
            <a:off x="7690104" y="382219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순회(TSP)</a:t>
            </a:r>
            <a:endParaRPr lang="en-US" sz="1450" dirty="0"/>
          </a:p>
        </p:txBody>
      </p:sp>
      <p:sp>
        <p:nvSpPr>
          <p:cNvPr id="39" name="Text 31"/>
          <p:cNvSpPr/>
          <p:nvPr/>
        </p:nvSpPr>
        <p:spPr>
          <a:xfrm>
            <a:off x="7196328" y="414223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하한값으로 자른다</a:t>
            </a:r>
            <a:endParaRPr lang="en-US" sz="1150" dirty="0"/>
          </a:p>
        </p:txBody>
      </p:sp>
      <p:sp>
        <p:nvSpPr>
          <p:cNvPr id="40" name="Shape 32"/>
          <p:cNvSpPr/>
          <p:nvPr/>
        </p:nvSpPr>
        <p:spPr>
          <a:xfrm>
            <a:off x="658368" y="466344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932688" y="4869180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2" name="Image 6" descr="/home/claude/icons/code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132" y="4992624"/>
            <a:ext cx="210312" cy="210312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554480" y="47823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B8A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8.7</a:t>
            </a:r>
            <a:endParaRPr lang="en-US" sz="1150" dirty="0"/>
          </a:p>
        </p:txBody>
      </p:sp>
      <p:sp>
        <p:nvSpPr>
          <p:cNvPr id="44" name="Text 35"/>
          <p:cNvSpPr/>
          <p:nvPr/>
        </p:nvSpPr>
        <p:spPr>
          <a:xfrm>
            <a:off x="2048256" y="478231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450" dirty="0"/>
          </a:p>
        </p:txBody>
      </p:sp>
      <p:sp>
        <p:nvSpPr>
          <p:cNvPr id="45" name="Text 36"/>
          <p:cNvSpPr/>
          <p:nvPr/>
        </p:nvSpPr>
        <p:spPr>
          <a:xfrm>
            <a:off x="1554480" y="510235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이름 없이 등장하는 기법</a:t>
            </a:r>
            <a:endParaRPr lang="en-US" sz="1150" dirty="0"/>
          </a:p>
        </p:txBody>
      </p:sp>
      <p:sp>
        <p:nvSpPr>
          <p:cNvPr id="46" name="Shape 37"/>
          <p:cNvSpPr/>
          <p:nvPr/>
        </p:nvSpPr>
        <p:spPr>
          <a:xfrm>
            <a:off x="6300216" y="466344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6574536" y="4869180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8" name="Image 7" descr="/home/claude/icons/flag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7980" y="4992624"/>
            <a:ext cx="210312" cy="210312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7196328" y="47823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8.8</a:t>
            </a:r>
            <a:endParaRPr lang="en-US" sz="1150" dirty="0"/>
          </a:p>
        </p:txBody>
      </p:sp>
      <p:sp>
        <p:nvSpPr>
          <p:cNvPr id="50" name="Text 40"/>
          <p:cNvSpPr/>
          <p:nvPr/>
        </p:nvSpPr>
        <p:spPr>
          <a:xfrm>
            <a:off x="7690104" y="478231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8장을 마치며</a:t>
            </a:r>
            <a:endParaRPr lang="en-US" sz="1450" dirty="0"/>
          </a:p>
        </p:txBody>
      </p:sp>
      <p:sp>
        <p:nvSpPr>
          <p:cNvPr id="51" name="Text 41"/>
          <p:cNvSpPr/>
          <p:nvPr/>
        </p:nvSpPr>
        <p:spPr>
          <a:xfrm>
            <a:off x="7196328" y="510235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한계, 그리고 P vs NP</a:t>
            </a:r>
            <a:endParaRPr lang="en-US" sz="1150" dirty="0"/>
          </a:p>
        </p:txBody>
      </p:sp>
      <p:sp>
        <p:nvSpPr>
          <p:cNvPr id="52" name="Shape 42"/>
          <p:cNvSpPr/>
          <p:nvPr/>
        </p:nvSpPr>
        <p:spPr>
          <a:xfrm>
            <a:off x="658368" y="5669280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3" name="Shape 43"/>
          <p:cNvSpPr/>
          <p:nvPr/>
        </p:nvSpPr>
        <p:spPr>
          <a:xfrm>
            <a:off x="896112" y="5715000"/>
            <a:ext cx="457200" cy="457200"/>
          </a:xfrm>
          <a:prstGeom prst="ellipse">
            <a:avLst/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</p:spPr>
      </p:sp>
      <p:pic>
        <p:nvPicPr>
          <p:cNvPr id="54" name="Image 8" descr="/home/claude/icons/quote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984" y="5833872"/>
            <a:ext cx="219456" cy="219456"/>
          </a:xfrm>
          <a:prstGeom prst="rect">
            <a:avLst/>
          </a:prstGeom>
        </p:spPr>
      </p:pic>
      <p:sp>
        <p:nvSpPr>
          <p:cNvPr id="55" name="Text 44"/>
          <p:cNvSpPr/>
          <p:nvPr/>
        </p:nvSpPr>
        <p:spPr>
          <a:xfrm>
            <a:off x="1517904" y="5669280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7장의 백트래킹이 "갈 수 없는 길"을 잘랐다면, 이 장은 "갈 가치가 없는 길"을 자른다.</a:t>
            </a:r>
            <a:endParaRPr lang="en-US" sz="1250" dirty="0"/>
          </a:p>
        </p:txBody>
      </p:sp>
      <p:sp>
        <p:nvSpPr>
          <p:cNvPr id="56" name="Text 4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8.1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" name="Image 0" descr="/home/claude/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최적화를 향해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백트래킹을 넘어서 — "해가 있는가?"에서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"가장 좋은 해는 무엇인가?"로 질문이 바뀐다.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§8.1  최적화를 향해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복습 — 강점과 한계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3246120"/>
          </a:xfrm>
          <a:prstGeom prst="roundRect">
            <a:avLst>
              <a:gd name="adj" fmla="val 39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백트래킹의 강점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468880"/>
            <a:ext cx="4800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공간 트리를 DFS로 탐색한다</a:t>
            </a:r>
            <a:endParaRPr lang="en-US" sz="118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제약 조건을 위반하면 즉시 되돌아간다</a:t>
            </a:r>
            <a:endParaRPr lang="en-US" sz="118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가지치기로 가망 없는 길을 조기에 차단한다</a:t>
            </a:r>
            <a:endParaRPr lang="en-US" sz="118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N-Queen, 미로 찾기 같은 퍼즐을 해결한다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932688" y="4114800"/>
            <a:ext cx="4800600" cy="548640"/>
          </a:xfrm>
          <a:prstGeom prst="roundRect">
            <a:avLst>
              <a:gd name="adj" fmla="val 20000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32688" y="4114800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"해가 있는가?" (Yes / No)에 특화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181344" y="1737360"/>
            <a:ext cx="5349240" cy="3246120"/>
          </a:xfrm>
          <a:prstGeom prst="roundRect">
            <a:avLst>
              <a:gd name="adj" fmla="val 39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68896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백트래킹의 한계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6455664" y="2468880"/>
            <a:ext cx="4800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순서가 맹목적인 DFS로 고정된다</a:t>
            </a:r>
            <a:endParaRPr lang="en-US" sz="118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형편없는 답을 먼저 탐색할 수 있다</a:t>
            </a:r>
            <a:endParaRPr lang="en-US" sz="118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문제에서 심각한 비효율이 생긴다</a:t>
            </a:r>
            <a:endParaRPr lang="en-US" sz="118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"더 좋은 해가 있는가"를 판단할 수단이 없다</a:t>
            </a:r>
            <a:endParaRPr lang="en-US" sz="1180" dirty="0"/>
          </a:p>
        </p:txBody>
      </p:sp>
      <p:sp>
        <p:nvSpPr>
          <p:cNvPr id="18" name="Shape 13"/>
          <p:cNvSpPr/>
          <p:nvPr/>
        </p:nvSpPr>
        <p:spPr>
          <a:xfrm>
            <a:off x="6455664" y="4114800"/>
            <a:ext cx="4800600" cy="548640"/>
          </a:xfrm>
          <a:prstGeom prst="roundRect">
            <a:avLst>
              <a:gd name="adj" fmla="val 20000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455664" y="4114800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최적해를 "빨리" 찾을 방법이 없다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658368" y="521208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54635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2" name="Image 3" descr="/home/claude/icons/questio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582412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53583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문제가 바뀌면 무기도 바뀌어야 한다</a:t>
            </a:r>
            <a:endParaRPr lang="en-US" sz="1320" dirty="0"/>
          </a:p>
        </p:txBody>
      </p:sp>
      <p:sp>
        <p:nvSpPr>
          <p:cNvPr id="24" name="Text 18"/>
          <p:cNvSpPr/>
          <p:nvPr/>
        </p:nvSpPr>
        <p:spPr>
          <a:xfrm>
            <a:off x="1517904" y="566928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백트래킹의 가지치기는 "이 길을 갈 수 있는가"만 묻는다. 최적화 문제에서는 갈 수는 있지만 갈 이유가 없는 길이 훨씬 많다.</a:t>
            </a:r>
            <a:endParaRPr lang="en-US" sz="1230" dirty="0"/>
          </a:p>
        </p:txBody>
      </p:sp>
      <p:sp>
        <p:nvSpPr>
          <p:cNvPr id="25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§8.1  최적화를 향해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문제 vs 최적화 문제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356616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questi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결정 문제 (decision problem)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468880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질문: "조건을 만족하는 해가 존재하는가?"</a:t>
            </a:r>
            <a:endParaRPr lang="en-US" sz="12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대답: Yes 또는 No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932688" y="3255264"/>
            <a:ext cx="4800600" cy="1371600"/>
          </a:xfrm>
          <a:prstGeom prst="roundRect">
            <a:avLst>
              <a:gd name="adj" fmla="val 6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1115568" y="338328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listo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323" y="3482035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91056" y="33467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예제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1591056" y="362102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문제 · 미로 찾기</a:t>
            </a:r>
            <a:endParaRPr lang="en-US" sz="110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색칠하기 · 부분 집합의 합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932688" y="4754880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932688" y="475488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7장 백트래킹의 영역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181344" y="1737360"/>
            <a:ext cx="5349240" cy="356616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0" name="Image 3" descr="/home/claude/icons/troph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168896" y="195681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문제 (optimization problem)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6455664" y="2468880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질문: "f(X)를 최대 또는 최소로 만드는 해 X는?"</a:t>
            </a:r>
            <a:endParaRPr lang="en-US" sz="12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대답: 가장 좋은 값과 그때의 해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6455664" y="3255264"/>
            <a:ext cx="4800600" cy="1371600"/>
          </a:xfrm>
          <a:prstGeom prst="roundRect">
            <a:avLst>
              <a:gd name="adj" fmla="val 6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6638544" y="338328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5" name="Image 4" descr="/home/claude/icons/listol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299" y="3482035"/>
            <a:ext cx="168250" cy="16825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114032" y="33467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예제</a:t>
            </a:r>
            <a:endParaRPr lang="en-US" sz="1200" dirty="0"/>
          </a:p>
        </p:txBody>
      </p:sp>
      <p:sp>
        <p:nvSpPr>
          <p:cNvPr id="27" name="Text 20"/>
          <p:cNvSpPr/>
          <p:nvPr/>
        </p:nvSpPr>
        <p:spPr>
          <a:xfrm>
            <a:off x="7114032" y="362102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채우기 (가치 최대화)</a:t>
            </a:r>
            <a:endParaRPr lang="en-US" sz="110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(비용 최소화) · 최소 신장 트리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>
            <a:off x="6455664" y="4754880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6455664" y="475488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8장 분기한정의 영역</a:t>
            </a:r>
            <a:endParaRPr lang="en-US" sz="1250" dirty="0"/>
          </a:p>
        </p:txBody>
      </p:sp>
      <p:sp>
        <p:nvSpPr>
          <p:cNvPr id="30" name="Shape 23"/>
          <p:cNvSpPr/>
          <p:nvPr/>
        </p:nvSpPr>
        <p:spPr>
          <a:xfrm>
            <a:off x="658368" y="5504688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896112" y="553212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2" name="Image 5" descr="/home/claude/icons/exchang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650992"/>
            <a:ext cx="219456" cy="219456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517904" y="5596128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문제에서는 "찾았다"로 끝나지 않는다 — 더 좋은 것이 없음을 확인해야 비로소 끝난다.</a:t>
            </a:r>
            <a:endParaRPr lang="en-US" sz="123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§8.1  최적화를 향해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분기한정의 핵심 아이디어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3794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bulb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5681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무작정 깊이 들어가지 말고, 가장 유망해 보이는 길부터 먼저 가보자 — 최우선 탐색(best-first search).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51760"/>
            <a:ext cx="5349240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889504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12" name="Image 2" descr="/home/claude/icons/ey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008010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8712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탐험가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32688" y="3383280"/>
            <a:ext cx="4800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문패만 보고 들어갈지 말지를 정한다.</a:t>
            </a:r>
            <a:endParaRPr lang="en-US" sz="118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곧 단순한 제약 조건 검사다.</a:t>
            </a:r>
            <a:endParaRPr lang="en-US" sz="1180" dirty="0"/>
          </a:p>
          <a:p>
            <a:pPr indent="0" marL="0">
              <a:lnSpc>
                <a:spcPct val="135000"/>
              </a:lnSpc>
              <a:buNone/>
            </a:pPr>
            <a:endParaRPr lang="en-US" sz="118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 방은 못 들어가는 방인가?"</a:t>
            </a:r>
            <a:endParaRPr lang="en-US" sz="1180" dirty="0"/>
          </a:p>
        </p:txBody>
      </p:sp>
      <p:sp>
        <p:nvSpPr>
          <p:cNvPr id="15" name="Shape 10"/>
          <p:cNvSpPr/>
          <p:nvPr/>
        </p:nvSpPr>
        <p:spPr>
          <a:xfrm>
            <a:off x="6181344" y="2651760"/>
            <a:ext cx="5349240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288950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008010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28712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 탐험가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455664" y="3383280"/>
            <a:ext cx="4800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계산기를 두드려 보고, 가장 이득이 될 것 같은 방부터 먼저 들어간다.</a:t>
            </a:r>
            <a:endParaRPr lang="en-US" sz="118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곧 수학적 예측, 한정값 계산이다.</a:t>
            </a:r>
            <a:endParaRPr lang="en-US" sz="1180" dirty="0"/>
          </a:p>
          <a:p>
            <a:pPr indent="0" marL="0">
              <a:lnSpc>
                <a:spcPct val="135000"/>
              </a:lnSpc>
              <a:buNone/>
            </a:pPr>
            <a:endParaRPr lang="en-US" sz="118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 방에 가봤자 최대 얼마인가?"</a:t>
            </a:r>
            <a:endParaRPr lang="en-US" sz="1180" dirty="0"/>
          </a:p>
        </p:txBody>
      </p:sp>
      <p:sp>
        <p:nvSpPr>
          <p:cNvPr id="20" name="Shape 14"/>
          <p:cNvSpPr/>
          <p:nvPr/>
        </p:nvSpPr>
        <p:spPr>
          <a:xfrm>
            <a:off x="658368" y="521208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546354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4" descr="/home/claude/icons/ke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582412"/>
            <a:ext cx="219456" cy="21945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17904" y="53583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 = 백트래킹의 가지치기 + 수학적 예측</a:t>
            </a:r>
            <a:endParaRPr lang="en-US" sz="1320" dirty="0"/>
          </a:p>
        </p:txBody>
      </p:sp>
      <p:sp>
        <p:nvSpPr>
          <p:cNvPr id="24" name="Text 17"/>
          <p:cNvSpPr/>
          <p:nvPr/>
        </p:nvSpPr>
        <p:spPr>
          <a:xfrm>
            <a:off x="1517904" y="566928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단순한 조건 검사를 넘어, 미래의 가능성을 숫자로 계산하면서 최적해를 찾아 나선다. 이 숫자가 바로 한정값(bound)이다.</a:t>
            </a:r>
            <a:endParaRPr lang="en-US" sz="123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§8.1  최적화를 향해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한정값(bound)의 개념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3794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5681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"이쪽 길로 계속 갔을 때 내가 얻을 수 있는 보물의 최대 가치(상한선)는 얼마쯤 될까?"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5176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1984248" y="2852928"/>
            <a:ext cx="566928" cy="56692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984248" y="28529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804672" y="356616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한정값을 계산한다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932688" y="396849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노드 아래에서 얻을 수 있는 최선의 값을 낙관적으로 추정한다.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4453128" y="265176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779008" y="2852928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779008" y="28529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4599432" y="356616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기존 최적해와 비교한다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4727448" y="396849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지금까지 찾은 가장 좋은 해(best-so-far)와 그 추정치를 견준다.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8247888" y="2651760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9573768" y="2852928"/>
            <a:ext cx="566928" cy="56692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573768" y="28529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8394192" y="356616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가망 없으면 잘라 낸다</a:t>
            </a:r>
            <a:endParaRPr lang="en-US" sz="1450" dirty="0"/>
          </a:p>
        </p:txBody>
      </p:sp>
      <p:sp>
        <p:nvSpPr>
          <p:cNvPr id="24" name="Text 20"/>
          <p:cNvSpPr/>
          <p:nvPr/>
        </p:nvSpPr>
        <p:spPr>
          <a:xfrm>
            <a:off x="8522208" y="3968496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상한선이 이미 찾은 답보다 낮다면 굳이 가볼 이유가 없다.</a:t>
            </a:r>
            <a:endParaRPr lang="en-US" sz="1150" dirty="0"/>
          </a:p>
        </p:txBody>
      </p:sp>
      <p:sp>
        <p:nvSpPr>
          <p:cNvPr id="25" name="Shape 21"/>
          <p:cNvSpPr/>
          <p:nvPr/>
        </p:nvSpPr>
        <p:spPr>
          <a:xfrm>
            <a:off x="658368" y="5029200"/>
            <a:ext cx="10872216" cy="1298448"/>
          </a:xfrm>
          <a:prstGeom prst="roundRect">
            <a:avLst>
              <a:gd name="adj" fmla="val 845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896112" y="544982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7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568696"/>
            <a:ext cx="219456" cy="219456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517904" y="51755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"굳이 가볼 필요가 없겠군" — 과감하게 가지를 쳐낸다</a:t>
            </a:r>
            <a:endParaRPr lang="en-US" sz="1320" dirty="0"/>
          </a:p>
        </p:txBody>
      </p:sp>
      <p:sp>
        <p:nvSpPr>
          <p:cNvPr id="29" name="Text 24"/>
          <p:cNvSpPr/>
          <p:nvPr/>
        </p:nvSpPr>
        <p:spPr>
          <a:xfrm>
            <a:off x="1517904" y="5486400"/>
            <a:ext cx="97566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백트래킹은 규칙 위반만 걸러 냈지만, 분기한정은 규칙을 지키더라도 이득이 없는 길을 계산으로 걸러 낸다. 잘라 내는 근거가 조건문에서 수식으로 바뀐 것이다.</a:t>
            </a:r>
            <a:endParaRPr lang="en-US" sz="123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다만 한정값은 반드시 낙관적이어야 한다 — 실제보다 나쁘게 추정하면 최적해까지 잘라 버린다.</a:t>
            </a:r>
            <a:endParaRPr lang="en-US" sz="1230" dirty="0"/>
          </a:p>
        </p:txBody>
      </p:sp>
      <p:sp>
        <p:nvSpPr>
          <p:cNvPr id="30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8.2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분기한정의 3박자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갱도를 파고(분기), 매장량을 예측하고(한정),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기대에 못 미치면 폐쇄한다(가지치기).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§8.2  분기한정의 3박자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분기한정의 세 요소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60604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01168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site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19931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 (Branch)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200400"/>
            <a:ext cx="26700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갱도를 여러 갈래로 파고 들어간다.</a:t>
            </a:r>
            <a:endParaRPr lang="en-US" sz="1150" dirty="0"/>
          </a:p>
          <a:p>
            <a:pPr algn="ctr" indent="0" marL="0">
              <a:lnSpc>
                <a:spcPct val="126000"/>
              </a:lnSpc>
              <a:buNone/>
            </a:pPr>
            <a:endParaRPr lang="en-US" sz="115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공간 트리를 확장해 나가는 과정이다.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4453128" y="1783080"/>
            <a:ext cx="3218688" cy="260604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15000" y="2011680"/>
            <a:ext cx="694944" cy="69494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3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199315"/>
            <a:ext cx="319674" cy="3196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3600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 (Bound)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27448" y="3200400"/>
            <a:ext cx="26700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갱도 입구에서 매장량을 과학적으로 예측한다.</a:t>
            </a:r>
            <a:endParaRPr lang="en-US" sz="1150" dirty="0"/>
          </a:p>
          <a:p>
            <a:pPr algn="ctr" indent="0" marL="0">
              <a:lnSpc>
                <a:spcPct val="126000"/>
              </a:lnSpc>
              <a:buNone/>
            </a:pPr>
            <a:endParaRPr lang="en-US" sz="115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한정값을 계산하는 과정이다.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8247888" y="1783080"/>
            <a:ext cx="3218688" cy="260604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09760" y="2011680"/>
            <a:ext cx="694944" cy="69494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c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199315"/>
            <a:ext cx="319674" cy="3196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3076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 (Prune)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522208" y="3200400"/>
            <a:ext cx="26700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예측량이 기대에 못 미치는 갱도는 가차 없이 폐쇄한다.</a:t>
            </a:r>
            <a:endParaRPr lang="en-US" sz="1150" dirty="0"/>
          </a:p>
          <a:p>
            <a:pPr algn="ctr" indent="0" marL="0">
              <a:lnSpc>
                <a:spcPct val="126000"/>
              </a:lnSpc>
              <a:buNone/>
            </a:pPr>
            <a:endParaRPr lang="en-US" sz="115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탐색을 중단하는 과정이다.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3995928" y="2834640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7790688" y="2834640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58368" y="457200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482346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5" name="Image 4" descr="/home/claude/icons/histor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942332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17904" y="47183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요소는 순환한다</a:t>
            </a:r>
            <a:endParaRPr lang="en-US" sz="1320" dirty="0"/>
          </a:p>
        </p:txBody>
      </p:sp>
      <p:sp>
        <p:nvSpPr>
          <p:cNvPr id="27" name="Text 20"/>
          <p:cNvSpPr/>
          <p:nvPr/>
        </p:nvSpPr>
        <p:spPr>
          <a:xfrm>
            <a:off x="1517904" y="502920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분기해서 자식을 만들고, 각 자식의 한정값을 계산하고, 기준에 못 미치면 잘라 낸다. 살아남은 노드에 대해 다시 분기한다 — 이 순환이 큐가 빌 때까지 반복된다.</a:t>
            </a:r>
            <a:endParaRPr lang="en-US" sz="1230" dirty="0"/>
          </a:p>
        </p:txBody>
      </p:sp>
      <p:sp>
        <p:nvSpPr>
          <p:cNvPr id="28" name="Shape 21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0" name="Image 5" descr="/home/claude/icons/ke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백트래킹에 없던 것은 가운데 "한정" 하나뿐이다. 그 하나가 탐색의 성격을 바꾼다.</a:t>
            </a:r>
            <a:endParaRPr lang="en-US" sz="1220" dirty="0"/>
          </a:p>
        </p:txBody>
      </p:sp>
      <p:sp>
        <p:nvSpPr>
          <p:cNvPr id="32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§8.2  분기한정의 3박자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 (branching) — 상태 공간 트리 나누기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하나의 큰 문제를 서로 배타적인 여러 개의 작은 부분 문제로 나누는 것이다. 0/1 배낭 문제(물건 A, B, C)를 예로 들어 보자.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6035040" cy="2743200"/>
          </a:xfrm>
          <a:prstGeom prst="roundRect">
            <a:avLst>
              <a:gd name="adj" fmla="val 4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 flipH="1">
            <a:off x="2487168" y="2697480"/>
            <a:ext cx="1188720" cy="475488"/>
          </a:xfrm>
          <a:prstGeom prst="line">
            <a:avLst/>
          </a:prstGeom>
          <a:noFill/>
          <a:ln w="20320">
            <a:solidFill>
              <a:srgbClr val="4F46E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75888" y="2697480"/>
            <a:ext cx="1188720" cy="475488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1572768" y="3520440"/>
            <a:ext cx="914400" cy="475488"/>
          </a:xfrm>
          <a:prstGeom prst="line">
            <a:avLst/>
          </a:prstGeom>
          <a:noFill/>
          <a:ln w="17780">
            <a:solidFill>
              <a:srgbClr val="4F46E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487168" y="3520440"/>
            <a:ext cx="640080" cy="475488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4224528" y="3520440"/>
            <a:ext cx="640080" cy="475488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64608" y="3520440"/>
            <a:ext cx="914400" cy="475488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18688" y="2350008"/>
            <a:ext cx="914400" cy="347472"/>
          </a:xfrm>
          <a:prstGeom prst="roundRect">
            <a:avLst>
              <a:gd name="adj" fmla="val 15789"/>
            </a:avLst>
          </a:prstGeom>
          <a:solidFill>
            <a:srgbClr val="201E4C"/>
          </a:solidFill>
          <a:ln w="15240">
            <a:solidFill>
              <a:srgbClr val="201E4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218688" y="235000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}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2029968" y="3172968"/>
            <a:ext cx="914400" cy="347472"/>
          </a:xfrm>
          <a:prstGeom prst="roundRect">
            <a:avLst>
              <a:gd name="adj" fmla="val 15789"/>
            </a:avLst>
          </a:prstGeom>
          <a:solidFill>
            <a:srgbClr val="4F46E5"/>
          </a:solidFill>
          <a:ln w="15240">
            <a:solidFill>
              <a:srgbClr val="4F46E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029968" y="317296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포함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4407408" y="3172968"/>
            <a:ext cx="91440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5240">
            <a:solidFill>
              <a:srgbClr val="B9B7E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407408" y="317296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제외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1152144" y="4005072"/>
            <a:ext cx="841248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152144" y="4005072"/>
            <a:ext cx="841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2706624" y="4005072"/>
            <a:ext cx="841248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706624" y="4005072"/>
            <a:ext cx="841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3803904" y="4005072"/>
            <a:ext cx="841248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803904" y="4005072"/>
            <a:ext cx="841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5358384" y="4005072"/>
            <a:ext cx="841248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358384" y="4005072"/>
            <a:ext cx="841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}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841248" y="44805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 = 아무것도 결정하지 않은 초기 상태 · 레벨마다 물건 하나씩 결정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6876288" y="2157984"/>
            <a:ext cx="4654296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7059168" y="228600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1" name="Image 1" descr="/home/claude/icons/anch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923" y="2384755"/>
            <a:ext cx="168250" cy="168250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7534656" y="2249424"/>
            <a:ext cx="38313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 노드</a:t>
            </a:r>
            <a:endParaRPr lang="en-US" sz="1200" dirty="0"/>
          </a:p>
        </p:txBody>
      </p:sp>
      <p:sp>
        <p:nvSpPr>
          <p:cNvPr id="33" name="Text 29"/>
          <p:cNvSpPr/>
          <p:nvPr/>
        </p:nvSpPr>
        <p:spPr>
          <a:xfrm>
            <a:off x="7534656" y="2523744"/>
            <a:ext cx="38313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아무것도 결정하지 않은 초기 상태에서 출발한다.</a:t>
            </a:r>
            <a:endParaRPr lang="en-US" sz="1030" dirty="0"/>
          </a:p>
        </p:txBody>
      </p:sp>
      <p:sp>
        <p:nvSpPr>
          <p:cNvPr id="34" name="Shape 30"/>
          <p:cNvSpPr/>
          <p:nvPr/>
        </p:nvSpPr>
        <p:spPr>
          <a:xfrm>
            <a:off x="6876288" y="3090672"/>
            <a:ext cx="4654296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31"/>
          <p:cNvSpPr/>
          <p:nvPr/>
        </p:nvSpPr>
        <p:spPr>
          <a:xfrm>
            <a:off x="7059168" y="321868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6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7923" y="3317443"/>
            <a:ext cx="168250" cy="168250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7534656" y="3182112"/>
            <a:ext cx="38313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번째 분기</a:t>
            </a:r>
            <a:endParaRPr lang="en-US" sz="1200" dirty="0"/>
          </a:p>
        </p:txBody>
      </p:sp>
      <p:sp>
        <p:nvSpPr>
          <p:cNvPr id="38" name="Text 33"/>
          <p:cNvSpPr/>
          <p:nvPr/>
        </p:nvSpPr>
        <p:spPr>
          <a:xfrm>
            <a:off x="7534656" y="3456432"/>
            <a:ext cx="38313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"물건 A를 넣는다" vs "물건 A를 넣지 않는다".</a:t>
            </a:r>
            <a:endParaRPr lang="en-US" sz="1030" dirty="0"/>
          </a:p>
        </p:txBody>
      </p:sp>
      <p:sp>
        <p:nvSpPr>
          <p:cNvPr id="39" name="Shape 34"/>
          <p:cNvSpPr/>
          <p:nvPr/>
        </p:nvSpPr>
        <p:spPr>
          <a:xfrm>
            <a:off x="6876288" y="4023360"/>
            <a:ext cx="4654296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5"/>
          <p:cNvSpPr/>
          <p:nvPr/>
        </p:nvSpPr>
        <p:spPr>
          <a:xfrm>
            <a:off x="7059168" y="415137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1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923" y="4250131"/>
            <a:ext cx="168250" cy="168250"/>
          </a:xfrm>
          <a:prstGeom prst="rect">
            <a:avLst/>
          </a:prstGeom>
        </p:spPr>
      </p:pic>
      <p:sp>
        <p:nvSpPr>
          <p:cNvPr id="42" name="Text 36"/>
          <p:cNvSpPr/>
          <p:nvPr/>
        </p:nvSpPr>
        <p:spPr>
          <a:xfrm>
            <a:off x="7534656" y="4114800"/>
            <a:ext cx="38313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번째 분기</a:t>
            </a:r>
            <a:endParaRPr lang="en-US" sz="1200" dirty="0"/>
          </a:p>
        </p:txBody>
      </p:sp>
      <p:sp>
        <p:nvSpPr>
          <p:cNvPr id="43" name="Text 37"/>
          <p:cNvSpPr/>
          <p:nvPr/>
        </p:nvSpPr>
        <p:spPr>
          <a:xfrm>
            <a:off x="7534656" y="4389120"/>
            <a:ext cx="38313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자식에서 물건 B에 대해 똑같이 두 갈래로 나눈다.</a:t>
            </a:r>
            <a:endParaRPr lang="en-US" sz="1030" dirty="0"/>
          </a:p>
        </p:txBody>
      </p:sp>
      <p:sp>
        <p:nvSpPr>
          <p:cNvPr id="44" name="Shape 38"/>
          <p:cNvSpPr/>
          <p:nvPr/>
        </p:nvSpPr>
        <p:spPr>
          <a:xfrm>
            <a:off x="658368" y="513892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5" name="Shape 39"/>
          <p:cNvSpPr/>
          <p:nvPr/>
        </p:nvSpPr>
        <p:spPr>
          <a:xfrm>
            <a:off x="896112" y="536752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6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486400"/>
            <a:ext cx="219456" cy="219456"/>
          </a:xfrm>
          <a:prstGeom prst="rect">
            <a:avLst/>
          </a:prstGeom>
        </p:spPr>
      </p:pic>
      <p:sp>
        <p:nvSpPr>
          <p:cNvPr id="47" name="Text 40"/>
          <p:cNvSpPr/>
          <p:nvPr/>
        </p:nvSpPr>
        <p:spPr>
          <a:xfrm>
            <a:off x="1517904" y="528523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무턱대고 분기만 하면 노드 수가 지수적으로 폭발한다</a:t>
            </a:r>
            <a:endParaRPr lang="en-US" sz="1320" dirty="0"/>
          </a:p>
        </p:txBody>
      </p:sp>
      <p:sp>
        <p:nvSpPr>
          <p:cNvPr id="48" name="Text 41"/>
          <p:cNvSpPr/>
          <p:nvPr/>
        </p:nvSpPr>
        <p:spPr>
          <a:xfrm>
            <a:off x="1517904" y="5596128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물건이 n개면 잎 노드는 2ⁿ개다. 분기 자체는 문제를 나눌 뿐 아무것도 줄여 주지 않는다. 줄이는 일은 다음 두 단계, 한정과 가지치기의 몫이다.</a:t>
            </a:r>
            <a:endParaRPr lang="en-US" sz="1230" dirty="0"/>
          </a:p>
        </p:txBody>
      </p:sp>
      <p:sp>
        <p:nvSpPr>
          <p:cNvPr id="49" name="Text 4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§8.2  분기한정의 3박자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 (bounding) — 가능성의 상한선과 하한선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356616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최대화 문제 → 상한 (upper bound)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46888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이익, 가치, 점수 등을 최대화하는 문제다.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"어떤 선택을 하더라도 얻을 수 있는 가치의 최댓값은?"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932688" y="3493008"/>
            <a:ext cx="4800600" cy="1188720"/>
          </a:xfrm>
          <a:prstGeom prst="roundRect">
            <a:avLst>
              <a:gd name="adj" fmla="val 769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1115568" y="362102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3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323" y="3719779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91056" y="3584448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전략 — 제약 조건 완화 (relaxation)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1591056" y="3858768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배낭이라면 물건을 쪼갤 수 있다고 가정하고 그리디하게 계산한다. 실제보다 후하게 잡히므로 안전한 상한이 된다.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6181344" y="1737360"/>
            <a:ext cx="5349240" cy="356616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so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68896" y="195681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최소화 문제 → 하한 (lower bound)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6455664" y="246888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비용, 거리, 시간 등을 최소화하는 문제다.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"반드시 발생할 수밖에 없는 최소 비용은?"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6455664" y="3493008"/>
            <a:ext cx="4800600" cy="1188720"/>
          </a:xfrm>
          <a:prstGeom prst="roundRect">
            <a:avLst>
              <a:gd name="adj" fmla="val 769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638544" y="362102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4" descr="/home/claude/icons/compas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299" y="3719779"/>
            <a:ext cx="168250" cy="16825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114032" y="3584448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전략 — 가장 낙관적인 가정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7114032" y="3858768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TSP라면 각 도시에서 가장 짧은 간선만 골라 더한다. 실제보다 싸게 잡히므로 안전한 하한이 된다.</a:t>
            </a:r>
            <a:endParaRPr lang="en-US" sz="1050" dirty="0"/>
          </a:p>
        </p:txBody>
      </p:sp>
      <p:sp>
        <p:nvSpPr>
          <p:cNvPr id="26" name="Shape 19"/>
          <p:cNvSpPr/>
          <p:nvPr/>
        </p:nvSpPr>
        <p:spPr>
          <a:xfrm>
            <a:off x="658368" y="5468112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65099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8" name="Image 5" descr="/home/claude/icons/scal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769864"/>
            <a:ext cx="219456" cy="219456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5614416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경우 모두 "현실보다 유리하게" 계산하는 것이 원칙이다</a:t>
            </a:r>
            <a:endParaRPr lang="en-US" sz="1320" dirty="0"/>
          </a:p>
        </p:txBody>
      </p:sp>
      <p:sp>
        <p:nvSpPr>
          <p:cNvPr id="30" name="Text 22"/>
          <p:cNvSpPr/>
          <p:nvPr/>
        </p:nvSpPr>
        <p:spPr>
          <a:xfrm>
            <a:off x="1517904" y="5925312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한정값은 실제 결과보다 결코 나쁘면 안 된다. 낙관적으로 잡아야 최적해를 실수로 잘라 내지 않는다. 대신 지나치게 헐거우면 가지치기가 잘 되지 않는다.</a:t>
            </a:r>
            <a:endParaRPr lang="en-US" sz="123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§8.2  분기한정의 3박자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 (pruning) — 계산에 의한 포기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1051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2938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"가망 없는 길은 쳐다보지도 마라."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658368" y="2505456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최대화 문제를 기준으로 가지치기 논리를 정리하면 다음과 같다.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" y="292608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307238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3" name="Image 2" descr="/home/claude/icons/fl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195828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292608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갱신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3054096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해를 발견할 때마다 지금까지의 최적해(best-so-far)를 갱신한다.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9162288" y="306324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9162288" y="306324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 갱신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58368" y="3785616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96112" y="393192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0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055364"/>
            <a:ext cx="210312" cy="21031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481328" y="3785616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계산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2651760" y="3913632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노드에 도착하면 그 노드의 상한값을 계산한다.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9162288" y="392277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9162288" y="392277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UB 계산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658368" y="4626864"/>
            <a:ext cx="5349240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914400" y="4965192"/>
            <a:ext cx="493776" cy="49377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20" y="5098512"/>
            <a:ext cx="227137" cy="227137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72768" y="482803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상한값 &gt; best-so-far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1572768" y="5175504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아직 더 좋은 해가 나올 수 있다 → 유망함, 탐색을 계속한다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6181344" y="4626864"/>
            <a:ext cx="5349240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6437376" y="4965192"/>
            <a:ext cx="493776" cy="49377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2" name="Image 5" descr="/home/claude/icons/cu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0696" y="5098512"/>
            <a:ext cx="227137" cy="227137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7095744" y="482803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상한값 ≤ best-so-far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7095744" y="5175504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최고로 잘 나와야 이미 아는 답 이하다 → 즉시 가지치기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658368" y="587044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Shape 28"/>
          <p:cNvSpPr/>
          <p:nvPr/>
        </p:nvSpPr>
        <p:spPr>
          <a:xfrm>
            <a:off x="896112" y="5897880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7" name="Image 6" descr="/home/claude/icons/sort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719" y="6002487"/>
            <a:ext cx="193121" cy="193121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1517904" y="596188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최소화 문제라면 부등호만 뒤집으면 된다 — 하한값 ≥ best-so-far 이면 잘라 낸다.</a:t>
            </a:r>
            <a:endParaRPr lang="en-US" sz="1200" dirty="0"/>
          </a:p>
        </p:txBody>
      </p:sp>
      <p:sp>
        <p:nvSpPr>
          <p:cNvPr id="39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§8.2  분기한정의 3박자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vs 분기한정 — 가지치기의 차이</a:t>
            </a:r>
            <a:endParaRPr lang="en-US" sz="2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83080"/>
          <a:ext cx="10872216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297680"/>
                <a:gridCol w="4379976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백트래킹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분기한정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판단 기준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타당성 (feasibility)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최적성 (optimality)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질문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"제약 조건을 위반했는가?"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"더 좋은 해를 찾을 가능성이 있는가?"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차단 대상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갈 수 없는 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갈 가치가 없는 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탐색 전략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DFS 고정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Best-First / DFS / BFS 선택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문제 유형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결정 문제 (Yes/No)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최적화 문제 (Max/Min)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466344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491490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033772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48097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"갈 수 없는 길"과 "갈 가치가 없는 길"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512064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백트래킹은 규칙을 어긴 길만 막는다. 분기한정은 규칙을 지키더라도 이득이 없는 길까지 막는다. 최적화 문제에서는 후자가 압도적으로 많기 때문에 효과가 크다.</a:t>
            </a:r>
            <a:endParaRPr lang="en-US" sz="1230" dirty="0"/>
          </a:p>
        </p:txBody>
      </p:sp>
      <p:sp>
        <p:nvSpPr>
          <p:cNvPr id="12" name="Shape 7"/>
          <p:cNvSpPr/>
          <p:nvPr/>
        </p:nvSpPr>
        <p:spPr>
          <a:xfrm>
            <a:off x="658368" y="576072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78815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4" name="Image 2" descr="/home/claude/icons/laye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19" y="5892759"/>
            <a:ext cx="193121" cy="19312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85216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분기한정은 백트래킹을 대체하는 것이 아니라 포함한다 — 타당성 검사는 여전히 함께 쓰인다.</a:t>
            </a:r>
            <a:endParaRPr lang="en-US" sz="1220" dirty="0"/>
          </a:p>
        </p:txBody>
      </p:sp>
      <p:sp>
        <p:nvSpPr>
          <p:cNvPr id="16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8.3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탐색의 전략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트리라도 어떤 순서로 꺼내느냐에 따라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방문하는 노드 수가 완전히 달라진다.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§8.3  탐색의 전략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가지 탐색 전략 비교</a:t>
            </a:r>
            <a:endParaRPr lang="en-US" sz="29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83080"/>
          <a:ext cx="10872216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828800"/>
                <a:gridCol w="2468880"/>
                <a:gridCol w="2560320"/>
                <a:gridCol w="2276856"/>
              </a:tblGrid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전략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자료구조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탐색 순서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장점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FIFO (BFS)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큐 (queue)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얕은 곳부터 레벨 순서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레벨별 체계적 탐색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메모리 폭발 — 거의 미사용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LIFO (DFS)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스택 (stack)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한 방향 끝까지 깊이 우선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메모리 효율적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맹목적 탐색으로 시간 낭비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Best-First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우선순위 큐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한정값이 가장 좋은 것부터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최적해 조기 발견, 가지치기 극대화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큐 크기 관리 필요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443484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468630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compas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805172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45811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결론 — 특별한 제약이 없다면 Best-First Search가 표준이다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489204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전략은 모두 같은 상태 공간 트리를 탐색한다. 차이는 오직 "다음에 어느 노드를 꺼낼 것인가"뿐인데, 이 선택이 방문 노드 수를 자릿수 단위로 바꾼다.</a:t>
            </a:r>
            <a:endParaRPr lang="en-US" sz="1230" dirty="0"/>
          </a:p>
        </p:txBody>
      </p:sp>
      <p:sp>
        <p:nvSpPr>
          <p:cNvPr id="12" name="Shape 7"/>
          <p:cNvSpPr/>
          <p:nvPr/>
        </p:nvSpPr>
        <p:spPr>
          <a:xfrm>
            <a:off x="658368" y="553212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559552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databas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19" y="5664159"/>
            <a:ext cx="193121" cy="19312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62356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다만 메모리가 빠듯하면 LIFO(DFS) 기반 분기한정이 현실적인 절충안이 된다.</a:t>
            </a:r>
            <a:endParaRPr lang="en-US" sz="1220" dirty="0"/>
          </a:p>
        </p:txBody>
      </p:sp>
      <p:sp>
        <p:nvSpPr>
          <p:cNvPr id="16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§8.3  탐색의 전략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(1) FIFO 분기한정 — BFS 기반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큐(queue)를 써서 트리를 레벨 순서대로, 얕은 곳부터 넓게 탐색한다.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295144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9" name="Image 1" descr="/home/claude/icons/anch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418588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5798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28600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 노드부터 시작한다.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58368" y="298094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96112" y="311810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4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41548"/>
            <a:ext cx="210312" cy="2103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81328" y="298094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2651760" y="310896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레벨의 모든 노드를 방문하고 각각의 한정값을 계산한다.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58368" y="380390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394106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3" descr="/home/claude/icons/inp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064508"/>
            <a:ext cx="210312" cy="2103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81328" y="380390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2651760" y="393192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살아남은 자식 노드들을 큐에 순서대로 삽입한다.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58368" y="462686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476402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4" descr="/home/claude/icons/outpu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887468"/>
            <a:ext cx="210312" cy="21031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481328" y="462686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2651760" y="475488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큐의 맨 앞, 즉 가장 먼저 들어온 노드를 꺼내서 탐색한다.</a:t>
            </a:r>
            <a:endParaRPr lang="en-US" sz="1150" dirty="0"/>
          </a:p>
        </p:txBody>
      </p:sp>
      <p:sp>
        <p:nvSpPr>
          <p:cNvPr id="27" name="Shape 20"/>
          <p:cNvSpPr/>
          <p:nvPr/>
        </p:nvSpPr>
        <p:spPr>
          <a:xfrm>
            <a:off x="658368" y="5495544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896112" y="567842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9" name="Image 5" descr="/home/claude/icons/war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797296"/>
            <a:ext cx="219456" cy="219456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517904" y="564184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치명적 단점 — 메모리 오버플로우</a:t>
            </a:r>
            <a:endParaRPr lang="en-US" sz="1320" dirty="0"/>
          </a:p>
        </p:txBody>
      </p:sp>
      <p:sp>
        <p:nvSpPr>
          <p:cNvPr id="31" name="Text 23"/>
          <p:cNvSpPr/>
          <p:nvPr/>
        </p:nvSpPr>
        <p:spPr>
          <a:xfrm>
            <a:off x="1517904" y="5952744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특정 레벨에 존재하는 노드 수가 기하급수적으로 폭발한다. 그래서 현실적인 문제에서는 거의 쓰이지 않는다.</a:t>
            </a:r>
            <a:endParaRPr lang="en-US" sz="1230" dirty="0"/>
          </a:p>
        </p:txBody>
      </p:sp>
      <p:sp>
        <p:nvSpPr>
          <p:cNvPr id="32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§8.3  탐색의 전략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(2) LIFO 분기한정 — DFS 기반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스택(또는 재귀)을 써서 한쪽 경로를 끝까지 파고든다. 탐색 순서 자체는 7장의 백트래킹과 같다.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29514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chevr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418588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5798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28600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한쪽 경로를 선택해서 끝까지 내려간다.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58368" y="298094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96112" y="311810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4" name="Image 2" descr="/home/claude/icons/histor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41548"/>
            <a:ext cx="210312" cy="2103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81328" y="298094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2651760" y="310896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잎 노드에 도달하거나 가지치기되면 직전 부모로 되돌아온다.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58368" y="380390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394106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3" descr="/home/claude/icons/rou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064508"/>
            <a:ext cx="210312" cy="2103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81328" y="380390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2651760" y="3931920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아직 가보지 않은 다른 자식 노드로 다시 깊이 내려간다.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58368" y="471830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494690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4" descr="/home/claude/icons/ke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065776"/>
            <a:ext cx="219456" cy="21945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486460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백트래킹과의 결정적 차이</a:t>
            </a:r>
            <a:endParaRPr lang="en-US" sz="1320" dirty="0"/>
          </a:p>
        </p:txBody>
      </p:sp>
      <p:sp>
        <p:nvSpPr>
          <p:cNvPr id="26" name="Text 19"/>
          <p:cNvSpPr/>
          <p:nvPr/>
        </p:nvSpPr>
        <p:spPr>
          <a:xfrm>
            <a:off x="1517904" y="517550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순서는 같지만, 노드에 도착할 때마다 한정값을 계산해 미래의 가능성을 예측한다는 점이 다르다. 백트래킹은 단순히 제약 조건만 검사한다.</a:t>
            </a:r>
            <a:endParaRPr lang="en-US" sz="1230" dirty="0"/>
          </a:p>
        </p:txBody>
      </p:sp>
      <p:sp>
        <p:nvSpPr>
          <p:cNvPr id="27" name="Shape 20"/>
          <p:cNvSpPr/>
          <p:nvPr/>
        </p:nvSpPr>
        <p:spPr>
          <a:xfrm>
            <a:off x="658368" y="5760720"/>
            <a:ext cx="534924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Text 21"/>
          <p:cNvSpPr/>
          <p:nvPr/>
        </p:nvSpPr>
        <p:spPr>
          <a:xfrm>
            <a:off x="914400" y="57607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장점 — FIFO에 비해 메모리 사용량이 압도적으로 적다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6181344" y="5760720"/>
            <a:ext cx="534924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6437376" y="57607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단점 — 최적해가 다른 쪽에 있으면 시간을 낭비한다</a:t>
            </a:r>
            <a:endParaRPr lang="en-US" sz="1150" dirty="0"/>
          </a:p>
        </p:txBody>
      </p:sp>
      <p:sp>
        <p:nvSpPr>
          <p:cNvPr id="31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§8.3  탐색의 전략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(3) 최우선 탐색 (best-first search)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1965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troph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3852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 기법의 꽃이자 가장 강력한 전략 — 핵심 도구는 우선순위 큐(priority queue)다.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658368" y="2523744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맹목적인 순서(FIFO, LIFO) 대신 가장 유망한 노드부터 먼저 탐색한다.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" y="2962656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309981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3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23260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2962656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3090672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새로운 자식 노드를 생성하고 각각의 한정값을 계산한다.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58368" y="3785616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392277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8" name="Image 3" descr="/home/claude/icons/so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046220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3785616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3913632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우선순위 큐에 삽입한다. 한정값 순서로 자동 정렬된다.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58368" y="4608576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474573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outpu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869180"/>
            <a:ext cx="210312" cy="21031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81328" y="4608576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2651760" y="4736592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우선순위가 가장 높은, 즉 한정값이 최선인 노드를 꺼내 탐색한다.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658368" y="5486400"/>
            <a:ext cx="5349240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914400" y="566013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8" name="Image 5" descr="/home/claude/icons/char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844" y="5783580"/>
            <a:ext cx="210312" cy="210312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36192" y="5486400"/>
            <a:ext cx="4206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최대화 → 상한값이 가장 큰 노드부터</a:t>
            </a:r>
            <a:endParaRPr lang="en-US" sz="1200" dirty="0"/>
          </a:p>
        </p:txBody>
      </p:sp>
      <p:sp>
        <p:nvSpPr>
          <p:cNvPr id="30" name="Shape 22"/>
          <p:cNvSpPr/>
          <p:nvPr/>
        </p:nvSpPr>
        <p:spPr>
          <a:xfrm>
            <a:off x="6181344" y="5486400"/>
            <a:ext cx="5349240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3"/>
          <p:cNvSpPr/>
          <p:nvPr/>
        </p:nvSpPr>
        <p:spPr>
          <a:xfrm>
            <a:off x="6437376" y="5660136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2" name="Image 6" descr="/home/claude/icons/sort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0820" y="5783580"/>
            <a:ext cx="210312" cy="210312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7059168" y="5486400"/>
            <a:ext cx="4206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최소화 → 하한값이 가장 작은 노드부터</a:t>
            </a:r>
            <a:endParaRPr lang="en-US" sz="1200" dirty="0"/>
          </a:p>
        </p:txBody>
      </p:sp>
      <p:sp>
        <p:nvSpPr>
          <p:cNvPr id="34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§8.3  탐색의 전략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최우선 탐색의 장점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84248" y="1984248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8424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0467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최적해를 빨리 발견한다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32688" y="3099816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가능성이 가장 높은 경로를 먼저 탐색하므로, 좋은 해에 일찍 도달할 확률이 높다.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45312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79008" y="1984248"/>
            <a:ext cx="566928" cy="56692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77900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9943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기준이 빨리 높아진다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4727448" y="3099816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좋은 해를 빨리 찾으면 best-so-far가 그만큼 일찍 올라간다.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8247888" y="1783080"/>
            <a:ext cx="3218688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9573768" y="1984248"/>
            <a:ext cx="566928" cy="56692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573768" y="19842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394192" y="26974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가지치기가 극대화된다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8522208" y="3099816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기준이 높아질수록 그보다 못한 노드들이 더 쉽고 빠르게 제거된다.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658368" y="4251960"/>
            <a:ext cx="10872216" cy="1005840"/>
          </a:xfrm>
          <a:prstGeom prst="roundRect">
            <a:avLst>
              <a:gd name="adj" fmla="val 1090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96112" y="452628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3" name="Image 1" descr="/home/claude/icons/histor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645152"/>
            <a:ext cx="219456" cy="219456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1517904" y="43982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가지 장점은 서로를 강화하는 선순환을 만든다</a:t>
            </a:r>
            <a:endParaRPr lang="en-US" sz="1320" dirty="0"/>
          </a:p>
        </p:txBody>
      </p:sp>
      <p:sp>
        <p:nvSpPr>
          <p:cNvPr id="25" name="Text 21"/>
          <p:cNvSpPr/>
          <p:nvPr/>
        </p:nvSpPr>
        <p:spPr>
          <a:xfrm>
            <a:off x="1517904" y="4709160"/>
            <a:ext cx="97566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유망한 순서로 탐색 → 좋은 해를 일찍 확보 → 기준이 올라감 → 더 많은 가지가 잘림 → 남은 탐색이 더 빨라짐. 이것이 분기한정에서 우선순위 큐를 표준으로 삼는 이유다.</a:t>
            </a:r>
            <a:endParaRPr lang="en-US" sz="1230" dirty="0"/>
          </a:p>
        </p:txBody>
      </p:sp>
      <p:sp>
        <p:nvSpPr>
          <p:cNvPr id="26" name="Shape 22"/>
          <p:cNvSpPr/>
          <p:nvPr/>
        </p:nvSpPr>
        <p:spPr>
          <a:xfrm>
            <a:off x="658368" y="5394960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896112" y="560070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8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719572"/>
            <a:ext cx="219456" cy="219456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517904" y="55412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대가는 메모리다</a:t>
            </a:r>
            <a:endParaRPr lang="en-US" sz="1320" dirty="0"/>
          </a:p>
        </p:txBody>
      </p:sp>
      <p:sp>
        <p:nvSpPr>
          <p:cNvPr id="30" name="Text 25"/>
          <p:cNvSpPr/>
          <p:nvPr/>
        </p:nvSpPr>
        <p:spPr>
          <a:xfrm>
            <a:off x="1517904" y="5852160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우선순위 큐에는 아직 확장하지 않은 노드가 모두 살아 있다. 문제가 커지면 큐 자체가 부담이 되므로, 실무에서는 큐 크기를 제한하거나 DFS와 섞어 쓰는 하이브리드 전략을 쓴다.</a:t>
            </a:r>
            <a:endParaRPr lang="en-US" sz="1230" dirty="0"/>
          </a:p>
        </p:txBody>
      </p:sp>
      <p:sp>
        <p:nvSpPr>
          <p:cNvPr id="31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8.4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" name="Image 0" descr="/home/claude/icons/us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할당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사람에게 세 가지 일을 나눠 주되,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비용의 합이 최소가 되도록 배정하라.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us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§8.4  작업 할당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할당 문제 — 문제 정의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 A, B, C가 있고 작업 1, 2, 3이 있다. 각 사람은 정확히 하나의 작업을 맡는다. 비용의 합이 최소가 되도록 배정하라.</a:t>
            </a:r>
            <a:endParaRPr lang="en-US" sz="135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194560"/>
          <a:ext cx="5943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371600"/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직원 \ 작업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작업 1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작업 2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작업 3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784848" y="2194560"/>
            <a:ext cx="4745736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6967728" y="232257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0" name="Image 1" descr="/home/claude/icons/cal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83" y="2421331"/>
            <a:ext cx="168250" cy="168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443216" y="2286000"/>
            <a:ext cx="3922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한정값 공식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7443216" y="2560320"/>
            <a:ext cx="39227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"아직 일을 안 맡은 사람들은 각자의 최소 비용을 낸다고 치자."</a:t>
            </a:r>
            <a:endParaRPr lang="en-US" sz="1080" dirty="0"/>
          </a:p>
        </p:txBody>
      </p:sp>
      <p:sp>
        <p:nvSpPr>
          <p:cNvPr id="13" name="Shape 8"/>
          <p:cNvSpPr/>
          <p:nvPr/>
        </p:nvSpPr>
        <p:spPr>
          <a:xfrm>
            <a:off x="6784848" y="3364992"/>
            <a:ext cx="4745736" cy="1115568"/>
          </a:xfrm>
          <a:prstGeom prst="roundRect">
            <a:avLst>
              <a:gd name="adj" fmla="val 81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6967728" y="349300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5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483" y="3591763"/>
            <a:ext cx="168250" cy="1682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443216" y="3456432"/>
            <a:ext cx="3922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이것이 하한인가</a:t>
            </a:r>
            <a:endParaRPr lang="en-US" sz="1250" dirty="0"/>
          </a:p>
        </p:txBody>
      </p:sp>
      <p:sp>
        <p:nvSpPr>
          <p:cNvPr id="17" name="Text 11"/>
          <p:cNvSpPr/>
          <p:nvPr/>
        </p:nvSpPr>
        <p:spPr>
          <a:xfrm>
            <a:off x="7443216" y="3730752"/>
            <a:ext cx="39227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실제로는 작업이 겹치면 안 되므로 각자 최소 비용을 동시에 낼 수 없다. 따라서 이 값은 실제 비용 이하 — 안전한 하한이다.</a:t>
            </a:r>
            <a:endParaRPr lang="en-US" sz="1080" dirty="0"/>
          </a:p>
        </p:txBody>
      </p:sp>
      <p:sp>
        <p:nvSpPr>
          <p:cNvPr id="18" name="Shape 12"/>
          <p:cNvSpPr/>
          <p:nvPr/>
        </p:nvSpPr>
        <p:spPr>
          <a:xfrm>
            <a:off x="658368" y="4206240"/>
            <a:ext cx="5943600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Text 13"/>
          <p:cNvSpPr/>
          <p:nvPr/>
        </p:nvSpPr>
        <p:spPr>
          <a:xfrm>
            <a:off x="932688" y="4315968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최적해 :  A→작업1,  B→작업3,  C→작업2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932688" y="4791456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비용 = 2 + 3 + 1 = 6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58368" y="539496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557784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696712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55412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탐색이라면 3! = 6가지, N명이면 N!가지</a:t>
            </a:r>
            <a:endParaRPr lang="en-US" sz="1320" dirty="0"/>
          </a:p>
        </p:txBody>
      </p:sp>
      <p:sp>
        <p:nvSpPr>
          <p:cNvPr id="25" name="Text 18"/>
          <p:cNvSpPr/>
          <p:nvPr/>
        </p:nvSpPr>
        <p:spPr>
          <a:xfrm>
            <a:off x="1517904" y="585216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10만 되어도 360만 가지가 넘는다. 분기한정은 한정값으로 가망 없는 배정을 미리 접어 버린다.</a:t>
            </a:r>
            <a:endParaRPr lang="en-US" sz="1230" dirty="0"/>
          </a:p>
        </p:txBody>
      </p:sp>
      <p:sp>
        <p:nvSpPr>
          <p:cNvPr id="26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us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§8.4  작업 할당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할당 — 분기한정 풀이 과정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루트의 하한값은 각 사람의 최소 비용을 모두 더한 값이다. LB = min(A) + min(B) + min(C) = 2 + 3 + 1 = 6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21408"/>
            <a:ext cx="10872216" cy="3657600"/>
          </a:xfrm>
          <a:prstGeom prst="roundRect">
            <a:avLst>
              <a:gd name="adj" fmla="val 35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 flipH="1">
            <a:off x="2651760" y="2724912"/>
            <a:ext cx="3438144" cy="475488"/>
          </a:xfrm>
          <a:prstGeom prst="line">
            <a:avLst/>
          </a:prstGeom>
          <a:noFill/>
          <a:ln w="22860">
            <a:solidFill>
              <a:srgbClr val="10B98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089904" y="2724912"/>
            <a:ext cx="0" cy="475488"/>
          </a:xfrm>
          <a:prstGeom prst="line">
            <a:avLst/>
          </a:prstGeom>
          <a:noFill/>
          <a:ln w="20320">
            <a:solidFill>
              <a:srgbClr val="F3B6BF"/>
            </a:solidFill>
            <a:prstDash val="dash"/>
          </a:ln>
        </p:spPr>
      </p:sp>
      <p:sp>
        <p:nvSpPr>
          <p:cNvPr id="10" name="Shape 7"/>
          <p:cNvSpPr/>
          <p:nvPr/>
        </p:nvSpPr>
        <p:spPr>
          <a:xfrm>
            <a:off x="6089904" y="2724912"/>
            <a:ext cx="3438144" cy="475488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651760" y="3602736"/>
            <a:ext cx="1152144" cy="475488"/>
          </a:xfrm>
          <a:prstGeom prst="line">
            <a:avLst/>
          </a:prstGeom>
          <a:noFill/>
          <a:ln w="20320">
            <a:solidFill>
              <a:srgbClr val="F3B6BF"/>
            </a:solidFill>
            <a:prstDash val="dash"/>
          </a:ln>
        </p:spPr>
      </p:sp>
      <p:sp>
        <p:nvSpPr>
          <p:cNvPr id="12" name="Shape 9"/>
          <p:cNvSpPr/>
          <p:nvPr/>
        </p:nvSpPr>
        <p:spPr>
          <a:xfrm>
            <a:off x="2651760" y="3602736"/>
            <a:ext cx="3438144" cy="475488"/>
          </a:xfrm>
          <a:prstGeom prst="line">
            <a:avLst/>
          </a:prstGeom>
          <a:noFill/>
          <a:ln w="22860">
            <a:solidFill>
              <a:srgbClr val="10B98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089904" y="4480560"/>
            <a:ext cx="0" cy="475488"/>
          </a:xfrm>
          <a:prstGeom prst="line">
            <a:avLst/>
          </a:prstGeom>
          <a:noFill/>
          <a:ln w="22860">
            <a:solidFill>
              <a:srgbClr val="10B98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038344" y="2322576"/>
            <a:ext cx="2103120" cy="402336"/>
          </a:xfrm>
          <a:prstGeom prst="roundRect">
            <a:avLst>
              <a:gd name="adj" fmla="val 13636"/>
            </a:avLst>
          </a:prstGeom>
          <a:solidFill>
            <a:srgbClr val="201E4C"/>
          </a:solidFill>
          <a:ln w="15240">
            <a:solidFill>
              <a:srgbClr val="201E4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038344" y="2322576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   LB = 6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1508760" y="3200400"/>
            <a:ext cx="2286000" cy="402336"/>
          </a:xfrm>
          <a:prstGeom prst="roundRect">
            <a:avLst>
              <a:gd name="adj" fmla="val 13636"/>
            </a:avLst>
          </a:prstGeom>
          <a:solidFill>
            <a:srgbClr val="10B981"/>
          </a:solidFill>
          <a:ln w="15240">
            <a:solidFill>
              <a:srgbClr val="10B98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508760" y="3200400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A→작업1 (2)   LB = 6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946904" y="3200400"/>
            <a:ext cx="2286000" cy="402336"/>
          </a:xfrm>
          <a:prstGeom prst="roundRect">
            <a:avLst>
              <a:gd name="adj" fmla="val 13636"/>
            </a:avLst>
          </a:prstGeom>
          <a:solidFill>
            <a:srgbClr val="F7DDE2"/>
          </a:solidFill>
          <a:ln w="15240">
            <a:solidFill>
              <a:srgbClr val="FB718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946904" y="3200400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A→작업2 (9)   LB = 13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8385048" y="3200400"/>
            <a:ext cx="2286000" cy="402336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5240">
            <a:solidFill>
              <a:srgbClr val="B9B7E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385048" y="3200400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A→작업3 (5)   LB = 9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2660904" y="4078224"/>
            <a:ext cx="2286000" cy="402336"/>
          </a:xfrm>
          <a:prstGeom prst="roundRect">
            <a:avLst>
              <a:gd name="adj" fmla="val 13636"/>
            </a:avLst>
          </a:prstGeom>
          <a:solidFill>
            <a:srgbClr val="F7DDE2"/>
          </a:solidFill>
          <a:ln w="15240">
            <a:solidFill>
              <a:srgbClr val="FB718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660904" y="4078224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B→작업2 (8)   LB = 14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4946904" y="4078224"/>
            <a:ext cx="2286000" cy="402336"/>
          </a:xfrm>
          <a:prstGeom prst="roundRect">
            <a:avLst>
              <a:gd name="adj" fmla="val 13636"/>
            </a:avLst>
          </a:prstGeom>
          <a:solidFill>
            <a:srgbClr val="10B981"/>
          </a:solidFill>
          <a:ln w="15240">
            <a:solidFill>
              <a:srgbClr val="10B981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946904" y="4078224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B→작업3 (3)   LB = 6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764024" y="4946904"/>
            <a:ext cx="2651760" cy="420624"/>
          </a:xfrm>
          <a:prstGeom prst="roundRect">
            <a:avLst>
              <a:gd name="adj" fmla="val 13043"/>
            </a:avLst>
          </a:prstGeom>
          <a:solidFill>
            <a:srgbClr val="4338CA"/>
          </a:solidFill>
          <a:ln w="15240">
            <a:solidFill>
              <a:srgbClr val="4338C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764024" y="4946904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C→작업2 (1)   총 비용 6</a:t>
            </a:r>
            <a:endParaRPr lang="en-US" sz="1150" dirty="0"/>
          </a:p>
        </p:txBody>
      </p:sp>
      <p:pic>
        <p:nvPicPr>
          <p:cNvPr id="28" name="Image 1" descr="/home/claude/icons/cut_cor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912" y="3310128"/>
            <a:ext cx="182880" cy="182880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7498080" y="329184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</a:t>
            </a:r>
            <a:endParaRPr lang="en-US" sz="950" dirty="0"/>
          </a:p>
        </p:txBody>
      </p:sp>
      <p:pic>
        <p:nvPicPr>
          <p:cNvPr id="30" name="Image 2" descr="/home/claude/icons/cut_cora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304" y="4187952"/>
            <a:ext cx="182880" cy="182880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591056" y="4169664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</a:t>
            </a:r>
            <a:endParaRPr lang="en-US" sz="950" dirty="0"/>
          </a:p>
        </p:txBody>
      </p:sp>
      <p:sp>
        <p:nvSpPr>
          <p:cNvPr id="32" name="Text 27"/>
          <p:cNvSpPr/>
          <p:nvPr/>
        </p:nvSpPr>
        <p:spPr>
          <a:xfrm>
            <a:off x="841248" y="5468112"/>
            <a:ext cx="10506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LB가 가장 작은 노드부터 파고든다 · 굵은 초록 경로가 실제 탐색 순서</a:t>
            </a:r>
            <a:endParaRPr lang="en-US" sz="1050" dirty="0"/>
          </a:p>
        </p:txBody>
      </p:sp>
      <p:sp>
        <p:nvSpPr>
          <p:cNvPr id="33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us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§8.4  작업 할당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할당 문제 — 파이썬 코드 (1/2)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4206240"/>
          </a:xfrm>
          <a:prstGeom prst="roundRect">
            <a:avLst>
              <a:gd name="adj" fmla="val 260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job_assignment.py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A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B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__init__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assigned_jobs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current_cost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assigned_jobs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assigned_jobs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current_cost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current_cost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calculate_lb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calculate_lb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current_cost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아직 배정 안 된 사람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min_val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"inf"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assigned_jobs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남은 작업 중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min_val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min_val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min_val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__lt__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other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other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우선순위 큐 정렬 기준</a:t>
            </a:r>
            <a:endParaRPr lang="en-US" sz="84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1" descr="/home/claude/icons/anch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person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지금까지 몇 번째 사람까지 배정했는지를 나타낸다. 곧 트리의 깊이다.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790688" y="2862072"/>
            <a:ext cx="3739896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299008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listo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088843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2953512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assigned_jobs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449056" y="3227832"/>
            <a:ext cx="2916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작업이 이미 배정되었는지 표시하는 불리언 리스트다.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790688" y="3941064"/>
            <a:ext cx="3739896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406908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167835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403250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calculate_lb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449056" y="4306824"/>
            <a:ext cx="2916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사람마다 남은 작업 중 최소 비용을 더한다 — 이것이 하한값이다.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790688" y="5020056"/>
            <a:ext cx="3739896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973568" y="5148072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4" descr="/home/claude/icons/sor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5246827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449056" y="511149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__lt__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449056" y="5385816"/>
            <a:ext cx="2916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heapq가 lb 기준으로 정렬하도록 비교 연산자를 정의한다.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us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§8.4  작업 할당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할당 문제 — 파이썬 코드 (2/2)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3611880"/>
          </a:xfrm>
          <a:prstGeom prst="roundRect">
            <a:avLst>
              <a:gd name="adj" fmla="val 3038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job_assignment.py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solve_job_assignment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heappop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LB가 가장 작은 노드 먼저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모든 사람 배정 완료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current_cost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next_person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assigned_jobs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new_assigned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assigned_jobs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new_assigned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new_cost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current_cost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costs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next_person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next_person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new_assigned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new_cost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solve_job_assignment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193024" y="1892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193024" y="2203704"/>
            <a:ext cx="3118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973568" y="278892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56448" y="291693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1" descr="/home/claude/icons/outpu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3015691"/>
            <a:ext cx="168250" cy="16825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8631936" y="288036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heappop이 전략 그 자체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8631936" y="3154680"/>
            <a:ext cx="2734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LB가 가장 작은 노드를 꺼내는 이 한 줄이 곧 최우선 탐색이다.</a:t>
            </a:r>
            <a:endParaRPr lang="en-US" sz="1000" dirty="0"/>
          </a:p>
        </p:txBody>
      </p:sp>
      <p:sp>
        <p:nvSpPr>
          <p:cNvPr id="22" name="Shape 18"/>
          <p:cNvSpPr/>
          <p:nvPr/>
        </p:nvSpPr>
        <p:spPr>
          <a:xfrm>
            <a:off x="7973568" y="370332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8156448" y="383133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4" name="Image 2" descr="/home/claude/icons/fl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203" y="3930091"/>
            <a:ext cx="168250" cy="168250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8631936" y="379476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꺼낸 즉시 종료해도 된다</a:t>
            </a:r>
            <a:endParaRPr lang="en-US" sz="1150" dirty="0"/>
          </a:p>
        </p:txBody>
      </p:sp>
      <p:sp>
        <p:nvSpPr>
          <p:cNvPr id="26" name="Text 21"/>
          <p:cNvSpPr/>
          <p:nvPr/>
        </p:nvSpPr>
        <p:spPr>
          <a:xfrm>
            <a:off x="8631936" y="4069080"/>
            <a:ext cx="2734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완성된 노드를 꺼냈다면 그보다 LB가 작은 노드가 큐에 없다는 뜻이므로 최적해가 확정된다.</a:t>
            </a:r>
            <a:endParaRPr lang="en-US" sz="1000" dirty="0"/>
          </a:p>
        </p:txBody>
      </p:sp>
      <p:sp>
        <p:nvSpPr>
          <p:cNvPr id="27" name="Shape 22"/>
          <p:cNvSpPr/>
          <p:nvPr/>
        </p:nvSpPr>
        <p:spPr>
          <a:xfrm>
            <a:off x="7973568" y="461772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8156448" y="474573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9" name="Image 3" descr="/home/claude/icons/c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203" y="4844491"/>
            <a:ext cx="168250" cy="16825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8631936" y="470916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가지치기는 어디에?</a:t>
            </a:r>
            <a:endParaRPr lang="en-US" sz="1150" dirty="0"/>
          </a:p>
        </p:txBody>
      </p:sp>
      <p:sp>
        <p:nvSpPr>
          <p:cNvPr id="31" name="Text 25"/>
          <p:cNvSpPr/>
          <p:nvPr/>
        </p:nvSpPr>
        <p:spPr>
          <a:xfrm>
            <a:off x="8631936" y="4983480"/>
            <a:ext cx="2734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LB가 큰 노드는 큐 뒤로 밀려 영영 꺼내지지 않는다 — 사실상 잘린 것과 같다.</a:t>
            </a:r>
            <a:endParaRPr lang="en-US" sz="1000" dirty="0"/>
          </a:p>
        </p:txBody>
      </p:sp>
      <p:sp>
        <p:nvSpPr>
          <p:cNvPr id="32" name="Shape 26"/>
          <p:cNvSpPr/>
          <p:nvPr/>
        </p:nvSpPr>
        <p:spPr>
          <a:xfrm>
            <a:off x="658368" y="557784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896112" y="5605272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4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709879"/>
            <a:ext cx="193121" cy="193121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1517904" y="566928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 비용 6 — 전수조사 없이 우선순위 큐가 최적 배정을 먼저 꺼내 준다.</a:t>
            </a:r>
            <a:endParaRPr lang="en-US" sz="1220" dirty="0"/>
          </a:p>
        </p:txBody>
      </p:sp>
      <p:sp>
        <p:nvSpPr>
          <p:cNvPr id="36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8.5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쪼갤 수 없는 보석을 담는 최대화 문제.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상한값을 계산해 가망 없는 가지를 자른다.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§8.5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 — 문제 재정의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배낭의 무게 제한을 넘지 않으면서 가치의 합이 최대가 되도록 담는다. 보석은 쪼갤 수 없으므로 통째로 가져가거나(1) 두고 가야(0) 한다.</a:t>
            </a:r>
            <a:endParaRPr lang="en-US" sz="135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194560"/>
          <a:ext cx="621792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371600"/>
                <a:gridCol w="1371600"/>
                <a:gridCol w="182880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보석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가성비 (v/w)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보석 1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2kg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40원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보석 2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5kg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30원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보석 3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10kg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50원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보석 4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5kg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10원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58368" y="4206240"/>
            <a:ext cx="6217920" cy="548640"/>
          </a:xfrm>
          <a:prstGeom prst="roundRect">
            <a:avLst>
              <a:gd name="adj" fmla="val 20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58368" y="420624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용량  W = 10kg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7059168" y="2194560"/>
            <a:ext cx="4471416" cy="1133856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7242048" y="232257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2" name="Image 1" descr="/home/claude/icons/ch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803" y="2421331"/>
            <a:ext cx="168250" cy="1682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717536" y="2286000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전형적인 최대화 문제</a:t>
            </a:r>
            <a:endParaRPr lang="en-US" sz="1250" dirty="0"/>
          </a:p>
        </p:txBody>
      </p:sp>
      <p:sp>
        <p:nvSpPr>
          <p:cNvPr id="14" name="Text 9"/>
          <p:cNvSpPr/>
          <p:nvPr/>
        </p:nvSpPr>
        <p:spPr>
          <a:xfrm>
            <a:off x="7717536" y="2560320"/>
            <a:ext cx="36484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가치를 최대로 만들어야 하므로, 상한값(UB)을 계산해 가지치기한다.</a:t>
            </a:r>
            <a:endParaRPr lang="en-US" sz="1080" dirty="0"/>
          </a:p>
        </p:txBody>
      </p:sp>
      <p:sp>
        <p:nvSpPr>
          <p:cNvPr id="15" name="Shape 10"/>
          <p:cNvSpPr/>
          <p:nvPr/>
        </p:nvSpPr>
        <p:spPr>
          <a:xfrm>
            <a:off x="7059168" y="3438144"/>
            <a:ext cx="4471416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7242048" y="356616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7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803" y="3664915"/>
            <a:ext cx="168250" cy="16825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717536" y="3529584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6장 DP와 무엇이 다른가</a:t>
            </a:r>
            <a:endParaRPr lang="en-US" sz="1250" dirty="0"/>
          </a:p>
        </p:txBody>
      </p:sp>
      <p:sp>
        <p:nvSpPr>
          <p:cNvPr id="19" name="Text 13"/>
          <p:cNvSpPr/>
          <p:nvPr/>
        </p:nvSpPr>
        <p:spPr>
          <a:xfrm>
            <a:off x="7717536" y="3803904"/>
            <a:ext cx="364845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DP는 용량 W만큼의 표를 채운다. 분기한정은 표를 만들지 않고 유망한 조합만 골라 탐색한다. W가 아주 크거나 실수일 때 유리하다.</a:t>
            </a:r>
            <a:endParaRPr lang="en-US" sz="1080" dirty="0"/>
          </a:p>
        </p:txBody>
      </p:sp>
      <p:sp>
        <p:nvSpPr>
          <p:cNvPr id="20" name="Shape 14"/>
          <p:cNvSpPr/>
          <p:nvPr/>
        </p:nvSpPr>
        <p:spPr>
          <a:xfrm>
            <a:off x="658368" y="50292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525780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2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376672"/>
            <a:ext cx="219456" cy="21945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17904" y="51755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 내림차순 정렬이 모든 것의 출발점</a:t>
            </a:r>
            <a:endParaRPr lang="en-US" sz="1320" dirty="0"/>
          </a:p>
        </p:txBody>
      </p:sp>
      <p:sp>
        <p:nvSpPr>
          <p:cNvPr id="24" name="Text 17"/>
          <p:cNvSpPr/>
          <p:nvPr/>
        </p:nvSpPr>
        <p:spPr>
          <a:xfrm>
            <a:off x="1517904" y="548640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보석 1(20) → 보석 2(6) → 보석 3(5) → 보석 4(2) 순서로 정렬해 두면, 상한값을 그리디하게 한 번의 순회로 계산할 수 있다.</a:t>
            </a:r>
            <a:endParaRPr lang="en-US" sz="123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§8.5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한정값 계산 전략 — "만약 쪼갤 수 있다면?"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2880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cu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4767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핵심은 제약 조건 완화(relaxation) — 0/1 제약을 풀어 주고 분할 가능 배낭 문제로 계산한다.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51760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77977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2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2903220"/>
            <a:ext cx="210312" cy="2103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81328" y="2651760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2651760" y="2779776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보석을 가성비(v/w)가 높은 순서대로 정렬한다.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58368" y="3456432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96112" y="358444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anchor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707892"/>
            <a:ext cx="210312" cy="2103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481328" y="3456432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2651760" y="3584448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UB를 현재까지 확보한 가치(current_value)로 초기화한다.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58368" y="426110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438912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4" descr="/home/claude/icons/b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512564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81328" y="4261104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2651760" y="438912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보석을 가성비 순서로 보며, 통째로 담을 수 있으면 담고 UB를 늘린다.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58368" y="5065776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519379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5" descr="/home/claude/icons/divid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317236"/>
            <a:ext cx="210312" cy="21031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481328" y="5065776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1350" dirty="0"/>
          </a:p>
        </p:txBody>
      </p:sp>
      <p:sp>
        <p:nvSpPr>
          <p:cNvPr id="29" name="Text 21"/>
          <p:cNvSpPr/>
          <p:nvPr/>
        </p:nvSpPr>
        <p:spPr>
          <a:xfrm>
            <a:off x="2651760" y="519379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못 담으면 남은 용량만큼 비율로 쪼개서 담는다고 가정하고 그만큼만 더한다.</a:t>
            </a:r>
            <a:endParaRPr lang="en-US" sz="1150" dirty="0"/>
          </a:p>
        </p:txBody>
      </p:sp>
      <p:sp>
        <p:nvSpPr>
          <p:cNvPr id="30" name="Shape 22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3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2" name="Image 6" descr="/home/claude/icons/check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실제로는 쪼갤 수 없으므로 언제나 실제 최적해 ≤ UB — 완벽하게 안전한 상한선이다.</a:t>
            </a:r>
            <a:endParaRPr lang="en-US" sz="1220" dirty="0"/>
          </a:p>
        </p:txBody>
      </p:sp>
      <p:sp>
        <p:nvSpPr>
          <p:cNvPr id="34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§8.5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시뮬레이션 ① 루트 노드 (W = 10kg)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루트는 아무것도 담지 않은 상태다. 현재 무게 0, 현재 가치 0에서 상한값을 계산해 보자.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36829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9" name="Image 1" descr="/home/claude/icons/gem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491740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94560"/>
            <a:ext cx="1143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보석 1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322576"/>
            <a:ext cx="6355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2kg, 40원 — 통째로 담는다. 남은 용량 8kg.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9162288" y="2359152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62288" y="235915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+40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58368" y="3090672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26440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2" descr="/home/claude/icons/ge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387852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3090672"/>
            <a:ext cx="1143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보석 2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2651760" y="3218688"/>
            <a:ext cx="6355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5kg, 30원 — 통째로 담는다. 남은 용량 3kg.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9162288" y="3255264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162288" y="325526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+30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58368" y="3986784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6112" y="416052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3" name="Image 3" descr="/home/claude/icons/divid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283964"/>
            <a:ext cx="210312" cy="210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81328" y="3986784"/>
            <a:ext cx="11430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보석 3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2651760" y="4114800"/>
            <a:ext cx="6355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10kg, 50원 — 3kg만 쪼개서 담는다고 가정: (3/10) × 50 = 15원.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9162288" y="415137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9162288" y="415137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+15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658368" y="4974336"/>
            <a:ext cx="1087221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Text 23"/>
          <p:cNvSpPr/>
          <p:nvPr/>
        </p:nvSpPr>
        <p:spPr>
          <a:xfrm>
            <a:off x="932688" y="5084064"/>
            <a:ext cx="103235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UB  =  40 + 30 + 15  =  85</a:t>
            </a:r>
            <a:endParaRPr lang="en-US" sz="2400" dirty="0"/>
          </a:p>
        </p:txBody>
      </p:sp>
      <p:sp>
        <p:nvSpPr>
          <p:cNvPr id="30" name="Text 24"/>
          <p:cNvSpPr/>
          <p:nvPr/>
        </p:nvSpPr>
        <p:spPr>
          <a:xfrm>
            <a:off x="932688" y="5559552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쪼갤 수 있다고 가정했을 때의 최대 가치 — 실제 최적해는 이보다 클 수 없다</a:t>
            </a:r>
            <a:endParaRPr lang="en-US" sz="1200" dirty="0"/>
          </a:p>
        </p:txBody>
      </p:sp>
      <p:sp>
        <p:nvSpPr>
          <p:cNvPr id="31" name="Shape 25"/>
          <p:cNvSpPr/>
          <p:nvPr/>
        </p:nvSpPr>
        <p:spPr>
          <a:xfrm>
            <a:off x="658368" y="6089904"/>
            <a:ext cx="10872216" cy="219456"/>
          </a:xfrm>
          <a:prstGeom prst="roundRect">
            <a:avLst>
              <a:gd name="adj" fmla="val 50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658368" y="6089904"/>
            <a:ext cx="108722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 = [ (UB=85, level=0, w=0, v=0) ]</a:t>
            </a:r>
            <a:endParaRPr lang="en-US" sz="1100" dirty="0"/>
          </a:p>
        </p:txBody>
      </p:sp>
      <p:sp>
        <p:nvSpPr>
          <p:cNvPr id="33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§8.5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시뮬레이션 ② 첫 번째 분기 (보석 1)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65176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— 보석 1 포함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05456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무게 2kg, 가치 40원. 남은 8kg에 보석 2를 통째로, 보석 3을 3kg만 넣는다고 가정하면 UB는 그대로 85다.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932688" y="3474720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32688" y="347472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UB = 85   ·   max_value = 40 으로 갱신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932688" y="4031590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유망하다 → 우선순위 큐에 삽입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181344" y="1783080"/>
            <a:ext cx="5349240" cy="265176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16" name="Image 2" descr="/home/claude/icons/ba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— 보석 1 미포함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2505456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무게 0, 가치 0. 남은 10kg에 보석 2(30원)를 통째로, 보석 3을 절반(25원) 넣는다고 가정하면 UB는 55로 떨어진다.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6455664" y="3474720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455664" y="347472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UB = 55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6455664" y="3986784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아직은 유망 → 큐에 함께 삽입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58368" y="466344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658368" y="4663440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 = [ (UB=85, 보석1 포함),  (UB=55, 보석1 미포함) ]</a:t>
            </a:r>
            <a:endParaRPr lang="en-US" sz="1250" dirty="0"/>
          </a:p>
        </p:txBody>
      </p:sp>
      <p:sp>
        <p:nvSpPr>
          <p:cNvPr id="24" name="Shape 19"/>
          <p:cNvSpPr/>
          <p:nvPr/>
        </p:nvSpPr>
        <p:spPr>
          <a:xfrm>
            <a:off x="658368" y="5431536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96112" y="561441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so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733288"/>
            <a:ext cx="219456" cy="21945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1517904" y="557784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UB가 85인 노드가 먼저 꺼내진다</a:t>
            </a:r>
            <a:endParaRPr lang="en-US" sz="1320" dirty="0"/>
          </a:p>
        </p:txBody>
      </p:sp>
      <p:sp>
        <p:nvSpPr>
          <p:cNvPr id="28" name="Text 22"/>
          <p:cNvSpPr/>
          <p:nvPr/>
        </p:nvSpPr>
        <p:spPr>
          <a:xfrm>
            <a:off x="1517904" y="5888736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우선순위 큐가 상한값이 큰 쪽을 앞에 세운다. 가장 유망한 가지를 먼저 파고들면 좋은 해를 일찍 만나게 되고, 그만큼 기준이 빨리 올라간다.</a:t>
            </a:r>
            <a:endParaRPr lang="en-US" sz="1230" dirty="0"/>
          </a:p>
        </p:txBody>
      </p:sp>
      <p:sp>
        <p:nvSpPr>
          <p:cNvPr id="29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§8.5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시뮬레이션 ③ 가지치기의 위력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보석 1과 2를 넣고 나머지는 넣지 않는 단말 노드에 도달하면 가치는 70이 된다. max_value가 70으로 확정된다.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267712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max_value  =  70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932688" y="2651760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보석 1(40) + 보석 2(30) — 지금까지 찾은 최선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58368" y="3291840"/>
            <a:ext cx="10872216" cy="151790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932688" y="3566160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2" name="Image 1" descr="/home/claude/icons/cu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70" y="3694542"/>
            <a:ext cx="218724" cy="21872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664208" y="3529584"/>
            <a:ext cx="960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이제 PQ에서 UB = 55 노드(보석 1 미포함)가 나올 차례다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932688" y="4031590"/>
            <a:ext cx="103235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 길로 가봤자 최고로 잘 나와야 55원인데, 나는 이미 70원짜리 답을 알고 있다. 가볼 필요가 없다."</a:t>
            </a:r>
            <a:endParaRPr lang="en-US" sz="1220" dirty="0"/>
          </a:p>
        </p:txBody>
      </p:sp>
      <p:sp>
        <p:nvSpPr>
          <p:cNvPr id="15" name="Shape 11"/>
          <p:cNvSpPr/>
          <p:nvPr/>
        </p:nvSpPr>
        <p:spPr>
          <a:xfrm>
            <a:off x="932688" y="4407408"/>
            <a:ext cx="10323576" cy="310896"/>
          </a:xfrm>
          <a:prstGeom prst="roundRect">
            <a:avLst>
              <a:gd name="adj" fmla="val 35294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32688" y="4407408"/>
            <a:ext cx="10323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UB(55)  ≤  max_value(70)   →   즉시 가지치기, 자식 노드를 아예 생성하지 않는다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658368" y="502920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96112" y="521208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2" descr="/home/claude/icons/troph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330952"/>
            <a:ext cx="219456" cy="21945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517904" y="51755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 — 최적해는 가치 70 (보석 1 + 보석 2)</a:t>
            </a:r>
            <a:endParaRPr lang="en-US" sz="1320" dirty="0"/>
          </a:p>
        </p:txBody>
      </p:sp>
      <p:sp>
        <p:nvSpPr>
          <p:cNvPr id="21" name="Text 16"/>
          <p:cNvSpPr/>
          <p:nvPr/>
        </p:nvSpPr>
        <p:spPr>
          <a:xfrm>
            <a:off x="1517904" y="548640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아래 매달려 있던 모든 조합을 단 한 번의 부등호 비교로 통째로 지웠다. 이것이 한정값이 하는 일이다.</a:t>
            </a:r>
            <a:endParaRPr lang="en-US" sz="1230" dirty="0"/>
          </a:p>
        </p:txBody>
      </p:sp>
      <p:sp>
        <p:nvSpPr>
          <p:cNvPr id="22" name="Shape 17"/>
          <p:cNvSpPr/>
          <p:nvPr/>
        </p:nvSpPr>
        <p:spPr>
          <a:xfrm>
            <a:off x="658368" y="587044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6112" y="5897880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3" descr="/home/claude/icons/bulb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19" y="6002487"/>
            <a:ext cx="193121" cy="193121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17904" y="596188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좋은 해를 일찍 찾을수록 기준이 높아지고, 기준이 높을수록 더 많이 잘린다.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§8.5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 — 파이썬 코드 (1/2)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486400" cy="3291840"/>
          </a:xfrm>
          <a:prstGeom prst="roundRect">
            <a:avLst>
              <a:gd name="adj" fmla="val 333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54864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54864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47000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knapsack_bnb.py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5175504" cy="276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__init__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ratio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가성비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__init__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고려 중인 아이템 인덱스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현재까지의 가치 합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현재까지의 무게 합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잠재적 최대 가치 (상한값)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heapq는 최소 힙 -&gt; 부등호를 뒤집어 최대 힙처럼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__lt__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other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other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endParaRPr lang="en-US" sz="940" dirty="0"/>
          </a:p>
        </p:txBody>
      </p:sp>
      <p:sp>
        <p:nvSpPr>
          <p:cNvPr id="14" name="Shape 11"/>
          <p:cNvSpPr/>
          <p:nvPr/>
        </p:nvSpPr>
        <p:spPr>
          <a:xfrm>
            <a:off x="6364224" y="1783080"/>
            <a:ext cx="5166360" cy="3291840"/>
          </a:xfrm>
          <a:prstGeom prst="roundRect">
            <a:avLst>
              <a:gd name="adj" fmla="val 333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364224" y="1783080"/>
            <a:ext cx="51663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947672"/>
            <a:ext cx="51663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501384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665976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830568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022592" y="1801368"/>
            <a:ext cx="4379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6547104" y="2167128"/>
            <a:ext cx="4855464" cy="276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calculate_bound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profit_bound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tot_weight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통째로 넣을 수 있는 만큼 넣는다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tot_weight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tot_weight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profit_bound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남은 공간은 쪼개서 채운다고 가정 (fractional)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profit_bound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tot_weight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ratio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profit_bound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658368" y="5230368"/>
            <a:ext cx="3529584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841248" y="5358384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4" name="Image 1" descr="/home/claude/icons/percen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5457139"/>
            <a:ext cx="168250" cy="16825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316736" y="5321808"/>
            <a:ext cx="27066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ratio를 미리 계산한다</a:t>
            </a:r>
            <a:endParaRPr lang="en-US" sz="1150" dirty="0"/>
          </a:p>
        </p:txBody>
      </p:sp>
      <p:sp>
        <p:nvSpPr>
          <p:cNvPr id="26" name="Text 22"/>
          <p:cNvSpPr/>
          <p:nvPr/>
        </p:nvSpPr>
        <p:spPr>
          <a:xfrm>
            <a:off x="1316736" y="5596128"/>
            <a:ext cx="2706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생성자에서 가성비를 구해 두면 정렬과 상한값 계산이 모두 단순해진다.</a:t>
            </a:r>
            <a:endParaRPr lang="en-US" sz="1000" dirty="0"/>
          </a:p>
        </p:txBody>
      </p:sp>
      <p:sp>
        <p:nvSpPr>
          <p:cNvPr id="27" name="Shape 23"/>
          <p:cNvSpPr/>
          <p:nvPr/>
        </p:nvSpPr>
        <p:spPr>
          <a:xfrm>
            <a:off x="4370832" y="5230368"/>
            <a:ext cx="3529584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4553712" y="5358384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9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467" y="5457139"/>
            <a:ext cx="168250" cy="16825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5029200" y="5321808"/>
            <a:ext cx="27066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__lt__ 부등호를 뒤집는 이유</a:t>
            </a:r>
            <a:endParaRPr lang="en-US" sz="1150" dirty="0"/>
          </a:p>
        </p:txBody>
      </p:sp>
      <p:sp>
        <p:nvSpPr>
          <p:cNvPr id="31" name="Text 26"/>
          <p:cNvSpPr/>
          <p:nvPr/>
        </p:nvSpPr>
        <p:spPr>
          <a:xfrm>
            <a:off x="5029200" y="5596128"/>
            <a:ext cx="2706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heapq는 최소 힙이다. bound가 큰 쪽을 먼저 꺼내려면 비교를 반대로 정의해야 한다.</a:t>
            </a:r>
            <a:endParaRPr lang="en-US" sz="1000" dirty="0"/>
          </a:p>
        </p:txBody>
      </p:sp>
      <p:sp>
        <p:nvSpPr>
          <p:cNvPr id="32" name="Shape 27"/>
          <p:cNvSpPr/>
          <p:nvPr/>
        </p:nvSpPr>
        <p:spPr>
          <a:xfrm>
            <a:off x="8083296" y="5230368"/>
            <a:ext cx="3529584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8"/>
          <p:cNvSpPr/>
          <p:nvPr/>
        </p:nvSpPr>
        <p:spPr>
          <a:xfrm>
            <a:off x="8266176" y="535838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4" name="Image 3" descr="/home/claude/icons/divid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931" y="5457139"/>
            <a:ext cx="168250" cy="168250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8741664" y="5321808"/>
            <a:ext cx="27066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쪼개서 더하는 마지막 한 줄</a:t>
            </a:r>
            <a:endParaRPr lang="en-US" sz="1150" dirty="0"/>
          </a:p>
        </p:txBody>
      </p:sp>
      <p:sp>
        <p:nvSpPr>
          <p:cNvPr id="36" name="Text 30"/>
          <p:cNvSpPr/>
          <p:nvPr/>
        </p:nvSpPr>
        <p:spPr>
          <a:xfrm>
            <a:off x="8741664" y="5596128"/>
            <a:ext cx="2706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용량 × 가성비를 더하는 이 줄이 0/1 제약을 완화해 상한을 만든다.</a:t>
            </a:r>
            <a:endParaRPr lang="en-US" sz="1000" dirty="0"/>
          </a:p>
        </p:txBody>
      </p:sp>
      <p:sp>
        <p:nvSpPr>
          <p:cNvPr id="37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§8.5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 — 파이썬 코드 (2/2)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4434840"/>
          </a:xfrm>
          <a:prstGeom prst="roundRect">
            <a:avLst>
              <a:gd name="adj" fmla="val 2474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knapsack_bnb.py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3904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solve_knapsack_bnb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lambda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ratio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reverse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[1] 가성비 정렬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calculate_bound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max_profit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heappop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[2] Best-First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max_profit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[3] 가지치기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continue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분기 1: 아이템을 넣는 경우 (왼쪽 자식)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nw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np_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nw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np_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max_profit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max_profit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np_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v_inc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np_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nw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v_inc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calculate_bound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v_inc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v_inc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max_profit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v_inc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분기 2: 아이템을 넣지 않는 경우 (오른쪽 자식)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v_exc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level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profit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v_exc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calculate_bound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v_exc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v_exc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max_profit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v_exc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max_profit</a:t>
            </a:r>
            <a:endParaRPr lang="en-US" sz="84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1234440"/>
          </a:xfrm>
          <a:prstGeom prst="roundRect">
            <a:avLst>
              <a:gd name="adj" fmla="val 888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783080"/>
            <a:ext cx="35570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973568" y="1947672"/>
            <a:ext cx="35570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1107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2753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4399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31936" y="1801368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156448" y="2167128"/>
            <a:ext cx="3246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solve_knapsack_bnb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</p:txBody>
      </p:sp>
      <p:sp>
        <p:nvSpPr>
          <p:cNvPr id="22" name="Shape 19"/>
          <p:cNvSpPr/>
          <p:nvPr/>
        </p:nvSpPr>
        <p:spPr>
          <a:xfrm>
            <a:off x="7973568" y="320040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193024" y="33101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193024" y="3621024"/>
            <a:ext cx="3118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973568" y="4206240"/>
            <a:ext cx="3557016" cy="530352"/>
          </a:xfrm>
          <a:prstGeom prst="roundRect">
            <a:avLst>
              <a:gd name="adj" fmla="val 1724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156448" y="43342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443301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631936" y="429768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[1] 가성비 정렬</a:t>
            </a:r>
            <a:endParaRPr lang="en-US" sz="1100" dirty="0"/>
          </a:p>
        </p:txBody>
      </p:sp>
      <p:sp>
        <p:nvSpPr>
          <p:cNvPr id="29" name="Text 25"/>
          <p:cNvSpPr/>
          <p:nvPr/>
        </p:nvSpPr>
        <p:spPr>
          <a:xfrm>
            <a:off x="8631936" y="4572000"/>
            <a:ext cx="27340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전처리가 없으면 상한값이 헐거워져 가지치기가 거의 되지 않는다.</a:t>
            </a:r>
            <a:endParaRPr lang="en-US" sz="960" dirty="0"/>
          </a:p>
        </p:txBody>
      </p:sp>
      <p:sp>
        <p:nvSpPr>
          <p:cNvPr id="30" name="Shape 26"/>
          <p:cNvSpPr/>
          <p:nvPr/>
        </p:nvSpPr>
        <p:spPr>
          <a:xfrm>
            <a:off x="7973568" y="4809744"/>
            <a:ext cx="3557016" cy="530352"/>
          </a:xfrm>
          <a:prstGeom prst="roundRect">
            <a:avLst>
              <a:gd name="adj" fmla="val 1724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8156448" y="493776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2" name="Image 2" descr="/home/claude/icons/outp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203" y="5036515"/>
            <a:ext cx="168250" cy="168250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8631936" y="4901184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[2] Best-First</a:t>
            </a:r>
            <a:endParaRPr lang="en-US" sz="1100" dirty="0"/>
          </a:p>
        </p:txBody>
      </p:sp>
      <p:sp>
        <p:nvSpPr>
          <p:cNvPr id="34" name="Text 29"/>
          <p:cNvSpPr/>
          <p:nvPr/>
        </p:nvSpPr>
        <p:spPr>
          <a:xfrm>
            <a:off x="8631936" y="5175504"/>
            <a:ext cx="27340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bound가 가장 큰 노드를 먼저 꺼낸다.</a:t>
            </a:r>
            <a:endParaRPr lang="en-US" sz="960" dirty="0"/>
          </a:p>
        </p:txBody>
      </p:sp>
      <p:sp>
        <p:nvSpPr>
          <p:cNvPr id="35" name="Shape 30"/>
          <p:cNvSpPr/>
          <p:nvPr/>
        </p:nvSpPr>
        <p:spPr>
          <a:xfrm>
            <a:off x="7973568" y="5413248"/>
            <a:ext cx="3557016" cy="530352"/>
          </a:xfrm>
          <a:prstGeom prst="roundRect">
            <a:avLst>
              <a:gd name="adj" fmla="val 1724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Shape 31"/>
          <p:cNvSpPr/>
          <p:nvPr/>
        </p:nvSpPr>
        <p:spPr>
          <a:xfrm>
            <a:off x="8156448" y="554126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7" name="Image 3" descr="/home/claude/icons/c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203" y="5640019"/>
            <a:ext cx="168250" cy="168250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8631936" y="5504688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[3] 가지치기</a:t>
            </a:r>
            <a:endParaRPr lang="en-US" sz="1100" dirty="0"/>
          </a:p>
        </p:txBody>
      </p:sp>
      <p:sp>
        <p:nvSpPr>
          <p:cNvPr id="39" name="Text 33"/>
          <p:cNvSpPr/>
          <p:nvPr/>
        </p:nvSpPr>
        <p:spPr>
          <a:xfrm>
            <a:off x="8631936" y="5779008"/>
            <a:ext cx="27340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bound가 이미 찾은 최대값 이하면 확장하지 않고 건너뛴다.</a:t>
            </a:r>
            <a:endParaRPr lang="en-US" sz="960" dirty="0"/>
          </a:p>
        </p:txBody>
      </p:sp>
      <p:sp>
        <p:nvSpPr>
          <p:cNvPr id="40" name="Text 3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8.6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문제 (TSP)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도시를 한 번씩 들르고 돌아오는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 비용 경로를 하한값으로 찾아낸다.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§8.6  외판원 순회(TSP)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문제 — 복습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852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도시를 정확히 한 번씩만 방문하고 출발 도시로 되돌아오는 경로 중 총 이동 비용이 가장 적은 것을 찾는다. 곧 최소 비용의 해밀턴 순환(Hamiltonian cycle)을 찾는 문제다.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255264"/>
            <a:ext cx="585216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338328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3482035"/>
            <a:ext cx="168250" cy="1682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16736" y="3346704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비용을 최소화한다 → 하한값(LB)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1316736" y="3621024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최소화 문제이므로 하한값을 계산해 가지치기한다.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58368" y="4370832"/>
            <a:ext cx="585216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41248" y="449884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4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597603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16736" y="446227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탐색은 (n-1)!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1316736" y="473659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도시가 20개만 넘어도 사실상 계산이 불가능하다.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58368" y="5486400"/>
            <a:ext cx="585216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41248" y="561441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3" descr="/home/claude/icons/rocke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" y="5713171"/>
            <a:ext cx="168250" cy="16825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16736" y="557784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분기한정은 전수조사보다 훨씬 똑똑하게 최적해를 찾는다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1316736" y="58521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6784848" y="1737360"/>
            <a:ext cx="4745736" cy="4023360"/>
          </a:xfrm>
          <a:prstGeom prst="roundRect">
            <a:avLst>
              <a:gd name="adj" fmla="val 318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7973568" y="2468880"/>
            <a:ext cx="2112264" cy="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7973568" y="2468880"/>
            <a:ext cx="0" cy="1632204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7973568" y="2468880"/>
            <a:ext cx="2112264" cy="1632204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 flipH="1">
            <a:off x="7973568" y="2468880"/>
            <a:ext cx="2112264" cy="1632204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10085832" y="2468880"/>
            <a:ext cx="0" cy="1632204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7973568" y="4101084"/>
            <a:ext cx="2112264" cy="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8828532" y="235000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98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98" dirty="0"/>
          </a:p>
        </p:txBody>
      </p:sp>
      <p:sp>
        <p:nvSpPr>
          <p:cNvPr id="30" name="Text 24"/>
          <p:cNvSpPr/>
          <p:nvPr/>
        </p:nvSpPr>
        <p:spPr>
          <a:xfrm>
            <a:off x="7772400" y="3166110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98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98" dirty="0"/>
          </a:p>
        </p:txBody>
      </p:sp>
      <p:sp>
        <p:nvSpPr>
          <p:cNvPr id="31" name="Text 25"/>
          <p:cNvSpPr/>
          <p:nvPr/>
        </p:nvSpPr>
        <p:spPr>
          <a:xfrm>
            <a:off x="8406079" y="2839669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98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98" dirty="0"/>
          </a:p>
        </p:txBody>
      </p:sp>
      <p:sp>
        <p:nvSpPr>
          <p:cNvPr id="32" name="Text 26"/>
          <p:cNvSpPr/>
          <p:nvPr/>
        </p:nvSpPr>
        <p:spPr>
          <a:xfrm>
            <a:off x="8406079" y="3492551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98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98" dirty="0"/>
          </a:p>
        </p:txBody>
      </p:sp>
      <p:sp>
        <p:nvSpPr>
          <p:cNvPr id="33" name="Text 27"/>
          <p:cNvSpPr/>
          <p:nvPr/>
        </p:nvSpPr>
        <p:spPr>
          <a:xfrm>
            <a:off x="9884664" y="3166110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98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98" dirty="0"/>
          </a:p>
        </p:txBody>
      </p:sp>
      <p:sp>
        <p:nvSpPr>
          <p:cNvPr id="34" name="Text 28"/>
          <p:cNvSpPr/>
          <p:nvPr/>
        </p:nvSpPr>
        <p:spPr>
          <a:xfrm>
            <a:off x="8828532" y="3982212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98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98" dirty="0"/>
          </a:p>
        </p:txBody>
      </p:sp>
      <p:sp>
        <p:nvSpPr>
          <p:cNvPr id="35" name="Shape 29"/>
          <p:cNvSpPr/>
          <p:nvPr/>
        </p:nvSpPr>
        <p:spPr>
          <a:xfrm>
            <a:off x="7752740" y="2248052"/>
            <a:ext cx="441655" cy="441655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7661300" y="2248052"/>
            <a:ext cx="624535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60" dirty="0"/>
          </a:p>
        </p:txBody>
      </p:sp>
      <p:sp>
        <p:nvSpPr>
          <p:cNvPr id="37" name="Shape 31"/>
          <p:cNvSpPr/>
          <p:nvPr/>
        </p:nvSpPr>
        <p:spPr>
          <a:xfrm>
            <a:off x="9865004" y="2248052"/>
            <a:ext cx="441655" cy="441655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9773564" y="2248052"/>
            <a:ext cx="624535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60" dirty="0"/>
          </a:p>
        </p:txBody>
      </p:sp>
      <p:sp>
        <p:nvSpPr>
          <p:cNvPr id="39" name="Shape 33"/>
          <p:cNvSpPr/>
          <p:nvPr/>
        </p:nvSpPr>
        <p:spPr>
          <a:xfrm>
            <a:off x="7752740" y="3880256"/>
            <a:ext cx="441655" cy="441655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7661300" y="3880256"/>
            <a:ext cx="624535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60" dirty="0"/>
          </a:p>
        </p:txBody>
      </p:sp>
      <p:sp>
        <p:nvSpPr>
          <p:cNvPr id="41" name="Shape 35"/>
          <p:cNvSpPr/>
          <p:nvPr/>
        </p:nvSpPr>
        <p:spPr>
          <a:xfrm>
            <a:off x="9865004" y="3880256"/>
            <a:ext cx="441655" cy="441655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42" name="Text 36"/>
          <p:cNvSpPr/>
          <p:nvPr/>
        </p:nvSpPr>
        <p:spPr>
          <a:xfrm>
            <a:off x="9773564" y="3880256"/>
            <a:ext cx="624535" cy="441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60" dirty="0"/>
          </a:p>
        </p:txBody>
      </p:sp>
      <p:sp>
        <p:nvSpPr>
          <p:cNvPr id="43" name="Text 37"/>
          <p:cNvSpPr/>
          <p:nvPr/>
        </p:nvSpPr>
        <p:spPr>
          <a:xfrm>
            <a:off x="6967728" y="5212080"/>
            <a:ext cx="4379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경로  A → C → B → D → A   (비용 21)</a:t>
            </a:r>
            <a:endParaRPr lang="en-US" sz="1100" dirty="0"/>
          </a:p>
        </p:txBody>
      </p:sp>
      <p:sp>
        <p:nvSpPr>
          <p:cNvPr id="44" name="Text 3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§8.6  외판원 순회(TSP)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하한값 — "최단 2간선 합계" 방식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2880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bulb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4767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도시에는 들어오는 문과 나가는 문이 하나씩 있다 → 각 도시에서 가장 짧은 간선 2개를 더한다.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96896"/>
            <a:ext cx="1087221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932688" y="2596896"/>
            <a:ext cx="103235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LB  =  ⌈ S / 2 ⌉  =  ⌈ Σ (dᵢ,₁ + dᵢ,₂) / 2 ⌉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658368" y="3749040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96112" y="379476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4" name="Image 2" descr="/home/claude/icons/listo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918204"/>
            <a:ext cx="210312" cy="2103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81328" y="3749040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2651760" y="3877056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도시 i에 대해 가장 짧은 간선 2개의 길이를 더한다.</a:t>
            </a:r>
            <a:endParaRPr lang="en-US" sz="1120" dirty="0"/>
          </a:p>
        </p:txBody>
      </p:sp>
      <p:sp>
        <p:nvSpPr>
          <p:cNvPr id="17" name="Shape 12"/>
          <p:cNvSpPr/>
          <p:nvPr/>
        </p:nvSpPr>
        <p:spPr>
          <a:xfrm>
            <a:off x="658368" y="4370832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441655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9" name="Image 3" descr="/home/claude/icons/plu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539996"/>
            <a:ext cx="210312" cy="2103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81328" y="4370832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2651760" y="4498848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도시에 대해 그 값을 합쳐 S를 구한다.</a:t>
            </a:r>
            <a:endParaRPr lang="en-US" sz="1120" dirty="0"/>
          </a:p>
        </p:txBody>
      </p:sp>
      <p:sp>
        <p:nvSpPr>
          <p:cNvPr id="22" name="Shape 16"/>
          <p:cNvSpPr/>
          <p:nvPr/>
        </p:nvSpPr>
        <p:spPr>
          <a:xfrm>
            <a:off x="658368" y="4992624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03834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4" name="Image 4" descr="/home/claude/icons/divid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5161788"/>
            <a:ext cx="210312" cy="21031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481328" y="4992624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2651760" y="5120640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하나는 두 도시를 잇기 때문에 두 번씩 더해졌다 → S를 2로 나눈다.</a:t>
            </a:r>
            <a:endParaRPr lang="en-US" sz="1120" dirty="0"/>
          </a:p>
        </p:txBody>
      </p:sp>
      <p:sp>
        <p:nvSpPr>
          <p:cNvPr id="27" name="Shape 20"/>
          <p:cNvSpPr/>
          <p:nvPr/>
        </p:nvSpPr>
        <p:spPr>
          <a:xfrm>
            <a:off x="658368" y="5614416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896112" y="566013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5" descr="/home/claude/icons/chevro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783580"/>
            <a:ext cx="210312" cy="210312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481328" y="5614416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1350" dirty="0"/>
          </a:p>
        </p:txBody>
      </p:sp>
      <p:sp>
        <p:nvSpPr>
          <p:cNvPr id="31" name="Text 23"/>
          <p:cNvSpPr/>
          <p:nvPr/>
        </p:nvSpPr>
        <p:spPr>
          <a:xfrm>
            <a:off x="2651760" y="5742432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비용이 정수라면 소수점은 올림 처리한다.</a:t>
            </a:r>
            <a:endParaRPr lang="en-US" sz="1120" dirty="0"/>
          </a:p>
        </p:txBody>
      </p:sp>
      <p:sp>
        <p:nvSpPr>
          <p:cNvPr id="32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§8.6  외판원 순회(TSP)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예제 — 도시 4개</a:t>
            </a:r>
            <a:endParaRPr lang="en-US" sz="29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83080"/>
          <a:ext cx="539496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051560"/>
                <a:gridCol w="1051560"/>
                <a:gridCol w="1051560"/>
                <a:gridCol w="1051560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∞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∞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∞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∞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384048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914400" y="3950208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 하한값 계산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914400" y="4315968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1280160" y="43159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+ 4 = 7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3383280" y="4315968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3749040" y="43159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+ 5 = 9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914400" y="4645152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1280160" y="46451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+ 5 = 8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3383280" y="4645152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3749040" y="46451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 + 7 = 13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914400" y="5029200"/>
            <a:ext cx="4846320" cy="384048"/>
          </a:xfrm>
          <a:prstGeom prst="roundRect">
            <a:avLst>
              <a:gd name="adj" fmla="val 28571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914400" y="5029200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= 37   →   LB = ⌈37 / 2⌉ = 19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914400" y="5449824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최적 경로 비용은 21 — LB 19는 그보다 작으므로 안전한 하한이다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6309360" y="1783080"/>
            <a:ext cx="5221224" cy="3977640"/>
          </a:xfrm>
          <a:prstGeom prst="roundRect">
            <a:avLst>
              <a:gd name="adj" fmla="val 321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7635240" y="2651760"/>
            <a:ext cx="2313432" cy="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7635240" y="2651760"/>
            <a:ext cx="0" cy="1787652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7635240" y="2651760"/>
            <a:ext cx="2313432" cy="1787652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 flipH="1">
            <a:off x="7635240" y="2651760"/>
            <a:ext cx="2313432" cy="1787652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9948672" y="2651760"/>
            <a:ext cx="0" cy="1787652"/>
          </a:xfrm>
          <a:prstGeom prst="line">
            <a:avLst/>
          </a:prstGeom>
          <a:noFill/>
          <a:ln w="27940">
            <a:solidFill>
              <a:srgbClr val="FB7185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7635240" y="4439412"/>
            <a:ext cx="2313432" cy="0"/>
          </a:xfrm>
          <a:prstGeom prst="line">
            <a:avLst/>
          </a:prstGeom>
          <a:noFill/>
          <a:ln w="17780">
            <a:solidFill>
              <a:srgbClr val="C9C7E8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8590788" y="25328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093" dirty="0"/>
          </a:p>
        </p:txBody>
      </p:sp>
      <p:sp>
        <p:nvSpPr>
          <p:cNvPr id="28" name="Text 24"/>
          <p:cNvSpPr/>
          <p:nvPr/>
        </p:nvSpPr>
        <p:spPr>
          <a:xfrm>
            <a:off x="7434072" y="3426714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093" dirty="0"/>
          </a:p>
        </p:txBody>
      </p:sp>
      <p:sp>
        <p:nvSpPr>
          <p:cNvPr id="29" name="Text 25"/>
          <p:cNvSpPr/>
          <p:nvPr/>
        </p:nvSpPr>
        <p:spPr>
          <a:xfrm>
            <a:off x="8128102" y="3069184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093" dirty="0"/>
          </a:p>
        </p:txBody>
      </p:sp>
      <p:sp>
        <p:nvSpPr>
          <p:cNvPr id="30" name="Text 26"/>
          <p:cNvSpPr/>
          <p:nvPr/>
        </p:nvSpPr>
        <p:spPr>
          <a:xfrm>
            <a:off x="8128102" y="3784244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093" dirty="0"/>
          </a:p>
        </p:txBody>
      </p:sp>
      <p:sp>
        <p:nvSpPr>
          <p:cNvPr id="31" name="Text 27"/>
          <p:cNvSpPr/>
          <p:nvPr/>
        </p:nvSpPr>
        <p:spPr>
          <a:xfrm>
            <a:off x="9747504" y="3426714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093" dirty="0"/>
          </a:p>
        </p:txBody>
      </p:sp>
      <p:sp>
        <p:nvSpPr>
          <p:cNvPr id="32" name="Text 28"/>
          <p:cNvSpPr/>
          <p:nvPr/>
        </p:nvSpPr>
        <p:spPr>
          <a:xfrm>
            <a:off x="8590788" y="4320540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93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093" dirty="0"/>
          </a:p>
        </p:txBody>
      </p:sp>
      <p:sp>
        <p:nvSpPr>
          <p:cNvPr id="33" name="Shape 29"/>
          <p:cNvSpPr/>
          <p:nvPr/>
        </p:nvSpPr>
        <p:spPr>
          <a:xfrm>
            <a:off x="7393381" y="2409901"/>
            <a:ext cx="483718" cy="483718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7301941" y="2409901"/>
            <a:ext cx="666598" cy="483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380" dirty="0"/>
          </a:p>
        </p:txBody>
      </p:sp>
      <p:sp>
        <p:nvSpPr>
          <p:cNvPr id="35" name="Shape 31"/>
          <p:cNvSpPr/>
          <p:nvPr/>
        </p:nvSpPr>
        <p:spPr>
          <a:xfrm>
            <a:off x="9706813" y="2409901"/>
            <a:ext cx="483718" cy="483718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9615373" y="2409901"/>
            <a:ext cx="666598" cy="483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380" dirty="0"/>
          </a:p>
        </p:txBody>
      </p:sp>
      <p:sp>
        <p:nvSpPr>
          <p:cNvPr id="37" name="Shape 33"/>
          <p:cNvSpPr/>
          <p:nvPr/>
        </p:nvSpPr>
        <p:spPr>
          <a:xfrm>
            <a:off x="7393381" y="4197553"/>
            <a:ext cx="483718" cy="483718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7301941" y="4197553"/>
            <a:ext cx="666598" cy="483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380" dirty="0"/>
          </a:p>
        </p:txBody>
      </p:sp>
      <p:sp>
        <p:nvSpPr>
          <p:cNvPr id="39" name="Shape 35"/>
          <p:cNvSpPr/>
          <p:nvPr/>
        </p:nvSpPr>
        <p:spPr>
          <a:xfrm>
            <a:off x="9706813" y="4197553"/>
            <a:ext cx="483718" cy="483718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9615373" y="4197553"/>
            <a:ext cx="666598" cy="483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380" dirty="0"/>
          </a:p>
        </p:txBody>
      </p:sp>
      <p:sp>
        <p:nvSpPr>
          <p:cNvPr id="41" name="Text 37"/>
          <p:cNvSpPr/>
          <p:nvPr/>
        </p:nvSpPr>
        <p:spPr>
          <a:xfrm>
            <a:off x="6492240" y="521208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경로  A → C → B → D → A  ·  비용 21</a:t>
            </a:r>
            <a:endParaRPr lang="en-US" sz="1100" dirty="0"/>
          </a:p>
        </p:txBody>
      </p:sp>
      <p:sp>
        <p:nvSpPr>
          <p:cNvPr id="42" name="Text 3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§8.6  외판원 순회(TSP)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분기 과정 — A에서 출발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간선을 확정하면 그 도시의 "최단 2간선"이 바뀔 수 있다. 확정된 간선은 반드시 포함해야 하므로 하한값이 올라가기도 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03120"/>
            <a:ext cx="10872216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14400" y="2322576"/>
            <a:ext cx="493776" cy="49377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9" name="Image 1" descr="/home/claude/icons/rou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20" y="2455896"/>
            <a:ext cx="227137" cy="22713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72768" y="2249424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자식 #1 — 간선 (A,C) 선택, 거리 3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1572768" y="2596896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A: 필수 (A,C)[3] + 최단 (A,B)[4] = 7</a:t>
            </a:r>
            <a:endParaRPr lang="en-US" sz="96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C: 필수 (C,A)[3] + 최단 (C,B)[5] = 8</a:t>
            </a:r>
            <a:endParaRPr lang="en-US" sz="96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합계 7 + 9 + 8 + 13 = 37</a:t>
            </a:r>
            <a:endParaRPr lang="en-US" sz="960" dirty="0"/>
          </a:p>
        </p:txBody>
      </p:sp>
      <p:sp>
        <p:nvSpPr>
          <p:cNvPr id="12" name="Shape 8"/>
          <p:cNvSpPr/>
          <p:nvPr/>
        </p:nvSpPr>
        <p:spPr>
          <a:xfrm>
            <a:off x="7863840" y="2377440"/>
            <a:ext cx="2011680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863840" y="237744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 = ⌈37/2⌉ = 19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996696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유망!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58368" y="3346704"/>
            <a:ext cx="10872216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914400" y="3566160"/>
            <a:ext cx="493776" cy="49377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2" descr="/home/claude/icons/rout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20" y="3699480"/>
            <a:ext cx="227137" cy="22713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72768" y="349300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자식 #2 — 간선 (A,B) 선택, 거리 4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1572768" y="3840480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A: (A,B)[4] + (A,C)[3] = 7</a:t>
            </a:r>
            <a:endParaRPr lang="en-US" sz="96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B: (B,A)[4] + (B,C)[5] = 9</a:t>
            </a:r>
            <a:endParaRPr lang="en-US" sz="96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합계 7 + 9 + 8 + 13 = 37</a:t>
            </a:r>
            <a:endParaRPr lang="en-US" sz="960" dirty="0"/>
          </a:p>
        </p:txBody>
      </p:sp>
      <p:sp>
        <p:nvSpPr>
          <p:cNvPr id="20" name="Shape 15"/>
          <p:cNvSpPr/>
          <p:nvPr/>
        </p:nvSpPr>
        <p:spPr>
          <a:xfrm>
            <a:off x="7863840" y="3621024"/>
            <a:ext cx="2011680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7863840" y="3621024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 = 19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9966960" y="3621024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유망!</a:t>
            </a:r>
            <a:endParaRPr lang="en-US" sz="1150" dirty="0"/>
          </a:p>
        </p:txBody>
      </p:sp>
      <p:sp>
        <p:nvSpPr>
          <p:cNvPr id="23" name="Shape 18"/>
          <p:cNvSpPr/>
          <p:nvPr/>
        </p:nvSpPr>
        <p:spPr>
          <a:xfrm>
            <a:off x="658368" y="4590288"/>
            <a:ext cx="10872216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914400" y="4809744"/>
            <a:ext cx="493776" cy="49377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5" name="Image 3" descr="/home/claude/icons/rou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20" y="4943064"/>
            <a:ext cx="227137" cy="227137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572768" y="473659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자식 #3 — 간선 (A,D) 선택, 거리 7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1572768" y="5084064"/>
            <a:ext cx="6035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A: (A,D)[7] + (A,C)[3] = 10  ← 증가!</a:t>
            </a:r>
            <a:endParaRPr lang="en-US" sz="96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D: (D,A)[7] + (D,B)[6] = 13</a:t>
            </a:r>
            <a:endParaRPr lang="en-US" sz="96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합계 10 + 9 + 8 + 13 = 40</a:t>
            </a:r>
            <a:endParaRPr lang="en-US" sz="960" dirty="0"/>
          </a:p>
        </p:txBody>
      </p:sp>
      <p:sp>
        <p:nvSpPr>
          <p:cNvPr id="28" name="Shape 22"/>
          <p:cNvSpPr/>
          <p:nvPr/>
        </p:nvSpPr>
        <p:spPr>
          <a:xfrm>
            <a:off x="7863840" y="4864608"/>
            <a:ext cx="2011680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7863840" y="486460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 = ⌈40/2⌉ = 20</a:t>
            </a:r>
            <a:endParaRPr lang="en-US" sz="1150" dirty="0"/>
          </a:p>
        </p:txBody>
      </p:sp>
      <p:sp>
        <p:nvSpPr>
          <p:cNvPr id="30" name="Text 24"/>
          <p:cNvSpPr/>
          <p:nvPr/>
        </p:nvSpPr>
        <p:spPr>
          <a:xfrm>
            <a:off x="9966960" y="4864608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우선순위 밀림</a:t>
            </a:r>
            <a:endParaRPr lang="en-US" sz="1150" dirty="0"/>
          </a:p>
        </p:txBody>
      </p:sp>
      <p:sp>
        <p:nvSpPr>
          <p:cNvPr id="31" name="Shape 25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3" name="Image 4" descr="/home/claude/icons/sor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LB가 19인 두 자식이 먼저, LB가 20인 자식은 뒤로 밀린다.</a:t>
            </a:r>
            <a:endParaRPr lang="en-US" sz="1180" dirty="0"/>
          </a:p>
        </p:txBody>
      </p:sp>
      <p:sp>
        <p:nvSpPr>
          <p:cNvPr id="35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§8.6  외판원 순회(TSP)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— 파이썬 코드 (1/2)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977640"/>
          </a:xfrm>
          <a:prstGeom prst="roundRect">
            <a:avLst>
              <a:gd name="adj" fmla="val 275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tsp_bnb.py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447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"inf"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adj_matrix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A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B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adj_matrix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solve_tsp_simple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matrix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[1] 각 도시별 가장 짧은 간선 비용을 미리 계산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min_edges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matrix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min_val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min_edges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min_val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initial_bound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min_edges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initial_bound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min_cost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best_path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cal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min_edges 전처리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도시마다 가장 싼 간선 비용을 미리 구해 두면 하한값을 매번 빠르게 만들 수 있다.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790688" y="2807208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29352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laye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033979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289864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큐에 넣는 튜플 네 개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449056" y="3172968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(하한값, 현재까지 비용, 현재 도시, 지금까지의 경로) 순서다.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790688" y="3831336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395935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so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058107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392277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튜플 첫 원소가 우선순위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449056" y="4197096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heapq는 튜플을 앞에서부터 비교하므로 하한값이 작은 노드가 먼저 나온다.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790688" y="4855464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973568" y="498348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anchor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5082235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449056" y="494690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출발점은 0번 도시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449056" y="5221224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순환 경로이므로 어디서 출발해도 같다. 하나로 고정해 중복 탐색을 없앤다.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§8.6  외판원 순회(TSP)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 — 파이썬 코드 (2/2)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3977640"/>
          </a:xfrm>
          <a:prstGeom prst="roundRect">
            <a:avLst>
              <a:gd name="adj" fmla="val 275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tsp_bnb.py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3447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curr_node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heappop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bound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[가지치기]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continue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[경로 완성]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matrix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curr_node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return_cost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total_cost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best_path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continue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next_node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[다음 도시 탐색]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next_node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matrix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curr_node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next_node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future_bound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new_cost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next_node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future_bound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min_edges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future_bound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future_bound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new_cost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next_node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next_node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best_path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min_cost</a:t>
            </a:r>
            <a:endParaRPr lang="en-US" sz="86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1371600"/>
          </a:xfrm>
          <a:prstGeom prst="roundRect">
            <a:avLst>
              <a:gd name="adj" fmla="val 8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783080"/>
            <a:ext cx="35570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973568" y="1947672"/>
            <a:ext cx="35570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1107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2753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4399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31936" y="1801368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156448" y="2167128"/>
            <a:ext cx="3246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solve_tsp_simple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adj_matrix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"A"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"B"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"C"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"D"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 -&gt; "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join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</p:txBody>
      </p:sp>
      <p:sp>
        <p:nvSpPr>
          <p:cNvPr id="22" name="Shape 19"/>
          <p:cNvSpPr/>
          <p:nvPr/>
        </p:nvSpPr>
        <p:spPr>
          <a:xfrm>
            <a:off x="7973568" y="3291840"/>
            <a:ext cx="3557016" cy="1051560"/>
          </a:xfrm>
          <a:prstGeom prst="roundRect">
            <a:avLst>
              <a:gd name="adj" fmla="val 869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193024" y="340156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193024" y="3712464"/>
            <a:ext cx="311810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 -&gt; C -&gt; B -&gt; D -&gt; A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7973568" y="4526280"/>
            <a:ext cx="3557016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156448" y="46542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7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475305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631936" y="46177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하한 19, 실제 최적 21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631936" y="4892040"/>
            <a:ext cx="27340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하한값이 실제 값보다 작으므로 최적해를 잘라 낼 위험이 없다. 그러면서도 20 이상인 가지는 일찍 밀어낸다.</a:t>
            </a:r>
            <a:endParaRPr lang="en-US" sz="1020" dirty="0"/>
          </a:p>
        </p:txBody>
      </p:sp>
      <p:sp>
        <p:nvSpPr>
          <p:cNvPr id="30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5358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124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§8.6  외판원 순회(TSP)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 비교 — DP vs 분기한정</a:t>
            </a:r>
            <a:endParaRPr lang="en-US" sz="29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83080"/>
          <a:ext cx="10872216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114800"/>
                <a:gridCol w="4562856"/>
              </a:tblGrid>
              <a:tr h="5577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동적 계획법 (DP)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분기한정법 (B&amp;B)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5577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시간 복잡도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O(nW)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최악 O(2ⁿ) — 가지치기로 대폭 감소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특징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W가 커지면 메모리·시간이 비례해 증가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W와 무관. 물건 개수 n이 중요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5577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W가 작을 때 유리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W가 매우 크거나 실수일 때 유리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411480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436626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bulb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485132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42611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잘 설계된 한정값을 쓰면 실제로는 O(2ⁿ)보다 훨씬 빠르게 동작한다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457200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복잡도는 완전 탐색과 같지만, 그 최악은 한정값이 전혀 쓸모없을 때의 이야기다. 좋은 한정값 하나가 알고리즘의 실효 성능을 결정한다.</a:t>
            </a:r>
            <a:endParaRPr lang="en-US" sz="1230" dirty="0"/>
          </a:p>
        </p:txBody>
      </p:sp>
      <p:sp>
        <p:nvSpPr>
          <p:cNvPr id="12" name="Shape 7"/>
          <p:cNvSpPr/>
          <p:nvPr/>
        </p:nvSpPr>
        <p:spPr>
          <a:xfrm>
            <a:off x="658368" y="5212080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41782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536692"/>
            <a:ext cx="219456" cy="2194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3583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기법은 경쟁 관계가 아니다</a:t>
            </a:r>
            <a:endParaRPr lang="en-US" sz="1320" dirty="0"/>
          </a:p>
        </p:txBody>
      </p:sp>
      <p:sp>
        <p:nvSpPr>
          <p:cNvPr id="16" name="Text 10"/>
          <p:cNvSpPr/>
          <p:nvPr/>
        </p:nvSpPr>
        <p:spPr>
          <a:xfrm>
            <a:off x="1517904" y="5669280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용량이 작은 정수라면 6장의 DP가, 용량이 크거나 실수이거나 물건 수가 적당하다면 분기한정이 낫다. 문제의 모양을 보고 고르면 된다.</a:t>
            </a:r>
            <a:endParaRPr lang="en-US" sz="1230" dirty="0"/>
          </a:p>
        </p:txBody>
      </p:sp>
      <p:sp>
        <p:nvSpPr>
          <p:cNvPr id="17" name="Text 1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8.7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8.7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"분기한정"이라는 이름으로는 잘 나오지 않는다.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대신 "시간 초과"라는 형태로 나타난다.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§8.7  코딩 테스트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테스트에서의 분기한정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097280"/>
          </a:xfrm>
          <a:prstGeom prst="roundRect">
            <a:avLst>
              <a:gd name="adj" fmla="val 1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057400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8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17627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836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용어가 명시적으로 등장하는 경우는 드물다</a:t>
            </a:r>
            <a:endParaRPr lang="en-US" sz="1320" dirty="0"/>
          </a:p>
        </p:txBody>
      </p:sp>
      <p:sp>
        <p:nvSpPr>
          <p:cNvPr id="10" name="Text 6"/>
          <p:cNvSpPr/>
          <p:nvPr/>
        </p:nvSpPr>
        <p:spPr>
          <a:xfrm>
            <a:off x="1517904" y="2194560"/>
            <a:ext cx="9756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지문에 "분기한정법으로 푸시오"라고 쓰여 있는 경우는 거의 없다. 그러나 난이도 상의 백트래킹 문제나 삼성 역량테스트(A형·Pro)에서는 이 기법을 모르면 시간 초과를 받게 되는 경우가 꽤 있다.</a:t>
            </a:r>
            <a:endParaRPr lang="en-US" sz="1230" dirty="0"/>
          </a:p>
        </p:txBody>
      </p:sp>
      <p:sp>
        <p:nvSpPr>
          <p:cNvPr id="11" name="Shape 7"/>
          <p:cNvSpPr/>
          <p:nvPr/>
        </p:nvSpPr>
        <p:spPr>
          <a:xfrm>
            <a:off x="658368" y="303580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326440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3" name="Image 2" descr="/home/claude/icons/quot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3383280"/>
            <a:ext cx="219456" cy="2194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17904" y="3127248"/>
            <a:ext cx="97749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"현재 상태에서 아무리 잘해봤자 기존 정답보다 못하다면 가차 없이 자른다"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658368" y="4206240"/>
            <a:ext cx="3218688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1920240" y="4434840"/>
            <a:ext cx="694944" cy="694944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7" name="Image 3" descr="/home/claude/icons/c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875" y="4622475"/>
            <a:ext cx="319674" cy="31967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41248" y="52578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논리적 가지치기 형태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932688" y="5623560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별도의 우선순위 큐 없이, DFS 안에 부등호 한 줄을 넣는 형태로 자주 나온다.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4453128" y="4206240"/>
            <a:ext cx="3218688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5715000" y="4434840"/>
            <a:ext cx="694944" cy="69494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2" name="Image 4" descr="/home/claude/icons/sor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2635" y="4622475"/>
            <a:ext cx="319674" cy="31967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4636008" y="52578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정렬이 힌트다</a:t>
            </a:r>
            <a:endParaRPr lang="en-US" sz="1500" dirty="0"/>
          </a:p>
        </p:txBody>
      </p:sp>
      <p:sp>
        <p:nvSpPr>
          <p:cNvPr id="24" name="Text 17"/>
          <p:cNvSpPr/>
          <p:nvPr/>
        </p:nvSpPr>
        <p:spPr>
          <a:xfrm>
            <a:off x="4727448" y="5623560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것부터 또는 가성비 순으로 정렬하라는 조건이 붙으면 가지치기를 쓰라는 신호다.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8247888" y="4206240"/>
            <a:ext cx="3218688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9509760" y="4434840"/>
            <a:ext cx="694944" cy="69494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7" name="Image 5" descr="/home/claude/icons/stopwatch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7395" y="4622475"/>
            <a:ext cx="319674" cy="31967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8430768" y="52578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초과가 신호다</a:t>
            </a:r>
            <a:endParaRPr lang="en-US" sz="1500" dirty="0"/>
          </a:p>
        </p:txBody>
      </p:sp>
      <p:sp>
        <p:nvSpPr>
          <p:cNvPr id="29" name="Text 21"/>
          <p:cNvSpPr/>
          <p:nvPr/>
        </p:nvSpPr>
        <p:spPr>
          <a:xfrm>
            <a:off x="8522208" y="5623560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정답은 맞는데 시간 초과라면, 가지치기 조건을 하나 더 찾아야 한다는 뜻이다.</a:t>
            </a:r>
            <a:endParaRPr lang="en-US" sz="1100" dirty="0"/>
          </a:p>
        </p:txBody>
      </p:sp>
      <p:sp>
        <p:nvSpPr>
          <p:cNvPr id="30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67795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a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227562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8.1  택배 배송 최적 경로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택배 배송 최적 경로 (TSP 변형)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65376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8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8424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물류 센터(0번)에서 출발해 N개 배송지를 모두 방문하고 다시 물류 센터로 돌아온다. 이동 비용 행렬 dist[i][j]가 주어질 때 최소 이동 비용을 구하라.</a:t>
            </a:r>
            <a:endParaRPr lang="en-US" sz="1280" dirty="0"/>
          </a:p>
        </p:txBody>
      </p:sp>
      <p:sp>
        <p:nvSpPr>
          <p:cNvPr id="10" name="Shape 6"/>
          <p:cNvSpPr/>
          <p:nvPr/>
        </p:nvSpPr>
        <p:spPr>
          <a:xfrm>
            <a:off x="658368" y="2761488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907792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2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031236"/>
            <a:ext cx="210312" cy="2103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81328" y="2761488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규모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2651760" y="2889504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10~15 정도로 작게 주어진다. 이 크기가 곧 분기한정을 쓰라는 신호다.</a:t>
            </a:r>
            <a:endParaRPr lang="en-US" sz="1130" dirty="0"/>
          </a:p>
        </p:txBody>
      </p:sp>
      <p:sp>
        <p:nvSpPr>
          <p:cNvPr id="15" name="Shape 10"/>
          <p:cNvSpPr/>
          <p:nvPr/>
        </p:nvSpPr>
        <p:spPr>
          <a:xfrm>
            <a:off x="9162288" y="2898648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162288" y="289864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≤ 15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658368" y="3602736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374904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9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872484"/>
            <a:ext cx="210312" cy="2103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81328" y="3602736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 DFS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2651760" y="3730752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순열을 만들면 O(N!)이다. N이 12만 넘어가도 위험하다.</a:t>
            </a:r>
            <a:endParaRPr lang="en-US" sz="1130" dirty="0"/>
          </a:p>
        </p:txBody>
      </p:sp>
      <p:sp>
        <p:nvSpPr>
          <p:cNvPr id="22" name="Shape 16"/>
          <p:cNvSpPr/>
          <p:nvPr/>
        </p:nvSpPr>
        <p:spPr>
          <a:xfrm>
            <a:off x="9162288" y="373989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9162288" y="373989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O(N!)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658368" y="4443984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459028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4" descr="/home/claude/icons/calc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713732"/>
            <a:ext cx="210312" cy="21031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81328" y="4443984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한정값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2651760" y="4572000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아직 방문하지 않은 도시들의 "가장 싼 간선 비용"을 모두 더해 현재 비용에 얹는다.</a:t>
            </a:r>
            <a:endParaRPr lang="en-US" sz="1130" dirty="0"/>
          </a:p>
        </p:txBody>
      </p:sp>
      <p:sp>
        <p:nvSpPr>
          <p:cNvPr id="29" name="Shape 22"/>
          <p:cNvSpPr/>
          <p:nvPr/>
        </p:nvSpPr>
        <p:spPr>
          <a:xfrm>
            <a:off x="9162288" y="4581144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0" name="Text 23"/>
          <p:cNvSpPr/>
          <p:nvPr/>
        </p:nvSpPr>
        <p:spPr>
          <a:xfrm>
            <a:off x="9162288" y="458114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LB</a:t>
            </a:r>
            <a:endParaRPr lang="en-US" sz="1200" dirty="0"/>
          </a:p>
        </p:txBody>
      </p:sp>
      <p:sp>
        <p:nvSpPr>
          <p:cNvPr id="31" name="Shape 24"/>
          <p:cNvSpPr/>
          <p:nvPr/>
        </p:nvSpPr>
        <p:spPr>
          <a:xfrm>
            <a:off x="658368" y="5285232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896112" y="543153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3" name="Image 5" descr="/home/claude/icons/sor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554980"/>
            <a:ext cx="210312" cy="210312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1481328" y="5285232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자료구조</a:t>
            </a:r>
            <a:endParaRPr lang="en-US" sz="1350" dirty="0"/>
          </a:p>
        </p:txBody>
      </p:sp>
      <p:sp>
        <p:nvSpPr>
          <p:cNvPr id="35" name="Text 27"/>
          <p:cNvSpPr/>
          <p:nvPr/>
        </p:nvSpPr>
        <p:spPr>
          <a:xfrm>
            <a:off x="2651760" y="5413248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우선순위 큐로 유망한 경로부터 꺼내고, LB가 현재 최적해 이상이면 버린다.</a:t>
            </a:r>
            <a:endParaRPr lang="en-US" sz="1130" dirty="0"/>
          </a:p>
        </p:txBody>
      </p:sp>
      <p:sp>
        <p:nvSpPr>
          <p:cNvPr id="36" name="Shape 28"/>
          <p:cNvSpPr/>
          <p:nvPr/>
        </p:nvSpPr>
        <p:spPr>
          <a:xfrm>
            <a:off x="9162288" y="5422392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7" name="Text 29"/>
          <p:cNvSpPr/>
          <p:nvPr/>
        </p:nvSpPr>
        <p:spPr>
          <a:xfrm>
            <a:off x="9162288" y="542239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PQ</a:t>
            </a:r>
            <a:endParaRPr lang="en-US" sz="1200" dirty="0"/>
          </a:p>
        </p:txBody>
      </p:sp>
      <p:sp>
        <p:nvSpPr>
          <p:cNvPr id="38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1451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1217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8.2  로드 밸런싱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클라우드 서버 로드 밸런싱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65376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8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8424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N개의 작업을 K대 서버에 분배한다. 작업은 분할할 수 없다. 최대 부하의 최솟값 min( max(load₀, …, load_{K-1}) )을 구하라.</a:t>
            </a:r>
            <a:endParaRPr lang="en-US" sz="1280" dirty="0"/>
          </a:p>
        </p:txBody>
      </p:sp>
      <p:sp>
        <p:nvSpPr>
          <p:cNvPr id="10" name="Shape 6"/>
          <p:cNvSpPr/>
          <p:nvPr/>
        </p:nvSpPr>
        <p:spPr>
          <a:xfrm>
            <a:off x="658368" y="2761488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1984248" y="2962656"/>
            <a:ext cx="566928" cy="56692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984248" y="29626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804672" y="367588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나쁜 서버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932688" y="4078224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서버 중 하나라도 이미 ans보다 부하가 크면 그 아래는 볼 필요가 없다 → 즉시 중단.</a:t>
            </a:r>
            <a:endParaRPr lang="en-US" sz="1120" dirty="0"/>
          </a:p>
        </p:txBody>
      </p:sp>
      <p:sp>
        <p:nvSpPr>
          <p:cNvPr id="15" name="Shape 11"/>
          <p:cNvSpPr/>
          <p:nvPr/>
        </p:nvSpPr>
        <p:spPr>
          <a:xfrm>
            <a:off x="4453128" y="2761488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779008" y="2962656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779008" y="29626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4599432" y="367588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추가하면 넘는 경우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4727448" y="4078224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서버에 작업을 얹었을 때 ans 이상이 된다면 그 배정 자체를 시도하지 않는다.</a:t>
            </a:r>
            <a:endParaRPr lang="en-US" sz="1120" dirty="0"/>
          </a:p>
        </p:txBody>
      </p:sp>
      <p:sp>
        <p:nvSpPr>
          <p:cNvPr id="20" name="Shape 16"/>
          <p:cNvSpPr/>
          <p:nvPr/>
        </p:nvSpPr>
        <p:spPr>
          <a:xfrm>
            <a:off x="8247888" y="2761488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9573768" y="2962656"/>
            <a:ext cx="566928" cy="56692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573768" y="29626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8394192" y="367588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대칭성 제거</a:t>
            </a:r>
            <a:endParaRPr lang="en-US" sz="1450" dirty="0"/>
          </a:p>
        </p:txBody>
      </p:sp>
      <p:sp>
        <p:nvSpPr>
          <p:cNvPr id="24" name="Text 20"/>
          <p:cNvSpPr/>
          <p:nvPr/>
        </p:nvSpPr>
        <p:spPr>
          <a:xfrm>
            <a:off x="8522208" y="4078224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 서버에 작업을 배정했다면, 다른 빈 서버에 배정하는 경우는 본질적으로 같으므로 건너뛴다.</a:t>
            </a:r>
            <a:endParaRPr lang="en-US" sz="1120" dirty="0"/>
          </a:p>
        </p:txBody>
      </p:sp>
      <p:sp>
        <p:nvSpPr>
          <p:cNvPr id="25" name="Shape 21"/>
          <p:cNvSpPr/>
          <p:nvPr/>
        </p:nvSpPr>
        <p:spPr>
          <a:xfrm>
            <a:off x="658368" y="5138928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2"/>
          <p:cNvSpPr/>
          <p:nvPr/>
        </p:nvSpPr>
        <p:spPr>
          <a:xfrm>
            <a:off x="896112" y="534466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7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463540"/>
            <a:ext cx="219456" cy="219456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517904" y="528523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효율 전략 — 큰 작업부터 배정한다</a:t>
            </a:r>
            <a:endParaRPr lang="en-US" sz="1320" dirty="0"/>
          </a:p>
        </p:txBody>
      </p:sp>
      <p:sp>
        <p:nvSpPr>
          <p:cNvPr id="29" name="Text 24"/>
          <p:cNvSpPr/>
          <p:nvPr/>
        </p:nvSpPr>
        <p:spPr>
          <a:xfrm>
            <a:off x="1517904" y="5596128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작업을 먼저 놓으면 부하가 일찍 커져서 가지치기 조건에 더 빨리 걸린다. 정렬 한 줄이 탐색량을 크게 줄인다.</a:t>
            </a:r>
            <a:endParaRPr lang="en-US" sz="1230" dirty="0"/>
          </a:p>
        </p:txBody>
      </p:sp>
      <p:sp>
        <p:nvSpPr>
          <p:cNvPr id="30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1451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1217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8.2  로드 밸런싱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로드 밸런싱 — 파이썬 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4434840"/>
          </a:xfrm>
          <a:prstGeom prst="roundRect">
            <a:avLst>
              <a:gd name="adj" fmla="val 2474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load_balancing.py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904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solve_load_balancing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reverse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큰 작업부터 (가지치기 강화)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server_loads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"inf"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nonlocal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ans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모든 작업 분배 완료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server_loads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[가지치기 1] 이미 ans보다 나쁜 서버가 있으면 중단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server_loads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[가지치기 2] 얹으면 ans 이상이 되는 서버는 건너뜀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server_loads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continue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server_loads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server_loads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[가지치기 3] 대칭성 제거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server_loads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ans</a:t>
            </a:r>
            <a:endParaRPr lang="en-US" sz="82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097280"/>
          </a:xfrm>
          <a:prstGeom prst="roundRect">
            <a:avLst>
              <a:gd name="adj" fmla="val 10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90688" y="1783080"/>
            <a:ext cx="37398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90688" y="1947672"/>
            <a:ext cx="37398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2784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9244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5703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49056" y="1801368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73568" y="2167128"/>
            <a:ext cx="3429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solve_load_balancing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</p:txBody>
      </p:sp>
      <p:sp>
        <p:nvSpPr>
          <p:cNvPr id="22" name="Shape 19"/>
          <p:cNvSpPr/>
          <p:nvPr/>
        </p:nvSpPr>
        <p:spPr>
          <a:xfrm>
            <a:off x="7790688" y="3017520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010144" y="31272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010144" y="3438144"/>
            <a:ext cx="33009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790688" y="4023360"/>
            <a:ext cx="3739896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973568" y="415137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1" descr="/home/claude/icons/cal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425013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449056" y="411480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이론적 하한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449056" y="4389120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합 28, 평균 9.33 → 하한 10. 실제 최적값과 일치한다.</a:t>
            </a:r>
            <a:endParaRPr lang="en-US" sz="1020" dirty="0"/>
          </a:p>
        </p:txBody>
      </p:sp>
      <p:sp>
        <p:nvSpPr>
          <p:cNvPr id="30" name="Shape 26"/>
          <p:cNvSpPr/>
          <p:nvPr/>
        </p:nvSpPr>
        <p:spPr>
          <a:xfrm>
            <a:off x="7790688" y="5074920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7973568" y="520293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2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5301691"/>
            <a:ext cx="168250" cy="168250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8449056" y="516636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분배</a:t>
            </a:r>
            <a:endParaRPr lang="en-US" sz="1200" dirty="0"/>
          </a:p>
        </p:txBody>
      </p:sp>
      <p:sp>
        <p:nvSpPr>
          <p:cNvPr id="34" name="Text 29"/>
          <p:cNvSpPr/>
          <p:nvPr/>
        </p:nvSpPr>
        <p:spPr>
          <a:xfrm>
            <a:off x="8449056" y="5440680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[7,3] [6,4] [5,2,1] → 부하 10, 10, 8</a:t>
            </a:r>
            <a:endParaRPr lang="en-US" sz="1020" dirty="0"/>
          </a:p>
        </p:txBody>
      </p:sp>
      <p:sp>
        <p:nvSpPr>
          <p:cNvPr id="35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1451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1217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8.2  로드 밸런싱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[가지치기 3] 대칭성(symmetry) 제거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2880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4767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서버에는 이름이 없고 성능도 같다 → 서버 0에 주든 서버 1에 주든 결과가 같다.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658368" y="2560320"/>
            <a:ext cx="10872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예를 들어 jobs = [7, 6, 5], K = 3, 초기 server_loads = [0, 0, 0] 인 상태에서 작업 7을 배정한다고 하자.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" y="3017520"/>
            <a:ext cx="3218688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658368" y="3145536"/>
            <a:ext cx="32186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 0 ← 7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658368" y="3529584"/>
            <a:ext cx="3218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[7, 0, 0]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658368" y="4023360"/>
            <a:ext cx="32186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기준이 되는 배정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453128" y="3017520"/>
            <a:ext cx="3218688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4453128" y="3145536"/>
            <a:ext cx="32186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 1 ← 7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4453128" y="3529584"/>
            <a:ext cx="3218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[0, 7, 0]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4453128" y="4023360"/>
            <a:ext cx="32186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본질적으로 동일하다</a:t>
            </a:r>
            <a:endParaRPr lang="en-US" sz="1100" dirty="0"/>
          </a:p>
        </p:txBody>
      </p:sp>
      <p:pic>
        <p:nvPicPr>
          <p:cNvPr id="19" name="Image 2" descr="/home/claude/icons/cut_cora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032" y="4334256"/>
            <a:ext cx="182880" cy="18288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8247888" y="3017520"/>
            <a:ext cx="3218688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Text 16"/>
          <p:cNvSpPr/>
          <p:nvPr/>
        </p:nvSpPr>
        <p:spPr>
          <a:xfrm>
            <a:off x="8247888" y="3145536"/>
            <a:ext cx="32186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 2 ← 7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8247888" y="3529584"/>
            <a:ext cx="3218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[0, 0, 7]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8247888" y="4023360"/>
            <a:ext cx="32186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본질적으로 동일하다</a:t>
            </a:r>
            <a:endParaRPr lang="en-US" sz="1100" dirty="0"/>
          </a:p>
        </p:txBody>
      </p:sp>
      <p:pic>
        <p:nvPicPr>
          <p:cNvPr id="24" name="Image 3" descr="/home/claude/icons/cut_cora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92" y="4334256"/>
            <a:ext cx="182880" cy="18288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658368" y="4791456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02005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138928"/>
            <a:ext cx="219456" cy="21945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493776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 서버에 작업을 배정한 뒤 break → 중복 탐색이 3에서 1로 줄어든다</a:t>
            </a:r>
            <a:endParaRPr lang="en-US" sz="1320" dirty="0"/>
          </a:p>
        </p:txBody>
      </p:sp>
      <p:sp>
        <p:nvSpPr>
          <p:cNvPr id="29" name="Text 22"/>
          <p:cNvSpPr/>
          <p:nvPr/>
        </p:nvSpPr>
        <p:spPr>
          <a:xfrm>
            <a:off x="1517904" y="5248656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모양의 상태를 세 번 탐색하던 것을 한 번으로 줄인다. K가 커질수록 이 절약은 곱해져서 커진다.</a:t>
            </a:r>
            <a:endParaRPr lang="en-US" sz="1230" dirty="0"/>
          </a:p>
        </p:txBody>
      </p:sp>
      <p:sp>
        <p:nvSpPr>
          <p:cNvPr id="30" name="Shape 23"/>
          <p:cNvSpPr/>
          <p:nvPr/>
        </p:nvSpPr>
        <p:spPr>
          <a:xfrm>
            <a:off x="658368" y="5852160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896112" y="5879592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2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210" y="5974690"/>
            <a:ext cx="175565" cy="175565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517904" y="5943600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대칭성 제거는 한정값 계산 없이도 쓸 수 있는 가장 값싼 가지치기다.</a:t>
            </a:r>
            <a:endParaRPr lang="en-US" sz="122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8.8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" name="Image 0" descr="/home/claude/icons/fl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8.8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8장을 마치며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분기한정으로도 감당할 수 없는 문제들이 있다.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그것들의 정체는 무엇일까?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fl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§8.8  8장을 마치며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8장 핵심 정리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14400" y="1975104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cal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782" y="2103486"/>
            <a:ext cx="218724" cy="21872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 = 백트래킹 + 수학적 예측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1517904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 조건 검사를 넘어, 한정값이라는 숫자로 미래를 계산한다.</a:t>
            </a:r>
            <a:endParaRPr lang="en-US" sz="1060" dirty="0"/>
          </a:p>
        </p:txBody>
      </p:sp>
      <p:sp>
        <p:nvSpPr>
          <p:cNvPr id="11" name="Shape 7"/>
          <p:cNvSpPr/>
          <p:nvPr/>
        </p:nvSpPr>
        <p:spPr>
          <a:xfrm>
            <a:off x="6300216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556248" y="1975104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3" name="Image 2" descr="/home/claude/icons/site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630" y="2103486"/>
            <a:ext cx="218724" cy="21872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59752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3박자 — 분기, 한정, 가지치기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7159752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나누고, 예측하고, 기대에 못 미치면 잘라 낸다. 이 순환이 전부다.</a:t>
            </a:r>
            <a:endParaRPr lang="en-US" sz="1060" dirty="0"/>
          </a:p>
        </p:txBody>
      </p:sp>
      <p:sp>
        <p:nvSpPr>
          <p:cNvPr id="16" name="Shape 11"/>
          <p:cNvSpPr/>
          <p:nvPr/>
        </p:nvSpPr>
        <p:spPr>
          <a:xfrm>
            <a:off x="658368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14400" y="3474720"/>
            <a:ext cx="475488" cy="47548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782" y="3603102"/>
            <a:ext cx="218724" cy="21872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17904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최대화 → 상한(UB), 최소화 → 하한(LB)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1517904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어느 쪽이든 "현실보다 유리하게" 낙관적으로 계산해야 안전하다.</a:t>
            </a:r>
            <a:endParaRPr lang="en-US" sz="1060" dirty="0"/>
          </a:p>
        </p:txBody>
      </p:sp>
      <p:sp>
        <p:nvSpPr>
          <p:cNvPr id="21" name="Shape 15"/>
          <p:cNvSpPr/>
          <p:nvPr/>
        </p:nvSpPr>
        <p:spPr>
          <a:xfrm>
            <a:off x="6300216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556248" y="347472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sor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4630" y="3603102"/>
            <a:ext cx="218724" cy="21872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159752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Best-First + 우선순위 큐가 표준</a:t>
            </a:r>
            <a:endParaRPr lang="en-US" sz="1250" dirty="0"/>
          </a:p>
        </p:txBody>
      </p:sp>
      <p:sp>
        <p:nvSpPr>
          <p:cNvPr id="25" name="Text 18"/>
          <p:cNvSpPr/>
          <p:nvPr/>
        </p:nvSpPr>
        <p:spPr>
          <a:xfrm>
            <a:off x="7159752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유망한 노드부터 꺼내면 좋은 해를 일찍 찾고, 기준이 올라가 가지치기가 더 잘 된다.</a:t>
            </a:r>
            <a:endParaRPr lang="en-US" sz="1060" dirty="0"/>
          </a:p>
        </p:txBody>
      </p:sp>
      <p:sp>
        <p:nvSpPr>
          <p:cNvPr id="26" name="Shape 19"/>
          <p:cNvSpPr/>
          <p:nvPr/>
        </p:nvSpPr>
        <p:spPr>
          <a:xfrm>
            <a:off x="658368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914400" y="4974336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8" name="Image 5" descr="/home/claude/icons/stopwatch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782" y="5102718"/>
            <a:ext cx="218724" cy="218724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 O(2ⁿ), 실제로는 훨씬 빠르다</a:t>
            </a:r>
            <a:endParaRPr lang="en-US" sz="1250" dirty="0"/>
          </a:p>
        </p:txBody>
      </p:sp>
      <p:sp>
        <p:nvSpPr>
          <p:cNvPr id="30" name="Text 22"/>
          <p:cNvSpPr/>
          <p:nvPr/>
        </p:nvSpPr>
        <p:spPr>
          <a:xfrm>
            <a:off x="1517904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복잡도 표기는 최악의 이야기다. 좋은 한정값이 실효 성능을 결정한다.</a:t>
            </a:r>
            <a:endParaRPr lang="en-US" sz="1060" dirty="0"/>
          </a:p>
        </p:txBody>
      </p:sp>
      <p:sp>
        <p:nvSpPr>
          <p:cNvPr id="31" name="Shape 23"/>
          <p:cNvSpPr/>
          <p:nvPr/>
        </p:nvSpPr>
        <p:spPr>
          <a:xfrm>
            <a:off x="6300216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4"/>
          <p:cNvSpPr/>
          <p:nvPr/>
        </p:nvSpPr>
        <p:spPr>
          <a:xfrm>
            <a:off x="6556248" y="4974336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3" name="Image 6" descr="/home/claude/icons/exchange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4630" y="5102718"/>
            <a:ext cx="218724" cy="21872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7159752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DP와는 용도가 다르다</a:t>
            </a:r>
            <a:endParaRPr lang="en-US" sz="1250" dirty="0"/>
          </a:p>
        </p:txBody>
      </p:sp>
      <p:sp>
        <p:nvSpPr>
          <p:cNvPr id="35" name="Text 26"/>
          <p:cNvSpPr/>
          <p:nvPr/>
        </p:nvSpPr>
        <p:spPr>
          <a:xfrm>
            <a:off x="7159752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용량이 작은 정수면 DP, 용량이 크거나 실수면 분기한정이 유리하다.</a:t>
            </a:r>
            <a:endParaRPr lang="en-US" sz="1060" dirty="0"/>
          </a:p>
        </p:txBody>
      </p:sp>
      <p:sp>
        <p:nvSpPr>
          <p:cNvPr id="36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fl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§8.8  8장을 마치며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분기한정의 한계와 다음 장 예고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2880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questi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4767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분기한정이 "항상" 빠를까? 가지치기 조건이 느슨하면 거의 모든 노드를 방문해야 할 수도 있다.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96896"/>
            <a:ext cx="534924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14400" y="2935224"/>
            <a:ext cx="493776" cy="49377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2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20" y="3068544"/>
            <a:ext cx="227137" cy="22713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72768" y="277977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도시 20개 TSP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1572768" y="3145536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몇 초에서 몇 분이면 최적해를 얻을 수 있다.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181344" y="2596896"/>
            <a:ext cx="534924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37376" y="2935224"/>
            <a:ext cx="493776" cy="49377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3" descr="/home/claude/icons/time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696" y="3068544"/>
            <a:ext cx="227137" cy="22713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095744" y="277977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도시 50개 TSP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7095744" y="3145536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우주가 멸망해도 답을 구하지 못한다.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58368" y="4114800"/>
            <a:ext cx="10872216" cy="566928"/>
          </a:xfrm>
          <a:prstGeom prst="roundRect">
            <a:avLst>
              <a:gd name="adj" fmla="val 1935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658368" y="4114800"/>
            <a:ext cx="108722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"도대체 이 문제들의 정체는 무엇일까?"</a:t>
            </a:r>
            <a:endParaRPr lang="en-US" sz="1500" dirty="0"/>
          </a:p>
        </p:txBody>
      </p:sp>
      <p:sp>
        <p:nvSpPr>
          <p:cNvPr id="22" name="Shape 16"/>
          <p:cNvSpPr/>
          <p:nvPr/>
        </p:nvSpPr>
        <p:spPr>
          <a:xfrm>
            <a:off x="658368" y="4882896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134356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24" name="Image 4" descr="/home/claude/icons/rock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253228"/>
            <a:ext cx="219456" cy="21945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502920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장 — P vs NP 문제</a:t>
            </a:r>
            <a:endParaRPr lang="en-US" sz="1320" dirty="0"/>
          </a:p>
        </p:txBody>
      </p:sp>
      <p:sp>
        <p:nvSpPr>
          <p:cNvPr id="26" name="Text 19"/>
          <p:cNvSpPr/>
          <p:nvPr/>
        </p:nvSpPr>
        <p:spPr>
          <a:xfrm>
            <a:off x="1517904" y="5340096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크기가 조금만 커져도 현실적인 시간 안에 답을 구할 수 없는 문제들이 있다. 무엇을 빠르게 풀 수 있고 무엇은 끝내 풀 수 없는가 — 9장에서 그 경계를 다룬다.</a:t>
            </a:r>
            <a:endParaRPr lang="en-US" sz="1230" dirty="0"/>
          </a:p>
        </p:txBody>
      </p:sp>
      <p:sp>
        <p:nvSpPr>
          <p:cNvPr id="27" name="Shape 20"/>
          <p:cNvSpPr/>
          <p:nvPr/>
        </p:nvSpPr>
        <p:spPr>
          <a:xfrm>
            <a:off x="658368" y="587044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896112" y="5897880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9" name="Image 5" descr="/home/claude/icons/flag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6002487"/>
            <a:ext cx="193121" cy="193121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517904" y="596188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 설계의 마지막 질문은 "더 빠른 방법"이 아니라 "빠른 방법이 존재하는가"이다.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EXERCISE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연습문제 1 ~ 5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1109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pe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" y="2034540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17904" y="1737360"/>
            <a:ext cx="365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975104" y="1810512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 기법과 백트래킹 기법의 공통점과 차이점을 서술하라. (키워드: 상태 공간 트리, DFS, BFS, 최적화 문제, 결정 문제)</a:t>
            </a:r>
            <a:endParaRPr lang="en-US" sz="1120" dirty="0"/>
          </a:p>
        </p:txBody>
      </p:sp>
      <p:sp>
        <p:nvSpPr>
          <p:cNvPr id="9" name="Shape 6"/>
          <p:cNvSpPr/>
          <p:nvPr/>
        </p:nvSpPr>
        <p:spPr>
          <a:xfrm>
            <a:off x="658368" y="2633472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914400" y="280720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1" name="Image 1" descr="/home/claude/icons/pe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" y="2930652"/>
            <a:ext cx="210312" cy="2103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17904" y="2633472"/>
            <a:ext cx="365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1975104" y="2706624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 함수(bounding function)의 역할을 설명하고, 유망하지 않은 노드를 판별해 가지치기하는 일반적인 조건식을 최소화 문제 기준으로 서술하라.</a:t>
            </a:r>
            <a:endParaRPr lang="en-US" sz="1120" dirty="0"/>
          </a:p>
        </p:txBody>
      </p:sp>
      <p:sp>
        <p:nvSpPr>
          <p:cNvPr id="14" name="Shape 10"/>
          <p:cNvSpPr/>
          <p:nvPr/>
        </p:nvSpPr>
        <p:spPr>
          <a:xfrm>
            <a:off x="658368" y="3529584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370332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2" descr="/home/claude/icons/pe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" y="3826764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17904" y="3529584"/>
            <a:ext cx="365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975104" y="3602736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 기법을 구현할 때 우선순위 큐를 사용하는 이유를 탐색 전략의 관점에서 설명하라.</a:t>
            </a:r>
            <a:endParaRPr lang="en-US" sz="1120" dirty="0"/>
          </a:p>
        </p:txBody>
      </p:sp>
      <p:sp>
        <p:nvSpPr>
          <p:cNvPr id="19" name="Shape 14"/>
          <p:cNvSpPr/>
          <p:nvPr/>
        </p:nvSpPr>
        <p:spPr>
          <a:xfrm>
            <a:off x="658368" y="4425696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14400" y="4599432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3" descr="/home/claude/icons/pe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844" y="4722876"/>
            <a:ext cx="210312" cy="21031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17904" y="4425696"/>
            <a:ext cx="365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1975104" y="4498848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(0/1 배낭) W = 10kg, 아이템 4개 — (2kg, $40), (5kg, $30), (10kg, $50), (5kg, $10). 루트 노드의 상한값(UB)을 분할 가능 배낭 방식으로 계산하라.</a:t>
            </a:r>
            <a:endParaRPr lang="en-US" sz="1120" dirty="0"/>
          </a:p>
        </p:txBody>
      </p:sp>
      <p:sp>
        <p:nvSpPr>
          <p:cNvPr id="24" name="Shape 18"/>
          <p:cNvSpPr/>
          <p:nvPr/>
        </p:nvSpPr>
        <p:spPr>
          <a:xfrm>
            <a:off x="658368" y="5321808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549554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4" descr="/home/claude/icons/pe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844" y="5618988"/>
            <a:ext cx="210312" cy="21031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5321808"/>
            <a:ext cx="365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1975104" y="5394960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(TSP) 인접 행렬 [∞,10,15,20] / [5,∞,9,10] / [6,13,∞,12] / [8,8,9,∞] 에 대해 최단 2간선 합을 이용하여 루트 노드의 LB를 계산하라.</a:t>
            </a:r>
            <a:endParaRPr lang="en-US" sz="112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EXERCISE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연습문제 6 ~ 10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1109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6" name="Image 0" descr="/home/claude/icons/pe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" y="2034540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81328" y="1737360"/>
            <a:ext cx="457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975104" y="1810512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Best-First Search에서 큐의 노드 한정값이 A(25), B(18), C(30), D(18)일 때 다음에 확장할 노드는? (최소화 문제, B가 D보다 먼저 생성되었다)</a:t>
            </a:r>
            <a:endParaRPr lang="en-US" sz="1120" dirty="0"/>
          </a:p>
        </p:txBody>
      </p:sp>
      <p:sp>
        <p:nvSpPr>
          <p:cNvPr id="9" name="Shape 6"/>
          <p:cNvSpPr/>
          <p:nvPr/>
        </p:nvSpPr>
        <p:spPr>
          <a:xfrm>
            <a:off x="658368" y="2633472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914400" y="280720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1" name="Image 1" descr="/home/claude/icons/pe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" y="2930652"/>
            <a:ext cx="210312" cy="2103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81328" y="2633472"/>
            <a:ext cx="457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1975104" y="2706624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분기한정의 최악 시간 복잡도와, 그럼에도 실무에서 사용하는 실용적인 이유를 설명하라.</a:t>
            </a:r>
            <a:endParaRPr lang="en-US" sz="1120" dirty="0"/>
          </a:p>
        </p:txBody>
      </p:sp>
      <p:sp>
        <p:nvSpPr>
          <p:cNvPr id="14" name="Shape 10"/>
          <p:cNvSpPr/>
          <p:nvPr/>
        </p:nvSpPr>
        <p:spPr>
          <a:xfrm>
            <a:off x="658368" y="3529584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370332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pe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" y="3826764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3529584"/>
            <a:ext cx="457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975104" y="3602736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한정 함수가 지나치게 큰 값(loose bound)을 산출하면 알고리즘 성능에 어떤 영향이 있는가? 가지치기 효율과 방문 노드 수의 관점에서 설명하라.</a:t>
            </a:r>
            <a:endParaRPr lang="en-US" sz="1120" dirty="0"/>
          </a:p>
        </p:txBody>
      </p:sp>
      <p:sp>
        <p:nvSpPr>
          <p:cNvPr id="19" name="Shape 14"/>
          <p:cNvSpPr/>
          <p:nvPr/>
        </p:nvSpPr>
        <p:spPr>
          <a:xfrm>
            <a:off x="658368" y="4425696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14400" y="459943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1" name="Image 3" descr="/home/claude/icons/pe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844" y="4722876"/>
            <a:ext cx="210312" cy="21031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81328" y="4425696"/>
            <a:ext cx="457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1975104" y="4498848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Best-First Search는 최적해를 빨리 찾지만 DFS에 비해 메모리 사용량이 기하급수적으로 증가할 위험이 있다. 그 이유를 우선순위 큐의 특성과 관련지어 설명하고, 완화 전략을 하나 제안하라.</a:t>
            </a:r>
            <a:endParaRPr lang="en-US" sz="1120" dirty="0"/>
          </a:p>
        </p:txBody>
      </p:sp>
      <p:sp>
        <p:nvSpPr>
          <p:cNvPr id="24" name="Shape 18"/>
          <p:cNvSpPr/>
          <p:nvPr/>
        </p:nvSpPr>
        <p:spPr>
          <a:xfrm>
            <a:off x="658368" y="5321808"/>
            <a:ext cx="10872216" cy="804672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549554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4" descr="/home/claude/icons/pe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844" y="5618988"/>
            <a:ext cx="210312" cy="21031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81328" y="5321808"/>
            <a:ext cx="457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1975104" y="5394960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문제에서 아이템을 가성비(v/w) 내림차순으로 정렬하는 전처리가 가지치기 효율에 미치는 결정적인 영향을 설명하라.</a:t>
            </a:r>
            <a:endParaRPr lang="en-US" sz="112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51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828800"/>
            <a:ext cx="6035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08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" y="2340864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5600" dirty="0"/>
          </a:p>
        </p:txBody>
      </p:sp>
      <p:sp>
        <p:nvSpPr>
          <p:cNvPr id="19" name="Text 17"/>
          <p:cNvSpPr/>
          <p:nvPr/>
        </p:nvSpPr>
        <p:spPr>
          <a:xfrm>
            <a:off x="658368" y="363931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유망한 질문부터 꺼내 봅시다.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좋은 질문 하나가 나머지를 전부 정리해 줍니다.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967728" y="1691640"/>
            <a:ext cx="4562856" cy="3877056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0" descr="/home/claude/ch8/assets/q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08" y="2132180"/>
            <a:ext cx="4197096" cy="299597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8장 분기한정 기법</dc:title>
  <dc:subject>PptxGenJS Presentation</dc:subject>
  <dc:creator>대전대학교</dc:creator>
  <cp:lastModifiedBy>대전대학교</cp:lastModifiedBy>
  <cp:revision>1</cp:revision>
  <dcterms:created xsi:type="dcterms:W3CDTF">2026-08-03T06:00:35Z</dcterms:created>
  <dcterms:modified xsi:type="dcterms:W3CDTF">2026-08-03T06:00:35Z</dcterms:modified>
</cp:coreProperties>
</file>