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slideMasters/slideMaster45.xml" ContentType="application/vnd.openxmlformats-officedocument.presentationml.slideMaster+xml"/>
  <Override PartName="/ppt/slides/slide45.xml" ContentType="application/vnd.openxmlformats-officedocument.presentationml.slide+xml"/>
  <Override PartName="/ppt/slideMasters/slideMaster46.xml" ContentType="application/vnd.openxmlformats-officedocument.presentationml.slideMaster+xml"/>
  <Override PartName="/ppt/slides/slide46.xml" ContentType="application/vnd.openxmlformats-officedocument.presentationml.slide+xml"/>
  <Override PartName="/ppt/slideMasters/slideMaster47.xml" ContentType="application/vnd.openxmlformats-officedocument.presentationml.slideMaster+xml"/>
  <Override PartName="/ppt/slides/slide47.xml" ContentType="application/vnd.openxmlformats-officedocument.presentationml.slide+xml"/>
  <Override PartName="/ppt/slideMasters/slideMaster48.xml" ContentType="application/vnd.openxmlformats-officedocument.presentationml.slideMaster+xml"/>
  <Override PartName="/ppt/slides/slide48.xml" ContentType="application/vnd.openxmlformats-officedocument.presentationml.slide+xml"/>
  <Override PartName="/ppt/slideMasters/slideMaster49.xml" ContentType="application/vnd.openxmlformats-officedocument.presentationml.slideMaster+xml"/>
  <Override PartName="/ppt/slides/slide4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</p:sldIdLst>
  <p:notesMasterIdLst>
    <p:notesMasterId r:id="rId5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50" Type="http://schemas.openxmlformats.org/officeDocument/2006/relationships/slide" Target="slides/slide49.xml"/><Relationship Id="rId51" Type="http://schemas.openxmlformats.org/officeDocument/2006/relationships/notesMaster" Target="notesMasters/notesMaster1.xml"/><Relationship Id="rId52" Type="http://schemas.openxmlformats.org/officeDocument/2006/relationships/presProps" Target="presProps.xml"/><Relationship Id="rId53" Type="http://schemas.openxmlformats.org/officeDocument/2006/relationships/viewProps" Target="viewProps.xml"/><Relationship Id="rId54" Type="http://schemas.openxmlformats.org/officeDocument/2006/relationships/theme" Target="theme/theme1.xml"/><Relationship Id="rId5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_rels/notesSlide4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5.xml"/>
		</Relationships>
</file>

<file path=ppt/notesSlides/_rels/notesSlide4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6.xml"/>
		</Relationships>
</file>

<file path=ppt/notesSlides/_rels/notesSlide4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7.xml"/>
		</Relationships>
</file>

<file path=ppt/notesSlides/_rels/notesSlide4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8.xml"/>
		</Relationships>
</file>

<file path=ppt/notesSlides/_rels/notesSlide4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image" Target="../media/image-2-6.png"/><Relationship Id="rId7" Type="http://schemas.openxmlformats.org/officeDocument/2006/relationships/image" Target="../media/image-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1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1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image" Target="../media/image-21-2.png"/><Relationship Id="rId3" Type="http://schemas.openxmlformats.org/officeDocument/2006/relationships/image" Target="../media/image-21-3.png"/><Relationship Id="rId4" Type="http://schemas.openxmlformats.org/officeDocument/2006/relationships/image" Target="../media/image-21-4.png"/><Relationship Id="rId5" Type="http://schemas.openxmlformats.org/officeDocument/2006/relationships/image" Target="../media/image-2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image" Target="../media/image-22-2.png"/><Relationship Id="rId3" Type="http://schemas.openxmlformats.org/officeDocument/2006/relationships/image" Target="../media/image-22-3.png"/><Relationship Id="rId4" Type="http://schemas.openxmlformats.org/officeDocument/2006/relationships/image" Target="../media/image-22-1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image" Target="../media/image-23-2.png"/><Relationship Id="rId3" Type="http://schemas.openxmlformats.org/officeDocument/2006/relationships/image" Target="../media/image-23-3.png"/><Relationship Id="rId4" Type="http://schemas.openxmlformats.org/officeDocument/2006/relationships/image" Target="../media/image-2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png"/><Relationship Id="rId2" Type="http://schemas.openxmlformats.org/officeDocument/2006/relationships/image" Target="../media/image-25-1.png"/><Relationship Id="rId3" Type="http://schemas.openxmlformats.org/officeDocument/2006/relationships/image" Target="../media/image-25-3.png"/><Relationship Id="rId4" Type="http://schemas.openxmlformats.org/officeDocument/2006/relationships/image" Target="../media/image-2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6-1.png"/><Relationship Id="rId2" Type="http://schemas.openxmlformats.org/officeDocument/2006/relationships/image" Target="../media/image-26-2.png"/><Relationship Id="rId3" Type="http://schemas.openxmlformats.org/officeDocument/2006/relationships/image" Target="../media/image-26-3.png"/><Relationship Id="rId4" Type="http://schemas.openxmlformats.org/officeDocument/2006/relationships/image" Target="../media/image-26-4.png"/><Relationship Id="rId5" Type="http://schemas.openxmlformats.org/officeDocument/2006/relationships/image" Target="../media/image-2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7-1.png"/><Relationship Id="rId2" Type="http://schemas.openxmlformats.org/officeDocument/2006/relationships/image" Target="../media/image-27-2.png"/><Relationship Id="rId3" Type="http://schemas.openxmlformats.org/officeDocument/2006/relationships/image" Target="../media/image-27-3.png"/><Relationship Id="rId4" Type="http://schemas.openxmlformats.org/officeDocument/2006/relationships/image" Target="../media/image-27-4.png"/><Relationship Id="rId5" Type="http://schemas.openxmlformats.org/officeDocument/2006/relationships/image" Target="../media/image-2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8-1.png"/><Relationship Id="rId2" Type="http://schemas.openxmlformats.org/officeDocument/2006/relationships/image" Target="../media/image-28-2.png"/><Relationship Id="rId3" Type="http://schemas.openxmlformats.org/officeDocument/2006/relationships/image" Target="../media/image-28-3.png"/><Relationship Id="rId4" Type="http://schemas.openxmlformats.org/officeDocument/2006/relationships/image" Target="../media/image-28-4.png"/><Relationship Id="rId5" Type="http://schemas.openxmlformats.org/officeDocument/2006/relationships/image" Target="../media/image-2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9-1.png"/><Relationship Id="rId2" Type="http://schemas.openxmlformats.org/officeDocument/2006/relationships/image" Target="../media/image-29-2.png"/><Relationship Id="rId3" Type="http://schemas.openxmlformats.org/officeDocument/2006/relationships/image" Target="../media/image-29-3.png"/><Relationship Id="rId4" Type="http://schemas.openxmlformats.org/officeDocument/2006/relationships/image" Target="../media/image-2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1-1.png"/><Relationship Id="rId2" Type="http://schemas.openxmlformats.org/officeDocument/2006/relationships/image" Target="../media/image-31-2.png"/><Relationship Id="rId3" Type="http://schemas.openxmlformats.org/officeDocument/2006/relationships/image" Target="../media/image-31-3.png"/><Relationship Id="rId4" Type="http://schemas.openxmlformats.org/officeDocument/2006/relationships/image" Target="../media/image-31-4.png"/><Relationship Id="rId5" Type="http://schemas.openxmlformats.org/officeDocument/2006/relationships/image" Target="../media/image-31-5.png"/><Relationship Id="rId6" Type="http://schemas.openxmlformats.org/officeDocument/2006/relationships/image" Target="../media/image-3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2-1.png"/><Relationship Id="rId2" Type="http://schemas.openxmlformats.org/officeDocument/2006/relationships/image" Target="../media/image-32-2.png"/><Relationship Id="rId3" Type="http://schemas.openxmlformats.org/officeDocument/2006/relationships/image" Target="../media/image-32-1.png"/><Relationship Id="rId4" Type="http://schemas.openxmlformats.org/officeDocument/2006/relationships/image" Target="../media/image-3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3-1.png"/><Relationship Id="rId2" Type="http://schemas.openxmlformats.org/officeDocument/2006/relationships/image" Target="../media/image-33-2.png"/><Relationship Id="rId3" Type="http://schemas.openxmlformats.org/officeDocument/2006/relationships/image" Target="../media/image-3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5-1.png"/><Relationship Id="rId2" Type="http://schemas.openxmlformats.org/officeDocument/2006/relationships/image" Target="../media/image-35-1.png"/><Relationship Id="rId3" Type="http://schemas.openxmlformats.org/officeDocument/2006/relationships/image" Target="../media/image-3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7-1.png"/><Relationship Id="rId2" Type="http://schemas.openxmlformats.org/officeDocument/2006/relationships/image" Target="../media/image-37-2.png"/><Relationship Id="rId3" Type="http://schemas.openxmlformats.org/officeDocument/2006/relationships/image" Target="../media/image-37-3.png"/><Relationship Id="rId4" Type="http://schemas.openxmlformats.org/officeDocument/2006/relationships/image" Target="../media/image-37-4.png"/><Relationship Id="rId5" Type="http://schemas.openxmlformats.org/officeDocument/2006/relationships/image" Target="../media/image-37-5.png"/><Relationship Id="rId6" Type="http://schemas.openxmlformats.org/officeDocument/2006/relationships/image" Target="../media/image-3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8-1.png"/><Relationship Id="rId2" Type="http://schemas.openxmlformats.org/officeDocument/2006/relationships/image" Target="../media/image-38-2.png"/><Relationship Id="rId3" Type="http://schemas.openxmlformats.org/officeDocument/2006/relationships/image" Target="../media/image-38-3.png"/><Relationship Id="rId4" Type="http://schemas.openxmlformats.org/officeDocument/2006/relationships/image" Target="../media/image-38-4.png"/><Relationship Id="rId5" Type="http://schemas.openxmlformats.org/officeDocument/2006/relationships/image" Target="../media/image-3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9-1.png"/><Relationship Id="rId2" Type="http://schemas.openxmlformats.org/officeDocument/2006/relationships/image" Target="../media/image-39-2.png"/><Relationship Id="rId3" Type="http://schemas.openxmlformats.org/officeDocument/2006/relationships/image" Target="../media/image-39-3.png"/><Relationship Id="rId4" Type="http://schemas.openxmlformats.org/officeDocument/2006/relationships/image" Target="../media/image-39-4.png"/><Relationship Id="rId5" Type="http://schemas.openxmlformats.org/officeDocument/2006/relationships/image" Target="../media/image-39-5.png"/><Relationship Id="rId6" Type="http://schemas.openxmlformats.org/officeDocument/2006/relationships/image" Target="../media/image-3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0-1.png"/><Relationship Id="rId2" Type="http://schemas.openxmlformats.org/officeDocument/2006/relationships/image" Target="../media/image-40-2.png"/><Relationship Id="rId3" Type="http://schemas.openxmlformats.org/officeDocument/2006/relationships/image" Target="../media/image-40-3.png"/><Relationship Id="rId4" Type="http://schemas.openxmlformats.org/officeDocument/2006/relationships/image" Target="../media/image-40-4.png"/><Relationship Id="rId5" Type="http://schemas.openxmlformats.org/officeDocument/2006/relationships/image" Target="../media/image-4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1-1.png"/><Relationship Id="rId2" Type="http://schemas.openxmlformats.org/officeDocument/2006/relationships/image" Target="../media/image-41-2.png"/><Relationship Id="rId3" Type="http://schemas.openxmlformats.org/officeDocument/2006/relationships/image" Target="../media/image-4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3-1.png"/><Relationship Id="rId2" Type="http://schemas.openxmlformats.org/officeDocument/2006/relationships/image" Target="../media/image-43-2.png"/><Relationship Id="rId3" Type="http://schemas.openxmlformats.org/officeDocument/2006/relationships/image" Target="../media/image-4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4-1.png"/><Relationship Id="rId2" Type="http://schemas.openxmlformats.org/officeDocument/2006/relationships/image" Target="../media/image-44-2.png"/><Relationship Id="rId3" Type="http://schemas.openxmlformats.org/officeDocument/2006/relationships/image" Target="../media/image-44-3.png"/><Relationship Id="rId4" Type="http://schemas.openxmlformats.org/officeDocument/2006/relationships/image" Target="../media/image-4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5-1.png"/><Relationship Id="rId2" Type="http://schemas.openxmlformats.org/officeDocument/2006/relationships/image" Target="../media/image-45-2.png"/><Relationship Id="rId3" Type="http://schemas.openxmlformats.org/officeDocument/2006/relationships/image" Target="../media/image-45-3.png"/><Relationship Id="rId4" Type="http://schemas.openxmlformats.org/officeDocument/2006/relationships/image" Target="../media/image-45-4.png"/><Relationship Id="rId5" Type="http://schemas.openxmlformats.org/officeDocument/2006/relationships/image" Target="../media/image-4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7-1.png"/><Relationship Id="rId2" Type="http://schemas.openxmlformats.org/officeDocument/2006/relationships/image" Target="../media/image-47-2.png"/><Relationship Id="rId3" Type="http://schemas.openxmlformats.org/officeDocument/2006/relationships/image" Target="../media/image-47-3.png"/><Relationship Id="rId4" Type="http://schemas.openxmlformats.org/officeDocument/2006/relationships/image" Target="../media/image-47-4.png"/><Relationship Id="rId5" Type="http://schemas.openxmlformats.org/officeDocument/2006/relationships/image" Target="../media/image-4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8-1.png"/><Relationship Id="rId2" Type="http://schemas.openxmlformats.org/officeDocument/2006/relationships/image" Target="../media/image-48-2.png"/><Relationship Id="rId3" Type="http://schemas.openxmlformats.org/officeDocument/2006/relationships/image" Target="../media/image-48-3.png"/><Relationship Id="rId4" Type="http://schemas.openxmlformats.org/officeDocument/2006/relationships/image" Target="../media/image-48-4.png"/><Relationship Id="rId5" Type="http://schemas.openxmlformats.org/officeDocument/2006/relationships/image" Target="../media/image-48-5.png"/><Relationship Id="rId6" Type="http://schemas.openxmlformats.org/officeDocument/2006/relationships/image" Target="../media/image-4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8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716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5623560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02920" y="5797296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502920" y="5971032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76656" y="5623560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76656" y="5797296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76656" y="5971032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50392" y="5623560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850392" y="5797296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50392" y="5971032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024128" y="5623560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024128" y="5797296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024128" y="5971032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1197864" y="5623560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197864" y="5797296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197864" y="5971032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1481328"/>
            <a:ext cx="6583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60" kern="0" dirty="0">
                <a:solidFill>
                  <a:srgbClr val="8F8CD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그림으로 쉽게 설명하는 파이썬 알고리즘</a:t>
            </a:r>
            <a:endParaRPr lang="en-US" sz="1250" dirty="0"/>
          </a:p>
        </p:txBody>
      </p:sp>
      <p:sp>
        <p:nvSpPr>
          <p:cNvPr id="18" name="Text 16"/>
          <p:cNvSpPr/>
          <p:nvPr/>
        </p:nvSpPr>
        <p:spPr>
          <a:xfrm>
            <a:off x="658368" y="1901952"/>
            <a:ext cx="6583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pc="300" kern="0" dirty="0">
                <a:solidFill>
                  <a:srgbClr val="FBBF2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CHAPTER 09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658368" y="2395728"/>
            <a:ext cx="65836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NP-완전 문제</a:t>
            </a:r>
            <a:endParaRPr lang="en-US" sz="5400" dirty="0"/>
          </a:p>
        </p:txBody>
      </p:sp>
      <p:sp>
        <p:nvSpPr>
          <p:cNvPr id="20" name="Text 18"/>
          <p:cNvSpPr/>
          <p:nvPr/>
        </p:nvSpPr>
        <p:spPr>
          <a:xfrm>
            <a:off x="658368" y="3566160"/>
            <a:ext cx="6583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9C99D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NP-Complete Problems</a:t>
            </a:r>
            <a:endParaRPr lang="en-US" sz="1900" dirty="0"/>
          </a:p>
        </p:txBody>
      </p:sp>
      <p:sp>
        <p:nvSpPr>
          <p:cNvPr id="21" name="Text 19"/>
          <p:cNvSpPr/>
          <p:nvPr/>
        </p:nvSpPr>
        <p:spPr>
          <a:xfrm>
            <a:off x="658368" y="4224528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문제의 한계를 아는 것이 곧 해결의 시작이다</a:t>
            </a:r>
            <a:endParaRPr lang="en-US" sz="1350" dirty="0"/>
          </a:p>
        </p:txBody>
      </p:sp>
      <p:sp>
        <p:nvSpPr>
          <p:cNvPr id="22" name="Shape 20"/>
          <p:cNvSpPr/>
          <p:nvPr/>
        </p:nvSpPr>
        <p:spPr>
          <a:xfrm>
            <a:off x="7543800" y="1572768"/>
            <a:ext cx="3986784" cy="3749040"/>
          </a:xfrm>
          <a:prstGeom prst="roundRect">
            <a:avLst>
              <a:gd name="adj" fmla="val 3902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3" name="Shape 21"/>
          <p:cNvSpPr/>
          <p:nvPr/>
        </p:nvSpPr>
        <p:spPr>
          <a:xfrm>
            <a:off x="7882128" y="2148840"/>
            <a:ext cx="2606040" cy="2377440"/>
          </a:xfrm>
          <a:prstGeom prst="ellipse">
            <a:avLst/>
          </a:prstGeom>
          <a:solidFill>
            <a:srgbClr val="38BDF8">
              <a:alpha val="34000"/>
            </a:srgbClr>
          </a:solidFill>
          <a:ln w="19050">
            <a:solidFill>
              <a:srgbClr val="38BDF8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9144000" y="1874520"/>
            <a:ext cx="2011680" cy="2926080"/>
          </a:xfrm>
          <a:prstGeom prst="ellipse">
            <a:avLst/>
          </a:prstGeom>
          <a:solidFill>
            <a:srgbClr val="FB7185">
              <a:alpha val="34000"/>
            </a:srgbClr>
          </a:solidFill>
          <a:ln w="19050">
            <a:solidFill>
              <a:srgbClr val="FB7185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8183880" y="3200400"/>
            <a:ext cx="1371600" cy="1051560"/>
          </a:xfrm>
          <a:prstGeom prst="ellipse">
            <a:avLst/>
          </a:prstGeom>
          <a:solidFill>
            <a:srgbClr val="10B981">
              <a:alpha val="48000"/>
            </a:srgbClr>
          </a:solidFill>
          <a:ln w="19050">
            <a:solidFill>
              <a:srgbClr val="10B981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7955280" y="2286000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E74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NP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10149840" y="2011680"/>
            <a:ext cx="1188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B3455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NP-난해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8595360" y="3584448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B6B4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9125712" y="2697480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NP-완전</a:t>
            </a:r>
            <a:endParaRPr lang="en-US" sz="1050" dirty="0"/>
          </a:p>
        </p:txBody>
      </p:sp>
      <p:sp>
        <p:nvSpPr>
          <p:cNvPr id="30" name="Text 28"/>
          <p:cNvSpPr/>
          <p:nvPr/>
        </p:nvSpPr>
        <p:spPr>
          <a:xfrm>
            <a:off x="7726680" y="4846320"/>
            <a:ext cx="362102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 ≠ NP 라고 가정했을 때의 지형</a:t>
            </a:r>
            <a:endParaRPr lang="en-US" sz="1050" dirty="0"/>
          </a:p>
        </p:txBody>
      </p:sp>
      <p:sp>
        <p:nvSpPr>
          <p:cNvPr id="31" name="Text 29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A67A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57200"/>
            <a:ext cx="5486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60" kern="0" dirty="0">
                <a:solidFill>
                  <a:srgbClr val="4F46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CONTENTS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58368" y="78638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이번 장의 구조</a:t>
            </a:r>
            <a:endParaRPr lang="en-US" sz="2900" dirty="0"/>
          </a:p>
        </p:txBody>
      </p:sp>
      <p:sp>
        <p:nvSpPr>
          <p:cNvPr id="4" name="Shape 2"/>
          <p:cNvSpPr/>
          <p:nvPr/>
        </p:nvSpPr>
        <p:spPr>
          <a:xfrm>
            <a:off x="658368" y="1783080"/>
            <a:ext cx="5230368" cy="9144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932688" y="2011680"/>
            <a:ext cx="457200" cy="45720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6" name="Image 0" descr="/home/claude/icons/hourglass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6132" y="2135124"/>
            <a:ext cx="210312" cy="210312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554480" y="1920240"/>
            <a:ext cx="5669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4F46E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9.1</a:t>
            </a:r>
            <a:endParaRPr lang="en-US" sz="1150" dirty="0"/>
          </a:p>
        </p:txBody>
      </p:sp>
      <p:sp>
        <p:nvSpPr>
          <p:cNvPr id="8" name="Text 5"/>
          <p:cNvSpPr/>
          <p:nvPr/>
        </p:nvSpPr>
        <p:spPr>
          <a:xfrm>
            <a:off x="2048256" y="1920240"/>
            <a:ext cx="35844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현실의 벽</a:t>
            </a:r>
            <a:endParaRPr lang="en-US" sz="1450" dirty="0"/>
          </a:p>
        </p:txBody>
      </p:sp>
      <p:sp>
        <p:nvSpPr>
          <p:cNvPr id="9" name="Text 6"/>
          <p:cNvSpPr/>
          <p:nvPr/>
        </p:nvSpPr>
        <p:spPr>
          <a:xfrm>
            <a:off x="1554480" y="2258568"/>
            <a:ext cx="40416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튜링 머신과 다항 시간</a:t>
            </a:r>
            <a:endParaRPr lang="en-US" sz="1150" dirty="0"/>
          </a:p>
        </p:txBody>
      </p:sp>
      <p:sp>
        <p:nvSpPr>
          <p:cNvPr id="10" name="Shape 7"/>
          <p:cNvSpPr/>
          <p:nvPr/>
        </p:nvSpPr>
        <p:spPr>
          <a:xfrm>
            <a:off x="6300216" y="1783080"/>
            <a:ext cx="5230368" cy="9144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6574536" y="2011680"/>
            <a:ext cx="457200" cy="457200"/>
          </a:xfrm>
          <a:prstGeom prst="ellipse">
            <a:avLst/>
          </a:prstGeom>
          <a:solidFill>
            <a:srgbClr val="38BDF8"/>
          </a:solidFill>
          <a:ln w="12700">
            <a:solidFill>
              <a:srgbClr val="38BDF8"/>
            </a:solidFill>
            <a:prstDash val="solid"/>
          </a:ln>
        </p:spPr>
      </p:sp>
      <p:pic>
        <p:nvPicPr>
          <p:cNvPr id="12" name="Image 1" descr="/home/claude/icons/scale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97980" y="2135124"/>
            <a:ext cx="210312" cy="210312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7196328" y="1920240"/>
            <a:ext cx="5669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38BDF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9.2</a:t>
            </a:r>
            <a:endParaRPr lang="en-US" sz="1150" dirty="0"/>
          </a:p>
        </p:txBody>
      </p:sp>
      <p:sp>
        <p:nvSpPr>
          <p:cNvPr id="14" name="Text 10"/>
          <p:cNvSpPr/>
          <p:nvPr/>
        </p:nvSpPr>
        <p:spPr>
          <a:xfrm>
            <a:off x="7690104" y="1920240"/>
            <a:ext cx="35844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P와 NP</a:t>
            </a:r>
            <a:endParaRPr lang="en-US" sz="1450" dirty="0"/>
          </a:p>
        </p:txBody>
      </p:sp>
      <p:sp>
        <p:nvSpPr>
          <p:cNvPr id="15" name="Text 11"/>
          <p:cNvSpPr/>
          <p:nvPr/>
        </p:nvSpPr>
        <p:spPr>
          <a:xfrm>
            <a:off x="7196328" y="2258568"/>
            <a:ext cx="40416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풀 수 있는가 vs 검산할 수 있는가</a:t>
            </a:r>
            <a:endParaRPr lang="en-US" sz="1150" dirty="0"/>
          </a:p>
        </p:txBody>
      </p:sp>
      <p:sp>
        <p:nvSpPr>
          <p:cNvPr id="16" name="Shape 12"/>
          <p:cNvSpPr/>
          <p:nvPr/>
        </p:nvSpPr>
        <p:spPr>
          <a:xfrm>
            <a:off x="658368" y="2788920"/>
            <a:ext cx="5230368" cy="9144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7" name="Shape 13"/>
          <p:cNvSpPr/>
          <p:nvPr/>
        </p:nvSpPr>
        <p:spPr>
          <a:xfrm>
            <a:off x="932688" y="3017520"/>
            <a:ext cx="457200" cy="45720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18" name="Image 2" descr="/home/claude/icons/exchange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6132" y="3140964"/>
            <a:ext cx="210312" cy="210312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1554480" y="2926080"/>
            <a:ext cx="5669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59E0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9.3</a:t>
            </a:r>
            <a:endParaRPr lang="en-US" sz="1150" dirty="0"/>
          </a:p>
        </p:txBody>
      </p:sp>
      <p:sp>
        <p:nvSpPr>
          <p:cNvPr id="20" name="Text 15"/>
          <p:cNvSpPr/>
          <p:nvPr/>
        </p:nvSpPr>
        <p:spPr>
          <a:xfrm>
            <a:off x="2048256" y="2926080"/>
            <a:ext cx="35844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환원 (Reduction)</a:t>
            </a:r>
            <a:endParaRPr lang="en-US" sz="1450" dirty="0"/>
          </a:p>
        </p:txBody>
      </p:sp>
      <p:sp>
        <p:nvSpPr>
          <p:cNvPr id="21" name="Text 16"/>
          <p:cNvSpPr/>
          <p:nvPr/>
        </p:nvSpPr>
        <p:spPr>
          <a:xfrm>
            <a:off x="1554480" y="3264408"/>
            <a:ext cx="40416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문제의 난이도 비교하기</a:t>
            </a:r>
            <a:endParaRPr lang="en-US" sz="1150" dirty="0"/>
          </a:p>
        </p:txBody>
      </p:sp>
      <p:sp>
        <p:nvSpPr>
          <p:cNvPr id="22" name="Shape 17"/>
          <p:cNvSpPr/>
          <p:nvPr/>
        </p:nvSpPr>
        <p:spPr>
          <a:xfrm>
            <a:off x="6300216" y="2788920"/>
            <a:ext cx="5230368" cy="9144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3" name="Shape 18"/>
          <p:cNvSpPr/>
          <p:nvPr/>
        </p:nvSpPr>
        <p:spPr>
          <a:xfrm>
            <a:off x="6574536" y="3017520"/>
            <a:ext cx="457200" cy="45720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24" name="Image 3" descr="/home/claude/icons/layers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97980" y="3140964"/>
            <a:ext cx="210312" cy="210312"/>
          </a:xfrm>
          <a:prstGeom prst="rect">
            <a:avLst/>
          </a:prstGeom>
        </p:spPr>
      </p:pic>
      <p:sp>
        <p:nvSpPr>
          <p:cNvPr id="25" name="Text 19"/>
          <p:cNvSpPr/>
          <p:nvPr/>
        </p:nvSpPr>
        <p:spPr>
          <a:xfrm>
            <a:off x="7196328" y="2926080"/>
            <a:ext cx="5669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0B98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9.4</a:t>
            </a:r>
            <a:endParaRPr lang="en-US" sz="1150" dirty="0"/>
          </a:p>
        </p:txBody>
      </p:sp>
      <p:sp>
        <p:nvSpPr>
          <p:cNvPr id="26" name="Text 20"/>
          <p:cNvSpPr/>
          <p:nvPr/>
        </p:nvSpPr>
        <p:spPr>
          <a:xfrm>
            <a:off x="7690104" y="2926080"/>
            <a:ext cx="35844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NP-완전과 NP-난해</a:t>
            </a:r>
            <a:endParaRPr lang="en-US" sz="1450" dirty="0"/>
          </a:p>
        </p:txBody>
      </p:sp>
      <p:sp>
        <p:nvSpPr>
          <p:cNvPr id="27" name="Text 21"/>
          <p:cNvSpPr/>
          <p:nvPr/>
        </p:nvSpPr>
        <p:spPr>
          <a:xfrm>
            <a:off x="7196328" y="3264408"/>
            <a:ext cx="40416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난이도의 끝판왕</a:t>
            </a:r>
            <a:endParaRPr lang="en-US" sz="1150" dirty="0"/>
          </a:p>
        </p:txBody>
      </p:sp>
      <p:sp>
        <p:nvSpPr>
          <p:cNvPr id="28" name="Shape 22"/>
          <p:cNvSpPr/>
          <p:nvPr/>
        </p:nvSpPr>
        <p:spPr>
          <a:xfrm>
            <a:off x="658368" y="3794760"/>
            <a:ext cx="5230368" cy="9144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9" name="Shape 23"/>
          <p:cNvSpPr/>
          <p:nvPr/>
        </p:nvSpPr>
        <p:spPr>
          <a:xfrm>
            <a:off x="932688" y="4023360"/>
            <a:ext cx="457200" cy="45720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30" name="Image 4" descr="/home/claude/icons/trophy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6132" y="4146804"/>
            <a:ext cx="210312" cy="210312"/>
          </a:xfrm>
          <a:prstGeom prst="rect">
            <a:avLst/>
          </a:prstGeom>
        </p:spPr>
      </p:pic>
      <p:sp>
        <p:nvSpPr>
          <p:cNvPr id="31" name="Text 24"/>
          <p:cNvSpPr/>
          <p:nvPr/>
        </p:nvSpPr>
        <p:spPr>
          <a:xfrm>
            <a:off x="1554480" y="3931920"/>
            <a:ext cx="5669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7C3AE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9.5</a:t>
            </a:r>
            <a:endParaRPr lang="en-US" sz="1150" dirty="0"/>
          </a:p>
        </p:txBody>
      </p:sp>
      <p:sp>
        <p:nvSpPr>
          <p:cNvPr id="32" name="Text 25"/>
          <p:cNvSpPr/>
          <p:nvPr/>
        </p:nvSpPr>
        <p:spPr>
          <a:xfrm>
            <a:off x="2048256" y="3931920"/>
            <a:ext cx="35844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대표 선수들</a:t>
            </a:r>
            <a:endParaRPr lang="en-US" sz="1450" dirty="0"/>
          </a:p>
        </p:txBody>
      </p:sp>
      <p:sp>
        <p:nvSpPr>
          <p:cNvPr id="33" name="Text 26"/>
          <p:cNvSpPr/>
          <p:nvPr/>
        </p:nvSpPr>
        <p:spPr>
          <a:xfrm>
            <a:off x="1554480" y="4270248"/>
            <a:ext cx="40416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SAT · TSP · 배낭 · 그래프</a:t>
            </a:r>
            <a:endParaRPr lang="en-US" sz="1150" dirty="0"/>
          </a:p>
        </p:txBody>
      </p:sp>
      <p:sp>
        <p:nvSpPr>
          <p:cNvPr id="34" name="Shape 27"/>
          <p:cNvSpPr/>
          <p:nvPr/>
        </p:nvSpPr>
        <p:spPr>
          <a:xfrm>
            <a:off x="6300216" y="3794760"/>
            <a:ext cx="5230368" cy="9144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5" name="Shape 28"/>
          <p:cNvSpPr/>
          <p:nvPr/>
        </p:nvSpPr>
        <p:spPr>
          <a:xfrm>
            <a:off x="6574536" y="4023360"/>
            <a:ext cx="457200" cy="45720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36" name="Image 5" descr="/home/claude/icons/route_white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97980" y="4146804"/>
            <a:ext cx="210312" cy="210312"/>
          </a:xfrm>
          <a:prstGeom prst="rect">
            <a:avLst/>
          </a:prstGeom>
        </p:spPr>
      </p:pic>
      <p:sp>
        <p:nvSpPr>
          <p:cNvPr id="37" name="Text 29"/>
          <p:cNvSpPr/>
          <p:nvPr/>
        </p:nvSpPr>
        <p:spPr>
          <a:xfrm>
            <a:off x="7196328" y="3931920"/>
            <a:ext cx="5669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B718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9.6</a:t>
            </a:r>
            <a:endParaRPr lang="en-US" sz="1150" dirty="0"/>
          </a:p>
        </p:txBody>
      </p:sp>
      <p:sp>
        <p:nvSpPr>
          <p:cNvPr id="38" name="Text 30"/>
          <p:cNvSpPr/>
          <p:nvPr/>
        </p:nvSpPr>
        <p:spPr>
          <a:xfrm>
            <a:off x="7690104" y="3931920"/>
            <a:ext cx="35844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NP-완전 대처법</a:t>
            </a:r>
            <a:endParaRPr lang="en-US" sz="1450" dirty="0"/>
          </a:p>
        </p:txBody>
      </p:sp>
      <p:sp>
        <p:nvSpPr>
          <p:cNvPr id="39" name="Text 31"/>
          <p:cNvSpPr/>
          <p:nvPr/>
        </p:nvSpPr>
        <p:spPr>
          <a:xfrm>
            <a:off x="7196328" y="4270248"/>
            <a:ext cx="40416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근사 알고리즘과 휴리스틱</a:t>
            </a:r>
            <a:endParaRPr lang="en-US" sz="1150" dirty="0"/>
          </a:p>
        </p:txBody>
      </p:sp>
      <p:sp>
        <p:nvSpPr>
          <p:cNvPr id="40" name="Shape 32"/>
          <p:cNvSpPr/>
          <p:nvPr/>
        </p:nvSpPr>
        <p:spPr>
          <a:xfrm>
            <a:off x="658368" y="4800600"/>
            <a:ext cx="10872216" cy="9144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41" name="Shape 33"/>
          <p:cNvSpPr/>
          <p:nvPr/>
        </p:nvSpPr>
        <p:spPr>
          <a:xfrm>
            <a:off x="932688" y="5029200"/>
            <a:ext cx="457200" cy="457200"/>
          </a:xfrm>
          <a:prstGeom prst="ellipse">
            <a:avLst/>
          </a:prstGeom>
          <a:solidFill>
            <a:srgbClr val="4338CA"/>
          </a:solidFill>
          <a:ln w="12700">
            <a:solidFill>
              <a:srgbClr val="4338CA"/>
            </a:solidFill>
            <a:prstDash val="solid"/>
          </a:ln>
        </p:spPr>
      </p:sp>
      <p:pic>
        <p:nvPicPr>
          <p:cNvPr id="42" name="Image 6" descr="/home/claude/icons/question_white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56132" y="5152644"/>
            <a:ext cx="210312" cy="210312"/>
          </a:xfrm>
          <a:prstGeom prst="rect">
            <a:avLst/>
          </a:prstGeom>
        </p:spPr>
      </p:pic>
      <p:sp>
        <p:nvSpPr>
          <p:cNvPr id="43" name="Text 34"/>
          <p:cNvSpPr/>
          <p:nvPr/>
        </p:nvSpPr>
        <p:spPr>
          <a:xfrm>
            <a:off x="1554480" y="4937760"/>
            <a:ext cx="5669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9.7</a:t>
            </a:r>
            <a:endParaRPr lang="en-US" sz="1150" dirty="0"/>
          </a:p>
        </p:txBody>
      </p:sp>
      <p:sp>
        <p:nvSpPr>
          <p:cNvPr id="44" name="Text 35"/>
          <p:cNvSpPr/>
          <p:nvPr/>
        </p:nvSpPr>
        <p:spPr>
          <a:xfrm>
            <a:off x="2048256" y="4937760"/>
            <a:ext cx="92262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 vs NP 문제</a:t>
            </a:r>
            <a:endParaRPr lang="en-US" sz="1450" dirty="0"/>
          </a:p>
        </p:txBody>
      </p:sp>
      <p:sp>
        <p:nvSpPr>
          <p:cNvPr id="45" name="Text 36"/>
          <p:cNvSpPr/>
          <p:nvPr/>
        </p:nvSpPr>
        <p:spPr>
          <a:xfrm>
            <a:off x="1554480" y="5276088"/>
            <a:ext cx="968349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인류 지성의 최전선</a:t>
            </a:r>
            <a:endParaRPr lang="en-US" sz="1150" dirty="0"/>
          </a:p>
        </p:txBody>
      </p:sp>
      <p:sp>
        <p:nvSpPr>
          <p:cNvPr id="46" name="Shape 37"/>
          <p:cNvSpPr/>
          <p:nvPr/>
        </p:nvSpPr>
        <p:spPr>
          <a:xfrm>
            <a:off x="658368" y="5852160"/>
            <a:ext cx="10872216" cy="457200"/>
          </a:xfrm>
          <a:prstGeom prst="roundRect">
            <a:avLst>
              <a:gd name="adj" fmla="val 24000"/>
            </a:avLst>
          </a:prstGeom>
          <a:solidFill>
            <a:srgbClr val="EEF0FF"/>
          </a:solidFill>
          <a:ln w="12700">
            <a:solidFill>
              <a:srgbClr val="EEF0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47" name="Text 38"/>
          <p:cNvSpPr/>
          <p:nvPr/>
        </p:nvSpPr>
        <p:spPr>
          <a:xfrm>
            <a:off x="914400" y="5852160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8장에서 분기한정으로도 감당할 수 없었던 문제들 — 그 정체를 이 장에서 밝힌다.</a:t>
            </a:r>
            <a:endParaRPr lang="en-US" sz="1200" dirty="0"/>
          </a:p>
        </p:txBody>
      </p:sp>
      <p:sp>
        <p:nvSpPr>
          <p:cNvPr id="48" name="Text 39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716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75120" y="274320"/>
            <a:ext cx="4846320" cy="6309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0000" b="1" dirty="0">
                <a:solidFill>
                  <a:srgbClr val="2A286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9.1</a:t>
            </a:r>
            <a:endParaRPr lang="en-US" sz="20000" dirty="0"/>
          </a:p>
        </p:txBody>
      </p:sp>
      <p:sp>
        <p:nvSpPr>
          <p:cNvPr id="3" name="Shape 1"/>
          <p:cNvSpPr/>
          <p:nvPr/>
        </p:nvSpPr>
        <p:spPr>
          <a:xfrm>
            <a:off x="658368" y="2148840"/>
            <a:ext cx="822960" cy="82296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4" name="Image 0" descr="/home/claude/icons/hourglass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2338" y="2362810"/>
            <a:ext cx="395021" cy="39502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58368" y="3127248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60" kern="0" dirty="0">
                <a:solidFill>
                  <a:srgbClr val="4F46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9.1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58368" y="3438144"/>
            <a:ext cx="6949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현실의 벽</a:t>
            </a:r>
            <a:endParaRPr lang="en-US" sz="3900" dirty="0"/>
          </a:p>
        </p:txBody>
      </p:sp>
      <p:sp>
        <p:nvSpPr>
          <p:cNvPr id="7" name="Text 4"/>
          <p:cNvSpPr/>
          <p:nvPr/>
        </p:nvSpPr>
        <p:spPr>
          <a:xfrm>
            <a:off x="658368" y="4407408"/>
            <a:ext cx="6766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컴퓨터가 "언젠가는" 답을 내놓는다는 사실이</a:t>
            </a:r>
            <a:endParaRPr lang="en-US" sz="135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"살아 있는 동안" 답을 본다는 뜻은 아니다.</a:t>
            </a:r>
            <a:endParaRPr lang="en-US" sz="1350" dirty="0"/>
          </a:p>
        </p:txBody>
      </p:sp>
      <p:sp>
        <p:nvSpPr>
          <p:cNvPr id="8" name="Text 5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A67A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687114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hourglass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28477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§9.1  현실의 벽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 장이 답하려는 세 가지 질문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2011680"/>
            <a:ext cx="10872216" cy="102412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969264" y="2249424"/>
            <a:ext cx="475488" cy="475488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8" name="Image 1" descr="/home/claude/icons/question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646" y="2377806"/>
            <a:ext cx="218724" cy="218724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792224" y="2103120"/>
            <a:ext cx="94183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"아무리 요령을 피워도 근본적으로 해결이 불가능해 보이는 문제들의 정체는 무엇인가?"</a:t>
            </a:r>
            <a:endParaRPr lang="en-US" sz="1400" dirty="0"/>
          </a:p>
        </p:txBody>
      </p:sp>
      <p:sp>
        <p:nvSpPr>
          <p:cNvPr id="10" name="Shape 6"/>
          <p:cNvSpPr/>
          <p:nvPr/>
        </p:nvSpPr>
        <p:spPr>
          <a:xfrm>
            <a:off x="658368" y="3200400"/>
            <a:ext cx="10872216" cy="102412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1" name="Shape 7"/>
          <p:cNvSpPr/>
          <p:nvPr/>
        </p:nvSpPr>
        <p:spPr>
          <a:xfrm>
            <a:off x="969264" y="3438144"/>
            <a:ext cx="475488" cy="475488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12" name="Image 2" descr="/home/claude/icons/scale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646" y="3566526"/>
            <a:ext cx="218724" cy="218724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1792224" y="3291840"/>
            <a:ext cx="94183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"왜 TSP 같은 문제 앞에서는 겸손해져야 하는가?"</a:t>
            </a:r>
            <a:endParaRPr lang="en-US" sz="1400" dirty="0"/>
          </a:p>
        </p:txBody>
      </p:sp>
      <p:sp>
        <p:nvSpPr>
          <p:cNvPr id="14" name="Shape 9"/>
          <p:cNvSpPr/>
          <p:nvPr/>
        </p:nvSpPr>
        <p:spPr>
          <a:xfrm>
            <a:off x="658368" y="4389120"/>
            <a:ext cx="10872216" cy="102412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5" name="Shape 10"/>
          <p:cNvSpPr/>
          <p:nvPr/>
        </p:nvSpPr>
        <p:spPr>
          <a:xfrm>
            <a:off x="969264" y="4626864"/>
            <a:ext cx="475488" cy="475488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16" name="Image 3" descr="/home/claude/icons/route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7646" y="4755246"/>
            <a:ext cx="218724" cy="218724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1792224" y="4480560"/>
            <a:ext cx="94183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"그 한계를 어떻게 우회할 수 있는가?"</a:t>
            </a:r>
            <a:endParaRPr lang="en-US" sz="1400" dirty="0"/>
          </a:p>
        </p:txBody>
      </p:sp>
      <p:sp>
        <p:nvSpPr>
          <p:cNvPr id="18" name="Shape 12"/>
          <p:cNvSpPr/>
          <p:nvPr/>
        </p:nvSpPr>
        <p:spPr>
          <a:xfrm>
            <a:off x="658368" y="5669280"/>
            <a:ext cx="10872216" cy="457200"/>
          </a:xfrm>
          <a:prstGeom prst="roundRect">
            <a:avLst>
              <a:gd name="adj" fmla="val 24000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9" name="Shape 13"/>
          <p:cNvSpPr/>
          <p:nvPr/>
        </p:nvSpPr>
        <p:spPr>
          <a:xfrm>
            <a:off x="896112" y="5696712"/>
            <a:ext cx="402336" cy="402336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20" name="Image 4" descr="/home/claude/icons/flag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0719" y="5801319"/>
            <a:ext cx="193121" cy="193121"/>
          </a:xfrm>
          <a:prstGeom prst="rect">
            <a:avLst/>
          </a:prstGeom>
        </p:spPr>
      </p:pic>
      <p:sp>
        <p:nvSpPr>
          <p:cNvPr id="21" name="Text 14"/>
          <p:cNvSpPr/>
          <p:nvPr/>
        </p:nvSpPr>
        <p:spPr>
          <a:xfrm>
            <a:off x="1517904" y="5760720"/>
            <a:ext cx="97566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25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"더 빠른 알고리즘"을 찾는 대신, "빠른 알고리즘이 존재하는가"를 묻는 장이다.</a:t>
            </a:r>
            <a:endParaRPr lang="en-US" sz="1250" dirty="0"/>
          </a:p>
        </p:txBody>
      </p:sp>
      <p:sp>
        <p:nvSpPr>
          <p:cNvPr id="22" name="Text 15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687114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hourglass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28477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§9.1  현실의 벽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"계산 가능하다"는 것의 의미</a:t>
            </a:r>
            <a:endParaRPr lang="en-US" sz="2900" dirty="0"/>
          </a:p>
        </p:txBody>
      </p:sp>
      <p:sp>
        <p:nvSpPr>
          <p:cNvPr id="6" name="Text 3"/>
          <p:cNvSpPr/>
          <p:nvPr/>
        </p:nvSpPr>
        <p:spPr>
          <a:xfrm>
            <a:off x="658368" y="1737360"/>
            <a:ext cx="1087221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3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컴퓨터 과학에서 어떤 문제가 계산 가능하다(computable)고 말할 때는, 단순히 답을 낼 수 있다는 것 이상의 엄밀한 정의가 필요하다.</a:t>
            </a:r>
            <a:endParaRPr lang="en-US" sz="1350" dirty="0"/>
          </a:p>
        </p:txBody>
      </p:sp>
      <p:sp>
        <p:nvSpPr>
          <p:cNvPr id="7" name="Shape 4"/>
          <p:cNvSpPr/>
          <p:nvPr/>
        </p:nvSpPr>
        <p:spPr>
          <a:xfrm>
            <a:off x="658368" y="2377440"/>
            <a:ext cx="3218688" cy="2286000"/>
          </a:xfrm>
          <a:prstGeom prst="roundRect">
            <a:avLst>
              <a:gd name="adj" fmla="val 56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1920240" y="2606040"/>
            <a:ext cx="694944" cy="694944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9" name="Image 1" descr="/home/claude/icons/grad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7875" y="2793675"/>
            <a:ext cx="319674" cy="319674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841248" y="3429000"/>
            <a:ext cx="285292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앨런 튜링</a:t>
            </a:r>
            <a:endParaRPr lang="en-US" sz="1500" dirty="0"/>
          </a:p>
        </p:txBody>
      </p:sp>
      <p:sp>
        <p:nvSpPr>
          <p:cNvPr id="11" name="Text 7"/>
          <p:cNvSpPr/>
          <p:nvPr/>
        </p:nvSpPr>
        <p:spPr>
          <a:xfrm>
            <a:off x="932688" y="3794760"/>
            <a:ext cx="267004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6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계산의 본질을 정의한 튜링 머신의 창시자다. 1936년의 논문 한 편이 컴퓨터 과학의 출발점이 되었다.</a:t>
            </a:r>
            <a:endParaRPr lang="en-US" sz="1180" dirty="0"/>
          </a:p>
        </p:txBody>
      </p:sp>
      <p:sp>
        <p:nvSpPr>
          <p:cNvPr id="12" name="Shape 8"/>
          <p:cNvSpPr/>
          <p:nvPr/>
        </p:nvSpPr>
        <p:spPr>
          <a:xfrm>
            <a:off x="4453128" y="2377440"/>
            <a:ext cx="3218688" cy="2286000"/>
          </a:xfrm>
          <a:prstGeom prst="roundRect">
            <a:avLst>
              <a:gd name="adj" fmla="val 56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3" name="Shape 9"/>
          <p:cNvSpPr/>
          <p:nvPr/>
        </p:nvSpPr>
        <p:spPr>
          <a:xfrm>
            <a:off x="5715000" y="2606040"/>
            <a:ext cx="694944" cy="694944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14" name="Image 2" descr="/home/claude/icons/flag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2635" y="2793675"/>
            <a:ext cx="319674" cy="319674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4636008" y="3429000"/>
            <a:ext cx="285292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유한성 (finiteness)</a:t>
            </a:r>
            <a:endParaRPr lang="en-US" sz="1500" dirty="0"/>
          </a:p>
        </p:txBody>
      </p:sp>
      <p:sp>
        <p:nvSpPr>
          <p:cNvPr id="16" name="Text 11"/>
          <p:cNvSpPr/>
          <p:nvPr/>
        </p:nvSpPr>
        <p:spPr>
          <a:xfrm>
            <a:off x="4727448" y="3794760"/>
            <a:ext cx="267004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6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알고리즘은 반드시 언젠가 종료되어야 한다. 끝나지 않는 절차는 알고리즘이 아니다.</a:t>
            </a:r>
            <a:endParaRPr lang="en-US" sz="1180" dirty="0"/>
          </a:p>
        </p:txBody>
      </p:sp>
      <p:sp>
        <p:nvSpPr>
          <p:cNvPr id="17" name="Shape 12"/>
          <p:cNvSpPr/>
          <p:nvPr/>
        </p:nvSpPr>
        <p:spPr>
          <a:xfrm>
            <a:off x="8247888" y="2377440"/>
            <a:ext cx="3218688" cy="2286000"/>
          </a:xfrm>
          <a:prstGeom prst="roundRect">
            <a:avLst>
              <a:gd name="adj" fmla="val 56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8" name="Shape 13"/>
          <p:cNvSpPr/>
          <p:nvPr/>
        </p:nvSpPr>
        <p:spPr>
          <a:xfrm>
            <a:off x="9509760" y="2606040"/>
            <a:ext cx="694944" cy="694944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19" name="Image 3" descr="/home/claude/icons/infinity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97395" y="2793675"/>
            <a:ext cx="319674" cy="319674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8430768" y="3429000"/>
            <a:ext cx="285292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계산 불가능</a:t>
            </a:r>
            <a:endParaRPr lang="en-US" sz="1500" dirty="0"/>
          </a:p>
        </p:txBody>
      </p:sp>
      <p:sp>
        <p:nvSpPr>
          <p:cNvPr id="21" name="Text 15"/>
          <p:cNvSpPr/>
          <p:nvPr/>
        </p:nvSpPr>
        <p:spPr>
          <a:xfrm>
            <a:off x="8522208" y="3794760"/>
            <a:ext cx="267004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6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무한 루프에 빠지는 절차는 아무리 정교해도 알고리즘의 자격을 얻지 못한다.</a:t>
            </a:r>
            <a:endParaRPr lang="en-US" sz="1180" dirty="0"/>
          </a:p>
        </p:txBody>
      </p:sp>
      <p:sp>
        <p:nvSpPr>
          <p:cNvPr id="22" name="Shape 16"/>
          <p:cNvSpPr/>
          <p:nvPr/>
        </p:nvSpPr>
        <p:spPr>
          <a:xfrm>
            <a:off x="658368" y="4846320"/>
            <a:ext cx="10872216" cy="960120"/>
          </a:xfrm>
          <a:prstGeom prst="roundRect">
            <a:avLst>
              <a:gd name="adj" fmla="val 11429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3" name="Shape 17"/>
          <p:cNvSpPr/>
          <p:nvPr/>
        </p:nvSpPr>
        <p:spPr>
          <a:xfrm>
            <a:off x="896112" y="5097780"/>
            <a:ext cx="457200" cy="45720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24" name="Image 4" descr="/home/claude/icons/bulb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4984" y="5216652"/>
            <a:ext cx="219456" cy="219456"/>
          </a:xfrm>
          <a:prstGeom prst="rect">
            <a:avLst/>
          </a:prstGeom>
        </p:spPr>
      </p:pic>
      <p:sp>
        <p:nvSpPr>
          <p:cNvPr id="25" name="Text 18"/>
          <p:cNvSpPr/>
          <p:nvPr/>
        </p:nvSpPr>
        <p:spPr>
          <a:xfrm>
            <a:off x="1517904" y="4992624"/>
            <a:ext cx="97566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2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"답이 있다"와 "답을 구할 수 있다"는 전혀 다른 진술이다</a:t>
            </a:r>
            <a:endParaRPr lang="en-US" sz="1320" dirty="0"/>
          </a:p>
        </p:txBody>
      </p:sp>
      <p:sp>
        <p:nvSpPr>
          <p:cNvPr id="26" name="Text 19"/>
          <p:cNvSpPr/>
          <p:nvPr/>
        </p:nvSpPr>
        <p:spPr>
          <a:xfrm>
            <a:off x="1517904" y="5303520"/>
            <a:ext cx="9756648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수학적으로 해가 존재한다는 것과, 그 해를 유한한 절차로 찾아낼 수 있다는 것은 별개의 문제다. 이 구분에서 계산 이론이 시작된다.</a:t>
            </a:r>
            <a:endParaRPr lang="en-US" sz="1230" dirty="0"/>
          </a:p>
        </p:txBody>
      </p:sp>
      <p:sp>
        <p:nvSpPr>
          <p:cNvPr id="27" name="Shape 20"/>
          <p:cNvSpPr/>
          <p:nvPr/>
        </p:nvSpPr>
        <p:spPr>
          <a:xfrm>
            <a:off x="658368" y="5888736"/>
            <a:ext cx="10872216" cy="420624"/>
          </a:xfrm>
          <a:prstGeom prst="roundRect">
            <a:avLst>
              <a:gd name="adj" fmla="val 26087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8" name="Shape 21"/>
          <p:cNvSpPr/>
          <p:nvPr/>
        </p:nvSpPr>
        <p:spPr>
          <a:xfrm>
            <a:off x="896112" y="5916168"/>
            <a:ext cx="365760" cy="36576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29" name="Image 5" descr="/home/claude/icons/arrow_white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1210" y="6011266"/>
            <a:ext cx="175565" cy="175565"/>
          </a:xfrm>
          <a:prstGeom prst="rect">
            <a:avLst/>
          </a:prstGeom>
        </p:spPr>
      </p:pic>
      <p:sp>
        <p:nvSpPr>
          <p:cNvPr id="30" name="Text 22"/>
          <p:cNvSpPr/>
          <p:nvPr/>
        </p:nvSpPr>
        <p:spPr>
          <a:xfrm>
            <a:off x="1517904" y="5980176"/>
            <a:ext cx="975664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20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여기에 "얼마나 오래 걸리는가"라는 질문이 하나 더 붙으면 이 장의 주제가 된다.</a:t>
            </a:r>
            <a:endParaRPr lang="en-US" sz="1200" dirty="0"/>
          </a:p>
        </p:txBody>
      </p:sp>
      <p:sp>
        <p:nvSpPr>
          <p:cNvPr id="31" name="Text 23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687114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hourglass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28477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§9.1  현실의 벽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튜링 머신 (Turing machine)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37360"/>
            <a:ext cx="5577840" cy="1225296"/>
          </a:xfrm>
          <a:prstGeom prst="roundRect">
            <a:avLst>
              <a:gd name="adj" fmla="val 746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841248" y="1865376"/>
            <a:ext cx="365760" cy="36576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8" name="Image 1" descr="/home/claude/icons/micro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0003" y="1964131"/>
            <a:ext cx="168250" cy="16825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316736" y="1828800"/>
            <a:ext cx="4754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4F46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개념</a:t>
            </a:r>
            <a:endParaRPr lang="en-US" sz="1300" dirty="0"/>
          </a:p>
        </p:txBody>
      </p:sp>
      <p:sp>
        <p:nvSpPr>
          <p:cNvPr id="10" name="Text 6"/>
          <p:cNvSpPr/>
          <p:nvPr/>
        </p:nvSpPr>
        <p:spPr>
          <a:xfrm>
            <a:off x="1316736" y="2103120"/>
            <a:ext cx="47548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무한히 긴 테이프에 0과 1을 쓰고 읽으며, 정해진 규칙에 따라 상태를 바꾸는 아주 단순한 모델이다.</a:t>
            </a:r>
            <a:endParaRPr lang="en-US" sz="1150" dirty="0"/>
          </a:p>
        </p:txBody>
      </p:sp>
      <p:sp>
        <p:nvSpPr>
          <p:cNvPr id="11" name="Shape 7"/>
          <p:cNvSpPr/>
          <p:nvPr/>
        </p:nvSpPr>
        <p:spPr>
          <a:xfrm>
            <a:off x="658368" y="3090672"/>
            <a:ext cx="5577840" cy="109728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2" name="Shape 8"/>
          <p:cNvSpPr/>
          <p:nvPr/>
        </p:nvSpPr>
        <p:spPr>
          <a:xfrm>
            <a:off x="841248" y="3218688"/>
            <a:ext cx="365760" cy="36576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13" name="Image 2" descr="/home/claude/icons/sitemap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0003" y="3317443"/>
            <a:ext cx="168250" cy="168250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1316736" y="3182112"/>
            <a:ext cx="4754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7C3AE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왜 중요한가</a:t>
            </a:r>
            <a:endParaRPr lang="en-US" sz="1300" dirty="0"/>
          </a:p>
        </p:txBody>
      </p:sp>
      <p:sp>
        <p:nvSpPr>
          <p:cNvPr id="15" name="Text 10"/>
          <p:cNvSpPr/>
          <p:nvPr/>
        </p:nvSpPr>
        <p:spPr>
          <a:xfrm>
            <a:off x="1316736" y="3456432"/>
            <a:ext cx="4754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현대의 슈퍼컴퓨터를 포함한 모든 컴퓨터의 논리적 조상이다.</a:t>
            </a:r>
            <a:endParaRPr lang="en-US" sz="1150" dirty="0"/>
          </a:p>
        </p:txBody>
      </p:sp>
      <p:sp>
        <p:nvSpPr>
          <p:cNvPr id="16" name="Shape 11"/>
          <p:cNvSpPr/>
          <p:nvPr/>
        </p:nvSpPr>
        <p:spPr>
          <a:xfrm>
            <a:off x="6364224" y="1737360"/>
            <a:ext cx="5166360" cy="2450592"/>
          </a:xfrm>
          <a:prstGeom prst="roundRect">
            <a:avLst>
              <a:gd name="adj" fmla="val 5224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7" name="Shape 12"/>
          <p:cNvSpPr/>
          <p:nvPr/>
        </p:nvSpPr>
        <p:spPr>
          <a:xfrm>
            <a:off x="6729984" y="2286000"/>
            <a:ext cx="630936" cy="630936"/>
          </a:xfrm>
          <a:prstGeom prst="rect">
            <a:avLst/>
          </a:prstGeom>
          <a:solidFill>
            <a:srgbClr val="FFFFFF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18" name="Text 13"/>
          <p:cNvSpPr/>
          <p:nvPr/>
        </p:nvSpPr>
        <p:spPr>
          <a:xfrm>
            <a:off x="6729984" y="2286000"/>
            <a:ext cx="630936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3C3B5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200" dirty="0"/>
          </a:p>
        </p:txBody>
      </p:sp>
      <p:sp>
        <p:nvSpPr>
          <p:cNvPr id="19" name="Shape 14"/>
          <p:cNvSpPr/>
          <p:nvPr/>
        </p:nvSpPr>
        <p:spPr>
          <a:xfrm>
            <a:off x="7360920" y="2286000"/>
            <a:ext cx="630936" cy="630936"/>
          </a:xfrm>
          <a:prstGeom prst="rect">
            <a:avLst/>
          </a:prstGeom>
          <a:solidFill>
            <a:srgbClr val="FFFFFF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20" name="Text 15"/>
          <p:cNvSpPr/>
          <p:nvPr/>
        </p:nvSpPr>
        <p:spPr>
          <a:xfrm>
            <a:off x="7360920" y="2286000"/>
            <a:ext cx="630936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3C3B5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endParaRPr lang="en-US" sz="1200" dirty="0"/>
          </a:p>
        </p:txBody>
      </p:sp>
      <p:sp>
        <p:nvSpPr>
          <p:cNvPr id="21" name="Shape 16"/>
          <p:cNvSpPr/>
          <p:nvPr/>
        </p:nvSpPr>
        <p:spPr>
          <a:xfrm>
            <a:off x="7991856" y="2286000"/>
            <a:ext cx="630936" cy="630936"/>
          </a:xfrm>
          <a:prstGeom prst="rect">
            <a:avLst/>
          </a:prstGeom>
          <a:solidFill>
            <a:srgbClr val="FFFFFF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22" name="Text 17"/>
          <p:cNvSpPr/>
          <p:nvPr/>
        </p:nvSpPr>
        <p:spPr>
          <a:xfrm>
            <a:off x="7991856" y="2286000"/>
            <a:ext cx="630936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3C3B5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200" dirty="0"/>
          </a:p>
        </p:txBody>
      </p:sp>
      <p:sp>
        <p:nvSpPr>
          <p:cNvPr id="23" name="Shape 18"/>
          <p:cNvSpPr/>
          <p:nvPr/>
        </p:nvSpPr>
        <p:spPr>
          <a:xfrm>
            <a:off x="8622792" y="2286000"/>
            <a:ext cx="630936" cy="630936"/>
          </a:xfrm>
          <a:prstGeom prst="rect">
            <a:avLst/>
          </a:prstGeom>
          <a:solidFill>
            <a:srgbClr val="DEE0FB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24" name="Text 19"/>
          <p:cNvSpPr/>
          <p:nvPr/>
        </p:nvSpPr>
        <p:spPr>
          <a:xfrm>
            <a:off x="8622792" y="2286000"/>
            <a:ext cx="630936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200" dirty="0"/>
          </a:p>
        </p:txBody>
      </p:sp>
      <p:sp>
        <p:nvSpPr>
          <p:cNvPr id="25" name="Shape 20"/>
          <p:cNvSpPr/>
          <p:nvPr/>
        </p:nvSpPr>
        <p:spPr>
          <a:xfrm>
            <a:off x="9253728" y="2286000"/>
            <a:ext cx="630936" cy="630936"/>
          </a:xfrm>
          <a:prstGeom prst="rect">
            <a:avLst/>
          </a:prstGeom>
          <a:solidFill>
            <a:srgbClr val="FFFFFF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26" name="Text 21"/>
          <p:cNvSpPr/>
          <p:nvPr/>
        </p:nvSpPr>
        <p:spPr>
          <a:xfrm>
            <a:off x="9253728" y="2286000"/>
            <a:ext cx="630936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3C3B5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endParaRPr lang="en-US" sz="1200" dirty="0"/>
          </a:p>
        </p:txBody>
      </p:sp>
      <p:sp>
        <p:nvSpPr>
          <p:cNvPr id="27" name="Shape 22"/>
          <p:cNvSpPr/>
          <p:nvPr/>
        </p:nvSpPr>
        <p:spPr>
          <a:xfrm>
            <a:off x="9884664" y="2286000"/>
            <a:ext cx="630936" cy="630936"/>
          </a:xfrm>
          <a:prstGeom prst="rect">
            <a:avLst/>
          </a:prstGeom>
          <a:solidFill>
            <a:srgbClr val="FFFFFF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28" name="Text 23"/>
          <p:cNvSpPr/>
          <p:nvPr/>
        </p:nvSpPr>
        <p:spPr>
          <a:xfrm>
            <a:off x="9884664" y="2286000"/>
            <a:ext cx="630936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3C3B5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200" dirty="0"/>
          </a:p>
        </p:txBody>
      </p:sp>
      <p:sp>
        <p:nvSpPr>
          <p:cNvPr id="29" name="Shape 24"/>
          <p:cNvSpPr/>
          <p:nvPr/>
        </p:nvSpPr>
        <p:spPr>
          <a:xfrm>
            <a:off x="10515600" y="2286000"/>
            <a:ext cx="630936" cy="630936"/>
          </a:xfrm>
          <a:prstGeom prst="rect">
            <a:avLst/>
          </a:prstGeom>
          <a:solidFill>
            <a:srgbClr val="FFFFFF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30" name="Text 25"/>
          <p:cNvSpPr/>
          <p:nvPr/>
        </p:nvSpPr>
        <p:spPr>
          <a:xfrm>
            <a:off x="10515600" y="2286000"/>
            <a:ext cx="630936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3C3B5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endParaRPr lang="en-US" sz="1200" dirty="0"/>
          </a:p>
        </p:txBody>
      </p:sp>
      <p:sp>
        <p:nvSpPr>
          <p:cNvPr id="31" name="Shape 26"/>
          <p:cNvSpPr/>
          <p:nvPr/>
        </p:nvSpPr>
        <p:spPr>
          <a:xfrm>
            <a:off x="8878824" y="2916936"/>
            <a:ext cx="54864" cy="384048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32" name="Shape 27"/>
          <p:cNvSpPr/>
          <p:nvPr/>
        </p:nvSpPr>
        <p:spPr>
          <a:xfrm>
            <a:off x="8220456" y="3337560"/>
            <a:ext cx="1371600" cy="384048"/>
          </a:xfrm>
          <a:prstGeom prst="roundRect">
            <a:avLst>
              <a:gd name="adj" fmla="val 14286"/>
            </a:avLst>
          </a:prstGeom>
          <a:solidFill>
            <a:srgbClr val="4F46E5"/>
          </a:solidFill>
          <a:ln w="15240">
            <a:solidFill>
              <a:srgbClr val="4F46E5"/>
            </a:solidFill>
            <a:prstDash val="solid"/>
          </a:ln>
        </p:spPr>
      </p:sp>
      <p:sp>
        <p:nvSpPr>
          <p:cNvPr id="33" name="Text 28"/>
          <p:cNvSpPr/>
          <p:nvPr/>
        </p:nvSpPr>
        <p:spPr>
          <a:xfrm>
            <a:off x="8220456" y="3337560"/>
            <a:ext cx="1371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읽기/쓰기 헤드</a:t>
            </a:r>
            <a:endParaRPr lang="en-US" sz="1000" dirty="0"/>
          </a:p>
        </p:txBody>
      </p:sp>
      <p:sp>
        <p:nvSpPr>
          <p:cNvPr id="34" name="Text 29"/>
          <p:cNvSpPr/>
          <p:nvPr/>
        </p:nvSpPr>
        <p:spPr>
          <a:xfrm>
            <a:off x="6547104" y="3877056"/>
            <a:ext cx="4800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무한 테이프 · 한 칸씩 좌우로 이동하며 상태를 바꾼다</a:t>
            </a:r>
            <a:endParaRPr lang="en-US" sz="1050" dirty="0"/>
          </a:p>
        </p:txBody>
      </p:sp>
      <p:sp>
        <p:nvSpPr>
          <p:cNvPr id="35" name="Shape 30"/>
          <p:cNvSpPr/>
          <p:nvPr/>
        </p:nvSpPr>
        <p:spPr>
          <a:xfrm>
            <a:off x="658368" y="4352544"/>
            <a:ext cx="5577840" cy="914400"/>
          </a:xfrm>
          <a:prstGeom prst="roundRect">
            <a:avLst>
              <a:gd name="adj" fmla="val 12000"/>
            </a:avLst>
          </a:prstGeom>
          <a:solidFill>
            <a:srgbClr val="EEF0FF"/>
          </a:solidFill>
          <a:ln w="12700">
            <a:solidFill>
              <a:srgbClr val="EEF0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6" name="Shape 31"/>
          <p:cNvSpPr/>
          <p:nvPr/>
        </p:nvSpPr>
        <p:spPr>
          <a:xfrm>
            <a:off x="896112" y="4581144"/>
            <a:ext cx="457200" cy="45720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37" name="Image 3" descr="/home/claude/icons/key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984" y="4700016"/>
            <a:ext cx="219456" cy="219456"/>
          </a:xfrm>
          <a:prstGeom prst="rect">
            <a:avLst/>
          </a:prstGeom>
        </p:spPr>
      </p:pic>
      <p:sp>
        <p:nvSpPr>
          <p:cNvPr id="38" name="Text 32"/>
          <p:cNvSpPr/>
          <p:nvPr/>
        </p:nvSpPr>
        <p:spPr>
          <a:xfrm>
            <a:off x="1517904" y="4443984"/>
            <a:ext cx="44805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25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계산 가능 = 튜링 머신이 유한한 단계를 거쳐 반드시 멈추고 답을 내놓을 수 있다는 뜻</a:t>
            </a:r>
            <a:endParaRPr lang="en-US" sz="1250" dirty="0"/>
          </a:p>
        </p:txBody>
      </p:sp>
      <p:sp>
        <p:nvSpPr>
          <p:cNvPr id="39" name="Shape 33"/>
          <p:cNvSpPr/>
          <p:nvPr/>
        </p:nvSpPr>
        <p:spPr>
          <a:xfrm>
            <a:off x="6364224" y="4352544"/>
            <a:ext cx="5166360" cy="9144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40" name="Shape 34"/>
          <p:cNvSpPr/>
          <p:nvPr/>
        </p:nvSpPr>
        <p:spPr>
          <a:xfrm>
            <a:off x="6547104" y="4480560"/>
            <a:ext cx="365760" cy="36576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41" name="Image 4" descr="/home/claude/icons/warn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45859" y="4579315"/>
            <a:ext cx="168250" cy="168250"/>
          </a:xfrm>
          <a:prstGeom prst="rect">
            <a:avLst/>
          </a:prstGeom>
        </p:spPr>
      </p:pic>
      <p:sp>
        <p:nvSpPr>
          <p:cNvPr id="42" name="Text 35"/>
          <p:cNvSpPr/>
          <p:nvPr/>
        </p:nvSpPr>
        <p:spPr>
          <a:xfrm>
            <a:off x="7022592" y="4443984"/>
            <a:ext cx="4343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주의</a:t>
            </a:r>
            <a:endParaRPr lang="en-US" sz="1250" dirty="0"/>
          </a:p>
        </p:txBody>
      </p:sp>
      <p:sp>
        <p:nvSpPr>
          <p:cNvPr id="43" name="Text 36"/>
          <p:cNvSpPr/>
          <p:nvPr/>
        </p:nvSpPr>
        <p:spPr>
          <a:xfrm>
            <a:off x="7022592" y="4718304"/>
            <a:ext cx="4343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"언젠가 끝난다"는 사실이 "살아 있는 동안 답을 볼 수 있다"는 것까지 보장하지는 않는다.</a:t>
            </a:r>
            <a:endParaRPr lang="en-US" sz="1100" dirty="0"/>
          </a:p>
        </p:txBody>
      </p:sp>
      <p:sp>
        <p:nvSpPr>
          <p:cNvPr id="44" name="Shape 37"/>
          <p:cNvSpPr/>
          <p:nvPr/>
        </p:nvSpPr>
        <p:spPr>
          <a:xfrm>
            <a:off x="658368" y="5449824"/>
            <a:ext cx="10872216" cy="457200"/>
          </a:xfrm>
          <a:prstGeom prst="roundRect">
            <a:avLst>
              <a:gd name="adj" fmla="val 24000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45" name="Shape 38"/>
          <p:cNvSpPr/>
          <p:nvPr/>
        </p:nvSpPr>
        <p:spPr>
          <a:xfrm>
            <a:off x="896112" y="5477256"/>
            <a:ext cx="402336" cy="402336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46" name="Image 5" descr="/home/claude/icons/exchange_white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0719" y="5581863"/>
            <a:ext cx="193121" cy="193121"/>
          </a:xfrm>
          <a:prstGeom prst="rect">
            <a:avLst/>
          </a:prstGeom>
        </p:spPr>
      </p:pic>
      <p:sp>
        <p:nvSpPr>
          <p:cNvPr id="47" name="Text 39"/>
          <p:cNvSpPr/>
          <p:nvPr/>
        </p:nvSpPr>
        <p:spPr>
          <a:xfrm>
            <a:off x="1517904" y="5541264"/>
            <a:ext cx="97566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계산 가능성은 "가능한가"의 문제이고, 이 장이 다루는 것은 "현실적인가"의 문제다.</a:t>
            </a:r>
            <a:endParaRPr lang="en-US" sz="1230" dirty="0"/>
          </a:p>
        </p:txBody>
      </p:sp>
      <p:sp>
        <p:nvSpPr>
          <p:cNvPr id="48" name="Text 40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687114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hourglass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28477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§9.1  현실의 벽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이론적 계산 가능성 vs 현실적 해결 가능성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828800"/>
            <a:ext cx="5349240" cy="2834640"/>
          </a:xfrm>
          <a:prstGeom prst="roundRect">
            <a:avLst>
              <a:gd name="adj" fmla="val 4516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932688" y="2066544"/>
            <a:ext cx="438912" cy="438912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8" name="Image 1" descr="/home/claude/icons/check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1194" y="2185050"/>
            <a:ext cx="201900" cy="20190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645920" y="2048256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이론적 계산 가능성</a:t>
            </a:r>
            <a:endParaRPr lang="en-US" sz="1500" dirty="0"/>
          </a:p>
        </p:txBody>
      </p:sp>
      <p:sp>
        <p:nvSpPr>
          <p:cNvPr id="10" name="Text 6"/>
          <p:cNvSpPr/>
          <p:nvPr/>
        </p:nvSpPr>
        <p:spPr>
          <a:xfrm>
            <a:off x="932688" y="2560320"/>
            <a:ext cx="48006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"알고리즘이 존재하고, 유한 시간 안에 반드시 종료된다"</a:t>
            </a:r>
            <a:endParaRPr lang="en-US" sz="1250" dirty="0"/>
          </a:p>
        </p:txBody>
      </p:sp>
      <p:sp>
        <p:nvSpPr>
          <p:cNvPr id="11" name="Shape 7"/>
          <p:cNvSpPr/>
          <p:nvPr/>
        </p:nvSpPr>
        <p:spPr>
          <a:xfrm>
            <a:off x="932688" y="3346704"/>
            <a:ext cx="4800600" cy="512064"/>
          </a:xfrm>
          <a:prstGeom prst="roundRect">
            <a:avLst>
              <a:gd name="adj" fmla="val 21429"/>
            </a:avLst>
          </a:prstGeom>
          <a:solidFill>
            <a:srgbClr val="DCF7E8"/>
          </a:solidFill>
          <a:ln w="12700">
            <a:solidFill>
              <a:srgbClr val="DCF7E8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932688" y="3346704"/>
            <a:ext cx="4800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답이 존재함을 보장한다</a:t>
            </a:r>
            <a:endParaRPr lang="en-US" sz="1250" dirty="0"/>
          </a:p>
        </p:txBody>
      </p:sp>
      <p:sp>
        <p:nvSpPr>
          <p:cNvPr id="13" name="Text 9"/>
          <p:cNvSpPr/>
          <p:nvPr/>
        </p:nvSpPr>
        <p:spPr>
          <a:xfrm>
            <a:off x="932688" y="3986784"/>
            <a:ext cx="4800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그러나 그 시간이 얼마인지는 말해 주지 않는다</a:t>
            </a:r>
            <a:endParaRPr lang="en-US" sz="1100" dirty="0"/>
          </a:p>
        </p:txBody>
      </p:sp>
      <p:sp>
        <p:nvSpPr>
          <p:cNvPr id="14" name="Shape 10"/>
          <p:cNvSpPr/>
          <p:nvPr/>
        </p:nvSpPr>
        <p:spPr>
          <a:xfrm>
            <a:off x="6181344" y="1828800"/>
            <a:ext cx="5349240" cy="2834640"/>
          </a:xfrm>
          <a:prstGeom prst="roundRect">
            <a:avLst>
              <a:gd name="adj" fmla="val 4516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6455664" y="2066544"/>
            <a:ext cx="438912" cy="438912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16" name="Image 2" descr="/home/claude/icons/stopwatch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4170" y="2185050"/>
            <a:ext cx="201900" cy="20190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7168896" y="2048256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현실적 해결 가능성</a:t>
            </a:r>
            <a:endParaRPr lang="en-US" sz="1500" dirty="0"/>
          </a:p>
        </p:txBody>
      </p:sp>
      <p:sp>
        <p:nvSpPr>
          <p:cNvPr id="18" name="Text 13"/>
          <p:cNvSpPr/>
          <p:nvPr/>
        </p:nvSpPr>
        <p:spPr>
          <a:xfrm>
            <a:off x="6455664" y="2560320"/>
            <a:ext cx="48006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"실제로 합리적인 시간 안에 답을 구할 수 있는가?"</a:t>
            </a:r>
            <a:endParaRPr lang="en-US" sz="1250" dirty="0"/>
          </a:p>
        </p:txBody>
      </p:sp>
      <p:sp>
        <p:nvSpPr>
          <p:cNvPr id="19" name="Shape 14"/>
          <p:cNvSpPr/>
          <p:nvPr/>
        </p:nvSpPr>
        <p:spPr>
          <a:xfrm>
            <a:off x="6455664" y="3346704"/>
            <a:ext cx="4800600" cy="512064"/>
          </a:xfrm>
          <a:prstGeom prst="roundRect">
            <a:avLst>
              <a:gd name="adj" fmla="val 21429"/>
            </a:avLst>
          </a:prstGeom>
          <a:solidFill>
            <a:srgbClr val="FDE4E8"/>
          </a:solidFill>
          <a:ln w="12700">
            <a:solidFill>
              <a:srgbClr val="FDE4E8"/>
            </a:solidFill>
            <a:prstDash val="solid"/>
          </a:ln>
        </p:spPr>
      </p:sp>
      <p:sp>
        <p:nvSpPr>
          <p:cNvPr id="20" name="Text 15"/>
          <p:cNvSpPr/>
          <p:nvPr/>
        </p:nvSpPr>
        <p:spPr>
          <a:xfrm>
            <a:off x="6455664" y="3346704"/>
            <a:ext cx="4800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시간이 너무 오래 걸릴 수 있다</a:t>
            </a:r>
            <a:endParaRPr lang="en-US" sz="1250" dirty="0"/>
          </a:p>
        </p:txBody>
      </p:sp>
      <p:sp>
        <p:nvSpPr>
          <p:cNvPr id="21" name="Text 16"/>
          <p:cNvSpPr/>
          <p:nvPr/>
        </p:nvSpPr>
        <p:spPr>
          <a:xfrm>
            <a:off x="6455664" y="3986784"/>
            <a:ext cx="4800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35억 년 뒤에 나오는 답은 없는 답과 같다</a:t>
            </a:r>
            <a:endParaRPr lang="en-US" sz="1100" dirty="0"/>
          </a:p>
        </p:txBody>
      </p:sp>
      <p:sp>
        <p:nvSpPr>
          <p:cNvPr id="22" name="Shape 17"/>
          <p:cNvSpPr/>
          <p:nvPr/>
        </p:nvSpPr>
        <p:spPr>
          <a:xfrm>
            <a:off x="658368" y="5029200"/>
            <a:ext cx="10872216" cy="960120"/>
          </a:xfrm>
          <a:prstGeom prst="roundRect">
            <a:avLst>
              <a:gd name="adj" fmla="val 11429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3" name="Shape 18"/>
          <p:cNvSpPr/>
          <p:nvPr/>
        </p:nvSpPr>
        <p:spPr>
          <a:xfrm>
            <a:off x="896112" y="5280660"/>
            <a:ext cx="457200" cy="45720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24" name="Image 3" descr="/home/claude/icons/target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984" y="5399532"/>
            <a:ext cx="219456" cy="219456"/>
          </a:xfrm>
          <a:prstGeom prst="rect">
            <a:avLst/>
          </a:prstGeom>
        </p:spPr>
      </p:pic>
      <p:sp>
        <p:nvSpPr>
          <p:cNvPr id="25" name="Text 19"/>
          <p:cNvSpPr/>
          <p:nvPr/>
        </p:nvSpPr>
        <p:spPr>
          <a:xfrm>
            <a:off x="1517904" y="5175504"/>
            <a:ext cx="97566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2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 괴리가 바로 NP-완전 문제의 출발점이다</a:t>
            </a:r>
            <a:endParaRPr lang="en-US" sz="1320" dirty="0"/>
          </a:p>
        </p:txBody>
      </p:sp>
      <p:sp>
        <p:nvSpPr>
          <p:cNvPr id="26" name="Text 20"/>
          <p:cNvSpPr/>
          <p:nvPr/>
        </p:nvSpPr>
        <p:spPr>
          <a:xfrm>
            <a:off x="1517904" y="5486400"/>
            <a:ext cx="9756648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계산 이론은 "풀 수 있다"고 말하는데 현실에서는 풀리지 않는다. 그 간극이 어디서 오는지를 설명하는 것이 이 장의 목표다.</a:t>
            </a:r>
            <a:endParaRPr lang="en-US" sz="1230" dirty="0"/>
          </a:p>
        </p:txBody>
      </p:sp>
      <p:sp>
        <p:nvSpPr>
          <p:cNvPr id="27" name="Text 21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687114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hourglass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28477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§9.1  현실의 벽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다항 시간 O(nᵏ) vs 지수 시간 O(2ⁿ)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37360"/>
            <a:ext cx="5349240" cy="1188720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841248" y="1865376"/>
            <a:ext cx="365760" cy="36576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8" name="Image 1" descr="/home/claude/icons/chart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0003" y="1964131"/>
            <a:ext cx="168250" cy="16825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316736" y="1828800"/>
            <a:ext cx="4526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다항 시간 — O(n), O(n²), O(n³)</a:t>
            </a:r>
            <a:endParaRPr lang="en-US" sz="1300" dirty="0"/>
          </a:p>
        </p:txBody>
      </p:sp>
      <p:sp>
        <p:nvSpPr>
          <p:cNvPr id="10" name="Text 6"/>
          <p:cNvSpPr/>
          <p:nvPr/>
        </p:nvSpPr>
        <p:spPr>
          <a:xfrm>
            <a:off x="1316736" y="2103120"/>
            <a:ext cx="4526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n의 거듭제곱 형태다. 입력이 커져도 감당할 수 있는 속도로 늘어난다.</a:t>
            </a:r>
            <a:endParaRPr lang="en-US" sz="1130" dirty="0"/>
          </a:p>
        </p:txBody>
      </p:sp>
      <p:sp>
        <p:nvSpPr>
          <p:cNvPr id="11" name="Shape 7"/>
          <p:cNvSpPr/>
          <p:nvPr/>
        </p:nvSpPr>
        <p:spPr>
          <a:xfrm>
            <a:off x="658368" y="3054096"/>
            <a:ext cx="5349240" cy="1188720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2" name="Shape 8"/>
          <p:cNvSpPr/>
          <p:nvPr/>
        </p:nvSpPr>
        <p:spPr>
          <a:xfrm>
            <a:off x="841248" y="3182112"/>
            <a:ext cx="365760" cy="36576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13" name="Image 2" descr="/home/claude/icons/bolt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0003" y="3280867"/>
            <a:ext cx="168250" cy="168250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1316736" y="3145536"/>
            <a:ext cx="4526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지수 시간 — O(2ⁿ), O(n!)</a:t>
            </a:r>
            <a:endParaRPr lang="en-US" sz="1300" dirty="0"/>
          </a:p>
        </p:txBody>
      </p:sp>
      <p:sp>
        <p:nvSpPr>
          <p:cNvPr id="15" name="Text 10"/>
          <p:cNvSpPr/>
          <p:nvPr/>
        </p:nvSpPr>
        <p:spPr>
          <a:xfrm>
            <a:off x="1316736" y="3419856"/>
            <a:ext cx="4526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n이 지수 자리에 놓인다. 입력이 조금만 커져도 폭발적으로 증가한다.</a:t>
            </a:r>
            <a:endParaRPr lang="en-US" sz="1130" dirty="0"/>
          </a:p>
        </p:txBody>
      </p:sp>
      <p:sp>
        <p:nvSpPr>
          <p:cNvPr id="16" name="Shape 11"/>
          <p:cNvSpPr/>
          <p:nvPr/>
        </p:nvSpPr>
        <p:spPr>
          <a:xfrm>
            <a:off x="658368" y="4389120"/>
            <a:ext cx="5349240" cy="914400"/>
          </a:xfrm>
          <a:prstGeom prst="roundRect">
            <a:avLst>
              <a:gd name="adj" fmla="val 12000"/>
            </a:avLst>
          </a:prstGeom>
          <a:solidFill>
            <a:srgbClr val="EEF0FF"/>
          </a:solidFill>
          <a:ln w="12700">
            <a:solidFill>
              <a:srgbClr val="EEF0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7" name="Shape 12"/>
          <p:cNvSpPr/>
          <p:nvPr/>
        </p:nvSpPr>
        <p:spPr>
          <a:xfrm>
            <a:off x="896112" y="4617720"/>
            <a:ext cx="457200" cy="45720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18" name="Image 3" descr="/home/claude/icons/warn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984" y="4736592"/>
            <a:ext cx="219456" cy="219456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1517904" y="4480560"/>
            <a:ext cx="4251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22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n이 조금만 커져도 두 곡선의 차이는 상상을 초월할 만큼 벌어진다.</a:t>
            </a:r>
            <a:endParaRPr lang="en-US" sz="1220" dirty="0"/>
          </a:p>
        </p:txBody>
      </p:sp>
      <p:sp>
        <p:nvSpPr>
          <p:cNvPr id="20" name="Shape 14"/>
          <p:cNvSpPr/>
          <p:nvPr/>
        </p:nvSpPr>
        <p:spPr>
          <a:xfrm>
            <a:off x="6364224" y="1737360"/>
            <a:ext cx="5166360" cy="3566160"/>
          </a:xfrm>
          <a:prstGeom prst="roundRect">
            <a:avLst>
              <a:gd name="adj" fmla="val 3590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1" name="Shape 15"/>
          <p:cNvSpPr/>
          <p:nvPr/>
        </p:nvSpPr>
        <p:spPr>
          <a:xfrm>
            <a:off x="6949440" y="4846320"/>
            <a:ext cx="4023360" cy="0"/>
          </a:xfrm>
          <a:prstGeom prst="line">
            <a:avLst/>
          </a:prstGeom>
          <a:noFill/>
          <a:ln w="17780">
            <a:solidFill>
              <a:srgbClr val="A8A6CF"/>
            </a:solidFill>
            <a:prstDash val="solid"/>
          </a:ln>
        </p:spPr>
      </p:sp>
      <p:sp>
        <p:nvSpPr>
          <p:cNvPr id="22" name="Shape 16"/>
          <p:cNvSpPr/>
          <p:nvPr/>
        </p:nvSpPr>
        <p:spPr>
          <a:xfrm>
            <a:off x="6949440" y="2194560"/>
            <a:ext cx="0" cy="2651760"/>
          </a:xfrm>
          <a:prstGeom prst="line">
            <a:avLst/>
          </a:prstGeom>
          <a:noFill/>
          <a:ln w="17780">
            <a:solidFill>
              <a:srgbClr val="A8A6CF"/>
            </a:solidFill>
            <a:prstDash val="solid"/>
          </a:ln>
        </p:spPr>
      </p:sp>
      <p:sp>
        <p:nvSpPr>
          <p:cNvPr id="23" name="Shape 17"/>
          <p:cNvSpPr/>
          <p:nvPr/>
        </p:nvSpPr>
        <p:spPr>
          <a:xfrm flipH="1">
            <a:off x="6949440" y="4838586"/>
            <a:ext cx="335280" cy="7734"/>
          </a:xfrm>
          <a:prstGeom prst="line">
            <a:avLst/>
          </a:prstGeom>
          <a:noFill/>
          <a:ln w="30480">
            <a:solidFill>
              <a:srgbClr val="10B981"/>
            </a:solidFill>
            <a:prstDash val="solid"/>
          </a:ln>
        </p:spPr>
      </p:sp>
      <p:sp>
        <p:nvSpPr>
          <p:cNvPr id="24" name="Shape 18"/>
          <p:cNvSpPr/>
          <p:nvPr/>
        </p:nvSpPr>
        <p:spPr>
          <a:xfrm flipH="1">
            <a:off x="7284720" y="4815383"/>
            <a:ext cx="335280" cy="23203"/>
          </a:xfrm>
          <a:prstGeom prst="line">
            <a:avLst/>
          </a:prstGeom>
          <a:noFill/>
          <a:ln w="30480">
            <a:solidFill>
              <a:srgbClr val="10B981"/>
            </a:solidFill>
            <a:prstDash val="solid"/>
          </a:ln>
        </p:spPr>
      </p:sp>
      <p:sp>
        <p:nvSpPr>
          <p:cNvPr id="25" name="Shape 19"/>
          <p:cNvSpPr/>
          <p:nvPr/>
        </p:nvSpPr>
        <p:spPr>
          <a:xfrm flipH="1">
            <a:off x="7620000" y="4776711"/>
            <a:ext cx="335280" cy="38672"/>
          </a:xfrm>
          <a:prstGeom prst="line">
            <a:avLst/>
          </a:prstGeom>
          <a:noFill/>
          <a:ln w="30480">
            <a:solidFill>
              <a:srgbClr val="10B981"/>
            </a:solidFill>
            <a:prstDash val="solid"/>
          </a:ln>
        </p:spPr>
      </p:sp>
      <p:sp>
        <p:nvSpPr>
          <p:cNvPr id="26" name="Shape 20"/>
          <p:cNvSpPr/>
          <p:nvPr/>
        </p:nvSpPr>
        <p:spPr>
          <a:xfrm flipH="1">
            <a:off x="7955280" y="4722571"/>
            <a:ext cx="335280" cy="54140"/>
          </a:xfrm>
          <a:prstGeom prst="line">
            <a:avLst/>
          </a:prstGeom>
          <a:noFill/>
          <a:ln w="30480">
            <a:solidFill>
              <a:srgbClr val="10B981"/>
            </a:solidFill>
            <a:prstDash val="solid"/>
          </a:ln>
        </p:spPr>
      </p:sp>
      <p:sp>
        <p:nvSpPr>
          <p:cNvPr id="27" name="Shape 21"/>
          <p:cNvSpPr/>
          <p:nvPr/>
        </p:nvSpPr>
        <p:spPr>
          <a:xfrm flipH="1">
            <a:off x="8290560" y="4652962"/>
            <a:ext cx="335280" cy="69609"/>
          </a:xfrm>
          <a:prstGeom prst="line">
            <a:avLst/>
          </a:prstGeom>
          <a:noFill/>
          <a:ln w="30480">
            <a:solidFill>
              <a:srgbClr val="10B981"/>
            </a:solidFill>
            <a:prstDash val="solid"/>
          </a:ln>
        </p:spPr>
      </p:sp>
      <p:sp>
        <p:nvSpPr>
          <p:cNvPr id="28" name="Shape 22"/>
          <p:cNvSpPr/>
          <p:nvPr/>
        </p:nvSpPr>
        <p:spPr>
          <a:xfrm flipH="1">
            <a:off x="8625840" y="4567885"/>
            <a:ext cx="335280" cy="85077"/>
          </a:xfrm>
          <a:prstGeom prst="line">
            <a:avLst/>
          </a:prstGeom>
          <a:noFill/>
          <a:ln w="30480">
            <a:solidFill>
              <a:srgbClr val="10B981"/>
            </a:solidFill>
            <a:prstDash val="solid"/>
          </a:ln>
        </p:spPr>
      </p:sp>
      <p:sp>
        <p:nvSpPr>
          <p:cNvPr id="29" name="Shape 23"/>
          <p:cNvSpPr/>
          <p:nvPr/>
        </p:nvSpPr>
        <p:spPr>
          <a:xfrm flipH="1">
            <a:off x="8961120" y="4467339"/>
            <a:ext cx="335280" cy="100546"/>
          </a:xfrm>
          <a:prstGeom prst="line">
            <a:avLst/>
          </a:prstGeom>
          <a:noFill/>
          <a:ln w="30480">
            <a:solidFill>
              <a:srgbClr val="10B981"/>
            </a:solidFill>
            <a:prstDash val="solid"/>
          </a:ln>
        </p:spPr>
      </p:sp>
      <p:sp>
        <p:nvSpPr>
          <p:cNvPr id="30" name="Shape 24"/>
          <p:cNvSpPr/>
          <p:nvPr/>
        </p:nvSpPr>
        <p:spPr>
          <a:xfrm flipH="1">
            <a:off x="9296400" y="4351325"/>
            <a:ext cx="335280" cy="116015"/>
          </a:xfrm>
          <a:prstGeom prst="line">
            <a:avLst/>
          </a:prstGeom>
          <a:noFill/>
          <a:ln w="30480">
            <a:solidFill>
              <a:srgbClr val="10B981"/>
            </a:solidFill>
            <a:prstDash val="solid"/>
          </a:ln>
        </p:spPr>
      </p:sp>
      <p:sp>
        <p:nvSpPr>
          <p:cNvPr id="31" name="Shape 25"/>
          <p:cNvSpPr/>
          <p:nvPr/>
        </p:nvSpPr>
        <p:spPr>
          <a:xfrm flipH="1">
            <a:off x="9631680" y="4219842"/>
            <a:ext cx="335280" cy="131483"/>
          </a:xfrm>
          <a:prstGeom prst="line">
            <a:avLst/>
          </a:prstGeom>
          <a:noFill/>
          <a:ln w="30480">
            <a:solidFill>
              <a:srgbClr val="10B981"/>
            </a:solidFill>
            <a:prstDash val="solid"/>
          </a:ln>
        </p:spPr>
      </p:sp>
      <p:sp>
        <p:nvSpPr>
          <p:cNvPr id="32" name="Shape 26"/>
          <p:cNvSpPr/>
          <p:nvPr/>
        </p:nvSpPr>
        <p:spPr>
          <a:xfrm flipH="1">
            <a:off x="9966960" y="4072890"/>
            <a:ext cx="335280" cy="146952"/>
          </a:xfrm>
          <a:prstGeom prst="line">
            <a:avLst/>
          </a:prstGeom>
          <a:noFill/>
          <a:ln w="30480">
            <a:solidFill>
              <a:srgbClr val="10B981"/>
            </a:solidFill>
            <a:prstDash val="solid"/>
          </a:ln>
        </p:spPr>
      </p:sp>
      <p:sp>
        <p:nvSpPr>
          <p:cNvPr id="33" name="Shape 27"/>
          <p:cNvSpPr/>
          <p:nvPr/>
        </p:nvSpPr>
        <p:spPr>
          <a:xfrm flipH="1">
            <a:off x="10302240" y="3910470"/>
            <a:ext cx="335280" cy="162420"/>
          </a:xfrm>
          <a:prstGeom prst="line">
            <a:avLst/>
          </a:prstGeom>
          <a:noFill/>
          <a:ln w="30480">
            <a:solidFill>
              <a:srgbClr val="10B981"/>
            </a:solidFill>
            <a:prstDash val="solid"/>
          </a:ln>
        </p:spPr>
      </p:sp>
      <p:sp>
        <p:nvSpPr>
          <p:cNvPr id="34" name="Shape 28"/>
          <p:cNvSpPr/>
          <p:nvPr/>
        </p:nvSpPr>
        <p:spPr>
          <a:xfrm flipH="1">
            <a:off x="10637520" y="3732581"/>
            <a:ext cx="335280" cy="177889"/>
          </a:xfrm>
          <a:prstGeom prst="line">
            <a:avLst/>
          </a:prstGeom>
          <a:noFill/>
          <a:ln w="30480">
            <a:solidFill>
              <a:srgbClr val="10B981"/>
            </a:solidFill>
            <a:prstDash val="solid"/>
          </a:ln>
        </p:spPr>
      </p:sp>
      <p:sp>
        <p:nvSpPr>
          <p:cNvPr id="35" name="Shape 29"/>
          <p:cNvSpPr/>
          <p:nvPr/>
        </p:nvSpPr>
        <p:spPr>
          <a:xfrm flipH="1">
            <a:off x="6949440" y="4843358"/>
            <a:ext cx="335280" cy="2962"/>
          </a:xfrm>
          <a:prstGeom prst="line">
            <a:avLst/>
          </a:prstGeom>
          <a:noFill/>
          <a:ln w="30480">
            <a:solidFill>
              <a:srgbClr val="FB7185"/>
            </a:solidFill>
            <a:prstDash val="solid"/>
          </a:ln>
        </p:spPr>
      </p:sp>
      <p:sp>
        <p:nvSpPr>
          <p:cNvPr id="36" name="Shape 30"/>
          <p:cNvSpPr/>
          <p:nvPr/>
        </p:nvSpPr>
        <p:spPr>
          <a:xfrm flipH="1">
            <a:off x="7284720" y="4838081"/>
            <a:ext cx="335280" cy="5277"/>
          </a:xfrm>
          <a:prstGeom prst="line">
            <a:avLst/>
          </a:prstGeom>
          <a:noFill/>
          <a:ln w="30480">
            <a:solidFill>
              <a:srgbClr val="FB7185"/>
            </a:solidFill>
            <a:prstDash val="solid"/>
          </a:ln>
        </p:spPr>
      </p:sp>
      <p:sp>
        <p:nvSpPr>
          <p:cNvPr id="37" name="Shape 31"/>
          <p:cNvSpPr/>
          <p:nvPr/>
        </p:nvSpPr>
        <p:spPr>
          <a:xfrm flipH="1">
            <a:off x="7620000" y="4828679"/>
            <a:ext cx="335280" cy="9403"/>
          </a:xfrm>
          <a:prstGeom prst="line">
            <a:avLst/>
          </a:prstGeom>
          <a:noFill/>
          <a:ln w="30480">
            <a:solidFill>
              <a:srgbClr val="FB7185"/>
            </a:solidFill>
            <a:prstDash val="solid"/>
          </a:ln>
        </p:spPr>
      </p:sp>
      <p:sp>
        <p:nvSpPr>
          <p:cNvPr id="38" name="Shape 32"/>
          <p:cNvSpPr/>
          <p:nvPr/>
        </p:nvSpPr>
        <p:spPr>
          <a:xfrm flipH="1">
            <a:off x="7955280" y="4811925"/>
            <a:ext cx="335280" cy="16753"/>
          </a:xfrm>
          <a:prstGeom prst="line">
            <a:avLst/>
          </a:prstGeom>
          <a:noFill/>
          <a:ln w="30480">
            <a:solidFill>
              <a:srgbClr val="FB7185"/>
            </a:solidFill>
            <a:prstDash val="solid"/>
          </a:ln>
        </p:spPr>
      </p:sp>
      <p:sp>
        <p:nvSpPr>
          <p:cNvPr id="39" name="Shape 33"/>
          <p:cNvSpPr/>
          <p:nvPr/>
        </p:nvSpPr>
        <p:spPr>
          <a:xfrm flipH="1">
            <a:off x="8290560" y="4782074"/>
            <a:ext cx="335280" cy="29851"/>
          </a:xfrm>
          <a:prstGeom prst="line">
            <a:avLst/>
          </a:prstGeom>
          <a:noFill/>
          <a:ln w="30480">
            <a:solidFill>
              <a:srgbClr val="FB7185"/>
            </a:solidFill>
            <a:prstDash val="solid"/>
          </a:ln>
        </p:spPr>
      </p:sp>
      <p:sp>
        <p:nvSpPr>
          <p:cNvPr id="40" name="Shape 34"/>
          <p:cNvSpPr/>
          <p:nvPr/>
        </p:nvSpPr>
        <p:spPr>
          <a:xfrm flipH="1">
            <a:off x="8625840" y="4728885"/>
            <a:ext cx="335280" cy="53189"/>
          </a:xfrm>
          <a:prstGeom prst="line">
            <a:avLst/>
          </a:prstGeom>
          <a:noFill/>
          <a:ln w="30480">
            <a:solidFill>
              <a:srgbClr val="FB7185"/>
            </a:solidFill>
            <a:prstDash val="solid"/>
          </a:ln>
        </p:spPr>
      </p:sp>
      <p:sp>
        <p:nvSpPr>
          <p:cNvPr id="41" name="Shape 35"/>
          <p:cNvSpPr/>
          <p:nvPr/>
        </p:nvSpPr>
        <p:spPr>
          <a:xfrm flipH="1">
            <a:off x="8961120" y="4634113"/>
            <a:ext cx="335280" cy="94772"/>
          </a:xfrm>
          <a:prstGeom prst="line">
            <a:avLst/>
          </a:prstGeom>
          <a:noFill/>
          <a:ln w="30480">
            <a:solidFill>
              <a:srgbClr val="FB7185"/>
            </a:solidFill>
            <a:prstDash val="solid"/>
          </a:ln>
        </p:spPr>
      </p:sp>
      <p:sp>
        <p:nvSpPr>
          <p:cNvPr id="42" name="Shape 36"/>
          <p:cNvSpPr/>
          <p:nvPr/>
        </p:nvSpPr>
        <p:spPr>
          <a:xfrm flipH="1">
            <a:off x="9296400" y="4465248"/>
            <a:ext cx="335280" cy="168865"/>
          </a:xfrm>
          <a:prstGeom prst="line">
            <a:avLst/>
          </a:prstGeom>
          <a:noFill/>
          <a:ln w="30480">
            <a:solidFill>
              <a:srgbClr val="FB7185"/>
            </a:solidFill>
            <a:prstDash val="solid"/>
          </a:ln>
        </p:spPr>
      </p:sp>
      <p:sp>
        <p:nvSpPr>
          <p:cNvPr id="43" name="Shape 37"/>
          <p:cNvSpPr/>
          <p:nvPr/>
        </p:nvSpPr>
        <p:spPr>
          <a:xfrm flipH="1">
            <a:off x="9631680" y="4164366"/>
            <a:ext cx="335280" cy="300883"/>
          </a:xfrm>
          <a:prstGeom prst="line">
            <a:avLst/>
          </a:prstGeom>
          <a:noFill/>
          <a:ln w="30480">
            <a:solidFill>
              <a:srgbClr val="FB7185"/>
            </a:solidFill>
            <a:prstDash val="solid"/>
          </a:ln>
        </p:spPr>
      </p:sp>
      <p:sp>
        <p:nvSpPr>
          <p:cNvPr id="44" name="Shape 38"/>
          <p:cNvSpPr/>
          <p:nvPr/>
        </p:nvSpPr>
        <p:spPr>
          <a:xfrm flipH="1">
            <a:off x="9966960" y="3628254"/>
            <a:ext cx="335280" cy="536112"/>
          </a:xfrm>
          <a:prstGeom prst="line">
            <a:avLst/>
          </a:prstGeom>
          <a:noFill/>
          <a:ln w="30480">
            <a:solidFill>
              <a:srgbClr val="FB7185"/>
            </a:solidFill>
            <a:prstDash val="solid"/>
          </a:ln>
        </p:spPr>
      </p:sp>
      <p:sp>
        <p:nvSpPr>
          <p:cNvPr id="45" name="Shape 39"/>
          <p:cNvSpPr/>
          <p:nvPr/>
        </p:nvSpPr>
        <p:spPr>
          <a:xfrm flipH="1">
            <a:off x="10302240" y="2673011"/>
            <a:ext cx="335280" cy="955243"/>
          </a:xfrm>
          <a:prstGeom prst="line">
            <a:avLst/>
          </a:prstGeom>
          <a:noFill/>
          <a:ln w="30480">
            <a:solidFill>
              <a:srgbClr val="FB7185"/>
            </a:solidFill>
            <a:prstDash val="solid"/>
          </a:ln>
        </p:spPr>
      </p:sp>
      <p:sp>
        <p:nvSpPr>
          <p:cNvPr id="46" name="Shape 40"/>
          <p:cNvSpPr/>
          <p:nvPr/>
        </p:nvSpPr>
        <p:spPr>
          <a:xfrm flipH="1">
            <a:off x="10637520" y="2194560"/>
            <a:ext cx="335280" cy="478451"/>
          </a:xfrm>
          <a:prstGeom prst="line">
            <a:avLst/>
          </a:prstGeom>
          <a:noFill/>
          <a:ln w="30480">
            <a:solidFill>
              <a:srgbClr val="FB7185"/>
            </a:solidFill>
            <a:prstDash val="solid"/>
          </a:ln>
        </p:spPr>
      </p:sp>
      <p:sp>
        <p:nvSpPr>
          <p:cNvPr id="47" name="Text 41"/>
          <p:cNvSpPr/>
          <p:nvPr/>
        </p:nvSpPr>
        <p:spPr>
          <a:xfrm>
            <a:off x="10058400" y="3931920"/>
            <a:ext cx="8229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0B98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O(n³)</a:t>
            </a:r>
            <a:endParaRPr lang="en-US" sz="1050" dirty="0"/>
          </a:p>
        </p:txBody>
      </p:sp>
      <p:sp>
        <p:nvSpPr>
          <p:cNvPr id="48" name="Text 42"/>
          <p:cNvSpPr/>
          <p:nvPr/>
        </p:nvSpPr>
        <p:spPr>
          <a:xfrm>
            <a:off x="8686800" y="2103120"/>
            <a:ext cx="8229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B718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O(2ⁿ)</a:t>
            </a:r>
            <a:endParaRPr lang="en-US" sz="1050" dirty="0"/>
          </a:p>
        </p:txBody>
      </p:sp>
      <p:sp>
        <p:nvSpPr>
          <p:cNvPr id="49" name="Text 43"/>
          <p:cNvSpPr/>
          <p:nvPr/>
        </p:nvSpPr>
        <p:spPr>
          <a:xfrm>
            <a:off x="9692640" y="4919472"/>
            <a:ext cx="1280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 (입력 크기)</a:t>
            </a:r>
            <a:endParaRPr lang="en-US" sz="950" dirty="0"/>
          </a:p>
        </p:txBody>
      </p:sp>
      <p:sp>
        <p:nvSpPr>
          <p:cNvPr id="50" name="Text 44"/>
          <p:cNvSpPr/>
          <p:nvPr/>
        </p:nvSpPr>
        <p:spPr>
          <a:xfrm>
            <a:off x="6492240" y="1901952"/>
            <a:ext cx="1280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연산 횟수</a:t>
            </a:r>
            <a:endParaRPr lang="en-US" sz="950" dirty="0"/>
          </a:p>
        </p:txBody>
      </p:sp>
      <p:sp>
        <p:nvSpPr>
          <p:cNvPr id="51" name="Text 45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687114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hourglass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28477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§9.1  현실의 벽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 = 50 일 때의 실행 시간 비교</a:t>
            </a:r>
            <a:endParaRPr lang="en-US" sz="29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58368" y="2011680"/>
          <a:ext cx="10872216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2377440"/>
                <a:gridCol w="3017520"/>
                <a:gridCol w="3099816"/>
              </a:tblGrid>
              <a:tr h="62179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구분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1E4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알고리즘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1E4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연산 횟수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1E4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소요 시간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1E4C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0B98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다항 시간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O(n³)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125,000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0B98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0.0001초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B7185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지수 시간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O(2ⁿ)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약 1,125조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B7185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약 35.7년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</a:tr>
            </a:tbl>
          </a:graphicData>
        </a:graphic>
      </p:graphicFrame>
      <p:sp>
        <p:nvSpPr>
          <p:cNvPr id="7" name="Text 3"/>
          <p:cNvSpPr/>
          <p:nvPr/>
        </p:nvSpPr>
        <p:spPr>
          <a:xfrm>
            <a:off x="658368" y="3968496"/>
            <a:ext cx="108722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※ 1초에 10⁹ 연산을 수행한다고 가정</a:t>
            </a:r>
            <a:endParaRPr lang="en-US" sz="1100" dirty="0"/>
          </a:p>
        </p:txBody>
      </p:sp>
      <p:sp>
        <p:nvSpPr>
          <p:cNvPr id="8" name="Shape 4"/>
          <p:cNvSpPr/>
          <p:nvPr/>
        </p:nvSpPr>
        <p:spPr>
          <a:xfrm>
            <a:off x="658368" y="4315968"/>
            <a:ext cx="3218688" cy="1737360"/>
          </a:xfrm>
          <a:prstGeom prst="roundRect">
            <a:avLst>
              <a:gd name="adj" fmla="val 7368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9" name="Shape 5"/>
          <p:cNvSpPr/>
          <p:nvPr/>
        </p:nvSpPr>
        <p:spPr>
          <a:xfrm>
            <a:off x="1984248" y="4517136"/>
            <a:ext cx="566928" cy="566928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1984248" y="451713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2000" dirty="0"/>
          </a:p>
        </p:txBody>
      </p:sp>
      <p:sp>
        <p:nvSpPr>
          <p:cNvPr id="11" name="Text 7"/>
          <p:cNvSpPr/>
          <p:nvPr/>
        </p:nvSpPr>
        <p:spPr>
          <a:xfrm>
            <a:off x="804672" y="5230368"/>
            <a:ext cx="2926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 = 50, 다항 시간</a:t>
            </a:r>
            <a:endParaRPr lang="en-US" sz="1450" dirty="0"/>
          </a:p>
        </p:txBody>
      </p:sp>
      <p:sp>
        <p:nvSpPr>
          <p:cNvPr id="12" name="Text 8"/>
          <p:cNvSpPr/>
          <p:nvPr/>
        </p:nvSpPr>
        <p:spPr>
          <a:xfrm>
            <a:off x="932688" y="5632704"/>
            <a:ext cx="26700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6000"/>
              </a:lnSpc>
              <a:buNone/>
            </a:pPr>
            <a:r>
              <a:rPr lang="en-US" sz="112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0.0001초. 눈 깜짝할 사이에 끝난다.</a:t>
            </a:r>
            <a:endParaRPr lang="en-US" sz="1120" dirty="0"/>
          </a:p>
        </p:txBody>
      </p:sp>
      <p:sp>
        <p:nvSpPr>
          <p:cNvPr id="13" name="Shape 9"/>
          <p:cNvSpPr/>
          <p:nvPr/>
        </p:nvSpPr>
        <p:spPr>
          <a:xfrm>
            <a:off x="4453128" y="4315968"/>
            <a:ext cx="3218688" cy="1737360"/>
          </a:xfrm>
          <a:prstGeom prst="roundRect">
            <a:avLst>
              <a:gd name="adj" fmla="val 7368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4" name="Shape 10"/>
          <p:cNvSpPr/>
          <p:nvPr/>
        </p:nvSpPr>
        <p:spPr>
          <a:xfrm>
            <a:off x="5779008" y="4517136"/>
            <a:ext cx="566928" cy="566928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5779008" y="451713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2000" dirty="0"/>
          </a:p>
        </p:txBody>
      </p:sp>
      <p:sp>
        <p:nvSpPr>
          <p:cNvPr id="16" name="Text 12"/>
          <p:cNvSpPr/>
          <p:nvPr/>
        </p:nvSpPr>
        <p:spPr>
          <a:xfrm>
            <a:off x="4599432" y="5230368"/>
            <a:ext cx="2926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 = 50, 지수 시간</a:t>
            </a:r>
            <a:endParaRPr lang="en-US" sz="1450" dirty="0"/>
          </a:p>
        </p:txBody>
      </p:sp>
      <p:sp>
        <p:nvSpPr>
          <p:cNvPr id="17" name="Text 13"/>
          <p:cNvSpPr/>
          <p:nvPr/>
        </p:nvSpPr>
        <p:spPr>
          <a:xfrm>
            <a:off x="4727448" y="5632704"/>
            <a:ext cx="26700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6000"/>
              </a:lnSpc>
              <a:buNone/>
            </a:pPr>
            <a:r>
              <a:rPr lang="en-US" sz="112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35.7년. 사람의 경력 전체를 걸어야 한다.</a:t>
            </a:r>
            <a:endParaRPr lang="en-US" sz="1120" dirty="0"/>
          </a:p>
        </p:txBody>
      </p:sp>
      <p:sp>
        <p:nvSpPr>
          <p:cNvPr id="18" name="Shape 14"/>
          <p:cNvSpPr/>
          <p:nvPr/>
        </p:nvSpPr>
        <p:spPr>
          <a:xfrm>
            <a:off x="8247888" y="4315968"/>
            <a:ext cx="3218688" cy="1737360"/>
          </a:xfrm>
          <a:prstGeom prst="roundRect">
            <a:avLst>
              <a:gd name="adj" fmla="val 7368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9" name="Shape 15"/>
          <p:cNvSpPr/>
          <p:nvPr/>
        </p:nvSpPr>
        <p:spPr>
          <a:xfrm>
            <a:off x="9573768" y="4517136"/>
            <a:ext cx="566928" cy="566928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sp>
        <p:nvSpPr>
          <p:cNvPr id="20" name="Text 16"/>
          <p:cNvSpPr/>
          <p:nvPr/>
        </p:nvSpPr>
        <p:spPr>
          <a:xfrm>
            <a:off x="9573768" y="451713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2000" dirty="0"/>
          </a:p>
        </p:txBody>
      </p:sp>
      <p:sp>
        <p:nvSpPr>
          <p:cNvPr id="21" name="Text 17"/>
          <p:cNvSpPr/>
          <p:nvPr/>
        </p:nvSpPr>
        <p:spPr>
          <a:xfrm>
            <a:off x="8394192" y="5230368"/>
            <a:ext cx="2926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 = 100, 지수 시간</a:t>
            </a:r>
            <a:endParaRPr lang="en-US" sz="1450" dirty="0"/>
          </a:p>
        </p:txBody>
      </p:sp>
      <p:sp>
        <p:nvSpPr>
          <p:cNvPr id="22" name="Text 18"/>
          <p:cNvSpPr/>
          <p:nvPr/>
        </p:nvSpPr>
        <p:spPr>
          <a:xfrm>
            <a:off x="8522208" y="5632704"/>
            <a:ext cx="26700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6000"/>
              </a:lnSpc>
              <a:buNone/>
            </a:pPr>
            <a:r>
              <a:rPr lang="en-US" sz="112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우주의 나이보다 긴 시간. 사실상 답이 없다.</a:t>
            </a:r>
            <a:endParaRPr lang="en-US" sz="1120" dirty="0"/>
          </a:p>
        </p:txBody>
      </p:sp>
      <p:sp>
        <p:nvSpPr>
          <p:cNvPr id="23" name="Text 19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687114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hourglass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28477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§9.1  현실의 벽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세상의 모든 문제는 두 종류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828800"/>
            <a:ext cx="5349240" cy="3383280"/>
          </a:xfrm>
          <a:prstGeom prst="roundRect">
            <a:avLst>
              <a:gd name="adj" fmla="val 378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932688" y="2066544"/>
            <a:ext cx="438912" cy="438912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8" name="Image 1" descr="/home/claude/icons/check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1194" y="2185050"/>
            <a:ext cx="201900" cy="20190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645920" y="2048256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쉬운 문제 (tractable)</a:t>
            </a:r>
            <a:endParaRPr lang="en-US" sz="1500" dirty="0"/>
          </a:p>
        </p:txBody>
      </p:sp>
      <p:sp>
        <p:nvSpPr>
          <p:cNvPr id="10" name="Text 6"/>
          <p:cNvSpPr/>
          <p:nvPr/>
        </p:nvSpPr>
        <p:spPr>
          <a:xfrm>
            <a:off x="932688" y="2560320"/>
            <a:ext cx="4800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다항 시간 알고리즘이 존재한다</a:t>
            </a:r>
            <a:endParaRPr lang="en-US" sz="1200" dirty="0"/>
          </a:p>
        </p:txBody>
      </p:sp>
      <p:sp>
        <p:nvSpPr>
          <p:cNvPr id="11" name="Text 7"/>
          <p:cNvSpPr/>
          <p:nvPr/>
        </p:nvSpPr>
        <p:spPr>
          <a:xfrm>
            <a:off x="1115568" y="2962656"/>
            <a:ext cx="4572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정렬  —  O(n log n)</a:t>
            </a:r>
            <a:endParaRPr lang="en-US" sz="1200" dirty="0"/>
          </a:p>
        </p:txBody>
      </p:sp>
      <p:sp>
        <p:nvSpPr>
          <p:cNvPr id="12" name="Text 8"/>
          <p:cNvSpPr/>
          <p:nvPr/>
        </p:nvSpPr>
        <p:spPr>
          <a:xfrm>
            <a:off x="1115568" y="3419856"/>
            <a:ext cx="4572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탐색  —  O(log n)</a:t>
            </a:r>
            <a:endParaRPr lang="en-US" sz="1200" dirty="0"/>
          </a:p>
        </p:txBody>
      </p:sp>
      <p:sp>
        <p:nvSpPr>
          <p:cNvPr id="13" name="Text 9"/>
          <p:cNvSpPr/>
          <p:nvPr/>
        </p:nvSpPr>
        <p:spPr>
          <a:xfrm>
            <a:off x="1115568" y="3877056"/>
            <a:ext cx="4572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최단 경로  —  다익스트라</a:t>
            </a:r>
            <a:endParaRPr lang="en-US" sz="1200" dirty="0"/>
          </a:p>
        </p:txBody>
      </p:sp>
      <p:sp>
        <p:nvSpPr>
          <p:cNvPr id="14" name="Text 10"/>
          <p:cNvSpPr/>
          <p:nvPr/>
        </p:nvSpPr>
        <p:spPr>
          <a:xfrm>
            <a:off x="1115568" y="4334256"/>
            <a:ext cx="4572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최소 신장 트리  —  크루스칼</a:t>
            </a:r>
            <a:endParaRPr lang="en-US" sz="1200" dirty="0"/>
          </a:p>
        </p:txBody>
      </p:sp>
      <p:sp>
        <p:nvSpPr>
          <p:cNvPr id="15" name="Shape 11"/>
          <p:cNvSpPr/>
          <p:nvPr/>
        </p:nvSpPr>
        <p:spPr>
          <a:xfrm>
            <a:off x="6181344" y="1828800"/>
            <a:ext cx="5349240" cy="3383280"/>
          </a:xfrm>
          <a:prstGeom prst="roundRect">
            <a:avLst>
              <a:gd name="adj" fmla="val 378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6" name="Shape 12"/>
          <p:cNvSpPr/>
          <p:nvPr/>
        </p:nvSpPr>
        <p:spPr>
          <a:xfrm>
            <a:off x="6455664" y="2066544"/>
            <a:ext cx="438912" cy="438912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17" name="Image 2" descr="/home/claude/icons/times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4170" y="2185050"/>
            <a:ext cx="201900" cy="201900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7168896" y="2048256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어려운 문제 (intractable)</a:t>
            </a:r>
            <a:endParaRPr lang="en-US" sz="1500" dirty="0"/>
          </a:p>
        </p:txBody>
      </p:sp>
      <p:sp>
        <p:nvSpPr>
          <p:cNvPr id="19" name="Text 14"/>
          <p:cNvSpPr/>
          <p:nvPr/>
        </p:nvSpPr>
        <p:spPr>
          <a:xfrm>
            <a:off x="6455664" y="2560320"/>
            <a:ext cx="4800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다항 시간 알고리즘이 아직 발견되지 않았다</a:t>
            </a:r>
            <a:endParaRPr lang="en-US" sz="1200" dirty="0"/>
          </a:p>
        </p:txBody>
      </p:sp>
      <p:sp>
        <p:nvSpPr>
          <p:cNvPr id="20" name="Text 15"/>
          <p:cNvSpPr/>
          <p:nvPr/>
        </p:nvSpPr>
        <p:spPr>
          <a:xfrm>
            <a:off x="6638544" y="2962656"/>
            <a:ext cx="4572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외판원 순회 (TSP)</a:t>
            </a:r>
            <a:endParaRPr lang="en-US" sz="1200" dirty="0"/>
          </a:p>
        </p:txBody>
      </p:sp>
      <p:sp>
        <p:nvSpPr>
          <p:cNvPr id="21" name="Text 16"/>
          <p:cNvSpPr/>
          <p:nvPr/>
        </p:nvSpPr>
        <p:spPr>
          <a:xfrm>
            <a:off x="6638544" y="3419856"/>
            <a:ext cx="4572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0/1 배낭 문제</a:t>
            </a:r>
            <a:endParaRPr lang="en-US" sz="1200" dirty="0"/>
          </a:p>
        </p:txBody>
      </p:sp>
      <p:sp>
        <p:nvSpPr>
          <p:cNvPr id="22" name="Text 17"/>
          <p:cNvSpPr/>
          <p:nvPr/>
        </p:nvSpPr>
        <p:spPr>
          <a:xfrm>
            <a:off x="6638544" y="3877056"/>
            <a:ext cx="4572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그래프 색칠 문제</a:t>
            </a:r>
            <a:endParaRPr lang="en-US" sz="1200" dirty="0"/>
          </a:p>
        </p:txBody>
      </p:sp>
      <p:sp>
        <p:nvSpPr>
          <p:cNvPr id="23" name="Text 18"/>
          <p:cNvSpPr/>
          <p:nvPr/>
        </p:nvSpPr>
        <p:spPr>
          <a:xfrm>
            <a:off x="6638544" y="4334256"/>
            <a:ext cx="4572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빈 포장 문제</a:t>
            </a:r>
            <a:endParaRPr lang="en-US" sz="1200" dirty="0"/>
          </a:p>
        </p:txBody>
      </p:sp>
      <p:sp>
        <p:nvSpPr>
          <p:cNvPr id="24" name="Shape 19"/>
          <p:cNvSpPr/>
          <p:nvPr/>
        </p:nvSpPr>
        <p:spPr>
          <a:xfrm>
            <a:off x="658368" y="5486400"/>
            <a:ext cx="10872216" cy="512064"/>
          </a:xfrm>
          <a:prstGeom prst="roundRect">
            <a:avLst>
              <a:gd name="adj" fmla="val 21429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5" name="Shape 20"/>
          <p:cNvSpPr/>
          <p:nvPr/>
        </p:nvSpPr>
        <p:spPr>
          <a:xfrm>
            <a:off x="896112" y="5513832"/>
            <a:ext cx="457200" cy="45720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26" name="Image 3" descr="/home/claude/icons/search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984" y="5632704"/>
            <a:ext cx="219456" cy="219456"/>
          </a:xfrm>
          <a:prstGeom prst="rect">
            <a:avLst/>
          </a:prstGeom>
        </p:spPr>
      </p:pic>
      <p:sp>
        <p:nvSpPr>
          <p:cNvPr id="27" name="Text 21"/>
          <p:cNvSpPr/>
          <p:nvPr/>
        </p:nvSpPr>
        <p:spPr>
          <a:xfrm>
            <a:off x="1517904" y="5577840"/>
            <a:ext cx="975664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"발견되지 않았다"이지 "존재하지 않는다"가 아니다 — 이 미묘한 차이가 P vs NP의 핵심이다.</a:t>
            </a:r>
            <a:endParaRPr lang="en-US" sz="1230" dirty="0"/>
          </a:p>
        </p:txBody>
      </p:sp>
      <p:sp>
        <p:nvSpPr>
          <p:cNvPr id="28" name="Text 22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687114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hourglass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28477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§9.1  현실의 벽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대표적인 어려운 문제들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83080"/>
            <a:ext cx="10872216" cy="73152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914400" y="1938528"/>
            <a:ext cx="457200" cy="45720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8" name="Image 1" descr="/home/claude/icons/map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7844" y="2061972"/>
            <a:ext cx="210312" cy="210312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536192" y="1783080"/>
            <a:ext cx="274320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외판원 순회 (TSP)</a:t>
            </a:r>
            <a:endParaRPr lang="en-US" sz="1300" dirty="0"/>
          </a:p>
        </p:txBody>
      </p:sp>
      <p:sp>
        <p:nvSpPr>
          <p:cNvPr id="10" name="Text 6"/>
          <p:cNvSpPr/>
          <p:nvPr/>
        </p:nvSpPr>
        <p:spPr>
          <a:xfrm>
            <a:off x="4370832" y="1783080"/>
            <a:ext cx="694944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모든 도시를 한 번씩 방문하고 출발지로 돌아오는 최단 경로를 찾는다.</a:t>
            </a:r>
            <a:endParaRPr lang="en-US" sz="1150" dirty="0"/>
          </a:p>
        </p:txBody>
      </p:sp>
      <p:sp>
        <p:nvSpPr>
          <p:cNvPr id="11" name="Shape 7"/>
          <p:cNvSpPr/>
          <p:nvPr/>
        </p:nvSpPr>
        <p:spPr>
          <a:xfrm>
            <a:off x="658368" y="2606040"/>
            <a:ext cx="10872216" cy="73152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2" name="Shape 8"/>
          <p:cNvSpPr/>
          <p:nvPr/>
        </p:nvSpPr>
        <p:spPr>
          <a:xfrm>
            <a:off x="914400" y="2761488"/>
            <a:ext cx="457200" cy="45720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13" name="Image 2" descr="/home/claude/icons/bag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844" y="2884932"/>
            <a:ext cx="210312" cy="210312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1536192" y="2606040"/>
            <a:ext cx="274320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7C3AE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배낭 문제</a:t>
            </a:r>
            <a:endParaRPr lang="en-US" sz="1300" dirty="0"/>
          </a:p>
        </p:txBody>
      </p:sp>
      <p:sp>
        <p:nvSpPr>
          <p:cNvPr id="15" name="Text 10"/>
          <p:cNvSpPr/>
          <p:nvPr/>
        </p:nvSpPr>
        <p:spPr>
          <a:xfrm>
            <a:off x="4370832" y="2606040"/>
            <a:ext cx="694944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용량 제한 안에서 총 가치가 최대가 되는 부분집합을 고른다.</a:t>
            </a:r>
            <a:endParaRPr lang="en-US" sz="1150" dirty="0"/>
          </a:p>
        </p:txBody>
      </p:sp>
      <p:sp>
        <p:nvSpPr>
          <p:cNvPr id="16" name="Shape 11"/>
          <p:cNvSpPr/>
          <p:nvPr/>
        </p:nvSpPr>
        <p:spPr>
          <a:xfrm>
            <a:off x="658368" y="3429000"/>
            <a:ext cx="10872216" cy="73152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7" name="Shape 12"/>
          <p:cNvSpPr/>
          <p:nvPr/>
        </p:nvSpPr>
        <p:spPr>
          <a:xfrm>
            <a:off x="914400" y="3584448"/>
            <a:ext cx="457200" cy="45720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18" name="Image 3" descr="/home/claude/icons/layers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7844" y="3707892"/>
            <a:ext cx="210312" cy="210312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1536192" y="3429000"/>
            <a:ext cx="274320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59E0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빈 포장 문제</a:t>
            </a:r>
            <a:endParaRPr lang="en-US" sz="1300" dirty="0"/>
          </a:p>
        </p:txBody>
      </p:sp>
      <p:sp>
        <p:nvSpPr>
          <p:cNvPr id="20" name="Text 14"/>
          <p:cNvSpPr/>
          <p:nvPr/>
        </p:nvSpPr>
        <p:spPr>
          <a:xfrm>
            <a:off x="4370832" y="3429000"/>
            <a:ext cx="694944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물건들을 상자에 나눠 담되 사용하는 상자 수를 최소로 만든다.</a:t>
            </a:r>
            <a:endParaRPr lang="en-US" sz="1150" dirty="0"/>
          </a:p>
        </p:txBody>
      </p:sp>
      <p:sp>
        <p:nvSpPr>
          <p:cNvPr id="21" name="Shape 15"/>
          <p:cNvSpPr/>
          <p:nvPr/>
        </p:nvSpPr>
        <p:spPr>
          <a:xfrm>
            <a:off x="658368" y="4251960"/>
            <a:ext cx="10872216" cy="73152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2" name="Shape 16"/>
          <p:cNvSpPr/>
          <p:nvPr/>
        </p:nvSpPr>
        <p:spPr>
          <a:xfrm>
            <a:off x="914400" y="4407408"/>
            <a:ext cx="457200" cy="457200"/>
          </a:xfrm>
          <a:prstGeom prst="ellipse">
            <a:avLst/>
          </a:prstGeom>
          <a:solidFill>
            <a:srgbClr val="14B8A6"/>
          </a:solidFill>
          <a:ln w="12700">
            <a:solidFill>
              <a:srgbClr val="14B8A6"/>
            </a:solidFill>
            <a:prstDash val="solid"/>
          </a:ln>
        </p:spPr>
      </p:sp>
      <p:pic>
        <p:nvPicPr>
          <p:cNvPr id="23" name="Image 4" descr="/home/claude/icons/network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7844" y="4530852"/>
            <a:ext cx="210312" cy="210312"/>
          </a:xfrm>
          <a:prstGeom prst="rect">
            <a:avLst/>
          </a:prstGeom>
        </p:spPr>
      </p:pic>
      <p:sp>
        <p:nvSpPr>
          <p:cNvPr id="24" name="Text 17"/>
          <p:cNvSpPr/>
          <p:nvPr/>
        </p:nvSpPr>
        <p:spPr>
          <a:xfrm>
            <a:off x="1536192" y="4251960"/>
            <a:ext cx="274320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4B8A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그래프 색칠</a:t>
            </a:r>
            <a:endParaRPr lang="en-US" sz="1300" dirty="0"/>
          </a:p>
        </p:txBody>
      </p:sp>
      <p:sp>
        <p:nvSpPr>
          <p:cNvPr id="25" name="Text 18"/>
          <p:cNvSpPr/>
          <p:nvPr/>
        </p:nvSpPr>
        <p:spPr>
          <a:xfrm>
            <a:off x="4370832" y="4251960"/>
            <a:ext cx="694944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인접한 정점이 같은 색이 되지 않도록 하는 최소 색의 수를 구한다.</a:t>
            </a:r>
            <a:endParaRPr lang="en-US" sz="1150" dirty="0"/>
          </a:p>
        </p:txBody>
      </p:sp>
      <p:sp>
        <p:nvSpPr>
          <p:cNvPr id="26" name="Shape 19"/>
          <p:cNvSpPr/>
          <p:nvPr/>
        </p:nvSpPr>
        <p:spPr>
          <a:xfrm>
            <a:off x="658368" y="5074920"/>
            <a:ext cx="10872216" cy="73152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7" name="Shape 20"/>
          <p:cNvSpPr/>
          <p:nvPr/>
        </p:nvSpPr>
        <p:spPr>
          <a:xfrm>
            <a:off x="914400" y="5230368"/>
            <a:ext cx="457200" cy="45720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28" name="Image 5" descr="/home/claude/icons/calc_white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7844" y="5353812"/>
            <a:ext cx="210312" cy="210312"/>
          </a:xfrm>
          <a:prstGeom prst="rect">
            <a:avLst/>
          </a:prstGeom>
        </p:spPr>
      </p:pic>
      <p:sp>
        <p:nvSpPr>
          <p:cNvPr id="29" name="Text 21"/>
          <p:cNvSpPr/>
          <p:nvPr/>
        </p:nvSpPr>
        <p:spPr>
          <a:xfrm>
            <a:off x="1536192" y="5074920"/>
            <a:ext cx="274320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4F46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정수 선형 계획법</a:t>
            </a:r>
            <a:endParaRPr lang="en-US" sz="1300" dirty="0"/>
          </a:p>
        </p:txBody>
      </p:sp>
      <p:sp>
        <p:nvSpPr>
          <p:cNvPr id="30" name="Text 22"/>
          <p:cNvSpPr/>
          <p:nvPr/>
        </p:nvSpPr>
        <p:spPr>
          <a:xfrm>
            <a:off x="4370832" y="5074920"/>
            <a:ext cx="694944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변수가 정수여야 한다는 조건 아래 선형 함수를 최적화한다.</a:t>
            </a:r>
            <a:endParaRPr lang="en-US" sz="1150" dirty="0"/>
          </a:p>
        </p:txBody>
      </p:sp>
      <p:sp>
        <p:nvSpPr>
          <p:cNvPr id="31" name="Shape 23"/>
          <p:cNvSpPr/>
          <p:nvPr/>
        </p:nvSpPr>
        <p:spPr>
          <a:xfrm>
            <a:off x="658368" y="5907024"/>
            <a:ext cx="10872216" cy="420624"/>
          </a:xfrm>
          <a:prstGeom prst="roundRect">
            <a:avLst>
              <a:gd name="adj" fmla="val 26087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2" name="Shape 24"/>
          <p:cNvSpPr/>
          <p:nvPr/>
        </p:nvSpPr>
        <p:spPr>
          <a:xfrm>
            <a:off x="896112" y="5934456"/>
            <a:ext cx="365760" cy="36576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33" name="Image 6" descr="/home/claude/icons/link_white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1210" y="6029554"/>
            <a:ext cx="175565" cy="175565"/>
          </a:xfrm>
          <a:prstGeom prst="rect">
            <a:avLst/>
          </a:prstGeom>
        </p:spPr>
      </p:pic>
      <p:sp>
        <p:nvSpPr>
          <p:cNvPr id="34" name="Text 25"/>
          <p:cNvSpPr/>
          <p:nvPr/>
        </p:nvSpPr>
        <p:spPr>
          <a:xfrm>
            <a:off x="1517904" y="5998464"/>
            <a:ext cx="975664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20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분야는 제각각이지만, 뒤에서 보게 되듯 이들은 사실 같은 난이도의 문제다.</a:t>
            </a:r>
            <a:endParaRPr lang="en-US" sz="1200" dirty="0"/>
          </a:p>
        </p:txBody>
      </p:sp>
      <p:sp>
        <p:nvSpPr>
          <p:cNvPr id="35" name="Text 26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687114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hourglass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28477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§9.1  현실의 벽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신도 풀 수 없는 문제 — 정지 문제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00784"/>
            <a:ext cx="10872216" cy="786384"/>
          </a:xfrm>
          <a:prstGeom prst="roundRect">
            <a:avLst>
              <a:gd name="adj" fmla="val 13953"/>
            </a:avLst>
          </a:prstGeom>
          <a:solidFill>
            <a:srgbClr val="EEF0FF"/>
          </a:solidFill>
          <a:ln w="12700">
            <a:solidFill>
              <a:srgbClr val="EEF0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896112" y="1865376"/>
            <a:ext cx="457200" cy="45720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8" name="Image 1" descr="/home/claude/icons/infinity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984" y="1984248"/>
            <a:ext cx="219456" cy="219456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517904" y="1792224"/>
            <a:ext cx="9774936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28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정지 문제(halting problem, 앨런 튜링 1936) — 프로그램이 언젠가 멈출지, 아니면 영원히 무한 루프를 돌지를 미리 판별하는 완벽한 프로그램을 만들 수 있을까?</a:t>
            </a:r>
            <a:endParaRPr lang="en-US" sz="1280" dirty="0"/>
          </a:p>
        </p:txBody>
      </p:sp>
      <p:sp>
        <p:nvSpPr>
          <p:cNvPr id="10" name="Shape 6"/>
          <p:cNvSpPr/>
          <p:nvPr/>
        </p:nvSpPr>
        <p:spPr>
          <a:xfrm>
            <a:off x="658368" y="2724912"/>
            <a:ext cx="6766560" cy="2468880"/>
          </a:xfrm>
          <a:prstGeom prst="roundRect">
            <a:avLst>
              <a:gd name="adj" fmla="val 518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1" name="Shape 7"/>
          <p:cNvSpPr/>
          <p:nvPr/>
        </p:nvSpPr>
        <p:spPr>
          <a:xfrm>
            <a:off x="932688" y="2962656"/>
            <a:ext cx="438912" cy="438912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12" name="Image 2" descr="/home/claude/icons/brain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1194" y="3081162"/>
            <a:ext cx="201900" cy="201900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1645920" y="2944368"/>
            <a:ext cx="4937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귀류법 증명 — 청개구리 프로그램 Q</a:t>
            </a:r>
            <a:endParaRPr lang="en-US" sz="1450" dirty="0"/>
          </a:p>
        </p:txBody>
      </p:sp>
      <p:sp>
        <p:nvSpPr>
          <p:cNvPr id="14" name="Text 9"/>
          <p:cNvSpPr/>
          <p:nvPr/>
        </p:nvSpPr>
        <p:spPr>
          <a:xfrm>
            <a:off x="932688" y="3419856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① 완벽한 판별기 H가 존재한다고 가정한다.</a:t>
            </a:r>
            <a:endParaRPr lang="en-US" sz="1180" dirty="0"/>
          </a:p>
        </p:txBody>
      </p:sp>
      <p:sp>
        <p:nvSpPr>
          <p:cNvPr id="15" name="Text 10"/>
          <p:cNvSpPr/>
          <p:nvPr/>
        </p:nvSpPr>
        <p:spPr>
          <a:xfrm>
            <a:off x="932688" y="3822192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② H가 "멈춘다"고 답하면 → Q는 일부러 무한 루프에 들어간다.</a:t>
            </a:r>
            <a:endParaRPr lang="en-US" sz="1180" dirty="0"/>
          </a:p>
        </p:txBody>
      </p:sp>
      <p:sp>
        <p:nvSpPr>
          <p:cNvPr id="16" name="Text 11"/>
          <p:cNvSpPr/>
          <p:nvPr/>
        </p:nvSpPr>
        <p:spPr>
          <a:xfrm>
            <a:off x="932688" y="42245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③ H가 "무한 루프"라고 답하면 → Q는 즉시 멈춘다.</a:t>
            </a:r>
            <a:endParaRPr lang="en-US" sz="1180" dirty="0"/>
          </a:p>
        </p:txBody>
      </p:sp>
      <p:sp>
        <p:nvSpPr>
          <p:cNvPr id="17" name="Text 12"/>
          <p:cNvSpPr/>
          <p:nvPr/>
        </p:nvSpPr>
        <p:spPr>
          <a:xfrm>
            <a:off x="932688" y="4626864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④ Q(Q)를 실행하면 어느 경우에도 모순이 발생한다.</a:t>
            </a:r>
            <a:endParaRPr lang="en-US" sz="1180" dirty="0"/>
          </a:p>
        </p:txBody>
      </p:sp>
      <p:sp>
        <p:nvSpPr>
          <p:cNvPr id="18" name="Shape 13"/>
          <p:cNvSpPr/>
          <p:nvPr/>
        </p:nvSpPr>
        <p:spPr>
          <a:xfrm>
            <a:off x="7699248" y="2724912"/>
            <a:ext cx="3831336" cy="1097280"/>
          </a:xfrm>
          <a:prstGeom prst="roundRect">
            <a:avLst>
              <a:gd name="adj" fmla="val 8333"/>
            </a:avLst>
          </a:prstGeom>
          <a:solidFill>
            <a:srgbClr val="201E4C"/>
          </a:solidFill>
          <a:ln w="12700">
            <a:solidFill>
              <a:srgbClr val="201E4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9" name="Text 14"/>
          <p:cNvSpPr/>
          <p:nvPr/>
        </p:nvSpPr>
        <p:spPr>
          <a:xfrm>
            <a:off x="7973568" y="2724912"/>
            <a:ext cx="3282696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∴ 완벽한 판별기 H는</a:t>
            </a:r>
            <a:endParaRPr lang="en-US" sz="1500" dirty="0"/>
          </a:p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존재할 수 없다</a:t>
            </a:r>
            <a:endParaRPr lang="en-US" sz="1500" dirty="0"/>
          </a:p>
        </p:txBody>
      </p:sp>
      <p:sp>
        <p:nvSpPr>
          <p:cNvPr id="20" name="Shape 15"/>
          <p:cNvSpPr/>
          <p:nvPr/>
        </p:nvSpPr>
        <p:spPr>
          <a:xfrm>
            <a:off x="7699248" y="3986784"/>
            <a:ext cx="3831336" cy="1207008"/>
          </a:xfrm>
          <a:prstGeom prst="roundRect">
            <a:avLst>
              <a:gd name="adj" fmla="val 7576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1" name="Shape 16"/>
          <p:cNvSpPr/>
          <p:nvPr/>
        </p:nvSpPr>
        <p:spPr>
          <a:xfrm>
            <a:off x="7882128" y="4114800"/>
            <a:ext cx="365760" cy="36576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22" name="Image 3" descr="/home/claude/icons/ban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80883" y="4213555"/>
            <a:ext cx="168250" cy="168250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8357616" y="4078224"/>
            <a:ext cx="30083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결정 불가능 (undecidable)</a:t>
            </a:r>
            <a:endParaRPr lang="en-US" sz="1250" dirty="0"/>
          </a:p>
        </p:txBody>
      </p:sp>
      <p:sp>
        <p:nvSpPr>
          <p:cNvPr id="24" name="Text 18"/>
          <p:cNvSpPr/>
          <p:nvPr/>
        </p:nvSpPr>
        <p:spPr>
          <a:xfrm>
            <a:off x="8357616" y="4352544"/>
            <a:ext cx="3008376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시간이 부족한 것이 아니다. 무한한 시간이 주어져도 논리적으로 해결이 불가능한 문제가 존재한다.</a:t>
            </a:r>
            <a:endParaRPr lang="en-US" sz="1080" dirty="0"/>
          </a:p>
        </p:txBody>
      </p:sp>
      <p:sp>
        <p:nvSpPr>
          <p:cNvPr id="25" name="Shape 19"/>
          <p:cNvSpPr/>
          <p:nvPr/>
        </p:nvSpPr>
        <p:spPr>
          <a:xfrm>
            <a:off x="658368" y="5431536"/>
            <a:ext cx="10872216" cy="512064"/>
          </a:xfrm>
          <a:prstGeom prst="roundRect">
            <a:avLst>
              <a:gd name="adj" fmla="val 21429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6" name="Shape 20"/>
          <p:cNvSpPr/>
          <p:nvPr/>
        </p:nvSpPr>
        <p:spPr>
          <a:xfrm>
            <a:off x="896112" y="5458968"/>
            <a:ext cx="457200" cy="45720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27" name="Image 4" descr="/home/claude/icons/layers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4984" y="5577840"/>
            <a:ext cx="219456" cy="219456"/>
          </a:xfrm>
          <a:prstGeom prst="rect">
            <a:avLst/>
          </a:prstGeom>
        </p:spPr>
      </p:pic>
      <p:sp>
        <p:nvSpPr>
          <p:cNvPr id="28" name="Text 21"/>
          <p:cNvSpPr/>
          <p:nvPr/>
        </p:nvSpPr>
        <p:spPr>
          <a:xfrm>
            <a:off x="1517904" y="5522976"/>
            <a:ext cx="975664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어려움에도 등급이 있다 — 오래 걸리는 것과 아예 불가능한 것은 다른 층위다.</a:t>
            </a:r>
            <a:endParaRPr lang="en-US" sz="1230" dirty="0"/>
          </a:p>
        </p:txBody>
      </p:sp>
      <p:sp>
        <p:nvSpPr>
          <p:cNvPr id="29" name="Text 22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687114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hourglass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28477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§9.1  현실의 벽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문제의 계층 구조</a:t>
            </a:r>
            <a:endParaRPr lang="en-US" sz="2900" dirty="0"/>
          </a:p>
        </p:txBody>
      </p:sp>
      <p:sp>
        <p:nvSpPr>
          <p:cNvPr id="6" name="Text 3"/>
          <p:cNvSpPr/>
          <p:nvPr/>
        </p:nvSpPr>
        <p:spPr>
          <a:xfrm>
            <a:off x="658368" y="1700784"/>
            <a:ext cx="1087221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3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정지 문제가 알려 준 사실은 하나다 — 문제의 세계는 두 층이 아니라 세 층으로 되어 있다.</a:t>
            </a:r>
            <a:endParaRPr lang="en-US" sz="1350" dirty="0"/>
          </a:p>
        </p:txBody>
      </p:sp>
      <p:sp>
        <p:nvSpPr>
          <p:cNvPr id="7" name="Shape 4"/>
          <p:cNvSpPr/>
          <p:nvPr/>
        </p:nvSpPr>
        <p:spPr>
          <a:xfrm>
            <a:off x="658368" y="2157984"/>
            <a:ext cx="5760720" cy="3566160"/>
          </a:xfrm>
          <a:prstGeom prst="roundRect">
            <a:avLst>
              <a:gd name="adj" fmla="val 3590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914400" y="2395728"/>
            <a:ext cx="5248656" cy="3108960"/>
          </a:xfrm>
          <a:prstGeom prst="roundRect">
            <a:avLst>
              <a:gd name="adj" fmla="val 4118"/>
            </a:avLst>
          </a:prstGeom>
          <a:solidFill>
            <a:srgbClr val="FDE4E8"/>
          </a:solidFill>
          <a:ln w="19050">
            <a:solidFill>
              <a:srgbClr val="FB7185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1298448" y="3035808"/>
            <a:ext cx="4480560" cy="2231136"/>
          </a:xfrm>
          <a:prstGeom prst="roundRect">
            <a:avLst>
              <a:gd name="adj" fmla="val 4918"/>
            </a:avLst>
          </a:prstGeom>
          <a:solidFill>
            <a:srgbClr val="FCEBD4"/>
          </a:solidFill>
          <a:ln w="19050">
            <a:solidFill>
              <a:srgbClr val="F59E0B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1737360" y="3803904"/>
            <a:ext cx="3602736" cy="1280160"/>
          </a:xfrm>
          <a:prstGeom prst="roundRect">
            <a:avLst>
              <a:gd name="adj" fmla="val 7143"/>
            </a:avLst>
          </a:prstGeom>
          <a:solidFill>
            <a:srgbClr val="DCF7E8"/>
          </a:solidFill>
          <a:ln w="19050">
            <a:solidFill>
              <a:srgbClr val="10B981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1005840" y="2505456"/>
            <a:ext cx="506577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B3455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결정 불가능 (undecidable)</a:t>
            </a:r>
            <a:endParaRPr lang="en-US" sz="1250" dirty="0"/>
          </a:p>
        </p:txBody>
      </p:sp>
      <p:sp>
        <p:nvSpPr>
          <p:cNvPr id="12" name="Text 9"/>
          <p:cNvSpPr/>
          <p:nvPr/>
        </p:nvSpPr>
        <p:spPr>
          <a:xfrm>
            <a:off x="1389888" y="3145536"/>
            <a:ext cx="4297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A1620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지수 시간 (intractable)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1828800" y="4224528"/>
            <a:ext cx="341985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B6B4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다항 시간 (tractable)</a:t>
            </a:r>
            <a:endParaRPr lang="en-US" sz="1250" dirty="0"/>
          </a:p>
        </p:txBody>
      </p:sp>
      <p:sp>
        <p:nvSpPr>
          <p:cNvPr id="14" name="Shape 11"/>
          <p:cNvSpPr/>
          <p:nvPr/>
        </p:nvSpPr>
        <p:spPr>
          <a:xfrm>
            <a:off x="6693408" y="2157984"/>
            <a:ext cx="4837176" cy="109728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5" name="Shape 12"/>
          <p:cNvSpPr/>
          <p:nvPr/>
        </p:nvSpPr>
        <p:spPr>
          <a:xfrm>
            <a:off x="6876288" y="2286000"/>
            <a:ext cx="365760" cy="36576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16" name="Image 1" descr="/home/claude/icons/check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75043" y="2384755"/>
            <a:ext cx="168250" cy="168250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7351776" y="2249424"/>
            <a:ext cx="401421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다항 시간에 풀리는 문제</a:t>
            </a:r>
            <a:endParaRPr lang="en-US" sz="1250" dirty="0"/>
          </a:p>
        </p:txBody>
      </p:sp>
      <p:sp>
        <p:nvSpPr>
          <p:cNvPr id="18" name="Text 14"/>
          <p:cNvSpPr/>
          <p:nvPr/>
        </p:nvSpPr>
        <p:spPr>
          <a:xfrm>
            <a:off x="7351776" y="2523744"/>
            <a:ext cx="401421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정렬, 탐색, 최단 경로 — 현실적으로 해결 가능하다.</a:t>
            </a:r>
            <a:endParaRPr lang="en-US" sz="1080" dirty="0"/>
          </a:p>
        </p:txBody>
      </p:sp>
      <p:sp>
        <p:nvSpPr>
          <p:cNvPr id="19" name="Shape 15"/>
          <p:cNvSpPr/>
          <p:nvPr/>
        </p:nvSpPr>
        <p:spPr>
          <a:xfrm>
            <a:off x="6693408" y="3383280"/>
            <a:ext cx="4837176" cy="109728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0" name="Shape 16"/>
          <p:cNvSpPr/>
          <p:nvPr/>
        </p:nvSpPr>
        <p:spPr>
          <a:xfrm>
            <a:off x="6876288" y="3511296"/>
            <a:ext cx="365760" cy="36576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21" name="Image 2" descr="/home/claude/icons/hourglass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5043" y="3610051"/>
            <a:ext cx="168250" cy="168250"/>
          </a:xfrm>
          <a:prstGeom prst="rect">
            <a:avLst/>
          </a:prstGeom>
        </p:spPr>
      </p:pic>
      <p:sp>
        <p:nvSpPr>
          <p:cNvPr id="22" name="Text 17"/>
          <p:cNvSpPr/>
          <p:nvPr/>
        </p:nvSpPr>
        <p:spPr>
          <a:xfrm>
            <a:off x="7351776" y="3474720"/>
            <a:ext cx="401421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59E0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지수 시간이 걸리는 문제</a:t>
            </a:r>
            <a:endParaRPr lang="en-US" sz="1250" dirty="0"/>
          </a:p>
        </p:txBody>
      </p:sp>
      <p:sp>
        <p:nvSpPr>
          <p:cNvPr id="23" name="Text 18"/>
          <p:cNvSpPr/>
          <p:nvPr/>
        </p:nvSpPr>
        <p:spPr>
          <a:xfrm>
            <a:off x="7351776" y="3749040"/>
            <a:ext cx="401421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TSP, 배낭, 그래프 색칠 — 답은 있지만 기다릴 수 없다.</a:t>
            </a:r>
            <a:endParaRPr lang="en-US" sz="1080" dirty="0"/>
          </a:p>
        </p:txBody>
      </p:sp>
      <p:sp>
        <p:nvSpPr>
          <p:cNvPr id="24" name="Shape 19"/>
          <p:cNvSpPr/>
          <p:nvPr/>
        </p:nvSpPr>
        <p:spPr>
          <a:xfrm>
            <a:off x="6693408" y="4608576"/>
            <a:ext cx="4837176" cy="109728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5" name="Shape 20"/>
          <p:cNvSpPr/>
          <p:nvPr/>
        </p:nvSpPr>
        <p:spPr>
          <a:xfrm>
            <a:off x="6876288" y="4736592"/>
            <a:ext cx="365760" cy="36576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26" name="Image 3" descr="/home/claude/icons/ban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75043" y="4835347"/>
            <a:ext cx="168250" cy="168250"/>
          </a:xfrm>
          <a:prstGeom prst="rect">
            <a:avLst/>
          </a:prstGeom>
        </p:spPr>
      </p:pic>
      <p:sp>
        <p:nvSpPr>
          <p:cNvPr id="27" name="Text 21"/>
          <p:cNvSpPr/>
          <p:nvPr/>
        </p:nvSpPr>
        <p:spPr>
          <a:xfrm>
            <a:off x="7351776" y="4700016"/>
            <a:ext cx="401421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결정 불가능한 문제</a:t>
            </a:r>
            <a:endParaRPr lang="en-US" sz="1250" dirty="0"/>
          </a:p>
        </p:txBody>
      </p:sp>
      <p:sp>
        <p:nvSpPr>
          <p:cNvPr id="28" name="Text 22"/>
          <p:cNvSpPr/>
          <p:nvPr/>
        </p:nvSpPr>
        <p:spPr>
          <a:xfrm>
            <a:off x="7351776" y="4974336"/>
            <a:ext cx="401421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정지 문제 — 무한한 시간을 줘도 논리적으로 불가능하다.</a:t>
            </a:r>
            <a:endParaRPr lang="en-US" sz="1080" dirty="0"/>
          </a:p>
        </p:txBody>
      </p:sp>
      <p:sp>
        <p:nvSpPr>
          <p:cNvPr id="29" name="Text 23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716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75120" y="274320"/>
            <a:ext cx="4846320" cy="6309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0000" b="1" dirty="0">
                <a:solidFill>
                  <a:srgbClr val="2A286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9.2</a:t>
            </a:r>
            <a:endParaRPr lang="en-US" sz="20000" dirty="0"/>
          </a:p>
        </p:txBody>
      </p:sp>
      <p:sp>
        <p:nvSpPr>
          <p:cNvPr id="3" name="Shape 1"/>
          <p:cNvSpPr/>
          <p:nvPr/>
        </p:nvSpPr>
        <p:spPr>
          <a:xfrm>
            <a:off x="658368" y="2148840"/>
            <a:ext cx="822960" cy="822960"/>
          </a:xfrm>
          <a:prstGeom prst="ellipse">
            <a:avLst/>
          </a:prstGeom>
          <a:solidFill>
            <a:srgbClr val="38BDF8"/>
          </a:solidFill>
          <a:ln w="12700">
            <a:solidFill>
              <a:srgbClr val="38BDF8"/>
            </a:solidFill>
            <a:prstDash val="solid"/>
          </a:ln>
        </p:spPr>
      </p:sp>
      <p:pic>
        <p:nvPicPr>
          <p:cNvPr id="4" name="Image 0" descr="/home/claude/icons/scale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2338" y="2362810"/>
            <a:ext cx="395021" cy="39502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58368" y="3127248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60" kern="0" dirty="0">
                <a:solidFill>
                  <a:srgbClr val="38BDF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9.2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58368" y="3438144"/>
            <a:ext cx="6949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P와 NP</a:t>
            </a:r>
            <a:endParaRPr lang="en-US" sz="3900" dirty="0"/>
          </a:p>
        </p:txBody>
      </p:sp>
      <p:sp>
        <p:nvSpPr>
          <p:cNvPr id="7" name="Text 4"/>
          <p:cNvSpPr/>
          <p:nvPr/>
        </p:nvSpPr>
        <p:spPr>
          <a:xfrm>
            <a:off x="658368" y="4407408"/>
            <a:ext cx="6766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답을 찾는 일과 답을 채점하는 일은</a:t>
            </a:r>
            <a:endParaRPr lang="en-US" sz="135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전혀 다른 난이도의 작업이다.</a:t>
            </a:r>
            <a:endParaRPr lang="en-US" sz="1350" dirty="0"/>
          </a:p>
        </p:txBody>
      </p:sp>
      <p:sp>
        <p:nvSpPr>
          <p:cNvPr id="8" name="Text 5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A67A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422121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scale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019785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§9.2  P와 NP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결정 문제 (decision problem)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00784"/>
            <a:ext cx="10872216" cy="676656"/>
          </a:xfrm>
          <a:prstGeom prst="roundRect">
            <a:avLst>
              <a:gd name="adj" fmla="val 16216"/>
            </a:avLst>
          </a:prstGeom>
          <a:solidFill>
            <a:srgbClr val="EEF0FF"/>
          </a:solidFill>
          <a:ln w="12700">
            <a:solidFill>
              <a:srgbClr val="EEF0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896112" y="1810512"/>
            <a:ext cx="457200" cy="457200"/>
          </a:xfrm>
          <a:prstGeom prst="ellipse">
            <a:avLst/>
          </a:prstGeom>
          <a:solidFill>
            <a:srgbClr val="38BDF8"/>
          </a:solidFill>
          <a:ln w="12700">
            <a:solidFill>
              <a:srgbClr val="38BDF8"/>
            </a:solidFill>
            <a:prstDash val="solid"/>
          </a:ln>
        </p:spPr>
      </p:sp>
      <p:pic>
        <p:nvPicPr>
          <p:cNvPr id="8" name="Image 1" descr="/home/claude/icons/question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984" y="1929384"/>
            <a:ext cx="219456" cy="219456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517904" y="1792224"/>
            <a:ext cx="977493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30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이론에서는 "최적값"을 구하는 대신, Yes / No로만 답하는 문제를 다룬다.</a:t>
            </a:r>
            <a:endParaRPr lang="en-US" sz="1300" dirty="0"/>
          </a:p>
        </p:txBody>
      </p:sp>
      <p:sp>
        <p:nvSpPr>
          <p:cNvPr id="10" name="Shape 6"/>
          <p:cNvSpPr/>
          <p:nvPr/>
        </p:nvSpPr>
        <p:spPr>
          <a:xfrm>
            <a:off x="658368" y="2542032"/>
            <a:ext cx="5349240" cy="1554480"/>
          </a:xfrm>
          <a:prstGeom prst="roundRect">
            <a:avLst>
              <a:gd name="adj" fmla="val 823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1" name="Shape 7"/>
          <p:cNvSpPr/>
          <p:nvPr/>
        </p:nvSpPr>
        <p:spPr>
          <a:xfrm>
            <a:off x="932688" y="2779776"/>
            <a:ext cx="438912" cy="438912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12" name="Image 2" descr="/home/claude/icons/output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1194" y="2898282"/>
            <a:ext cx="201900" cy="201900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1645920" y="2761488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이유 ① 출력 크기 제한</a:t>
            </a:r>
            <a:endParaRPr lang="en-US" sz="1450" dirty="0"/>
          </a:p>
        </p:txBody>
      </p:sp>
      <p:sp>
        <p:nvSpPr>
          <p:cNvPr id="14" name="Text 9"/>
          <p:cNvSpPr/>
          <p:nvPr/>
        </p:nvSpPr>
        <p:spPr>
          <a:xfrm>
            <a:off x="932688" y="3255264"/>
            <a:ext cx="4800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정답 자체가 지수적으로 긴 문제라면, 다항 시간 안에 출력하는 것조차 불가능하다.</a:t>
            </a:r>
            <a:endParaRPr lang="en-US" sz="1180" dirty="0"/>
          </a:p>
        </p:txBody>
      </p:sp>
      <p:sp>
        <p:nvSpPr>
          <p:cNvPr id="15" name="Shape 10"/>
          <p:cNvSpPr/>
          <p:nvPr/>
        </p:nvSpPr>
        <p:spPr>
          <a:xfrm>
            <a:off x="6181344" y="2542032"/>
            <a:ext cx="5349240" cy="1554480"/>
          </a:xfrm>
          <a:prstGeom prst="roundRect">
            <a:avLst>
              <a:gd name="adj" fmla="val 823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6" name="Shape 11"/>
          <p:cNvSpPr/>
          <p:nvPr/>
        </p:nvSpPr>
        <p:spPr>
          <a:xfrm>
            <a:off x="6455664" y="2779776"/>
            <a:ext cx="438912" cy="438912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17" name="Image 3" descr="/home/claude/icons/exchange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74170" y="2898282"/>
            <a:ext cx="201900" cy="201900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7168896" y="2761488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이유 ② 환원 가능성</a:t>
            </a:r>
            <a:endParaRPr lang="en-US" sz="1450" dirty="0"/>
          </a:p>
        </p:txBody>
      </p:sp>
      <p:sp>
        <p:nvSpPr>
          <p:cNvPr id="19" name="Text 13"/>
          <p:cNvSpPr/>
          <p:nvPr/>
        </p:nvSpPr>
        <p:spPr>
          <a:xfrm>
            <a:off x="6455664" y="3255264"/>
            <a:ext cx="4800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"최단 경로를 구하라"를 "경로가 K보다 짧은가?"로 바꾸면 서로 비교할 수 있는 형태가 된다.</a:t>
            </a:r>
            <a:endParaRPr lang="en-US" sz="1180" dirty="0"/>
          </a:p>
        </p:txBody>
      </p:sp>
      <p:sp>
        <p:nvSpPr>
          <p:cNvPr id="20" name="Shape 14"/>
          <p:cNvSpPr/>
          <p:nvPr/>
        </p:nvSpPr>
        <p:spPr>
          <a:xfrm>
            <a:off x="658368" y="4187952"/>
            <a:ext cx="10872216" cy="621792"/>
          </a:xfrm>
          <a:prstGeom prst="roundRect">
            <a:avLst>
              <a:gd name="adj" fmla="val 1764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1" name="Shape 15"/>
          <p:cNvSpPr/>
          <p:nvPr/>
        </p:nvSpPr>
        <p:spPr>
          <a:xfrm>
            <a:off x="896112" y="4270248"/>
            <a:ext cx="457200" cy="457200"/>
          </a:xfrm>
          <a:prstGeom prst="ellipse">
            <a:avLst/>
          </a:prstGeom>
          <a:solidFill>
            <a:srgbClr val="14B8A6"/>
          </a:solidFill>
          <a:ln w="12700">
            <a:solidFill>
              <a:srgbClr val="14B8A6"/>
            </a:solidFill>
            <a:prstDash val="solid"/>
          </a:ln>
        </p:spPr>
      </p:sp>
      <p:pic>
        <p:nvPicPr>
          <p:cNvPr id="22" name="Image 4" descr="/home/claude/icons/network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9556" y="4393692"/>
            <a:ext cx="210312" cy="210312"/>
          </a:xfrm>
          <a:prstGeom prst="rect">
            <a:avLst/>
          </a:prstGeom>
        </p:spPr>
      </p:pic>
      <p:sp>
        <p:nvSpPr>
          <p:cNvPr id="23" name="Text 16"/>
          <p:cNvSpPr/>
          <p:nvPr/>
        </p:nvSpPr>
        <p:spPr>
          <a:xfrm>
            <a:off x="1481328" y="4187952"/>
            <a:ext cx="11430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그래프 색칠</a:t>
            </a:r>
            <a:endParaRPr lang="en-US" sz="1350" dirty="0"/>
          </a:p>
        </p:txBody>
      </p:sp>
      <p:sp>
        <p:nvSpPr>
          <p:cNvPr id="24" name="Text 17"/>
          <p:cNvSpPr/>
          <p:nvPr/>
        </p:nvSpPr>
        <p:spPr>
          <a:xfrm>
            <a:off x="2651760" y="4315968"/>
            <a:ext cx="8503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"k개 이하의 색으로 칠할 수 있는가?"</a:t>
            </a:r>
            <a:endParaRPr lang="en-US" sz="1150" dirty="0"/>
          </a:p>
        </p:txBody>
      </p:sp>
      <p:sp>
        <p:nvSpPr>
          <p:cNvPr id="25" name="Shape 18"/>
          <p:cNvSpPr/>
          <p:nvPr/>
        </p:nvSpPr>
        <p:spPr>
          <a:xfrm>
            <a:off x="658368" y="4882896"/>
            <a:ext cx="10872216" cy="621792"/>
          </a:xfrm>
          <a:prstGeom prst="roundRect">
            <a:avLst>
              <a:gd name="adj" fmla="val 1764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6" name="Shape 19"/>
          <p:cNvSpPr/>
          <p:nvPr/>
        </p:nvSpPr>
        <p:spPr>
          <a:xfrm>
            <a:off x="896112" y="4965192"/>
            <a:ext cx="457200" cy="45720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27" name="Image 5" descr="/home/claude/icons/map_white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9556" y="5088636"/>
            <a:ext cx="210312" cy="210312"/>
          </a:xfrm>
          <a:prstGeom prst="rect">
            <a:avLst/>
          </a:prstGeom>
        </p:spPr>
      </p:pic>
      <p:sp>
        <p:nvSpPr>
          <p:cNvPr id="28" name="Text 20"/>
          <p:cNvSpPr/>
          <p:nvPr/>
        </p:nvSpPr>
        <p:spPr>
          <a:xfrm>
            <a:off x="1481328" y="4882896"/>
            <a:ext cx="11430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TSP</a:t>
            </a:r>
            <a:endParaRPr lang="en-US" sz="1350" dirty="0"/>
          </a:p>
        </p:txBody>
      </p:sp>
      <p:sp>
        <p:nvSpPr>
          <p:cNvPr id="29" name="Text 21"/>
          <p:cNvSpPr/>
          <p:nvPr/>
        </p:nvSpPr>
        <p:spPr>
          <a:xfrm>
            <a:off x="2651760" y="5010912"/>
            <a:ext cx="8503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"총비용이 K 이하인 순회 경로가 존재하는가?"</a:t>
            </a:r>
            <a:endParaRPr lang="en-US" sz="1150" dirty="0"/>
          </a:p>
        </p:txBody>
      </p:sp>
      <p:sp>
        <p:nvSpPr>
          <p:cNvPr id="30" name="Shape 22"/>
          <p:cNvSpPr/>
          <p:nvPr/>
        </p:nvSpPr>
        <p:spPr>
          <a:xfrm>
            <a:off x="658368" y="5577840"/>
            <a:ext cx="10872216" cy="621792"/>
          </a:xfrm>
          <a:prstGeom prst="roundRect">
            <a:avLst>
              <a:gd name="adj" fmla="val 1764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1" name="Shape 23"/>
          <p:cNvSpPr/>
          <p:nvPr/>
        </p:nvSpPr>
        <p:spPr>
          <a:xfrm>
            <a:off x="896112" y="5660136"/>
            <a:ext cx="457200" cy="45720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32" name="Image 6" descr="/home/claude/icons/bag_white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9556" y="5783580"/>
            <a:ext cx="210312" cy="210312"/>
          </a:xfrm>
          <a:prstGeom prst="rect">
            <a:avLst/>
          </a:prstGeom>
        </p:spPr>
      </p:pic>
      <p:sp>
        <p:nvSpPr>
          <p:cNvPr id="33" name="Text 24"/>
          <p:cNvSpPr/>
          <p:nvPr/>
        </p:nvSpPr>
        <p:spPr>
          <a:xfrm>
            <a:off x="1481328" y="5577840"/>
            <a:ext cx="11430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배낭</a:t>
            </a:r>
            <a:endParaRPr lang="en-US" sz="1350" dirty="0"/>
          </a:p>
        </p:txBody>
      </p:sp>
      <p:sp>
        <p:nvSpPr>
          <p:cNvPr id="34" name="Text 25"/>
          <p:cNvSpPr/>
          <p:nvPr/>
        </p:nvSpPr>
        <p:spPr>
          <a:xfrm>
            <a:off x="2651760" y="5705856"/>
            <a:ext cx="8503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"가치 합이 V 이상인 조합이 존재하는가?"</a:t>
            </a:r>
            <a:endParaRPr lang="en-US" sz="1150" dirty="0"/>
          </a:p>
        </p:txBody>
      </p:sp>
      <p:sp>
        <p:nvSpPr>
          <p:cNvPr id="35" name="Text 26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422121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scale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019785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§9.2  P와 NP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오일러 순환 vs 해밀토니안 순환</a:t>
            </a:r>
            <a:endParaRPr lang="en-US" sz="2900" dirty="0"/>
          </a:p>
        </p:txBody>
      </p:sp>
      <p:sp>
        <p:nvSpPr>
          <p:cNvPr id="6" name="Text 3"/>
          <p:cNvSpPr/>
          <p:nvPr/>
        </p:nvSpPr>
        <p:spPr>
          <a:xfrm>
            <a:off x="658368" y="1700784"/>
            <a:ext cx="1087221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3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겉보기에 거의 같아 보이는 두 문제가 완전히 다른 세계에 속한다.</a:t>
            </a:r>
            <a:endParaRPr lang="en-US" sz="1350" dirty="0"/>
          </a:p>
        </p:txBody>
      </p:sp>
      <p:sp>
        <p:nvSpPr>
          <p:cNvPr id="7" name="Shape 4"/>
          <p:cNvSpPr/>
          <p:nvPr/>
        </p:nvSpPr>
        <p:spPr>
          <a:xfrm>
            <a:off x="658368" y="2157984"/>
            <a:ext cx="5349240" cy="2743200"/>
          </a:xfrm>
          <a:prstGeom prst="roundRect">
            <a:avLst>
              <a:gd name="adj" fmla="val 466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932688" y="2395728"/>
            <a:ext cx="438912" cy="438912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9" name="Image 1" descr="/home/claude/icons/check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1194" y="2514234"/>
            <a:ext cx="201900" cy="20190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1645920" y="2377440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오일러 순환 — 쉽다 (P)</a:t>
            </a:r>
            <a:endParaRPr lang="en-US" sz="1450" dirty="0"/>
          </a:p>
        </p:txBody>
      </p:sp>
      <p:sp>
        <p:nvSpPr>
          <p:cNvPr id="11" name="Text 7"/>
          <p:cNvSpPr/>
          <p:nvPr/>
        </p:nvSpPr>
        <p:spPr>
          <a:xfrm>
            <a:off x="932688" y="2874874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모든 간선을 한 번씩 지나는 경로</a:t>
            </a:r>
            <a:endParaRPr lang="en-US" sz="1150" dirty="0"/>
          </a:p>
        </p:txBody>
      </p:sp>
      <p:sp>
        <p:nvSpPr>
          <p:cNvPr id="12" name="Shape 8"/>
          <p:cNvSpPr/>
          <p:nvPr/>
        </p:nvSpPr>
        <p:spPr>
          <a:xfrm>
            <a:off x="1371600" y="3291840"/>
            <a:ext cx="1737360" cy="0"/>
          </a:xfrm>
          <a:prstGeom prst="line">
            <a:avLst/>
          </a:prstGeom>
          <a:noFill/>
          <a:ln w="27940">
            <a:solidFill>
              <a:srgbClr val="10B981"/>
            </a:solidFill>
            <a:prstDash val="solid"/>
          </a:ln>
        </p:spPr>
      </p:sp>
      <p:sp>
        <p:nvSpPr>
          <p:cNvPr id="13" name="Shape 9"/>
          <p:cNvSpPr/>
          <p:nvPr/>
        </p:nvSpPr>
        <p:spPr>
          <a:xfrm>
            <a:off x="3108960" y="3291840"/>
            <a:ext cx="0" cy="1371600"/>
          </a:xfrm>
          <a:prstGeom prst="line">
            <a:avLst/>
          </a:prstGeom>
          <a:noFill/>
          <a:ln w="27940">
            <a:solidFill>
              <a:srgbClr val="10B981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1371600" y="4663440"/>
            <a:ext cx="1737360" cy="0"/>
          </a:xfrm>
          <a:prstGeom prst="line">
            <a:avLst/>
          </a:prstGeom>
          <a:noFill/>
          <a:ln w="27940">
            <a:solidFill>
              <a:srgbClr val="10B981"/>
            </a:solidFill>
            <a:prstDash val="solid"/>
          </a:ln>
        </p:spPr>
      </p:sp>
      <p:sp>
        <p:nvSpPr>
          <p:cNvPr id="15" name="Shape 11"/>
          <p:cNvSpPr/>
          <p:nvPr/>
        </p:nvSpPr>
        <p:spPr>
          <a:xfrm>
            <a:off x="1371600" y="3291840"/>
            <a:ext cx="0" cy="1371600"/>
          </a:xfrm>
          <a:prstGeom prst="line">
            <a:avLst/>
          </a:prstGeom>
          <a:noFill/>
          <a:ln w="27940">
            <a:solidFill>
              <a:srgbClr val="10B981"/>
            </a:solidFill>
            <a:prstDash val="solid"/>
          </a:ln>
        </p:spPr>
      </p:sp>
      <p:sp>
        <p:nvSpPr>
          <p:cNvPr id="16" name="Shape 12"/>
          <p:cNvSpPr/>
          <p:nvPr/>
        </p:nvSpPr>
        <p:spPr>
          <a:xfrm>
            <a:off x="1371600" y="3291840"/>
            <a:ext cx="868680" cy="685800"/>
          </a:xfrm>
          <a:prstGeom prst="line">
            <a:avLst/>
          </a:prstGeom>
          <a:noFill/>
          <a:ln w="27940">
            <a:solidFill>
              <a:srgbClr val="10B981"/>
            </a:solidFill>
            <a:prstDash val="solid"/>
          </a:ln>
        </p:spPr>
      </p:sp>
      <p:sp>
        <p:nvSpPr>
          <p:cNvPr id="17" name="Shape 13"/>
          <p:cNvSpPr/>
          <p:nvPr/>
        </p:nvSpPr>
        <p:spPr>
          <a:xfrm>
            <a:off x="2240280" y="3977640"/>
            <a:ext cx="868680" cy="685800"/>
          </a:xfrm>
          <a:prstGeom prst="line">
            <a:avLst/>
          </a:prstGeom>
          <a:noFill/>
          <a:ln w="27940">
            <a:solidFill>
              <a:srgbClr val="10B981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1188720" y="3108960"/>
            <a:ext cx="365760" cy="365760"/>
          </a:xfrm>
          <a:prstGeom prst="ellipse">
            <a:avLst/>
          </a:prstGeom>
          <a:solidFill>
            <a:srgbClr val="201E4C"/>
          </a:solidFill>
          <a:ln w="19050">
            <a:solidFill>
              <a:srgbClr val="201E4C"/>
            </a:solidFill>
            <a:prstDash val="solid"/>
          </a:ln>
        </p:spPr>
      </p:sp>
      <p:sp>
        <p:nvSpPr>
          <p:cNvPr id="19" name="Text 15"/>
          <p:cNvSpPr/>
          <p:nvPr/>
        </p:nvSpPr>
        <p:spPr>
          <a:xfrm>
            <a:off x="1097280" y="3108960"/>
            <a:ext cx="548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</a:t>
            </a:r>
            <a:endParaRPr lang="en-US" sz="1100" dirty="0"/>
          </a:p>
        </p:txBody>
      </p:sp>
      <p:sp>
        <p:nvSpPr>
          <p:cNvPr id="20" name="Shape 16"/>
          <p:cNvSpPr/>
          <p:nvPr/>
        </p:nvSpPr>
        <p:spPr>
          <a:xfrm>
            <a:off x="2926080" y="3108960"/>
            <a:ext cx="365760" cy="365760"/>
          </a:xfrm>
          <a:prstGeom prst="ellipse">
            <a:avLst/>
          </a:prstGeom>
          <a:solidFill>
            <a:srgbClr val="201E4C"/>
          </a:solidFill>
          <a:ln w="19050">
            <a:solidFill>
              <a:srgbClr val="201E4C"/>
            </a:solidFill>
            <a:prstDash val="solid"/>
          </a:ln>
        </p:spPr>
      </p:sp>
      <p:sp>
        <p:nvSpPr>
          <p:cNvPr id="21" name="Text 17"/>
          <p:cNvSpPr/>
          <p:nvPr/>
        </p:nvSpPr>
        <p:spPr>
          <a:xfrm>
            <a:off x="2834640" y="3108960"/>
            <a:ext cx="548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</a:t>
            </a:r>
            <a:endParaRPr lang="en-US" sz="1100" dirty="0"/>
          </a:p>
        </p:txBody>
      </p:sp>
      <p:sp>
        <p:nvSpPr>
          <p:cNvPr id="22" name="Shape 18"/>
          <p:cNvSpPr/>
          <p:nvPr/>
        </p:nvSpPr>
        <p:spPr>
          <a:xfrm>
            <a:off x="2926080" y="4480560"/>
            <a:ext cx="365760" cy="365760"/>
          </a:xfrm>
          <a:prstGeom prst="ellipse">
            <a:avLst/>
          </a:prstGeom>
          <a:solidFill>
            <a:srgbClr val="201E4C"/>
          </a:solidFill>
          <a:ln w="19050">
            <a:solidFill>
              <a:srgbClr val="201E4C"/>
            </a:solidFill>
            <a:prstDash val="solid"/>
          </a:ln>
        </p:spPr>
      </p:sp>
      <p:sp>
        <p:nvSpPr>
          <p:cNvPr id="23" name="Text 19"/>
          <p:cNvSpPr/>
          <p:nvPr/>
        </p:nvSpPr>
        <p:spPr>
          <a:xfrm>
            <a:off x="2834640" y="4480560"/>
            <a:ext cx="548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</a:t>
            </a:r>
            <a:endParaRPr lang="en-US" sz="1100" dirty="0"/>
          </a:p>
        </p:txBody>
      </p:sp>
      <p:sp>
        <p:nvSpPr>
          <p:cNvPr id="24" name="Shape 20"/>
          <p:cNvSpPr/>
          <p:nvPr/>
        </p:nvSpPr>
        <p:spPr>
          <a:xfrm>
            <a:off x="1188720" y="4480560"/>
            <a:ext cx="365760" cy="365760"/>
          </a:xfrm>
          <a:prstGeom prst="ellipse">
            <a:avLst/>
          </a:prstGeom>
          <a:solidFill>
            <a:srgbClr val="201E4C"/>
          </a:solidFill>
          <a:ln w="19050">
            <a:solidFill>
              <a:srgbClr val="201E4C"/>
            </a:solidFill>
            <a:prstDash val="solid"/>
          </a:ln>
        </p:spPr>
      </p:sp>
      <p:sp>
        <p:nvSpPr>
          <p:cNvPr id="25" name="Text 21"/>
          <p:cNvSpPr/>
          <p:nvPr/>
        </p:nvSpPr>
        <p:spPr>
          <a:xfrm>
            <a:off x="1097280" y="4480560"/>
            <a:ext cx="548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</a:t>
            </a:r>
            <a:endParaRPr lang="en-US" sz="1100" dirty="0"/>
          </a:p>
        </p:txBody>
      </p:sp>
      <p:sp>
        <p:nvSpPr>
          <p:cNvPr id="26" name="Shape 22"/>
          <p:cNvSpPr/>
          <p:nvPr/>
        </p:nvSpPr>
        <p:spPr>
          <a:xfrm>
            <a:off x="2057400" y="3794760"/>
            <a:ext cx="365760" cy="365760"/>
          </a:xfrm>
          <a:prstGeom prst="ellipse">
            <a:avLst/>
          </a:prstGeom>
          <a:solidFill>
            <a:srgbClr val="201E4C"/>
          </a:solidFill>
          <a:ln w="19050">
            <a:solidFill>
              <a:srgbClr val="201E4C"/>
            </a:solidFill>
            <a:prstDash val="solid"/>
          </a:ln>
        </p:spPr>
      </p:sp>
      <p:sp>
        <p:nvSpPr>
          <p:cNvPr id="27" name="Text 23"/>
          <p:cNvSpPr/>
          <p:nvPr/>
        </p:nvSpPr>
        <p:spPr>
          <a:xfrm>
            <a:off x="1965960" y="3794760"/>
            <a:ext cx="548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</a:t>
            </a:r>
            <a:endParaRPr lang="en-US" sz="1100" dirty="0"/>
          </a:p>
        </p:txBody>
      </p:sp>
      <p:sp>
        <p:nvSpPr>
          <p:cNvPr id="28" name="Text 24"/>
          <p:cNvSpPr/>
          <p:nvPr/>
        </p:nvSpPr>
        <p:spPr>
          <a:xfrm>
            <a:off x="3675888" y="3200400"/>
            <a:ext cx="21031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6000"/>
              </a:lnSpc>
              <a:buNone/>
            </a:pPr>
            <a:r>
              <a:rPr lang="en-US" sz="10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판정 조건</a:t>
            </a:r>
            <a:endParaRPr lang="en-US" sz="1080" dirty="0"/>
          </a:p>
          <a:p>
            <a:pPr indent="0" marL="0">
              <a:lnSpc>
                <a:spcPct val="126000"/>
              </a:lnSpc>
              <a:buNone/>
            </a:pPr>
            <a:r>
              <a:rPr lang="en-US" sz="10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연결 그래프이면서</a:t>
            </a:r>
            <a:endParaRPr lang="en-US" sz="1080" dirty="0"/>
          </a:p>
          <a:p>
            <a:pPr indent="0" marL="0">
              <a:lnSpc>
                <a:spcPct val="126000"/>
              </a:lnSpc>
              <a:buNone/>
            </a:pPr>
            <a:r>
              <a:rPr lang="en-US" sz="10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모든 정점의 차수가 짝수</a:t>
            </a:r>
            <a:endParaRPr lang="en-US" sz="1080" dirty="0"/>
          </a:p>
        </p:txBody>
      </p:sp>
      <p:sp>
        <p:nvSpPr>
          <p:cNvPr id="29" name="Shape 25"/>
          <p:cNvSpPr/>
          <p:nvPr/>
        </p:nvSpPr>
        <p:spPr>
          <a:xfrm>
            <a:off x="3675888" y="4224528"/>
            <a:ext cx="2103120" cy="402336"/>
          </a:xfrm>
          <a:prstGeom prst="roundRect">
            <a:avLst>
              <a:gd name="adj" fmla="val 27273"/>
            </a:avLst>
          </a:prstGeom>
          <a:solidFill>
            <a:srgbClr val="DCF7E8"/>
          </a:solidFill>
          <a:ln w="12700">
            <a:solidFill>
              <a:srgbClr val="DCF7E8"/>
            </a:solidFill>
            <a:prstDash val="solid"/>
          </a:ln>
        </p:spPr>
      </p:sp>
      <p:sp>
        <p:nvSpPr>
          <p:cNvPr id="30" name="Text 26"/>
          <p:cNvSpPr/>
          <p:nvPr/>
        </p:nvSpPr>
        <p:spPr>
          <a:xfrm>
            <a:off x="3675888" y="4224528"/>
            <a:ext cx="21031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10B98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O(|V| + |E|)</a:t>
            </a:r>
            <a:endParaRPr lang="en-US" sz="1150" dirty="0"/>
          </a:p>
        </p:txBody>
      </p:sp>
      <p:sp>
        <p:nvSpPr>
          <p:cNvPr id="31" name="Shape 27"/>
          <p:cNvSpPr/>
          <p:nvPr/>
        </p:nvSpPr>
        <p:spPr>
          <a:xfrm>
            <a:off x="6181344" y="2157984"/>
            <a:ext cx="5349240" cy="2743200"/>
          </a:xfrm>
          <a:prstGeom prst="roundRect">
            <a:avLst>
              <a:gd name="adj" fmla="val 466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2" name="Shape 28"/>
          <p:cNvSpPr/>
          <p:nvPr/>
        </p:nvSpPr>
        <p:spPr>
          <a:xfrm>
            <a:off x="6455664" y="2395728"/>
            <a:ext cx="438912" cy="438912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33" name="Image 2" descr="/home/claude/icons/times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4170" y="2514234"/>
            <a:ext cx="201900" cy="201900"/>
          </a:xfrm>
          <a:prstGeom prst="rect">
            <a:avLst/>
          </a:prstGeom>
        </p:spPr>
      </p:pic>
      <p:sp>
        <p:nvSpPr>
          <p:cNvPr id="34" name="Text 29"/>
          <p:cNvSpPr/>
          <p:nvPr/>
        </p:nvSpPr>
        <p:spPr>
          <a:xfrm>
            <a:off x="7168896" y="2377440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해밀토니안 순환 — 어렵다</a:t>
            </a:r>
            <a:endParaRPr lang="en-US" sz="1450" dirty="0"/>
          </a:p>
        </p:txBody>
      </p:sp>
      <p:sp>
        <p:nvSpPr>
          <p:cNvPr id="35" name="Text 30"/>
          <p:cNvSpPr/>
          <p:nvPr/>
        </p:nvSpPr>
        <p:spPr>
          <a:xfrm>
            <a:off x="6455664" y="2874874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모든 정점을 한 번씩 방문하는 경로</a:t>
            </a:r>
            <a:endParaRPr lang="en-US" sz="1150" dirty="0"/>
          </a:p>
        </p:txBody>
      </p:sp>
      <p:sp>
        <p:nvSpPr>
          <p:cNvPr id="36" name="Shape 31"/>
          <p:cNvSpPr/>
          <p:nvPr/>
        </p:nvSpPr>
        <p:spPr>
          <a:xfrm>
            <a:off x="6894576" y="3291840"/>
            <a:ext cx="1737360" cy="0"/>
          </a:xfrm>
          <a:prstGeom prst="line">
            <a:avLst/>
          </a:prstGeom>
          <a:noFill/>
          <a:ln w="17780">
            <a:solidFill>
              <a:srgbClr val="C9C7E8"/>
            </a:solidFill>
            <a:prstDash val="solid"/>
          </a:ln>
        </p:spPr>
      </p:sp>
      <p:sp>
        <p:nvSpPr>
          <p:cNvPr id="37" name="Shape 32"/>
          <p:cNvSpPr/>
          <p:nvPr/>
        </p:nvSpPr>
        <p:spPr>
          <a:xfrm>
            <a:off x="8631936" y="3291840"/>
            <a:ext cx="0" cy="1371600"/>
          </a:xfrm>
          <a:prstGeom prst="line">
            <a:avLst/>
          </a:prstGeom>
          <a:noFill/>
          <a:ln w="17780">
            <a:solidFill>
              <a:srgbClr val="C9C7E8"/>
            </a:solidFill>
            <a:prstDash val="solid"/>
          </a:ln>
        </p:spPr>
      </p:sp>
      <p:sp>
        <p:nvSpPr>
          <p:cNvPr id="38" name="Shape 33"/>
          <p:cNvSpPr/>
          <p:nvPr/>
        </p:nvSpPr>
        <p:spPr>
          <a:xfrm>
            <a:off x="6894576" y="4663440"/>
            <a:ext cx="1737360" cy="0"/>
          </a:xfrm>
          <a:prstGeom prst="line">
            <a:avLst/>
          </a:prstGeom>
          <a:noFill/>
          <a:ln w="17780">
            <a:solidFill>
              <a:srgbClr val="C9C7E8"/>
            </a:solidFill>
            <a:prstDash val="solid"/>
          </a:ln>
        </p:spPr>
      </p:sp>
      <p:sp>
        <p:nvSpPr>
          <p:cNvPr id="39" name="Shape 34"/>
          <p:cNvSpPr/>
          <p:nvPr/>
        </p:nvSpPr>
        <p:spPr>
          <a:xfrm>
            <a:off x="6894576" y="3291840"/>
            <a:ext cx="0" cy="1371600"/>
          </a:xfrm>
          <a:prstGeom prst="line">
            <a:avLst/>
          </a:prstGeom>
          <a:noFill/>
          <a:ln w="17780">
            <a:solidFill>
              <a:srgbClr val="C9C7E8"/>
            </a:solidFill>
            <a:prstDash val="solid"/>
          </a:ln>
        </p:spPr>
      </p:sp>
      <p:sp>
        <p:nvSpPr>
          <p:cNvPr id="40" name="Shape 35"/>
          <p:cNvSpPr/>
          <p:nvPr/>
        </p:nvSpPr>
        <p:spPr>
          <a:xfrm>
            <a:off x="6894576" y="3291840"/>
            <a:ext cx="868680" cy="685800"/>
          </a:xfrm>
          <a:prstGeom prst="line">
            <a:avLst/>
          </a:prstGeom>
          <a:noFill/>
          <a:ln w="17780">
            <a:solidFill>
              <a:srgbClr val="C9C7E8"/>
            </a:solidFill>
            <a:prstDash val="solid"/>
          </a:ln>
        </p:spPr>
      </p:sp>
      <p:sp>
        <p:nvSpPr>
          <p:cNvPr id="41" name="Shape 36"/>
          <p:cNvSpPr/>
          <p:nvPr/>
        </p:nvSpPr>
        <p:spPr>
          <a:xfrm>
            <a:off x="7763256" y="3977640"/>
            <a:ext cx="868680" cy="685800"/>
          </a:xfrm>
          <a:prstGeom prst="line">
            <a:avLst/>
          </a:prstGeom>
          <a:noFill/>
          <a:ln w="17780">
            <a:solidFill>
              <a:srgbClr val="C9C7E8"/>
            </a:solidFill>
            <a:prstDash val="solid"/>
          </a:ln>
        </p:spPr>
      </p:sp>
      <p:sp>
        <p:nvSpPr>
          <p:cNvPr id="42" name="Shape 37"/>
          <p:cNvSpPr/>
          <p:nvPr/>
        </p:nvSpPr>
        <p:spPr>
          <a:xfrm>
            <a:off x="6711696" y="3108960"/>
            <a:ext cx="365760" cy="365760"/>
          </a:xfrm>
          <a:prstGeom prst="ellipse">
            <a:avLst/>
          </a:prstGeom>
          <a:solidFill>
            <a:srgbClr val="201E4C"/>
          </a:solidFill>
          <a:ln w="19050">
            <a:solidFill>
              <a:srgbClr val="201E4C"/>
            </a:solidFill>
            <a:prstDash val="solid"/>
          </a:ln>
        </p:spPr>
      </p:sp>
      <p:sp>
        <p:nvSpPr>
          <p:cNvPr id="43" name="Text 38"/>
          <p:cNvSpPr/>
          <p:nvPr/>
        </p:nvSpPr>
        <p:spPr>
          <a:xfrm>
            <a:off x="6620256" y="3108960"/>
            <a:ext cx="548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</a:t>
            </a:r>
            <a:endParaRPr lang="en-US" sz="1100" dirty="0"/>
          </a:p>
        </p:txBody>
      </p:sp>
      <p:sp>
        <p:nvSpPr>
          <p:cNvPr id="44" name="Shape 39"/>
          <p:cNvSpPr/>
          <p:nvPr/>
        </p:nvSpPr>
        <p:spPr>
          <a:xfrm>
            <a:off x="8449056" y="3108960"/>
            <a:ext cx="365760" cy="365760"/>
          </a:xfrm>
          <a:prstGeom prst="ellipse">
            <a:avLst/>
          </a:prstGeom>
          <a:solidFill>
            <a:srgbClr val="201E4C"/>
          </a:solidFill>
          <a:ln w="19050">
            <a:solidFill>
              <a:srgbClr val="201E4C"/>
            </a:solidFill>
            <a:prstDash val="solid"/>
          </a:ln>
        </p:spPr>
      </p:sp>
      <p:sp>
        <p:nvSpPr>
          <p:cNvPr id="45" name="Text 40"/>
          <p:cNvSpPr/>
          <p:nvPr/>
        </p:nvSpPr>
        <p:spPr>
          <a:xfrm>
            <a:off x="8357616" y="3108960"/>
            <a:ext cx="548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</a:t>
            </a:r>
            <a:endParaRPr lang="en-US" sz="1100" dirty="0"/>
          </a:p>
        </p:txBody>
      </p:sp>
      <p:sp>
        <p:nvSpPr>
          <p:cNvPr id="46" name="Shape 41"/>
          <p:cNvSpPr/>
          <p:nvPr/>
        </p:nvSpPr>
        <p:spPr>
          <a:xfrm>
            <a:off x="8449056" y="4480560"/>
            <a:ext cx="365760" cy="365760"/>
          </a:xfrm>
          <a:prstGeom prst="ellipse">
            <a:avLst/>
          </a:prstGeom>
          <a:solidFill>
            <a:srgbClr val="201E4C"/>
          </a:solidFill>
          <a:ln w="19050">
            <a:solidFill>
              <a:srgbClr val="201E4C"/>
            </a:solidFill>
            <a:prstDash val="solid"/>
          </a:ln>
        </p:spPr>
      </p:sp>
      <p:sp>
        <p:nvSpPr>
          <p:cNvPr id="47" name="Text 42"/>
          <p:cNvSpPr/>
          <p:nvPr/>
        </p:nvSpPr>
        <p:spPr>
          <a:xfrm>
            <a:off x="8357616" y="4480560"/>
            <a:ext cx="548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</a:t>
            </a:r>
            <a:endParaRPr lang="en-US" sz="1100" dirty="0"/>
          </a:p>
        </p:txBody>
      </p:sp>
      <p:sp>
        <p:nvSpPr>
          <p:cNvPr id="48" name="Shape 43"/>
          <p:cNvSpPr/>
          <p:nvPr/>
        </p:nvSpPr>
        <p:spPr>
          <a:xfrm>
            <a:off x="6711696" y="4480560"/>
            <a:ext cx="365760" cy="365760"/>
          </a:xfrm>
          <a:prstGeom prst="ellipse">
            <a:avLst/>
          </a:prstGeom>
          <a:solidFill>
            <a:srgbClr val="201E4C"/>
          </a:solidFill>
          <a:ln w="19050">
            <a:solidFill>
              <a:srgbClr val="201E4C"/>
            </a:solidFill>
            <a:prstDash val="solid"/>
          </a:ln>
        </p:spPr>
      </p:sp>
      <p:sp>
        <p:nvSpPr>
          <p:cNvPr id="49" name="Text 44"/>
          <p:cNvSpPr/>
          <p:nvPr/>
        </p:nvSpPr>
        <p:spPr>
          <a:xfrm>
            <a:off x="6620256" y="4480560"/>
            <a:ext cx="548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</a:t>
            </a:r>
            <a:endParaRPr lang="en-US" sz="1100" dirty="0"/>
          </a:p>
        </p:txBody>
      </p:sp>
      <p:sp>
        <p:nvSpPr>
          <p:cNvPr id="50" name="Shape 45"/>
          <p:cNvSpPr/>
          <p:nvPr/>
        </p:nvSpPr>
        <p:spPr>
          <a:xfrm>
            <a:off x="7580376" y="3794760"/>
            <a:ext cx="365760" cy="365760"/>
          </a:xfrm>
          <a:prstGeom prst="ellipse">
            <a:avLst/>
          </a:prstGeom>
          <a:solidFill>
            <a:srgbClr val="201E4C"/>
          </a:solidFill>
          <a:ln w="19050">
            <a:solidFill>
              <a:srgbClr val="201E4C"/>
            </a:solidFill>
            <a:prstDash val="solid"/>
          </a:ln>
        </p:spPr>
      </p:sp>
      <p:sp>
        <p:nvSpPr>
          <p:cNvPr id="51" name="Text 46"/>
          <p:cNvSpPr/>
          <p:nvPr/>
        </p:nvSpPr>
        <p:spPr>
          <a:xfrm>
            <a:off x="7488936" y="3794760"/>
            <a:ext cx="548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</a:t>
            </a:r>
            <a:endParaRPr lang="en-US" sz="1100" dirty="0"/>
          </a:p>
        </p:txBody>
      </p:sp>
      <p:sp>
        <p:nvSpPr>
          <p:cNvPr id="52" name="Text 47"/>
          <p:cNvSpPr/>
          <p:nvPr/>
        </p:nvSpPr>
        <p:spPr>
          <a:xfrm>
            <a:off x="9198864" y="3200400"/>
            <a:ext cx="21031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6000"/>
              </a:lnSpc>
              <a:buNone/>
            </a:pPr>
            <a:r>
              <a:rPr lang="en-US" sz="10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판정 조건</a:t>
            </a:r>
            <a:endParaRPr lang="en-US" sz="1080" dirty="0"/>
          </a:p>
          <a:p>
            <a:pPr indent="0" marL="0">
              <a:lnSpc>
                <a:spcPct val="126000"/>
              </a:lnSpc>
              <a:buNone/>
            </a:pPr>
            <a:r>
              <a:rPr lang="en-US" sz="10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알려진 효율적 판정법이</a:t>
            </a:r>
            <a:endParaRPr lang="en-US" sz="1080" dirty="0"/>
          </a:p>
          <a:p>
            <a:pPr indent="0" marL="0">
              <a:lnSpc>
                <a:spcPct val="126000"/>
              </a:lnSpc>
              <a:buNone/>
            </a:pPr>
            <a:r>
              <a:rPr lang="en-US" sz="10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존재하지 않는다</a:t>
            </a:r>
            <a:endParaRPr lang="en-US" sz="1080" dirty="0"/>
          </a:p>
        </p:txBody>
      </p:sp>
      <p:sp>
        <p:nvSpPr>
          <p:cNvPr id="53" name="Shape 48"/>
          <p:cNvSpPr/>
          <p:nvPr/>
        </p:nvSpPr>
        <p:spPr>
          <a:xfrm>
            <a:off x="9198864" y="4224528"/>
            <a:ext cx="2103120" cy="402336"/>
          </a:xfrm>
          <a:prstGeom prst="roundRect">
            <a:avLst>
              <a:gd name="adj" fmla="val 27273"/>
            </a:avLst>
          </a:prstGeom>
          <a:solidFill>
            <a:srgbClr val="FDE4E8"/>
          </a:solidFill>
          <a:ln w="12700">
            <a:solidFill>
              <a:srgbClr val="FDE4E8"/>
            </a:solidFill>
            <a:prstDash val="solid"/>
          </a:ln>
        </p:spPr>
      </p:sp>
      <p:sp>
        <p:nvSpPr>
          <p:cNvPr id="54" name="Text 49"/>
          <p:cNvSpPr/>
          <p:nvPr/>
        </p:nvSpPr>
        <p:spPr>
          <a:xfrm>
            <a:off x="9198864" y="4224528"/>
            <a:ext cx="21031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NP-완전</a:t>
            </a:r>
            <a:endParaRPr lang="en-US" sz="1150" dirty="0"/>
          </a:p>
        </p:txBody>
      </p:sp>
      <p:sp>
        <p:nvSpPr>
          <p:cNvPr id="55" name="Shape 50"/>
          <p:cNvSpPr/>
          <p:nvPr/>
        </p:nvSpPr>
        <p:spPr>
          <a:xfrm>
            <a:off x="658368" y="5138928"/>
            <a:ext cx="10872216" cy="868680"/>
          </a:xfrm>
          <a:prstGeom prst="roundRect">
            <a:avLst>
              <a:gd name="adj" fmla="val 12632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56" name="Shape 51"/>
          <p:cNvSpPr/>
          <p:nvPr/>
        </p:nvSpPr>
        <p:spPr>
          <a:xfrm>
            <a:off x="896112" y="5344668"/>
            <a:ext cx="457200" cy="45720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57" name="Image 3" descr="/home/claude/icons/search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984" y="5463540"/>
            <a:ext cx="219456" cy="219456"/>
          </a:xfrm>
          <a:prstGeom prst="rect">
            <a:avLst/>
          </a:prstGeom>
        </p:spPr>
      </p:pic>
      <p:sp>
        <p:nvSpPr>
          <p:cNvPr id="58" name="Text 52"/>
          <p:cNvSpPr/>
          <p:nvPr/>
        </p:nvSpPr>
        <p:spPr>
          <a:xfrm>
            <a:off x="1517904" y="5285232"/>
            <a:ext cx="97566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2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"간선을 한 번씩"과 "정점을 한 번씩" — 단어 하나 차이가 난이도를 가른다</a:t>
            </a:r>
            <a:endParaRPr lang="en-US" sz="1320" dirty="0"/>
          </a:p>
        </p:txBody>
      </p:sp>
      <p:sp>
        <p:nvSpPr>
          <p:cNvPr id="59" name="Text 53"/>
          <p:cNvSpPr/>
          <p:nvPr/>
        </p:nvSpPr>
        <p:spPr>
          <a:xfrm>
            <a:off x="1517904" y="5596128"/>
            <a:ext cx="975664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문제가 쉬워 보이는지 어려워 보이는지는 겉모습으로 판단할 수 없다. 그래서 난이도를 재는 엄밀한 도구가 필요하다.</a:t>
            </a:r>
            <a:endParaRPr lang="en-US" sz="1230" dirty="0"/>
          </a:p>
        </p:txBody>
      </p:sp>
      <p:sp>
        <p:nvSpPr>
          <p:cNvPr id="60" name="Text 54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422121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scale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019785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§9.2  P와 NP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핵심 — 해결은 어렵지만 검증은 쉽다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37360"/>
            <a:ext cx="10872216" cy="804672"/>
          </a:xfrm>
          <a:prstGeom prst="roundRect">
            <a:avLst>
              <a:gd name="adj" fmla="val 13636"/>
            </a:avLst>
          </a:prstGeom>
          <a:solidFill>
            <a:srgbClr val="EEF0FF"/>
          </a:solidFill>
          <a:ln w="12700">
            <a:solidFill>
              <a:srgbClr val="EEF0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896112" y="1911096"/>
            <a:ext cx="457200" cy="457200"/>
          </a:xfrm>
          <a:prstGeom prst="ellipse">
            <a:avLst/>
          </a:prstGeom>
          <a:solidFill>
            <a:srgbClr val="38BDF8"/>
          </a:solidFill>
          <a:ln w="12700">
            <a:solidFill>
              <a:srgbClr val="38BDF8"/>
            </a:solidFill>
            <a:prstDash val="solid"/>
          </a:ln>
        </p:spPr>
      </p:sp>
      <p:pic>
        <p:nvPicPr>
          <p:cNvPr id="8" name="Image 1" descr="/home/claude/icons/key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984" y="2029968"/>
            <a:ext cx="219456" cy="219456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517904" y="1828800"/>
            <a:ext cx="9774936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35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많은 어려운 문제의 공통점 — 해를 찾는 것은 매우 어렵지만, 주어진 해가 올바른지 확인하는 것은 쉽다.</a:t>
            </a:r>
            <a:endParaRPr lang="en-US" sz="1350" dirty="0"/>
          </a:p>
        </p:txBody>
      </p:sp>
      <p:sp>
        <p:nvSpPr>
          <p:cNvPr id="10" name="Shape 6"/>
          <p:cNvSpPr/>
          <p:nvPr/>
        </p:nvSpPr>
        <p:spPr>
          <a:xfrm>
            <a:off x="658368" y="2798064"/>
            <a:ext cx="5349240" cy="2011680"/>
          </a:xfrm>
          <a:prstGeom prst="roundRect">
            <a:avLst>
              <a:gd name="adj" fmla="val 636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1" name="Shape 7"/>
          <p:cNvSpPr/>
          <p:nvPr/>
        </p:nvSpPr>
        <p:spPr>
          <a:xfrm>
            <a:off x="932688" y="3035808"/>
            <a:ext cx="438912" cy="438912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12" name="Image 2" descr="/home/claude/icons/search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1194" y="3154314"/>
            <a:ext cx="201900" cy="201900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1645920" y="3017520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해를 찾기 — 어렵다</a:t>
            </a:r>
            <a:endParaRPr lang="en-US" sz="1500" dirty="0"/>
          </a:p>
        </p:txBody>
      </p:sp>
      <p:sp>
        <p:nvSpPr>
          <p:cNvPr id="14" name="Text 9"/>
          <p:cNvSpPr/>
          <p:nvPr/>
        </p:nvSpPr>
        <p:spPr>
          <a:xfrm>
            <a:off x="932688" y="3529584"/>
            <a:ext cx="4800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해밀토니안 순환을 직접 찾으려면 사실상 가능한 모든 순서를 시도해 봐야 한다. 정점이 조금만 늘어도 손을 쓸 수 없다.</a:t>
            </a:r>
            <a:endParaRPr lang="en-US" sz="1180" dirty="0"/>
          </a:p>
        </p:txBody>
      </p:sp>
      <p:sp>
        <p:nvSpPr>
          <p:cNvPr id="15" name="Shape 10"/>
          <p:cNvSpPr/>
          <p:nvPr/>
        </p:nvSpPr>
        <p:spPr>
          <a:xfrm>
            <a:off x="6181344" y="2798064"/>
            <a:ext cx="5349240" cy="2011680"/>
          </a:xfrm>
          <a:prstGeom prst="roundRect">
            <a:avLst>
              <a:gd name="adj" fmla="val 636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6" name="Shape 11"/>
          <p:cNvSpPr/>
          <p:nvPr/>
        </p:nvSpPr>
        <p:spPr>
          <a:xfrm>
            <a:off x="6455664" y="3035808"/>
            <a:ext cx="438912" cy="438912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17" name="Image 3" descr="/home/claude/icons/check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74170" y="3154314"/>
            <a:ext cx="201900" cy="201900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7168896" y="3017520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해를 검증하기 — 쉽다</a:t>
            </a:r>
            <a:endParaRPr lang="en-US" sz="1500" dirty="0"/>
          </a:p>
        </p:txBody>
      </p:sp>
      <p:sp>
        <p:nvSpPr>
          <p:cNvPr id="19" name="Text 13"/>
          <p:cNvSpPr/>
          <p:nvPr/>
        </p:nvSpPr>
        <p:spPr>
          <a:xfrm>
            <a:off x="6455664" y="3529584"/>
            <a:ext cx="4800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경로가 주어지면 정점 수가 맞는지, 중복 방문이 없는지, 각 이동이 실제 간선인지만 훑으면 된다 — 다항 시간이다.</a:t>
            </a:r>
            <a:endParaRPr lang="en-US" sz="1180" dirty="0"/>
          </a:p>
        </p:txBody>
      </p:sp>
      <p:sp>
        <p:nvSpPr>
          <p:cNvPr id="20" name="Shape 14"/>
          <p:cNvSpPr/>
          <p:nvPr/>
        </p:nvSpPr>
        <p:spPr>
          <a:xfrm>
            <a:off x="658368" y="5029200"/>
            <a:ext cx="10872216" cy="914400"/>
          </a:xfrm>
          <a:prstGeom prst="roundRect">
            <a:avLst>
              <a:gd name="adj" fmla="val 12000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1" name="Shape 15"/>
          <p:cNvSpPr/>
          <p:nvPr/>
        </p:nvSpPr>
        <p:spPr>
          <a:xfrm>
            <a:off x="896112" y="5257800"/>
            <a:ext cx="457200" cy="45720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22" name="Image 4" descr="/home/claude/icons/flag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4984" y="5376672"/>
            <a:ext cx="219456" cy="219456"/>
          </a:xfrm>
          <a:prstGeom prst="rect">
            <a:avLst/>
          </a:prstGeom>
        </p:spPr>
      </p:pic>
      <p:sp>
        <p:nvSpPr>
          <p:cNvPr id="23" name="Text 16"/>
          <p:cNvSpPr/>
          <p:nvPr/>
        </p:nvSpPr>
        <p:spPr>
          <a:xfrm>
            <a:off x="1517904" y="5175504"/>
            <a:ext cx="97566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2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 비대칭성이 바로 NP 클래스의 핵심이다</a:t>
            </a:r>
            <a:endParaRPr lang="en-US" sz="1320" dirty="0"/>
          </a:p>
        </p:txBody>
      </p:sp>
      <p:sp>
        <p:nvSpPr>
          <p:cNvPr id="24" name="Text 17"/>
          <p:cNvSpPr/>
          <p:nvPr/>
        </p:nvSpPr>
        <p:spPr>
          <a:xfrm>
            <a:off x="1517904" y="5486400"/>
            <a:ext cx="97566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"찾기는 어렵고 채점은 쉽다"는 성질을 가진 문제들을 한데 묶은 것이 NP다. 다음 두 슬라이드에서 P와 NP를 각각 정의한다.</a:t>
            </a:r>
            <a:endParaRPr lang="en-US" sz="1230" dirty="0"/>
          </a:p>
        </p:txBody>
      </p:sp>
      <p:sp>
        <p:nvSpPr>
          <p:cNvPr id="25" name="Text 18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422121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scale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019785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§9.2  P와 NP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 클래스 (polynomial class)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37360"/>
            <a:ext cx="10872216" cy="822960"/>
          </a:xfrm>
          <a:prstGeom prst="roundRect">
            <a:avLst>
              <a:gd name="adj" fmla="val 13333"/>
            </a:avLst>
          </a:prstGeom>
          <a:solidFill>
            <a:srgbClr val="EEF0FF"/>
          </a:solidFill>
          <a:ln w="12700">
            <a:solidFill>
              <a:srgbClr val="EEF0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896112" y="1920240"/>
            <a:ext cx="457200" cy="45720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8" name="Image 1" descr="/home/claude/icons/check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984" y="2039112"/>
            <a:ext cx="219456" cy="219456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517904" y="1828800"/>
            <a:ext cx="977493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35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일반 컴퓨터가 다항 시간 안에 해를 직접 찾아낼 수 있는 문제들의 집합 — "코드를 짜서 돌리면 답이 금방 나오는 착한 문제들"</a:t>
            </a:r>
            <a:endParaRPr lang="en-US" sz="1350" dirty="0"/>
          </a:p>
        </p:txBody>
      </p:sp>
      <p:sp>
        <p:nvSpPr>
          <p:cNvPr id="10" name="Shape 6"/>
          <p:cNvSpPr/>
          <p:nvPr/>
        </p:nvSpPr>
        <p:spPr>
          <a:xfrm>
            <a:off x="658368" y="2761488"/>
            <a:ext cx="10872216" cy="676656"/>
          </a:xfrm>
          <a:prstGeom prst="roundRect">
            <a:avLst>
              <a:gd name="adj" fmla="val 16216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1" name="Shape 7"/>
          <p:cNvSpPr/>
          <p:nvPr/>
        </p:nvSpPr>
        <p:spPr>
          <a:xfrm>
            <a:off x="896112" y="2871216"/>
            <a:ext cx="457200" cy="45720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12" name="Image 2" descr="/home/claude/icons/sort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556" y="2994660"/>
            <a:ext cx="210312" cy="210312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1481328" y="2761488"/>
            <a:ext cx="114300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정렬 문제</a:t>
            </a:r>
            <a:endParaRPr lang="en-US" sz="1350" dirty="0"/>
          </a:p>
        </p:txBody>
      </p:sp>
      <p:sp>
        <p:nvSpPr>
          <p:cNvPr id="14" name="Text 9"/>
          <p:cNvSpPr/>
          <p:nvPr/>
        </p:nvSpPr>
        <p:spPr>
          <a:xfrm>
            <a:off x="2651760" y="2889504"/>
            <a:ext cx="63550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병합 정렬, 퀵 정렬</a:t>
            </a:r>
            <a:endParaRPr lang="en-US" sz="1150" dirty="0"/>
          </a:p>
        </p:txBody>
      </p:sp>
      <p:sp>
        <p:nvSpPr>
          <p:cNvPr id="15" name="Shape 10"/>
          <p:cNvSpPr/>
          <p:nvPr/>
        </p:nvSpPr>
        <p:spPr>
          <a:xfrm>
            <a:off x="9162288" y="2862072"/>
            <a:ext cx="2103120" cy="475488"/>
          </a:xfrm>
          <a:prstGeom prst="roundRect">
            <a:avLst>
              <a:gd name="adj" fmla="val 23077"/>
            </a:avLst>
          </a:prstGeom>
          <a:solidFill>
            <a:srgbClr val="E7E6FB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16" name="Text 11"/>
          <p:cNvSpPr/>
          <p:nvPr/>
        </p:nvSpPr>
        <p:spPr>
          <a:xfrm>
            <a:off x="9162288" y="2862072"/>
            <a:ext cx="2103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O(n log n)</a:t>
            </a:r>
            <a:endParaRPr lang="en-US" sz="1200" dirty="0"/>
          </a:p>
        </p:txBody>
      </p:sp>
      <p:sp>
        <p:nvSpPr>
          <p:cNvPr id="17" name="Shape 12"/>
          <p:cNvSpPr/>
          <p:nvPr/>
        </p:nvSpPr>
        <p:spPr>
          <a:xfrm>
            <a:off x="658368" y="3511296"/>
            <a:ext cx="10872216" cy="676656"/>
          </a:xfrm>
          <a:prstGeom prst="roundRect">
            <a:avLst>
              <a:gd name="adj" fmla="val 16216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8" name="Shape 13"/>
          <p:cNvSpPr/>
          <p:nvPr/>
        </p:nvSpPr>
        <p:spPr>
          <a:xfrm>
            <a:off x="896112" y="3621024"/>
            <a:ext cx="457200" cy="45720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19" name="Image 3" descr="/home/claude/icons/route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9556" y="3744468"/>
            <a:ext cx="210312" cy="210312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1481328" y="3511296"/>
            <a:ext cx="114300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최단 경로</a:t>
            </a:r>
            <a:endParaRPr lang="en-US" sz="1350" dirty="0"/>
          </a:p>
        </p:txBody>
      </p:sp>
      <p:sp>
        <p:nvSpPr>
          <p:cNvPr id="21" name="Text 15"/>
          <p:cNvSpPr/>
          <p:nvPr/>
        </p:nvSpPr>
        <p:spPr>
          <a:xfrm>
            <a:off x="2651760" y="3639312"/>
            <a:ext cx="63550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다익스트라 알고리즘 (5장)</a:t>
            </a:r>
            <a:endParaRPr lang="en-US" sz="1150" dirty="0"/>
          </a:p>
        </p:txBody>
      </p:sp>
      <p:sp>
        <p:nvSpPr>
          <p:cNvPr id="22" name="Shape 16"/>
          <p:cNvSpPr/>
          <p:nvPr/>
        </p:nvSpPr>
        <p:spPr>
          <a:xfrm>
            <a:off x="9162288" y="3611880"/>
            <a:ext cx="2103120" cy="475488"/>
          </a:xfrm>
          <a:prstGeom prst="roundRect">
            <a:avLst>
              <a:gd name="adj" fmla="val 23077"/>
            </a:avLst>
          </a:prstGeom>
          <a:solidFill>
            <a:srgbClr val="E7E6FB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23" name="Text 17"/>
          <p:cNvSpPr/>
          <p:nvPr/>
        </p:nvSpPr>
        <p:spPr>
          <a:xfrm>
            <a:off x="9162288" y="3611880"/>
            <a:ext cx="2103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O(E log V)</a:t>
            </a:r>
            <a:endParaRPr lang="en-US" sz="1200" dirty="0"/>
          </a:p>
        </p:txBody>
      </p:sp>
      <p:sp>
        <p:nvSpPr>
          <p:cNvPr id="24" name="Shape 18"/>
          <p:cNvSpPr/>
          <p:nvPr/>
        </p:nvSpPr>
        <p:spPr>
          <a:xfrm>
            <a:off x="658368" y="4261104"/>
            <a:ext cx="10872216" cy="676656"/>
          </a:xfrm>
          <a:prstGeom prst="roundRect">
            <a:avLst>
              <a:gd name="adj" fmla="val 16216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5" name="Shape 19"/>
          <p:cNvSpPr/>
          <p:nvPr/>
        </p:nvSpPr>
        <p:spPr>
          <a:xfrm>
            <a:off x="896112" y="4370832"/>
            <a:ext cx="457200" cy="45720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26" name="Image 4" descr="/home/claude/icons/network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9556" y="4494276"/>
            <a:ext cx="210312" cy="210312"/>
          </a:xfrm>
          <a:prstGeom prst="rect">
            <a:avLst/>
          </a:prstGeom>
        </p:spPr>
      </p:pic>
      <p:sp>
        <p:nvSpPr>
          <p:cNvPr id="27" name="Text 20"/>
          <p:cNvSpPr/>
          <p:nvPr/>
        </p:nvSpPr>
        <p:spPr>
          <a:xfrm>
            <a:off x="1481328" y="4261104"/>
            <a:ext cx="114300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최소 신장 트리</a:t>
            </a:r>
            <a:endParaRPr lang="en-US" sz="1350" dirty="0"/>
          </a:p>
        </p:txBody>
      </p:sp>
      <p:sp>
        <p:nvSpPr>
          <p:cNvPr id="28" name="Text 21"/>
          <p:cNvSpPr/>
          <p:nvPr/>
        </p:nvSpPr>
        <p:spPr>
          <a:xfrm>
            <a:off x="2651760" y="4389120"/>
            <a:ext cx="63550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크루스칼, 프림 (5장)</a:t>
            </a:r>
            <a:endParaRPr lang="en-US" sz="1150" dirty="0"/>
          </a:p>
        </p:txBody>
      </p:sp>
      <p:sp>
        <p:nvSpPr>
          <p:cNvPr id="29" name="Shape 22"/>
          <p:cNvSpPr/>
          <p:nvPr/>
        </p:nvSpPr>
        <p:spPr>
          <a:xfrm>
            <a:off x="9162288" y="4361688"/>
            <a:ext cx="2103120" cy="475488"/>
          </a:xfrm>
          <a:prstGeom prst="roundRect">
            <a:avLst>
              <a:gd name="adj" fmla="val 23077"/>
            </a:avLst>
          </a:prstGeom>
          <a:solidFill>
            <a:srgbClr val="E7E6FB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30" name="Text 23"/>
          <p:cNvSpPr/>
          <p:nvPr/>
        </p:nvSpPr>
        <p:spPr>
          <a:xfrm>
            <a:off x="9162288" y="4361688"/>
            <a:ext cx="2103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O(E log E)</a:t>
            </a:r>
            <a:endParaRPr lang="en-US" sz="1200" dirty="0"/>
          </a:p>
        </p:txBody>
      </p:sp>
      <p:sp>
        <p:nvSpPr>
          <p:cNvPr id="31" name="Shape 24"/>
          <p:cNvSpPr/>
          <p:nvPr/>
        </p:nvSpPr>
        <p:spPr>
          <a:xfrm>
            <a:off x="658368" y="5010912"/>
            <a:ext cx="10872216" cy="676656"/>
          </a:xfrm>
          <a:prstGeom prst="roundRect">
            <a:avLst>
              <a:gd name="adj" fmla="val 16216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2" name="Shape 25"/>
          <p:cNvSpPr/>
          <p:nvPr/>
        </p:nvSpPr>
        <p:spPr>
          <a:xfrm>
            <a:off x="896112" y="5120640"/>
            <a:ext cx="457200" cy="457200"/>
          </a:xfrm>
          <a:prstGeom prst="ellipse">
            <a:avLst/>
          </a:prstGeom>
          <a:solidFill>
            <a:srgbClr val="38BDF8"/>
          </a:solidFill>
          <a:ln w="12700">
            <a:solidFill>
              <a:srgbClr val="38BDF8"/>
            </a:solidFill>
            <a:prstDash val="solid"/>
          </a:ln>
        </p:spPr>
      </p:sp>
      <p:pic>
        <p:nvPicPr>
          <p:cNvPr id="33" name="Image 5" descr="/home/claude/icons/search_white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9556" y="5244084"/>
            <a:ext cx="210312" cy="210312"/>
          </a:xfrm>
          <a:prstGeom prst="rect">
            <a:avLst/>
          </a:prstGeom>
        </p:spPr>
      </p:pic>
      <p:sp>
        <p:nvSpPr>
          <p:cNvPr id="34" name="Text 26"/>
          <p:cNvSpPr/>
          <p:nvPr/>
        </p:nvSpPr>
        <p:spPr>
          <a:xfrm>
            <a:off x="1481328" y="5010912"/>
            <a:ext cx="114300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탐색</a:t>
            </a:r>
            <a:endParaRPr lang="en-US" sz="1350" dirty="0"/>
          </a:p>
        </p:txBody>
      </p:sp>
      <p:sp>
        <p:nvSpPr>
          <p:cNvPr id="35" name="Text 27"/>
          <p:cNvSpPr/>
          <p:nvPr/>
        </p:nvSpPr>
        <p:spPr>
          <a:xfrm>
            <a:off x="2651760" y="5138928"/>
            <a:ext cx="63550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이진 탐색</a:t>
            </a:r>
            <a:endParaRPr lang="en-US" sz="1150" dirty="0"/>
          </a:p>
        </p:txBody>
      </p:sp>
      <p:sp>
        <p:nvSpPr>
          <p:cNvPr id="36" name="Shape 28"/>
          <p:cNvSpPr/>
          <p:nvPr/>
        </p:nvSpPr>
        <p:spPr>
          <a:xfrm>
            <a:off x="9162288" y="5111496"/>
            <a:ext cx="2103120" cy="475488"/>
          </a:xfrm>
          <a:prstGeom prst="roundRect">
            <a:avLst>
              <a:gd name="adj" fmla="val 23077"/>
            </a:avLst>
          </a:prstGeom>
          <a:solidFill>
            <a:srgbClr val="E7E6FB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37" name="Text 29"/>
          <p:cNvSpPr/>
          <p:nvPr/>
        </p:nvSpPr>
        <p:spPr>
          <a:xfrm>
            <a:off x="9162288" y="5111496"/>
            <a:ext cx="2103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O(log n)</a:t>
            </a:r>
            <a:endParaRPr lang="en-US" sz="1200" dirty="0"/>
          </a:p>
        </p:txBody>
      </p:sp>
      <p:sp>
        <p:nvSpPr>
          <p:cNvPr id="38" name="Shape 30"/>
          <p:cNvSpPr/>
          <p:nvPr/>
        </p:nvSpPr>
        <p:spPr>
          <a:xfrm>
            <a:off x="658368" y="5852160"/>
            <a:ext cx="10872216" cy="457200"/>
          </a:xfrm>
          <a:prstGeom prst="roundRect">
            <a:avLst>
              <a:gd name="adj" fmla="val 24000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9" name="Shape 31"/>
          <p:cNvSpPr/>
          <p:nvPr/>
        </p:nvSpPr>
        <p:spPr>
          <a:xfrm>
            <a:off x="896112" y="5879592"/>
            <a:ext cx="402336" cy="402336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40" name="Image 6" descr="/home/claude/icons/bulb_white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0719" y="5984199"/>
            <a:ext cx="193121" cy="193121"/>
          </a:xfrm>
          <a:prstGeom prst="rect">
            <a:avLst/>
          </a:prstGeom>
        </p:spPr>
      </p:pic>
      <p:sp>
        <p:nvSpPr>
          <p:cNvPr id="41" name="Text 32"/>
          <p:cNvSpPr/>
          <p:nvPr/>
        </p:nvSpPr>
        <p:spPr>
          <a:xfrm>
            <a:off x="1517904" y="5943600"/>
            <a:ext cx="97566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22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지금까지 여덟 장에 걸쳐 배운 알고리즘은 대부분 이 P 클래스 안에 있다.</a:t>
            </a:r>
            <a:endParaRPr lang="en-US" sz="1220" dirty="0"/>
          </a:p>
        </p:txBody>
      </p:sp>
      <p:sp>
        <p:nvSpPr>
          <p:cNvPr id="42" name="Text 33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422121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scale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019785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§9.2  P와 NP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NP 클래스 (nondeterministic polynomial)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00784"/>
            <a:ext cx="10872216" cy="640080"/>
          </a:xfrm>
          <a:prstGeom prst="roundRect">
            <a:avLst>
              <a:gd name="adj" fmla="val 17143"/>
            </a:avLst>
          </a:prstGeom>
          <a:solidFill>
            <a:srgbClr val="EEF0FF"/>
          </a:solidFill>
          <a:ln w="12700">
            <a:solidFill>
              <a:srgbClr val="EEF0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896112" y="1792224"/>
            <a:ext cx="457200" cy="45720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8" name="Image 1" descr="/home/claude/icons/warn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984" y="1911096"/>
            <a:ext cx="219456" cy="219456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517904" y="1792224"/>
            <a:ext cx="977493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30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NP는 "Not Polynomial"이 아니다 — NP = Nondeterministic Polynomial</a:t>
            </a:r>
            <a:endParaRPr lang="en-US" sz="1300" dirty="0"/>
          </a:p>
        </p:txBody>
      </p:sp>
      <p:sp>
        <p:nvSpPr>
          <p:cNvPr id="10" name="Shape 6"/>
          <p:cNvSpPr/>
          <p:nvPr/>
        </p:nvSpPr>
        <p:spPr>
          <a:xfrm>
            <a:off x="658368" y="2542032"/>
            <a:ext cx="5349240" cy="1737360"/>
          </a:xfrm>
          <a:prstGeom prst="roundRect">
            <a:avLst>
              <a:gd name="adj" fmla="val 7368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1" name="Shape 7"/>
          <p:cNvSpPr/>
          <p:nvPr/>
        </p:nvSpPr>
        <p:spPr>
          <a:xfrm>
            <a:off x="932688" y="2779776"/>
            <a:ext cx="438912" cy="438912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12" name="Image 2" descr="/home/claude/icons/micro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1194" y="2898282"/>
            <a:ext cx="201900" cy="201900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1645920" y="2761488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이론적 정의</a:t>
            </a:r>
            <a:endParaRPr lang="en-US" sz="1450" dirty="0"/>
          </a:p>
        </p:txBody>
      </p:sp>
      <p:sp>
        <p:nvSpPr>
          <p:cNvPr id="14" name="Text 9"/>
          <p:cNvSpPr/>
          <p:nvPr/>
        </p:nvSpPr>
        <p:spPr>
          <a:xfrm>
            <a:off x="932688" y="3273552"/>
            <a:ext cx="4800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비결정론적 튜링 머신이 다항 시간 안에 풀 수 있는 문제들의 집합이다.</a:t>
            </a:r>
            <a:endParaRPr lang="en-US" sz="1200" dirty="0"/>
          </a:p>
        </p:txBody>
      </p:sp>
      <p:sp>
        <p:nvSpPr>
          <p:cNvPr id="15" name="Shape 10"/>
          <p:cNvSpPr/>
          <p:nvPr/>
        </p:nvSpPr>
        <p:spPr>
          <a:xfrm>
            <a:off x="6181344" y="2542032"/>
            <a:ext cx="5349240" cy="1737360"/>
          </a:xfrm>
          <a:prstGeom prst="roundRect">
            <a:avLst>
              <a:gd name="adj" fmla="val 7368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6" name="Shape 11"/>
          <p:cNvSpPr/>
          <p:nvPr/>
        </p:nvSpPr>
        <p:spPr>
          <a:xfrm>
            <a:off x="6455664" y="2779776"/>
            <a:ext cx="438912" cy="438912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17" name="Image 3" descr="/home/claude/icons/bulb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74170" y="2898282"/>
            <a:ext cx="201900" cy="201900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7168896" y="2761488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직관적 정의</a:t>
            </a:r>
            <a:endParaRPr lang="en-US" sz="1450" dirty="0"/>
          </a:p>
        </p:txBody>
      </p:sp>
      <p:sp>
        <p:nvSpPr>
          <p:cNvPr id="19" name="Text 13"/>
          <p:cNvSpPr/>
          <p:nvPr/>
        </p:nvSpPr>
        <p:spPr>
          <a:xfrm>
            <a:off x="6455664" y="3273552"/>
            <a:ext cx="4800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누군가 답을 주면, 그 답이 정답인지 다항 시간 안에 검산할 수 있는 문제들의 집합이다.</a:t>
            </a:r>
            <a:endParaRPr lang="en-US" sz="1200" dirty="0"/>
          </a:p>
        </p:txBody>
      </p:sp>
      <p:sp>
        <p:nvSpPr>
          <p:cNvPr id="20" name="Shape 14"/>
          <p:cNvSpPr/>
          <p:nvPr/>
        </p:nvSpPr>
        <p:spPr>
          <a:xfrm>
            <a:off x="658368" y="4498848"/>
            <a:ext cx="10872216" cy="603504"/>
          </a:xfrm>
          <a:prstGeom prst="roundRect">
            <a:avLst>
              <a:gd name="adj" fmla="val 18182"/>
            </a:avLst>
          </a:prstGeom>
          <a:solidFill>
            <a:srgbClr val="E7E6FB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21" name="Text 15"/>
          <p:cNvSpPr/>
          <p:nvPr/>
        </p:nvSpPr>
        <p:spPr>
          <a:xfrm>
            <a:off x="658368" y="4498848"/>
            <a:ext cx="10872216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"답을 찾는 것은 어려울 수 있지만, 답안지 채점은 쉬운 문제"</a:t>
            </a:r>
            <a:endParaRPr lang="en-US" sz="1500" dirty="0"/>
          </a:p>
        </p:txBody>
      </p:sp>
      <p:sp>
        <p:nvSpPr>
          <p:cNvPr id="22" name="Shape 16"/>
          <p:cNvSpPr/>
          <p:nvPr/>
        </p:nvSpPr>
        <p:spPr>
          <a:xfrm>
            <a:off x="658368" y="5340096"/>
            <a:ext cx="10872216" cy="914400"/>
          </a:xfrm>
          <a:prstGeom prst="roundRect">
            <a:avLst>
              <a:gd name="adj" fmla="val 12000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3" name="Shape 17"/>
          <p:cNvSpPr/>
          <p:nvPr/>
        </p:nvSpPr>
        <p:spPr>
          <a:xfrm>
            <a:off x="896112" y="5568696"/>
            <a:ext cx="457200" cy="457200"/>
          </a:xfrm>
          <a:prstGeom prst="ellipse">
            <a:avLst/>
          </a:prstGeom>
          <a:solidFill>
            <a:srgbClr val="38BDF8"/>
          </a:solidFill>
          <a:ln w="12700">
            <a:solidFill>
              <a:srgbClr val="38BDF8"/>
            </a:solidFill>
            <a:prstDash val="solid"/>
          </a:ln>
        </p:spPr>
      </p:sp>
      <p:pic>
        <p:nvPicPr>
          <p:cNvPr id="24" name="Image 4" descr="/home/claude/icons/key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4984" y="5687568"/>
            <a:ext cx="219456" cy="219456"/>
          </a:xfrm>
          <a:prstGeom prst="rect">
            <a:avLst/>
          </a:prstGeom>
        </p:spPr>
      </p:pic>
      <p:sp>
        <p:nvSpPr>
          <p:cNvPr id="25" name="Text 18"/>
          <p:cNvSpPr/>
          <p:nvPr/>
        </p:nvSpPr>
        <p:spPr>
          <a:xfrm>
            <a:off x="1517904" y="5486400"/>
            <a:ext cx="97566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2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검증자(verifier)의 존재가 NP의 정의다</a:t>
            </a:r>
            <a:endParaRPr lang="en-US" sz="1320" dirty="0"/>
          </a:p>
        </p:txBody>
      </p:sp>
      <p:sp>
        <p:nvSpPr>
          <p:cNvPr id="26" name="Text 19"/>
          <p:cNvSpPr/>
          <p:nvPr/>
        </p:nvSpPr>
        <p:spPr>
          <a:xfrm>
            <a:off x="1517904" y="5797296"/>
            <a:ext cx="97566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해를 알려 주는 증거(certificate)를 함께 받았을 때 그것이 옳은지 다항 시간에 판정할 수 있다면, 그 문제는 NP에 속한다. 해를 어떻게 찾았는지는 묻지 않는다.</a:t>
            </a:r>
            <a:endParaRPr lang="en-US" sz="1230" dirty="0"/>
          </a:p>
        </p:txBody>
      </p:sp>
      <p:sp>
        <p:nvSpPr>
          <p:cNvPr id="27" name="Text 20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422121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scale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019785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§9.2  P와 NP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NP 이해하기 — 스도쿠 비유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828800"/>
            <a:ext cx="5349240" cy="32004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932688" y="2066544"/>
            <a:ext cx="438912" cy="438912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8" name="Image 1" descr="/home/claude/icons/times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1194" y="2185050"/>
            <a:ext cx="201900" cy="20190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645920" y="2048256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풀기 — 어렵다</a:t>
            </a:r>
            <a:endParaRPr lang="en-US" sz="1500" dirty="0"/>
          </a:p>
        </p:txBody>
      </p:sp>
      <p:sp>
        <p:nvSpPr>
          <p:cNvPr id="10" name="Text 6"/>
          <p:cNvSpPr/>
          <p:nvPr/>
        </p:nvSpPr>
        <p:spPr>
          <a:xfrm>
            <a:off x="932688" y="2560320"/>
            <a:ext cx="4800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빈칸이 수두룩한 거대한 스도쿠를 풀라고 하면 매우 오랜 시간이 걸리거나, 끝내 풀지 못할 수도 있다.</a:t>
            </a:r>
            <a:endParaRPr lang="en-US" sz="1200" dirty="0"/>
          </a:p>
        </p:txBody>
      </p:sp>
      <p:sp>
        <p:nvSpPr>
          <p:cNvPr id="11" name="Shape 7"/>
          <p:cNvSpPr/>
          <p:nvPr/>
        </p:nvSpPr>
        <p:spPr>
          <a:xfrm>
            <a:off x="2084832" y="3529584"/>
            <a:ext cx="329184" cy="329184"/>
          </a:xfrm>
          <a:prstGeom prst="rect">
            <a:avLst/>
          </a:prstGeom>
          <a:solidFill>
            <a:srgbClr val="FFFFFF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2084832" y="3529584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1B3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</a:t>
            </a:r>
            <a:endParaRPr lang="en-US" sz="1100" dirty="0"/>
          </a:p>
        </p:txBody>
      </p:sp>
      <p:sp>
        <p:nvSpPr>
          <p:cNvPr id="13" name="Shape 9"/>
          <p:cNvSpPr/>
          <p:nvPr/>
        </p:nvSpPr>
        <p:spPr>
          <a:xfrm>
            <a:off x="2414016" y="3529584"/>
            <a:ext cx="329184" cy="329184"/>
          </a:xfrm>
          <a:prstGeom prst="rect">
            <a:avLst/>
          </a:prstGeom>
          <a:solidFill>
            <a:srgbClr val="FFFFFF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2743200" y="3529584"/>
            <a:ext cx="329184" cy="329184"/>
          </a:xfrm>
          <a:prstGeom prst="rect">
            <a:avLst/>
          </a:prstGeom>
          <a:solidFill>
            <a:srgbClr val="FFFFFF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2743200" y="3529584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1B3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endParaRPr lang="en-US" sz="1100" dirty="0"/>
          </a:p>
        </p:txBody>
      </p:sp>
      <p:sp>
        <p:nvSpPr>
          <p:cNvPr id="16" name="Shape 12"/>
          <p:cNvSpPr/>
          <p:nvPr/>
        </p:nvSpPr>
        <p:spPr>
          <a:xfrm>
            <a:off x="2084832" y="3858768"/>
            <a:ext cx="329184" cy="329184"/>
          </a:xfrm>
          <a:prstGeom prst="rect">
            <a:avLst/>
          </a:prstGeom>
          <a:solidFill>
            <a:srgbClr val="FFFFFF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17" name="Shape 13"/>
          <p:cNvSpPr/>
          <p:nvPr/>
        </p:nvSpPr>
        <p:spPr>
          <a:xfrm>
            <a:off x="2414016" y="3858768"/>
            <a:ext cx="329184" cy="329184"/>
          </a:xfrm>
          <a:prstGeom prst="rect">
            <a:avLst/>
          </a:prstGeom>
          <a:solidFill>
            <a:srgbClr val="FDE4E8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2414016" y="38587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B718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?</a:t>
            </a:r>
            <a:endParaRPr lang="en-US" sz="1100" dirty="0"/>
          </a:p>
        </p:txBody>
      </p:sp>
      <p:sp>
        <p:nvSpPr>
          <p:cNvPr id="19" name="Shape 15"/>
          <p:cNvSpPr/>
          <p:nvPr/>
        </p:nvSpPr>
        <p:spPr>
          <a:xfrm>
            <a:off x="2743200" y="3858768"/>
            <a:ext cx="329184" cy="329184"/>
          </a:xfrm>
          <a:prstGeom prst="rect">
            <a:avLst/>
          </a:prstGeom>
          <a:solidFill>
            <a:srgbClr val="FDE4E8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20" name="Text 16"/>
          <p:cNvSpPr/>
          <p:nvPr/>
        </p:nvSpPr>
        <p:spPr>
          <a:xfrm>
            <a:off x="2743200" y="38587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B718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?</a:t>
            </a:r>
            <a:endParaRPr lang="en-US" sz="1100" dirty="0"/>
          </a:p>
        </p:txBody>
      </p:sp>
      <p:sp>
        <p:nvSpPr>
          <p:cNvPr id="21" name="Shape 17"/>
          <p:cNvSpPr/>
          <p:nvPr/>
        </p:nvSpPr>
        <p:spPr>
          <a:xfrm>
            <a:off x="2084832" y="4187952"/>
            <a:ext cx="329184" cy="329184"/>
          </a:xfrm>
          <a:prstGeom prst="rect">
            <a:avLst/>
          </a:prstGeom>
          <a:solidFill>
            <a:srgbClr val="FDE4E8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22" name="Text 18"/>
          <p:cNvSpPr/>
          <p:nvPr/>
        </p:nvSpPr>
        <p:spPr>
          <a:xfrm>
            <a:off x="2084832" y="4187952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B718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?</a:t>
            </a:r>
            <a:endParaRPr lang="en-US" sz="1100" dirty="0"/>
          </a:p>
        </p:txBody>
      </p:sp>
      <p:sp>
        <p:nvSpPr>
          <p:cNvPr id="23" name="Shape 19"/>
          <p:cNvSpPr/>
          <p:nvPr/>
        </p:nvSpPr>
        <p:spPr>
          <a:xfrm>
            <a:off x="2414016" y="4187952"/>
            <a:ext cx="329184" cy="329184"/>
          </a:xfrm>
          <a:prstGeom prst="rect">
            <a:avLst/>
          </a:prstGeom>
          <a:solidFill>
            <a:srgbClr val="FFFFFF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24" name="Shape 20"/>
          <p:cNvSpPr/>
          <p:nvPr/>
        </p:nvSpPr>
        <p:spPr>
          <a:xfrm>
            <a:off x="2743200" y="4187952"/>
            <a:ext cx="329184" cy="329184"/>
          </a:xfrm>
          <a:prstGeom prst="rect">
            <a:avLst/>
          </a:prstGeom>
          <a:solidFill>
            <a:srgbClr val="FFFFFF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25" name="Text 21"/>
          <p:cNvSpPr/>
          <p:nvPr/>
        </p:nvSpPr>
        <p:spPr>
          <a:xfrm>
            <a:off x="2743200" y="4187952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1B3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9</a:t>
            </a:r>
            <a:endParaRPr lang="en-US" sz="1100" dirty="0"/>
          </a:p>
        </p:txBody>
      </p:sp>
      <p:sp>
        <p:nvSpPr>
          <p:cNvPr id="26" name="Text 22"/>
          <p:cNvSpPr/>
          <p:nvPr/>
        </p:nvSpPr>
        <p:spPr>
          <a:xfrm>
            <a:off x="3291840" y="384048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빈칸을 채우는 경우의 수가 폭발한다</a:t>
            </a:r>
            <a:endParaRPr lang="en-US" sz="1100" dirty="0"/>
          </a:p>
        </p:txBody>
      </p:sp>
      <p:sp>
        <p:nvSpPr>
          <p:cNvPr id="27" name="Shape 23"/>
          <p:cNvSpPr/>
          <p:nvPr/>
        </p:nvSpPr>
        <p:spPr>
          <a:xfrm>
            <a:off x="6181344" y="1828800"/>
            <a:ext cx="5349240" cy="32004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8" name="Shape 24"/>
          <p:cNvSpPr/>
          <p:nvPr/>
        </p:nvSpPr>
        <p:spPr>
          <a:xfrm>
            <a:off x="6455664" y="2066544"/>
            <a:ext cx="438912" cy="438912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29" name="Image 2" descr="/home/claude/icons/check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4170" y="2185050"/>
            <a:ext cx="201900" cy="201900"/>
          </a:xfrm>
          <a:prstGeom prst="rect">
            <a:avLst/>
          </a:prstGeom>
        </p:spPr>
      </p:pic>
      <p:sp>
        <p:nvSpPr>
          <p:cNvPr id="30" name="Text 25"/>
          <p:cNvSpPr/>
          <p:nvPr/>
        </p:nvSpPr>
        <p:spPr>
          <a:xfrm>
            <a:off x="7168896" y="2048256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검산 — 쉽다</a:t>
            </a:r>
            <a:endParaRPr lang="en-US" sz="1500" dirty="0"/>
          </a:p>
        </p:txBody>
      </p:sp>
      <p:sp>
        <p:nvSpPr>
          <p:cNvPr id="31" name="Text 26"/>
          <p:cNvSpPr/>
          <p:nvPr/>
        </p:nvSpPr>
        <p:spPr>
          <a:xfrm>
            <a:off x="6455664" y="2560320"/>
            <a:ext cx="4800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누군가 답안지를 주면? 각 줄과 각 칸에 숫자가 겹치지 않는지만 확인하면 끝난다.</a:t>
            </a:r>
            <a:endParaRPr lang="en-US" sz="1200" dirty="0"/>
          </a:p>
        </p:txBody>
      </p:sp>
      <p:sp>
        <p:nvSpPr>
          <p:cNvPr id="32" name="Shape 27"/>
          <p:cNvSpPr/>
          <p:nvPr/>
        </p:nvSpPr>
        <p:spPr>
          <a:xfrm>
            <a:off x="7607808" y="3529584"/>
            <a:ext cx="329184" cy="329184"/>
          </a:xfrm>
          <a:prstGeom prst="rect">
            <a:avLst/>
          </a:prstGeom>
          <a:solidFill>
            <a:srgbClr val="FFFFFF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33" name="Text 28"/>
          <p:cNvSpPr/>
          <p:nvPr/>
        </p:nvSpPr>
        <p:spPr>
          <a:xfrm>
            <a:off x="7607808" y="3529584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1B3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</a:t>
            </a:r>
            <a:endParaRPr lang="en-US" sz="1100" dirty="0"/>
          </a:p>
        </p:txBody>
      </p:sp>
      <p:sp>
        <p:nvSpPr>
          <p:cNvPr id="34" name="Shape 29"/>
          <p:cNvSpPr/>
          <p:nvPr/>
        </p:nvSpPr>
        <p:spPr>
          <a:xfrm>
            <a:off x="7936992" y="3529584"/>
            <a:ext cx="329184" cy="329184"/>
          </a:xfrm>
          <a:prstGeom prst="rect">
            <a:avLst/>
          </a:prstGeom>
          <a:solidFill>
            <a:srgbClr val="DCF7E8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35" name="Text 30"/>
          <p:cNvSpPr/>
          <p:nvPr/>
        </p:nvSpPr>
        <p:spPr>
          <a:xfrm>
            <a:off x="7936992" y="3529584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0B98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100" dirty="0"/>
          </a:p>
        </p:txBody>
      </p:sp>
      <p:sp>
        <p:nvSpPr>
          <p:cNvPr id="36" name="Shape 31"/>
          <p:cNvSpPr/>
          <p:nvPr/>
        </p:nvSpPr>
        <p:spPr>
          <a:xfrm>
            <a:off x="8266176" y="3529584"/>
            <a:ext cx="329184" cy="329184"/>
          </a:xfrm>
          <a:prstGeom prst="rect">
            <a:avLst/>
          </a:prstGeom>
          <a:solidFill>
            <a:srgbClr val="FFFFFF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37" name="Text 32"/>
          <p:cNvSpPr/>
          <p:nvPr/>
        </p:nvSpPr>
        <p:spPr>
          <a:xfrm>
            <a:off x="8266176" y="3529584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1B3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endParaRPr lang="en-US" sz="1100" dirty="0"/>
          </a:p>
        </p:txBody>
      </p:sp>
      <p:sp>
        <p:nvSpPr>
          <p:cNvPr id="38" name="Shape 33"/>
          <p:cNvSpPr/>
          <p:nvPr/>
        </p:nvSpPr>
        <p:spPr>
          <a:xfrm>
            <a:off x="7607808" y="3858768"/>
            <a:ext cx="329184" cy="329184"/>
          </a:xfrm>
          <a:prstGeom prst="rect">
            <a:avLst/>
          </a:prstGeom>
          <a:solidFill>
            <a:srgbClr val="DCF7E8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39" name="Text 34"/>
          <p:cNvSpPr/>
          <p:nvPr/>
        </p:nvSpPr>
        <p:spPr>
          <a:xfrm>
            <a:off x="7607808" y="38587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0B98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7</a:t>
            </a:r>
            <a:endParaRPr lang="en-US" sz="1100" dirty="0"/>
          </a:p>
        </p:txBody>
      </p:sp>
      <p:sp>
        <p:nvSpPr>
          <p:cNvPr id="40" name="Shape 35"/>
          <p:cNvSpPr/>
          <p:nvPr/>
        </p:nvSpPr>
        <p:spPr>
          <a:xfrm>
            <a:off x="7936992" y="3858768"/>
            <a:ext cx="329184" cy="329184"/>
          </a:xfrm>
          <a:prstGeom prst="rect">
            <a:avLst/>
          </a:prstGeom>
          <a:solidFill>
            <a:srgbClr val="DCF7E8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41" name="Text 36"/>
          <p:cNvSpPr/>
          <p:nvPr/>
        </p:nvSpPr>
        <p:spPr>
          <a:xfrm>
            <a:off x="7936992" y="38587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0B98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endParaRPr lang="en-US" sz="1100" dirty="0"/>
          </a:p>
        </p:txBody>
      </p:sp>
      <p:sp>
        <p:nvSpPr>
          <p:cNvPr id="42" name="Shape 37"/>
          <p:cNvSpPr/>
          <p:nvPr/>
        </p:nvSpPr>
        <p:spPr>
          <a:xfrm>
            <a:off x="8266176" y="3858768"/>
            <a:ext cx="329184" cy="329184"/>
          </a:xfrm>
          <a:prstGeom prst="rect">
            <a:avLst/>
          </a:prstGeom>
          <a:solidFill>
            <a:srgbClr val="DCF7E8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43" name="Text 38"/>
          <p:cNvSpPr/>
          <p:nvPr/>
        </p:nvSpPr>
        <p:spPr>
          <a:xfrm>
            <a:off x="8266176" y="38587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0B98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</a:t>
            </a:r>
            <a:endParaRPr lang="en-US" sz="1100" dirty="0"/>
          </a:p>
        </p:txBody>
      </p:sp>
      <p:sp>
        <p:nvSpPr>
          <p:cNvPr id="44" name="Shape 39"/>
          <p:cNvSpPr/>
          <p:nvPr/>
        </p:nvSpPr>
        <p:spPr>
          <a:xfrm>
            <a:off x="7607808" y="4187952"/>
            <a:ext cx="329184" cy="329184"/>
          </a:xfrm>
          <a:prstGeom prst="rect">
            <a:avLst/>
          </a:prstGeom>
          <a:solidFill>
            <a:srgbClr val="DCF7E8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45" name="Text 40"/>
          <p:cNvSpPr/>
          <p:nvPr/>
        </p:nvSpPr>
        <p:spPr>
          <a:xfrm>
            <a:off x="7607808" y="4187952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0B98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6</a:t>
            </a:r>
            <a:endParaRPr lang="en-US" sz="1100" dirty="0"/>
          </a:p>
        </p:txBody>
      </p:sp>
      <p:sp>
        <p:nvSpPr>
          <p:cNvPr id="46" name="Shape 41"/>
          <p:cNvSpPr/>
          <p:nvPr/>
        </p:nvSpPr>
        <p:spPr>
          <a:xfrm>
            <a:off x="7936992" y="4187952"/>
            <a:ext cx="329184" cy="329184"/>
          </a:xfrm>
          <a:prstGeom prst="rect">
            <a:avLst/>
          </a:prstGeom>
          <a:solidFill>
            <a:srgbClr val="DCF7E8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47" name="Text 42"/>
          <p:cNvSpPr/>
          <p:nvPr/>
        </p:nvSpPr>
        <p:spPr>
          <a:xfrm>
            <a:off x="7936992" y="4187952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0B98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8</a:t>
            </a:r>
            <a:endParaRPr lang="en-US" sz="1100" dirty="0"/>
          </a:p>
        </p:txBody>
      </p:sp>
      <p:sp>
        <p:nvSpPr>
          <p:cNvPr id="48" name="Shape 43"/>
          <p:cNvSpPr/>
          <p:nvPr/>
        </p:nvSpPr>
        <p:spPr>
          <a:xfrm>
            <a:off x="8266176" y="4187952"/>
            <a:ext cx="329184" cy="329184"/>
          </a:xfrm>
          <a:prstGeom prst="rect">
            <a:avLst/>
          </a:prstGeom>
          <a:solidFill>
            <a:srgbClr val="FFFFFF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49" name="Text 44"/>
          <p:cNvSpPr/>
          <p:nvPr/>
        </p:nvSpPr>
        <p:spPr>
          <a:xfrm>
            <a:off x="8266176" y="4187952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1B3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9</a:t>
            </a:r>
            <a:endParaRPr lang="en-US" sz="1100" dirty="0"/>
          </a:p>
        </p:txBody>
      </p:sp>
      <p:sp>
        <p:nvSpPr>
          <p:cNvPr id="50" name="Text 45"/>
          <p:cNvSpPr/>
          <p:nvPr/>
        </p:nvSpPr>
        <p:spPr>
          <a:xfrm>
            <a:off x="8814816" y="384048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한 번 훑으면 순식간에 검산 가능</a:t>
            </a:r>
            <a:endParaRPr lang="en-US" sz="1100" dirty="0"/>
          </a:p>
        </p:txBody>
      </p:sp>
      <p:sp>
        <p:nvSpPr>
          <p:cNvPr id="51" name="Shape 46"/>
          <p:cNvSpPr/>
          <p:nvPr/>
        </p:nvSpPr>
        <p:spPr>
          <a:xfrm>
            <a:off x="658368" y="5230368"/>
            <a:ext cx="10872216" cy="512064"/>
          </a:xfrm>
          <a:prstGeom prst="roundRect">
            <a:avLst>
              <a:gd name="adj" fmla="val 21429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52" name="Shape 47"/>
          <p:cNvSpPr/>
          <p:nvPr/>
        </p:nvSpPr>
        <p:spPr>
          <a:xfrm>
            <a:off x="896112" y="5257800"/>
            <a:ext cx="457200" cy="45720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53" name="Image 3" descr="/home/claude/icons/scale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984" y="5376672"/>
            <a:ext cx="219456" cy="219456"/>
          </a:xfrm>
          <a:prstGeom prst="rect">
            <a:avLst/>
          </a:prstGeom>
        </p:spPr>
      </p:pic>
      <p:sp>
        <p:nvSpPr>
          <p:cNvPr id="54" name="Text 48"/>
          <p:cNvSpPr/>
          <p:nvPr/>
        </p:nvSpPr>
        <p:spPr>
          <a:xfrm>
            <a:off x="1517904" y="5321808"/>
            <a:ext cx="975664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25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푸는 사람과 채점하는 사람이 쓰는 시간이 이렇게 다르다는 것 — 그것이 NP의 전부다.</a:t>
            </a:r>
            <a:endParaRPr lang="en-US" sz="1250" dirty="0"/>
          </a:p>
        </p:txBody>
      </p:sp>
      <p:sp>
        <p:nvSpPr>
          <p:cNvPr id="55" name="Text 49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20</a:t>
            </a:r>
            <a:endParaRPr lang="en-US" sz="10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422121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scale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019785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§9.2  P와 NP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비결정론적 튜링 머신이란?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83080"/>
            <a:ext cx="5349240" cy="2834640"/>
          </a:xfrm>
          <a:prstGeom prst="roundRect">
            <a:avLst>
              <a:gd name="adj" fmla="val 4516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932688" y="2020824"/>
            <a:ext cx="438912" cy="438912"/>
          </a:xfrm>
          <a:prstGeom prst="ellipse">
            <a:avLst/>
          </a:prstGeom>
          <a:solidFill>
            <a:srgbClr val="6B7185"/>
          </a:solidFill>
          <a:ln w="12700">
            <a:solidFill>
              <a:srgbClr val="6B7185"/>
            </a:solidFill>
            <a:prstDash val="solid"/>
          </a:ln>
        </p:spPr>
      </p:sp>
      <p:pic>
        <p:nvPicPr>
          <p:cNvPr id="8" name="Image 1" descr="/home/claude/icons/phone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1194" y="2139330"/>
            <a:ext cx="201900" cy="20190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645920" y="2002536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결정론적 컴퓨터 (현실)</a:t>
            </a:r>
            <a:endParaRPr lang="en-US" sz="1450" dirty="0"/>
          </a:p>
        </p:txBody>
      </p:sp>
      <p:sp>
        <p:nvSpPr>
          <p:cNvPr id="10" name="Text 6"/>
          <p:cNvSpPr/>
          <p:nvPr/>
        </p:nvSpPr>
        <p:spPr>
          <a:xfrm>
            <a:off x="932688" y="2505456"/>
            <a:ext cx="4800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갈림길에서 한쪽을 가보고, 막히면 다시 돌아와서 다른 쪽을 시도한다 — 순차적 탐색이다.</a:t>
            </a:r>
            <a:endParaRPr lang="en-US" sz="1180" dirty="0"/>
          </a:p>
        </p:txBody>
      </p:sp>
      <p:sp>
        <p:nvSpPr>
          <p:cNvPr id="11" name="Shape 7"/>
          <p:cNvSpPr/>
          <p:nvPr/>
        </p:nvSpPr>
        <p:spPr>
          <a:xfrm flipH="1">
            <a:off x="2468880" y="3529584"/>
            <a:ext cx="822960" cy="292608"/>
          </a:xfrm>
          <a:prstGeom prst="line">
            <a:avLst/>
          </a:prstGeom>
          <a:noFill/>
          <a:ln w="25400">
            <a:solidFill>
              <a:srgbClr val="4F46E5"/>
            </a:solidFill>
            <a:prstDash val="solid"/>
          </a:ln>
        </p:spPr>
      </p:sp>
      <p:sp>
        <p:nvSpPr>
          <p:cNvPr id="12" name="Shape 8"/>
          <p:cNvSpPr/>
          <p:nvPr/>
        </p:nvSpPr>
        <p:spPr>
          <a:xfrm>
            <a:off x="3291840" y="3529584"/>
            <a:ext cx="822960" cy="292608"/>
          </a:xfrm>
          <a:prstGeom prst="line">
            <a:avLst/>
          </a:prstGeom>
          <a:noFill/>
          <a:ln w="17780">
            <a:solidFill>
              <a:srgbClr val="D8D6EC"/>
            </a:solidFill>
            <a:prstDash val="dash"/>
          </a:ln>
        </p:spPr>
      </p:sp>
      <p:sp>
        <p:nvSpPr>
          <p:cNvPr id="13" name="Shape 9"/>
          <p:cNvSpPr/>
          <p:nvPr/>
        </p:nvSpPr>
        <p:spPr>
          <a:xfrm>
            <a:off x="3163824" y="3273552"/>
            <a:ext cx="256032" cy="256032"/>
          </a:xfrm>
          <a:prstGeom prst="ellipse">
            <a:avLst/>
          </a:prstGeom>
          <a:solidFill>
            <a:srgbClr val="201E4C"/>
          </a:solidFill>
          <a:ln w="19050">
            <a:solidFill>
              <a:srgbClr val="201E4C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2340864" y="3822192"/>
            <a:ext cx="256032" cy="256032"/>
          </a:xfrm>
          <a:prstGeom prst="ellipse">
            <a:avLst/>
          </a:prstGeom>
          <a:solidFill>
            <a:srgbClr val="4F46E5"/>
          </a:solidFill>
          <a:ln w="19050">
            <a:solidFill>
              <a:srgbClr val="4F46E5"/>
            </a:solidFill>
            <a:prstDash val="solid"/>
          </a:ln>
        </p:spPr>
      </p:sp>
      <p:sp>
        <p:nvSpPr>
          <p:cNvPr id="15" name="Shape 11"/>
          <p:cNvSpPr/>
          <p:nvPr/>
        </p:nvSpPr>
        <p:spPr>
          <a:xfrm>
            <a:off x="3986784" y="3822192"/>
            <a:ext cx="256032" cy="256032"/>
          </a:xfrm>
          <a:prstGeom prst="ellipse">
            <a:avLst/>
          </a:prstGeom>
          <a:solidFill>
            <a:srgbClr val="FFFFFF"/>
          </a:solidFill>
          <a:ln w="19050">
            <a:solidFill>
              <a:srgbClr val="D8D6EC"/>
            </a:solidFill>
            <a:prstDash val="solid"/>
          </a:ln>
        </p:spPr>
      </p:sp>
      <p:sp>
        <p:nvSpPr>
          <p:cNvPr id="16" name="Text 12"/>
          <p:cNvSpPr/>
          <p:nvPr/>
        </p:nvSpPr>
        <p:spPr>
          <a:xfrm>
            <a:off x="2011680" y="4169664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한 번에 한 갈래씩</a:t>
            </a:r>
            <a:endParaRPr lang="en-US" sz="1050" dirty="0"/>
          </a:p>
        </p:txBody>
      </p:sp>
      <p:sp>
        <p:nvSpPr>
          <p:cNvPr id="17" name="Shape 13"/>
          <p:cNvSpPr/>
          <p:nvPr/>
        </p:nvSpPr>
        <p:spPr>
          <a:xfrm>
            <a:off x="6181344" y="1783080"/>
            <a:ext cx="5349240" cy="2834640"/>
          </a:xfrm>
          <a:prstGeom prst="roundRect">
            <a:avLst>
              <a:gd name="adj" fmla="val 4516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8" name="Shape 14"/>
          <p:cNvSpPr/>
          <p:nvPr/>
        </p:nvSpPr>
        <p:spPr>
          <a:xfrm>
            <a:off x="6455664" y="2020824"/>
            <a:ext cx="438912" cy="438912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19" name="Image 2" descr="/home/claude/icons/random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4170" y="2139330"/>
            <a:ext cx="201900" cy="201900"/>
          </a:xfrm>
          <a:prstGeom prst="rect">
            <a:avLst/>
          </a:prstGeom>
        </p:spPr>
      </p:pic>
      <p:sp>
        <p:nvSpPr>
          <p:cNvPr id="20" name="Text 15"/>
          <p:cNvSpPr/>
          <p:nvPr/>
        </p:nvSpPr>
        <p:spPr>
          <a:xfrm>
            <a:off x="7168896" y="2002536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비결정론적 컴퓨터 (이론)</a:t>
            </a:r>
            <a:endParaRPr lang="en-US" sz="1450" dirty="0"/>
          </a:p>
        </p:txBody>
      </p:sp>
      <p:sp>
        <p:nvSpPr>
          <p:cNvPr id="21" name="Text 16"/>
          <p:cNvSpPr/>
          <p:nvPr/>
        </p:nvSpPr>
        <p:spPr>
          <a:xfrm>
            <a:off x="6455664" y="2505456"/>
            <a:ext cx="4800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갈림길에서 몸을 복제해 모든 길을 동시에 탐색한다 — 마법처럼 정답을 찍는 능력이다.</a:t>
            </a:r>
            <a:endParaRPr lang="en-US" sz="1180" dirty="0"/>
          </a:p>
        </p:txBody>
      </p:sp>
      <p:sp>
        <p:nvSpPr>
          <p:cNvPr id="22" name="Shape 17"/>
          <p:cNvSpPr/>
          <p:nvPr/>
        </p:nvSpPr>
        <p:spPr>
          <a:xfrm flipH="1">
            <a:off x="7580376" y="3529584"/>
            <a:ext cx="1234440" cy="292608"/>
          </a:xfrm>
          <a:prstGeom prst="line">
            <a:avLst/>
          </a:prstGeom>
          <a:noFill/>
          <a:ln w="22860">
            <a:solidFill>
              <a:srgbClr val="7C3AED"/>
            </a:solidFill>
            <a:prstDash val="solid"/>
          </a:ln>
        </p:spPr>
      </p:sp>
      <p:sp>
        <p:nvSpPr>
          <p:cNvPr id="23" name="Shape 18"/>
          <p:cNvSpPr/>
          <p:nvPr/>
        </p:nvSpPr>
        <p:spPr>
          <a:xfrm flipH="1">
            <a:off x="8403336" y="3529584"/>
            <a:ext cx="411480" cy="292608"/>
          </a:xfrm>
          <a:prstGeom prst="line">
            <a:avLst/>
          </a:prstGeom>
          <a:noFill/>
          <a:ln w="22860">
            <a:solidFill>
              <a:srgbClr val="7C3AED"/>
            </a:solidFill>
            <a:prstDash val="solid"/>
          </a:ln>
        </p:spPr>
      </p:sp>
      <p:sp>
        <p:nvSpPr>
          <p:cNvPr id="24" name="Shape 19"/>
          <p:cNvSpPr/>
          <p:nvPr/>
        </p:nvSpPr>
        <p:spPr>
          <a:xfrm>
            <a:off x="8814816" y="3529584"/>
            <a:ext cx="411480" cy="292608"/>
          </a:xfrm>
          <a:prstGeom prst="line">
            <a:avLst/>
          </a:prstGeom>
          <a:noFill/>
          <a:ln w="22860">
            <a:solidFill>
              <a:srgbClr val="7C3AED"/>
            </a:solidFill>
            <a:prstDash val="solid"/>
          </a:ln>
        </p:spPr>
      </p:sp>
      <p:sp>
        <p:nvSpPr>
          <p:cNvPr id="25" name="Shape 20"/>
          <p:cNvSpPr/>
          <p:nvPr/>
        </p:nvSpPr>
        <p:spPr>
          <a:xfrm>
            <a:off x="8814816" y="3529584"/>
            <a:ext cx="1234440" cy="292608"/>
          </a:xfrm>
          <a:prstGeom prst="line">
            <a:avLst/>
          </a:prstGeom>
          <a:noFill/>
          <a:ln w="22860">
            <a:solidFill>
              <a:srgbClr val="7C3AED"/>
            </a:solidFill>
            <a:prstDash val="solid"/>
          </a:ln>
        </p:spPr>
      </p:sp>
      <p:sp>
        <p:nvSpPr>
          <p:cNvPr id="26" name="Shape 21"/>
          <p:cNvSpPr/>
          <p:nvPr/>
        </p:nvSpPr>
        <p:spPr>
          <a:xfrm>
            <a:off x="8686800" y="3273552"/>
            <a:ext cx="256032" cy="256032"/>
          </a:xfrm>
          <a:prstGeom prst="ellipse">
            <a:avLst/>
          </a:prstGeom>
          <a:solidFill>
            <a:srgbClr val="201E4C"/>
          </a:solidFill>
          <a:ln w="19050">
            <a:solidFill>
              <a:srgbClr val="201E4C"/>
            </a:solidFill>
            <a:prstDash val="solid"/>
          </a:ln>
        </p:spPr>
      </p:sp>
      <p:sp>
        <p:nvSpPr>
          <p:cNvPr id="27" name="Shape 22"/>
          <p:cNvSpPr/>
          <p:nvPr/>
        </p:nvSpPr>
        <p:spPr>
          <a:xfrm>
            <a:off x="7452360" y="3822192"/>
            <a:ext cx="256032" cy="256032"/>
          </a:xfrm>
          <a:prstGeom prst="ellipse">
            <a:avLst/>
          </a:prstGeom>
          <a:solidFill>
            <a:srgbClr val="7C3AED"/>
          </a:solidFill>
          <a:ln w="19050">
            <a:solidFill>
              <a:srgbClr val="7C3AED"/>
            </a:solidFill>
            <a:prstDash val="solid"/>
          </a:ln>
        </p:spPr>
      </p:sp>
      <p:sp>
        <p:nvSpPr>
          <p:cNvPr id="28" name="Shape 23"/>
          <p:cNvSpPr/>
          <p:nvPr/>
        </p:nvSpPr>
        <p:spPr>
          <a:xfrm>
            <a:off x="8275320" y="3822192"/>
            <a:ext cx="256032" cy="256032"/>
          </a:xfrm>
          <a:prstGeom prst="ellipse">
            <a:avLst/>
          </a:prstGeom>
          <a:solidFill>
            <a:srgbClr val="7C3AED"/>
          </a:solidFill>
          <a:ln w="19050">
            <a:solidFill>
              <a:srgbClr val="7C3AED"/>
            </a:solidFill>
            <a:prstDash val="solid"/>
          </a:ln>
        </p:spPr>
      </p:sp>
      <p:sp>
        <p:nvSpPr>
          <p:cNvPr id="29" name="Shape 24"/>
          <p:cNvSpPr/>
          <p:nvPr/>
        </p:nvSpPr>
        <p:spPr>
          <a:xfrm>
            <a:off x="9098280" y="3822192"/>
            <a:ext cx="256032" cy="256032"/>
          </a:xfrm>
          <a:prstGeom prst="ellipse">
            <a:avLst/>
          </a:prstGeom>
          <a:solidFill>
            <a:srgbClr val="7C3AED"/>
          </a:solidFill>
          <a:ln w="19050">
            <a:solidFill>
              <a:srgbClr val="7C3AED"/>
            </a:solidFill>
            <a:prstDash val="solid"/>
          </a:ln>
        </p:spPr>
      </p:sp>
      <p:sp>
        <p:nvSpPr>
          <p:cNvPr id="30" name="Shape 25"/>
          <p:cNvSpPr/>
          <p:nvPr/>
        </p:nvSpPr>
        <p:spPr>
          <a:xfrm>
            <a:off x="9921240" y="3822192"/>
            <a:ext cx="256032" cy="256032"/>
          </a:xfrm>
          <a:prstGeom prst="ellipse">
            <a:avLst/>
          </a:prstGeom>
          <a:solidFill>
            <a:srgbClr val="7C3AED"/>
          </a:solidFill>
          <a:ln w="19050">
            <a:solidFill>
              <a:srgbClr val="7C3AED"/>
            </a:solidFill>
            <a:prstDash val="solid"/>
          </a:ln>
        </p:spPr>
      </p:sp>
      <p:sp>
        <p:nvSpPr>
          <p:cNvPr id="31" name="Text 26"/>
          <p:cNvSpPr/>
          <p:nvPr/>
        </p:nvSpPr>
        <p:spPr>
          <a:xfrm>
            <a:off x="7534656" y="4169664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모든 갈래를 동시에</a:t>
            </a:r>
            <a:endParaRPr lang="en-US" sz="1050" dirty="0"/>
          </a:p>
        </p:txBody>
      </p:sp>
      <p:sp>
        <p:nvSpPr>
          <p:cNvPr id="32" name="Shape 27"/>
          <p:cNvSpPr/>
          <p:nvPr/>
        </p:nvSpPr>
        <p:spPr>
          <a:xfrm>
            <a:off x="658368" y="4828032"/>
            <a:ext cx="10872216" cy="960120"/>
          </a:xfrm>
          <a:prstGeom prst="roundRect">
            <a:avLst>
              <a:gd name="adj" fmla="val 11429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3" name="Shape 28"/>
          <p:cNvSpPr/>
          <p:nvPr/>
        </p:nvSpPr>
        <p:spPr>
          <a:xfrm>
            <a:off x="896112" y="5079492"/>
            <a:ext cx="457200" cy="457200"/>
          </a:xfrm>
          <a:prstGeom prst="ellipse">
            <a:avLst/>
          </a:prstGeom>
          <a:solidFill>
            <a:srgbClr val="38BDF8"/>
          </a:solidFill>
          <a:ln w="12700">
            <a:solidFill>
              <a:srgbClr val="38BDF8"/>
            </a:solidFill>
            <a:prstDash val="solid"/>
          </a:ln>
        </p:spPr>
      </p:sp>
      <p:pic>
        <p:nvPicPr>
          <p:cNvPr id="34" name="Image 3" descr="/home/claude/icons/key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984" y="5198364"/>
            <a:ext cx="219456" cy="219456"/>
          </a:xfrm>
          <a:prstGeom prst="rect">
            <a:avLst/>
          </a:prstGeom>
        </p:spPr>
      </p:pic>
      <p:sp>
        <p:nvSpPr>
          <p:cNvPr id="35" name="Text 29"/>
          <p:cNvSpPr/>
          <p:nvPr/>
        </p:nvSpPr>
        <p:spPr>
          <a:xfrm>
            <a:off x="1517904" y="4974336"/>
            <a:ext cx="97566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2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NP = 이 마법의 컴퓨터가 다항 시간에 풀 수 있는 문제</a:t>
            </a:r>
            <a:endParaRPr lang="en-US" sz="1320" dirty="0"/>
          </a:p>
        </p:txBody>
      </p:sp>
      <p:sp>
        <p:nvSpPr>
          <p:cNvPr id="36" name="Text 30"/>
          <p:cNvSpPr/>
          <p:nvPr/>
        </p:nvSpPr>
        <p:spPr>
          <a:xfrm>
            <a:off x="1517904" y="5285232"/>
            <a:ext cx="9756648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달리 말하면, 정답을 추측(guess)한 뒤 그것을 검증(verify)하는 데 다항 시간이면 충분한 문제다. 두 정의는 완전히 같은 것을 가리킨다.</a:t>
            </a:r>
            <a:endParaRPr lang="en-US" sz="1230" dirty="0"/>
          </a:p>
        </p:txBody>
      </p:sp>
      <p:sp>
        <p:nvSpPr>
          <p:cNvPr id="37" name="Shape 31"/>
          <p:cNvSpPr/>
          <p:nvPr/>
        </p:nvSpPr>
        <p:spPr>
          <a:xfrm>
            <a:off x="658368" y="5888736"/>
            <a:ext cx="10872216" cy="420624"/>
          </a:xfrm>
          <a:prstGeom prst="roundRect">
            <a:avLst>
              <a:gd name="adj" fmla="val 26087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8" name="Shape 32"/>
          <p:cNvSpPr/>
          <p:nvPr/>
        </p:nvSpPr>
        <p:spPr>
          <a:xfrm>
            <a:off x="896112" y="5916168"/>
            <a:ext cx="365760" cy="36576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39" name="Image 4" descr="/home/claude/icons/ban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1210" y="6011266"/>
            <a:ext cx="175565" cy="175565"/>
          </a:xfrm>
          <a:prstGeom prst="rect">
            <a:avLst/>
          </a:prstGeom>
        </p:spPr>
      </p:pic>
      <p:sp>
        <p:nvSpPr>
          <p:cNvPr id="40" name="Text 33"/>
          <p:cNvSpPr/>
          <p:nvPr/>
        </p:nvSpPr>
        <p:spPr>
          <a:xfrm>
            <a:off x="1517904" y="5980176"/>
            <a:ext cx="975664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22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비결정론적 컴퓨터는 현실에 존재하지 않는다 — 어디까지나 정의를 위한 도구다.</a:t>
            </a:r>
            <a:endParaRPr lang="en-US" sz="1220" dirty="0"/>
          </a:p>
        </p:txBody>
      </p:sp>
      <p:sp>
        <p:nvSpPr>
          <p:cNvPr id="41" name="Text 34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21</a:t>
            </a:r>
            <a:endParaRPr lang="en-US" sz="10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422121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scale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019785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§9.2  P와 NP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 ⊆ NP — 풀 수 있으면 확인도 할 수 있다</a:t>
            </a:r>
            <a:endParaRPr lang="en-US" sz="2900" dirty="0"/>
          </a:p>
        </p:txBody>
      </p:sp>
      <p:sp>
        <p:nvSpPr>
          <p:cNvPr id="6" name="Text 3"/>
          <p:cNvSpPr/>
          <p:nvPr/>
        </p:nvSpPr>
        <p:spPr>
          <a:xfrm>
            <a:off x="658368" y="1700784"/>
            <a:ext cx="1087221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3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내가 1분 만에 풀 수 있는 수학 문제라면, 친구의 답안지도 직접 풀어서 비교하면 그만이다. 검산 역시 금방 끝난다.</a:t>
            </a:r>
            <a:endParaRPr lang="en-US" sz="1350" dirty="0"/>
          </a:p>
        </p:txBody>
      </p:sp>
      <p:sp>
        <p:nvSpPr>
          <p:cNvPr id="7" name="Shape 4"/>
          <p:cNvSpPr/>
          <p:nvPr/>
        </p:nvSpPr>
        <p:spPr>
          <a:xfrm>
            <a:off x="658368" y="2286000"/>
            <a:ext cx="5577840" cy="2377440"/>
          </a:xfrm>
          <a:prstGeom prst="roundRect">
            <a:avLst>
              <a:gd name="adj" fmla="val 5385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1188720" y="2560320"/>
            <a:ext cx="4480560" cy="1828800"/>
          </a:xfrm>
          <a:prstGeom prst="ellipse">
            <a:avLst/>
          </a:prstGeom>
          <a:solidFill>
            <a:srgbClr val="38BDF8">
              <a:alpha val="34000"/>
            </a:srgbClr>
          </a:solidFill>
          <a:ln w="19050">
            <a:solidFill>
              <a:srgbClr val="38BDF8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1691640" y="3017520"/>
            <a:ext cx="1828800" cy="1005840"/>
          </a:xfrm>
          <a:prstGeom prst="ellipse">
            <a:avLst/>
          </a:prstGeom>
          <a:solidFill>
            <a:srgbClr val="10B981">
              <a:alpha val="48000"/>
            </a:srgbClr>
          </a:solidFill>
          <a:ln w="19050">
            <a:solidFill>
              <a:srgbClr val="10B981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4663440" y="2743200"/>
            <a:ext cx="822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74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NP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2286000" y="3364992"/>
            <a:ext cx="640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B6B4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</a:t>
            </a:r>
            <a:endParaRPr lang="en-US" sz="1500" dirty="0"/>
          </a:p>
        </p:txBody>
      </p:sp>
      <p:sp>
        <p:nvSpPr>
          <p:cNvPr id="12" name="Text 9"/>
          <p:cNvSpPr/>
          <p:nvPr/>
        </p:nvSpPr>
        <p:spPr>
          <a:xfrm>
            <a:off x="841248" y="4297680"/>
            <a:ext cx="5212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모든 P 문제는 자동으로 NP 문제다</a:t>
            </a:r>
            <a:endParaRPr lang="en-US" sz="1100" dirty="0"/>
          </a:p>
        </p:txBody>
      </p:sp>
      <p:sp>
        <p:nvSpPr>
          <p:cNvPr id="13" name="Shape 10"/>
          <p:cNvSpPr/>
          <p:nvPr/>
        </p:nvSpPr>
        <p:spPr>
          <a:xfrm>
            <a:off x="6419088" y="2286000"/>
            <a:ext cx="5111496" cy="109728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4" name="Shape 11"/>
          <p:cNvSpPr/>
          <p:nvPr/>
        </p:nvSpPr>
        <p:spPr>
          <a:xfrm>
            <a:off x="6601968" y="2414016"/>
            <a:ext cx="365760" cy="36576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15" name="Image 1" descr="/home/claude/icons/check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0723" y="2512771"/>
            <a:ext cx="168250" cy="168250"/>
          </a:xfrm>
          <a:prstGeom prst="rect">
            <a:avLst/>
          </a:prstGeom>
        </p:spPr>
      </p:pic>
      <p:sp>
        <p:nvSpPr>
          <p:cNvPr id="16" name="Text 12"/>
          <p:cNvSpPr/>
          <p:nvPr/>
        </p:nvSpPr>
        <p:spPr>
          <a:xfrm>
            <a:off x="7077456" y="2377440"/>
            <a:ext cx="42885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왜 포함 관계가 성립하는가</a:t>
            </a:r>
            <a:endParaRPr lang="en-US" sz="1250" dirty="0"/>
          </a:p>
        </p:txBody>
      </p:sp>
      <p:sp>
        <p:nvSpPr>
          <p:cNvPr id="17" name="Text 13"/>
          <p:cNvSpPr/>
          <p:nvPr/>
        </p:nvSpPr>
        <p:spPr>
          <a:xfrm>
            <a:off x="7077456" y="2651760"/>
            <a:ext cx="428853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다항 시간에 직접 풀 수 있다면, 증거를 무시하고 그냥 풀어서 답을 대조하면 된다. 검증도 다항 시간이다.</a:t>
            </a:r>
            <a:endParaRPr lang="en-US" sz="1080" dirty="0"/>
          </a:p>
        </p:txBody>
      </p:sp>
      <p:sp>
        <p:nvSpPr>
          <p:cNvPr id="18" name="Shape 14"/>
          <p:cNvSpPr/>
          <p:nvPr/>
        </p:nvSpPr>
        <p:spPr>
          <a:xfrm>
            <a:off x="6419088" y="3493008"/>
            <a:ext cx="5111496" cy="1170432"/>
          </a:xfrm>
          <a:prstGeom prst="roundRect">
            <a:avLst>
              <a:gd name="adj" fmla="val 781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9" name="Shape 15"/>
          <p:cNvSpPr/>
          <p:nvPr/>
        </p:nvSpPr>
        <p:spPr>
          <a:xfrm>
            <a:off x="6601968" y="3621024"/>
            <a:ext cx="365760" cy="36576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20" name="Image 2" descr="/home/claude/icons/question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0723" y="3719779"/>
            <a:ext cx="168250" cy="168250"/>
          </a:xfrm>
          <a:prstGeom prst="rect">
            <a:avLst/>
          </a:prstGeom>
        </p:spPr>
      </p:pic>
      <p:sp>
        <p:nvSpPr>
          <p:cNvPr id="21" name="Text 16"/>
          <p:cNvSpPr/>
          <p:nvPr/>
        </p:nvSpPr>
        <p:spPr>
          <a:xfrm>
            <a:off x="7077456" y="3584448"/>
            <a:ext cx="42885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그 역은 어떤가</a:t>
            </a:r>
            <a:endParaRPr lang="en-US" sz="1250" dirty="0"/>
          </a:p>
        </p:txBody>
      </p:sp>
      <p:sp>
        <p:nvSpPr>
          <p:cNvPr id="22" name="Text 17"/>
          <p:cNvSpPr/>
          <p:nvPr/>
        </p:nvSpPr>
        <p:spPr>
          <a:xfrm>
            <a:off x="7077456" y="3858768"/>
            <a:ext cx="4288536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"모든 NP 문제가 사실은 P 문제인가?" — 이 질문에는 아직 아무도 답하지 못했다. 반세기 넘게 열려 있는 문제다.</a:t>
            </a:r>
            <a:endParaRPr lang="en-US" sz="1080" dirty="0"/>
          </a:p>
        </p:txBody>
      </p:sp>
      <p:sp>
        <p:nvSpPr>
          <p:cNvPr id="23" name="Shape 18"/>
          <p:cNvSpPr/>
          <p:nvPr/>
        </p:nvSpPr>
        <p:spPr>
          <a:xfrm>
            <a:off x="658368" y="4956048"/>
            <a:ext cx="10872216" cy="960120"/>
          </a:xfrm>
          <a:prstGeom prst="roundRect">
            <a:avLst>
              <a:gd name="adj" fmla="val 11429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4" name="Shape 19"/>
          <p:cNvSpPr/>
          <p:nvPr/>
        </p:nvSpPr>
        <p:spPr>
          <a:xfrm>
            <a:off x="896112" y="5207508"/>
            <a:ext cx="457200" cy="45720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25" name="Image 3" descr="/home/claude/icons/scale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984" y="5326380"/>
            <a:ext cx="219456" cy="219456"/>
          </a:xfrm>
          <a:prstGeom prst="rect">
            <a:avLst/>
          </a:prstGeom>
        </p:spPr>
      </p:pic>
      <p:sp>
        <p:nvSpPr>
          <p:cNvPr id="26" name="Text 20"/>
          <p:cNvSpPr/>
          <p:nvPr/>
        </p:nvSpPr>
        <p:spPr>
          <a:xfrm>
            <a:off x="1517904" y="5102352"/>
            <a:ext cx="97566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2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알려진 것과 알려지지 않은 것을 구분해 두자</a:t>
            </a:r>
            <a:endParaRPr lang="en-US" sz="1320" dirty="0"/>
          </a:p>
        </p:txBody>
      </p:sp>
      <p:sp>
        <p:nvSpPr>
          <p:cNvPr id="27" name="Text 21"/>
          <p:cNvSpPr/>
          <p:nvPr/>
        </p:nvSpPr>
        <p:spPr>
          <a:xfrm>
            <a:off x="1517904" y="5413248"/>
            <a:ext cx="9756648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 ⊆ NP 는 증명된 사실이다. P = NP 인지 P ≠ NP 인지는 증명되지 않았다. 대부분의 연구자는 후자를 믿지만, 그것은 믿음이지 증명이 아니다.</a:t>
            </a:r>
            <a:endParaRPr lang="en-US" sz="1230" dirty="0"/>
          </a:p>
        </p:txBody>
      </p:sp>
      <p:sp>
        <p:nvSpPr>
          <p:cNvPr id="28" name="Text 22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22</a:t>
            </a:r>
            <a:endParaRPr lang="en-US" sz="10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422121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scale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019785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§9.2  P와 NP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 vs NP 문제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37360"/>
            <a:ext cx="10872216" cy="1188720"/>
          </a:xfrm>
          <a:prstGeom prst="roundRect">
            <a:avLst>
              <a:gd name="adj" fmla="val 7692"/>
            </a:avLst>
          </a:prstGeom>
          <a:solidFill>
            <a:srgbClr val="201E4C"/>
          </a:solidFill>
          <a:ln w="12700">
            <a:solidFill>
              <a:srgbClr val="201E4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Text 4"/>
          <p:cNvSpPr/>
          <p:nvPr/>
        </p:nvSpPr>
        <p:spPr>
          <a:xfrm>
            <a:off x="932688" y="1847088"/>
            <a:ext cx="10323576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  =  NP  ?</a:t>
            </a:r>
            <a:endParaRPr lang="en-US" sz="3400" dirty="0"/>
          </a:p>
        </p:txBody>
      </p:sp>
      <p:sp>
        <p:nvSpPr>
          <p:cNvPr id="8" name="Text 5"/>
          <p:cNvSpPr/>
          <p:nvPr/>
        </p:nvSpPr>
        <p:spPr>
          <a:xfrm>
            <a:off x="932688" y="2505456"/>
            <a:ext cx="1032357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"검산이 쉬우면, 답을 찾는 것도 쉬운가?"</a:t>
            </a:r>
            <a:endParaRPr lang="en-US" sz="1300" dirty="0"/>
          </a:p>
        </p:txBody>
      </p:sp>
      <p:sp>
        <p:nvSpPr>
          <p:cNvPr id="9" name="Shape 6"/>
          <p:cNvSpPr/>
          <p:nvPr/>
        </p:nvSpPr>
        <p:spPr>
          <a:xfrm>
            <a:off x="658368" y="3145536"/>
            <a:ext cx="5349240" cy="2286000"/>
          </a:xfrm>
          <a:prstGeom prst="roundRect">
            <a:avLst>
              <a:gd name="adj" fmla="val 56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932688" y="3383280"/>
            <a:ext cx="438912" cy="438912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11" name="Image 1" descr="/home/claude/icons/bolt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1194" y="3501786"/>
            <a:ext cx="201900" cy="20190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645920" y="3364992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만약 P = NP 라면</a:t>
            </a:r>
            <a:endParaRPr lang="en-US" sz="1500" dirty="0"/>
          </a:p>
        </p:txBody>
      </p:sp>
      <p:sp>
        <p:nvSpPr>
          <p:cNvPr id="13" name="Text 9"/>
          <p:cNvSpPr/>
          <p:nvPr/>
        </p:nvSpPr>
        <p:spPr>
          <a:xfrm>
            <a:off x="932688" y="3877056"/>
            <a:ext cx="4800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TSP, 소인수분해, 배낭 문제가 정렬처럼 순식간에 풀린다.</a:t>
            </a:r>
            <a:endParaRPr lang="en-US" sz="1180" dirty="0"/>
          </a:p>
          <a:p>
            <a:pPr indent="0" marL="0">
              <a:lnSpc>
                <a:spcPct val="130000"/>
              </a:lnSpc>
              <a:buNone/>
            </a:pPr>
            <a:endParaRPr lang="en-US" sz="118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신약 개발과 물류 최적화에는 산업혁명이 오지만, 현대 암호 체계는 하루아침에 무너진다.</a:t>
            </a:r>
            <a:endParaRPr lang="en-US" sz="1180" dirty="0"/>
          </a:p>
        </p:txBody>
      </p:sp>
      <p:sp>
        <p:nvSpPr>
          <p:cNvPr id="14" name="Shape 10"/>
          <p:cNvSpPr/>
          <p:nvPr/>
        </p:nvSpPr>
        <p:spPr>
          <a:xfrm>
            <a:off x="6181344" y="3145536"/>
            <a:ext cx="5349240" cy="2286000"/>
          </a:xfrm>
          <a:prstGeom prst="roundRect">
            <a:avLst>
              <a:gd name="adj" fmla="val 56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6455664" y="3383280"/>
            <a:ext cx="438912" cy="438912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16" name="Image 2" descr="/home/claude/icons/key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4170" y="3501786"/>
            <a:ext cx="201900" cy="20190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7168896" y="3364992"/>
            <a:ext cx="40233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만약 P ≠ NP 라면 (현재의 추측)</a:t>
            </a:r>
            <a:endParaRPr lang="en-US" sz="1500" dirty="0"/>
          </a:p>
        </p:txBody>
      </p:sp>
      <p:sp>
        <p:nvSpPr>
          <p:cNvPr id="18" name="Text 13"/>
          <p:cNvSpPr/>
          <p:nvPr/>
        </p:nvSpPr>
        <p:spPr>
          <a:xfrm>
            <a:off x="6455664" y="3877056"/>
            <a:ext cx="4800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검산은 쉽지만 푸는 것은 어려운 문제가 근본적으로 존재한다.</a:t>
            </a:r>
            <a:endParaRPr lang="en-US" sz="1180" dirty="0"/>
          </a:p>
          <a:p>
            <a:pPr indent="0" marL="0">
              <a:lnSpc>
                <a:spcPct val="130000"/>
              </a:lnSpc>
              <a:buNone/>
            </a:pPr>
            <a:endParaRPr lang="en-US" sz="118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답답한 결론처럼 보이지만, 바로 그 어려움이 암호학의 기반을 지탱한다.</a:t>
            </a:r>
            <a:endParaRPr lang="en-US" sz="1180" dirty="0"/>
          </a:p>
        </p:txBody>
      </p:sp>
      <p:sp>
        <p:nvSpPr>
          <p:cNvPr id="19" name="Shape 14"/>
          <p:cNvSpPr/>
          <p:nvPr/>
        </p:nvSpPr>
        <p:spPr>
          <a:xfrm>
            <a:off x="658368" y="5669280"/>
            <a:ext cx="10872216" cy="457200"/>
          </a:xfrm>
          <a:prstGeom prst="roundRect">
            <a:avLst>
              <a:gd name="adj" fmla="val 24000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0" name="Shape 15"/>
          <p:cNvSpPr/>
          <p:nvPr/>
        </p:nvSpPr>
        <p:spPr>
          <a:xfrm>
            <a:off x="896112" y="5696712"/>
            <a:ext cx="402336" cy="402336"/>
          </a:xfrm>
          <a:prstGeom prst="ellipse">
            <a:avLst/>
          </a:prstGeom>
          <a:solidFill>
            <a:srgbClr val="4338CA"/>
          </a:solidFill>
          <a:ln w="12700">
            <a:solidFill>
              <a:srgbClr val="4338CA"/>
            </a:solidFill>
            <a:prstDash val="solid"/>
          </a:ln>
        </p:spPr>
      </p:sp>
      <p:pic>
        <p:nvPicPr>
          <p:cNvPr id="21" name="Image 3" descr="/home/claude/icons/flag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0719" y="5801319"/>
            <a:ext cx="193121" cy="193121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1517904" y="5760720"/>
            <a:ext cx="97566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 질문은 §9.7에서 다시, 밀레니엄 난제라는 이름으로 만나게 된다.</a:t>
            </a:r>
            <a:endParaRPr lang="en-US" sz="1230" dirty="0"/>
          </a:p>
        </p:txBody>
      </p:sp>
      <p:sp>
        <p:nvSpPr>
          <p:cNvPr id="23" name="Text 17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23</a:t>
            </a:r>
            <a:endParaRPr lang="en-US" sz="10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1716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75120" y="274320"/>
            <a:ext cx="4846320" cy="6309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0000" b="1" dirty="0">
                <a:solidFill>
                  <a:srgbClr val="2A286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9.3</a:t>
            </a:r>
            <a:endParaRPr lang="en-US" sz="20000" dirty="0"/>
          </a:p>
        </p:txBody>
      </p:sp>
      <p:sp>
        <p:nvSpPr>
          <p:cNvPr id="3" name="Shape 1"/>
          <p:cNvSpPr/>
          <p:nvPr/>
        </p:nvSpPr>
        <p:spPr>
          <a:xfrm>
            <a:off x="658368" y="2148840"/>
            <a:ext cx="822960" cy="82296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4" name="Image 0" descr="/home/claude/icons/exchange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2338" y="2362810"/>
            <a:ext cx="395021" cy="39502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58368" y="3127248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60" kern="0" dirty="0">
                <a:solidFill>
                  <a:srgbClr val="F59E0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9.3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58368" y="3438144"/>
            <a:ext cx="6949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환원 (Reduction)</a:t>
            </a:r>
            <a:endParaRPr lang="en-US" sz="3900" dirty="0"/>
          </a:p>
        </p:txBody>
      </p:sp>
      <p:sp>
        <p:nvSpPr>
          <p:cNvPr id="7" name="Text 4"/>
          <p:cNvSpPr/>
          <p:nvPr/>
        </p:nvSpPr>
        <p:spPr>
          <a:xfrm>
            <a:off x="658368" y="4407408"/>
            <a:ext cx="6766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낯선 문제를 익숙한 문제의 형태로 바꾸면,</a:t>
            </a:r>
            <a:endParaRPr lang="en-US" sz="135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난이도를 서로 비교할 수 있게 된다.</a:t>
            </a:r>
            <a:endParaRPr lang="en-US" sz="1350" dirty="0"/>
          </a:p>
        </p:txBody>
      </p:sp>
      <p:sp>
        <p:nvSpPr>
          <p:cNvPr id="8" name="Text 5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A67A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24</a:t>
            </a:r>
            <a:endParaRPr lang="en-US" sz="10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227661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exchange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825325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§9.3  환원 (Reduction)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환원 (reduction)이란?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37360"/>
            <a:ext cx="10872216" cy="804672"/>
          </a:xfrm>
          <a:prstGeom prst="roundRect">
            <a:avLst>
              <a:gd name="adj" fmla="val 13636"/>
            </a:avLst>
          </a:prstGeom>
          <a:solidFill>
            <a:srgbClr val="EEF0FF"/>
          </a:solidFill>
          <a:ln w="12700">
            <a:solidFill>
              <a:srgbClr val="EEF0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896112" y="1911096"/>
            <a:ext cx="457200" cy="45720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8" name="Image 1" descr="/home/claude/icons/exchange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984" y="2029968"/>
            <a:ext cx="219456" cy="219456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517904" y="1828800"/>
            <a:ext cx="9774936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35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하나의 문제를 다른 문제로 변환하여 푸는 과정 — "낯선 문제를 익숙한 문제의 형태로 바꾸는 기술"</a:t>
            </a:r>
            <a:endParaRPr lang="en-US" sz="1350" dirty="0"/>
          </a:p>
        </p:txBody>
      </p:sp>
      <p:sp>
        <p:nvSpPr>
          <p:cNvPr id="10" name="Shape 6"/>
          <p:cNvSpPr/>
          <p:nvPr/>
        </p:nvSpPr>
        <p:spPr>
          <a:xfrm>
            <a:off x="658368" y="2798064"/>
            <a:ext cx="10872216" cy="2194560"/>
          </a:xfrm>
          <a:prstGeom prst="roundRect">
            <a:avLst>
              <a:gd name="adj" fmla="val 583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1" name="Shape 7"/>
          <p:cNvSpPr/>
          <p:nvPr/>
        </p:nvSpPr>
        <p:spPr>
          <a:xfrm>
            <a:off x="969264" y="3054096"/>
            <a:ext cx="475488" cy="475488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12" name="Image 2" descr="/home/claude/icons/lang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646" y="3182478"/>
            <a:ext cx="218724" cy="218724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1792224" y="3035808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비유 — 번역기</a:t>
            </a:r>
            <a:endParaRPr lang="en-US" sz="1500" dirty="0"/>
          </a:p>
        </p:txBody>
      </p:sp>
      <p:sp>
        <p:nvSpPr>
          <p:cNvPr id="14" name="Text 9"/>
          <p:cNvSpPr/>
          <p:nvPr/>
        </p:nvSpPr>
        <p:spPr>
          <a:xfrm>
            <a:off x="969264" y="3529584"/>
            <a:ext cx="10241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2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아랍어 문서를 읽어야 하는데 나는 한국어밖에 모른다. 그런데 영어를 읽는 친구가 있고, 아랍어를 영어로 바꿔 주는 번역기가 있다면?</a:t>
            </a:r>
            <a:endParaRPr lang="en-US" sz="1220" dirty="0"/>
          </a:p>
        </p:txBody>
      </p:sp>
      <p:sp>
        <p:nvSpPr>
          <p:cNvPr id="15" name="Shape 10"/>
          <p:cNvSpPr/>
          <p:nvPr/>
        </p:nvSpPr>
        <p:spPr>
          <a:xfrm>
            <a:off x="1645920" y="4206240"/>
            <a:ext cx="2286000" cy="548640"/>
          </a:xfrm>
          <a:prstGeom prst="roundRect">
            <a:avLst>
              <a:gd name="adj" fmla="val 10000"/>
            </a:avLst>
          </a:prstGeom>
          <a:solidFill>
            <a:srgbClr val="FB7185"/>
          </a:solidFill>
          <a:ln w="15240">
            <a:solidFill>
              <a:srgbClr val="FB7185"/>
            </a:solidFill>
            <a:prstDash val="solid"/>
          </a:ln>
        </p:spPr>
      </p:sp>
      <p:sp>
        <p:nvSpPr>
          <p:cNvPr id="16" name="Text 11"/>
          <p:cNvSpPr/>
          <p:nvPr/>
        </p:nvSpPr>
        <p:spPr>
          <a:xfrm>
            <a:off x="1645920" y="4206240"/>
            <a:ext cx="2286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아랍어 문서 (문제 A)</a:t>
            </a:r>
            <a:endParaRPr lang="en-US" sz="1100" dirty="0"/>
          </a:p>
        </p:txBody>
      </p:sp>
      <p:sp>
        <p:nvSpPr>
          <p:cNvPr id="17" name="Shape 12"/>
          <p:cNvSpPr/>
          <p:nvPr/>
        </p:nvSpPr>
        <p:spPr>
          <a:xfrm>
            <a:off x="4937760" y="4206240"/>
            <a:ext cx="2286000" cy="548640"/>
          </a:xfrm>
          <a:prstGeom prst="roundRect">
            <a:avLst>
              <a:gd name="adj" fmla="val 10000"/>
            </a:avLst>
          </a:prstGeom>
          <a:solidFill>
            <a:srgbClr val="4F46E5"/>
          </a:solidFill>
          <a:ln w="15240">
            <a:solidFill>
              <a:srgbClr val="4F46E5"/>
            </a:solidFill>
            <a:prstDash val="solid"/>
          </a:ln>
        </p:spPr>
      </p:sp>
      <p:sp>
        <p:nvSpPr>
          <p:cNvPr id="18" name="Text 13"/>
          <p:cNvSpPr/>
          <p:nvPr/>
        </p:nvSpPr>
        <p:spPr>
          <a:xfrm>
            <a:off x="4937760" y="4206240"/>
            <a:ext cx="2286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영어 문서 (문제 B)</a:t>
            </a:r>
            <a:endParaRPr lang="en-US" sz="1100" dirty="0"/>
          </a:p>
        </p:txBody>
      </p:sp>
      <p:sp>
        <p:nvSpPr>
          <p:cNvPr id="19" name="Shape 14"/>
          <p:cNvSpPr/>
          <p:nvPr/>
        </p:nvSpPr>
        <p:spPr>
          <a:xfrm>
            <a:off x="8229600" y="4206240"/>
            <a:ext cx="2286000" cy="548640"/>
          </a:xfrm>
          <a:prstGeom prst="roundRect">
            <a:avLst>
              <a:gd name="adj" fmla="val 10000"/>
            </a:avLst>
          </a:prstGeom>
          <a:solidFill>
            <a:srgbClr val="10B981"/>
          </a:solidFill>
          <a:ln w="15240">
            <a:solidFill>
              <a:srgbClr val="10B981"/>
            </a:solidFill>
            <a:prstDash val="solid"/>
          </a:ln>
        </p:spPr>
      </p:sp>
      <p:sp>
        <p:nvSpPr>
          <p:cNvPr id="20" name="Text 15"/>
          <p:cNvSpPr/>
          <p:nvPr/>
        </p:nvSpPr>
        <p:spPr>
          <a:xfrm>
            <a:off x="8229600" y="4206240"/>
            <a:ext cx="2286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해결!</a:t>
            </a:r>
            <a:endParaRPr lang="en-US" sz="1100" dirty="0"/>
          </a:p>
        </p:txBody>
      </p:sp>
      <p:sp>
        <p:nvSpPr>
          <p:cNvPr id="21" name="Shape 16"/>
          <p:cNvSpPr/>
          <p:nvPr/>
        </p:nvSpPr>
        <p:spPr>
          <a:xfrm>
            <a:off x="4041648" y="4334256"/>
            <a:ext cx="347472" cy="292608"/>
          </a:xfrm>
          <a:prstGeom prst="rightArrow">
            <a:avLst/>
          </a:prstGeom>
          <a:solidFill>
            <a:srgbClr val="E7E6FB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22" name="Shape 17"/>
          <p:cNvSpPr/>
          <p:nvPr/>
        </p:nvSpPr>
        <p:spPr>
          <a:xfrm>
            <a:off x="7333488" y="4334256"/>
            <a:ext cx="347472" cy="292608"/>
          </a:xfrm>
          <a:prstGeom prst="rightArrow">
            <a:avLst/>
          </a:prstGeom>
          <a:solidFill>
            <a:srgbClr val="E7E6FB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23" name="Text 18"/>
          <p:cNvSpPr/>
          <p:nvPr/>
        </p:nvSpPr>
        <p:spPr>
          <a:xfrm>
            <a:off x="3950208" y="39502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번역 (환원)</a:t>
            </a:r>
            <a:endParaRPr lang="en-US" sz="950" dirty="0"/>
          </a:p>
        </p:txBody>
      </p:sp>
      <p:sp>
        <p:nvSpPr>
          <p:cNvPr id="24" name="Text 19"/>
          <p:cNvSpPr/>
          <p:nvPr/>
        </p:nvSpPr>
        <p:spPr>
          <a:xfrm>
            <a:off x="7242048" y="39502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친구가 읽음</a:t>
            </a:r>
            <a:endParaRPr lang="en-US" sz="950" dirty="0"/>
          </a:p>
        </p:txBody>
      </p:sp>
      <p:sp>
        <p:nvSpPr>
          <p:cNvPr id="25" name="Shape 20"/>
          <p:cNvSpPr/>
          <p:nvPr/>
        </p:nvSpPr>
        <p:spPr>
          <a:xfrm>
            <a:off x="658368" y="5212080"/>
            <a:ext cx="10872216" cy="914400"/>
          </a:xfrm>
          <a:prstGeom prst="roundRect">
            <a:avLst>
              <a:gd name="adj" fmla="val 12000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6" name="Shape 21"/>
          <p:cNvSpPr/>
          <p:nvPr/>
        </p:nvSpPr>
        <p:spPr>
          <a:xfrm>
            <a:off x="896112" y="5440680"/>
            <a:ext cx="457200" cy="45720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27" name="Image 3" descr="/home/claude/icons/key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984" y="5559552"/>
            <a:ext cx="219456" cy="219456"/>
          </a:xfrm>
          <a:prstGeom prst="rect">
            <a:avLst/>
          </a:prstGeom>
        </p:spPr>
      </p:pic>
      <p:sp>
        <p:nvSpPr>
          <p:cNvPr id="28" name="Text 22"/>
          <p:cNvSpPr/>
          <p:nvPr/>
        </p:nvSpPr>
        <p:spPr>
          <a:xfrm>
            <a:off x="1517904" y="5358384"/>
            <a:ext cx="97566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2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환원이 성립하면 두 문제의 난이도가 연결된다</a:t>
            </a:r>
            <a:endParaRPr lang="en-US" sz="1320" dirty="0"/>
          </a:p>
        </p:txBody>
      </p:sp>
      <p:sp>
        <p:nvSpPr>
          <p:cNvPr id="29" name="Text 23"/>
          <p:cNvSpPr/>
          <p:nvPr/>
        </p:nvSpPr>
        <p:spPr>
          <a:xfrm>
            <a:off x="1517904" y="5669280"/>
            <a:ext cx="97566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B를 푸는 방법이 있다면 A도 풀 수 있다. 뒤집어 말하면, A가 어렵다는 것을 알고 있을 때 B도 최소한 그만큼 어렵다는 뜻이 된다.</a:t>
            </a:r>
            <a:endParaRPr lang="en-US" sz="1230" dirty="0"/>
          </a:p>
        </p:txBody>
      </p:sp>
      <p:sp>
        <p:nvSpPr>
          <p:cNvPr id="30" name="Text 24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25</a:t>
            </a:r>
            <a:endParaRPr lang="en-US" sz="10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227661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exchange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825325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§9.3  환원 (Reduction)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다항식 환원  A ≤p B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37360"/>
            <a:ext cx="10872216" cy="1051560"/>
          </a:xfrm>
          <a:prstGeom prst="roundRect">
            <a:avLst>
              <a:gd name="adj" fmla="val 8696"/>
            </a:avLst>
          </a:prstGeom>
          <a:solidFill>
            <a:srgbClr val="201E4C"/>
          </a:solidFill>
          <a:ln w="12700">
            <a:solidFill>
              <a:srgbClr val="201E4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Text 4"/>
          <p:cNvSpPr/>
          <p:nvPr/>
        </p:nvSpPr>
        <p:spPr>
          <a:xfrm>
            <a:off x="932688" y="1847088"/>
            <a:ext cx="10323576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 ≤p  B</a:t>
            </a:r>
            <a:endParaRPr lang="en-US" sz="3000" dirty="0"/>
          </a:p>
        </p:txBody>
      </p:sp>
      <p:sp>
        <p:nvSpPr>
          <p:cNvPr id="8" name="Text 5"/>
          <p:cNvSpPr/>
          <p:nvPr/>
        </p:nvSpPr>
        <p:spPr>
          <a:xfrm>
            <a:off x="932688" y="2368296"/>
            <a:ext cx="1032357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"문제 A는 문제 B로 다항식 환원 가능하다" = B를 풀면 A도 풀린다</a:t>
            </a:r>
            <a:endParaRPr lang="en-US" sz="1250" dirty="0"/>
          </a:p>
        </p:txBody>
      </p:sp>
      <p:sp>
        <p:nvSpPr>
          <p:cNvPr id="9" name="Shape 6"/>
          <p:cNvSpPr/>
          <p:nvPr/>
        </p:nvSpPr>
        <p:spPr>
          <a:xfrm>
            <a:off x="658368" y="2926080"/>
            <a:ext cx="10872216" cy="73152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896112" y="3063240"/>
            <a:ext cx="457200" cy="45720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11" name="Image 1" descr="/home/claude/icons/input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556" y="3186684"/>
            <a:ext cx="210312" cy="210312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481328" y="2926080"/>
            <a:ext cx="1143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① 입력 변환</a:t>
            </a:r>
            <a:endParaRPr lang="en-US" sz="1350" dirty="0"/>
          </a:p>
        </p:txBody>
      </p:sp>
      <p:sp>
        <p:nvSpPr>
          <p:cNvPr id="13" name="Text 9"/>
          <p:cNvSpPr/>
          <p:nvPr/>
        </p:nvSpPr>
        <p:spPr>
          <a:xfrm>
            <a:off x="2651760" y="3054096"/>
            <a:ext cx="8503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A의 입력을 B의 입력 형식으로 바꾼다. 이 변환 자체가 다항 시간이어야 한다.</a:t>
            </a:r>
            <a:endParaRPr lang="en-US" sz="1150" dirty="0"/>
          </a:p>
        </p:txBody>
      </p:sp>
      <p:sp>
        <p:nvSpPr>
          <p:cNvPr id="14" name="Shape 10"/>
          <p:cNvSpPr/>
          <p:nvPr/>
        </p:nvSpPr>
        <p:spPr>
          <a:xfrm>
            <a:off x="658368" y="3749040"/>
            <a:ext cx="10872216" cy="73152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896112" y="3886200"/>
            <a:ext cx="457200" cy="45720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16" name="Image 2" descr="/home/claude/icons/gear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556" y="4009644"/>
            <a:ext cx="210312" cy="210312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1481328" y="3749040"/>
            <a:ext cx="1143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② 실행</a:t>
            </a:r>
            <a:endParaRPr lang="en-US" sz="1350" dirty="0"/>
          </a:p>
        </p:txBody>
      </p:sp>
      <p:sp>
        <p:nvSpPr>
          <p:cNvPr id="18" name="Text 13"/>
          <p:cNvSpPr/>
          <p:nvPr/>
        </p:nvSpPr>
        <p:spPr>
          <a:xfrm>
            <a:off x="2651760" y="3877056"/>
            <a:ext cx="8503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B를 푸는 알고리즘에 변환된 입력을 넣고 실행한다.</a:t>
            </a:r>
            <a:endParaRPr lang="en-US" sz="1150" dirty="0"/>
          </a:p>
        </p:txBody>
      </p:sp>
      <p:sp>
        <p:nvSpPr>
          <p:cNvPr id="19" name="Shape 14"/>
          <p:cNvSpPr/>
          <p:nvPr/>
        </p:nvSpPr>
        <p:spPr>
          <a:xfrm>
            <a:off x="658368" y="4572000"/>
            <a:ext cx="10872216" cy="73152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0" name="Shape 15"/>
          <p:cNvSpPr/>
          <p:nvPr/>
        </p:nvSpPr>
        <p:spPr>
          <a:xfrm>
            <a:off x="896112" y="4709160"/>
            <a:ext cx="457200" cy="45720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21" name="Image 3" descr="/home/claude/icons/output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9556" y="4832604"/>
            <a:ext cx="210312" cy="210312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1481328" y="4572000"/>
            <a:ext cx="1143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③ 출력 해석</a:t>
            </a:r>
            <a:endParaRPr lang="en-US" sz="1350" dirty="0"/>
          </a:p>
        </p:txBody>
      </p:sp>
      <p:sp>
        <p:nvSpPr>
          <p:cNvPr id="23" name="Text 17"/>
          <p:cNvSpPr/>
          <p:nvPr/>
        </p:nvSpPr>
        <p:spPr>
          <a:xfrm>
            <a:off x="2651760" y="4700016"/>
            <a:ext cx="8503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B가 내놓은 답을 A의 답으로 다시 해석한다.</a:t>
            </a:r>
            <a:endParaRPr lang="en-US" sz="1150" dirty="0"/>
          </a:p>
        </p:txBody>
      </p:sp>
      <p:sp>
        <p:nvSpPr>
          <p:cNvPr id="24" name="Shape 18"/>
          <p:cNvSpPr/>
          <p:nvPr/>
        </p:nvSpPr>
        <p:spPr>
          <a:xfrm>
            <a:off x="658368" y="5486400"/>
            <a:ext cx="10872216" cy="822960"/>
          </a:xfrm>
          <a:prstGeom prst="roundRect">
            <a:avLst>
              <a:gd name="adj" fmla="val 13333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5" name="Shape 19"/>
          <p:cNvSpPr/>
          <p:nvPr/>
        </p:nvSpPr>
        <p:spPr>
          <a:xfrm>
            <a:off x="896112" y="5669280"/>
            <a:ext cx="457200" cy="45720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26" name="Image 4" descr="/home/claude/icons/warn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4984" y="5788152"/>
            <a:ext cx="219456" cy="219456"/>
          </a:xfrm>
          <a:prstGeom prst="rect">
            <a:avLst/>
          </a:prstGeom>
        </p:spPr>
      </p:pic>
      <p:sp>
        <p:nvSpPr>
          <p:cNvPr id="27" name="Text 20"/>
          <p:cNvSpPr/>
          <p:nvPr/>
        </p:nvSpPr>
        <p:spPr>
          <a:xfrm>
            <a:off x="1517904" y="5632704"/>
            <a:ext cx="97566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2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변환 비용이 다항 시간이어야 한다는 조건이 핵심이다</a:t>
            </a:r>
            <a:endParaRPr lang="en-US" sz="1320" dirty="0"/>
          </a:p>
        </p:txBody>
      </p:sp>
      <p:sp>
        <p:nvSpPr>
          <p:cNvPr id="28" name="Text 21"/>
          <p:cNvSpPr/>
          <p:nvPr/>
        </p:nvSpPr>
        <p:spPr>
          <a:xfrm>
            <a:off x="1517904" y="5943600"/>
            <a:ext cx="975664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변환에 지수 시간이 든다면 아무리 B가 쉬워도 전체가 빨라지지 않는다.</a:t>
            </a:r>
            <a:endParaRPr lang="en-US" sz="1230" dirty="0"/>
          </a:p>
        </p:txBody>
      </p:sp>
      <p:sp>
        <p:nvSpPr>
          <p:cNvPr id="29" name="Text 22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26</a:t>
            </a:r>
            <a:endParaRPr lang="en-US" sz="10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227661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exchange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825325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§9.3  환원 (Reduction)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난이도의 상대성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37360"/>
            <a:ext cx="10872216" cy="731520"/>
          </a:xfrm>
          <a:prstGeom prst="roundRect">
            <a:avLst>
              <a:gd name="adj" fmla="val 15000"/>
            </a:avLst>
          </a:prstGeom>
          <a:solidFill>
            <a:srgbClr val="EEF0FF"/>
          </a:solidFill>
          <a:ln w="12700">
            <a:solidFill>
              <a:srgbClr val="EEF0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896112" y="1874520"/>
            <a:ext cx="457200" cy="45720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8" name="Image 1" descr="/home/claude/icons/scale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984" y="1993392"/>
            <a:ext cx="219456" cy="219456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517904" y="1828800"/>
            <a:ext cx="977493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35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 ≤p B 라면 → "B는 A보다 적어도 같거나 더 어렵다"</a:t>
            </a:r>
            <a:endParaRPr lang="en-US" sz="1350" dirty="0"/>
          </a:p>
        </p:txBody>
      </p:sp>
      <p:sp>
        <p:nvSpPr>
          <p:cNvPr id="10" name="Shape 6"/>
          <p:cNvSpPr/>
          <p:nvPr/>
        </p:nvSpPr>
        <p:spPr>
          <a:xfrm>
            <a:off x="658368" y="2743200"/>
            <a:ext cx="10872216" cy="1700784"/>
          </a:xfrm>
          <a:prstGeom prst="roundRect">
            <a:avLst>
              <a:gd name="adj" fmla="val 752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1" name="Shape 7"/>
          <p:cNvSpPr/>
          <p:nvPr/>
        </p:nvSpPr>
        <p:spPr>
          <a:xfrm>
            <a:off x="969264" y="2999232"/>
            <a:ext cx="475488" cy="475488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12" name="Image 2" descr="/home/claude/icons/calc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646" y="3127614"/>
            <a:ext cx="218724" cy="218724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1792224" y="2980944"/>
            <a:ext cx="5486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비유 — 일차방정식 vs 이차방정식</a:t>
            </a:r>
            <a:endParaRPr lang="en-US" sz="1500" dirty="0"/>
          </a:p>
        </p:txBody>
      </p:sp>
      <p:sp>
        <p:nvSpPr>
          <p:cNvPr id="14" name="Text 9"/>
          <p:cNvSpPr/>
          <p:nvPr/>
        </p:nvSpPr>
        <p:spPr>
          <a:xfrm>
            <a:off x="969264" y="3474720"/>
            <a:ext cx="10241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2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이차방정식 계산기가 있다면 a = 0을 넣는 것만으로 일차방정식도 풀 수 있다. 일차방정식은 이차방정식의 특수한 경우이기 때문이다.</a:t>
            </a:r>
            <a:endParaRPr lang="en-US" sz="1220" dirty="0"/>
          </a:p>
        </p:txBody>
      </p:sp>
      <p:sp>
        <p:nvSpPr>
          <p:cNvPr id="15" name="Shape 10"/>
          <p:cNvSpPr/>
          <p:nvPr/>
        </p:nvSpPr>
        <p:spPr>
          <a:xfrm>
            <a:off x="969264" y="3986784"/>
            <a:ext cx="10241280" cy="365760"/>
          </a:xfrm>
          <a:prstGeom prst="roundRect">
            <a:avLst>
              <a:gd name="adj" fmla="val 30000"/>
            </a:avLst>
          </a:prstGeom>
          <a:solidFill>
            <a:srgbClr val="E7E6FB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16" name="Text 11"/>
          <p:cNvSpPr/>
          <p:nvPr/>
        </p:nvSpPr>
        <p:spPr>
          <a:xfrm>
            <a:off x="969264" y="3986784"/>
            <a:ext cx="10241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201E4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일차방정식  ≤p  이차방정식   →   이차방정식이 적어도 그만큼은 어렵다</a:t>
            </a:r>
            <a:endParaRPr lang="en-US" sz="1150" dirty="0"/>
          </a:p>
        </p:txBody>
      </p:sp>
      <p:sp>
        <p:nvSpPr>
          <p:cNvPr id="17" name="Shape 12"/>
          <p:cNvSpPr/>
          <p:nvPr/>
        </p:nvSpPr>
        <p:spPr>
          <a:xfrm>
            <a:off x="658368" y="4663440"/>
            <a:ext cx="10872216" cy="960120"/>
          </a:xfrm>
          <a:prstGeom prst="roundRect">
            <a:avLst>
              <a:gd name="adj" fmla="val 11429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8" name="Shape 13"/>
          <p:cNvSpPr/>
          <p:nvPr/>
        </p:nvSpPr>
        <p:spPr>
          <a:xfrm>
            <a:off x="896112" y="4914900"/>
            <a:ext cx="457200" cy="45720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19" name="Image 3" descr="/home/claude/icons/key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984" y="5033772"/>
            <a:ext cx="219456" cy="219456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1517904" y="4809744"/>
            <a:ext cx="97566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2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 논리가 NP-완전성 증명의 핵심 도구다</a:t>
            </a:r>
            <a:endParaRPr lang="en-US" sz="1320" dirty="0"/>
          </a:p>
        </p:txBody>
      </p:sp>
      <p:sp>
        <p:nvSpPr>
          <p:cNvPr id="21" name="Text 15"/>
          <p:cNvSpPr/>
          <p:nvPr/>
        </p:nvSpPr>
        <p:spPr>
          <a:xfrm>
            <a:off x="1517904" y="5120640"/>
            <a:ext cx="9756648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이미 어렵다고 알려진 문제를 새로운 문제로 환원할 수 있다면, 그 새 문제도 최소한 그만큼 어렵다는 결론이 나온다. 새 문제를 직접 분석할 필요 없이 난이도를 물려받는 것이다.</a:t>
            </a:r>
            <a:endParaRPr lang="en-US" sz="1230" dirty="0"/>
          </a:p>
        </p:txBody>
      </p:sp>
      <p:sp>
        <p:nvSpPr>
          <p:cNvPr id="22" name="Shape 16"/>
          <p:cNvSpPr/>
          <p:nvPr/>
        </p:nvSpPr>
        <p:spPr>
          <a:xfrm>
            <a:off x="658368" y="5760720"/>
            <a:ext cx="10872216" cy="457200"/>
          </a:xfrm>
          <a:prstGeom prst="roundRect">
            <a:avLst>
              <a:gd name="adj" fmla="val 24000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3" name="Shape 17"/>
          <p:cNvSpPr/>
          <p:nvPr/>
        </p:nvSpPr>
        <p:spPr>
          <a:xfrm>
            <a:off x="896112" y="5788152"/>
            <a:ext cx="402336" cy="402336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24" name="Image 4" descr="/home/claude/icons/arrow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0719" y="5892759"/>
            <a:ext cx="193121" cy="193121"/>
          </a:xfrm>
          <a:prstGeom prst="rect">
            <a:avLst/>
          </a:prstGeom>
        </p:spPr>
      </p:pic>
      <p:sp>
        <p:nvSpPr>
          <p:cNvPr id="25" name="Text 18"/>
          <p:cNvSpPr/>
          <p:nvPr/>
        </p:nvSpPr>
        <p:spPr>
          <a:xfrm>
            <a:off x="1517904" y="5852160"/>
            <a:ext cx="97566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22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방향에 주의하자 — "어려운 문제 → 새 문제"로 환원해야 새 문제가 어렵다는 결론이 나온다.</a:t>
            </a:r>
            <a:endParaRPr lang="en-US" sz="1220" dirty="0"/>
          </a:p>
        </p:txBody>
      </p:sp>
      <p:sp>
        <p:nvSpPr>
          <p:cNvPr id="26" name="Text 19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27</a:t>
            </a:r>
            <a:endParaRPr lang="en-US" sz="10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227661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exchange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825325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§9.3  환원 (Reduction)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쿡-레빈 정리 (Cook–Levin theorem)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00784"/>
            <a:ext cx="10872216" cy="749808"/>
          </a:xfrm>
          <a:prstGeom prst="roundRect">
            <a:avLst>
              <a:gd name="adj" fmla="val 14634"/>
            </a:avLst>
          </a:prstGeom>
          <a:solidFill>
            <a:srgbClr val="EEF0FF"/>
          </a:solidFill>
          <a:ln w="12700">
            <a:solidFill>
              <a:srgbClr val="EEF0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896112" y="1847088"/>
            <a:ext cx="457200" cy="45720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8" name="Image 1" descr="/home/claude/icons/grad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984" y="1965960"/>
            <a:ext cx="219456" cy="219456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517904" y="1792224"/>
            <a:ext cx="977493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30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1971년 스티븐 쿡 — 모든 NP 문제는 SAT 문제로 다항 시간 안에 환원할 수 있다.</a:t>
            </a:r>
            <a:endParaRPr lang="en-US" sz="1300" dirty="0"/>
          </a:p>
        </p:txBody>
      </p:sp>
      <p:sp>
        <p:nvSpPr>
          <p:cNvPr id="10" name="Shape 6"/>
          <p:cNvSpPr/>
          <p:nvPr/>
        </p:nvSpPr>
        <p:spPr>
          <a:xfrm>
            <a:off x="658368" y="2651760"/>
            <a:ext cx="5852160" cy="2743200"/>
          </a:xfrm>
          <a:prstGeom prst="roundRect">
            <a:avLst>
              <a:gd name="adj" fmla="val 4667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1" name="Shape 7"/>
          <p:cNvSpPr/>
          <p:nvPr/>
        </p:nvSpPr>
        <p:spPr>
          <a:xfrm>
            <a:off x="2615184" y="3017520"/>
            <a:ext cx="1865376" cy="877824"/>
          </a:xfrm>
          <a:prstGeom prst="line">
            <a:avLst/>
          </a:prstGeom>
          <a:noFill/>
          <a:ln w="17780">
            <a:solidFill>
              <a:srgbClr val="B9B7E0"/>
            </a:solidFill>
            <a:prstDash val="solid"/>
          </a:ln>
        </p:spPr>
      </p:sp>
      <p:sp>
        <p:nvSpPr>
          <p:cNvPr id="12" name="Shape 8"/>
          <p:cNvSpPr/>
          <p:nvPr/>
        </p:nvSpPr>
        <p:spPr>
          <a:xfrm>
            <a:off x="1051560" y="2834640"/>
            <a:ext cx="1554480" cy="36576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5240">
            <a:solidFill>
              <a:srgbClr val="C9C7E8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1051560" y="2834640"/>
            <a:ext cx="1554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TSP</a:t>
            </a:r>
            <a:endParaRPr lang="en-US" sz="1000" dirty="0"/>
          </a:p>
        </p:txBody>
      </p:sp>
      <p:sp>
        <p:nvSpPr>
          <p:cNvPr id="14" name="Shape 10"/>
          <p:cNvSpPr/>
          <p:nvPr/>
        </p:nvSpPr>
        <p:spPr>
          <a:xfrm>
            <a:off x="2615184" y="3456432"/>
            <a:ext cx="1865376" cy="438912"/>
          </a:xfrm>
          <a:prstGeom prst="line">
            <a:avLst/>
          </a:prstGeom>
          <a:noFill/>
          <a:ln w="17780">
            <a:solidFill>
              <a:srgbClr val="B9B7E0"/>
            </a:solidFill>
            <a:prstDash val="solid"/>
          </a:ln>
        </p:spPr>
      </p:sp>
      <p:sp>
        <p:nvSpPr>
          <p:cNvPr id="15" name="Shape 11"/>
          <p:cNvSpPr/>
          <p:nvPr/>
        </p:nvSpPr>
        <p:spPr>
          <a:xfrm>
            <a:off x="1051560" y="3273552"/>
            <a:ext cx="1554480" cy="36576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5240">
            <a:solidFill>
              <a:srgbClr val="C9C7E8"/>
            </a:solidFill>
            <a:prstDash val="solid"/>
          </a:ln>
        </p:spPr>
      </p:sp>
      <p:sp>
        <p:nvSpPr>
          <p:cNvPr id="16" name="Text 12"/>
          <p:cNvSpPr/>
          <p:nvPr/>
        </p:nvSpPr>
        <p:spPr>
          <a:xfrm>
            <a:off x="1051560" y="3273552"/>
            <a:ext cx="1554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배낭</a:t>
            </a:r>
            <a:endParaRPr lang="en-US" sz="1000" dirty="0"/>
          </a:p>
        </p:txBody>
      </p:sp>
      <p:sp>
        <p:nvSpPr>
          <p:cNvPr id="17" name="Shape 13"/>
          <p:cNvSpPr/>
          <p:nvPr/>
        </p:nvSpPr>
        <p:spPr>
          <a:xfrm>
            <a:off x="2615184" y="3895344"/>
            <a:ext cx="1865376" cy="0"/>
          </a:xfrm>
          <a:prstGeom prst="line">
            <a:avLst/>
          </a:prstGeom>
          <a:noFill/>
          <a:ln w="17780">
            <a:solidFill>
              <a:srgbClr val="B9B7E0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1051560" y="3712464"/>
            <a:ext cx="1554480" cy="36576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5240">
            <a:solidFill>
              <a:srgbClr val="C9C7E8"/>
            </a:solidFill>
            <a:prstDash val="solid"/>
          </a:ln>
        </p:spPr>
      </p:sp>
      <p:sp>
        <p:nvSpPr>
          <p:cNvPr id="19" name="Text 15"/>
          <p:cNvSpPr/>
          <p:nvPr/>
        </p:nvSpPr>
        <p:spPr>
          <a:xfrm>
            <a:off x="1051560" y="3712464"/>
            <a:ext cx="1554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그래프 색칠</a:t>
            </a:r>
            <a:endParaRPr lang="en-US" sz="1000" dirty="0"/>
          </a:p>
        </p:txBody>
      </p:sp>
      <p:sp>
        <p:nvSpPr>
          <p:cNvPr id="20" name="Shape 16"/>
          <p:cNvSpPr/>
          <p:nvPr/>
        </p:nvSpPr>
        <p:spPr>
          <a:xfrm flipH="1">
            <a:off x="2615184" y="3895344"/>
            <a:ext cx="1865376" cy="438912"/>
          </a:xfrm>
          <a:prstGeom prst="line">
            <a:avLst/>
          </a:prstGeom>
          <a:noFill/>
          <a:ln w="17780">
            <a:solidFill>
              <a:srgbClr val="B9B7E0"/>
            </a:solidFill>
            <a:prstDash val="solid"/>
          </a:ln>
        </p:spPr>
      </p:sp>
      <p:sp>
        <p:nvSpPr>
          <p:cNvPr id="21" name="Shape 17"/>
          <p:cNvSpPr/>
          <p:nvPr/>
        </p:nvSpPr>
        <p:spPr>
          <a:xfrm>
            <a:off x="1051560" y="4151376"/>
            <a:ext cx="1554480" cy="36576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5240">
            <a:solidFill>
              <a:srgbClr val="C9C7E8"/>
            </a:solidFill>
            <a:prstDash val="solid"/>
          </a:ln>
        </p:spPr>
      </p:sp>
      <p:sp>
        <p:nvSpPr>
          <p:cNvPr id="22" name="Text 18"/>
          <p:cNvSpPr/>
          <p:nvPr/>
        </p:nvSpPr>
        <p:spPr>
          <a:xfrm>
            <a:off x="1051560" y="4151376"/>
            <a:ext cx="1554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클리크</a:t>
            </a:r>
            <a:endParaRPr lang="en-US" sz="1000" dirty="0"/>
          </a:p>
        </p:txBody>
      </p:sp>
      <p:sp>
        <p:nvSpPr>
          <p:cNvPr id="23" name="Shape 19"/>
          <p:cNvSpPr/>
          <p:nvPr/>
        </p:nvSpPr>
        <p:spPr>
          <a:xfrm flipH="1">
            <a:off x="2615184" y="3895344"/>
            <a:ext cx="1865376" cy="877824"/>
          </a:xfrm>
          <a:prstGeom prst="line">
            <a:avLst/>
          </a:prstGeom>
          <a:noFill/>
          <a:ln w="17780">
            <a:solidFill>
              <a:srgbClr val="B9B7E0"/>
            </a:solidFill>
            <a:prstDash val="solid"/>
          </a:ln>
        </p:spPr>
      </p:sp>
      <p:sp>
        <p:nvSpPr>
          <p:cNvPr id="24" name="Shape 20"/>
          <p:cNvSpPr/>
          <p:nvPr/>
        </p:nvSpPr>
        <p:spPr>
          <a:xfrm>
            <a:off x="1051560" y="4590288"/>
            <a:ext cx="1554480" cy="36576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5240">
            <a:solidFill>
              <a:srgbClr val="C9C7E8"/>
            </a:solidFill>
            <a:prstDash val="solid"/>
          </a:ln>
        </p:spPr>
      </p:sp>
      <p:sp>
        <p:nvSpPr>
          <p:cNvPr id="25" name="Text 21"/>
          <p:cNvSpPr/>
          <p:nvPr/>
        </p:nvSpPr>
        <p:spPr>
          <a:xfrm>
            <a:off x="1051560" y="4590288"/>
            <a:ext cx="1554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그 밖의 모든 NP</a:t>
            </a:r>
            <a:endParaRPr lang="en-US" sz="1000" dirty="0"/>
          </a:p>
        </p:txBody>
      </p:sp>
      <p:sp>
        <p:nvSpPr>
          <p:cNvPr id="26" name="Shape 22"/>
          <p:cNvSpPr/>
          <p:nvPr/>
        </p:nvSpPr>
        <p:spPr>
          <a:xfrm>
            <a:off x="4535424" y="3291840"/>
            <a:ext cx="1207008" cy="1207008"/>
          </a:xfrm>
          <a:prstGeom prst="ellipse">
            <a:avLst/>
          </a:prstGeom>
          <a:solidFill>
            <a:srgbClr val="F59E0B"/>
          </a:solidFill>
          <a:ln w="19050">
            <a:solidFill>
              <a:srgbClr val="F59E0B"/>
            </a:solidFill>
            <a:prstDash val="solid"/>
          </a:ln>
        </p:spPr>
      </p:sp>
      <p:sp>
        <p:nvSpPr>
          <p:cNvPr id="27" name="Text 23"/>
          <p:cNvSpPr/>
          <p:nvPr/>
        </p:nvSpPr>
        <p:spPr>
          <a:xfrm>
            <a:off x="4443984" y="3291840"/>
            <a:ext cx="1389888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SAT</a:t>
            </a:r>
            <a:endParaRPr lang="en-US" sz="1600" dirty="0"/>
          </a:p>
        </p:txBody>
      </p:sp>
      <p:sp>
        <p:nvSpPr>
          <p:cNvPr id="28" name="Text 24"/>
          <p:cNvSpPr/>
          <p:nvPr/>
        </p:nvSpPr>
        <p:spPr>
          <a:xfrm>
            <a:off x="841248" y="5047488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모든 NP 문제가 SAT 하나로 모인다</a:t>
            </a:r>
            <a:endParaRPr lang="en-US" sz="1050" dirty="0"/>
          </a:p>
        </p:txBody>
      </p:sp>
      <p:sp>
        <p:nvSpPr>
          <p:cNvPr id="29" name="Shape 25"/>
          <p:cNvSpPr/>
          <p:nvPr/>
        </p:nvSpPr>
        <p:spPr>
          <a:xfrm>
            <a:off x="6784848" y="2651760"/>
            <a:ext cx="4745736" cy="1060704"/>
          </a:xfrm>
          <a:prstGeom prst="roundRect">
            <a:avLst>
              <a:gd name="adj" fmla="val 862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0" name="Shape 26"/>
          <p:cNvSpPr/>
          <p:nvPr/>
        </p:nvSpPr>
        <p:spPr>
          <a:xfrm>
            <a:off x="6967728" y="2779776"/>
            <a:ext cx="365760" cy="36576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31" name="Image 2" descr="/home/claude/icons/key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66483" y="2878531"/>
            <a:ext cx="168250" cy="168250"/>
          </a:xfrm>
          <a:prstGeom prst="rect">
            <a:avLst/>
          </a:prstGeom>
        </p:spPr>
      </p:pic>
      <p:sp>
        <p:nvSpPr>
          <p:cNvPr id="32" name="Text 27"/>
          <p:cNvSpPr/>
          <p:nvPr/>
        </p:nvSpPr>
        <p:spPr>
          <a:xfrm>
            <a:off x="7443216" y="2743200"/>
            <a:ext cx="39227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59E0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SAT 하나만 풀면</a:t>
            </a:r>
            <a:endParaRPr lang="en-US" sz="1250" dirty="0"/>
          </a:p>
        </p:txBody>
      </p:sp>
      <p:sp>
        <p:nvSpPr>
          <p:cNvPr id="33" name="Text 28"/>
          <p:cNvSpPr/>
          <p:nvPr/>
        </p:nvSpPr>
        <p:spPr>
          <a:xfrm>
            <a:off x="7443216" y="3017520"/>
            <a:ext cx="3922776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모든 NP 문제가 도미노처럼 한꺼번에 해결된다.</a:t>
            </a:r>
            <a:endParaRPr lang="en-US" sz="1080" dirty="0"/>
          </a:p>
        </p:txBody>
      </p:sp>
      <p:sp>
        <p:nvSpPr>
          <p:cNvPr id="34" name="Shape 29"/>
          <p:cNvSpPr/>
          <p:nvPr/>
        </p:nvSpPr>
        <p:spPr>
          <a:xfrm>
            <a:off x="6784848" y="3822192"/>
            <a:ext cx="4745736" cy="1298448"/>
          </a:xfrm>
          <a:prstGeom prst="roundRect">
            <a:avLst>
              <a:gd name="adj" fmla="val 7042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5" name="Shape 30"/>
          <p:cNvSpPr/>
          <p:nvPr/>
        </p:nvSpPr>
        <p:spPr>
          <a:xfrm>
            <a:off x="6967728" y="3950208"/>
            <a:ext cx="365760" cy="36576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36" name="Image 3" descr="/home/claude/icons/network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66483" y="4048963"/>
            <a:ext cx="168250" cy="168250"/>
          </a:xfrm>
          <a:prstGeom prst="rect">
            <a:avLst/>
          </a:prstGeom>
        </p:spPr>
      </p:pic>
      <p:sp>
        <p:nvSpPr>
          <p:cNvPr id="37" name="Text 31"/>
          <p:cNvSpPr/>
          <p:nvPr/>
        </p:nvSpPr>
        <p:spPr>
          <a:xfrm>
            <a:off x="7443216" y="3913632"/>
            <a:ext cx="39227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7C3AE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난이도의 거미줄</a:t>
            </a:r>
            <a:endParaRPr lang="en-US" sz="1250" dirty="0"/>
          </a:p>
        </p:txBody>
      </p:sp>
      <p:sp>
        <p:nvSpPr>
          <p:cNvPr id="38" name="Text 32"/>
          <p:cNvSpPr/>
          <p:nvPr/>
        </p:nvSpPr>
        <p:spPr>
          <a:xfrm>
            <a:off x="7443216" y="4187952"/>
            <a:ext cx="3922776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흩어져 보이던 난제들이 사실은 서로 연결되어 있다는 것을 처음으로 보인 정리다. SAT는 모든 NP-완전 문제의 조상이 된다.</a:t>
            </a:r>
            <a:endParaRPr lang="en-US" sz="1080" dirty="0"/>
          </a:p>
        </p:txBody>
      </p:sp>
      <p:sp>
        <p:nvSpPr>
          <p:cNvPr id="39" name="Shape 33"/>
          <p:cNvSpPr/>
          <p:nvPr/>
        </p:nvSpPr>
        <p:spPr>
          <a:xfrm>
            <a:off x="658368" y="5541264"/>
            <a:ext cx="10872216" cy="457200"/>
          </a:xfrm>
          <a:prstGeom prst="roundRect">
            <a:avLst>
              <a:gd name="adj" fmla="val 24000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40" name="Shape 34"/>
          <p:cNvSpPr/>
          <p:nvPr/>
        </p:nvSpPr>
        <p:spPr>
          <a:xfrm>
            <a:off x="896112" y="5568696"/>
            <a:ext cx="402336" cy="402336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41" name="Image 4" descr="/home/claude/icons/rocket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0719" y="5673303"/>
            <a:ext cx="193121" cy="193121"/>
          </a:xfrm>
          <a:prstGeom prst="rect">
            <a:avLst/>
          </a:prstGeom>
        </p:spPr>
      </p:pic>
      <p:sp>
        <p:nvSpPr>
          <p:cNvPr id="42" name="Text 35"/>
          <p:cNvSpPr/>
          <p:nvPr/>
        </p:nvSpPr>
        <p:spPr>
          <a:xfrm>
            <a:off x="1517904" y="5632704"/>
            <a:ext cx="97566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22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기준점이 하나 생기면서, 이후의 증명은 "이미 NP-완전인 문제를 새 문제로 환원한다"는 훨씬 쉬운 작업이 되었다.</a:t>
            </a:r>
            <a:endParaRPr lang="en-US" sz="1220" dirty="0"/>
          </a:p>
        </p:txBody>
      </p:sp>
      <p:sp>
        <p:nvSpPr>
          <p:cNvPr id="43" name="Text 36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28</a:t>
            </a:r>
            <a:endParaRPr lang="en-US" sz="10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227661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exchange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825325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§9.3  환원 (Reduction)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충족 가능성 문제 (SAT)</a:t>
            </a:r>
            <a:endParaRPr lang="en-US" sz="2900" dirty="0"/>
          </a:p>
        </p:txBody>
      </p:sp>
      <p:sp>
        <p:nvSpPr>
          <p:cNvPr id="6" name="Text 3"/>
          <p:cNvSpPr/>
          <p:nvPr/>
        </p:nvSpPr>
        <p:spPr>
          <a:xfrm>
            <a:off x="658368" y="1700784"/>
            <a:ext cx="1087221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3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논리 변수 x₁, x₂, … 로 구성된 논리식을 True로 만드는 변수 조합이 존재하는가?</a:t>
            </a:r>
            <a:endParaRPr lang="en-US" sz="1350" dirty="0"/>
          </a:p>
        </p:txBody>
      </p:sp>
      <p:sp>
        <p:nvSpPr>
          <p:cNvPr id="7" name="Shape 4"/>
          <p:cNvSpPr/>
          <p:nvPr/>
        </p:nvSpPr>
        <p:spPr>
          <a:xfrm>
            <a:off x="658368" y="2121408"/>
            <a:ext cx="10872216" cy="841248"/>
          </a:xfrm>
          <a:prstGeom prst="roundRect">
            <a:avLst>
              <a:gd name="adj" fmla="val 10870"/>
            </a:avLst>
          </a:prstGeom>
          <a:solidFill>
            <a:srgbClr val="201E4C"/>
          </a:solidFill>
          <a:ln w="12700">
            <a:solidFill>
              <a:srgbClr val="201E4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8" name="Text 5"/>
          <p:cNvSpPr/>
          <p:nvPr/>
        </p:nvSpPr>
        <p:spPr>
          <a:xfrm>
            <a:off x="932688" y="2121408"/>
            <a:ext cx="10323576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 x₁ ∨ ¬x₂ )  ∧  ( ¬x₁ ∨ x₃ )  ∧  ( x₂ ∨ ¬x₃ )  ∧  …</a:t>
            </a:r>
            <a:endParaRPr lang="en-US" sz="2000" dirty="0"/>
          </a:p>
        </p:txBody>
      </p:sp>
      <p:sp>
        <p:nvSpPr>
          <p:cNvPr id="9" name="Shape 6"/>
          <p:cNvSpPr/>
          <p:nvPr/>
        </p:nvSpPr>
        <p:spPr>
          <a:xfrm>
            <a:off x="658368" y="3200400"/>
            <a:ext cx="5349240" cy="2103120"/>
          </a:xfrm>
          <a:prstGeom prst="roundRect">
            <a:avLst>
              <a:gd name="adj" fmla="val 608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932688" y="3438144"/>
            <a:ext cx="438912" cy="438912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11" name="Image 1" descr="/home/claude/icons/times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1194" y="3556650"/>
            <a:ext cx="201900" cy="20190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645920" y="3419856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찾기 — 어렵다</a:t>
            </a:r>
            <a:endParaRPr lang="en-US" sz="1500" dirty="0"/>
          </a:p>
        </p:txBody>
      </p:sp>
      <p:sp>
        <p:nvSpPr>
          <p:cNvPr id="13" name="Text 9"/>
          <p:cNvSpPr/>
          <p:nvPr/>
        </p:nvSpPr>
        <p:spPr>
          <a:xfrm>
            <a:off x="932688" y="3931920"/>
            <a:ext cx="4800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변수가 n개면 조합은 2ⁿ가지다. n = 100이면 경우의 수가 우주의 원자 수를 넘어선다. 완전탐색 말고는 알려진 방법이 없다.</a:t>
            </a:r>
            <a:endParaRPr lang="en-US" sz="1180" dirty="0"/>
          </a:p>
        </p:txBody>
      </p:sp>
      <p:sp>
        <p:nvSpPr>
          <p:cNvPr id="14" name="Shape 10"/>
          <p:cNvSpPr/>
          <p:nvPr/>
        </p:nvSpPr>
        <p:spPr>
          <a:xfrm>
            <a:off x="6181344" y="3200400"/>
            <a:ext cx="5349240" cy="2103120"/>
          </a:xfrm>
          <a:prstGeom prst="roundRect">
            <a:avLst>
              <a:gd name="adj" fmla="val 608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6455664" y="3438144"/>
            <a:ext cx="438912" cy="438912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16" name="Image 2" descr="/home/claude/icons/check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4170" y="3556650"/>
            <a:ext cx="201900" cy="20190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7168896" y="3419856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검산 — 쉽다</a:t>
            </a:r>
            <a:endParaRPr lang="en-US" sz="1500" dirty="0"/>
          </a:p>
        </p:txBody>
      </p:sp>
      <p:sp>
        <p:nvSpPr>
          <p:cNvPr id="18" name="Text 13"/>
          <p:cNvSpPr/>
          <p:nvPr/>
        </p:nvSpPr>
        <p:spPr>
          <a:xfrm>
            <a:off x="6455664" y="3931920"/>
            <a:ext cx="4800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누군가 변수 값을 알려 주면 식에 대입해 참·거짓을 즉시 확인할 수 있다. 절 개수에 비례하는 시간이면 충분하다.</a:t>
            </a:r>
            <a:endParaRPr lang="en-US" sz="1180" dirty="0"/>
          </a:p>
        </p:txBody>
      </p:sp>
      <p:sp>
        <p:nvSpPr>
          <p:cNvPr id="19" name="Shape 14"/>
          <p:cNvSpPr/>
          <p:nvPr/>
        </p:nvSpPr>
        <p:spPr>
          <a:xfrm>
            <a:off x="658368" y="5541264"/>
            <a:ext cx="10872216" cy="512064"/>
          </a:xfrm>
          <a:prstGeom prst="roundRect">
            <a:avLst>
              <a:gd name="adj" fmla="val 21429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0" name="Shape 15"/>
          <p:cNvSpPr/>
          <p:nvPr/>
        </p:nvSpPr>
        <p:spPr>
          <a:xfrm>
            <a:off x="896112" y="5568696"/>
            <a:ext cx="457200" cy="45720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21" name="Image 3" descr="/home/claude/icons/flag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984" y="5687568"/>
            <a:ext cx="219456" cy="219456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1517904" y="5632704"/>
            <a:ext cx="975664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SAT는 NP에 속하면서 동시에 모든 NP 문제가 환원되는 문제 — 곧 최초의 NP-완전 문제다.</a:t>
            </a:r>
            <a:endParaRPr lang="en-US" sz="1230" dirty="0"/>
          </a:p>
        </p:txBody>
      </p:sp>
      <p:sp>
        <p:nvSpPr>
          <p:cNvPr id="23" name="Text 17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29</a:t>
            </a:r>
            <a:endParaRPr lang="en-US" sz="10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1716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75120" y="274320"/>
            <a:ext cx="4846320" cy="6309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0000" b="1" dirty="0">
                <a:solidFill>
                  <a:srgbClr val="2A286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9.4</a:t>
            </a:r>
            <a:endParaRPr lang="en-US" sz="20000" dirty="0"/>
          </a:p>
        </p:txBody>
      </p:sp>
      <p:sp>
        <p:nvSpPr>
          <p:cNvPr id="3" name="Shape 1"/>
          <p:cNvSpPr/>
          <p:nvPr/>
        </p:nvSpPr>
        <p:spPr>
          <a:xfrm>
            <a:off x="658368" y="2148840"/>
            <a:ext cx="822960" cy="82296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4" name="Image 0" descr="/home/claude/icons/layers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2338" y="2362810"/>
            <a:ext cx="395021" cy="39502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58368" y="3127248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60" kern="0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9.4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58368" y="3438144"/>
            <a:ext cx="6949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NP-완전과 NP-난해</a:t>
            </a:r>
            <a:endParaRPr lang="en-US" sz="3900" dirty="0"/>
          </a:p>
        </p:txBody>
      </p:sp>
      <p:sp>
        <p:nvSpPr>
          <p:cNvPr id="7" name="Text 4"/>
          <p:cNvSpPr/>
          <p:nvPr/>
        </p:nvSpPr>
        <p:spPr>
          <a:xfrm>
            <a:off x="658368" y="4407408"/>
            <a:ext cx="6766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NP 안에서 가장 어려운 문제들과,</a:t>
            </a:r>
            <a:endParaRPr lang="en-US" sz="135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NP 밖에서 더 어려운 문제들.</a:t>
            </a:r>
            <a:endParaRPr lang="en-US" sz="1350" dirty="0"/>
          </a:p>
        </p:txBody>
      </p:sp>
      <p:sp>
        <p:nvSpPr>
          <p:cNvPr id="8" name="Text 5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A67A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30</a:t>
            </a:r>
            <a:endParaRPr lang="en-US" sz="10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333274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layers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93093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§9.4  NP-완전과 NP-난해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NP-난해 (NP-Hard)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37360"/>
            <a:ext cx="10872216" cy="786384"/>
          </a:xfrm>
          <a:prstGeom prst="roundRect">
            <a:avLst>
              <a:gd name="adj" fmla="val 13953"/>
            </a:avLst>
          </a:prstGeom>
          <a:solidFill>
            <a:srgbClr val="EEF0FF"/>
          </a:solidFill>
          <a:ln w="12700">
            <a:solidFill>
              <a:srgbClr val="EEF0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896112" y="1901952"/>
            <a:ext cx="457200" cy="45720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8" name="Image 1" descr="/home/claude/icons/chart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984" y="2020824"/>
            <a:ext cx="219456" cy="219456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517904" y="1828800"/>
            <a:ext cx="9774936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32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"적어도 모든 NP 문제만큼 어렵거나, 그보다 더 어려운 문제" — 모든 NP 문제 L이 H로 다항 시간 안에 환원될 수 있어야 한다.</a:t>
            </a:r>
            <a:endParaRPr lang="en-US" sz="1320" dirty="0"/>
          </a:p>
        </p:txBody>
      </p:sp>
      <p:sp>
        <p:nvSpPr>
          <p:cNvPr id="10" name="Shape 6"/>
          <p:cNvSpPr/>
          <p:nvPr/>
        </p:nvSpPr>
        <p:spPr>
          <a:xfrm>
            <a:off x="658368" y="2798064"/>
            <a:ext cx="10872216" cy="914400"/>
          </a:xfrm>
          <a:prstGeom prst="roundRect">
            <a:avLst>
              <a:gd name="adj" fmla="val 12000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1" name="Shape 7"/>
          <p:cNvSpPr/>
          <p:nvPr/>
        </p:nvSpPr>
        <p:spPr>
          <a:xfrm>
            <a:off x="896112" y="3026664"/>
            <a:ext cx="457200" cy="45720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12" name="Image 2" descr="/home/claude/icons/warn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4984" y="3145536"/>
            <a:ext cx="219456" cy="219456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1517904" y="2944368"/>
            <a:ext cx="97566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2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NP-난해 ≠ NP에 속하는 문제</a:t>
            </a:r>
            <a:endParaRPr lang="en-US" sz="1320" dirty="0"/>
          </a:p>
        </p:txBody>
      </p:sp>
      <p:sp>
        <p:nvSpPr>
          <p:cNvPr id="14" name="Text 9"/>
          <p:cNvSpPr/>
          <p:nvPr/>
        </p:nvSpPr>
        <p:spPr>
          <a:xfrm>
            <a:off x="1517904" y="3255264"/>
            <a:ext cx="97566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NP-난해 문제가 반드시 NP에 속할 필요는 없다. "적어도 그만큼 어렵다"는 조건만 요구할 뿐, 검산이 쉬워야 한다는 조건은 없기 때문이다.</a:t>
            </a:r>
            <a:endParaRPr lang="en-US" sz="1230" dirty="0"/>
          </a:p>
        </p:txBody>
      </p:sp>
      <p:sp>
        <p:nvSpPr>
          <p:cNvPr id="15" name="Shape 10"/>
          <p:cNvSpPr/>
          <p:nvPr/>
        </p:nvSpPr>
        <p:spPr>
          <a:xfrm>
            <a:off x="658368" y="3950208"/>
            <a:ext cx="10872216" cy="841248"/>
          </a:xfrm>
          <a:prstGeom prst="roundRect">
            <a:avLst>
              <a:gd name="adj" fmla="val 1304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6" name="Shape 11"/>
          <p:cNvSpPr/>
          <p:nvPr/>
        </p:nvSpPr>
        <p:spPr>
          <a:xfrm>
            <a:off x="896112" y="4142232"/>
            <a:ext cx="457200" cy="45720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17" name="Image 3" descr="/home/claude/icons/infinity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9556" y="4265676"/>
            <a:ext cx="210312" cy="210312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1481328" y="3950208"/>
            <a:ext cx="114300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정지 문제</a:t>
            </a:r>
            <a:endParaRPr lang="en-US" sz="1350" dirty="0"/>
          </a:p>
        </p:txBody>
      </p:sp>
      <p:sp>
        <p:nvSpPr>
          <p:cNvPr id="19" name="Text 13"/>
          <p:cNvSpPr/>
          <p:nvPr/>
        </p:nvSpPr>
        <p:spPr>
          <a:xfrm>
            <a:off x="2651760" y="4078224"/>
            <a:ext cx="850392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해결 자체가 불가능하므로 NP에 속하지 않는다. 그러나 NP-난해이기는 하다.</a:t>
            </a:r>
            <a:endParaRPr lang="en-US" sz="1150" dirty="0"/>
          </a:p>
        </p:txBody>
      </p:sp>
      <p:sp>
        <p:nvSpPr>
          <p:cNvPr id="20" name="Shape 14"/>
          <p:cNvSpPr/>
          <p:nvPr/>
        </p:nvSpPr>
        <p:spPr>
          <a:xfrm>
            <a:off x="658368" y="4882896"/>
            <a:ext cx="10872216" cy="841248"/>
          </a:xfrm>
          <a:prstGeom prst="roundRect">
            <a:avLst>
              <a:gd name="adj" fmla="val 1304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1" name="Shape 15"/>
          <p:cNvSpPr/>
          <p:nvPr/>
        </p:nvSpPr>
        <p:spPr>
          <a:xfrm>
            <a:off x="896112" y="5074920"/>
            <a:ext cx="457200" cy="45720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22" name="Image 4" descr="/home/claude/icons/map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9556" y="5198364"/>
            <a:ext cx="210312" cy="210312"/>
          </a:xfrm>
          <a:prstGeom prst="rect">
            <a:avLst/>
          </a:prstGeom>
        </p:spPr>
      </p:pic>
      <p:sp>
        <p:nvSpPr>
          <p:cNvPr id="23" name="Text 16"/>
          <p:cNvSpPr/>
          <p:nvPr/>
        </p:nvSpPr>
        <p:spPr>
          <a:xfrm>
            <a:off x="1481328" y="4882896"/>
            <a:ext cx="114300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TSP 최적화</a:t>
            </a:r>
            <a:endParaRPr lang="en-US" sz="1350" dirty="0"/>
          </a:p>
        </p:txBody>
      </p:sp>
      <p:sp>
        <p:nvSpPr>
          <p:cNvPr id="24" name="Text 17"/>
          <p:cNvSpPr/>
          <p:nvPr/>
        </p:nvSpPr>
        <p:spPr>
          <a:xfrm>
            <a:off x="2651760" y="5010912"/>
            <a:ext cx="850392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"이것이 진짜 최단 경로인가"를 검산하는 것도 어렵다. 따라서 NP에 속하지 않지만 NP-난해다.</a:t>
            </a:r>
            <a:endParaRPr lang="en-US" sz="1150" dirty="0"/>
          </a:p>
        </p:txBody>
      </p:sp>
      <p:sp>
        <p:nvSpPr>
          <p:cNvPr id="25" name="Shape 18"/>
          <p:cNvSpPr/>
          <p:nvPr/>
        </p:nvSpPr>
        <p:spPr>
          <a:xfrm>
            <a:off x="658368" y="5852160"/>
            <a:ext cx="10872216" cy="457200"/>
          </a:xfrm>
          <a:prstGeom prst="roundRect">
            <a:avLst>
              <a:gd name="adj" fmla="val 24000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6" name="Shape 19"/>
          <p:cNvSpPr/>
          <p:nvPr/>
        </p:nvSpPr>
        <p:spPr>
          <a:xfrm>
            <a:off x="896112" y="5879592"/>
            <a:ext cx="402336" cy="402336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27" name="Image 5" descr="/home/claude/icons/scale_white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0719" y="5984199"/>
            <a:ext cx="193121" cy="193121"/>
          </a:xfrm>
          <a:prstGeom prst="rect">
            <a:avLst/>
          </a:prstGeom>
        </p:spPr>
      </p:pic>
      <p:sp>
        <p:nvSpPr>
          <p:cNvPr id="28" name="Text 20"/>
          <p:cNvSpPr/>
          <p:nvPr/>
        </p:nvSpPr>
        <p:spPr>
          <a:xfrm>
            <a:off x="1517904" y="5943600"/>
            <a:ext cx="97566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NP-난해는 "난이도의 하한"을 말하는 개념이다 — 위쪽 천장은 정해 주지 않는다.</a:t>
            </a:r>
            <a:endParaRPr lang="en-US" sz="1230" dirty="0"/>
          </a:p>
        </p:txBody>
      </p:sp>
      <p:sp>
        <p:nvSpPr>
          <p:cNvPr id="29" name="Text 21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31</a:t>
            </a:r>
            <a:endParaRPr lang="en-US" sz="10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333274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layers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93093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§9.4  NP-완전과 NP-난해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NP-완전 (NP-Complete)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37360"/>
            <a:ext cx="10872216" cy="1097280"/>
          </a:xfrm>
          <a:prstGeom prst="roundRect">
            <a:avLst>
              <a:gd name="adj" fmla="val 8333"/>
            </a:avLst>
          </a:prstGeom>
          <a:solidFill>
            <a:srgbClr val="201E4C"/>
          </a:solidFill>
          <a:ln w="12700">
            <a:solidFill>
              <a:srgbClr val="201E4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Text 4"/>
          <p:cNvSpPr/>
          <p:nvPr/>
        </p:nvSpPr>
        <p:spPr>
          <a:xfrm>
            <a:off x="932688" y="1847088"/>
            <a:ext cx="1032357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NP-완전  =  NP  ∩  NP-Hard</a:t>
            </a:r>
            <a:endParaRPr lang="en-US" sz="2800" dirty="0"/>
          </a:p>
        </p:txBody>
      </p:sp>
      <p:sp>
        <p:nvSpPr>
          <p:cNvPr id="8" name="Text 5"/>
          <p:cNvSpPr/>
          <p:nvPr/>
        </p:nvSpPr>
        <p:spPr>
          <a:xfrm>
            <a:off x="932688" y="2414016"/>
            <a:ext cx="1032357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NP 문제 중 가장 어려운 "끝판왕"들의 집합</a:t>
            </a:r>
            <a:endParaRPr lang="en-US" sz="1250" dirty="0"/>
          </a:p>
        </p:txBody>
      </p:sp>
      <p:sp>
        <p:nvSpPr>
          <p:cNvPr id="9" name="Shape 6"/>
          <p:cNvSpPr/>
          <p:nvPr/>
        </p:nvSpPr>
        <p:spPr>
          <a:xfrm>
            <a:off x="658368" y="3054096"/>
            <a:ext cx="5349240" cy="182880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932688" y="3291840"/>
            <a:ext cx="438912" cy="438912"/>
          </a:xfrm>
          <a:prstGeom prst="ellipse">
            <a:avLst/>
          </a:prstGeom>
          <a:solidFill>
            <a:srgbClr val="38BDF8"/>
          </a:solidFill>
          <a:ln w="12700">
            <a:solidFill>
              <a:srgbClr val="38BDF8"/>
            </a:solidFill>
            <a:prstDash val="solid"/>
          </a:ln>
        </p:spPr>
      </p:sp>
      <p:pic>
        <p:nvPicPr>
          <p:cNvPr id="11" name="Image 1" descr="/home/claude/icons/check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1194" y="3410346"/>
            <a:ext cx="201900" cy="20190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645920" y="3273552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조건 ① NP에 속한다</a:t>
            </a:r>
            <a:endParaRPr lang="en-US" sz="1500" dirty="0"/>
          </a:p>
        </p:txBody>
      </p:sp>
      <p:sp>
        <p:nvSpPr>
          <p:cNvPr id="13" name="Text 9"/>
          <p:cNvSpPr/>
          <p:nvPr/>
        </p:nvSpPr>
        <p:spPr>
          <a:xfrm>
            <a:off x="932688" y="3785616"/>
            <a:ext cx="4800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답안지가 주어지면 그것이 옳은지 다항 시간에 검산할 수 있어야 한다.</a:t>
            </a:r>
            <a:endParaRPr lang="en-US" sz="1200" dirty="0"/>
          </a:p>
        </p:txBody>
      </p:sp>
      <p:sp>
        <p:nvSpPr>
          <p:cNvPr id="14" name="Shape 10"/>
          <p:cNvSpPr/>
          <p:nvPr/>
        </p:nvSpPr>
        <p:spPr>
          <a:xfrm>
            <a:off x="6181344" y="3054096"/>
            <a:ext cx="5349240" cy="182880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6455664" y="3291840"/>
            <a:ext cx="438912" cy="438912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16" name="Image 2" descr="/home/claude/icons/layers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4170" y="3410346"/>
            <a:ext cx="201900" cy="20190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7168896" y="3273552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조건 ② NP-난해이다</a:t>
            </a:r>
            <a:endParaRPr lang="en-US" sz="1500" dirty="0"/>
          </a:p>
        </p:txBody>
      </p:sp>
      <p:sp>
        <p:nvSpPr>
          <p:cNvPr id="18" name="Text 13"/>
          <p:cNvSpPr/>
          <p:nvPr/>
        </p:nvSpPr>
        <p:spPr>
          <a:xfrm>
            <a:off x="6455664" y="3785616"/>
            <a:ext cx="4800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모든 NP 문제가 이 문제로 다항 시간 안에 환원될 수 있어야 한다.</a:t>
            </a:r>
            <a:endParaRPr lang="en-US" sz="1200" dirty="0"/>
          </a:p>
        </p:txBody>
      </p:sp>
      <p:sp>
        <p:nvSpPr>
          <p:cNvPr id="19" name="Shape 14"/>
          <p:cNvSpPr/>
          <p:nvPr/>
        </p:nvSpPr>
        <p:spPr>
          <a:xfrm>
            <a:off x="658368" y="5120640"/>
            <a:ext cx="10872216" cy="914400"/>
          </a:xfrm>
          <a:prstGeom prst="roundRect">
            <a:avLst>
              <a:gd name="adj" fmla="val 12000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0" name="Shape 15"/>
          <p:cNvSpPr/>
          <p:nvPr/>
        </p:nvSpPr>
        <p:spPr>
          <a:xfrm>
            <a:off x="896112" y="5349240"/>
            <a:ext cx="457200" cy="45720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21" name="Image 3" descr="/home/claude/icons/key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984" y="5468112"/>
            <a:ext cx="219456" cy="219456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1517904" y="5266944"/>
            <a:ext cx="97566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2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두 조건을 모두 만족해야 NP-완전이다</a:t>
            </a:r>
            <a:endParaRPr lang="en-US" sz="1320" dirty="0"/>
          </a:p>
        </p:txBody>
      </p:sp>
      <p:sp>
        <p:nvSpPr>
          <p:cNvPr id="23" name="Text 17"/>
          <p:cNvSpPr/>
          <p:nvPr/>
        </p:nvSpPr>
        <p:spPr>
          <a:xfrm>
            <a:off x="1517904" y="5577840"/>
            <a:ext cx="97566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①만 만족하면 그냥 NP, ②만 만족하면 NP-난해다. 둘의 교집합에 있는 문제들이 NP 안에서 가장 어려운 자리를 차지한다.</a:t>
            </a:r>
            <a:endParaRPr lang="en-US" sz="1230" dirty="0"/>
          </a:p>
        </p:txBody>
      </p:sp>
      <p:sp>
        <p:nvSpPr>
          <p:cNvPr id="24" name="Text 18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32</a:t>
            </a:r>
            <a:endParaRPr lang="en-US" sz="10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333274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layers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93093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§9.4  NP-완전과 NP-난해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NP-완전의 의의 — 만능 열쇠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83080"/>
            <a:ext cx="3218688" cy="2194560"/>
          </a:xfrm>
          <a:prstGeom prst="roundRect">
            <a:avLst>
              <a:gd name="adj" fmla="val 583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1984248" y="1984248"/>
            <a:ext cx="566928" cy="566928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984248" y="1984248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804672" y="2697480"/>
            <a:ext cx="2926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수천 개의 NP-완전 문제</a:t>
            </a:r>
            <a:endParaRPr lang="en-US" sz="1450" dirty="0"/>
          </a:p>
        </p:txBody>
      </p:sp>
      <p:sp>
        <p:nvSpPr>
          <p:cNvPr id="10" name="Text 7"/>
          <p:cNvSpPr/>
          <p:nvPr/>
        </p:nvSpPr>
        <p:spPr>
          <a:xfrm>
            <a:off x="932688" y="3099816"/>
            <a:ext cx="267004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60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분야도 형태도 제각각인 문제들이 모두 이 집합 안에 들어 있다.</a:t>
            </a:r>
            <a:endParaRPr lang="en-US" sz="1150" dirty="0"/>
          </a:p>
        </p:txBody>
      </p:sp>
      <p:sp>
        <p:nvSpPr>
          <p:cNvPr id="11" name="Shape 8"/>
          <p:cNvSpPr/>
          <p:nvPr/>
        </p:nvSpPr>
        <p:spPr>
          <a:xfrm>
            <a:off x="4453128" y="1783080"/>
            <a:ext cx="3218688" cy="2194560"/>
          </a:xfrm>
          <a:prstGeom prst="roundRect">
            <a:avLst>
              <a:gd name="adj" fmla="val 583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5779008" y="1984248"/>
            <a:ext cx="566928" cy="566928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5779008" y="1984248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4599432" y="2697480"/>
            <a:ext cx="2926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단 하나만 다항 시간에 풀면</a:t>
            </a:r>
            <a:endParaRPr lang="en-US" sz="1450" dirty="0"/>
          </a:p>
        </p:txBody>
      </p:sp>
      <p:sp>
        <p:nvSpPr>
          <p:cNvPr id="15" name="Text 12"/>
          <p:cNvSpPr/>
          <p:nvPr/>
        </p:nvSpPr>
        <p:spPr>
          <a:xfrm>
            <a:off x="4727448" y="3099816"/>
            <a:ext cx="267004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60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환원의 사슬을 타고 나머지 전부가 함께 풀린다.</a:t>
            </a:r>
            <a:endParaRPr lang="en-US" sz="1150" dirty="0"/>
          </a:p>
        </p:txBody>
      </p:sp>
      <p:sp>
        <p:nvSpPr>
          <p:cNvPr id="16" name="Shape 13"/>
          <p:cNvSpPr/>
          <p:nvPr/>
        </p:nvSpPr>
        <p:spPr>
          <a:xfrm>
            <a:off x="8247888" y="1783080"/>
            <a:ext cx="3218688" cy="2194560"/>
          </a:xfrm>
          <a:prstGeom prst="roundRect">
            <a:avLst>
              <a:gd name="adj" fmla="val 583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7" name="Shape 14"/>
          <p:cNvSpPr/>
          <p:nvPr/>
        </p:nvSpPr>
        <p:spPr>
          <a:xfrm>
            <a:off x="9573768" y="1984248"/>
            <a:ext cx="566928" cy="566928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9573768" y="1984248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2000" dirty="0"/>
          </a:p>
        </p:txBody>
      </p:sp>
      <p:sp>
        <p:nvSpPr>
          <p:cNvPr id="19" name="Text 16"/>
          <p:cNvSpPr/>
          <p:nvPr/>
        </p:nvSpPr>
        <p:spPr>
          <a:xfrm>
            <a:off x="8394192" y="2697480"/>
            <a:ext cx="2926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도미노처럼 한꺼번에</a:t>
            </a:r>
            <a:endParaRPr lang="en-US" sz="1450" dirty="0"/>
          </a:p>
        </p:txBody>
      </p:sp>
      <p:sp>
        <p:nvSpPr>
          <p:cNvPr id="20" name="Text 17"/>
          <p:cNvSpPr/>
          <p:nvPr/>
        </p:nvSpPr>
        <p:spPr>
          <a:xfrm>
            <a:off x="8522208" y="3099816"/>
            <a:ext cx="267004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60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모든 NP 문제가 동시에 P로 내려앉는다. 곧 P = NP가 증명된다.</a:t>
            </a:r>
            <a:endParaRPr lang="en-US" sz="1150" dirty="0"/>
          </a:p>
        </p:txBody>
      </p:sp>
      <p:sp>
        <p:nvSpPr>
          <p:cNvPr id="21" name="Shape 18"/>
          <p:cNvSpPr/>
          <p:nvPr/>
        </p:nvSpPr>
        <p:spPr>
          <a:xfrm>
            <a:off x="658368" y="4160520"/>
            <a:ext cx="10872216" cy="868680"/>
          </a:xfrm>
          <a:prstGeom prst="roundRect">
            <a:avLst>
              <a:gd name="adj" fmla="val 12632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2" name="Shape 19"/>
          <p:cNvSpPr/>
          <p:nvPr/>
        </p:nvSpPr>
        <p:spPr>
          <a:xfrm>
            <a:off x="896112" y="4366260"/>
            <a:ext cx="457200" cy="45720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23" name="Image 1" descr="/home/claude/icons/warn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984" y="4485132"/>
            <a:ext cx="219456" cy="219456"/>
          </a:xfrm>
          <a:prstGeom prst="rect">
            <a:avLst/>
          </a:prstGeom>
        </p:spPr>
      </p:pic>
      <p:sp>
        <p:nvSpPr>
          <p:cNvPr id="24" name="Text 20"/>
          <p:cNvSpPr/>
          <p:nvPr/>
        </p:nvSpPr>
        <p:spPr>
          <a:xfrm>
            <a:off x="1517904" y="4306824"/>
            <a:ext cx="97566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2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하지만 —</a:t>
            </a:r>
            <a:endParaRPr lang="en-US" sz="1320" dirty="0"/>
          </a:p>
        </p:txBody>
      </p:sp>
      <p:sp>
        <p:nvSpPr>
          <p:cNvPr id="25" name="Text 21"/>
          <p:cNvSpPr/>
          <p:nvPr/>
        </p:nvSpPr>
        <p:spPr>
          <a:xfrm>
            <a:off x="1517904" y="4617720"/>
            <a:ext cx="975664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수많은 천재가 수십 년간 매달렸지만, 단 하나의 효율적인 알고리즘도 찾아내지 못했다. 반대로 "불가능하다"는 증명도 나오지 않았다.</a:t>
            </a:r>
            <a:endParaRPr lang="en-US" sz="1230" dirty="0"/>
          </a:p>
        </p:txBody>
      </p:sp>
      <p:sp>
        <p:nvSpPr>
          <p:cNvPr id="26" name="Shape 22"/>
          <p:cNvSpPr/>
          <p:nvPr/>
        </p:nvSpPr>
        <p:spPr>
          <a:xfrm>
            <a:off x="658368" y="5193792"/>
            <a:ext cx="10872216" cy="914400"/>
          </a:xfrm>
          <a:prstGeom prst="roundRect">
            <a:avLst>
              <a:gd name="adj" fmla="val 12000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7" name="Shape 23"/>
          <p:cNvSpPr/>
          <p:nvPr/>
        </p:nvSpPr>
        <p:spPr>
          <a:xfrm>
            <a:off x="896112" y="5422392"/>
            <a:ext cx="457200" cy="45720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28" name="Image 2" descr="/home/claude/icons/bulb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4984" y="5541264"/>
            <a:ext cx="219456" cy="219456"/>
          </a:xfrm>
          <a:prstGeom prst="rect">
            <a:avLst/>
          </a:prstGeom>
        </p:spPr>
      </p:pic>
      <p:sp>
        <p:nvSpPr>
          <p:cNvPr id="29" name="Text 24"/>
          <p:cNvSpPr/>
          <p:nvPr/>
        </p:nvSpPr>
        <p:spPr>
          <a:xfrm>
            <a:off x="1517904" y="5340096"/>
            <a:ext cx="97566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2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실무자에게 이 사실이 주는 의미</a:t>
            </a:r>
            <a:endParaRPr lang="en-US" sz="1320" dirty="0"/>
          </a:p>
        </p:txBody>
      </p:sp>
      <p:sp>
        <p:nvSpPr>
          <p:cNvPr id="30" name="Text 25"/>
          <p:cNvSpPr/>
          <p:nvPr/>
        </p:nvSpPr>
        <p:spPr>
          <a:xfrm>
            <a:off x="1517904" y="5650992"/>
            <a:ext cx="97566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내가 만난 문제가 NP-완전임을 보였다면, 그것은 "내 실력이 부족하다"가 아니라 "누구도 못 했다"는 뜻이다. 그때부터는 최적해가 아니라 근사해로 방향을 바꾸는 것이 옳다.</a:t>
            </a:r>
            <a:endParaRPr lang="en-US" sz="1230" dirty="0"/>
          </a:p>
        </p:txBody>
      </p:sp>
      <p:sp>
        <p:nvSpPr>
          <p:cNvPr id="31" name="Text 26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33</a:t>
            </a:r>
            <a:endParaRPr lang="en-US" sz="10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333274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layers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93093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§9.4  NP-완전과 NP-난해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벤 다이어그램 (P ≠ NP 를 가정할 때)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83080"/>
            <a:ext cx="6766560" cy="4206240"/>
          </a:xfrm>
          <a:prstGeom prst="roundRect">
            <a:avLst>
              <a:gd name="adj" fmla="val 3043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1097280" y="2286000"/>
            <a:ext cx="4480560" cy="3200400"/>
          </a:xfrm>
          <a:prstGeom prst="ellipse">
            <a:avLst/>
          </a:prstGeom>
          <a:solidFill>
            <a:srgbClr val="38BDF8">
              <a:alpha val="34000"/>
            </a:srgbClr>
          </a:solidFill>
          <a:ln w="19050">
            <a:solidFill>
              <a:srgbClr val="38BDF8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4160520" y="1965960"/>
            <a:ext cx="3200400" cy="3840480"/>
          </a:xfrm>
          <a:prstGeom prst="ellipse">
            <a:avLst/>
          </a:prstGeom>
          <a:solidFill>
            <a:srgbClr val="FB7185">
              <a:alpha val="34000"/>
            </a:srgbClr>
          </a:solidFill>
          <a:ln w="19050">
            <a:solidFill>
              <a:srgbClr val="FB7185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1600200" y="3840480"/>
            <a:ext cx="2103120" cy="1371600"/>
          </a:xfrm>
          <a:prstGeom prst="ellipse">
            <a:avLst/>
          </a:prstGeom>
          <a:solidFill>
            <a:srgbClr val="10B981">
              <a:alpha val="48000"/>
            </a:srgbClr>
          </a:solidFill>
          <a:ln w="19050">
            <a:solidFill>
              <a:srgbClr val="10B981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1371600" y="2514600"/>
            <a:ext cx="914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74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NP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6172200" y="2194560"/>
            <a:ext cx="12801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B3455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NP-난해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2377440" y="4389120"/>
            <a:ext cx="5486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0B6B4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</a:t>
            </a:r>
            <a:endParaRPr lang="en-US" sz="1700" dirty="0"/>
          </a:p>
        </p:txBody>
      </p:sp>
      <p:sp>
        <p:nvSpPr>
          <p:cNvPr id="13" name="Text 10"/>
          <p:cNvSpPr/>
          <p:nvPr/>
        </p:nvSpPr>
        <p:spPr>
          <a:xfrm>
            <a:off x="4206240" y="3566160"/>
            <a:ext cx="1371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NP-완전</a:t>
            </a:r>
            <a:endParaRPr lang="en-US" sz="1300" dirty="0"/>
          </a:p>
        </p:txBody>
      </p:sp>
      <p:sp>
        <p:nvSpPr>
          <p:cNvPr id="14" name="Text 11"/>
          <p:cNvSpPr/>
          <p:nvPr/>
        </p:nvSpPr>
        <p:spPr>
          <a:xfrm>
            <a:off x="841248" y="5632704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겹치는 영역(NP ∩ NP-난해)이 NP-완전이다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7699248" y="1920240"/>
            <a:ext cx="3831336" cy="877824"/>
          </a:xfrm>
          <a:prstGeom prst="roundRect">
            <a:avLst>
              <a:gd name="adj" fmla="val 1041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6" name="Shape 13"/>
          <p:cNvSpPr/>
          <p:nvPr/>
        </p:nvSpPr>
        <p:spPr>
          <a:xfrm>
            <a:off x="7882128" y="2194560"/>
            <a:ext cx="329184" cy="329184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8339328" y="1993392"/>
            <a:ext cx="2743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</a:t>
            </a:r>
            <a:endParaRPr lang="en-US" sz="1300" dirty="0"/>
          </a:p>
        </p:txBody>
      </p:sp>
      <p:sp>
        <p:nvSpPr>
          <p:cNvPr id="18" name="Text 15"/>
          <p:cNvSpPr/>
          <p:nvPr/>
        </p:nvSpPr>
        <p:spPr>
          <a:xfrm>
            <a:off x="8339328" y="2340864"/>
            <a:ext cx="3017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풀기도 검산도 쉬운 문제</a:t>
            </a:r>
            <a:endParaRPr lang="en-US" sz="1050" dirty="0"/>
          </a:p>
        </p:txBody>
      </p:sp>
      <p:sp>
        <p:nvSpPr>
          <p:cNvPr id="19" name="Shape 16"/>
          <p:cNvSpPr/>
          <p:nvPr/>
        </p:nvSpPr>
        <p:spPr>
          <a:xfrm>
            <a:off x="7699248" y="2926080"/>
            <a:ext cx="3831336" cy="877824"/>
          </a:xfrm>
          <a:prstGeom prst="roundRect">
            <a:avLst>
              <a:gd name="adj" fmla="val 1041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0" name="Shape 17"/>
          <p:cNvSpPr/>
          <p:nvPr/>
        </p:nvSpPr>
        <p:spPr>
          <a:xfrm>
            <a:off x="7882128" y="3200400"/>
            <a:ext cx="329184" cy="329184"/>
          </a:xfrm>
          <a:prstGeom prst="ellipse">
            <a:avLst/>
          </a:prstGeom>
          <a:solidFill>
            <a:srgbClr val="38BDF8"/>
          </a:solidFill>
          <a:ln w="12700">
            <a:solidFill>
              <a:srgbClr val="38BDF8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8339328" y="2999232"/>
            <a:ext cx="2743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NP</a:t>
            </a:r>
            <a:endParaRPr lang="en-US" sz="1300" dirty="0"/>
          </a:p>
        </p:txBody>
      </p:sp>
      <p:sp>
        <p:nvSpPr>
          <p:cNvPr id="22" name="Text 19"/>
          <p:cNvSpPr/>
          <p:nvPr/>
        </p:nvSpPr>
        <p:spPr>
          <a:xfrm>
            <a:off x="8339328" y="3346704"/>
            <a:ext cx="3017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검산이 쉬운 문제 전체</a:t>
            </a:r>
            <a:endParaRPr lang="en-US" sz="1050" dirty="0"/>
          </a:p>
        </p:txBody>
      </p:sp>
      <p:sp>
        <p:nvSpPr>
          <p:cNvPr id="23" name="Shape 20"/>
          <p:cNvSpPr/>
          <p:nvPr/>
        </p:nvSpPr>
        <p:spPr>
          <a:xfrm>
            <a:off x="7699248" y="3931920"/>
            <a:ext cx="3831336" cy="877824"/>
          </a:xfrm>
          <a:prstGeom prst="roundRect">
            <a:avLst>
              <a:gd name="adj" fmla="val 1041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4" name="Shape 21"/>
          <p:cNvSpPr/>
          <p:nvPr/>
        </p:nvSpPr>
        <p:spPr>
          <a:xfrm>
            <a:off x="7882128" y="4206240"/>
            <a:ext cx="329184" cy="329184"/>
          </a:xfrm>
          <a:prstGeom prst="ellipse">
            <a:avLst/>
          </a:prstGeom>
          <a:solidFill>
            <a:srgbClr val="201E4C"/>
          </a:solidFill>
          <a:ln w="12700">
            <a:solidFill>
              <a:srgbClr val="201E4C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8339328" y="4005072"/>
            <a:ext cx="2743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NP-완전</a:t>
            </a:r>
            <a:endParaRPr lang="en-US" sz="1300" dirty="0"/>
          </a:p>
        </p:txBody>
      </p:sp>
      <p:sp>
        <p:nvSpPr>
          <p:cNvPr id="26" name="Text 23"/>
          <p:cNvSpPr/>
          <p:nvPr/>
        </p:nvSpPr>
        <p:spPr>
          <a:xfrm>
            <a:off x="8339328" y="4352544"/>
            <a:ext cx="3017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NP 안에서 가장 어려운 문제</a:t>
            </a:r>
            <a:endParaRPr lang="en-US" sz="1050" dirty="0"/>
          </a:p>
        </p:txBody>
      </p:sp>
      <p:sp>
        <p:nvSpPr>
          <p:cNvPr id="27" name="Shape 24"/>
          <p:cNvSpPr/>
          <p:nvPr/>
        </p:nvSpPr>
        <p:spPr>
          <a:xfrm>
            <a:off x="7699248" y="4937760"/>
            <a:ext cx="3831336" cy="877824"/>
          </a:xfrm>
          <a:prstGeom prst="roundRect">
            <a:avLst>
              <a:gd name="adj" fmla="val 1041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8" name="Shape 25"/>
          <p:cNvSpPr/>
          <p:nvPr/>
        </p:nvSpPr>
        <p:spPr>
          <a:xfrm>
            <a:off x="7882128" y="5212080"/>
            <a:ext cx="329184" cy="329184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8339328" y="5010912"/>
            <a:ext cx="2743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NP-난해</a:t>
            </a:r>
            <a:endParaRPr lang="en-US" sz="1300" dirty="0"/>
          </a:p>
        </p:txBody>
      </p:sp>
      <p:sp>
        <p:nvSpPr>
          <p:cNvPr id="30" name="Text 27"/>
          <p:cNvSpPr/>
          <p:nvPr/>
        </p:nvSpPr>
        <p:spPr>
          <a:xfrm>
            <a:off x="8339328" y="5358384"/>
            <a:ext cx="3017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NP보다 어렵거나 같은 문제</a:t>
            </a:r>
            <a:endParaRPr lang="en-US" sz="1050" dirty="0"/>
          </a:p>
        </p:txBody>
      </p:sp>
      <p:sp>
        <p:nvSpPr>
          <p:cNvPr id="31" name="Text 28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34</a:t>
            </a:r>
            <a:endParaRPr lang="en-US" sz="10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333274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layers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93093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§9.4  NP-완전과 NP-난해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P, NP, NP-완전, NP-난해 한눈에</a:t>
            </a:r>
            <a:endParaRPr lang="en-US" sz="2900" dirty="0"/>
          </a:p>
        </p:txBody>
      </p:sp>
      <p:graphicFrame>
        <p:nvGraphicFramePr>
          <p:cNvPr id="3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58368" y="1828800"/>
          <a:ext cx="10872216" cy="914400"/>
        </p:xfrm>
        <a:graphic>
          <a:graphicData uri="http://schemas.openxmlformats.org/drawingml/2006/table">
            <a:tbl>
              <a:tblPr/>
              <a:tblGrid>
                <a:gridCol w="2011680"/>
                <a:gridCol w="4846320"/>
                <a:gridCol w="4014216"/>
              </a:tblGrid>
              <a:tr h="51206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클래스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1E4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의미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1E4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대표 예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1E4C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0B98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P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풀기도 쉽고 검산도 쉬운 문제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정렬, 검색, 최단 경로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38BDF8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NP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답안지가 있으면 채점이 쉬운 문제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SAT, TSP(결정 문제 버전)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B7185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NP-난해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모든 NP 문제보다 어렵거나 같은 문제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정지 문제, TSP(최적화 버전)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4338CA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NP-완전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4338C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NP ∩ NP-난해 — NP 중 최고 난이도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SAT, TSP(결정), 0/1 배낭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</a:tr>
            </a:tbl>
          </a:graphicData>
        </a:graphic>
      </p:graphicFrame>
      <p:sp>
        <p:nvSpPr>
          <p:cNvPr id="7" name="Shape 3"/>
          <p:cNvSpPr/>
          <p:nvPr/>
        </p:nvSpPr>
        <p:spPr>
          <a:xfrm>
            <a:off x="658368" y="4480560"/>
            <a:ext cx="10872216" cy="960120"/>
          </a:xfrm>
          <a:prstGeom prst="roundRect">
            <a:avLst>
              <a:gd name="adj" fmla="val 11429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8" name="Shape 4"/>
          <p:cNvSpPr/>
          <p:nvPr/>
        </p:nvSpPr>
        <p:spPr>
          <a:xfrm>
            <a:off x="896112" y="4732020"/>
            <a:ext cx="457200" cy="45720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9" name="Image 1" descr="/home/claude/icons/layers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984" y="4850892"/>
            <a:ext cx="219456" cy="219456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517904" y="4626864"/>
            <a:ext cx="97566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2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같은 문제라도 어떻게 묻느냐에 따라 클래스가 달라진다</a:t>
            </a:r>
            <a:endParaRPr lang="en-US" sz="1320" dirty="0"/>
          </a:p>
        </p:txBody>
      </p:sp>
      <p:sp>
        <p:nvSpPr>
          <p:cNvPr id="11" name="Text 6"/>
          <p:cNvSpPr/>
          <p:nvPr/>
        </p:nvSpPr>
        <p:spPr>
          <a:xfrm>
            <a:off x="1517904" y="4937760"/>
            <a:ext cx="9756648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TSP를 "비용 K 이하인 경로가 있는가"로 물으면 NP-완전이고, "최단 경로를 구하라"로 물으면 NP-난해다. 검산의 난이도가 달라지기 때문이다.</a:t>
            </a:r>
            <a:endParaRPr lang="en-US" sz="1230" dirty="0"/>
          </a:p>
        </p:txBody>
      </p:sp>
      <p:sp>
        <p:nvSpPr>
          <p:cNvPr id="12" name="Shape 7"/>
          <p:cNvSpPr/>
          <p:nvPr/>
        </p:nvSpPr>
        <p:spPr>
          <a:xfrm>
            <a:off x="658368" y="5577840"/>
            <a:ext cx="10872216" cy="457200"/>
          </a:xfrm>
          <a:prstGeom prst="roundRect">
            <a:avLst>
              <a:gd name="adj" fmla="val 24000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3" name="Shape 8"/>
          <p:cNvSpPr/>
          <p:nvPr/>
        </p:nvSpPr>
        <p:spPr>
          <a:xfrm>
            <a:off x="896112" y="5605272"/>
            <a:ext cx="402336" cy="402336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14" name="Image 2" descr="/home/claude/icons/check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0719" y="5709879"/>
            <a:ext cx="193121" cy="193121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1517904" y="5669280"/>
            <a:ext cx="97566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실무에서는 "이 문제가 NP-완전인가"만 확인하면 충분한 경우가 대부분이다.</a:t>
            </a:r>
            <a:endParaRPr lang="en-US" sz="1230" dirty="0"/>
          </a:p>
        </p:txBody>
      </p:sp>
      <p:sp>
        <p:nvSpPr>
          <p:cNvPr id="16" name="Text 10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35</a:t>
            </a:r>
            <a:endParaRPr lang="en-US" sz="10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1716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75120" y="274320"/>
            <a:ext cx="4846320" cy="6309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0000" b="1" dirty="0">
                <a:solidFill>
                  <a:srgbClr val="2A286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9.5</a:t>
            </a:r>
            <a:endParaRPr lang="en-US" sz="20000" dirty="0"/>
          </a:p>
        </p:txBody>
      </p:sp>
      <p:sp>
        <p:nvSpPr>
          <p:cNvPr id="3" name="Shape 1"/>
          <p:cNvSpPr/>
          <p:nvPr/>
        </p:nvSpPr>
        <p:spPr>
          <a:xfrm>
            <a:off x="658368" y="2148840"/>
            <a:ext cx="822960" cy="82296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4" name="Image 0" descr="/home/claude/icons/trophy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2338" y="2362810"/>
            <a:ext cx="395021" cy="39502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58368" y="3127248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60" kern="0" dirty="0">
                <a:solidFill>
                  <a:srgbClr val="7C3AE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9.5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58368" y="3438144"/>
            <a:ext cx="6949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NP-완전 문제의 대표 선수들</a:t>
            </a:r>
            <a:endParaRPr lang="en-US" sz="3900" dirty="0"/>
          </a:p>
        </p:txBody>
      </p:sp>
      <p:sp>
        <p:nvSpPr>
          <p:cNvPr id="7" name="Text 4"/>
          <p:cNvSpPr/>
          <p:nvPr/>
        </p:nvSpPr>
        <p:spPr>
          <a:xfrm>
            <a:off x="658368" y="4407408"/>
            <a:ext cx="6766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분야는 제각각이지만 난이도는 하나다.</a:t>
            </a:r>
            <a:endParaRPr lang="en-US" sz="135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The Zoo of NP-Complete Problems</a:t>
            </a:r>
            <a:endParaRPr lang="en-US" sz="1350" dirty="0"/>
          </a:p>
        </p:txBody>
      </p:sp>
      <p:sp>
        <p:nvSpPr>
          <p:cNvPr id="8" name="Text 5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A67A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36</a:t>
            </a:r>
            <a:endParaRPr lang="en-US" sz="10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855135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trophy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452799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§9.5  대표 선수들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대표 선수 ① SAT — 충족 가능성 문제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37360"/>
            <a:ext cx="10872216" cy="877824"/>
          </a:xfrm>
          <a:prstGeom prst="roundRect">
            <a:avLst>
              <a:gd name="adj" fmla="val 12500"/>
            </a:avLst>
          </a:prstGeom>
          <a:solidFill>
            <a:srgbClr val="EEF0FF"/>
          </a:solidFill>
          <a:ln w="12700">
            <a:solidFill>
              <a:srgbClr val="EEF0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896112" y="1947672"/>
            <a:ext cx="457200" cy="45720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8" name="Image 1" descr="/home/claude/icons/grad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984" y="2066544"/>
            <a:ext cx="219456" cy="219456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517904" y="1828800"/>
            <a:ext cx="9774936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28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모든 NP-완전 문제의 조상 — 1971년, 최초로 NP-완전임이 증명된 문제다. 실무에서는 SAT 솔버가 놀랄 만큼 잘 동작하는데, 실제 입력이 최악의 경우가 아니기 때문이다.</a:t>
            </a:r>
            <a:endParaRPr lang="en-US" sz="1280" dirty="0"/>
          </a:p>
        </p:txBody>
      </p:sp>
      <p:sp>
        <p:nvSpPr>
          <p:cNvPr id="10" name="Text 6"/>
          <p:cNvSpPr/>
          <p:nvPr/>
        </p:nvSpPr>
        <p:spPr>
          <a:xfrm>
            <a:off x="658368" y="2761488"/>
            <a:ext cx="1087221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3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논리식을 참으로 만드는 변수 조합이 존재하는가?</a:t>
            </a:r>
            <a:endParaRPr lang="en-US" sz="1350" dirty="0"/>
          </a:p>
        </p:txBody>
      </p:sp>
      <p:sp>
        <p:nvSpPr>
          <p:cNvPr id="11" name="Shape 7"/>
          <p:cNvSpPr/>
          <p:nvPr/>
        </p:nvSpPr>
        <p:spPr>
          <a:xfrm>
            <a:off x="658368" y="3163824"/>
            <a:ext cx="10872216" cy="694944"/>
          </a:xfrm>
          <a:prstGeom prst="roundRect">
            <a:avLst>
              <a:gd name="adj" fmla="val 1578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2" name="Shape 8"/>
          <p:cNvSpPr/>
          <p:nvPr/>
        </p:nvSpPr>
        <p:spPr>
          <a:xfrm>
            <a:off x="896112" y="3282696"/>
            <a:ext cx="457200" cy="45720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13" name="Image 2" descr="/home/claude/icons/network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556" y="3406140"/>
            <a:ext cx="210312" cy="210312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1481328" y="3163824"/>
            <a:ext cx="114300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이론적 기준점</a:t>
            </a:r>
            <a:endParaRPr lang="en-US" sz="1350" dirty="0"/>
          </a:p>
        </p:txBody>
      </p:sp>
      <p:sp>
        <p:nvSpPr>
          <p:cNvPr id="15" name="Text 10"/>
          <p:cNvSpPr/>
          <p:nvPr/>
        </p:nvSpPr>
        <p:spPr>
          <a:xfrm>
            <a:off x="2651760" y="3291840"/>
            <a:ext cx="85039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모든 NP 문제를 SAT로 환원할 수 있다. 이후의 NP-완전 증명은 모두 여기서 출발한다.</a:t>
            </a:r>
            <a:endParaRPr lang="en-US" sz="1130" dirty="0"/>
          </a:p>
        </p:txBody>
      </p:sp>
      <p:sp>
        <p:nvSpPr>
          <p:cNvPr id="16" name="Shape 11"/>
          <p:cNvSpPr/>
          <p:nvPr/>
        </p:nvSpPr>
        <p:spPr>
          <a:xfrm>
            <a:off x="658368" y="3931920"/>
            <a:ext cx="10872216" cy="694944"/>
          </a:xfrm>
          <a:prstGeom prst="roundRect">
            <a:avLst>
              <a:gd name="adj" fmla="val 1578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7" name="Shape 12"/>
          <p:cNvSpPr/>
          <p:nvPr/>
        </p:nvSpPr>
        <p:spPr>
          <a:xfrm>
            <a:off x="896112" y="4050792"/>
            <a:ext cx="457200" cy="45720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18" name="Image 3" descr="/home/claude/icons/chart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9556" y="4174236"/>
            <a:ext cx="210312" cy="210312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1481328" y="3931920"/>
            <a:ext cx="114300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경우의 수</a:t>
            </a:r>
            <a:endParaRPr lang="en-US" sz="1350" dirty="0"/>
          </a:p>
        </p:txBody>
      </p:sp>
      <p:sp>
        <p:nvSpPr>
          <p:cNvPr id="20" name="Text 14"/>
          <p:cNvSpPr/>
          <p:nvPr/>
        </p:nvSpPr>
        <p:spPr>
          <a:xfrm>
            <a:off x="2651760" y="4059936"/>
            <a:ext cx="85039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변수 n개면 2ⁿ가지 조합. 완전탐색 외에 알려진 방법이 없다.</a:t>
            </a:r>
            <a:endParaRPr lang="en-US" sz="1130" dirty="0"/>
          </a:p>
        </p:txBody>
      </p:sp>
      <p:sp>
        <p:nvSpPr>
          <p:cNvPr id="21" name="Shape 15"/>
          <p:cNvSpPr/>
          <p:nvPr/>
        </p:nvSpPr>
        <p:spPr>
          <a:xfrm>
            <a:off x="658368" y="4700016"/>
            <a:ext cx="10872216" cy="694944"/>
          </a:xfrm>
          <a:prstGeom prst="roundRect">
            <a:avLst>
              <a:gd name="adj" fmla="val 1578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2" name="Shape 16"/>
          <p:cNvSpPr/>
          <p:nvPr/>
        </p:nvSpPr>
        <p:spPr>
          <a:xfrm>
            <a:off x="896112" y="4818888"/>
            <a:ext cx="457200" cy="45720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23" name="Image 4" descr="/home/claude/icons/check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9556" y="4942332"/>
            <a:ext cx="210312" cy="210312"/>
          </a:xfrm>
          <a:prstGeom prst="rect">
            <a:avLst/>
          </a:prstGeom>
        </p:spPr>
      </p:pic>
      <p:sp>
        <p:nvSpPr>
          <p:cNvPr id="24" name="Text 17"/>
          <p:cNvSpPr/>
          <p:nvPr/>
        </p:nvSpPr>
        <p:spPr>
          <a:xfrm>
            <a:off x="1481328" y="4700016"/>
            <a:ext cx="114300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검증</a:t>
            </a:r>
            <a:endParaRPr lang="en-US" sz="1350" dirty="0"/>
          </a:p>
        </p:txBody>
      </p:sp>
      <p:sp>
        <p:nvSpPr>
          <p:cNvPr id="25" name="Text 18"/>
          <p:cNvSpPr/>
          <p:nvPr/>
        </p:nvSpPr>
        <p:spPr>
          <a:xfrm>
            <a:off x="2651760" y="4828032"/>
            <a:ext cx="85039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답안지가 주어지면 대입 한 번으로 즉시 확인된다.</a:t>
            </a:r>
            <a:endParaRPr lang="en-US" sz="1130" dirty="0"/>
          </a:p>
        </p:txBody>
      </p:sp>
      <p:sp>
        <p:nvSpPr>
          <p:cNvPr id="26" name="Shape 19"/>
          <p:cNvSpPr/>
          <p:nvPr/>
        </p:nvSpPr>
        <p:spPr>
          <a:xfrm>
            <a:off x="658368" y="5468112"/>
            <a:ext cx="10872216" cy="694944"/>
          </a:xfrm>
          <a:prstGeom prst="roundRect">
            <a:avLst>
              <a:gd name="adj" fmla="val 1578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7" name="Shape 20"/>
          <p:cNvSpPr/>
          <p:nvPr/>
        </p:nvSpPr>
        <p:spPr>
          <a:xfrm>
            <a:off x="896112" y="5586984"/>
            <a:ext cx="457200" cy="45720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28" name="Image 5" descr="/home/claude/icons/gear_white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9556" y="5710428"/>
            <a:ext cx="210312" cy="210312"/>
          </a:xfrm>
          <a:prstGeom prst="rect">
            <a:avLst/>
          </a:prstGeom>
        </p:spPr>
      </p:pic>
      <p:sp>
        <p:nvSpPr>
          <p:cNvPr id="29" name="Text 21"/>
          <p:cNvSpPr/>
          <p:nvPr/>
        </p:nvSpPr>
        <p:spPr>
          <a:xfrm>
            <a:off x="1481328" y="5468112"/>
            <a:ext cx="114300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응용</a:t>
            </a:r>
            <a:endParaRPr lang="en-US" sz="1350" dirty="0"/>
          </a:p>
        </p:txBody>
      </p:sp>
      <p:sp>
        <p:nvSpPr>
          <p:cNvPr id="30" name="Text 22"/>
          <p:cNvSpPr/>
          <p:nvPr/>
        </p:nvSpPr>
        <p:spPr>
          <a:xfrm>
            <a:off x="2651760" y="5596128"/>
            <a:ext cx="85039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회로 설계, AI 추론, 소프트웨어 검증, 암호학 전반에 쓰인다.</a:t>
            </a:r>
            <a:endParaRPr lang="en-US" sz="1130" dirty="0"/>
          </a:p>
        </p:txBody>
      </p:sp>
      <p:sp>
        <p:nvSpPr>
          <p:cNvPr id="31" name="Text 23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37</a:t>
            </a:r>
            <a:endParaRPr lang="en-US" sz="10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855135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trophy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452799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§9.5  대표 선수들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대표 선수 ② TSP — 외판원 순회 문제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37360"/>
            <a:ext cx="10872216" cy="749808"/>
          </a:xfrm>
          <a:prstGeom prst="roundRect">
            <a:avLst>
              <a:gd name="adj" fmla="val 14634"/>
            </a:avLst>
          </a:prstGeom>
          <a:solidFill>
            <a:srgbClr val="EEF0FF"/>
          </a:solidFill>
          <a:ln w="12700">
            <a:solidFill>
              <a:srgbClr val="EEF0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896112" y="1883664"/>
            <a:ext cx="457200" cy="45720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8" name="Image 1" descr="/home/claude/icons/map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984" y="2002536"/>
            <a:ext cx="219456" cy="219456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517904" y="1828800"/>
            <a:ext cx="977493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30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결정 문제 버전 — "총비용이 K 이하인 순회 경로가 존재하는가?"</a:t>
            </a:r>
            <a:endParaRPr lang="en-US" sz="1300" dirty="0"/>
          </a:p>
        </p:txBody>
      </p:sp>
      <p:sp>
        <p:nvSpPr>
          <p:cNvPr id="10" name="Shape 6"/>
          <p:cNvSpPr/>
          <p:nvPr/>
        </p:nvSpPr>
        <p:spPr>
          <a:xfrm>
            <a:off x="658368" y="2743200"/>
            <a:ext cx="5349240" cy="2286000"/>
          </a:xfrm>
          <a:prstGeom prst="roundRect">
            <a:avLst>
              <a:gd name="adj" fmla="val 56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1" name="Shape 7"/>
          <p:cNvSpPr/>
          <p:nvPr/>
        </p:nvSpPr>
        <p:spPr>
          <a:xfrm>
            <a:off x="932688" y="2980944"/>
            <a:ext cx="438912" cy="438912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12" name="Image 2" descr="/home/claude/icons/check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1194" y="3099450"/>
            <a:ext cx="201900" cy="201900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1645920" y="2962656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검산 — 쉽다</a:t>
            </a:r>
            <a:endParaRPr lang="en-US" sz="1500" dirty="0"/>
          </a:p>
        </p:txBody>
      </p:sp>
      <p:sp>
        <p:nvSpPr>
          <p:cNvPr id="14" name="Text 9"/>
          <p:cNvSpPr/>
          <p:nvPr/>
        </p:nvSpPr>
        <p:spPr>
          <a:xfrm>
            <a:off x="932688" y="3474720"/>
            <a:ext cx="48006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경로가 주어지면 모든 도시를 한 번씩 지났는지 확인하고 비용 합이 K 이하인지만 더해 보면 된다.</a:t>
            </a:r>
            <a:endParaRPr lang="en-US" sz="1200" dirty="0"/>
          </a:p>
        </p:txBody>
      </p:sp>
      <p:sp>
        <p:nvSpPr>
          <p:cNvPr id="15" name="Shape 10"/>
          <p:cNvSpPr/>
          <p:nvPr/>
        </p:nvSpPr>
        <p:spPr>
          <a:xfrm>
            <a:off x="6181344" y="2743200"/>
            <a:ext cx="5349240" cy="2286000"/>
          </a:xfrm>
          <a:prstGeom prst="roundRect">
            <a:avLst>
              <a:gd name="adj" fmla="val 56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6" name="Shape 11"/>
          <p:cNvSpPr/>
          <p:nvPr/>
        </p:nvSpPr>
        <p:spPr>
          <a:xfrm>
            <a:off x="6455664" y="2980944"/>
            <a:ext cx="438912" cy="438912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17" name="Image 3" descr="/home/claude/icons/times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74170" y="3099450"/>
            <a:ext cx="201900" cy="201900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7168896" y="2962656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풀기 — 극도로 어렵다</a:t>
            </a:r>
            <a:endParaRPr lang="en-US" sz="1500" dirty="0"/>
          </a:p>
        </p:txBody>
      </p:sp>
      <p:sp>
        <p:nvSpPr>
          <p:cNvPr id="19" name="Text 13"/>
          <p:cNvSpPr/>
          <p:nvPr/>
        </p:nvSpPr>
        <p:spPr>
          <a:xfrm>
            <a:off x="6455664" y="3474720"/>
            <a:ext cx="48006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가능한 경로의 수가 n!에 이른다. n = 50이면 완전탐색은 물론 8장의 분기한정으로도 감당할 수 없다.</a:t>
            </a:r>
            <a:endParaRPr lang="en-US" sz="1200" dirty="0"/>
          </a:p>
        </p:txBody>
      </p:sp>
      <p:sp>
        <p:nvSpPr>
          <p:cNvPr id="20" name="Shape 14"/>
          <p:cNvSpPr/>
          <p:nvPr/>
        </p:nvSpPr>
        <p:spPr>
          <a:xfrm>
            <a:off x="658368" y="5230368"/>
            <a:ext cx="10872216" cy="868680"/>
          </a:xfrm>
          <a:prstGeom prst="roundRect">
            <a:avLst>
              <a:gd name="adj" fmla="val 12632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1" name="Shape 15"/>
          <p:cNvSpPr/>
          <p:nvPr/>
        </p:nvSpPr>
        <p:spPr>
          <a:xfrm>
            <a:off x="896112" y="5436108"/>
            <a:ext cx="457200" cy="45720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22" name="Image 4" descr="/home/claude/icons/history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4984" y="5554980"/>
            <a:ext cx="219456" cy="219456"/>
          </a:xfrm>
          <a:prstGeom prst="rect">
            <a:avLst/>
          </a:prstGeom>
        </p:spPr>
      </p:pic>
      <p:sp>
        <p:nvSpPr>
          <p:cNvPr id="23" name="Text 16"/>
          <p:cNvSpPr/>
          <p:nvPr/>
        </p:nvSpPr>
        <p:spPr>
          <a:xfrm>
            <a:off x="1517904" y="5376672"/>
            <a:ext cx="97566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2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5장·8장에서 계속 만나 온 그 문제다</a:t>
            </a:r>
            <a:endParaRPr lang="en-US" sz="1320" dirty="0"/>
          </a:p>
        </p:txBody>
      </p:sp>
      <p:sp>
        <p:nvSpPr>
          <p:cNvPr id="24" name="Text 17"/>
          <p:cNvSpPr/>
          <p:nvPr/>
        </p:nvSpPr>
        <p:spPr>
          <a:xfrm>
            <a:off x="1517904" y="5687568"/>
            <a:ext cx="975664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5장에서는 그리디로 근사해를 구했고, 8장에서는 분기한정으로 최적해를 구했지만 도시 수에 한계가 있었다. 그 한계의 정체가 바로 NP-완전이다.</a:t>
            </a:r>
            <a:endParaRPr lang="en-US" sz="1230" dirty="0"/>
          </a:p>
        </p:txBody>
      </p:sp>
      <p:sp>
        <p:nvSpPr>
          <p:cNvPr id="25" name="Text 18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38</a:t>
            </a:r>
            <a:endParaRPr lang="en-US" sz="10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855135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trophy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452799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§9.5  대표 선수들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대표 선수 ③ 0/1 배낭 채우기 문제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37360"/>
            <a:ext cx="10872216" cy="786384"/>
          </a:xfrm>
          <a:prstGeom prst="roundRect">
            <a:avLst>
              <a:gd name="adj" fmla="val 13953"/>
            </a:avLst>
          </a:prstGeom>
          <a:solidFill>
            <a:srgbClr val="EEF0FF"/>
          </a:solidFill>
          <a:ln w="12700">
            <a:solidFill>
              <a:srgbClr val="EEF0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896112" y="1901952"/>
            <a:ext cx="457200" cy="45720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8" name="Image 1" descr="/home/claude/icons/bag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984" y="2020824"/>
            <a:ext cx="219456" cy="219456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517904" y="1828800"/>
            <a:ext cx="9774936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30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결정 문제 버전 — "배낭 용량을 넘지 않으면서 가치 합이 목표치 이상인 조합이 존재하는가?"</a:t>
            </a:r>
            <a:endParaRPr lang="en-US" sz="1300" dirty="0"/>
          </a:p>
        </p:txBody>
      </p:sp>
      <p:sp>
        <p:nvSpPr>
          <p:cNvPr id="10" name="Text 6"/>
          <p:cNvSpPr/>
          <p:nvPr/>
        </p:nvSpPr>
        <p:spPr>
          <a:xfrm>
            <a:off x="658368" y="2743200"/>
            <a:ext cx="1087221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3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물건을 쪼갤 수 없다는 조건이 핵심이다. 넣거나(1) 말거나(0), 둘 중 하나뿐이다.</a:t>
            </a:r>
            <a:endParaRPr lang="en-US" sz="1350" dirty="0"/>
          </a:p>
        </p:txBody>
      </p:sp>
      <p:sp>
        <p:nvSpPr>
          <p:cNvPr id="11" name="Shape 7"/>
          <p:cNvSpPr/>
          <p:nvPr/>
        </p:nvSpPr>
        <p:spPr>
          <a:xfrm>
            <a:off x="658368" y="3200400"/>
            <a:ext cx="10872216" cy="786384"/>
          </a:xfrm>
          <a:prstGeom prst="roundRect">
            <a:avLst>
              <a:gd name="adj" fmla="val 1395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2" name="Shape 8"/>
          <p:cNvSpPr/>
          <p:nvPr/>
        </p:nvSpPr>
        <p:spPr>
          <a:xfrm>
            <a:off x="896112" y="3364992"/>
            <a:ext cx="457200" cy="45720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13" name="Image 2" descr="/home/claude/icons/check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556" y="3488436"/>
            <a:ext cx="210312" cy="210312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1481328" y="3200400"/>
            <a:ext cx="114300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NP에 속한다</a:t>
            </a:r>
            <a:endParaRPr lang="en-US" sz="1350" dirty="0"/>
          </a:p>
        </p:txBody>
      </p:sp>
      <p:sp>
        <p:nvSpPr>
          <p:cNvPr id="15" name="Text 10"/>
          <p:cNvSpPr/>
          <p:nvPr/>
        </p:nvSpPr>
        <p:spPr>
          <a:xfrm>
            <a:off x="2651760" y="3328416"/>
            <a:ext cx="85039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담을 물건 목록이 주어지면 무게 합과 가치 합을 더해 조건을 확인하는 것은 쉽다.</a:t>
            </a:r>
            <a:endParaRPr lang="en-US" sz="1130" dirty="0"/>
          </a:p>
        </p:txBody>
      </p:sp>
      <p:sp>
        <p:nvSpPr>
          <p:cNvPr id="16" name="Shape 11"/>
          <p:cNvSpPr/>
          <p:nvPr/>
        </p:nvSpPr>
        <p:spPr>
          <a:xfrm>
            <a:off x="658368" y="4059936"/>
            <a:ext cx="10872216" cy="786384"/>
          </a:xfrm>
          <a:prstGeom prst="roundRect">
            <a:avLst>
              <a:gd name="adj" fmla="val 1395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7" name="Shape 12"/>
          <p:cNvSpPr/>
          <p:nvPr/>
        </p:nvSpPr>
        <p:spPr>
          <a:xfrm>
            <a:off x="896112" y="4224528"/>
            <a:ext cx="457200" cy="45720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18" name="Image 3" descr="/home/claude/icons/times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9556" y="4347972"/>
            <a:ext cx="210312" cy="210312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1481328" y="4059936"/>
            <a:ext cx="114300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NP-완전이다</a:t>
            </a:r>
            <a:endParaRPr lang="en-US" sz="1350" dirty="0"/>
          </a:p>
        </p:txBody>
      </p:sp>
      <p:sp>
        <p:nvSpPr>
          <p:cNvPr id="20" name="Text 14"/>
          <p:cNvSpPr/>
          <p:nvPr/>
        </p:nvSpPr>
        <p:spPr>
          <a:xfrm>
            <a:off x="2651760" y="4187952"/>
            <a:ext cx="85039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최적 조합을 직접 찾는 데는 지수 시간이 걸린다.</a:t>
            </a:r>
            <a:endParaRPr lang="en-US" sz="1130" dirty="0"/>
          </a:p>
        </p:txBody>
      </p:sp>
      <p:sp>
        <p:nvSpPr>
          <p:cNvPr id="21" name="Shape 15"/>
          <p:cNvSpPr/>
          <p:nvPr/>
        </p:nvSpPr>
        <p:spPr>
          <a:xfrm>
            <a:off x="658368" y="4919472"/>
            <a:ext cx="10872216" cy="786384"/>
          </a:xfrm>
          <a:prstGeom prst="roundRect">
            <a:avLst>
              <a:gd name="adj" fmla="val 1395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2" name="Shape 16"/>
          <p:cNvSpPr/>
          <p:nvPr/>
        </p:nvSpPr>
        <p:spPr>
          <a:xfrm>
            <a:off x="896112" y="5084064"/>
            <a:ext cx="457200" cy="45720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23" name="Image 4" descr="/home/claude/icons/layers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9556" y="5207508"/>
            <a:ext cx="210312" cy="210312"/>
          </a:xfrm>
          <a:prstGeom prst="rect">
            <a:avLst/>
          </a:prstGeom>
        </p:spPr>
      </p:pic>
      <p:sp>
        <p:nvSpPr>
          <p:cNvPr id="24" name="Text 17"/>
          <p:cNvSpPr/>
          <p:nvPr/>
        </p:nvSpPr>
        <p:spPr>
          <a:xfrm>
            <a:off x="1481328" y="4919472"/>
            <a:ext cx="114300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실용적 접근</a:t>
            </a:r>
            <a:endParaRPr lang="en-US" sz="1350" dirty="0"/>
          </a:p>
        </p:txBody>
      </p:sp>
      <p:sp>
        <p:nvSpPr>
          <p:cNvPr id="25" name="Text 18"/>
          <p:cNvSpPr/>
          <p:nvPr/>
        </p:nvSpPr>
        <p:spPr>
          <a:xfrm>
            <a:off x="2651760" y="5047488"/>
            <a:ext cx="85039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6장에서 본 동적 계획법은 O(nW)로 동작한다. 다만 W가 커지면 함께 커지는 의사 다항 시간이다.</a:t>
            </a:r>
            <a:endParaRPr lang="en-US" sz="1130" dirty="0"/>
          </a:p>
        </p:txBody>
      </p:sp>
      <p:sp>
        <p:nvSpPr>
          <p:cNvPr id="26" name="Shape 19"/>
          <p:cNvSpPr/>
          <p:nvPr/>
        </p:nvSpPr>
        <p:spPr>
          <a:xfrm>
            <a:off x="658368" y="5852160"/>
            <a:ext cx="10872216" cy="457200"/>
          </a:xfrm>
          <a:prstGeom prst="roundRect">
            <a:avLst>
              <a:gd name="adj" fmla="val 24000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7" name="Shape 20"/>
          <p:cNvSpPr/>
          <p:nvPr/>
        </p:nvSpPr>
        <p:spPr>
          <a:xfrm>
            <a:off x="896112" y="5879592"/>
            <a:ext cx="402336" cy="402336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28" name="Image 5" descr="/home/claude/icons/bulb_white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0719" y="5984199"/>
            <a:ext cx="193121" cy="193121"/>
          </a:xfrm>
          <a:prstGeom prst="rect">
            <a:avLst/>
          </a:prstGeom>
        </p:spPr>
      </p:pic>
      <p:sp>
        <p:nvSpPr>
          <p:cNvPr id="29" name="Text 21"/>
          <p:cNvSpPr/>
          <p:nvPr/>
        </p:nvSpPr>
        <p:spPr>
          <a:xfrm>
            <a:off x="1517904" y="5943600"/>
            <a:ext cx="97566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22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DP가 있다고 P인 것은 아니다 — O(nW)의 W는 입력의 "값"이지 "길이"가 아니기 때문이다.</a:t>
            </a:r>
            <a:endParaRPr lang="en-US" sz="1220" dirty="0"/>
          </a:p>
        </p:txBody>
      </p:sp>
      <p:sp>
        <p:nvSpPr>
          <p:cNvPr id="30" name="Text 22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39</a:t>
            </a:r>
            <a:endParaRPr lang="en-US" sz="10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855135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trophy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452799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§9.5  대표 선수들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대표 선수 ④~⑥ 그래프 문제들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828800"/>
            <a:ext cx="10872216" cy="1170432"/>
          </a:xfrm>
          <a:prstGeom prst="roundRect">
            <a:avLst>
              <a:gd name="adj" fmla="val 10938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969264" y="2103120"/>
            <a:ext cx="493776" cy="493776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8" name="Image 1" descr="/home/claude/icons/users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2584" y="2236440"/>
            <a:ext cx="227137" cy="227137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810512" y="2011680"/>
            <a:ext cx="4206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7C3AE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클리크 (clique)</a:t>
            </a:r>
            <a:endParaRPr lang="en-US" sz="1450" dirty="0"/>
          </a:p>
        </p:txBody>
      </p:sp>
      <p:sp>
        <p:nvSpPr>
          <p:cNvPr id="10" name="Text 6"/>
          <p:cNvSpPr/>
          <p:nvPr/>
        </p:nvSpPr>
        <p:spPr>
          <a:xfrm>
            <a:off x="1810512" y="2414016"/>
            <a:ext cx="9326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6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k명이 모두 서로 친구인 모임이 존재하는가? 그래프에서 서로 전부 연결된 정점 k개를 찾는 문제다.</a:t>
            </a:r>
            <a:endParaRPr lang="en-US" sz="1180" dirty="0"/>
          </a:p>
        </p:txBody>
      </p:sp>
      <p:sp>
        <p:nvSpPr>
          <p:cNvPr id="11" name="Shape 7"/>
          <p:cNvSpPr/>
          <p:nvPr/>
        </p:nvSpPr>
        <p:spPr>
          <a:xfrm>
            <a:off x="658368" y="3127248"/>
            <a:ext cx="10872216" cy="1170432"/>
          </a:xfrm>
          <a:prstGeom prst="roundRect">
            <a:avLst>
              <a:gd name="adj" fmla="val 10938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2" name="Shape 8"/>
          <p:cNvSpPr/>
          <p:nvPr/>
        </p:nvSpPr>
        <p:spPr>
          <a:xfrm>
            <a:off x="969264" y="3401568"/>
            <a:ext cx="493776" cy="493776"/>
          </a:xfrm>
          <a:prstGeom prst="ellipse">
            <a:avLst/>
          </a:prstGeom>
          <a:solidFill>
            <a:srgbClr val="14B8A6"/>
          </a:solidFill>
          <a:ln w="12700">
            <a:solidFill>
              <a:srgbClr val="14B8A6"/>
            </a:solidFill>
            <a:prstDash val="solid"/>
          </a:ln>
        </p:spPr>
      </p:sp>
      <p:pic>
        <p:nvPicPr>
          <p:cNvPr id="13" name="Image 2" descr="/home/claude/icons/network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2584" y="3534888"/>
            <a:ext cx="227137" cy="227137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1810512" y="3310128"/>
            <a:ext cx="4206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4B8A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정점 커버 (vertex cover)</a:t>
            </a:r>
            <a:endParaRPr lang="en-US" sz="1450" dirty="0"/>
          </a:p>
        </p:txBody>
      </p:sp>
      <p:sp>
        <p:nvSpPr>
          <p:cNvPr id="15" name="Text 10"/>
          <p:cNvSpPr/>
          <p:nvPr/>
        </p:nvSpPr>
        <p:spPr>
          <a:xfrm>
            <a:off x="1810512" y="3712464"/>
            <a:ext cx="9326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6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k개의 정점만으로 모든 간선을 커버할 수 있는가? 감시 카메라 배치 같은 문제로 나타난다.</a:t>
            </a:r>
            <a:endParaRPr lang="en-US" sz="1180" dirty="0"/>
          </a:p>
        </p:txBody>
      </p:sp>
      <p:sp>
        <p:nvSpPr>
          <p:cNvPr id="16" name="Shape 11"/>
          <p:cNvSpPr/>
          <p:nvPr/>
        </p:nvSpPr>
        <p:spPr>
          <a:xfrm>
            <a:off x="658368" y="4425696"/>
            <a:ext cx="10872216" cy="1170432"/>
          </a:xfrm>
          <a:prstGeom prst="roundRect">
            <a:avLst>
              <a:gd name="adj" fmla="val 10938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7" name="Shape 12"/>
          <p:cNvSpPr/>
          <p:nvPr/>
        </p:nvSpPr>
        <p:spPr>
          <a:xfrm>
            <a:off x="969264" y="4700016"/>
            <a:ext cx="493776" cy="493776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18" name="Image 3" descr="/home/claude/icons/route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2584" y="4833336"/>
            <a:ext cx="227137" cy="227137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1810512" y="4608576"/>
            <a:ext cx="4206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F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해밀턴 경로</a:t>
            </a:r>
            <a:endParaRPr lang="en-US" sz="1450" dirty="0"/>
          </a:p>
        </p:txBody>
      </p:sp>
      <p:sp>
        <p:nvSpPr>
          <p:cNvPr id="20" name="Text 14"/>
          <p:cNvSpPr/>
          <p:nvPr/>
        </p:nvSpPr>
        <p:spPr>
          <a:xfrm>
            <a:off x="1810512" y="5010912"/>
            <a:ext cx="9326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6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모든 정점을 정확히 한 번씩 방문하는 경로가 존재하는가? TSP의 뿌리가 되는 문제다.</a:t>
            </a:r>
            <a:endParaRPr lang="en-US" sz="1180" dirty="0"/>
          </a:p>
        </p:txBody>
      </p:sp>
      <p:sp>
        <p:nvSpPr>
          <p:cNvPr id="21" name="Shape 15"/>
          <p:cNvSpPr/>
          <p:nvPr/>
        </p:nvSpPr>
        <p:spPr>
          <a:xfrm>
            <a:off x="658368" y="5760720"/>
            <a:ext cx="10872216" cy="457200"/>
          </a:xfrm>
          <a:prstGeom prst="roundRect">
            <a:avLst>
              <a:gd name="adj" fmla="val 24000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2" name="Shape 16"/>
          <p:cNvSpPr/>
          <p:nvPr/>
        </p:nvSpPr>
        <p:spPr>
          <a:xfrm>
            <a:off x="896112" y="5788152"/>
            <a:ext cx="402336" cy="402336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23" name="Image 4" descr="/home/claude/icons/exchange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0719" y="5892759"/>
            <a:ext cx="193121" cy="193121"/>
          </a:xfrm>
          <a:prstGeom prst="rect">
            <a:avLst/>
          </a:prstGeom>
        </p:spPr>
      </p:pic>
      <p:sp>
        <p:nvSpPr>
          <p:cNvPr id="24" name="Text 17"/>
          <p:cNvSpPr/>
          <p:nvPr/>
        </p:nvSpPr>
        <p:spPr>
          <a:xfrm>
            <a:off x="1517904" y="5852160"/>
            <a:ext cx="97566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 셋은 서로 환원 가능하다 — 하나를 풀면 나머지도 풀린다.</a:t>
            </a:r>
            <a:endParaRPr lang="en-US" sz="1230" dirty="0"/>
          </a:p>
        </p:txBody>
      </p:sp>
      <p:sp>
        <p:nvSpPr>
          <p:cNvPr id="25" name="Text 18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40</a:t>
            </a:r>
            <a:endParaRPr lang="en-US" sz="100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855135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trophy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452799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§9.5  대표 선수들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NP-완전 문제들의 공통점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83080"/>
            <a:ext cx="3218688" cy="2286000"/>
          </a:xfrm>
          <a:prstGeom prst="roundRect">
            <a:avLst>
              <a:gd name="adj" fmla="val 56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1984248" y="1984248"/>
            <a:ext cx="566928" cy="566928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984248" y="1984248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804672" y="2697480"/>
            <a:ext cx="2926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겉모습은 제각각</a:t>
            </a:r>
            <a:endParaRPr lang="en-US" sz="1450" dirty="0"/>
          </a:p>
        </p:txBody>
      </p:sp>
      <p:sp>
        <p:nvSpPr>
          <p:cNvPr id="10" name="Text 7"/>
          <p:cNvSpPr/>
          <p:nvPr/>
        </p:nvSpPr>
        <p:spPr>
          <a:xfrm>
            <a:off x="932688" y="3099816"/>
            <a:ext cx="267004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60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논리식, 지도, 배낭, 그래프 — 분야가 전혀 다르지만 환원으로 보면 동일한 난이도다.</a:t>
            </a:r>
            <a:endParaRPr lang="en-US" sz="1150" dirty="0"/>
          </a:p>
        </p:txBody>
      </p:sp>
      <p:sp>
        <p:nvSpPr>
          <p:cNvPr id="11" name="Shape 8"/>
          <p:cNvSpPr/>
          <p:nvPr/>
        </p:nvSpPr>
        <p:spPr>
          <a:xfrm>
            <a:off x="4453128" y="1783080"/>
            <a:ext cx="3218688" cy="2286000"/>
          </a:xfrm>
          <a:prstGeom prst="roundRect">
            <a:avLst>
              <a:gd name="adj" fmla="val 56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5779008" y="1984248"/>
            <a:ext cx="566928" cy="566928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5779008" y="1984248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4599432" y="2697480"/>
            <a:ext cx="2926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검산은 쉽다</a:t>
            </a:r>
            <a:endParaRPr lang="en-US" sz="1450" dirty="0"/>
          </a:p>
        </p:txBody>
      </p:sp>
      <p:sp>
        <p:nvSpPr>
          <p:cNvPr id="15" name="Text 12"/>
          <p:cNvSpPr/>
          <p:nvPr/>
        </p:nvSpPr>
        <p:spPr>
          <a:xfrm>
            <a:off x="4727448" y="3099816"/>
            <a:ext cx="267004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60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답안지가 주어지면 다항 시간에 채점할 수 있다. 그러나 해를 찾는 효율적 알고리즘은 아직 없다.</a:t>
            </a:r>
            <a:endParaRPr lang="en-US" sz="1150" dirty="0"/>
          </a:p>
        </p:txBody>
      </p:sp>
      <p:sp>
        <p:nvSpPr>
          <p:cNvPr id="16" name="Shape 13"/>
          <p:cNvSpPr/>
          <p:nvPr/>
        </p:nvSpPr>
        <p:spPr>
          <a:xfrm>
            <a:off x="8247888" y="1783080"/>
            <a:ext cx="3218688" cy="2286000"/>
          </a:xfrm>
          <a:prstGeom prst="roundRect">
            <a:avLst>
              <a:gd name="adj" fmla="val 56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7" name="Shape 14"/>
          <p:cNvSpPr/>
          <p:nvPr/>
        </p:nvSpPr>
        <p:spPr>
          <a:xfrm>
            <a:off x="9573768" y="1984248"/>
            <a:ext cx="566928" cy="566928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9573768" y="1984248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2000" dirty="0"/>
          </a:p>
        </p:txBody>
      </p:sp>
      <p:sp>
        <p:nvSpPr>
          <p:cNvPr id="19" name="Text 16"/>
          <p:cNvSpPr/>
          <p:nvPr/>
        </p:nvSpPr>
        <p:spPr>
          <a:xfrm>
            <a:off x="8394192" y="2697480"/>
            <a:ext cx="2926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하나 풀면 전부 풀린다</a:t>
            </a:r>
            <a:endParaRPr lang="en-US" sz="1450" dirty="0"/>
          </a:p>
        </p:txBody>
      </p:sp>
      <p:sp>
        <p:nvSpPr>
          <p:cNvPr id="20" name="Text 17"/>
          <p:cNvSpPr/>
          <p:nvPr/>
        </p:nvSpPr>
        <p:spPr>
          <a:xfrm>
            <a:off x="8522208" y="3099816"/>
            <a:ext cx="267004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60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환원의 사슬로 묶여 있어 어느 하나가 무너지면 도미노처럼 전부 무너진다.</a:t>
            </a:r>
            <a:endParaRPr lang="en-US" sz="1150" dirty="0"/>
          </a:p>
        </p:txBody>
      </p:sp>
      <p:sp>
        <p:nvSpPr>
          <p:cNvPr id="21" name="Shape 18"/>
          <p:cNvSpPr/>
          <p:nvPr/>
        </p:nvSpPr>
        <p:spPr>
          <a:xfrm>
            <a:off x="658368" y="4251960"/>
            <a:ext cx="10872216" cy="960120"/>
          </a:xfrm>
          <a:prstGeom prst="roundRect">
            <a:avLst>
              <a:gd name="adj" fmla="val 11429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2" name="Shape 19"/>
          <p:cNvSpPr/>
          <p:nvPr/>
        </p:nvSpPr>
        <p:spPr>
          <a:xfrm>
            <a:off x="896112" y="4503420"/>
            <a:ext cx="457200" cy="45720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23" name="Image 1" descr="/home/claude/icons/route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984" y="4622292"/>
            <a:ext cx="219456" cy="219456"/>
          </a:xfrm>
          <a:prstGeom prst="rect">
            <a:avLst/>
          </a:prstGeom>
        </p:spPr>
      </p:pic>
      <p:sp>
        <p:nvSpPr>
          <p:cNvPr id="24" name="Text 20"/>
          <p:cNvSpPr/>
          <p:nvPr/>
        </p:nvSpPr>
        <p:spPr>
          <a:xfrm>
            <a:off x="1517904" y="4398264"/>
            <a:ext cx="97566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2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현업에서 이런 문제를 만나면?</a:t>
            </a:r>
            <a:endParaRPr lang="en-US" sz="1320" dirty="0"/>
          </a:p>
        </p:txBody>
      </p:sp>
      <p:sp>
        <p:nvSpPr>
          <p:cNvPr id="25" name="Text 21"/>
          <p:cNvSpPr/>
          <p:nvPr/>
        </p:nvSpPr>
        <p:spPr>
          <a:xfrm>
            <a:off x="1517904" y="4709160"/>
            <a:ext cx="9756648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완벽한 최적해를 찾겠다는 목표를 내려놓고, 근사해를 찾는 전략으로 전환하는 것이 옳다. 이것은 포기가 아니라 문제의 성질에 맞춘 선택이다.</a:t>
            </a:r>
            <a:endParaRPr lang="en-US" sz="1230" dirty="0"/>
          </a:p>
        </p:txBody>
      </p:sp>
      <p:sp>
        <p:nvSpPr>
          <p:cNvPr id="26" name="Shape 22"/>
          <p:cNvSpPr/>
          <p:nvPr/>
        </p:nvSpPr>
        <p:spPr>
          <a:xfrm>
            <a:off x="658368" y="5349240"/>
            <a:ext cx="10872216" cy="822960"/>
          </a:xfrm>
          <a:prstGeom prst="roundRect">
            <a:avLst>
              <a:gd name="adj" fmla="val 13333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7" name="Shape 23"/>
          <p:cNvSpPr/>
          <p:nvPr/>
        </p:nvSpPr>
        <p:spPr>
          <a:xfrm>
            <a:off x="896112" y="5532120"/>
            <a:ext cx="457200" cy="45720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28" name="Image 2" descr="/home/claude/icons/grad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4984" y="5650992"/>
            <a:ext cx="219456" cy="219456"/>
          </a:xfrm>
          <a:prstGeom prst="rect">
            <a:avLst/>
          </a:prstGeom>
        </p:spPr>
      </p:pic>
      <p:sp>
        <p:nvSpPr>
          <p:cNvPr id="29" name="Text 24"/>
          <p:cNvSpPr/>
          <p:nvPr/>
        </p:nvSpPr>
        <p:spPr>
          <a:xfrm>
            <a:off x="1517904" y="5495544"/>
            <a:ext cx="97566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2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NP-완전임을 아는 것 자체가 실무적 가치가 있다</a:t>
            </a:r>
            <a:endParaRPr lang="en-US" sz="1320" dirty="0"/>
          </a:p>
        </p:txBody>
      </p:sp>
      <p:sp>
        <p:nvSpPr>
          <p:cNvPr id="30" name="Text 25"/>
          <p:cNvSpPr/>
          <p:nvPr/>
        </p:nvSpPr>
        <p:spPr>
          <a:xfrm>
            <a:off x="1517904" y="5806440"/>
            <a:ext cx="975664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"조금만 더 고민하면 다항 시간 해법이 나올 것 같다"는 헛된 시도에 시간을 쓰지 않게 해 주기 때문이다.</a:t>
            </a:r>
            <a:endParaRPr lang="en-US" sz="1230" dirty="0"/>
          </a:p>
        </p:txBody>
      </p:sp>
      <p:sp>
        <p:nvSpPr>
          <p:cNvPr id="31" name="Text 26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41</a:t>
            </a:r>
            <a:endParaRPr lang="en-US" sz="100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1716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75120" y="274320"/>
            <a:ext cx="4846320" cy="6309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0000" b="1" dirty="0">
                <a:solidFill>
                  <a:srgbClr val="2A286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9.6</a:t>
            </a:r>
            <a:endParaRPr lang="en-US" sz="20000" dirty="0"/>
          </a:p>
        </p:txBody>
      </p:sp>
      <p:sp>
        <p:nvSpPr>
          <p:cNvPr id="3" name="Shape 1"/>
          <p:cNvSpPr/>
          <p:nvPr/>
        </p:nvSpPr>
        <p:spPr>
          <a:xfrm>
            <a:off x="658368" y="2148840"/>
            <a:ext cx="822960" cy="82296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4" name="Image 0" descr="/home/claude/icons/route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2338" y="2362810"/>
            <a:ext cx="395021" cy="39502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58368" y="3127248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60" kern="0" dirty="0">
                <a:solidFill>
                  <a:srgbClr val="F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9.6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58368" y="3438144"/>
            <a:ext cx="6949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NP-완전 문제 대처법</a:t>
            </a:r>
            <a:endParaRPr lang="en-US" sz="3900" dirty="0"/>
          </a:p>
        </p:txBody>
      </p:sp>
      <p:sp>
        <p:nvSpPr>
          <p:cNvPr id="7" name="Text 4"/>
          <p:cNvSpPr/>
          <p:nvPr/>
        </p:nvSpPr>
        <p:spPr>
          <a:xfrm>
            <a:off x="658368" y="4407408"/>
            <a:ext cx="6766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완벽함을 포기하고 실용성을 얻는 지혜.</a:t>
            </a:r>
            <a:endParaRPr lang="en-US" sz="1350" dirty="0"/>
          </a:p>
        </p:txBody>
      </p:sp>
      <p:sp>
        <p:nvSpPr>
          <p:cNvPr id="8" name="Text 5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A67A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42</a:t>
            </a:r>
            <a:endParaRPr lang="en-US" sz="100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094205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route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691869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§9.6  NP-완전 대처법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최적해를 포기하고 근사해를 찾자</a:t>
            </a:r>
            <a:endParaRPr lang="en-US" sz="2900" dirty="0"/>
          </a:p>
        </p:txBody>
      </p:sp>
      <p:sp>
        <p:nvSpPr>
          <p:cNvPr id="6" name="Text 3"/>
          <p:cNvSpPr/>
          <p:nvPr/>
        </p:nvSpPr>
        <p:spPr>
          <a:xfrm>
            <a:off x="658368" y="1700784"/>
            <a:ext cx="1087221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3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쿠팡 배송 트럭은 계산이 끝나기를 기다려 주지 않으며, 트레이딩 알고리즘은 0.1초 안에 판단해야 한다.</a:t>
            </a:r>
            <a:endParaRPr lang="en-US" sz="1350" dirty="0"/>
          </a:p>
        </p:txBody>
      </p:sp>
      <p:sp>
        <p:nvSpPr>
          <p:cNvPr id="7" name="Shape 4"/>
          <p:cNvSpPr/>
          <p:nvPr/>
        </p:nvSpPr>
        <p:spPr>
          <a:xfrm>
            <a:off x="658368" y="2194560"/>
            <a:ext cx="10872216" cy="1737360"/>
          </a:xfrm>
          <a:prstGeom prst="roundRect">
            <a:avLst>
              <a:gd name="adj" fmla="val 7368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969264" y="2468880"/>
            <a:ext cx="493776" cy="493776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9" name="Image 1" descr="/home/claude/icons/target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2584" y="2602200"/>
            <a:ext cx="227137" cy="227137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1810512" y="2450592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근사 해 (approximation solution)</a:t>
            </a:r>
            <a:endParaRPr lang="en-US" sz="1550" dirty="0"/>
          </a:p>
        </p:txBody>
      </p:sp>
      <p:sp>
        <p:nvSpPr>
          <p:cNvPr id="11" name="Text 7"/>
          <p:cNvSpPr/>
          <p:nvPr/>
        </p:nvSpPr>
        <p:spPr>
          <a:xfrm>
            <a:off x="969264" y="2979115"/>
            <a:ext cx="10241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4000"/>
              </a:lnSpc>
              <a:buNone/>
            </a:pPr>
            <a:r>
              <a:rPr lang="en-US" sz="12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"가장 짧은 경로" 대신 "꽤 짧은 경로"를 찾는다.</a:t>
            </a:r>
            <a:endParaRPr lang="en-US" sz="1250" dirty="0"/>
          </a:p>
          <a:p>
            <a:pPr indent="0" marL="0">
              <a:lnSpc>
                <a:spcPct val="134000"/>
              </a:lnSpc>
              <a:buNone/>
            </a:pPr>
            <a:r>
              <a:rPr lang="en-US" sz="12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"최고의 배치" 대신 "나쁘지 않은 배치"로 만족한다.</a:t>
            </a:r>
            <a:endParaRPr lang="en-US" sz="1250" dirty="0"/>
          </a:p>
        </p:txBody>
      </p:sp>
      <p:sp>
        <p:nvSpPr>
          <p:cNvPr id="12" name="Shape 8"/>
          <p:cNvSpPr/>
          <p:nvPr/>
        </p:nvSpPr>
        <p:spPr>
          <a:xfrm>
            <a:off x="658368" y="4206240"/>
            <a:ext cx="10872216" cy="1097280"/>
          </a:xfrm>
          <a:prstGeom prst="roundRect">
            <a:avLst>
              <a:gd name="adj" fmla="val 8333"/>
            </a:avLst>
          </a:prstGeom>
          <a:solidFill>
            <a:srgbClr val="201E4C"/>
          </a:solidFill>
          <a:ln w="12700">
            <a:solidFill>
              <a:srgbClr val="201E4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3" name="Text 9"/>
          <p:cNvSpPr/>
          <p:nvPr/>
        </p:nvSpPr>
        <p:spPr>
          <a:xfrm>
            <a:off x="932688" y="4206240"/>
            <a:ext cx="10323576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100점 답안을 100년 뒤에  &lt;  90점 답안을 10분 안에</a:t>
            </a:r>
            <a:endParaRPr lang="en-US" sz="2200" dirty="0"/>
          </a:p>
        </p:txBody>
      </p:sp>
      <p:sp>
        <p:nvSpPr>
          <p:cNvPr id="14" name="Shape 10"/>
          <p:cNvSpPr/>
          <p:nvPr/>
        </p:nvSpPr>
        <p:spPr>
          <a:xfrm>
            <a:off x="658368" y="5449824"/>
            <a:ext cx="10872216" cy="822960"/>
          </a:xfrm>
          <a:prstGeom prst="roundRect">
            <a:avLst>
              <a:gd name="adj" fmla="val 13333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896112" y="5632704"/>
            <a:ext cx="457200" cy="45720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16" name="Image 2" descr="/home/claude/icons/scale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4984" y="5751576"/>
            <a:ext cx="219456" cy="219456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1517904" y="5596128"/>
            <a:ext cx="97566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2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"완벽한 답"이 목표가 아니라 "쓸 만한 답을 제때"가 목표가 된다</a:t>
            </a:r>
            <a:endParaRPr lang="en-US" sz="1320" dirty="0"/>
          </a:p>
        </p:txBody>
      </p:sp>
      <p:sp>
        <p:nvSpPr>
          <p:cNvPr id="18" name="Text 13"/>
          <p:cNvSpPr/>
          <p:nvPr/>
        </p:nvSpPr>
        <p:spPr>
          <a:xfrm>
            <a:off x="1517904" y="5907024"/>
            <a:ext cx="975664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문제의 난이도가 바뀌지 않는다면, 바꿀 수 있는 것은 우리가 요구하는 품질뿐이다.</a:t>
            </a:r>
            <a:endParaRPr lang="en-US" sz="1230" dirty="0"/>
          </a:p>
        </p:txBody>
      </p:sp>
      <p:sp>
        <p:nvSpPr>
          <p:cNvPr id="19" name="Text 14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43</a:t>
            </a:r>
            <a:endParaRPr lang="en-US" sz="100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094205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route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691869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§9.6  NP-완전 대처법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근사 알고리즘 (approximation algorithm)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37360"/>
            <a:ext cx="10872216" cy="786384"/>
          </a:xfrm>
          <a:prstGeom prst="roundRect">
            <a:avLst>
              <a:gd name="adj" fmla="val 13953"/>
            </a:avLst>
          </a:prstGeom>
          <a:solidFill>
            <a:srgbClr val="EEF0FF"/>
          </a:solidFill>
          <a:ln w="12700">
            <a:solidFill>
              <a:srgbClr val="EEF0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896112" y="1901952"/>
            <a:ext cx="457200" cy="45720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8" name="Image 1" descr="/home/claude/icons/check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984" y="2020824"/>
            <a:ext cx="219456" cy="219456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517904" y="1828800"/>
            <a:ext cx="9774936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32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"최악의 경우라도 최적해의 k배를 넘지 않는다" — 수학적으로 보장되는 품질. k를 근사 비율(approximation ratio)이라 한다.</a:t>
            </a:r>
            <a:endParaRPr lang="en-US" sz="1320" dirty="0"/>
          </a:p>
        </p:txBody>
      </p:sp>
      <p:sp>
        <p:nvSpPr>
          <p:cNvPr id="10" name="Shape 6"/>
          <p:cNvSpPr/>
          <p:nvPr/>
        </p:nvSpPr>
        <p:spPr>
          <a:xfrm>
            <a:off x="658368" y="2798064"/>
            <a:ext cx="10872216" cy="2011680"/>
          </a:xfrm>
          <a:prstGeom prst="roundRect">
            <a:avLst>
              <a:gd name="adj" fmla="val 636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1" name="Shape 7"/>
          <p:cNvSpPr/>
          <p:nvPr/>
        </p:nvSpPr>
        <p:spPr>
          <a:xfrm>
            <a:off x="969264" y="3072384"/>
            <a:ext cx="493776" cy="493776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12" name="Image 2" descr="/home/claude/icons/network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2584" y="3205704"/>
            <a:ext cx="227137" cy="227137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1810512" y="3054096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예시 — TSP에 대한 MST 기반 근사</a:t>
            </a:r>
            <a:endParaRPr lang="en-US" sz="1500" dirty="0"/>
          </a:p>
        </p:txBody>
      </p:sp>
      <p:sp>
        <p:nvSpPr>
          <p:cNvPr id="14" name="Text 9"/>
          <p:cNvSpPr/>
          <p:nvPr/>
        </p:nvSpPr>
        <p:spPr>
          <a:xfrm>
            <a:off x="969264" y="3600907"/>
            <a:ext cx="10241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4000"/>
              </a:lnSpc>
              <a:buNone/>
            </a:pPr>
            <a:r>
              <a:rPr lang="en-US" sz="12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① 최소 신장 트리를 만든다 — 크루스칼이나 프림으로, P 클래스에서 끝난다.</a:t>
            </a:r>
            <a:endParaRPr lang="en-US" sz="1200" dirty="0"/>
          </a:p>
          <a:p>
            <a:pPr indent="0" marL="0">
              <a:lnSpc>
                <a:spcPct val="134000"/>
              </a:lnSpc>
              <a:buNone/>
            </a:pPr>
            <a:r>
              <a:rPr lang="en-US" sz="12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② 그 트리를 따라 순회하는 경로를 만들면, 비용이 최적 TSP 비용의 2배를 넘지 않는다는 것이 수학적으로 증명된다.</a:t>
            </a:r>
            <a:endParaRPr lang="en-US" sz="1200" dirty="0"/>
          </a:p>
        </p:txBody>
      </p:sp>
      <p:sp>
        <p:nvSpPr>
          <p:cNvPr id="15" name="Shape 10"/>
          <p:cNvSpPr/>
          <p:nvPr/>
        </p:nvSpPr>
        <p:spPr>
          <a:xfrm>
            <a:off x="658368" y="4974336"/>
            <a:ext cx="10872216" cy="914400"/>
          </a:xfrm>
          <a:prstGeom prst="roundRect">
            <a:avLst>
              <a:gd name="adj" fmla="val 10000"/>
            </a:avLst>
          </a:prstGeom>
          <a:solidFill>
            <a:srgbClr val="201E4C"/>
          </a:solidFill>
          <a:ln w="12700">
            <a:solidFill>
              <a:srgbClr val="201E4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6" name="Text 11"/>
          <p:cNvSpPr/>
          <p:nvPr/>
        </p:nvSpPr>
        <p:spPr>
          <a:xfrm>
            <a:off x="932688" y="5084064"/>
            <a:ext cx="1032357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근사 비용  ≤  2 × 최적 비용</a:t>
            </a:r>
            <a:endParaRPr lang="en-US" sz="2200" dirty="0"/>
          </a:p>
        </p:txBody>
      </p:sp>
      <p:sp>
        <p:nvSpPr>
          <p:cNvPr id="17" name="Text 12"/>
          <p:cNvSpPr/>
          <p:nvPr/>
        </p:nvSpPr>
        <p:spPr>
          <a:xfrm>
            <a:off x="932688" y="5468112"/>
            <a:ext cx="1032357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"아무리 재수가 없어도 최적보다 2배 이상 돌아가지는 않는다"</a:t>
            </a:r>
            <a:endParaRPr lang="en-US" sz="1150" dirty="0"/>
          </a:p>
        </p:txBody>
      </p:sp>
      <p:sp>
        <p:nvSpPr>
          <p:cNvPr id="18" name="Shape 13"/>
          <p:cNvSpPr/>
          <p:nvPr/>
        </p:nvSpPr>
        <p:spPr>
          <a:xfrm>
            <a:off x="658368" y="5907024"/>
            <a:ext cx="10872216" cy="420624"/>
          </a:xfrm>
          <a:prstGeom prst="roundRect">
            <a:avLst>
              <a:gd name="adj" fmla="val 26087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9" name="Shape 14"/>
          <p:cNvSpPr/>
          <p:nvPr/>
        </p:nvSpPr>
        <p:spPr>
          <a:xfrm>
            <a:off x="896112" y="5934456"/>
            <a:ext cx="365760" cy="36576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20" name="Image 3" descr="/home/claude/icons/bulb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1210" y="6029554"/>
            <a:ext cx="175565" cy="175565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1517904" y="5998464"/>
            <a:ext cx="975664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20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보장이 있다는 점이 휴리스틱과 근사 알고리즘을 가르는 결정적 차이다.</a:t>
            </a:r>
            <a:endParaRPr lang="en-US" sz="1200" dirty="0"/>
          </a:p>
        </p:txBody>
      </p:sp>
      <p:sp>
        <p:nvSpPr>
          <p:cNvPr id="22" name="Text 16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44</a:t>
            </a:r>
            <a:endParaRPr lang="en-US" sz="1000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094205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route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691869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§9.6  NP-완전 대처법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휴리스틱과 메타휴리스틱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37360"/>
            <a:ext cx="10872216" cy="676656"/>
          </a:xfrm>
          <a:prstGeom prst="roundRect">
            <a:avLst>
              <a:gd name="adj" fmla="val 16216"/>
            </a:avLst>
          </a:prstGeom>
          <a:solidFill>
            <a:srgbClr val="EEF0FF"/>
          </a:solidFill>
          <a:ln w="12700">
            <a:solidFill>
              <a:srgbClr val="EEF0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896112" y="1847088"/>
            <a:ext cx="457200" cy="45720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8" name="Image 1" descr="/home/claude/icons/brain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984" y="1965960"/>
            <a:ext cx="219456" cy="219456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517904" y="1828800"/>
            <a:ext cx="977493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30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수학적 보장 없이 실전 경험과 직관에 의존하는 방법 — 대신 훨씬 넓은 문제에 적용된다.</a:t>
            </a:r>
            <a:endParaRPr lang="en-US" sz="1300" dirty="0"/>
          </a:p>
        </p:txBody>
      </p:sp>
      <p:sp>
        <p:nvSpPr>
          <p:cNvPr id="10" name="Shape 6"/>
          <p:cNvSpPr/>
          <p:nvPr/>
        </p:nvSpPr>
        <p:spPr>
          <a:xfrm>
            <a:off x="658368" y="2615184"/>
            <a:ext cx="5349240" cy="2651760"/>
          </a:xfrm>
          <a:prstGeom prst="roundRect">
            <a:avLst>
              <a:gd name="adj" fmla="val 4828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1" name="Shape 7"/>
          <p:cNvSpPr/>
          <p:nvPr/>
        </p:nvSpPr>
        <p:spPr>
          <a:xfrm>
            <a:off x="932688" y="2852928"/>
            <a:ext cx="438912" cy="438912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12" name="Image 2" descr="/home/claude/icons/fire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1194" y="2971434"/>
            <a:ext cx="201900" cy="201900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1645920" y="2834640"/>
            <a:ext cx="40233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모의 담금질 (simulated annealing)</a:t>
            </a:r>
            <a:endParaRPr lang="en-US" sz="1400" dirty="0"/>
          </a:p>
        </p:txBody>
      </p:sp>
      <p:sp>
        <p:nvSpPr>
          <p:cNvPr id="14" name="Text 9"/>
          <p:cNvSpPr/>
          <p:nvPr/>
        </p:nvSpPr>
        <p:spPr>
          <a:xfrm>
            <a:off x="932688" y="3346704"/>
            <a:ext cx="4800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16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금속을 천천히 식히는 물리 현상에서 착안했다.</a:t>
            </a:r>
            <a:endParaRPr lang="en-US" sz="1160" dirty="0"/>
          </a:p>
          <a:p>
            <a:pPr indent="0" marL="0">
              <a:lnSpc>
                <a:spcPct val="130000"/>
              </a:lnSpc>
              <a:buNone/>
            </a:pPr>
            <a:endParaRPr lang="en-US" sz="116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16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처음에는 나쁜 해도 받아들여 국소 최적에서 빠져나오고, 나중에는 좋은 해만 골라 전역 최적으로 수렴한다.</a:t>
            </a:r>
            <a:endParaRPr lang="en-US" sz="1160" dirty="0"/>
          </a:p>
        </p:txBody>
      </p:sp>
      <p:sp>
        <p:nvSpPr>
          <p:cNvPr id="15" name="Shape 10"/>
          <p:cNvSpPr/>
          <p:nvPr/>
        </p:nvSpPr>
        <p:spPr>
          <a:xfrm>
            <a:off x="932688" y="4700016"/>
            <a:ext cx="4800600" cy="420624"/>
          </a:xfrm>
          <a:prstGeom prst="roundRect">
            <a:avLst>
              <a:gd name="adj" fmla="val 26087"/>
            </a:avLst>
          </a:prstGeom>
          <a:solidFill>
            <a:srgbClr val="E7E6FB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16" name="Text 11"/>
          <p:cNvSpPr/>
          <p:nvPr/>
        </p:nvSpPr>
        <p:spPr>
          <a:xfrm>
            <a:off x="932688" y="4700016"/>
            <a:ext cx="48006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응용 — 반도체 레이아웃 설계</a:t>
            </a:r>
            <a:endParaRPr lang="en-US" sz="1150" dirty="0"/>
          </a:p>
        </p:txBody>
      </p:sp>
      <p:sp>
        <p:nvSpPr>
          <p:cNvPr id="17" name="Shape 12"/>
          <p:cNvSpPr/>
          <p:nvPr/>
        </p:nvSpPr>
        <p:spPr>
          <a:xfrm>
            <a:off x="6181344" y="2615184"/>
            <a:ext cx="5349240" cy="2651760"/>
          </a:xfrm>
          <a:prstGeom prst="roundRect">
            <a:avLst>
              <a:gd name="adj" fmla="val 4828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8" name="Shape 13"/>
          <p:cNvSpPr/>
          <p:nvPr/>
        </p:nvSpPr>
        <p:spPr>
          <a:xfrm>
            <a:off x="6455664" y="2852928"/>
            <a:ext cx="438912" cy="438912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19" name="Image 3" descr="/home/claude/icons/seedling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74170" y="2971434"/>
            <a:ext cx="201900" cy="201900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7168896" y="2834640"/>
            <a:ext cx="40233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유전 알고리즘 (genetic algorithm)</a:t>
            </a:r>
            <a:endParaRPr lang="en-US" sz="1400" dirty="0"/>
          </a:p>
        </p:txBody>
      </p:sp>
      <p:sp>
        <p:nvSpPr>
          <p:cNvPr id="21" name="Text 15"/>
          <p:cNvSpPr/>
          <p:nvPr/>
        </p:nvSpPr>
        <p:spPr>
          <a:xfrm>
            <a:off x="6455664" y="3346704"/>
            <a:ext cx="4800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16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생물의 진화 과정을 모방했다.</a:t>
            </a:r>
            <a:endParaRPr lang="en-US" sz="1160" dirty="0"/>
          </a:p>
          <a:p>
            <a:pPr indent="0" marL="0">
              <a:lnSpc>
                <a:spcPct val="130000"/>
              </a:lnSpc>
              <a:buNone/>
            </a:pPr>
            <a:endParaRPr lang="en-US" sz="116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16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무작위 해를 여러 개 만들어 교배시키고 돌연변이를 섞은 뒤, 우수한 개체만 살아남기를 반복한다.</a:t>
            </a:r>
            <a:endParaRPr lang="en-US" sz="1160" dirty="0"/>
          </a:p>
        </p:txBody>
      </p:sp>
      <p:sp>
        <p:nvSpPr>
          <p:cNvPr id="22" name="Shape 16"/>
          <p:cNvSpPr/>
          <p:nvPr/>
        </p:nvSpPr>
        <p:spPr>
          <a:xfrm>
            <a:off x="6455664" y="4700016"/>
            <a:ext cx="4800600" cy="420624"/>
          </a:xfrm>
          <a:prstGeom prst="roundRect">
            <a:avLst>
              <a:gd name="adj" fmla="val 26087"/>
            </a:avLst>
          </a:prstGeom>
          <a:solidFill>
            <a:srgbClr val="E7E6FB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23" name="Text 17"/>
          <p:cNvSpPr/>
          <p:nvPr/>
        </p:nvSpPr>
        <p:spPr>
          <a:xfrm>
            <a:off x="6455664" y="4700016"/>
            <a:ext cx="48006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응용 — 게임 AI, 함수 최적화</a:t>
            </a:r>
            <a:endParaRPr lang="en-US" sz="1150" dirty="0"/>
          </a:p>
        </p:txBody>
      </p:sp>
      <p:sp>
        <p:nvSpPr>
          <p:cNvPr id="24" name="Shape 18"/>
          <p:cNvSpPr/>
          <p:nvPr/>
        </p:nvSpPr>
        <p:spPr>
          <a:xfrm>
            <a:off x="658368" y="5449824"/>
            <a:ext cx="10872216" cy="512064"/>
          </a:xfrm>
          <a:prstGeom prst="roundRect">
            <a:avLst>
              <a:gd name="adj" fmla="val 21429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5" name="Shape 19"/>
          <p:cNvSpPr/>
          <p:nvPr/>
        </p:nvSpPr>
        <p:spPr>
          <a:xfrm>
            <a:off x="896112" y="5477256"/>
            <a:ext cx="457200" cy="45720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26" name="Image 4" descr="/home/claude/icons/warn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4984" y="5596128"/>
            <a:ext cx="219456" cy="219456"/>
          </a:xfrm>
          <a:prstGeom prst="rect">
            <a:avLst/>
          </a:prstGeom>
        </p:spPr>
      </p:pic>
      <p:sp>
        <p:nvSpPr>
          <p:cNvPr id="27" name="Text 20"/>
          <p:cNvSpPr/>
          <p:nvPr/>
        </p:nvSpPr>
        <p:spPr>
          <a:xfrm>
            <a:off x="1517904" y="5541264"/>
            <a:ext cx="975664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품질 보장이 없으므로, 결과를 반드시 실측으로 검증해야 한다.</a:t>
            </a:r>
            <a:endParaRPr lang="en-US" sz="1230" dirty="0"/>
          </a:p>
        </p:txBody>
      </p:sp>
      <p:sp>
        <p:nvSpPr>
          <p:cNvPr id="28" name="Text 21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45</a:t>
            </a:r>
            <a:endParaRPr lang="en-US" sz="1000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bg>
      <p:bgPr>
        <a:solidFill>
          <a:srgbClr val="1716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75120" y="274320"/>
            <a:ext cx="4846320" cy="6309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0000" b="1" dirty="0">
                <a:solidFill>
                  <a:srgbClr val="2A286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9.7</a:t>
            </a:r>
            <a:endParaRPr lang="en-US" sz="20000" dirty="0"/>
          </a:p>
        </p:txBody>
      </p:sp>
      <p:sp>
        <p:nvSpPr>
          <p:cNvPr id="3" name="Shape 1"/>
          <p:cNvSpPr/>
          <p:nvPr/>
        </p:nvSpPr>
        <p:spPr>
          <a:xfrm>
            <a:off x="658368" y="2148840"/>
            <a:ext cx="822960" cy="822960"/>
          </a:xfrm>
          <a:prstGeom prst="ellipse">
            <a:avLst/>
          </a:prstGeom>
          <a:solidFill>
            <a:srgbClr val="4338CA"/>
          </a:solidFill>
          <a:ln w="12700">
            <a:solidFill>
              <a:srgbClr val="4338CA"/>
            </a:solidFill>
            <a:prstDash val="solid"/>
          </a:ln>
        </p:spPr>
      </p:sp>
      <p:pic>
        <p:nvPicPr>
          <p:cNvPr id="4" name="Image 0" descr="/home/claude/icons/question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2338" y="2362810"/>
            <a:ext cx="395021" cy="39502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58368" y="3127248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60" kern="0" dirty="0">
                <a:solidFill>
                  <a:srgbClr val="4338C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9.7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58368" y="3438144"/>
            <a:ext cx="6949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 vs NP 문제</a:t>
            </a:r>
            <a:endParaRPr lang="en-US" sz="3900" dirty="0"/>
          </a:p>
        </p:txBody>
      </p:sp>
      <p:sp>
        <p:nvSpPr>
          <p:cNvPr id="7" name="Text 4"/>
          <p:cNvSpPr/>
          <p:nvPr/>
        </p:nvSpPr>
        <p:spPr>
          <a:xfrm>
            <a:off x="658368" y="4407408"/>
            <a:ext cx="6766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상금 100만 달러가 걸린 밀레니엄 난제.</a:t>
            </a:r>
            <a:endParaRPr lang="en-US" sz="135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인류 지성의 최전선.</a:t>
            </a:r>
            <a:endParaRPr lang="en-US" sz="1350" dirty="0"/>
          </a:p>
        </p:txBody>
      </p:sp>
      <p:sp>
        <p:nvSpPr>
          <p:cNvPr id="8" name="Text 5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A67A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46</a:t>
            </a:r>
            <a:endParaRPr lang="en-US" sz="1000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908901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question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506565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§9.7  P vs NP 문제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밀레니엄 난제 — P vs NP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00784"/>
            <a:ext cx="10872216" cy="786384"/>
          </a:xfrm>
          <a:prstGeom prst="roundRect">
            <a:avLst>
              <a:gd name="adj" fmla="val 13953"/>
            </a:avLst>
          </a:prstGeom>
          <a:solidFill>
            <a:srgbClr val="EEF0FF"/>
          </a:solidFill>
          <a:ln w="12700">
            <a:solidFill>
              <a:srgbClr val="EEF0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896112" y="1865376"/>
            <a:ext cx="457200" cy="457200"/>
          </a:xfrm>
          <a:prstGeom prst="ellipse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pic>
        <p:nvPicPr>
          <p:cNvPr id="8" name="Image 1" descr="/home/claude/icons/trophy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984" y="1984248"/>
            <a:ext cx="219456" cy="219456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517904" y="1792224"/>
            <a:ext cx="9774936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30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2000년 클레이 수학연구소가 선정한 7대 밀레니엄 난제 중 하나 · 상금 100만 달러</a:t>
            </a:r>
            <a:endParaRPr lang="en-US" sz="1300" dirty="0"/>
          </a:p>
        </p:txBody>
      </p:sp>
      <p:sp>
        <p:nvSpPr>
          <p:cNvPr id="10" name="Shape 6"/>
          <p:cNvSpPr/>
          <p:nvPr/>
        </p:nvSpPr>
        <p:spPr>
          <a:xfrm>
            <a:off x="658368" y="2706624"/>
            <a:ext cx="10872216" cy="914400"/>
          </a:xfrm>
          <a:prstGeom prst="roundRect">
            <a:avLst>
              <a:gd name="adj" fmla="val 10000"/>
            </a:avLst>
          </a:prstGeom>
          <a:solidFill>
            <a:srgbClr val="201E4C"/>
          </a:solidFill>
          <a:ln w="12700">
            <a:solidFill>
              <a:srgbClr val="201E4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1" name="Text 7"/>
          <p:cNvSpPr/>
          <p:nvPr/>
        </p:nvSpPr>
        <p:spPr>
          <a:xfrm>
            <a:off x="932688" y="2706624"/>
            <a:ext cx="10323576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"답을 확인하는 것이 쉬운 모든 문제는, 답을 찾는 것도 쉬운가?"</a:t>
            </a:r>
            <a:endParaRPr lang="en-US" sz="2000" dirty="0"/>
          </a:p>
        </p:txBody>
      </p:sp>
      <p:sp>
        <p:nvSpPr>
          <p:cNvPr id="12" name="Shape 8"/>
          <p:cNvSpPr/>
          <p:nvPr/>
        </p:nvSpPr>
        <p:spPr>
          <a:xfrm>
            <a:off x="658368" y="3840480"/>
            <a:ext cx="5349240" cy="1700784"/>
          </a:xfrm>
          <a:prstGeom prst="roundRect">
            <a:avLst>
              <a:gd name="adj" fmla="val 752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3" name="Shape 9"/>
          <p:cNvSpPr/>
          <p:nvPr/>
        </p:nvSpPr>
        <p:spPr>
          <a:xfrm>
            <a:off x="932688" y="4078224"/>
            <a:ext cx="438912" cy="438912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14" name="Image 2" descr="/home/claude/icons/bolt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1194" y="4196730"/>
            <a:ext cx="201900" cy="201900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1645920" y="4059936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만약 P = NP 라면?</a:t>
            </a:r>
            <a:endParaRPr lang="en-US" sz="1450" dirty="0"/>
          </a:p>
        </p:txBody>
      </p:sp>
      <p:sp>
        <p:nvSpPr>
          <p:cNvPr id="16" name="Text 11"/>
          <p:cNvSpPr/>
          <p:nvPr/>
        </p:nvSpPr>
        <p:spPr>
          <a:xfrm>
            <a:off x="932688" y="4553712"/>
            <a:ext cx="480060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2000"/>
              </a:lnSpc>
              <a:buNone/>
            </a:pPr>
            <a:r>
              <a:rPr lang="en-US" sz="116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모든 암호 체계가 붕괴한다 · AI 특이점이 도래한다 · 수학 정리의 자동 증명이 가능해진다</a:t>
            </a:r>
            <a:endParaRPr lang="en-US" sz="1160" dirty="0"/>
          </a:p>
        </p:txBody>
      </p:sp>
      <p:sp>
        <p:nvSpPr>
          <p:cNvPr id="17" name="Shape 12"/>
          <p:cNvSpPr/>
          <p:nvPr/>
        </p:nvSpPr>
        <p:spPr>
          <a:xfrm>
            <a:off x="6181344" y="3840480"/>
            <a:ext cx="5349240" cy="1700784"/>
          </a:xfrm>
          <a:prstGeom prst="roundRect">
            <a:avLst>
              <a:gd name="adj" fmla="val 752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8" name="Shape 13"/>
          <p:cNvSpPr/>
          <p:nvPr/>
        </p:nvSpPr>
        <p:spPr>
          <a:xfrm>
            <a:off x="6455664" y="4078224"/>
            <a:ext cx="438912" cy="438912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19" name="Image 3" descr="/home/claude/icons/search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74170" y="4196730"/>
            <a:ext cx="201900" cy="201900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7168896" y="4059936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현재의 결론</a:t>
            </a:r>
            <a:endParaRPr lang="en-US" sz="1450" dirty="0"/>
          </a:p>
        </p:txBody>
      </p:sp>
      <p:sp>
        <p:nvSpPr>
          <p:cNvPr id="21" name="Text 15"/>
          <p:cNvSpPr/>
          <p:nvPr/>
        </p:nvSpPr>
        <p:spPr>
          <a:xfrm>
            <a:off x="6455664" y="4553712"/>
            <a:ext cx="480060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2000"/>
              </a:lnSpc>
              <a:buNone/>
            </a:pPr>
            <a:r>
              <a:rPr lang="en-US" sz="116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대다수 연구자는 P ≠ NP 라고 본다 · 그러나 수학적 증명은 아직 없다 · 여전히 열린 문제로 남아 있다</a:t>
            </a:r>
            <a:endParaRPr lang="en-US" sz="1160" dirty="0"/>
          </a:p>
        </p:txBody>
      </p:sp>
      <p:sp>
        <p:nvSpPr>
          <p:cNvPr id="22" name="Shape 16"/>
          <p:cNvSpPr/>
          <p:nvPr/>
        </p:nvSpPr>
        <p:spPr>
          <a:xfrm>
            <a:off x="658368" y="5797296"/>
            <a:ext cx="10872216" cy="457200"/>
          </a:xfrm>
          <a:prstGeom prst="roundRect">
            <a:avLst>
              <a:gd name="adj" fmla="val 24000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3" name="Shape 17"/>
          <p:cNvSpPr/>
          <p:nvPr/>
        </p:nvSpPr>
        <p:spPr>
          <a:xfrm>
            <a:off x="896112" y="5824728"/>
            <a:ext cx="402336" cy="402336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24" name="Image 4" descr="/home/claude/icons/flag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0719" y="5929335"/>
            <a:ext cx="193121" cy="193121"/>
          </a:xfrm>
          <a:prstGeom prst="rect">
            <a:avLst/>
          </a:prstGeom>
        </p:spPr>
      </p:pic>
      <p:sp>
        <p:nvSpPr>
          <p:cNvPr id="25" name="Text 18"/>
          <p:cNvSpPr/>
          <p:nvPr/>
        </p:nvSpPr>
        <p:spPr>
          <a:xfrm>
            <a:off x="1517904" y="5888736"/>
            <a:ext cx="97566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반세기 넘게 열려 있는 질문이자, 컴퓨터 과학이 가진 가장 큰 미해결 문제다.</a:t>
            </a:r>
            <a:endParaRPr lang="en-US" sz="1230" dirty="0"/>
          </a:p>
        </p:txBody>
      </p:sp>
      <p:sp>
        <p:nvSpPr>
          <p:cNvPr id="26" name="Text 19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47</a:t>
            </a:r>
            <a:endParaRPr lang="en-US" sz="1000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57200"/>
            <a:ext cx="5486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60" kern="0" dirty="0">
                <a:solidFill>
                  <a:srgbClr val="4F46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SUMMARY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58368" y="78638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9장 정리</a:t>
            </a:r>
            <a:endParaRPr lang="en-US" sz="2900" dirty="0"/>
          </a:p>
        </p:txBody>
      </p:sp>
      <p:sp>
        <p:nvSpPr>
          <p:cNvPr id="4" name="Shape 2"/>
          <p:cNvSpPr/>
          <p:nvPr/>
        </p:nvSpPr>
        <p:spPr>
          <a:xfrm>
            <a:off x="658368" y="1737360"/>
            <a:ext cx="5230368" cy="1280160"/>
          </a:xfrm>
          <a:prstGeom prst="roundRect">
            <a:avLst>
              <a:gd name="adj" fmla="val 857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914400" y="1975104"/>
            <a:ext cx="475488" cy="475488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6" name="Image 0" descr="/home/claude/icons/hourglass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2782" y="2103486"/>
            <a:ext cx="218724" cy="218724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517904" y="1920240"/>
            <a:ext cx="41330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4F46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다항 시간 vs 지수 시간</a:t>
            </a:r>
            <a:endParaRPr lang="en-US" sz="1250" dirty="0"/>
          </a:p>
        </p:txBody>
      </p:sp>
      <p:sp>
        <p:nvSpPr>
          <p:cNvPr id="8" name="Text 5"/>
          <p:cNvSpPr/>
          <p:nvPr/>
        </p:nvSpPr>
        <p:spPr>
          <a:xfrm>
            <a:off x="1517904" y="2304288"/>
            <a:ext cx="4133088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2000"/>
              </a:lnSpc>
              <a:buNone/>
            </a:pPr>
            <a:r>
              <a:rPr lang="en-US" sz="106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풀 수 있는 문제와 풀 수 없는 문제를 가르는 실질적인 경계선이다.</a:t>
            </a:r>
            <a:endParaRPr lang="en-US" sz="1060" dirty="0"/>
          </a:p>
        </p:txBody>
      </p:sp>
      <p:sp>
        <p:nvSpPr>
          <p:cNvPr id="9" name="Shape 6"/>
          <p:cNvSpPr/>
          <p:nvPr/>
        </p:nvSpPr>
        <p:spPr>
          <a:xfrm>
            <a:off x="6300216" y="1737360"/>
            <a:ext cx="5230368" cy="1280160"/>
          </a:xfrm>
          <a:prstGeom prst="roundRect">
            <a:avLst>
              <a:gd name="adj" fmla="val 857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6556248" y="1975104"/>
            <a:ext cx="475488" cy="475488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11" name="Image 1" descr="/home/claude/icons/check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84630" y="2103486"/>
            <a:ext cx="218724" cy="218724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7159752" y="1920240"/>
            <a:ext cx="41330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 클래스</a:t>
            </a:r>
            <a:endParaRPr lang="en-US" sz="1250" dirty="0"/>
          </a:p>
        </p:txBody>
      </p:sp>
      <p:sp>
        <p:nvSpPr>
          <p:cNvPr id="13" name="Text 9"/>
          <p:cNvSpPr/>
          <p:nvPr/>
        </p:nvSpPr>
        <p:spPr>
          <a:xfrm>
            <a:off x="7159752" y="2304288"/>
            <a:ext cx="4133088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2000"/>
              </a:lnSpc>
              <a:buNone/>
            </a:pPr>
            <a:r>
              <a:rPr lang="en-US" sz="106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다항 시간 안에 해를 직접 찾을 수 있는 문제들. 지금까지 배운 알고리즘 대부분이 여기 있다.</a:t>
            </a:r>
            <a:endParaRPr lang="en-US" sz="1060" dirty="0"/>
          </a:p>
        </p:txBody>
      </p:sp>
      <p:sp>
        <p:nvSpPr>
          <p:cNvPr id="14" name="Shape 10"/>
          <p:cNvSpPr/>
          <p:nvPr/>
        </p:nvSpPr>
        <p:spPr>
          <a:xfrm>
            <a:off x="658368" y="3236976"/>
            <a:ext cx="5230368" cy="1280160"/>
          </a:xfrm>
          <a:prstGeom prst="roundRect">
            <a:avLst>
              <a:gd name="adj" fmla="val 857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914400" y="3474720"/>
            <a:ext cx="475488" cy="475488"/>
          </a:xfrm>
          <a:prstGeom prst="ellipse">
            <a:avLst/>
          </a:prstGeom>
          <a:solidFill>
            <a:srgbClr val="38BDF8"/>
          </a:solidFill>
          <a:ln w="12700">
            <a:solidFill>
              <a:srgbClr val="38BDF8"/>
            </a:solidFill>
            <a:prstDash val="solid"/>
          </a:ln>
        </p:spPr>
      </p:sp>
      <p:pic>
        <p:nvPicPr>
          <p:cNvPr id="16" name="Image 2" descr="/home/claude/icons/scale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2782" y="3603102"/>
            <a:ext cx="218724" cy="218724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1517904" y="3419856"/>
            <a:ext cx="41330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38BDF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NP 클래스</a:t>
            </a:r>
            <a:endParaRPr lang="en-US" sz="1250" dirty="0"/>
          </a:p>
        </p:txBody>
      </p:sp>
      <p:sp>
        <p:nvSpPr>
          <p:cNvPr id="18" name="Text 13"/>
          <p:cNvSpPr/>
          <p:nvPr/>
        </p:nvSpPr>
        <p:spPr>
          <a:xfrm>
            <a:off x="1517904" y="3803904"/>
            <a:ext cx="4133088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2000"/>
              </a:lnSpc>
              <a:buNone/>
            </a:pPr>
            <a:r>
              <a:rPr lang="en-US" sz="106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다항 시간 안에 검산할 수 있는 문제들. P ⊆ NP 는 증명된 사실이다.</a:t>
            </a:r>
            <a:endParaRPr lang="en-US" sz="1060" dirty="0"/>
          </a:p>
        </p:txBody>
      </p:sp>
      <p:sp>
        <p:nvSpPr>
          <p:cNvPr id="19" name="Shape 14"/>
          <p:cNvSpPr/>
          <p:nvPr/>
        </p:nvSpPr>
        <p:spPr>
          <a:xfrm>
            <a:off x="6300216" y="3236976"/>
            <a:ext cx="5230368" cy="1280160"/>
          </a:xfrm>
          <a:prstGeom prst="roundRect">
            <a:avLst>
              <a:gd name="adj" fmla="val 857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0" name="Shape 15"/>
          <p:cNvSpPr/>
          <p:nvPr/>
        </p:nvSpPr>
        <p:spPr>
          <a:xfrm>
            <a:off x="6556248" y="3474720"/>
            <a:ext cx="475488" cy="475488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21" name="Image 3" descr="/home/claude/icons/exchange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84630" y="3603102"/>
            <a:ext cx="218724" cy="218724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7159752" y="3419856"/>
            <a:ext cx="41330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59E0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환원 (reduction)</a:t>
            </a:r>
            <a:endParaRPr lang="en-US" sz="1250" dirty="0"/>
          </a:p>
        </p:txBody>
      </p:sp>
      <p:sp>
        <p:nvSpPr>
          <p:cNvPr id="23" name="Text 17"/>
          <p:cNvSpPr/>
          <p:nvPr/>
        </p:nvSpPr>
        <p:spPr>
          <a:xfrm>
            <a:off x="7159752" y="3803904"/>
            <a:ext cx="4133088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2000"/>
              </a:lnSpc>
              <a:buNone/>
            </a:pPr>
            <a:r>
              <a:rPr lang="en-US" sz="106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문제 A를 B로 변환해 난이도를 비교한다. NP-완전성 증명의 유일한 도구다.</a:t>
            </a:r>
            <a:endParaRPr lang="en-US" sz="1060" dirty="0"/>
          </a:p>
        </p:txBody>
      </p:sp>
      <p:sp>
        <p:nvSpPr>
          <p:cNvPr id="24" name="Shape 18"/>
          <p:cNvSpPr/>
          <p:nvPr/>
        </p:nvSpPr>
        <p:spPr>
          <a:xfrm>
            <a:off x="658368" y="4736592"/>
            <a:ext cx="5230368" cy="1280160"/>
          </a:xfrm>
          <a:prstGeom prst="roundRect">
            <a:avLst>
              <a:gd name="adj" fmla="val 857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5" name="Shape 19"/>
          <p:cNvSpPr/>
          <p:nvPr/>
        </p:nvSpPr>
        <p:spPr>
          <a:xfrm>
            <a:off x="914400" y="4974336"/>
            <a:ext cx="475488" cy="475488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26" name="Image 4" descr="/home/claude/icons/layers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2782" y="5102718"/>
            <a:ext cx="218724" cy="218724"/>
          </a:xfrm>
          <a:prstGeom prst="rect">
            <a:avLst/>
          </a:prstGeom>
        </p:spPr>
      </p:pic>
      <p:sp>
        <p:nvSpPr>
          <p:cNvPr id="27" name="Text 20"/>
          <p:cNvSpPr/>
          <p:nvPr/>
        </p:nvSpPr>
        <p:spPr>
          <a:xfrm>
            <a:off x="1517904" y="4919472"/>
            <a:ext cx="41330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7C3AE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NP-완전과 NP-난해</a:t>
            </a:r>
            <a:endParaRPr lang="en-US" sz="1250" dirty="0"/>
          </a:p>
        </p:txBody>
      </p:sp>
      <p:sp>
        <p:nvSpPr>
          <p:cNvPr id="28" name="Text 21"/>
          <p:cNvSpPr/>
          <p:nvPr/>
        </p:nvSpPr>
        <p:spPr>
          <a:xfrm>
            <a:off x="1517904" y="5303520"/>
            <a:ext cx="4133088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2000"/>
              </a:lnSpc>
              <a:buNone/>
            </a:pPr>
            <a:r>
              <a:rPr lang="en-US" sz="106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NP-완전 = NP ∩ NP-난해. 하나만 다항 시간에 풀리면 전부 풀린다.</a:t>
            </a:r>
            <a:endParaRPr lang="en-US" sz="1060" dirty="0"/>
          </a:p>
        </p:txBody>
      </p:sp>
      <p:sp>
        <p:nvSpPr>
          <p:cNvPr id="29" name="Shape 22"/>
          <p:cNvSpPr/>
          <p:nvPr/>
        </p:nvSpPr>
        <p:spPr>
          <a:xfrm>
            <a:off x="6300216" y="4736592"/>
            <a:ext cx="5230368" cy="1280160"/>
          </a:xfrm>
          <a:prstGeom prst="roundRect">
            <a:avLst>
              <a:gd name="adj" fmla="val 857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0" name="Shape 23"/>
          <p:cNvSpPr/>
          <p:nvPr/>
        </p:nvSpPr>
        <p:spPr>
          <a:xfrm>
            <a:off x="6556248" y="4974336"/>
            <a:ext cx="475488" cy="475488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31" name="Image 5" descr="/home/claude/icons/route_white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84630" y="5102718"/>
            <a:ext cx="218724" cy="218724"/>
          </a:xfrm>
          <a:prstGeom prst="rect">
            <a:avLst/>
          </a:prstGeom>
        </p:spPr>
      </p:pic>
      <p:sp>
        <p:nvSpPr>
          <p:cNvPr id="32" name="Text 24"/>
          <p:cNvSpPr/>
          <p:nvPr/>
        </p:nvSpPr>
        <p:spPr>
          <a:xfrm>
            <a:off x="7159752" y="4919472"/>
            <a:ext cx="41330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대처법과 P vs NP</a:t>
            </a:r>
            <a:endParaRPr lang="en-US" sz="1250" dirty="0"/>
          </a:p>
        </p:txBody>
      </p:sp>
      <p:sp>
        <p:nvSpPr>
          <p:cNvPr id="33" name="Text 25"/>
          <p:cNvSpPr/>
          <p:nvPr/>
        </p:nvSpPr>
        <p:spPr>
          <a:xfrm>
            <a:off x="7159752" y="5303520"/>
            <a:ext cx="4133088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2000"/>
              </a:lnSpc>
              <a:buNone/>
            </a:pPr>
            <a:r>
              <a:rPr lang="en-US" sz="106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근사 알고리즘과 휴리스틱으로 실용적으로 해결한다. 그리고 P vs NP는 여전히 열려 있다.</a:t>
            </a:r>
            <a:endParaRPr lang="en-US" sz="1060" dirty="0"/>
          </a:p>
        </p:txBody>
      </p:sp>
      <p:sp>
        <p:nvSpPr>
          <p:cNvPr id="34" name="Text 26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48</a:t>
            </a:r>
            <a:endParaRPr lang="en-US" sz="1000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bg>
      <p:bgPr>
        <a:solidFill>
          <a:srgbClr val="1716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5623560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02920" y="5797296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502920" y="5971032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76656" y="5623560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76656" y="5797296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76656" y="5971032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50392" y="5623560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850392" y="5797296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50392" y="5971032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024128" y="5623560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024128" y="5797296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024128" y="5971032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1197864" y="5623560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197864" y="5797296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197864" y="5971032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1828800"/>
            <a:ext cx="60350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FBBF2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CHAPTER 09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658368" y="2340864"/>
            <a:ext cx="60350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6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Q &amp; A</a:t>
            </a:r>
            <a:endParaRPr lang="en-US" sz="5600" dirty="0"/>
          </a:p>
        </p:txBody>
      </p:sp>
      <p:sp>
        <p:nvSpPr>
          <p:cNvPr id="19" name="Text 17"/>
          <p:cNvSpPr/>
          <p:nvPr/>
        </p:nvSpPr>
        <p:spPr>
          <a:xfrm>
            <a:off x="658368" y="3639312"/>
            <a:ext cx="6035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5000"/>
              </a:lnSpc>
              <a:buNone/>
            </a:pPr>
            <a:r>
              <a:rPr lang="en-US" sz="150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"문제의 한계를 아는 것이 곧 해결의 시작이다"</a:t>
            </a:r>
            <a:endParaRPr lang="en-US" sz="1500" dirty="0"/>
          </a:p>
          <a:p>
            <a:pPr indent="0" marL="0">
              <a:lnSpc>
                <a:spcPct val="135000"/>
              </a:lnSpc>
              <a:buNone/>
            </a:pPr>
            <a:r>
              <a:rPr lang="en-US" sz="150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풀리지 않는 이유를 아는 것도 하나의 답입니다.</a:t>
            </a:r>
            <a:endParaRPr lang="en-US" sz="1500" dirty="0"/>
          </a:p>
        </p:txBody>
      </p:sp>
      <p:sp>
        <p:nvSpPr>
          <p:cNvPr id="20" name="Shape 18"/>
          <p:cNvSpPr/>
          <p:nvPr/>
        </p:nvSpPr>
        <p:spPr>
          <a:xfrm>
            <a:off x="6967728" y="1691640"/>
            <a:ext cx="4562856" cy="3877056"/>
          </a:xfrm>
          <a:prstGeom prst="roundRect">
            <a:avLst>
              <a:gd name="adj" fmla="val 377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pic>
        <p:nvPicPr>
          <p:cNvPr id="21" name="Image 0" descr="/home/claude/ch9/assets/qa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50608" y="2132180"/>
            <a:ext cx="4197096" cy="2995976"/>
          </a:xfrm>
          <a:prstGeom prst="rect">
            <a:avLst/>
          </a:prstGeom>
        </p:spPr>
      </p:pic>
      <p:sp>
        <p:nvSpPr>
          <p:cNvPr id="22" name="Text 19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A67A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49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49</Slides>
  <Notes>49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9장 NP-완전 문제</dc:title>
  <dc:subject>PptxGenJS Presentation</dc:subject>
  <dc:creator>대전대학교</dc:creator>
  <cp:lastModifiedBy>대전대학교</cp:lastModifiedBy>
  <cp:revision>1</cp:revision>
  <dcterms:created xsi:type="dcterms:W3CDTF">2026-08-03T06:00:46Z</dcterms:created>
  <dcterms:modified xsi:type="dcterms:W3CDTF">2026-08-03T06:00:46Z</dcterms:modified>
</cp:coreProperties>
</file>