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Types>
</file>

<file path=_rels/.rels><?xml version="1.0" encoding="UTF-8"?><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67"/>
  </p:notesMasterIdLst>
  <p:sldIdLst>
    <p:sldId id="256" r:id="rId2"/>
    <p:sldId id="257" r:id="rId3"/>
    <p:sldId id="260" r:id="rId4"/>
    <p:sldId id="261" r:id="rId5"/>
    <p:sldId id="262" r:id="rId6"/>
    <p:sldId id="263" r:id="rId7"/>
    <p:sldId id="264" r:id="rId8"/>
    <p:sldId id="265" r:id="rId9"/>
    <p:sldId id="266" r:id="rId10"/>
    <p:sldId id="267" r:id="rId11"/>
    <p:sldId id="318" r:id="rId12"/>
    <p:sldId id="268" r:id="rId13"/>
    <p:sldId id="269" r:id="rId14"/>
    <p:sldId id="270" r:id="rId15"/>
    <p:sldId id="271" r:id="rId16"/>
    <p:sldId id="272" r:id="rId17"/>
    <p:sldId id="273" r:id="rId18"/>
    <p:sldId id="274" r:id="rId19"/>
    <p:sldId id="275" r:id="rId20"/>
    <p:sldId id="276" r:id="rId21"/>
    <p:sldId id="319" r:id="rId22"/>
    <p:sldId id="277" r:id="rId23"/>
    <p:sldId id="278" r:id="rId24"/>
    <p:sldId id="279" r:id="rId25"/>
    <p:sldId id="280" r:id="rId26"/>
    <p:sldId id="281" r:id="rId27"/>
    <p:sldId id="282" r:id="rId28"/>
    <p:sldId id="283" r:id="rId29"/>
    <p:sldId id="284" r:id="rId30"/>
    <p:sldId id="285" r:id="rId31"/>
    <p:sldId id="322"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21" r:id="rId49"/>
    <p:sldId id="327" r:id="rId97"/>
    <p:sldId id="328" r:id="rId98"/>
    <p:sldId id="329" r:id="rId99"/>
    <p:sldId id="330" r:id="rId100"/>
    <p:sldId id="302" r:id="rId50"/>
    <p:sldId id="303" r:id="rId51"/>
    <p:sldId id="304" r:id="rId52"/>
    <p:sldId id="305" r:id="rId53"/>
    <p:sldId id="306" r:id="rId54"/>
    <p:sldId id="307" r:id="rId55"/>
    <p:sldId id="323" r:id="rId93"/>
    <p:sldId id="324" r:id="rId94"/>
    <p:sldId id="331" r:id="rId101"/>
    <p:sldId id="332" r:id="rId102"/>
    <p:sldId id="333" r:id="rId103"/>
    <p:sldId id="334" r:id="rId104"/>
    <p:sldId id="308" r:id="rId56"/>
    <p:sldId id="309" r:id="rId57"/>
    <p:sldId id="310" r:id="rId58"/>
    <p:sldId id="311" r:id="rId59"/>
    <p:sldId id="312" r:id="rId60"/>
    <p:sldId id="325" r:id="rId95"/>
    <p:sldId id="326" r:id="rId96"/>
    <p:sldId id="313" r:id="rId61"/>
    <p:sldId id="320" r:id="rId62"/>
    <p:sldId id="314" r:id="rId63"/>
    <p:sldId id="315" r:id="rId64"/>
    <p:sldId id="316" r:id="rId65"/>
    <p:sldId id="317" r:id="rId66"/>
  </p:sldIdLst>
  <p:sldSz cx="12192000" cy="6858000"/>
  <p:notesSz cx="7104063" cy="10234613"/>
  <p:embeddedFontLst>
    <p:embeddedFont>
      <p:font typeface="Malgun Gothic" panose="020B0503020000020004" pitchFamily="50" charset="-127"/>
      <p:regular r:id="rId68"/>
      <p:bold r:id="rId69"/>
    </p:embeddedFont>
    <p:embeddedFont>
      <p:font typeface="Malgun Gothic" panose="020B0503020000020004" pitchFamily="50" charset="-127"/>
      <p:regular r:id="rId68"/>
      <p:bold r:id="rId69"/>
    </p:embeddedFont>
    <p:embeddedFont>
      <p:font typeface="Calibri" panose="020F0502020204030204" pitchFamily="34" charset="0"/>
      <p:regular r:id="rId70"/>
      <p:bold r:id="rId71"/>
      <p:italic r:id="rId72"/>
      <p:boldItalic r:id="rId73"/>
    </p:embeddedFont>
    <p:embeddedFont>
      <p:font typeface="Garamond" panose="02020404030301010803" pitchFamily="18" charset="0"/>
      <p:regular r:id="rId74"/>
      <p:bold r:id="rId75"/>
      <p:italic r:id="rId76"/>
      <p:boldItalic r:id="rId77"/>
    </p:embeddedFont>
    <p:embeddedFont>
      <p:font typeface="Helvetica Neue" panose="020B0600000101010101" charset="0"/>
      <p:regular r:id="rId78"/>
      <p:bold r:id="rId79"/>
      <p:italic r:id="rId80"/>
      <p:boldItalic r:id="rId81"/>
    </p:embeddedFont>
    <p:embeddedFont>
      <p:font typeface="Noto Sans Symbols" panose="020B0600000101010101" charset="0"/>
      <p:regular r:id="rId82"/>
      <p:bold r:id="rId83"/>
    </p:embeddedFont>
    <p:embeddedFont>
      <p:font typeface="Trebuchet MS" panose="020B0603020202020204" pitchFamily="34"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9">
          <p15:clr>
            <a:srgbClr val="A4A3A4"/>
          </p15:clr>
        </p15:guide>
        <p15:guide id="2" pos="3817">
          <p15:clr>
            <a:srgbClr val="A4A3A4"/>
          </p15:clr>
        </p15:guide>
        <p15:guide id="3" pos="3999">
          <p15:clr>
            <a:srgbClr val="A4A3A4"/>
          </p15:clr>
        </p15:guide>
        <p15:guide id="4" orient="horz" pos="2568">
          <p15:clr>
            <a:srgbClr val="A4A3A4"/>
          </p15:clr>
        </p15:guide>
        <p15:guide id="5" pos="960">
          <p15:clr>
            <a:srgbClr val="A4A3A4"/>
          </p15:clr>
        </p15:guide>
        <p15:guide id="6" orient="horz" pos="1774">
          <p15:clr>
            <a:srgbClr val="A4A3A4"/>
          </p15:clr>
        </p15:guide>
        <p15:guide id="7" orient="horz" pos="504">
          <p15:clr>
            <a:srgbClr val="A4A3A4"/>
          </p15:clr>
        </p15:guide>
        <p15:guide id="8" pos="506">
          <p15:clr>
            <a:srgbClr val="A4A3A4"/>
          </p15:clr>
        </p15:guide>
        <p15:guide id="9" pos="7174">
          <p15:clr>
            <a:srgbClr val="A4A3A4"/>
          </p15:clr>
        </p15:guide>
        <p15:guide id="10" pos="846">
          <p15:clr>
            <a:srgbClr val="A4A3A4"/>
          </p15:clr>
        </p15:guide>
        <p15:guide id="11" pos="105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jKiNoMAexLtuiYyqVMwDwFqh6o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DC8413-338F-4B4E-88D6-13C1FF610216}">
  <a:tblStyle styleId="{ABDC8413-338F-4B4E-88D6-13C1FF61021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2E8"/>
          </a:solidFill>
        </a:fill>
      </a:tcStyle>
    </a:wholeTbl>
    <a:band1H>
      <a:tcTxStyle/>
      <a:tcStyle>
        <a:tcBdr/>
        <a:fill>
          <a:solidFill>
            <a:srgbClr val="CCE5CE"/>
          </a:solidFill>
        </a:fill>
      </a:tcStyle>
    </a:band1H>
    <a:band2H>
      <a:tcTxStyle/>
      <a:tcStyle>
        <a:tcBdr/>
      </a:tcStyle>
    </a:band2H>
    <a:band1V>
      <a:tcTxStyle/>
      <a:tcStyle>
        <a:tcBdr/>
        <a:fill>
          <a:solidFill>
            <a:srgbClr val="CCE5CE"/>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9D40B1B-CC92-46DE-B9C9-18C51CD1D1E8}"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2E8"/>
          </a:solidFill>
        </a:fill>
      </a:tcStyle>
    </a:wholeTbl>
    <a:band1H>
      <a:tcTxStyle/>
      <a:tcStyle>
        <a:tcBdr/>
        <a:fill>
          <a:solidFill>
            <a:srgbClr val="CCE5CE"/>
          </a:solidFill>
        </a:fill>
      </a:tcStyle>
    </a:band1H>
    <a:band2H>
      <a:tcTxStyle/>
      <a:tcStyle>
        <a:tcBdr/>
      </a:tcStyle>
    </a:band2H>
    <a:band1V>
      <a:tcTxStyle/>
      <a:tcStyle>
        <a:tcBdr/>
        <a:fill>
          <a:solidFill>
            <a:srgbClr val="CCE5CE"/>
          </a:solidFill>
        </a:fill>
      </a:tcStyle>
    </a:band1V>
    <a:band2V>
      <a:tcTxStyle/>
      <a:tcStyle>
        <a:tcBdr/>
      </a:tcStyle>
    </a:band2V>
    <a:lastCol>
      <a:tcTxStyle b="on" i="off">
        <a:font>
          <a:latin typeface="Calibri"/>
          <a:ea typeface="Calibri"/>
          <a:cs typeface="Calibri"/>
        </a:font>
        <a:srgbClr val="FFFFFF"/>
      </a:tcTxStyle>
      <a:tcStyle>
        <a:tcBdr/>
        <a:fill>
          <a:solidFill>
            <a:srgbClr val="39B54A"/>
          </a:solidFill>
        </a:fill>
      </a:tcStyle>
    </a:lastCol>
    <a:firstCol>
      <a:tcTxStyle b="on" i="off">
        <a:font>
          <a:latin typeface="Calibri"/>
          <a:ea typeface="Calibri"/>
          <a:cs typeface="Calibri"/>
        </a:font>
        <a:srgbClr val="FFFFFF"/>
      </a:tcTxStyle>
      <a:tcStyle>
        <a:tcBdr/>
        <a:fill>
          <a:solidFill>
            <a:srgbClr val="39B54A"/>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39B54A"/>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39B54A"/>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96"/>
      </p:cViewPr>
      <p:guideLst>
        <p:guide orient="horz" pos="2409"/>
        <p:guide pos="3817"/>
        <p:guide pos="3999"/>
        <p:guide orient="horz" pos="2568"/>
        <p:guide pos="960"/>
        <p:guide orient="horz" pos="1774"/>
        <p:guide orient="horz" pos="504"/>
        <p:guide pos="506"/>
        <p:guide pos="7174"/>
        <p:guide pos="846"/>
        <p:guide pos="105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4"/>
        <p:guide pos="2238"/>
      </p:guideLst>
    </p:cSldViewPr>
  </p:notesViewPr>
  <p:gridSpacing cx="72008" cy="72008"/>
</p:viewPr>
</file>

<file path=ppt/_rels/presentation.xml.rels><?xml version="1.0" encoding="UTF-8"?><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84" Type="http://schemas.openxmlformats.org/officeDocument/2006/relationships/font" Target="fonts/font17.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0.fntdata"/><Relationship Id="rId61" Type="http://schemas.openxmlformats.org/officeDocument/2006/relationships/slide" Target="slides/slide60.xml"/><Relationship Id="rId82" Type="http://schemas.openxmlformats.org/officeDocument/2006/relationships/font" Target="fonts/font15.fntdata"/><Relationship Id="rId19" Type="http://schemas.openxmlformats.org/officeDocument/2006/relationships/slide" Target="slides/slide18.xml"/><Relationship Id="rId93" Type="http://schemas.openxmlformats.org/officeDocument/2006/relationships/slide" Target="slides/slide66.xml"/><Relationship Id="rId94" Type="http://schemas.openxmlformats.org/officeDocument/2006/relationships/slide" Target="slides/slide67.xml"/><Relationship Id="rId95" Type="http://schemas.openxmlformats.org/officeDocument/2006/relationships/slide" Target="slides/slide68.xml"/><Relationship Id="rId96" Type="http://schemas.openxmlformats.org/officeDocument/2006/relationships/slide" Target="slides/slide69.xml"/><Relationship Id="rId97" Type="http://schemas.openxmlformats.org/officeDocument/2006/relationships/slide" Target="slides/slide70.xml"/><Relationship Id="rId98" Type="http://schemas.openxmlformats.org/officeDocument/2006/relationships/slide" Target="slides/slide71.xml"/><Relationship Id="rId99" Type="http://schemas.openxmlformats.org/officeDocument/2006/relationships/slide" Target="slides/slide72.xml"/><Relationship Id="rId100" Type="http://schemas.openxmlformats.org/officeDocument/2006/relationships/slide" Target="slides/slide73.xml"/><Relationship Id="rId101" Type="http://schemas.openxmlformats.org/officeDocument/2006/relationships/slide" Target="slides/slide74.xml"/><Relationship Id="rId102" Type="http://schemas.openxmlformats.org/officeDocument/2006/relationships/slide" Target="slides/slide75.xml"/><Relationship Id="rId103" Type="http://schemas.openxmlformats.org/officeDocument/2006/relationships/slide" Target="slides/slide76.xml"/><Relationship Id="rId104" Type="http://schemas.openxmlformats.org/officeDocument/2006/relationships/slide" Target="slides/slide77.xml"/></Relationships>
</file>

<file path=ppt/notesMasters/_rels/notesMaster1.xml.rels><?xml version="1.0" encoding="UTF-8"?><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2"/>
            <a:ext cx="3078427" cy="511731"/>
          </a:xfrm>
          <a:prstGeom prst="rect">
            <a:avLst/>
          </a:prstGeom>
          <a:noFill/>
          <a:ln>
            <a:noFill/>
          </a:ln>
        </p:spPr>
        <p:txBody>
          <a:bodyPr spcFirstLastPara="1" wrap="square" lIns="99059" tIns="49516" rIns="99059" bIns="49516" anchor="t" anchorCtr="0">
            <a:noAutofit/>
          </a:bodyPr>
          <a:lstStyle>
            <a:lvl1pPr marR="0" lvl="0" algn="l" rtl="0">
              <a:spcBef>
                <a:spcPts val="0"/>
              </a:spcBef>
              <a:spcAft>
                <a:spcPts val="0"/>
              </a:spcAft>
              <a:buSzPts val="1400"/>
              <a:buNone/>
              <a:defRPr sz="13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4023993" y="2"/>
            <a:ext cx="3078427" cy="511731"/>
          </a:xfrm>
          <a:prstGeom prst="rect">
            <a:avLst/>
          </a:prstGeom>
          <a:noFill/>
          <a:ln>
            <a:noFill/>
          </a:ln>
        </p:spPr>
        <p:txBody>
          <a:bodyPr spcFirstLastPara="1" wrap="square" lIns="99059" tIns="49516" rIns="99059" bIns="49516" anchor="t" anchorCtr="0">
            <a:noAutofit/>
          </a:bodyPr>
          <a:lstStyle>
            <a:lvl1pPr marR="0" lvl="0" algn="r" rtl="0">
              <a:spcBef>
                <a:spcPts val="0"/>
              </a:spcBef>
              <a:spcAft>
                <a:spcPts val="0"/>
              </a:spcAft>
              <a:buSzPts val="1400"/>
              <a:buNone/>
              <a:defRPr sz="13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861441"/>
            <a:ext cx="5683250" cy="4605576"/>
          </a:xfrm>
          <a:prstGeom prst="rect">
            <a:avLst/>
          </a:prstGeom>
          <a:noFill/>
          <a:ln>
            <a:noFill/>
          </a:ln>
        </p:spPr>
        <p:txBody>
          <a:bodyPr spcFirstLastPara="1" wrap="square" lIns="99059" tIns="49516" rIns="99059" bIns="49516"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1" y="9721108"/>
            <a:ext cx="3078427" cy="511731"/>
          </a:xfrm>
          <a:prstGeom prst="rect">
            <a:avLst/>
          </a:prstGeom>
          <a:noFill/>
          <a:ln>
            <a:noFill/>
          </a:ln>
        </p:spPr>
        <p:txBody>
          <a:bodyPr spcFirstLastPara="1" wrap="square" lIns="99059" tIns="49516" rIns="99059" bIns="49516" anchor="b" anchorCtr="0">
            <a:noAutofit/>
          </a:bodyPr>
          <a:lstStyle>
            <a:lvl1pPr marR="0" lvl="0" algn="l" rtl="0">
              <a:spcBef>
                <a:spcPts val="0"/>
              </a:spcBef>
              <a:spcAft>
                <a:spcPts val="0"/>
              </a:spcAft>
              <a:buSzPts val="1400"/>
              <a:buNone/>
              <a:defRPr sz="13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20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4023993" y="9721108"/>
            <a:ext cx="3078427" cy="511731"/>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en-US" sz="1300" smtClean="0">
                <a:solidFill>
                  <a:schemeClr val="dk1"/>
                </a:solidFill>
                <a:latin typeface="Malgun Gothic"/>
                <a:ea typeface="Malgun Gothic"/>
                <a:cs typeface="Malgun Gothic"/>
                <a:sym typeface="Malgun Gothic"/>
              </a:rPr>
              <a:pPr algn="r"/>
              <a:t>‹#›</a:t>
            </a:fld>
            <a:endParaRPr lang="en-US" sz="1300">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endParaRPr/>
          </a:p>
        </p:txBody>
      </p:sp>
      <p:sp>
        <p:nvSpPr>
          <p:cNvPr id="73" name="Google Shape;73;p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(6) — 설명 가능성의 한계, 결정 트리로 가는 다리]</a:t>
            </a:r>
          </a:p>
          <a:p>
            <a:pPr marL="0" indent="0"/>
            <a:endParaRPr/>
          </a:p>
          <a:p>
            <a:pPr marL="0" indent="0"/>
            <a:r>
              <a:t>이 슬라이드가 사실 5-1 섹션 전체에서 가장 중요한 전환점입니다. 잘 들어 주세요. 오늘 배운 내용 중에 한 가지만 기억해 가야 한다면 이 슬라이드의 메시지여야 합니다.</a:t>
            </a:r>
          </a:p>
          <a:p>
            <a:pPr marL="0" indent="0"/>
            <a:endParaRPr/>
          </a:p>
          <a:p>
            <a:pPr marL="0" indent="0"/>
            <a:r>
              <a:t>자, 상황을 한번 그려봅시다. 여러분이 와인 회사 본부장한테 가서 보고를 한다고 상상해 보세요. "본부장님, 저희가 머신러닝 모델을 만들어서 알코올 도수, 당도, pH로 와인 종류를 분류할 수 있게 됐습니다." 그러면 본부장이 자연스럽게 물어봅니다. "오, 잘했네. 그래서 어떤 기준으로 분류하는 거예요?"</a:t>
            </a:r>
          </a:p>
          <a:p>
            <a:pPr marL="0" indent="0"/>
            <a:endParaRPr/>
          </a:p>
          <a:p>
            <a:pPr marL="0" indent="0"/>
            <a:r>
              <a:t>자 우리가 보여줄 수 있는 게 뭐냐 — 화면에 보이는 이 숫자들이 전부입니다. lr.coef_ 출력값, 즉 계수가 [[0.51268071, 1.67335441, -0.68775646]]. 그리고 lr.intercept_, 절편이 [1.81773456]. 이걸 어떻게 본부장한테 설명할 수 있을까요?</a:t>
            </a:r>
          </a:p>
          <a:p>
            <a:pPr marL="0" indent="0"/>
            <a:endParaRPr/>
          </a:p>
          <a:p>
            <a:pPr marL="0" indent="0"/>
            <a:r>
              <a:t>가장 정직하게 풀어쓰면 이런 식이 됩니다.</a:t>
            </a:r>
          </a:p>
          <a:p>
            <a:pPr marL="0" indent="0"/>
            <a:endParaRPr/>
          </a:p>
          <a:p>
            <a:pPr marL="0" indent="0"/>
            <a:r>
              <a:t>"본부장님, 일단 알코올 도수와 당도와 pH 값을 평균이 0이 되고 표준편차가 1이 되도록 표준화한 다음에요, 표준화된 알코올 값에 0.512를 곱하고, 표준화된 당도 값에 1.673을 곱하고, 표준화된 pH 값에 마이너스 0.687을 곱해서 다 더합니다. 그 다음 1.817을 더해서 나온 값을 시그모이드 함수에 넣어요. 시그모이드 함수는 모든 실수를 0과 1 사이의 확률로 변환해 주는 함수인데, 이 확률이 0.5보다 크면 화이트 와인, 작으면 레드 와인으로 판단합니다."</a:t>
            </a:r>
          </a:p>
          <a:p>
            <a:pPr marL="0" indent="0"/>
            <a:endParaRPr/>
          </a:p>
          <a:p>
            <a:pPr marL="0" indent="0"/>
            <a:r>
              <a:t>여러분, 이런 설명을 들으면 본부장은 어떤 표정을 지을까요? 슬라이드 우측의 그림을 보세요. 정확히 그 표정입니다. "도대체 무슨 소리지...?" 하는 표정. 본부장은 그 자리에서 우리한테 "아니, 그냥 통계학과나 컴퓨터공학과 사람을 부르는 게 낫겠네" 하고 다른 사람을 부를 가능성이 높아요. 우리가 만든 모델은, 동작은 하지만, 이 회사의 의사결정에 활용되기는 어려운 겁니다.</a:t>
            </a:r>
          </a:p>
          <a:p>
            <a:pPr marL="0" indent="0"/>
            <a:endParaRPr/>
          </a:p>
          <a:p>
            <a:pPr marL="0" indent="0"/>
            <a:r>
              <a:t>여기서 우리가 깨달아야 하는 핵심 포인트는 이거예요. 모델 성능과 별개로, 의사결정자한테 설명할 수 없는 모델은 현장에서 채택되기 어렵습니다.</a:t>
            </a:r>
          </a:p>
          <a:p>
            <a:pPr marL="0" indent="0"/>
            <a:endParaRPr/>
          </a:p>
          <a:p>
            <a:pPr marL="0" indent="0"/>
            <a:r>
              <a:t>이게 어떤 분야에서 특히 중요할까요? 의료, 금융, 법률, 채용 같은 고위험 의사결정 분야가 대표적입니다. 의사가 "AI가 이 환자에게 항암 치료를 권한다"고 들었을 때 "왜?"라고 물어봅니다. AI가 답을 못 하면 의사는 그 권고를 받아들일 수 없어요. 환자의 생명이 걸려 있으니까요. 은행이 "AI가 이 사람의 대출을 거부했다"고 했을 때, 거부당한 사람이 "왜요?"라고 물어볼 권리가 있어요. 미국이나 EU에서는 법으로 이걸 보장합니다. AI가 이유를 설명 못 하면 그 결정은 무효예요.</a:t>
            </a:r>
          </a:p>
          <a:p>
            <a:pPr marL="0" indent="0"/>
            <a:endParaRPr/>
          </a:p>
          <a:p>
            <a:pPr marL="0" indent="0"/>
            <a:r>
              <a:t>이게 바로 설명 가능한 AI, Explainable AI, 줄여서 XAI가 중요한 이유입니다. 최근 AI 분야에서 가장 뜨거운 주제 중 하나고요, 단순히 잘 맞추는 모델을 넘어서 "왜 그렇게 판단하는지를 사람이 이해할 수 있는 모델"을 만드는 것이 큰 흐름이 되어 있습니다.</a:t>
            </a:r>
          </a:p>
          <a:p>
            <a:pPr marL="0" indent="0"/>
            <a:endParaRPr/>
          </a:p>
          <a:p>
            <a:pPr marL="0" indent="0"/>
            <a:r>
              <a:t>자 슬라이드 마지막을 보세요. "순서도로 표현?"이라는 한 줄이 적혀 있고, 옆에 간단한 순서도 그림이 있죠? "pH가 어떤 값보다 크면 → 레드 와인, 작으면 → 화이트 와인" 이런 형태예요. 이게 바로 우리가 결정 트리로 넘어가는 다리입니다.</a:t>
            </a:r>
          </a:p>
          <a:p>
            <a:pPr marL="0" indent="0"/>
            <a:endParaRPr/>
          </a:p>
          <a:p>
            <a:pPr marL="0" indent="0"/>
            <a:r>
              <a:t>생각해 보세요. 만약 우리가 본부장한테 "당도가 어떤 값 이상이면 화이트 와인일 가능성이 높습니다"라고 자연어로 설명할 수 있는 모델이 있다면, 본부장은 한 번에 이해할 거예요. 그게 인간의 의사결정 방식과 닮아 있으니까요. "예/아니오 질문을 이어가면서 결론에 도달하는" 모델, 그게 바로 결정 트리입니다.</a:t>
            </a:r>
          </a:p>
          <a:p>
            <a:pPr marL="0" indent="0"/>
            <a:endParaRPr/>
          </a:p>
          <a:p>
            <a:pPr marL="0" indent="0"/>
            <a:r>
              <a:t>다음 슬라이드에서 결정 트리를 본격적으로 코딩하기 전에, 한 슬라이드만 들러서 "왜 결정 트리가 본질적으로 다른가"를 시각적으로 짚고 가겠습니다. 로지스틱 회귀와 결정 트리가 분류 공간을 어떻게 다르게 다루는지 그림으로 보면 오늘 배울 모든 내용이 직관적으로 풀려요. 잠깐 다음 슬라이드에 들렀다가 코딩하러 가겠습니다.</a:t>
            </a:r>
          </a:p>
        </p:txBody>
      </p:sp>
      <p:sp>
        <p:nvSpPr>
          <p:cNvPr id="275" name="Google Shape;275;p12: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normAutofit fontScale="70000" lnSpcReduction="20000"/>
          </a:bodyPr>
          <a:lstStyle/>
          <a:p>
            <a:pPr marL="0" indent="0"/>
            <a:r>
              <a:t>[SECTION 5-1 결정 트리의 핵심 직관 — 직선 한 개 vs 여러 칸]</a:t>
            </a:r>
          </a:p>
          <a:p>
            <a:pPr marL="0" indent="0"/>
            <a:endParaRPr/>
          </a:p>
          <a:p>
            <a:pPr marL="0" indent="0"/>
            <a:r>
              <a:t>이 슬라이드 한 장이 사실상 결정 트리가 무엇인지를 가장 잘 설명하는 그림입니다. 코드보다 먼저 직관을 잡고 가는 게 훨씬 효율적이라서, 잠깐 들렀다 갑니다.</a:t>
            </a:r>
          </a:p>
          <a:p>
            <a:pPr marL="0" indent="0"/>
            <a:endParaRPr/>
          </a:p>
          <a:p>
            <a:pPr marL="0" indent="0"/>
            <a:r>
              <a:t>화면을 두 부분으로 나눠서 보세요. 왼쪽이 로지스틱 회귀, 오른쪽이 결정 트리입니다. 두 그림 모두 같은 가상의 와인 데이터를 산점도로 그린 거예요. 가로축이 당도, 세로축이 알코올이라고 보시면 됩니다. 파란 점은 화이트 와인, 분홍 점은 레드 와인입니다.</a:t>
            </a:r>
          </a:p>
          <a:p>
            <a:pPr marL="0" indent="0"/>
            <a:endParaRPr/>
          </a:p>
          <a:p>
            <a:pPr marL="0" indent="0"/>
            <a:r>
              <a:t>자, 데이터의 분포를 먼저 보세요. 화이트 와인이 어디에 있냐면, 좌측 상단, 우측 상단, 좌측 하단 이렇게 세 군데 영역에 흩어져 있습니다. 한 곳에 모여 있는 게 아니에요. 반면 레드 와인은 가운데에 모여 있어요. 이게 와인 데이터의 실제 모양에 가깝습니다. 와인이라는 게 화이트도 종류가 다양하거든요. 알코올 도수 낮고 당도 낮은 드라이 화이트가 있고, 당도 높은 스위트 화이트가 있고, 알코올 높은 풀바디 화이트도 있어요. 그래서 특성 공간상에 여러 군데 흩어집니다.</a:t>
            </a:r>
          </a:p>
          <a:p>
            <a:pPr marL="0" indent="0"/>
            <a:endParaRPr/>
          </a:p>
          <a:p>
            <a:pPr marL="0" indent="0"/>
            <a:r>
              <a:t>이제 왼쪽 그림을 보세요. 로지스틱 회귀가 한 일은 단 하나, 데이터 공간에 직선 한 개를 그어서 "이 직선의 어느 쪽에 있느냐"로 분류하는 겁니다. 슬라이드의 파란 사선이 그 직선이에요. 그런데 보세요. 이 직선이 어떻게 그어져 있든, 화이트 와인의 일부는 무조건 잘못 분류됩니다. 빨간 테두리가 둘러진 점 네 개가 보이시죠? 그게 잘못 분류된 점들이에요. 좌측 상단의 화이트는 직선 아래쪽에 있어서 레드로 분류됐고, 가운데 영역의 레드는 직선 위쪽에 있어서 화이트로 분류됐어요. 직선 한 개로는 본질적으로 이 데이터를 못 가릅니다.</a:t>
            </a:r>
          </a:p>
          <a:p>
            <a:pPr marL="0" indent="0"/>
            <a:endParaRPr/>
          </a:p>
          <a:p>
            <a:pPr marL="0" indent="0"/>
            <a:r>
              <a:t>이게 머신러닝에서 말하는 "선형 분리 불가능(linearly inseparable)" 문제입니다. 한 클래스가 여러 군데 흩어져 있을 때, 직선 한 개로는 표현할 수 없는 거예요. 4장에서 배운 도미와 빙어는 깔끔하게 두 무리로 나뉘어 있어서 직선 한 개로 잘 갈라졌는데, 와인은 그렇지 않다는 거죠. 로지스틱 회귀가 78%밖에 못 맞히는 이유가 여기 있습니다. 알고리즘이 못해서가 아니라, 알고리즘이 만들 수 있는 모양이 이 문제에 비해 너무 단순해서예요.</a:t>
            </a:r>
          </a:p>
          <a:p>
            <a:pPr marL="0" indent="0"/>
            <a:endParaRPr/>
          </a:p>
          <a:p>
            <a:pPr marL="0" indent="0"/>
            <a:r>
              <a:t>오른쪽 그림을 보세요. 결정 트리는 완전히 다른 방식으로 접근합니다. 직선 하나가 아니라, 가로세로 직선들을 조합해서 공간을 작은 직사각형 칸들로 나눕니다. 보시면 점선으로 표시된 절단선들이 공간을 네 개의 칸으로 쪼개고 있죠. 그리고 각 칸마다 색깔이 다릅니다. 파란색 칸은 "이 영역에 떨어지는 점은 화이트로 예측하겠다", 분홍색 칸은 "이 영역은 레드로 예측하겠다"라는 의미예요.</a:t>
            </a:r>
          </a:p>
          <a:p>
            <a:pPr marL="0" indent="0"/>
            <a:endParaRPr/>
          </a:p>
          <a:p>
            <a:pPr marL="0" indent="0"/>
            <a:r>
              <a:t>이렇게 칸을 쪼개는 방식은 표현력이 어마어마합니다. 화이트 와인이 좌측 상단, 우측 상단, 좌측 하단 세 군데에 있어도 괜찮아요. 세 칸을 모두 화이트로 라벨링하면 됩니다. 직선 한 개로는 절대 안 되는 일이, 칸 두세 개로는 됩니다.</a:t>
            </a:r>
          </a:p>
          <a:p>
            <a:pPr marL="0" indent="0"/>
            <a:endParaRPr/>
          </a:p>
          <a:p>
            <a:pPr marL="0" indent="0"/>
            <a:r>
              <a:t>직관적으로 말하면 이런 차이입니다. 로지스틱 회귀는 "전 세계를 한 줄로 자른 후, 한쪽은 모두 A, 다른 쪽은 모두 B"라고 말하는 거예요. 결정 트리는 "이 동네는 A, 저 동네는 B, 그 동네는 다시 A"라고 동네별로 다르게 말합니다. 둘은 표현력이 본질적으로 다른 거예요.</a:t>
            </a:r>
          </a:p>
          <a:p>
            <a:pPr marL="0" indent="0"/>
            <a:endParaRPr/>
          </a:p>
          <a:p>
            <a:pPr marL="0" indent="0"/>
            <a:r>
              <a:t>그러면 자연스럽게 의문이 생깁니다. 결정 트리는 왜 칸을 두세 개로만 쪼개나? 칸을 한 100개 쪼개서 더 정확하게 만들면 안 되나? 그게 바로 다음 슬라이드에서 첫 번째 결정 트리를 만들고 보게 될 현상입니다. 칸을 너무 많이 쪼개면 또 다른 문제가 생기거든요. 자, 이제 본격적으로 코드로 들어가 봅시다.</a:t>
            </a:r>
          </a:p>
          <a:p>
            <a:pPr marL="0" indent="0"/>
            <a:endParaRPr/>
          </a:p>
          <a:p>
            <a:pPr marL="0" indent="0"/>
            <a:r>
              <a:t>이 직관 한 장만 머릿속에 들어가 있으면, 오늘 배울 불순도, 정보 이득, 가지치기 같은 모든 개념이 "이 칸을 어떻게 잘 쪼갤까"의 도구라는 게 자연스럽게 이해되실 겁니다.</a:t>
            </a:r>
          </a:p>
        </p:txBody>
      </p:sp>
      <p:sp>
        <p:nvSpPr>
          <p:cNvPr id="4" name="Slide Number Placeholder 3"/>
          <p:cNvSpPr>
            <a:spLocks noGrp="1"/>
          </p:cNvSpPr>
          <p:nvPr>
            <p:ph type="sldNum" idx="12"/>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(7) — 결정 트리 첫 시도, 그리고 과대적합]</a:t>
            </a:r>
          </a:p>
          <a:p>
            <a:pPr marL="0" indent="0"/>
            <a:endParaRPr/>
          </a:p>
          <a:p>
            <a:pPr marL="0" indent="0"/>
            <a:r>
              <a:t>자, 앞 슬라이드에서 본 직관을 코드로 옮겨봅시다. 공간을 칸으로 쪼개는 그 모델이 사이킷런에서 어떻게 만들어지는지 보겠습니다.</a:t>
            </a:r>
          </a:p>
          <a:p>
            <a:pPr marL="0" indent="0"/>
            <a:endParaRPr/>
          </a:p>
          <a:p>
            <a:pPr marL="0" indent="0"/>
            <a:r>
              <a:t>코드를 같이 봅시다. sklearn.tree에서 DecisionTreeClassifier를 임포트하고, 객체를 만들고, fit으로 학습시키고, score로 정확도를 구합니다. 어디서 많이 본 패턴이죠? 네, 로지스틱 회귀와 완전히 똑같습니다. 알고리즘 이름만 LogisticRegression에서 DecisionTreeClassifier로 바뀐 거고, 나머지는 모두 동일해요.</a:t>
            </a:r>
          </a:p>
          <a:p>
            <a:pPr marL="0" indent="0"/>
            <a:endParaRPr/>
          </a:p>
          <a:p>
            <a:pPr marL="0" indent="0"/>
            <a:r>
              <a:t>이게 바로 사이킷런의 일관된 API의 힘입니다. 사이킷런에는 수백 개의 알고리즘이 들어 있는데, 거의 모든 알고리즘이 fit, predict, score, transform 같은 똑같은 메서드 이름을 사용해요. 그래서 한 알고리즘을 익히면 다른 알고리즘으로 바꾸는 데 거의 비용이 안 들어가요. 이게 사이킷런이 학계와 산업계에서 표준이 된 이유 중 하나입니다.</a:t>
            </a:r>
          </a:p>
          <a:p>
            <a:pPr marL="0" indent="0"/>
            <a:endParaRPr/>
          </a:p>
          <a:p>
            <a:pPr marL="0" indent="0"/>
            <a:r>
              <a:t>결과를 한번 같이 보겠습니다. 훈련 점수가 0.9969, 거의 1에 가깝습니다. 100문제 중에 1문제 정도 틀리는 수준이에요. 그런데 테스트 점수는 0.8592입니다. 100문제 중에 14문제 정도 틀려요.</a:t>
            </a:r>
          </a:p>
          <a:p>
            <a:pPr marL="0" indent="0"/>
            <a:endParaRPr/>
          </a:p>
          <a:p>
            <a:pPr marL="0" indent="0"/>
            <a:r>
              <a:t>자, 이 두 점수의 격차가 보이시나요? 0.9969와 0.8592. 차이가 0.14 가까이 됩니다. 훈련 데이터에서는 거의 완벽한데 테스트 데이터에서는 14% 가까이 틀리고 있어요. 이게 무엇을 의미하느냐 — 전형적인 과대적합 신호입니다.</a:t>
            </a:r>
          </a:p>
          <a:p>
            <a:pPr marL="0" indent="0"/>
            <a:endParaRPr/>
          </a:p>
          <a:p>
            <a:pPr marL="0" indent="0"/>
            <a:r>
              <a:t>과대적합이 무엇이냐, 다시 한번 짚어드리면 모델이 훈련 데이터를 단순히 외워버리는 현상입니다. 학습한 게 아니라 외운 거예요. 사람으로 비유하면 시험 공부를 할 때 개념을 이해한 게 아니라 답안을 통째로 외운 거랑 비슷합니다. 똑같은 문제가 시험에 나오면 100점 맞는데, 비슷한 다른 문제가 나오면 풀지를 못해요. 우리 결정 트리가 지금 그 상태예요.</a:t>
            </a:r>
          </a:p>
          <a:p>
            <a:pPr marL="0" indent="0"/>
            <a:endParaRPr/>
          </a:p>
          <a:p>
            <a:pPr marL="0" indent="0"/>
            <a:r>
              <a:t>훈련 데이터에서 일어난 모든 패턴, 심지어 노이즈까지도 다 외워버린 겁니다. 그런데 노이즈는 그 데이터셋에만 있는 우연이지 일반적인 규칙이 아니거든요. 그래서 새로운 데이터, 즉 테스트 데이터를 만나면 외운 답이 안 통해서 성능이 뚝 떨어지는 겁니다.</a:t>
            </a:r>
          </a:p>
          <a:p>
            <a:pPr marL="0" indent="0"/>
            <a:endParaRPr/>
          </a:p>
          <a:p>
            <a:pPr marL="0" indent="0"/>
            <a:r>
              <a:t>여기서 앞 슬라이드의 직관을 다시 떠올려 보세요. 결정 트리는 공간을 칸으로 쪼갠다고 했죠. 깊이 제한이 없으면 트리는 칸을 무한정 쪼갭니다. 모든 노드가 순수해질 때까지, 즉 한 칸 안에 한 클래스만 남을 때까지 분할을 반복해요. 이렇게 되면 결국 훈련 데이터의 모든 샘플 하나하나마다 자기만의 작은 칸이 만들어지는 셈입니다. 5,197개 샘플에 대해 5,000개에 가까운 칸이 생기는 거예요. 그러니까 훈련 점수는 1에 가깝게 나오는 게 당연하고, 테스트 점수는 떨어지는 게 당연한 거예요. 그 작은 칸들이 우연한 노이즈에 맞춰서 만들어진 거니까요.</a:t>
            </a:r>
          </a:p>
          <a:p>
            <a:pPr marL="0" indent="0"/>
            <a:endParaRPr/>
          </a:p>
          <a:p>
            <a:pPr marL="0" indent="0"/>
            <a:r>
              <a:t>자, 슬라이드 우측의 plot_tree 코드를 보세요. matplotlib과 plot_tree를 임포트하고, plt.figure로 그림 크기를 설정한 다음 plot_tree(dt) 한 줄로 트리를 그릴 수 있습니다. 결과는 슬라이드에 보이는 것처럼 굉장히 복잡한 트리예요. 잎사귀처럼 빽빽하게 가지들이 뻗어 있죠? 사실상 사람이 눈으로 따라가기 거의 불가능한 수준입니다. 이 트리의 리프 노드 하나하나가 앞 슬라이드에서 봤던 그 "칸"이에요. 칸을 너무 많이 쪼갠 거죠.</a:t>
            </a:r>
          </a:p>
          <a:p>
            <a:pPr marL="0" indent="0"/>
            <a:endParaRPr/>
          </a:p>
          <a:p>
            <a:pPr marL="0" indent="0"/>
            <a:r>
              <a:t>여기서 두 가지 용어를 짚고 가겠습니다. 첫째, 가장 위에 있는 노드를 루트 노드라고 부릅니다. 영어로 root node, 한국어로 뿌리 노드. 모든 결정 트리는 루트 노드에서 시작해서 아래로 자라나요. 둘째, 가장 아래에 있는, 더 이상 분할되지 않는 노드들을 리프 노드라고 부릅니다. Leaf node, 잎 노드. 새로운 샘플이 들어오면 루트에서 시작해서 트리를 따라 내려가다가 결국 어떤 리프 노드에 도착하게 되는데, 그 리프 노드가 곧 직관 슬라이드에서 본 "칸" 하나에 해당합니다. 그 리프 노드의 다수 클래스가 예측 결과가 되고요.</a:t>
            </a:r>
          </a:p>
          <a:p>
            <a:pPr marL="0" indent="0"/>
            <a:endParaRPr/>
          </a:p>
          <a:p>
            <a:pPr marL="0" indent="0"/>
            <a:r>
              <a:t>자 이제 우리 미션은 명확해졌어요. 칸을 적당히만 쪼개야 합니다. 너무 많이 쪼개면 과대적합, 너무 적게 쪼개면 과소적합. 그 중간의 균형점을 찾는 게 다음 몇 슬라이드의 주제입니다. 일단 다음 슬라이드에서 트리를 시각적으로 들여다보는 법부터 배우고 가죠.</a:t>
            </a:r>
          </a:p>
        </p:txBody>
      </p:sp>
      <p:sp>
        <p:nvSpPr>
          <p:cNvPr id="288" name="Google Shape;288;p13: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(8) — 깊이 제한으로 트리 일부만 보기]</a:t>
            </a:r>
          </a:p>
          <a:p>
            <a:pPr marL="0" indent="0"/>
            <a:endParaRPr/>
          </a:p>
          <a:p>
            <a:pPr marL="0" indent="0"/>
            <a:r>
              <a:t>앞에서 본 거대한 트리는 너무 복잡해서 한 번에 이해하기가 어렵습니다. 그래서 plot_tree 함수에 옵션을 몇 개 추가해서 일부만 보여주는 방식으로 트리를 들여다보겠습니다.</a:t>
            </a:r>
          </a:p>
          <a:p>
            <a:pPr marL="0" indent="0"/>
            <a:endParaRPr/>
          </a:p>
          <a:p>
            <a:pPr marL="0" indent="0"/>
            <a:r>
              <a:t>여기서 굉장히 중요한 개념적 구분을 짚고 가야 합니다. 이 슬라이드에서 사용하는 max_depth=1은 plot_tree 함수의 인자, 즉 시각화 옵션이에요. 트리 자체의 깊이를 제한하는 게 아닙니다. 무슨 말이냐면, 우리가 11번 슬라이드에서 학습한 dt 모델은 여전히 깊이 제한 없이 끝까지 자란 거대한 트리고, 우리는 단지 그 트리의 윗부분 한 단계까지만 화면에 보여달라고 plot_tree에 부탁한 거예요. 트리 자체의 깊이를 제한하는 건 DecisionTreeClassifier의 max_depth 매개변수고, 그건 16번 슬라이드에서 다룹니다.</a:t>
            </a:r>
          </a:p>
          <a:p>
            <a:pPr marL="0" indent="0"/>
            <a:endParaRPr/>
          </a:p>
          <a:p>
            <a:pPr marL="0" indent="0"/>
            <a:r>
              <a:t>이 두 max_depth가 헷갈리기 쉬운데, 한쪽은 시각화 옵션이고 한쪽은 모델 학습 옵션이라고 구별해서 기억하세요.</a:t>
            </a:r>
          </a:p>
          <a:p>
            <a:pPr marL="0" indent="0"/>
            <a:endParaRPr/>
          </a:p>
          <a:p>
            <a:pPr marL="0" indent="0"/>
            <a:r>
              <a:t>이제 plot_tree에 추가한 옵션들을 하나씩 짚어보겠습니다.</a:t>
            </a:r>
          </a:p>
          <a:p>
            <a:pPr marL="0" indent="0"/>
            <a:endParaRPr/>
          </a:p>
          <a:p>
            <a:pPr marL="0" indent="0"/>
            <a:r>
              <a:t>첫째, max_depth=1. 방금 설명한 대로 깊이 1까지만, 즉 루트 노드와 그 바로 아래 자식 노드까지만 그립니다.</a:t>
            </a:r>
          </a:p>
          <a:p>
            <a:pPr marL="0" indent="0"/>
            <a:endParaRPr/>
          </a:p>
          <a:p>
            <a:pPr marL="0" indent="0"/>
            <a:r>
              <a:t>둘째, filled=True. 이걸 주면 노드들이 색깔로 칠해집니다. 어떤 색깔이냐면, 그 노드의 다수 클래스에 따라서 색이 결정돼요. 이진 분류에서는 한쪽 클래스는 주황색 계열, 다른 쪽은 파란색 계열로 칠해집니다. 그리고 색의 진하기는 클래스의 순도를 나타내요. 한 클래스가 압도적이면 짙은 색, 두 클래스가 비슷하면 흐릿한 색이 됩니다. 한눈에 어느 노드가 어느 클래스 쪽으로 기울어 있는지 파악할 수 있어서 굉장히 유용합니다.</a:t>
            </a:r>
          </a:p>
          <a:p>
            <a:pPr marL="0" indent="0"/>
            <a:endParaRPr/>
          </a:p>
          <a:p>
            <a:pPr marL="0" indent="0"/>
            <a:r>
              <a:t>셋째, feature_names=['alcohol', 'sugar', 'pH']. 이건 특성 이름을 노드 안에 표시해 달라는 옵션이에요. 이걸 안 주면 노드 안에 X[0], X[1], X[2] 이런 식으로 인덱스만 표시됩니다. 이름을 주면 alcohol, sugar, pH로 명시적으로 표시되니까 훨씬 읽기 좋아져요. 작은 차이지만 슬라이드를 만들거나 보고서를 쓸 때는 무조건 feature_names를 줘야 합니다.</a:t>
            </a:r>
          </a:p>
          <a:p>
            <a:pPr marL="0" indent="0"/>
            <a:endParaRPr/>
          </a:p>
          <a:p>
            <a:pPr marL="0" indent="0"/>
            <a:r>
              <a:t>자 결과 그림을 같이 읽어볼게요. 루트 노드의 첫 줄을 보세요. "sugar -0.239 이하인가?"라는 질문이 적혀 있습니다. 표준화된 당도가 -0.239 이하라는 건 평균보다 당도가 낮다는 뜻이죠. 우리가 8번 슬라이드에서 표준화한 데이터를 그대로 학습시켰으니까, 트리도 표준화된 값을 기준으로 분할 기준을 만든 거예요. 17번 슬라이드에서 보겠지만, 표준화 안 한 원본 데이터로 학습시키면 "sugar 1.625 이하" 같은 실제 당도 값이 표시돼서 더 직관적입니다. 그게 트리의 또 하나의 장점이고요.</a:t>
            </a:r>
          </a:p>
          <a:p>
            <a:pPr marL="0" indent="0"/>
            <a:endParaRPr/>
          </a:p>
          <a:p>
            <a:pPr marL="0" indent="0"/>
            <a:r>
              <a:t>이 질문에 대해 예이면 왼쪽 자식 노드로, 아니오면 오른쪽 자식 노드로 이동합니다. 결정 트리에서는 항상 "예"가 왼쪽이고 "아니오"가 오른쪽이에요. 사이킷런의 관습입니다.</a:t>
            </a:r>
          </a:p>
          <a:p>
            <a:pPr marL="0" indent="0"/>
            <a:endParaRPr/>
          </a:p>
          <a:p>
            <a:pPr marL="0" indent="0"/>
            <a:r>
              <a:t>각 노드 안에는 여러 가지 정보가 표시됩니다. gini가 적혀 있고, samples가 적혀 있고, value가 적혀 있어요. 이 세 가지가 다음 슬라이드들에서 다룰 핵심 개념인 불순도와 직결됩니다. 일단 이 슬라이드에서는 "노드 하나에 여러 정보가 들어 있구나" 정도만 인식하고 가시면 됩니다.</a:t>
            </a:r>
          </a:p>
          <a:p>
            <a:pPr marL="0" indent="0"/>
            <a:endParaRPr/>
          </a:p>
          <a:p>
            <a:pPr marL="0" indent="0"/>
            <a:r>
              <a:t>자, 이제 트리를 어떻게 읽는지 기본기는 잡았으니, 다음 슬라이드에서 더 자세히 들어가 봅시다.</a:t>
            </a:r>
          </a:p>
        </p:txBody>
      </p:sp>
      <p:sp>
        <p:nvSpPr>
          <p:cNvPr id="304" name="Google Shape;304;p14: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(9) — 트리 그림 자세히 읽기]</a:t>
            </a:r>
          </a:p>
          <a:p>
            <a:pPr marL="0" indent="0"/>
            <a:endParaRPr/>
          </a:p>
          <a:p>
            <a:pPr marL="0" indent="0"/>
            <a:r>
              <a:t>이번 슬라이드에서는 깊이 1까지 자른 트리를 좀 더 크게 보여드립니다. 노드 안에 적힌 정보를 하나씩 짚어가면서 트리 읽는 법을 제대로 익히고 갑시다. 결정 트리를 다룰 때 트리 그림을 정확히 읽을 수 있느냐 없느냐가 굉장히 중요한 능력이에요.</a:t>
            </a:r>
          </a:p>
          <a:p>
            <a:pPr marL="0" indent="0"/>
            <a:endParaRPr/>
          </a:p>
          <a:p>
            <a:pPr marL="0" indent="0"/>
            <a:r>
              <a:t>먼저 루트 노드부터 봅시다. 일반적으로 결정 트리의 노드 안에는 네 줄의 정보가 적혀 있습니다.</a:t>
            </a:r>
          </a:p>
          <a:p>
            <a:pPr marL="0" indent="0"/>
            <a:endParaRPr/>
          </a:p>
          <a:p>
            <a:pPr marL="0" indent="0"/>
            <a:r>
              <a:t>첫 번째 줄은 분할 기준입니다. 슬라이드의 루트 노드를 보면 "sugar &lt;= -0.802" 비슷한 형태로 적혀 있어요. 표준화된 당도가 -0.802 이하인지를 묻는 질문이에요. 다만 슬라이드의 그림에 따라 분할 기준 값은 약간 다르게 표시될 수도 있는데, 그건 사이킷런 버전이나 random_state에 따라 살짝 변할 수 있는 부분이고 핵심은 똑같습니다.</a:t>
            </a:r>
          </a:p>
          <a:p>
            <a:pPr marL="0" indent="0"/>
            <a:endParaRPr/>
          </a:p>
          <a:p>
            <a:pPr marL="0" indent="0"/>
            <a:r>
              <a:t>두 번째 줄은 gini 값입니다. 이게 그 노드의 지니 불순도예요. 다음 슬라이드인 14번에서 자세히 다루겠지만, 일단 0과 0.5 사이의 값으로 노드 안의 클래스가 얼마나 섞여 있는지를 나타낸다고만 알아두세요. 0이면 한 클래스만 있는 순수한 노드고, 0.5에 가까울수록 두 클래스가 반반 섞여 있다는 뜻이에요.</a:t>
            </a:r>
          </a:p>
          <a:p>
            <a:pPr marL="0" indent="0"/>
            <a:endParaRPr/>
          </a:p>
          <a:p>
            <a:pPr marL="0" indent="0"/>
            <a:r>
              <a:t>세 번째 줄은 samples입니다. 그 노드에 들어 있는 전체 샘플 수예요. 루트 노드의 samples를 보면 5,197로 적혀 있을 겁니다. 이게 우리가 8번 슬라이드에서 만든 훈련 세트의 크기와 정확히 일치하죠. 당연합니다, 모든 훈련 샘플이 일단 루트 노드에서 시작하니까요.</a:t>
            </a:r>
          </a:p>
          <a:p>
            <a:pPr marL="0" indent="0"/>
            <a:endParaRPr/>
          </a:p>
          <a:p>
            <a:pPr marL="0" indent="0"/>
            <a:r>
              <a:t>네 번째 줄이 value입니다. 클래스별 샘플 분포를 배열 형태로 보여줘요. value=[1258, 3939] 같은 식으로 적혀 있다면, 앞쪽 1258은 음성 클래스, 즉 레드 와인 샘플 수, 뒤쪽 3939는 양성 클래스, 화이트 와인 샘플 수입니다. 합치면 5,197로 samples와 일치하고요.</a:t>
            </a:r>
          </a:p>
          <a:p>
            <a:pPr marL="0" indent="0"/>
            <a:endParaRPr/>
          </a:p>
          <a:p>
            <a:pPr marL="0" indent="0"/>
            <a:r>
              <a:t>자 이걸 보면 우리는 두 가지를 알 수 있어요. 첫째, 데이터가 클래스 불균형이 있다는 거예요. 화이트 와인이 약 76%, 레드 와인이 약 24%로 화이트가 압도적으로 많습니다. 둘째, 그래서 루트 노드의 색이 화이트 와인 쪽으로 기울어 있을 거예요. filled=True 옵션으로 보면 살짝 주황색 계열로 보이실 겁니다.</a:t>
            </a:r>
          </a:p>
          <a:p>
            <a:pPr marL="0" indent="0"/>
            <a:endParaRPr/>
          </a:p>
          <a:p>
            <a:pPr marL="0" indent="0"/>
            <a:r>
              <a:t>이제 루트 노드에서 두 자식 노드로 가지가 뻗어 있죠. 슬라이드의 그림을 보세요. 왼쪽 자식 노드와 오른쪽 자식 노드가 있어요. samples를 보면 왼쪽이 2,922개, 오른쪽이 2,275개로 나뉘어요. 합치면 정확히 5,197이 되죠. 부모 노드의 모든 샘플이 두 자식으로 빠짐없이 나뉘는 게 결정 트리의 기본 원리입니다. 한 샘플이 여러 노드에 동시에 속하는 일은 없어요. 항상 정확히 한 노드에 속합니다.</a:t>
            </a:r>
          </a:p>
          <a:p>
            <a:pPr marL="0" indent="0"/>
            <a:endParaRPr/>
          </a:p>
          <a:p>
            <a:pPr marL="0" indent="0"/>
            <a:r>
              <a:t>여기서 한 가지 흥미로운 관찰을 해보세요. 왼쪽 자식 노드의 value를 보면 음성 클래스 비율이 더 높아져 있을 거고, 오른쪽 자식 노드의 value를 보면 양성 클래스 비율이 더 높아져 있을 겁니다. 즉, 부모 노드에서는 두 클래스가 좀 섞여 있었는데, 자식 노드들로 가면서 한쪽 노드는 레드 와인 쪽으로, 다른 쪽 노드는 화이트 와인 쪽으로 더 순수해지고 있어요. 이게 바로 결정 트리가 노드를 "더 순수하게" 분할하고 있다는 증거입니다. filled=True 옵션 덕분에 색깔로도 그게 보여요. 한쪽 노드의 색은 주황색이 짙어지고, 다른 쪽은 파란색이 짙어지죠.</a:t>
            </a:r>
          </a:p>
          <a:p>
            <a:pPr marL="0" indent="0"/>
            <a:endParaRPr/>
          </a:p>
          <a:p>
            <a:pPr marL="0" indent="0"/>
            <a:r>
              <a:t>자, 그런데 한 가지 자연스럽게 떠오르는 의문이 있어요. 왜 하필 sugar라는 특성을 골랐을까요? 알코올로도 분할할 수 있고 pH로도 분할할 수 있었을 텐데, 트리는 sugar를 첫 번째 분할 특성으로 골랐어요. 그리고 왜 -0.239나 -0.802 같은 특정 값을 분할점으로 잡았을까요? 다른 값일 수도 있었을 텐데요.</a:t>
            </a:r>
          </a:p>
          <a:p>
            <a:pPr marL="0" indent="0"/>
            <a:endParaRPr/>
          </a:p>
          <a:p>
            <a:pPr marL="0" indent="0"/>
            <a:r>
              <a:t>이 두 가지 질문 — 어떤 특성을 고르고, 어떤 분할점을 고르느냐 — 에 답하는 핵심 개념이 바로 다음 슬라이드의 주인공인 "불순도"입니다. 트리의 핵심 알고리즘이 거기서 나와요. 그러니까 다음 슬라이드는 정말 집중해서 들어 주세요.</a:t>
            </a:r>
          </a:p>
        </p:txBody>
      </p:sp>
      <p:sp>
        <p:nvSpPr>
          <p:cNvPr id="315" name="Google Shape;315;p15: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(10) — 지니 불순도]</a:t>
            </a:r>
          </a:p>
          <a:p>
            <a:pPr marL="0" indent="0"/>
            <a:endParaRPr/>
          </a:p>
          <a:p>
            <a:pPr marL="0" indent="0"/>
            <a:r>
              <a:t>자, 이제 결정 트리의 수학적 핵심으로 들어갑니다. 트리가 어떤 기준으로 노드를 분할하는지, 그 답이 바로 불순도, 영어로 impurity입니다.</a:t>
            </a:r>
          </a:p>
          <a:p>
            <a:pPr marL="0" indent="0"/>
            <a:endParaRPr/>
          </a:p>
          <a:p>
            <a:pPr marL="0" indent="0"/>
            <a:r>
              <a:t>먼저 사이킷런의 DecisionTreeClassifier에는 criterion이라는 매개변수가 있어요. 이 매개변수의 기본값이 'gini'입니다. gini는 지니 불순도, Gini impurity를 의미해요. criterion이라는 단어는 한국어로 "기준"이라는 뜻인데, 정확히 그 의미입니다. 노드를 분할할 때 어떤 기준을 사용할지를 정하는 매개변수예요.</a:t>
            </a:r>
          </a:p>
          <a:p>
            <a:pPr marL="0" indent="0"/>
            <a:endParaRPr/>
          </a:p>
          <a:p>
            <a:pPr marL="0" indent="0"/>
            <a:r>
              <a:t>지니 불순도의 정의는 슬라이드 가운데 박스에 적혀 있습니다. 같이 읽어볼게요.</a:t>
            </a:r>
          </a:p>
          <a:p>
            <a:pPr marL="0" indent="0"/>
            <a:endParaRPr/>
          </a:p>
          <a:p>
            <a:pPr marL="0" indent="0"/>
            <a:r>
              <a:t>지니 불순도 = 1 - (음성 클래스 비율의 제곱 + 양성 클래스 비율의 제곱)</a:t>
            </a:r>
          </a:p>
          <a:p>
            <a:pPr marL="0" indent="0"/>
            <a:endParaRPr/>
          </a:p>
          <a:p>
            <a:pPr marL="0" indent="0"/>
            <a:r>
              <a:t>이 공식이 의미하는 바를 직관적으로 풀어드릴게요. 어떤 노드 안에 100개의 샘플이 있다고 합시다. 만약 100개 모두 화이트 와인이라면, 양성 비율은 1이고 음성 비율은 0이에요. 1의 제곱 더하기 0의 제곱은 1이고, 1에서 1을 빼면 0이죠. 즉, 한 클래스만 있는 완전히 순수한 노드의 지니 불순도는 0입니다. 이걸 순수 노드, pure node라고 부릅니다.</a:t>
            </a:r>
          </a:p>
          <a:p>
            <a:pPr marL="0" indent="0"/>
            <a:endParaRPr/>
          </a:p>
          <a:p>
            <a:pPr marL="0" indent="0"/>
            <a:r>
              <a:t>반대로 50개가 화이트, 50개가 레드라면, 양성 비율 0.5, 음성 비율 0.5예요. 0.5 제곱 더하기 0.5 제곱은 0.5고, 1에서 0.5를 빼면 0.5가 됩니다. 이게 이진 분류에서 지니 불순도의 최댓값이에요. 두 클래스가 정확히 반반 섞여 있을 때 가장 불순한 거고, 한 클래스로 통일되면 가장 순수한 거죠. 굉장히 직관적입니다.</a:t>
            </a:r>
          </a:p>
          <a:p>
            <a:pPr marL="0" indent="0"/>
            <a:endParaRPr/>
          </a:p>
          <a:p>
            <a:pPr marL="0" indent="0"/>
            <a:r>
              <a:t>다중 클래스 분류, 예를 들어 클래스가 3개나 4개인 경우는 최댓값이 좀 달라지긴 하는데, 일반적으로 이진 분류에서는 0에서 0.5 사이의 값이라고 기억하시면 충분합니다.</a:t>
            </a:r>
          </a:p>
          <a:p>
            <a:pPr marL="0" indent="0"/>
            <a:endParaRPr/>
          </a:p>
          <a:p>
            <a:pPr marL="0" indent="0"/>
            <a:r>
              <a:t>자 이제 슬라이드의 예시 계산을 같이 해봅시다.</a:t>
            </a:r>
          </a:p>
          <a:p>
            <a:pPr marL="0" indent="0"/>
            <a:endParaRPr/>
          </a:p>
          <a:p>
            <a:pPr marL="0" indent="0"/>
            <a:r>
              <a:t>루트 노드에는 음성 클래스가 1,258개, 양성 클래스가 3,939개 들어 있어요. 비율로 바꿔봅시다. 1258을 5197로 나누면 약 0.242, 3939를 5197로 나누면 약 0.758입니다. 이걸 각각 제곱하면 0.0586과 0.5746. 더하면 0.633이 나오죠. 1에서 0.633을 빼면 0.367. 슬라이드에 적혀 있는 그 값과 정확히 일치합니다. 0.367이라는 건 0.5에 좀 가까우니까 두 클래스가 어느 정도 섞여 있다는 뜻이에요. 만점 기준으로 보면 이 노드는 73%만 순수한 셈입니다.</a:t>
            </a:r>
          </a:p>
          <a:p>
            <a:pPr marL="0" indent="0"/>
            <a:endParaRPr/>
          </a:p>
          <a:p>
            <a:pPr marL="0" indent="0"/>
            <a:r>
              <a:t>그리고 슬라이드 아래쪽 예시. 100개 중 양성이 0개, 음성이 100개인 경우. 0/100 제곱 더하기 100/100 제곱은 0 더하기 1 해서 1이고, 1에서 1을 빼면 0. 완벽하게 순수한 노드의 지니 불순도가 0이라는 걸 다시 확인한 거예요.</a:t>
            </a:r>
          </a:p>
          <a:p>
            <a:pPr marL="0" indent="0"/>
            <a:endParaRPr/>
          </a:p>
          <a:p>
            <a:pPr marL="0" indent="0"/>
            <a:r>
              <a:t>자, 그러면 트리는 이 지니 불순도를 가지고 무엇을 하느냐 — 결정 트리의 핵심 학습 목표가 바로 이거예요. 노드를 분할할 때, 분할 후의 자식 노드들이 가능한 한 순수해지도록, 즉 지니 불순도가 가능한 한 0에 가까워지도록 분할 기준을 찾아갑니다.</a:t>
            </a:r>
          </a:p>
          <a:p>
            <a:pPr marL="0" indent="0"/>
            <a:endParaRPr/>
          </a:p>
          <a:p>
            <a:pPr marL="0" indent="0"/>
            <a:r>
              <a:t>좀 더 정확하게는, "분할 후 불순도가 분할 전보다 얼마나 줄었는가"를 측정해서 그 감소량이 가장 큰 분할을 고르는 거예요. 이 감소량을 정보 이득이라고 부르는데, 그건 다음 슬라이드의 주제입니다.</a:t>
            </a:r>
          </a:p>
          <a:p>
            <a:pPr marL="0" indent="0"/>
            <a:endParaRPr/>
          </a:p>
          <a:p>
            <a:pPr marL="0" indent="0"/>
            <a:r>
              <a:t>여기서 한 가지 굉장히 중요한 포인트를 짚고 가겠습니다. 결정 트리는 "탐욕적(greedy)" 알고리즘입니다. 그리디 알고리즘이라고도 하죠. 무슨 뜻이냐면, 매 분할 단계에서 그 시점에 가장 좋아 보이는 분할을 고르고, 그 결과로 트리 전체가 어떻게 될지는 고려하지 않아요. 한 발 한 발 가장 큰 정보 이득을 주는 분할을 따라가는 식이죠.</a:t>
            </a:r>
          </a:p>
          <a:p>
            <a:pPr marL="0" indent="0"/>
            <a:endParaRPr/>
          </a:p>
          <a:p>
            <a:pPr marL="0" indent="0"/>
            <a:r>
              <a:t>이게 왜 중요하냐면, 결정 트리가 만들어내는 트리가 "전역 최적"이 아닐 수 있다는 뜻이에요. 이론적으로는 모든 가능한 트리를 다 만들어보고 가장 좋은 트리를 고르는 게 최선인데, 그렇게 하면 계산량이 폭발해서 현실적으로 불가능합니다. 그래서 매 단계 최선을 선택하는 그리디 방식으로 타협한 거예요. 이게 결정 트리의 약점이기도 한데, 이 약점을 극복하는 방법이 바로 5-3 섹션에서 다룰 앙상블 학습입니다. 여러 트리를 함께 사용해서 약점을 메우는 거죠.</a:t>
            </a:r>
          </a:p>
          <a:p>
            <a:pPr marL="0" indent="0"/>
            <a:endParaRPr/>
          </a:p>
          <a:p>
            <a:pPr marL="0" indent="0"/>
            <a:r>
              <a:t>오늘은 일단 지니 불순도가 노드의 순도를 재는 척도라는 것, 그리고 트리는 이 불순도를 줄이는 방향으로 학습한다는 것, 이 두 가지만 확실히 잡아두시면 됩니다.</a:t>
            </a:r>
          </a:p>
        </p:txBody>
      </p:sp>
      <p:sp>
        <p:nvSpPr>
          <p:cNvPr id="326" name="Google Shape;326;p1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(11) — 정보 이득과 엔트로피 불순도]</a:t>
            </a:r>
          </a:p>
          <a:p>
            <a:pPr marL="0" indent="0"/>
            <a:endParaRPr/>
          </a:p>
          <a:p>
            <a:pPr marL="0" indent="0"/>
            <a:r>
              <a:t>앞 슬라이드에서 지니 불순도를 봤으니, 이제 트리가 어떤 분할을 좋은 분할로 판단하는지를 정량적으로 정의할 차례입니다. 그 답이 바로 정보 이득(information gain)이에요.</a:t>
            </a:r>
          </a:p>
          <a:p>
            <a:pPr marL="0" indent="0"/>
            <a:endParaRPr/>
          </a:p>
          <a:p>
            <a:pPr marL="0" indent="0"/>
            <a:r>
              <a:t>정보 이득은 한마디로 "분할 후 불순도가 얼마나 줄었느냐"를 나타내는 값입니다. 슬라이드 위쪽 박스의 공식을 같이 읽어봅시다.</a:t>
            </a:r>
          </a:p>
          <a:p>
            <a:pPr marL="0" indent="0"/>
            <a:endParaRPr/>
          </a:p>
          <a:p>
            <a:pPr marL="0" indent="0"/>
            <a:r>
              <a:t>정보 이득 = 부모 노드의 불순도 - (왼쪽 자식 샘플 비율 × 왼쪽 자식 불순도) - (오른쪽 자식 샘플 비율 × 오른쪽 자식 불순도)</a:t>
            </a:r>
          </a:p>
          <a:p>
            <a:pPr marL="0" indent="0"/>
            <a:endParaRPr/>
          </a:p>
          <a:p>
            <a:pPr marL="0" indent="0"/>
            <a:r>
              <a:t>여기서 핵심은 자식 노드들의 불순도를 그냥 단순 평균이 아니라 "샘플 수 가중 평균"으로 계산한다는 점이에요. 왜 가중치를 두느냐 — 자식 노드의 크기가 다를 수 있기 때문입니다. 한 자식에는 샘플이 4,000개 들어가고 다른 자식에는 1,000개만 들어간다면, 4,000개짜리 자식의 불순도가 더 큰 영향을 줘야 공평하잖아요. 그래서 샘플 비율로 가중하는 거예요.</a:t>
            </a:r>
          </a:p>
          <a:p>
            <a:pPr marL="0" indent="0"/>
            <a:endParaRPr/>
          </a:p>
          <a:p>
            <a:pPr marL="0" indent="0"/>
            <a:r>
              <a:t>슬라이드의 예시 계산을 같이 해봅시다.</a:t>
            </a:r>
          </a:p>
          <a:p>
            <a:pPr marL="0" indent="0"/>
            <a:endParaRPr/>
          </a:p>
          <a:p>
            <a:pPr marL="0" indent="0"/>
            <a:r>
              <a:t>부모 노드, 즉 루트 노드의 불순도는 우리가 앞 슬라이드에서 계산한 0.367입니다. 자식 노드들 보면 왼쪽이 2,922개 샘플에 불순도 0.481, 오른쪽이 2,275개 샘플에 불순도 0.069라고 슬라이드에 나와 있어요.</a:t>
            </a:r>
          </a:p>
          <a:p>
            <a:pPr marL="0" indent="0"/>
            <a:endParaRPr/>
          </a:p>
          <a:p>
            <a:pPr marL="0" indent="0"/>
            <a:r>
              <a:t>이걸 공식에 대입합시다. 0.367에서 빼는데, 빼는 값이 두 개예요. 첫째, 2922 나누기 5197 곱하기 0.481. 이게 약 0.270 정도 됩니다. 둘째, 2275 나누기 5197 곱하기 0.069. 이게 약 0.030 정도예요. 0.367에서 0.270 빼고 0.030 빼면 0.066이 나옵니다. 슬라이드에 적힌 값과 일치합니다.</a:t>
            </a:r>
          </a:p>
          <a:p>
            <a:pPr marL="0" indent="0"/>
            <a:endParaRPr/>
          </a:p>
          <a:p>
            <a:pPr marL="0" indent="0"/>
            <a:r>
              <a:t>자, 이 0.066이라는 정보 이득을 어떻게 해석할까요. 부모의 불순도가 0.367이었는데 분할하고 나니 가중 평균 불순도가 0.301로 줄어들었어요. 0.066만큼 줄어든 거예요. 비율로 보면 약 18% 정도 순도가 좋아진 분할이라는 뜻입니다.</a:t>
            </a:r>
          </a:p>
          <a:p>
            <a:pPr marL="0" indent="0"/>
            <a:endParaRPr/>
          </a:p>
          <a:p>
            <a:pPr marL="0" indent="0"/>
            <a:r>
              <a:t>그러면 트리는 어떻게 분할 기준을 고를까요. 답은 "모든 가능한 분할을 다 시도해 본다"입니다. 우리 와인 데이터에는 특성이 세 개 있잖아요? alcohol, sugar, pH. 그리고 각 특성에 대해 가능한 모든 분할점이 있어요. 예를 들어 alcohol을 8.5에서 자를 수도 있고, 8.6에서 자를 수도 있고, 8.7에서 자를 수도 있고. 이런 모든 후보 분할에 대해 정보 이득을 계산해서, 그중 가장 큰 정보 이득을 주는 분할을 고르는 거예요.</a:t>
            </a:r>
          </a:p>
          <a:p>
            <a:pPr marL="0" indent="0"/>
            <a:endParaRPr/>
          </a:p>
          <a:p>
            <a:pPr marL="0" indent="0"/>
            <a:r>
              <a:t>이 과정에서 sugar -0.239가 다른 모든 후보를 이긴 거고, 그래서 루트 노드가 sugar로 분할된 겁니다.</a:t>
            </a:r>
          </a:p>
          <a:p>
            <a:pPr marL="0" indent="0"/>
            <a:endParaRPr/>
          </a:p>
          <a:p>
            <a:pPr marL="0" indent="0"/>
            <a:r>
              <a:t>그리고 슬라이드 아래쪽에는 또 다른 불순도 측정 방식이 나옵니다. 엔트로피 불순도예요.</a:t>
            </a:r>
          </a:p>
          <a:p>
            <a:pPr marL="0" indent="0"/>
            <a:endParaRPr/>
          </a:p>
          <a:p>
            <a:pPr marL="0" indent="0"/>
            <a:r>
              <a:t>엔트로피는 정보이론에서 온 개념입니다. 클로드 섀넌이라는 분이 1948년에 정보이론을 세우면서 도입한 개념인데, 어떤 시스템이 가진 불확실성의 양을 측정하는 척도입니다. 결정 트리에서는 노드 안 클래스의 불확실성을 재는 데 그대로 갖다 쓴 거예요.</a:t>
            </a:r>
          </a:p>
          <a:p>
            <a:pPr marL="0" indent="0"/>
            <a:endParaRPr/>
          </a:p>
          <a:p>
            <a:pPr marL="0" indent="0"/>
            <a:r>
              <a:t>공식을 보세요. 음성 클래스 비율 곱하기 그 비율의 log2, 그리고 양성 클래스 비율 곱하기 그 비율의 log2. 이걸 다 더한 다음 마이너스 부호를 붙입니다. 왜 마이너스를 붙이냐면, 0과 1 사이의 값에 log를 취하면 음수가 나오거든요. 그래서 부호를 뒤집어서 양수로 만드는 거예요.</a:t>
            </a:r>
          </a:p>
          <a:p>
            <a:pPr marL="0" indent="0"/>
            <a:endParaRPr/>
          </a:p>
          <a:p>
            <a:pPr marL="0" indent="0"/>
            <a:r>
              <a:t>같은 루트 노드의 값을 대입해서 계산하면 0.798이 나옵니다. 지니 불순도는 0.367이었는데 엔트로피는 0.798이에요. 두 값이 다르죠? 이건 측정 단위가 다른 거지 의미가 다른 게 아닙니다. 둘 다 노드의 불순도를 재고 있어요. 그래서 criterion='gini'로 학습한 트리와 criterion='entropy'로 학습한 트리는 트리 모양이 약간 다를 수 있지만, 본질적으로는 비슷한 결과가 나옵니다.</a:t>
            </a:r>
          </a:p>
          <a:p>
            <a:pPr marL="0" indent="0"/>
            <a:endParaRPr/>
          </a:p>
          <a:p>
            <a:pPr marL="0" indent="0"/>
            <a:r>
              <a:t>그러면 둘 중 어떤 걸 써야 하느냐 — 실용적으로는 거의 차이가 없어요. 보통 1, 2% 정도 성능 차이가 날까 말까예요. 다만 지니가 로그 계산이 없어서 살짝 더 빠릅니다. 그래서 사이킷런의 기본값이 지니예요. 특별한 이유가 없으면 기본값 그대로 쓰면 됩니다. 만약 정말 마지막 1%까지 짜내야 하는 상황이면 둘 다 시도해보고 더 좋은 걸 고르면 됩니다.</a:t>
            </a:r>
          </a:p>
          <a:p>
            <a:pPr marL="0" indent="0"/>
            <a:endParaRPr/>
          </a:p>
          <a:p>
            <a:pPr marL="0" indent="0"/>
            <a:r>
              <a:t>자 이제 결정 트리 알고리즘을 한 줄로 요약할 수 있습니다. 슬라이드 아래쪽에 적혀 있죠. "불순도 기준을 사용해 정보 이득이 최대가 되도록 노드를 분할한다."</a:t>
            </a:r>
          </a:p>
          <a:p>
            <a:pPr marL="0" indent="0"/>
            <a:endParaRPr/>
          </a:p>
          <a:p>
            <a:pPr marL="0" indent="0"/>
            <a:r>
              <a:t>그리고 이 알고리즘이 어떻게 새로운 샘플을 예측하느냐. 학습이 끝나서 트리가 만들어지고 나면, 새로운 와인 샘플의 알코올, 당도, pH 값을 트리의 루트에 넣어요. 루트의 질문에 따라 왼쪽 또는 오른쪽으로 가고, 다음 노드의 질문에 따라 또 왼쪽 또는 오른쪽으로 가고, 이걸 반복하다 보면 결국 어떤 리프 노드에 도착하게 되죠. 그 리프 노드 안의 다수 클래스가 예측 결과입니다. 정말 단순해요.</a:t>
            </a:r>
          </a:p>
          <a:p>
            <a:pPr marL="0" indent="0"/>
            <a:endParaRPr/>
          </a:p>
          <a:p>
            <a:pPr marL="0" indent="0"/>
            <a:r>
              <a:t>이게 결정 트리의 작동 원리 전부입니다. 학습은 정보 이득을 최대화하는 분할을 그리디하게 찾아가고, 예측은 트리를 따라 내려가서 리프의 다수 클래스를 답하고. 단순한 만큼 직관적이고, 직관적인 만큼 설명력이 좋은 거예요.</a:t>
            </a:r>
          </a:p>
        </p:txBody>
      </p:sp>
      <p:sp>
        <p:nvSpPr>
          <p:cNvPr id="337" name="Google Shape;337;p17: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(12) — 가지치기로 과대적합 해결]</a:t>
            </a:r>
          </a:p>
          <a:p>
            <a:pPr marL="0" indent="0"/>
            <a:endParaRPr/>
          </a:p>
          <a:p>
            <a:pPr marL="0" indent="0"/>
            <a:r>
              <a:t>11번 슬라이드에서 처음 만든 결정 트리 기억하시죠. 훈련 점수 0.9969, 테스트 점수 0.85. 격차가 0.14 가까이 됐어요. 전형적인 과대적합 신호였습니다. 이 문제를 어떻게 해결할까요?</a:t>
            </a:r>
          </a:p>
          <a:p>
            <a:pPr marL="0" indent="0"/>
            <a:endParaRPr/>
          </a:p>
          <a:p>
            <a:pPr marL="0" indent="0"/>
            <a:r>
              <a:t>가장 간단하고 효과적인 방법이 바로 가지치기, 영어로 pruning입니다. 트리가 자라는 깊이를 제한하는 거예요. 무한정 자라게 두지 않고 어느 깊이에서 멈추게 하는 거죠.</a:t>
            </a:r>
          </a:p>
          <a:p>
            <a:pPr marL="0" indent="0"/>
            <a:endParaRPr/>
          </a:p>
          <a:p>
            <a:pPr marL="0" indent="0"/>
            <a:r>
              <a:t>이걸 하는 매개변수가 DecisionTreeClassifier의 max_depth입니다. 12번 슬라이드에서 plot_tree의 max_depth 옵션이랑은 다른 거니까 헷갈리지 마세요. 이번에는 모델 학습 단계에서 트리 자체의 최대 깊이를 제한하는 거예요.</a:t>
            </a:r>
          </a:p>
          <a:p>
            <a:pPr marL="0" indent="0"/>
            <a:endParaRPr/>
          </a:p>
          <a:p>
            <a:pPr marL="0" indent="0"/>
            <a:r>
              <a:t>코드를 봅시다. dt = DecisionTreeClassifier(max_depth=3, random_state=42). 이 한 줄에서 max_depth=3이 추가됐을 뿐, 나머지는 11번 슬라이드와 같습니다. 그리고 fit으로 학습시키고 score를 출력합니다.</a:t>
            </a:r>
          </a:p>
          <a:p>
            <a:pPr marL="0" indent="0"/>
            <a:endParaRPr/>
          </a:p>
          <a:p>
            <a:pPr marL="0" indent="0"/>
            <a:r>
              <a:t>결과를 보세요. 훈련 점수가 0.8455, 테스트 점수가 0.8415. 자, 이걸 11번 슬라이드의 결과와 비교해 보세요.</a:t>
            </a:r>
          </a:p>
          <a:p>
            <a:pPr marL="0" indent="0"/>
            <a:endParaRPr/>
          </a:p>
          <a:p>
            <a:pPr marL="0" indent="0"/>
            <a:r>
              <a:t>훈련 점수가 0.9969에서 0.8455로 크게 떨어졌어요. 약 0.15 포인트 떨어진 거예요. "어, 점수가 떨어졌네, 이거 더 안 좋아진 거 아니에요?" 라고 생각하실 수 있는데, 그게 함정입니다.</a:t>
            </a:r>
          </a:p>
          <a:p>
            <a:pPr marL="0" indent="0"/>
            <a:endParaRPr/>
          </a:p>
          <a:p>
            <a:pPr marL="0" indent="0"/>
            <a:r>
              <a:t>테스트 점수를 보세요. 0.8592에서 0.8415로 살짝 떨어지긴 했어요. 0.018 포인트 정도 감소. 그런데 훈련과 테스트의 격차를 보세요. 이전에는 0.14 차이가 났는데, 지금은 0.004 차이밖에 안 나요. 두 점수가 거의 일치하게 됐습니다.</a:t>
            </a:r>
          </a:p>
          <a:p>
            <a:pPr marL="0" indent="0"/>
            <a:endParaRPr/>
          </a:p>
          <a:p>
            <a:pPr marL="0" indent="0"/>
            <a:r>
              <a:t>이게 무엇을 의미하느냐 — 일반화 성능이 좋아진 거예요. 모델이 훈련 데이터에만 과도하게 맞추는 걸 멈추고, 처음 보는 데이터에도 비슷하게 작동하는 안정적인 모델이 된 거죠. 아주 약간의 테스트 점수 손실로 안정성을 크게 얻은 거예요. 좋은 거래입니다.</a:t>
            </a:r>
          </a:p>
          <a:p>
            <a:pPr marL="0" indent="0"/>
            <a:endParaRPr/>
          </a:p>
          <a:p>
            <a:pPr marL="0" indent="0"/>
            <a:r>
              <a:t>이걸 머신러닝에서 편향-분산 트레이드오프, bias-variance tradeoff라고 부릅니다. 핵심 개념이니까 좀 짚고 가겠습니다.</a:t>
            </a:r>
          </a:p>
          <a:p>
            <a:pPr marL="0" indent="0"/>
            <a:endParaRPr/>
          </a:p>
          <a:p>
            <a:pPr marL="0" indent="0"/>
            <a:r>
              <a:t>편향(bias)은 모델이 너무 단순해서 데이터의 패턴을 충분히 잡아내지 못하는 정도예요. 편향이 크면 과소적합이 발생합니다. 9번 슬라이드의 로지스틱 회귀가 그 예였어요.</a:t>
            </a:r>
          </a:p>
          <a:p>
            <a:pPr marL="0" indent="0"/>
            <a:endParaRPr/>
          </a:p>
          <a:p>
            <a:pPr marL="0" indent="0"/>
            <a:r>
              <a:t>분산(variance)은 모델이 훈련 데이터의 작은 변화에도 민감하게 반응하는 정도예요. 분산이 크면 과대적합이 발생합니다. 11번 슬라이드의 깊이 제한 없는 트리가 그 예였고요.</a:t>
            </a:r>
          </a:p>
          <a:p>
            <a:pPr marL="0" indent="0"/>
            <a:endParaRPr/>
          </a:p>
          <a:p>
            <a:pPr marL="0" indent="0"/>
            <a:r>
              <a:t>그리고 이 둘은 서로 반대 방향으로 움직여요. 모델을 단순하게 만들면 편향이 커지고 분산이 줄어들고, 모델을 복잡하게 만들면 편향이 줄어들고 분산이 커져요. 두 가지를 동시에 0으로 만들 수는 없어서 적절한 균형을 찾는 게 머신러닝의 핵심 게임입니다.</a:t>
            </a:r>
          </a:p>
          <a:p>
            <a:pPr marL="0" indent="0"/>
            <a:endParaRPr/>
          </a:p>
          <a:p>
            <a:pPr marL="0" indent="0"/>
            <a:r>
              <a:t>지금 우리는 max_depth=3을 통해서 모델을 좀 단순하게 만들어서 분산을 줄였습니다. 결과적으로 두 점수가 균형 잡힌 모델이 됐어요.</a:t>
            </a:r>
          </a:p>
          <a:p>
            <a:pPr marL="0" indent="0"/>
            <a:endParaRPr/>
          </a:p>
          <a:p>
            <a:pPr marL="0" indent="0"/>
            <a:r>
              <a:t>그러면 max_depth=3이 진짜 최적일까요? 그건 아닐 수도 있어요. 4가 더 나을 수도 있고, 5가 더 나을 수도 있고, 2가 더 나을 수도 있죠. 어떻게 찾느냐 — 일일이 시도해 보고 비교해야 합니다. 이 과정을 자동화하는 게 다음 5-2 섹션의 그리드 서치예요. 일단 오늘은 max_depth=3으로 잡고 갑시다.</a:t>
            </a:r>
          </a:p>
          <a:p>
            <a:pPr marL="0" indent="0"/>
            <a:endParaRPr/>
          </a:p>
          <a:p>
            <a:pPr marL="0" indent="0"/>
            <a:r>
              <a:t>자, plot_tree로 시각화도 해봅시다. plt.figure로 그림 크기를 설정하고 plot_tree(dt, filled=True, feature_names=['alcohol', 'sugar', 'pH'])를 호출합니다. 그러면 슬라이드 우측에 보이는 것처럼 깊이 0(루트)부터 깊이 3까지의 트리가 그려져요.</a:t>
            </a:r>
          </a:p>
          <a:p>
            <a:pPr marL="0" indent="0"/>
            <a:endParaRPr/>
          </a:p>
          <a:p>
            <a:pPr marL="0" indent="0"/>
            <a:r>
              <a:t>이 트리를 보세요. 11번 슬라이드의 빽빽한 트리와 비교하면 굉장히 단순해졌죠? 노드 개수도 많이 줄었고, 한눈에 따라갈 수 있는 수준입니다. 이 정도면 우리가 10번 슬라이드에서 원했던 "본부장한테 설명할 수 있는 모델"에 도달한 거예요. "당도가 어떤 값보다 작으면 왼쪽으로 가고, 거기서 또 알코올이 어떤 값보다 작으면..." 같은 식으로 자연어로 풀어서 설명할 수 있습니다.</a:t>
            </a:r>
          </a:p>
          <a:p>
            <a:pPr marL="0" indent="0"/>
            <a:endParaRPr/>
          </a:p>
          <a:p>
            <a:pPr marL="0" indent="0"/>
            <a:r>
              <a:t>사실 5-1 섹션의 핵심 결과물이 바로 이 트리 그림이에요. 우리가 처음에 와인 회사의 요구사항으로 받았던 두 가지 — 분류를 잘하면서도 설명할 수 있는 모델 — 을 동시에 만족시킨 거죠. 78%의 로지스틱 회귀에서 84%의 결정 트리로 성능도 올라갔고, 동시에 트리 그림으로 분류 과정을 시각화할 수도 있게 됐습니다.</a:t>
            </a:r>
          </a:p>
        </p:txBody>
      </p:sp>
      <p:sp>
        <p:nvSpPr>
          <p:cNvPr id="347" name="Google Shape;347;p1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(13) — 결정 트리는 표준화가 필요 없다]</a:t>
            </a:r>
          </a:p>
          <a:p>
            <a:pPr marL="0" indent="0"/>
            <a:endParaRPr/>
          </a:p>
          <a:p>
            <a:pPr marL="0" indent="0"/>
            <a:r>
              <a:t>이 슬라이드는 결정 트리만의 굉장히 중요한 특성을 다룹니다. 살짝 충격적일 수도 있어요. 결정 트리는 표준화 전처리가 필요 없습니다.</a:t>
            </a:r>
          </a:p>
          <a:p>
            <a:pPr marL="0" indent="0"/>
            <a:endParaRPr/>
          </a:p>
          <a:p>
            <a:pPr marL="0" indent="0"/>
            <a:r>
              <a:t>8번 슬라이드에서 우리가 StandardScaler로 데이터를 표준화했죠? 평균 0, 표준편차 1로 맞췄어요. 그게 모든 머신러닝 알고리즘에 필요한 작업처럼 느끼셨을 텐데, 사실은 그렇지 않습니다.</a:t>
            </a:r>
          </a:p>
          <a:p>
            <a:pPr marL="0" indent="0"/>
            <a:endParaRPr/>
          </a:p>
          <a:p>
            <a:pPr marL="0" indent="0"/>
            <a:r>
              <a:t>왜 결정 트리는 표준화가 필요 없을까요? 잠깐 생각해 봅시다.</a:t>
            </a:r>
          </a:p>
          <a:p>
            <a:pPr marL="0" indent="0"/>
            <a:endParaRPr/>
          </a:p>
          <a:p>
            <a:pPr marL="0" indent="0"/>
            <a:r>
              <a:t>결정 트리가 노드를 분할할 때 사용하는 기준이 어떤 형태였죠. "sugar -0.239 이하인가?" 같은 형태예요. 즉 어떤 특성의 값이 어떤 임계값보다 작은지 큰지를 묻는 부등식입니다.</a:t>
            </a:r>
          </a:p>
          <a:p>
            <a:pPr marL="0" indent="0"/>
            <a:endParaRPr/>
          </a:p>
          <a:p>
            <a:pPr marL="0" indent="0"/>
            <a:r>
              <a:t>자 그런데 sugar의 원래 값을 그대로 쓰면 어떻게 될까요. 임계값도 그에 맞춰서 자동으로 조정됩니다. 표준화한 값에서 -0.239가 임계값이었다면, 원본 값으로는 그에 해당하는 다른 값이 임계값으로 자동으로 잡힐 거예요. 예를 들어 4.5라든가 1.625라든가.</a:t>
            </a:r>
          </a:p>
          <a:p>
            <a:pPr marL="0" indent="0"/>
            <a:endParaRPr/>
          </a:p>
          <a:p>
            <a:pPr marL="0" indent="0"/>
            <a:r>
              <a:t>핵심 통찰이 여기 있어요. 트리는 데이터의 절대 크기에 영향을 받지 않고, 데이터의 순서에만 영향을 받습니다. 어떤 특성을 1배로 쓰든 1000배로 쓰든, 음수로 쓰든 양수로 쓰든, 샘플들 사이의 상대적인 순서가 같으면 트리는 똑같은 결정을 내립니다.</a:t>
            </a:r>
          </a:p>
          <a:p>
            <a:pPr marL="0" indent="0"/>
            <a:endParaRPr/>
          </a:p>
          <a:p>
            <a:pPr marL="0" indent="0"/>
            <a:r>
              <a:t>이걸 다른 말로 하면 트리는 단조 변환에 대해 불변(invariant)이라고 합니다. 단조 변환이라는 건 순서를 보존하는 변환이라는 뜻이에요. 표준화는 단조 변환의 한 종류고요. 그래서 표준화를 하든 안 하든 트리의 결과가 같아요.</a:t>
            </a:r>
          </a:p>
          <a:p>
            <a:pPr marL="0" indent="0"/>
            <a:endParaRPr/>
          </a:p>
          <a:p>
            <a:pPr marL="0" indent="0"/>
            <a:r>
              <a:t>거리 기반 알고리즘인 KNN이나 가중치 기반 알고리즘인 로지스틱 회귀, 신경망과는 정반대 성질입니다. 그쪽은 데이터의 절대값에 민감해요. 알코올 도수가 10이고 pH가 3이면 두 특성의 거리 기여도가 크게 달라지죠. 그래서 표준화가 필수인 거예요. 트리는 그게 아닙니다.</a:t>
            </a:r>
          </a:p>
          <a:p>
            <a:pPr marL="0" indent="0"/>
            <a:endParaRPr/>
          </a:p>
          <a:p>
            <a:pPr marL="0" indent="0"/>
            <a:r>
              <a:t>자 슬라이드 코드를 보세요. dt = DecisionTreeClassifier(max_depth=3, random_state=42). 그리고 dt.fit(train_input, train_target). 여기서 train_input은 표준화 전의 원본 데이터입니다. train_scaled가 아니에요. 표준화 안 한 raw 데이터로 그대로 학습시키는 거예요.</a:t>
            </a:r>
          </a:p>
          <a:p>
            <a:pPr marL="0" indent="0"/>
            <a:endParaRPr/>
          </a:p>
          <a:p>
            <a:pPr marL="0" indent="0"/>
            <a:r>
              <a:t>결과를 보세요. 훈련 점수 0.8455, 테스트 점수 0.8415. 16번 슬라이드의 결과랑 정확히 똑같죠? 동일합니다. 표준화를 했든 안 했든 결정 트리는 같은 답을 내요. 이게 우리의 주장에 대한 실증적 증거입니다.</a:t>
            </a:r>
          </a:p>
          <a:p>
            <a:pPr marL="0" indent="0"/>
            <a:endParaRPr/>
          </a:p>
          <a:p>
            <a:pPr marL="0" indent="0"/>
            <a:r>
              <a:t>그럼 오히려 표준화 안 하면 좋은 점이 뭘까요? 슬라이드 우측 그림의 트리를 보세요. 분할 기준이 "sugar -0.239" 같은 표준화 점수가 아니라 "sugar 1.625" 같은 실제 당도 값으로 표시되고 있어요. 이게 훨씬 해석하기 좋습니다.</a:t>
            </a:r>
          </a:p>
          <a:p>
            <a:pPr marL="0" indent="0"/>
            <a:endParaRPr/>
          </a:p>
          <a:p>
            <a:pPr marL="0" indent="0"/>
            <a:r>
              <a:t>비전공자한테 "당도가 4.325 이상이면 화이트 와인일 가능성이 높습니다"라고 자연스럽게 설명할 수 있어요. 만약 표준화된 값으로 표시돼 있으면 "당도가 표준화 점수로 -0.239 이상이면..." 같이 어색하게 풀어야 하는데, 비전공자한테는 표준화가 무엇인지부터 설명해야 합니다. 큰 차이가 있어요.</a:t>
            </a:r>
          </a:p>
          <a:p>
            <a:pPr marL="0" indent="0"/>
            <a:endParaRPr/>
          </a:p>
          <a:p>
            <a:pPr marL="0" indent="0"/>
            <a:r>
              <a:t>이런 해석 가능성이야말로 결정 트리를 쓰는 큰 이유 중 하나거든요. 그래서 결정 트리를 쓸 때는 일부러 표준화를 안 하고 원본 데이터를 그대로 사용하는 게 권장됩니다.</a:t>
            </a:r>
          </a:p>
          <a:p>
            <a:pPr marL="0" indent="0"/>
            <a:endParaRPr/>
          </a:p>
          <a:p>
            <a:pPr marL="0" indent="0"/>
            <a:r>
              <a:t>이 원리는 트리 계열 알고리즘 전반에 적용됩니다. 결정 트리뿐 아니라 5-3 섹션에서 배울 랜덤 포레스트, 그래디언트 부스팅, XGBoost, LightGBM, CatBoost 다 마찬가지예요. 트리를 빌딩 블록으로 쓰는 모든 알고리즘이 표준화 불필요라는 성질을 공유합니다.</a:t>
            </a:r>
          </a:p>
          <a:p>
            <a:pPr marL="0" indent="0"/>
            <a:endParaRPr/>
          </a:p>
          <a:p>
            <a:pPr marL="0" indent="0"/>
            <a:r>
              <a:t>7장 이후 딥러닝에 들어가면 표준화가 거의 필수가 됩니다. 신경망도 가중치 기반이라서 그래요. 그래서 알고리즘별로 전처리가 어떻게 달라지는지를 머릿속에 정리해 두시면 좋습니다. 한 줄로 요약하면 — 거리 기반과 가중치 기반은 표준화 필수, 트리 기반은 불필요. 이렇게 외워두세요.</a:t>
            </a:r>
          </a:p>
          <a:p>
            <a:pPr marL="0" indent="0"/>
            <a:endParaRPr/>
          </a:p>
          <a:p>
            <a:pPr marL="0" indent="0"/>
            <a:r>
              <a:t>이건 단순한 시험 대비 지식이 아니에요. 실무에서 새로운 데이터셋을 만나서 어떻게 전처리할지 결정할 때 매번 쓰게 될 직관입니다. 알고리즘이 어떤 원리로 작동하는지를 이해하면 어떤 전처리가 필요한지가 자연스럽게 따라 나오거든요.</a:t>
            </a:r>
          </a:p>
        </p:txBody>
      </p:sp>
      <p:sp>
        <p:nvSpPr>
          <p:cNvPr id="366" name="Google Shape;366;p19: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(14) — 특성 중요도]</a:t>
            </a:r>
          </a:p>
          <a:p>
            <a:pPr marL="0" indent="0"/>
            <a:endParaRPr/>
          </a:p>
          <a:p>
            <a:pPr marL="0" indent="0"/>
            <a:r>
              <a:t>자, 결정 트리는 분류 성능과 해석 가능성을 동시에 주는 좋은 모델인데, 사실 거기서 끝이 아닙니다. 한 가지 더 강력한 보너스를 줘요. 바로 특성 중요도, 영어로 feature importance라고 합니다.</a:t>
            </a:r>
          </a:p>
          <a:p>
            <a:pPr marL="0" indent="0"/>
            <a:endParaRPr/>
          </a:p>
          <a:p>
            <a:pPr marL="0" indent="0"/>
            <a:r>
              <a:t>이게 뭐냐. 학습된 결정 트리에는 dt.feature_importances_라는 속성이 자동으로 들어 있습니다. 사이킷런의 명명 규칙을 잠깐 짚고 가면, 학습 후에 결정되는 속성은 보통 이름 끝에 언더바가 붙어요. coef_, intercept_, classes_, feature_importances_ 같은 식이에요. 이 패턴을 알면 새로운 알고리즘을 만났을 때 어떤 속성이 학습 후 속성인지 빨리 파악할 수 있어요.</a:t>
            </a:r>
          </a:p>
          <a:p>
            <a:pPr marL="0" indent="0"/>
            <a:endParaRPr/>
          </a:p>
          <a:p>
            <a:pPr marL="0" indent="0"/>
            <a:r>
              <a:t>이 feature_importances_ 속성을 출력하면 입력 특성 개수만큼의 길이를 가진 배열이 나옵니다. 우리는 alcohol, sugar, pH 세 특성을 썼으니까 길이 3짜리 배열이에요.</a:t>
            </a:r>
          </a:p>
          <a:p>
            <a:pPr marL="0" indent="0"/>
            <a:endParaRPr/>
          </a:p>
          <a:p>
            <a:pPr marL="0" indent="0"/>
            <a:r>
              <a:t>print(dt.feature_importances_)를 호출하면 결과는 [0.12345626, 0.86862934, 0.0079144]가 나옵니다. 슬라이드에 그대로 적혀 있죠.</a:t>
            </a:r>
          </a:p>
          <a:p>
            <a:pPr marL="0" indent="0"/>
            <a:endParaRPr/>
          </a:p>
          <a:p>
            <a:pPr marL="0" indent="0"/>
            <a:r>
              <a:t>각 값이 어떤 특성에 해당하는지를 기억해야 합니다. 입력에 alcohol, sugar, pH 순서로 넣었으니까 출력도 같은 순서예요. 알코올 도수가 0.123, 당도가 0.869, pH가 0.008. 이게 뭘 의미할까요?</a:t>
            </a:r>
          </a:p>
          <a:p>
            <a:pPr marL="0" indent="0"/>
            <a:endParaRPr/>
          </a:p>
          <a:p>
            <a:pPr marL="0" indent="0"/>
            <a:r>
              <a:t>각 특성이 트리 전체에서 분류에 얼마나 기여했는지를 0과 1 사이의 비율로 보여주는 거예요. 그리고 이 세 값을 모두 더하면 정확히 1이 됩니다. 0.123 + 0.869 + 0.008 = 1.000. 항상 합이 1이에요. 그래서 비율로 해석할 수 있습니다.</a:t>
            </a:r>
          </a:p>
          <a:p>
            <a:pPr marL="0" indent="0"/>
            <a:endParaRPr/>
          </a:p>
          <a:p>
            <a:pPr marL="0" indent="0"/>
            <a:r>
              <a:t>자, 결과를 같이 해석해 봅시다. 당도가 0.869, 즉 87% 정도의 중요도를 차지합니다. 압도적이죠. 그다음 알코올이 12% 정도, pH는 거의 0이에요. pH는 사실상 분류에 거의 기여하지 않은 거예요.</a:t>
            </a:r>
          </a:p>
          <a:p>
            <a:pPr marL="0" indent="0"/>
            <a:endParaRPr/>
          </a:p>
          <a:p>
            <a:pPr marL="0" indent="0"/>
            <a:r>
              <a:t>이게 직관적으로 말이 되는 결과인지 봅시다. 우리가 16번 슬라이드에서 본 트리 그림에서 어떤 특성이 가장 자주, 가장 위쪽에서 사용됐죠? 네, 당도였어요. 루트 노드도 당도, 깊이 1의 노드들도 모두 당도로 분할했죠. 그러니까 당도의 중요도가 압도적으로 높게 나오는 게 자연스러워요.</a:t>
            </a:r>
          </a:p>
          <a:p>
            <a:pPr marL="0" indent="0"/>
            <a:endParaRPr/>
          </a:p>
          <a:p>
            <a:pPr marL="0" indent="0"/>
            <a:r>
              <a:t>특성 중요도가 어떻게 계산되느냐를 좀 더 자세히 말씀드리면, 각 노드에서 그 특성이 만든 정보 이득에 그 노드의 샘플 비율을 곱한 값을, 트리 전체에 걸쳐서 특성별로 합산하는 방식이에요. 즉, 정보 이득이 큰 분할에 사용되고, 동시에 많은 샘플을 다루는 노드에서 사용된 특성일수록 가중치가 높아집니다. 합리적인 측정 방식이죠.</a:t>
            </a:r>
          </a:p>
          <a:p>
            <a:pPr marL="0" indent="0"/>
            <a:endParaRPr/>
          </a:p>
          <a:p>
            <a:pPr marL="0" indent="0"/>
            <a:r>
              <a:t>자 그러면 이 정보가 실무에서 어떻게 유용할까요? 두 가지 큰 활용처가 있습니다.</a:t>
            </a:r>
          </a:p>
          <a:p>
            <a:pPr marL="0" indent="0"/>
            <a:endParaRPr/>
          </a:p>
          <a:p>
            <a:pPr marL="0" indent="0"/>
            <a:r>
              <a:t>첫째, 특성 선택입니다. 만약 우리가 와인 데이터에 특성이 30개나 50개가 있다고 해봅시다. 그중 대부분이 중요도 0에 가깝다면, 중요도 높은 상위 5개나 10개만 골라서 모델을 더 가볍게 만들 수 있어요. 이렇게 하면 학습 시간도 줄고, 메모리도 절약되고, 무엇보다 모델이 단순해져서 과대적합 위험도 줄어듭니다. 차원 축소의 한 형태로 볼 수도 있어요.</a:t>
            </a:r>
          </a:p>
          <a:p>
            <a:pPr marL="0" indent="0"/>
            <a:endParaRPr/>
          </a:p>
          <a:p>
            <a:pPr marL="0" indent="0"/>
            <a:r>
              <a:t>요즘 데이터는 점점 고차원이 되고 있어요. 유전체 데이터 같은 건 특성이 수만 개에서 수십만 개씩 됩니다. 이런 상황에서 결정 트리로 먼저 특성 중요도를 본 다음, 중요한 것들만 뽑아서 다른 모델에 넣는 식의 파이프라인이 흔히 사용됩니다.</a:t>
            </a:r>
          </a:p>
          <a:p>
            <a:pPr marL="0" indent="0"/>
            <a:endParaRPr/>
          </a:p>
          <a:p>
            <a:pPr marL="0" indent="0"/>
            <a:r>
              <a:t>둘째, 도메인 인사이트입니다. 우리 결과로 돌아가 보면 "와인 종류 구분에는 당도가 가장 결정적이고, pH는 거의 영향이 없다"라고 정리할 수 있어요. 이걸 와인 전문가나 회사 의사결정자한테 보고할 수 있죠. 도메인 전문가는 이 결과를 보고 "맞다, 화이트 와인은 일반적으로 잔당이 더 많은 편이지" 하고 자기 도메인 지식과 연결시킬 수 있어요. 또는 "어, pH는 거의 차이가 없다고? 의외네" 하고 새로운 통찰을 얻을 수도 있고요.</a:t>
            </a:r>
          </a:p>
          <a:p>
            <a:pPr marL="0" indent="0"/>
            <a:endParaRPr/>
          </a:p>
          <a:p>
            <a:pPr marL="0" indent="0"/>
            <a:r>
              <a:t>이게 머신러닝의 진짜 가치입니다. 단순히 분류만 잘하는 게 아니라, 데이터에서 발견된 패턴을 사람이 활용할 수 있는 지식으로 변환해 주는 거예요. 모델 성능에 더해서 인사이트까지 주는 게 결정 트리의 큰 매력이고요. 다른 많은 알고리즘 — 신경망 같은 — 은 이 부분이 굉장히 약합니다. 그래서 신경망 분야에서도 "feature importance를 어떻게 뽑을까"가 큰 연구 주제고, SHAP 같은 도구가 발전하고 있어요.</a:t>
            </a:r>
          </a:p>
          <a:p>
            <a:pPr marL="0" indent="0"/>
            <a:endParaRPr/>
          </a:p>
          <a:p>
            <a:pPr marL="0" indent="0"/>
            <a:r>
              <a:t>오늘 우리는 결정 트리로 그걸 거의 공짜로 얻었어요. dt.feature_importances_ 한 줄이면 끝나거든요. 이 속성이 결정 트리를 사랑하게 만드는 큰 이유 중 하나입니다.</a:t>
            </a:r>
          </a:p>
        </p:txBody>
      </p:sp>
      <p:sp>
        <p:nvSpPr>
          <p:cNvPr id="380" name="Google Shape;380;p20: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endParaRPr/>
          </a:p>
        </p:txBody>
      </p:sp>
      <p:sp>
        <p:nvSpPr>
          <p:cNvPr id="82" name="Google Shape;82;p2: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(15) — 문제 해결 과정 정리]</a:t>
            </a:r>
          </a:p>
          <a:p>
            <a:pPr marL="0" indent="0"/>
            <a:endParaRPr/>
          </a:p>
          <a:p>
            <a:pPr marL="0" indent="0"/>
            <a:r>
              <a:t>자, 5-1 섹션을 한번 정리해 봅시다. 우리가 이번 섹션에서 어떤 문제를 풀었고, 어떻게 풀었는지를 큰 그림으로 다시 보겠습니다.</a:t>
            </a:r>
          </a:p>
          <a:p>
            <a:pPr marL="0" indent="0"/>
            <a:endParaRPr/>
          </a:p>
          <a:p>
            <a:pPr marL="0" indent="0"/>
            <a:r>
              <a:t>먼저 슬라이드의 "문제" 부분부터 봅시다. 우리가 풀어야 했던 과제가 두 가지였어요.</a:t>
            </a:r>
          </a:p>
          <a:p>
            <a:pPr marL="0" indent="0"/>
            <a:endParaRPr/>
          </a:p>
          <a:p>
            <a:pPr marL="0" indent="0"/>
            <a:r>
              <a:t>첫째, 알코올 도수, 당도, pH 데이터를 기준으로 화이트 와인을 골라내는 이진 분류 모델을 훈련하는 것. 이게 일반적인 분류 문제고, 4장에서 배운 로지스틱 회귀로 풀 수 있을 것 같았습니다.</a:t>
            </a:r>
          </a:p>
          <a:p>
            <a:pPr marL="0" indent="0"/>
            <a:endParaRPr/>
          </a:p>
          <a:p>
            <a:pPr marL="0" indent="0"/>
            <a:r>
              <a:t>둘째, 그런데 단순히 분류만 잘하는 게 아니라, 어떻게 분류하는지를 사람이 이해할 수 있어야 한다는 추가 요구가 있었어요. 우리가 만든 모델이 회사 본부장한테 설명할 수 있는 형태여야 한다는 거였죠.</a:t>
            </a:r>
          </a:p>
          <a:p>
            <a:pPr marL="0" indent="0"/>
            <a:endParaRPr/>
          </a:p>
          <a:p>
            <a:pPr marL="0" indent="0"/>
            <a:r>
              <a:t>이 두 번째 요구사항이 결정적이었습니다. 만약 첫 번째 요구만 있었다면 로지스틱 회귀로 끝낼 수도 있었어요. 그런데 두 번째 요구 때문에 우리는 새로운 모델을 찾아야 했습니다.</a:t>
            </a:r>
          </a:p>
          <a:p>
            <a:pPr marL="0" indent="0"/>
            <a:endParaRPr/>
          </a:p>
          <a:p>
            <a:pPr marL="0" indent="0"/>
            <a:r>
              <a:t>이제 슬라이드의 "해결" 부분으로 가봅시다. 결정 트리를 사용해서 이 문제를 해결했어요. 결과를 정리해 보면 다음과 같습니다.</a:t>
            </a:r>
          </a:p>
          <a:p>
            <a:pPr marL="0" indent="0"/>
            <a:endParaRPr/>
          </a:p>
          <a:p>
            <a:pPr marL="0" indent="0"/>
            <a:r>
              <a:t>첫째, 추가 특성 없이도 결정 트리의 성능이 로지스틱 회귀보다 뛰어났어요. 가지치기를 적용한 결정 트리가 84% 정도, 로지스틱 회귀가 78% 정도였으니까 6%포인트 정도 향상됐죠. 같은 입력 데이터로 더 좋은 결과를 낸 거예요. 이건 결정 트리가 비선형 패턴을 잡아낼 수 있는 더 표현력 있는 모델이기 때문입니다. 직관 슬라이드에서 봤던 "직선 한 개 vs 여러 칸"의 차이가 그대로 나타난 결과예요.</a:t>
            </a:r>
          </a:p>
          <a:p>
            <a:pPr marL="0" indent="0"/>
            <a:endParaRPr/>
          </a:p>
          <a:p>
            <a:pPr marL="0" indent="0"/>
            <a:r>
              <a:t>둘째, 깊이가 너무 깊지 않다면 결정 트리는 비교적 설명하기 쉬운 모델을 만들어줍니다. 우리가 max_depth=3으로 만든 트리는 노드가 한 자릿수 개 정도여서 한눈에 따라갈 수 있어요. 비전공자한테도 "당도가 어떤 값 이상이면 화이트 와인 쪽이고, 거기서 또 알코올 도수가 어떤 값 이상이면..." 같은 자연어 설명이 가능합니다.</a:t>
            </a:r>
          </a:p>
          <a:p>
            <a:pPr marL="0" indent="0"/>
            <a:endParaRPr/>
          </a:p>
          <a:p>
            <a:pPr marL="0" indent="0"/>
            <a:r>
              <a:t>셋째, 이 과정에서 우리는 두 가지 핵심 개념을 배웠어요. 불순도, 즉 노드 안 샘플들이 얼마나 섞여 있는지를 측정하는 지표. 그리고 정보 이득, 분할 후 불순도가 얼마나 줄었는지를 나타내는 값이에요. 트리는 이 정보 이득이 최대가 되도록 노드를 분할합니다.</a:t>
            </a:r>
          </a:p>
          <a:p>
            <a:pPr marL="0" indent="0"/>
            <a:endParaRPr/>
          </a:p>
          <a:p>
            <a:pPr marL="0" indent="0"/>
            <a:r>
              <a:t>넷째, 결정 트리는 비교적 비전공자에게도 설명하기 쉬운 모델을 만들어 줍니다. 이건 의료, 금융, 법률 같은 고위험 의사결정 영역에서 굉장히 중요한 가치예요.</a:t>
            </a:r>
          </a:p>
          <a:p>
            <a:pPr marL="0" indent="0"/>
            <a:endParaRPr/>
          </a:p>
          <a:p>
            <a:pPr marL="0" indent="0"/>
            <a:r>
              <a:t>자 이쯤에서 한 가지 솔직한 질문을 학생들이 던질 수 있어요. "근데 84% 정확도면 좀 낮은 거 아닌가요? 100문제 중에 16문제는 틀린다는 건데." 정확한 직관입니다. 84%는 사실 실무에 바로 배포하기에는 좀 낮은 수치예요. 그런데 이 84%가 무엇을 의미하는지를 정확히 이해해야 합니다. 그래서 다음 슬라이드에서 우리의 84%가 머신러닝 정확도 사다리의 어디쯤 위치하는지를 보고, 왜 84%가 사실은 합리적인 결과인지, 그리고 어떻게 더 위로 올라갈 수 있는지를 짚고 가겠습니다.</a:t>
            </a:r>
          </a:p>
          <a:p>
            <a:pPr marL="0" indent="0"/>
            <a:endParaRPr/>
          </a:p>
          <a:p>
            <a:pPr marL="0" indent="0"/>
            <a:r>
              <a:t>5-1 섹션은 끝이 아니라 그 사다리의 시작 칸이에요. 다음 슬라이드 한 장 보고 마무리로 가겠습니다.</a:t>
            </a:r>
          </a:p>
        </p:txBody>
      </p:sp>
      <p:sp>
        <p:nvSpPr>
          <p:cNvPr id="392" name="Google Shape;392;p2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normAutofit fontScale="55000" lnSpcReduction="20000"/>
          </a:bodyPr>
          <a:lstStyle/>
          <a:p>
            <a:pPr marL="0" indent="0"/>
            <a:r>
              <a:t>[SECTION 5-1 정확도 사다리 — 우리는 어디쯤 있는가]</a:t>
            </a:r>
          </a:p>
          <a:p>
            <a:pPr marL="0" indent="0"/>
            <a:endParaRPr/>
          </a:p>
          <a:p>
            <a:pPr marL="0" indent="0"/>
            <a:r>
              <a:t>이 슬라이드는 한 가지 솔직한 질문에 답하는 슬라이드입니다. "84%가 정말 충분한 성능인가? 왜 이렇게밖에 안 나오는가?"</a:t>
            </a:r>
          </a:p>
          <a:p>
            <a:pPr marL="0" indent="0"/>
            <a:endParaRPr/>
          </a:p>
          <a:p>
            <a:pPr marL="0" indent="0"/>
            <a:r>
              <a:t>답을 드리기 전에, 학생 여러분의 직관이 맞다는 걸 먼저 인정하고 시작합시다. 84%는 사실 실무 배포 기준으로는 좀 낮은 수치예요. 100명 중 16명을 틀리게 분류한다는 건데, 만약 이게 의료 진단이라면 절대 못 쓰는 수준이고, 추천 시스템이라도 사용자 만족도가 떨어지는 수준이에요. 84%에 안주하면 안 됩니다.</a:t>
            </a:r>
          </a:p>
          <a:p>
            <a:pPr marL="0" indent="0"/>
            <a:endParaRPr/>
          </a:p>
          <a:p>
            <a:pPr marL="0" indent="0"/>
            <a:r>
              <a:t>그런데 동시에 이 84%가 "결정 트리의 한계"가 아니라는 점도 분명히 해야 해요. 사다리 그림을 같이 보면서 이해해 봅시다. 슬라이드에 6개의 가로 막대가 있죠. 위에서 아래로 가면서 정확도가 올라가는 사다리예요.</a:t>
            </a:r>
          </a:p>
          <a:p>
            <a:pPr marL="0" indent="0"/>
            <a:endParaRPr/>
          </a:p>
          <a:p>
            <a:pPr marL="0" indent="0"/>
            <a:r>
              <a:t>첫 번째 막대. 무조건 화이트라고 예측하는 베이스라인이 76%입니다. 왜냐하면 우리 데이터셋에 화이트 와인이 76%, 레드 와인이 24%로 화이트가 압도적으로 많거든요. 그러니까 아무 모델 없이 그냥 "전부 화이트야"라고 답해도 76%는 맞아요. 이게 우리의 출발선이에요. 어떤 모델이든 76%는 넘어야 의미가 있습니다.</a:t>
            </a:r>
          </a:p>
          <a:p>
            <a:pPr marL="0" indent="0"/>
            <a:endParaRPr/>
          </a:p>
          <a:p>
            <a:pPr marL="0" indent="0"/>
            <a:r>
              <a:t>두 번째 막대. 로지스틱 회귀가 78%. 베이스라인보다 단 2%포인트 향상이에요. 이게 슬라이드 9번에서 본 "과소적합 진단"의 진짜 의미입니다. 무조건 화이트라고 답하는 거에 비해 거의 나아진 게 없는 수준이라는 거죠.</a:t>
            </a:r>
          </a:p>
          <a:p>
            <a:pPr marL="0" indent="0"/>
            <a:endParaRPr/>
          </a:p>
          <a:p>
            <a:pPr marL="0" indent="0"/>
            <a:r>
              <a:t>세 번째 막대. 우리가 지금 서 있는 자리, 결정 트리 max_depth=3으로 84%. 베이스라인 대비 8%포인트 향상이에요. 분명한 발전이지만 여전히 갈 길이 멉니다.</a:t>
            </a:r>
          </a:p>
          <a:p>
            <a:pPr marL="0" indent="0"/>
            <a:endParaRPr/>
          </a:p>
          <a:p>
            <a:pPr marL="0" indent="0"/>
            <a:r>
              <a:t>네 번째 막대. 5-3 섹션에서 배울 랜덤 포레스트. 같은 3개 특성으로도 91~93%까지 갑니다. 어떻게 그게 가능하냐면, 결정 트리 한 그루의 약점을 여러 그루로 보완하는 앙상블의 힘이에요. 트리 100그루 1000그루를 만들어서 다수결로 합치면, 단일 트리의 분산이 평균에 묻혀서 사라집니다.</a:t>
            </a:r>
          </a:p>
          <a:p>
            <a:pPr marL="0" indent="0"/>
            <a:endParaRPr/>
          </a:p>
          <a:p>
            <a:pPr marL="0" indent="0"/>
            <a:r>
              <a:t>다섯 번째 막대. 실무에서 쓰는 방식 — 11개 특성 전부 사용 + 랜덤 포레스트. 99%까지 올라갑니다. 사실 이 와인 데이터셋의 원본은 11개 특성을 가지고 있어요. 휘발산, 잔당, 염화물, 자유 이산화황, 총 이산화황, 밀도, 황산염 등등. 그런데 책에서는 일부러 3개만 잘라서 쓴 거예요. 왜냐하면 11개 다 주면 너무 쉬워서 99%가 그냥 나와버리거든요. 그러면 "왜 가지치기가 필요한가, 왜 모델 비교가 필요한가" 같은 개념을 가르칠 여지가 없어져요. 책 저자가 의도적으로 어렵게 만든 학습용 제약입니다.</a:t>
            </a:r>
          </a:p>
          <a:p>
            <a:pPr marL="0" indent="0"/>
            <a:endParaRPr/>
          </a:p>
          <a:p>
            <a:pPr marL="0" indent="0"/>
            <a:r>
              <a:t>여섯 번째 막대. XGBoost를 11개 특성에 적용하면 99.5% 가까이 갑니다. 캐글이나 데이콘 같은 데이터 분석 대회에서 정형 데이터 분야의 거의 모든 우승자가 이 조합이에요. 부스팅 계열의 끝판왕입니다.</a:t>
            </a:r>
          </a:p>
          <a:p>
            <a:pPr marL="0" indent="0"/>
            <a:endParaRPr/>
          </a:p>
          <a:p>
            <a:pPr marL="0" indent="0"/>
            <a:r>
              <a:t>자, 이 사다리에서 우리가 지금 84%에 서 있다는 건 무엇을 의미하나요. "트리 한 그루 + 특성 3개"라는 제약 안에서는 거의 한계에 가까운 결과를 냈다는 뜻입니다. 사다리 위로 올라가는 길은 두 갈래예요.</a:t>
            </a:r>
          </a:p>
          <a:p>
            <a:pPr marL="0" indent="0"/>
            <a:endParaRPr/>
          </a:p>
          <a:p>
            <a:pPr marL="0" indent="0"/>
            <a:r>
              <a:t>첫 번째 길, 5-3 섹션에서 배울 길. 모델을 단일 트리에서 앙상블로 갈아타는 거예요. 같은 3개 특성으로도 90%대로 올라갑니다.</a:t>
            </a:r>
          </a:p>
          <a:p>
            <a:pPr marL="0" indent="0"/>
            <a:endParaRPr/>
          </a:p>
          <a:p>
            <a:pPr marL="0" indent="0"/>
            <a:r>
              <a:t>두 번째 길, 실무에서 가는 길. 모델뿐 아니라 특성도 늘리는 거예요. 11개 특성 다 쓰고 앙상블도 쓰면 99%대로 갑니다.</a:t>
            </a:r>
          </a:p>
          <a:p>
            <a:pPr marL="0" indent="0"/>
            <a:endParaRPr/>
          </a:p>
          <a:p>
            <a:pPr marL="0" indent="0"/>
            <a:r>
              <a:t>여기서 한 가지 더 짚고 갈 개념이 베이즈 오차(Bayes error)입니다. 슬라이드 우측 박스에 적혀 있죠. 어떤 데이터든 그 데이터에 내재된 정보로는 도저히 구분할 수 없는 본질적 한계가 있어요. 예를 들어 알코올 11도, 당도 2g/L, pH 3.3인 와인은 진짜로 가벼운 레드일 수도 있고 드라이한 화이트일 수도 있습니다. 어떤 모델도 이런 샘플을 100% 맞힐 수는 없어요. 3개 특성만 봤을 때 우리 와인 데이터의 베이즈 오차는 대략 5~10% 정도로 추정돼요. 즉 이론적으로 도달 가능한 최댓값이 90~95% 근처라는 뜻이에요. 우리가 도달한 84%는 그 한계에서 6~10%포인트 떨어져 있는 거고, 그 격차를 메우는 게 앙상블의 일입니다.</a:t>
            </a:r>
          </a:p>
          <a:p>
            <a:pPr marL="0" indent="0"/>
            <a:endParaRPr/>
          </a:p>
          <a:p>
            <a:pPr marL="0" indent="0"/>
            <a:r>
              <a:t>자 마지막 메시지. 5-1 섹션의 84%는 끝이 아니라 시작입니다. 사다리의 첫 번째나 두 번째 칸이 아니라 세 번째 칸까지 와 있는 거고, 5-2와 5-3을 마치면 네 번째, 다섯 번째 칸으로 올라갑니다. 그러니까 84%에 실망하지 마시고, 오늘 배운 결정 트리가 그 사다리의 빌딩 블록이라는 점을 기억해 주세요. 결정 트리를 잘 이해해야 그 위에 올린 앙상블도 잘 이해할 수 있어요. 자, 이제 진짜 마무리로 가서 핵심 키워드를 정리하고 5-1 섹션을 닫겠습니다.</a:t>
            </a:r>
          </a:p>
        </p:txBody>
      </p:sp>
      <p:sp>
        <p:nvSpPr>
          <p:cNvPr id="4" name="Slide Number Placeholder 3"/>
          <p:cNvSpPr>
            <a:spLocks noGrp="1"/>
          </p:cNvSpPr>
          <p:nvPr>
            <p:ph type="sldNum" idx="12"/>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마무리 (1) — 키워드로 끝나는 핵심 포인트]</a:t>
            </a:r>
          </a:p>
          <a:p>
            <a:pPr marL="0" indent="0"/>
            <a:endParaRPr/>
          </a:p>
          <a:p>
            <a:pPr marL="0" indent="0"/>
            <a:r>
              <a:t>자, 정확도 사다리에서 본 것처럼 결정 트리는 머신러닝 사다리의 시작점이에요. 그 시작점을 단단하게 만들기 위해 핵심 키워드들을 한번 더 짚어드리겠습니다. 시험 대비라기보다는, 앞으로 머신러닝을 다루면서 계속 사용하게 될 사고 도구라고 생각해 주세요. 슬라이드의 키워드를 하나씩 풀어드리겠습니다.</a:t>
            </a:r>
          </a:p>
          <a:p>
            <a:pPr marL="0" indent="0"/>
            <a:endParaRPr/>
          </a:p>
          <a:p>
            <a:pPr marL="0" indent="0"/>
            <a:r>
              <a:t>첫 번째 키워드. 결정 트리는 예/아니오에 대한 질문을 이어나가면서 정답을 찾아 학습하는 알고리즘입니다. 이게 결정 트리의 본질이에요. 새로운 샘플을 만나면 루트에서 시작해서 노드의 질문에 따라 트리를 따라 내려가다가 리프에 도착해서 예측이 결정되는 거죠. 이런 사고 흐름이 사실 인간이 의사결정을 내리는 방식과 닮아 있습니다. "이 환자가 코로나야? 일단 발열이 있나? 있으면 다음 질문, 없으면 다른 질문..." 같은 식이죠. 의사 결정 흐름도가 곧 결정 트리예요. 그래서 비교적 예측 과정을 이해하기 쉽고, 동시에 성능도 우수합니다.</a:t>
            </a:r>
          </a:p>
          <a:p>
            <a:pPr marL="0" indent="0"/>
            <a:endParaRPr/>
          </a:p>
          <a:p>
            <a:pPr marL="0" indent="0"/>
            <a:r>
              <a:t>두 번째 키워드. 불순도는 결정 트리가 최적의 질문을 찾기 위한 기준입니다. 그리고 사이킷런은 지니 불순도와 엔트로피 불순도, 두 가지 종류의 불순도를 제공해요. criterion 매개변수의 값을 'gini'로 하면 지니, 'entropy'로 하면 엔트로피가 됩니다. 기본값은 'gini'고요. 둘 다 노드가 얼마나 순수한지를 측정하는 도구라는 점에서 본질이 같지만, 계산 방식이 다릅니다. 지니는 클래스 비율의 제곱 합을 1에서 빼는 방식이고, 엔트로피는 로그를 사용하는 방식이에요.</a:t>
            </a:r>
          </a:p>
          <a:p>
            <a:pPr marL="0" indent="0"/>
            <a:endParaRPr/>
          </a:p>
          <a:p>
            <a:pPr marL="0" indent="0"/>
            <a:r>
              <a:t>세 번째 키워드. 정보 이득은 부모 노드와 자식 노드의 불순도 차이입니다. 정확하게는 부모 불순도에서 자식 불순도들의 가중 평균을 뺀 값이에요. 분할이 얼마나 좋은지를 정량화하는 척도고, 결정 트리 알고리즘은 이 정보 이득이 최대화되도록 학습합니다. 모든 가능한 분할 중에서 정보 이득이 가장 큰 걸 골라요.</a:t>
            </a:r>
          </a:p>
          <a:p>
            <a:pPr marL="0" indent="0"/>
            <a:endParaRPr/>
          </a:p>
          <a:p>
            <a:pPr marL="0" indent="0"/>
            <a:r>
              <a:t>네 번째 키워드. 결정 트리는 제한 없이 성장하면 훈련 세트에 과대적합되기 쉽습니다. 우리가 11번 슬라이드에서 직접 봤죠. 깊이 제한 없이 학습한 트리가 훈련 점수 99%에 테스트 점수 86%로 격차가 컸어요. 결정 트리의 본성이 그래요. 직관 슬라이드의 "칸 쪼개기" 비유로 말하면, 칸을 무한정 쪼개면 훈련 데이터의 모든 점 하나하나에 자기만의 작은 칸이 생기는 거예요.</a:t>
            </a:r>
          </a:p>
          <a:p>
            <a:pPr marL="0" indent="0"/>
            <a:endParaRPr/>
          </a:p>
          <a:p>
            <a:pPr marL="0" indent="0"/>
            <a:r>
              <a:t>다섯 번째 키워드. 가지치기는 결정 트리의 성장을 제한하는 방법입니다. 영어로 pruning이라고 하고, 식물의 가지치기와 정확히 같은 의미예요. 너무 자라면 잘라내는 거죠. 사이킷런의 결정 트리 알고리즘은 여러 가지 가지치기 매개변수를 제공합니다. max_depth로 최대 깊이를 제한할 수 있고, max_leaf_nodes로 리프 노드 개수를 제한할 수 있고, min_samples_split으로 분할에 필요한 최소 샘플 수를 정할 수 있고, min_samples_leaf로 리프 노드의 최소 샘플 수를 정할 수도 있고, min_impurity_decrease로 분할 시 필요한 최소 정보 이득을 정할 수도 있어요. 어떤 매개변수를 어떤 값으로 쓸지는 데이터에 따라 다르고, 그걸 자동으로 찾는 게 다음 5-2 섹션의 그리드 서치입니다.</a:t>
            </a:r>
          </a:p>
          <a:p>
            <a:pPr marL="0" indent="0"/>
            <a:endParaRPr/>
          </a:p>
          <a:p>
            <a:pPr marL="0" indent="0"/>
            <a:r>
              <a:t>여섯 번째이자 마지막 키워드. 특성 중요도는 결정 트리에 사용된 특성이 불순도를 감소시키는 데 기여한 정도를 나타내는 값입니다. dt.feature_importances_ 속성으로 확인할 수 있어요. 그리고 이렇게 특성 중요도를 계산할 수 있는 것이 결정 트리의 또 다른 큰 장점입니다. 다른 많은 알고리즘은 이 부분이 굉장히 약해서, 모델이 잘 작동해도 어떤 특성이 중요한지 알기 어려운 경우가 많아요. 결정 트리는 그걸 거의 공짜로 줍니다.</a:t>
            </a:r>
          </a:p>
          <a:p>
            <a:pPr marL="0" indent="0"/>
            <a:endParaRPr/>
          </a:p>
          <a:p>
            <a:pPr marL="0" indent="0"/>
            <a:r>
              <a:t>이 여섯 가지 키워드를 한 번에 묶어서 한 문장으로 말해보면 이렇게 됩니다. "결정 트리는 불순도라는 척도를 가지고 정보 이득이 최대화되는 분할을 그리디하게 찾아가면서 자라는 알고리즘이고, 가지치기로 과대적합을 제어하며, 학습 후에는 특성 중요도까지 보너스로 알려주는 해석 가능한 모델이다." 한 문장이 좀 길지만 이 안에 5-1 섹션의 모든 핵심 개념이 들어 있어요.</a:t>
            </a:r>
          </a:p>
          <a:p>
            <a:pPr marL="0" indent="0"/>
            <a:endParaRPr/>
          </a:p>
          <a:p>
            <a:pPr marL="0" indent="0"/>
            <a:r>
              <a:t>이 키워드들이 다음 5-2 섹션의 그리드 서치, 5-3 섹션의 앙상블, 그리고 6장 이후의 알고리즘들에서도 계속 등장할 테니까 지금 단단하게 잡아두시기 바랍니다. 그리고 사다리에서 우리가 지금 어디 있는지를 항상 머릿속에 두시면서 다음 섹션을 들으면 동기 부여가 훨씬 잘 될 거예요. 84%에서 90%대로, 다시 99%대로 올라가는 여정이 5장 전체의 큰 그림입니다.</a:t>
            </a:r>
          </a:p>
        </p:txBody>
      </p:sp>
      <p:sp>
        <p:nvSpPr>
          <p:cNvPr id="400" name="Google Shape;400;p22: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3: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마무리 (2) — 핵심 패키지와 함수]</a:t>
            </a:r>
          </a:p>
          <a:p>
            <a:pPr marL="0" indent="0"/>
            <a:endParaRPr/>
          </a:p>
          <a:p>
            <a:pPr marL="0" indent="0"/>
            <a:r>
              <a:t>이번에는 5-1 섹션에서 다룬 핵심 도구들을 정리해 드립니다. 시험 대비라기보다는, 앞으로 실습에서 반복적으로 쓰게 될 것들이에요. 외우려고 하지 말고, 반복 사용하면서 손에 익히는 게 좋습니다.</a:t>
            </a:r>
          </a:p>
          <a:p>
            <a:pPr marL="0" indent="0"/>
            <a:endParaRPr/>
          </a:p>
          <a:p>
            <a:pPr marL="0" indent="0"/>
            <a:r>
              <a:t>크게 두 패키지로 나뉩니다. 판다스와 사이킷런이에요.</a:t>
            </a:r>
          </a:p>
          <a:p>
            <a:pPr marL="0" indent="0"/>
            <a:endParaRPr/>
          </a:p>
          <a:p>
            <a:pPr marL="0" indent="0"/>
            <a:r>
              <a:t>먼저 판다스부터 보겠습니다. 두 가지 메서드를 강조 드릴게요.</a:t>
            </a:r>
          </a:p>
          <a:p>
            <a:pPr marL="0" indent="0"/>
            <a:endParaRPr/>
          </a:p>
          <a:p>
            <a:pPr marL="0" indent="0"/>
            <a:r>
              <a:t>info() 메서드는 데이터프레임의 요약된 정보를 출력합니다. 행 개수가 몇 개인지, 각 컬럼별로 누락값이 얼마나 있는지, 데이터 타입이 뭔지를 한 번에 보여줘요. 데이터를 처음 받으면 거의 반사적으로 호출하는 메서드입니다. 6번 슬라이드에서 우리가 이걸로 와인 데이터에 결측값이 없다는 걸 확인했죠.</a:t>
            </a:r>
          </a:p>
          <a:p>
            <a:pPr marL="0" indent="0"/>
            <a:endParaRPr/>
          </a:p>
          <a:p>
            <a:pPr marL="0" indent="0"/>
            <a:r>
              <a:t>describe() 메서드는 데이터프레임 열의 통계 값을 제공합니다. count, mean, std, min, max, 사분위수 같은 기본 통계를 한 번에 보여줘요. 7번 슬라이드에서 이걸로 세 특성의 스케일이 다르다는 걸 확인했고요.</a:t>
            </a:r>
          </a:p>
          <a:p>
            <a:pPr marL="0" indent="0"/>
            <a:endParaRPr/>
          </a:p>
          <a:p>
            <a:pPr marL="0" indent="0"/>
            <a:r>
              <a:t>데이터를 받으면 거의 반사적으로 이 두 메서드를 호출하는 습관을 들이세요. 데이터 분석가나 머신러닝 엔지니어로 일하다 보면 새로운 데이터셋을 만나는 일이 굉장히 자주 있는데, 그때마다 이 두 메서드가 첫 번째 손길입니다. EDA, 탐색적 데이터 분석의 첫걸음이에요.</a:t>
            </a:r>
          </a:p>
          <a:p>
            <a:pPr marL="0" indent="0"/>
            <a:endParaRPr/>
          </a:p>
          <a:p>
            <a:pPr marL="0" indent="0"/>
            <a:r>
              <a:t>다음으로 사이킷런 쪽으로 가봅시다. 두 가지가 핵심입니다.</a:t>
            </a:r>
          </a:p>
          <a:p>
            <a:pPr marL="0" indent="0"/>
            <a:endParaRPr/>
          </a:p>
          <a:p>
            <a:pPr marL="0" indent="0"/>
            <a:r>
              <a:t>DecisionTreeClassifier는 결정 트리 분류 클래스입니다. sklearn.tree에서 임포트해요. from sklearn.tree import DecisionTreeClassifier 형태죠. 객체를 만들 때 여러 매개변수를 지정할 수 있는데, 핵심적인 것들만 짚어드리면 다음과 같습니다.</a:t>
            </a:r>
          </a:p>
          <a:p>
            <a:pPr marL="0" indent="0"/>
            <a:endParaRPr/>
          </a:p>
          <a:p>
            <a:pPr marL="0" indent="0"/>
            <a:r>
              <a:t>criterion으로 불순도 측정 방식을 지정해요. 'gini' 또는 'entropy'. 기본값은 'gini'입니다.</a:t>
            </a:r>
          </a:p>
          <a:p>
            <a:pPr marL="0" indent="0"/>
            <a:endParaRPr/>
          </a:p>
          <a:p>
            <a:pPr marL="0" indent="0"/>
            <a:r>
              <a:t>max_depth로 트리의 최대 깊이를 제한합니다. 기본값은 None인데, None이면 무제한으로 자라요. 과대적합 방지를 위해 보통 3에서 10 사이의 값을 줍니다.</a:t>
            </a:r>
          </a:p>
          <a:p>
            <a:pPr marL="0" indent="0"/>
            <a:endParaRPr/>
          </a:p>
          <a:p>
            <a:pPr marL="0" indent="0"/>
            <a:r>
              <a:t>min_samples_split은 한 노드를 분할하기 위해 필요한 최소 샘플 수예요. 기본값은 2입니다. 이걸 더 크게 잡으면 작은 노드들이 더 이상 분할되지 않아서 트리가 단순해집니다.</a:t>
            </a:r>
          </a:p>
          <a:p>
            <a:pPr marL="0" indent="0"/>
            <a:endParaRPr/>
          </a:p>
          <a:p>
            <a:pPr marL="0" indent="0"/>
            <a:r>
              <a:t>min_samples_leaf는 리프 노드의 최소 샘플 수입니다. 기본값은 1이에요. 이것도 더 크게 잡으면 트리가 단순해집니다.</a:t>
            </a:r>
          </a:p>
          <a:p>
            <a:pPr marL="0" indent="0"/>
            <a:endParaRPr/>
          </a:p>
          <a:p>
            <a:pPr marL="0" indent="0"/>
            <a:r>
              <a:t>random_state는 결과 재현성을 위해 항상 고정해 두세요. 보통 42를 씁니다.</a:t>
            </a:r>
          </a:p>
          <a:p>
            <a:pPr marL="0" indent="0"/>
            <a:endParaRPr/>
          </a:p>
          <a:p>
            <a:pPr marL="0" indent="0"/>
            <a:r>
              <a:t>학습된 모델에는 여러 가지 속성이 들어가는데, 가장 자주 쓰는 게 feature_importances_예요. 18번 슬라이드에서 본 그 속성입니다. 각 특성이 분류에 얼마나 기여했는지 0과 1 사이의 값으로 알려줘요. 합은 항상 1입니다. classes_ 속성에는 클래스 이름이 들어 있고, n_features_in_ 속성에는 학습에 사용된 특성 수가 들어 있어요. 이런 언더바로 끝나는 속성들이 사이킷런의 학습 결과 속성 패턴입니다.</a:t>
            </a:r>
          </a:p>
          <a:p>
            <a:pPr marL="0" indent="0"/>
            <a:endParaRPr/>
          </a:p>
          <a:p>
            <a:pPr marL="0" indent="0"/>
            <a:r>
              <a:t>회귀 문제용으로는 DecisionTreeRegressor라는 별도 클래스가 있습니다. 사용법은 거의 동일하지만, 분류 대신 연속값을 예측해요. 이번 섹션에서는 분류만 다뤘는데, 회귀 트리도 머신러닝에서 자주 쓰이는 도구입니다.</a:t>
            </a:r>
          </a:p>
          <a:p>
            <a:pPr marL="0" indent="0"/>
            <a:endParaRPr/>
          </a:p>
          <a:p>
            <a:pPr marL="0" indent="0"/>
            <a:r>
              <a:t>plot_tree() 함수는 학습된 트리를 시각적으로 그려주는 도구예요. matplotlib 기반이고, sklearn.tree에서 임포트합니다. from sklearn.tree import plot_tree 형태죠. 우리가 11, 12, 13, 16, 17번 슬라이드에서 반복적으로 썼던 함수예요.</a:t>
            </a:r>
          </a:p>
          <a:p>
            <a:pPr marL="0" indent="0"/>
            <a:endParaRPr/>
          </a:p>
          <a:p>
            <a:pPr marL="0" indent="0"/>
            <a:r>
              <a:t>자주 쓰는 매개변수들을 짚어드리면.</a:t>
            </a:r>
          </a:p>
          <a:p>
            <a:pPr marL="0" indent="0"/>
            <a:endParaRPr/>
          </a:p>
          <a:p>
            <a:pPr marL="0" indent="0"/>
            <a:r>
              <a:t>첫째, 첫 번째 인자로 학습된 트리 모델을 넣습니다.</a:t>
            </a:r>
          </a:p>
          <a:p>
            <a:pPr marL="0" indent="0"/>
            <a:endParaRPr/>
          </a:p>
          <a:p>
            <a:pPr marL="0" indent="0"/>
            <a:r>
              <a:t>둘째, max_depth는 시각화할 깊이를 제한합니다. 트리 자체는 깊을 수 있어도 화면에는 일부만 보여달라는 옵션이에요. 12번 슬라이드에서 했던 거죠. None이면 전체를 다 그립니다.</a:t>
            </a:r>
          </a:p>
          <a:p>
            <a:pPr marL="0" indent="0"/>
            <a:endParaRPr/>
          </a:p>
          <a:p>
            <a:pPr marL="0" indent="0"/>
            <a:r>
              <a:t>셋째, filled=True로 노드를 클래스에 따라 색칠합니다. 안 주면 흑백으로 나와서 가독성이 떨어져요. 항상 True로 주는 게 좋습니다.</a:t>
            </a:r>
          </a:p>
          <a:p>
            <a:pPr marL="0" indent="0"/>
            <a:endParaRPr/>
          </a:p>
          <a:p>
            <a:pPr marL="0" indent="0"/>
            <a:r>
              <a:t>넷째, feature_names로 특성 이름을 표시합니다. 안 주면 X[0], X[1] 같은 인덱스로 나와서 알아보기 어렵죠.</a:t>
            </a:r>
          </a:p>
          <a:p>
            <a:pPr marL="0" indent="0"/>
            <a:endParaRPr/>
          </a:p>
          <a:p>
            <a:pPr marL="0" indent="0"/>
            <a:r>
              <a:t>다섯째, class_names로 클래스 이름도 표시할 수 있어요. ['red', 'white'] 같은 식으로요. 슬라이드 코드에는 안 나와 있는데 보고서나 발표 자료를 만들 때는 이걸 추가하면 훨씬 보기 좋습니다.</a:t>
            </a:r>
          </a:p>
          <a:p>
            <a:pPr marL="0" indent="0"/>
            <a:endParaRPr/>
          </a:p>
          <a:p>
            <a:pPr marL="0" indent="0"/>
            <a:r>
              <a:t>여섯째, 그림을 그리기 전에 plt.figure(figsize=(가로, 세로))로 그림 크기를 설정해 주세요. 트리는 큰 편이라 기본 크기로는 너무 답답해요. 보통 (10, 7)이나 (20, 15) 정도로 큼직하게 줍니다.</a:t>
            </a:r>
          </a:p>
          <a:p>
            <a:pPr marL="0" indent="0"/>
            <a:endParaRPr/>
          </a:p>
          <a:p>
            <a:pPr marL="0" indent="0"/>
            <a:r>
              <a:t>이 네 가지 도구 — info, describe, DecisionTreeClassifier, plot_tree — 가 결정 트리 작업의 한 90% 정도를 커버합니다. 외우려고 하지 마시고, 다음 실습에서 직접 써보면서 손에 익히세요. 5-2 섹션부터는 이 위에 그리드 서치, 교차 검증 같은 도구가 추가됩니다. 그리고 5-3에서는 RandomForestClassifier 같은 앙상블 클래스가 추가될 거고요. 결국 우리가 만들어가는 도구 상자가 점점 더 풍부해지는 과정입니다.</a:t>
            </a:r>
          </a:p>
        </p:txBody>
      </p:sp>
      <p:sp>
        <p:nvSpPr>
          <p:cNvPr id="408" name="Google Shape;408;p23: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확인 문제 (1)]</a:t>
            </a:r>
          </a:p>
          <a:p>
            <a:pPr marL="0" indent="0"/>
            <a:endParaRPr/>
          </a:p>
          <a:p>
            <a:pPr marL="0" indent="0"/>
            <a:r>
              <a:t>자, 이번 섹션에서 배운 내용을 점검할 수 있는 확인 문제 두 개를 풀어 봅시다. 정답을 바로 말씀드리지 않고, 각 보기를 하나씩 분석해 가면서 풀어볼게요. 이게 시험 대비뿐 아니라 개념을 다지는 데 더 좋습니다.</a:t>
            </a:r>
          </a:p>
          <a:p>
            <a:pPr marL="0" indent="0"/>
            <a:endParaRPr/>
          </a:p>
          <a:p>
            <a:pPr marL="0" indent="0"/>
            <a:r>
              <a:t>첫 번째 문제. "다음 중 결정 트리의 불순도에 대해 옳게 설명한 것을 모두 고르세요." 이 문제는 답이 하나가 아니라 여러 개일 수 있다는 점에 주의하세요.</a:t>
            </a:r>
          </a:p>
          <a:p>
            <a:pPr marL="0" indent="0"/>
            <a:endParaRPr/>
          </a:p>
          <a:p>
            <a:pPr marL="0" indent="0"/>
            <a:r>
              <a:t>보기 ①을 봅시다. "지니 불순도는 부모 노드의 불순도와 자식 노드의 불순도의 차이로 계산." 이건 틀렸습니다. 부모와 자식의 차이는 정보 이득이지 지니 불순도가 아니에요. 지니 불순도는 노드 하나 안에서 그 노드의 클래스 비율로만 계산되는 값입니다. 부모와 자식 사이의 관계에서 정의되는 게 아니에요. 이건 학생들이 자주 헷갈리는 함정입니다. 한 번 더 강조하면, 불순도는 한 노드의 속성이고, 정보 이득은 분할의 속성이에요.</a:t>
            </a:r>
          </a:p>
          <a:p>
            <a:pPr marL="0" indent="0"/>
            <a:endParaRPr/>
          </a:p>
          <a:p>
            <a:pPr marL="0" indent="0"/>
            <a:r>
              <a:t>보기 ②를 봅시다. "지니 불순도는 클래스의 비율을 제곱하여 모두 더한 다음 1에서 빼줌." 이건 정답이에요. 14번 슬라이드의 공식을 정확히 풀어 쓴 거죠. 1 빼기 시그마 p_i 제곱입니다. 두 클래스라면 1 빼기 (p1 제곱 더하기 p2 제곱), 다중 클래스라면 1 빼기 (p1 제곱 더하기 p2 제곱 더하기 ...). 정확한 정의입니다.</a:t>
            </a:r>
          </a:p>
          <a:p>
            <a:pPr marL="0" indent="0"/>
            <a:endParaRPr/>
          </a:p>
          <a:p>
            <a:pPr marL="0" indent="0"/>
            <a:r>
              <a:t>보기 ③을 봅시다. "엔트로피 불순도는 1에서 가장 큰 클래스 비율을 빼서 계산." 이건 틀렸습니다. 그런데 사실 보기 ③이 묘사하는 건 또 다른 불순도 측정 방식이에요. "분류 오차율" 또는 misclassification error라고 부르는 건데, 이론적으로는 존재하는 측정 방식이지만 사이킷런의 결정 트리에서는 사용하지 않습니다. 그리고 엔트로피와는 전혀 다른 개념이에요. 엔트로피는 보기 ④에서 설명하는 로그 기반 공식입니다.</a:t>
            </a:r>
          </a:p>
          <a:p>
            <a:pPr marL="0" indent="0"/>
            <a:endParaRPr/>
          </a:p>
          <a:p>
            <a:pPr marL="0" indent="0"/>
            <a:r>
              <a:t>보기 ④를 봅시다. "엔트로피 불순도는 클래스 비율과 클래스 비율에 밑이 2인 로그를 적용한 값을 곱해서 모두 더한 후 음수로 바꾸어 계산." 이게 정답입니다. 정보이론에서 온 정확한 정의예요. 마이너스 시그마 p_i 곱하기 log_2(p_i). 마이너스 부호가 붙은 이유는, 0과 1 사이의 값에 로그를 씌우면 음수가 나오기 때문에 부호를 뒤집어서 양수로 만들기 위해서입니다.</a:t>
            </a:r>
          </a:p>
          <a:p>
            <a:pPr marL="0" indent="0"/>
            <a:endParaRPr/>
          </a:p>
          <a:p>
            <a:pPr marL="0" indent="0"/>
            <a:r>
              <a:t>따라서 첫 번째 문제 정답은 ②번과 ④번입니다. ①과 ③은 모두 틀렸어요.</a:t>
            </a:r>
          </a:p>
          <a:p>
            <a:pPr marL="0" indent="0"/>
            <a:endParaRPr/>
          </a:p>
          <a:p>
            <a:pPr marL="0" indent="0"/>
            <a:r>
              <a:t>두 번째 문제로 가봅시다. "결정 트리에서 계산한 특성 중요도가 저장되어 있는 속성은?" 답이 한 개인 객관식 문제입니다.</a:t>
            </a:r>
          </a:p>
          <a:p>
            <a:pPr marL="0" indent="0"/>
            <a:endParaRPr/>
          </a:p>
          <a:p>
            <a:pPr marL="0" indent="0"/>
            <a:r>
              <a:t>보기 ① important_variables_. 그럴듯한 이름이지만 사이킷런에는 이런 속성이 없어요. 사이킷런은 영어권 표준 머신러닝 용어를 따르는데, 머신러닝에서는 "변수(variable)"보다는 "특성(feature)"이라는 용어를 더 많이 씁니다. 통계학에서는 변수를 쓰는데, 머신러닝에서는 feature예요.</a:t>
            </a:r>
          </a:p>
          <a:p>
            <a:pPr marL="0" indent="0"/>
            <a:endParaRPr/>
          </a:p>
          <a:p>
            <a:pPr marL="0" indent="0"/>
            <a:r>
              <a:t>보기 ② variable_importances_. 마찬가지 이유로 틀렸어요. 단어 순서는 맞는데 variables 부분이 틀렸습니다.</a:t>
            </a:r>
          </a:p>
          <a:p>
            <a:pPr marL="0" indent="0"/>
            <a:endParaRPr/>
          </a:p>
          <a:p>
            <a:pPr marL="0" indent="0"/>
            <a:r>
              <a:t>보기 ③ important_features_. 이것도 틀렸습니다. 단어 순서가 잘못됐어요. "중요한 특성"이라는 영어 어순으로는 important_features가 자연스럽지만, 사이킷런이 명명한 것은 "특성 중요도"라는 한국식 어순으로 되어 있어요. 즉 features가 앞에 와야 합니다.</a:t>
            </a:r>
          </a:p>
          <a:p>
            <a:pPr marL="0" indent="0"/>
            <a:endParaRPr/>
          </a:p>
          <a:p>
            <a:pPr marL="0" indent="0"/>
            <a:r>
              <a:t>보기 ④ feature_importances_. 이게 정답입니다. 18번 슬라이드에서 dt.feature_importances_로 호출한 그 속성이에요. feature가 앞에 오고, importances가 뒤에 와요. 그리고 importances가 복수형이라는 것도 주의하세요. 특성이 여러 개니까 중요도도 여러 개고, 그래서 복수형입니다.</a:t>
            </a:r>
          </a:p>
          <a:p>
            <a:pPr marL="0" indent="0"/>
            <a:endParaRPr/>
          </a:p>
          <a:p>
            <a:pPr marL="0" indent="0"/>
            <a:r>
              <a:t>자, 두 문제를 풀고 나서 한 가지 일반화된 팁을 드리고 싶어요. 사이킷런의 명명 규칙에는 패턴이 있습니다.</a:t>
            </a:r>
          </a:p>
          <a:p>
            <a:pPr marL="0" indent="0"/>
            <a:endParaRPr/>
          </a:p>
          <a:p>
            <a:pPr marL="0" indent="0"/>
            <a:r>
              <a:t>첫째, 학습 후 결정되는 속성은 끝에 언더바가 붙습니다. coef_, intercept_, classes_, feature_importances_, n_features_in_ 같은 식이에요. 학습 전에 우리가 설정하는 매개변수는 언더바가 안 붙어요. random_state, max_depth, criterion 이런 것들. 이 패턴 하나만 알아도 어떤 게 입력 매개변수고 어떤 게 출력 속성인지 빨리 구별할 수 있습니다.</a:t>
            </a:r>
          </a:p>
          <a:p>
            <a:pPr marL="0" indent="0"/>
            <a:endParaRPr/>
          </a:p>
          <a:p>
            <a:pPr marL="0" indent="0"/>
            <a:r>
              <a:t>둘째, 복수형이 들어가는 속성은 보통 배열입니다. classes_, feature_importances_, coef_ 다 배열이에요. 단수형이면 단일 값일 가능성이 높고요.</a:t>
            </a:r>
          </a:p>
          <a:p>
            <a:pPr marL="0" indent="0"/>
            <a:endParaRPr/>
          </a:p>
          <a:p>
            <a:pPr marL="0" indent="0"/>
            <a:r>
              <a:t>이런 명명 패턴을 인지하고 있으면 새로운 알고리즘을 만났을 때 문서를 처음부터 다 안 읽어도 직관적으로 사용할 수 있게 됩니다. 시간이 굉장히 절약되는 팁이에요.</a:t>
            </a:r>
          </a:p>
        </p:txBody>
      </p:sp>
      <p:sp>
        <p:nvSpPr>
          <p:cNvPr id="416" name="Google Shape;416;p24: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43e55feb5e_0_3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확인 문제 (2) — 가지치기 매개변수]</a:t>
            </a:r>
          </a:p>
          <a:p>
            <a:pPr marL="0" indent="0"/>
            <a:endParaRPr/>
          </a:p>
          <a:p>
            <a:pPr marL="0" indent="0"/>
            <a:r>
              <a:t>세 번째 문제로 가봅시다. "다음 중 사이킷런의 결정 트리 모델의 최대 깊이를 지정하는 매개변수는 무엇인가요?" 객관식 한 개 답 문제예요.</a:t>
            </a:r>
          </a:p>
          <a:p>
            <a:pPr marL="0" indent="0"/>
            <a:endParaRPr/>
          </a:p>
          <a:p>
            <a:pPr marL="0" indent="0"/>
            <a:r>
              <a:t>보기를 하나씩 분석해 봅시다.</a:t>
            </a:r>
          </a:p>
          <a:p>
            <a:pPr marL="0" indent="0"/>
            <a:endParaRPr/>
          </a:p>
          <a:p>
            <a:pPr marL="0" indent="0"/>
            <a:r>
              <a:t>보기 ① max_depth. 이게 정답입니다. 영어 그대로 "최대 깊이"라는 의미죠. 16번 슬라이드에서 우리가 max_depth=3으로 해서 가지치기를 했던 그 매개변수입니다. 정수 값을 넣어주면 트리가 그 깊이를 넘어 자라지 못하게 막아요. None을 주거나 아예 지정하지 않으면 무제한으로 자라서 과대적합이 일어나기 쉽습니다. 11번 슬라이드에서 우리가 본 거대한 트리가 그 예였죠.</a:t>
            </a:r>
          </a:p>
          <a:p>
            <a:pPr marL="0" indent="0"/>
            <a:endParaRPr/>
          </a:p>
          <a:p>
            <a:pPr marL="0" indent="0"/>
            <a:r>
              <a:t>다른 보기들도 짚고 갑시다. 모두 사이킷런에 실제로 있는 매개변수들 또는 헷갈림 유도용 가짜 보기들이라 알아두면 도움이 됩니다.</a:t>
            </a:r>
          </a:p>
          <a:p>
            <a:pPr marL="0" indent="0"/>
            <a:endParaRPr/>
          </a:p>
          <a:p>
            <a:pPr marL="0" indent="0"/>
            <a:r>
              <a:t>보기 ② max_leaf_nodes. 이건 비슷해 보이지만 다른 매개변수예요. "최대 리프 노드 개수"를 지정합니다. 깊이가 아니라 리프의 개수로 트리 크기를 제한해요. 예를 들어 max_leaf_nodes=10이면 트리가 가질 수 있는 리프 노드가 최대 10개로 제한됩니다. 깊이는 자유롭게 늘어날 수 있어요. 깊이 제한과 리프 개수 제한은 다른 방식으로 트리를 단순하게 만드는 거고, 어떤 게 더 좋은지는 데이터에 따라 다릅니다. 이 보기는 max_depth와 비슷한 가지치기 매개변수지만 정확히 깊이를 제한하는 건 아니라서 오답이에요.</a:t>
            </a:r>
          </a:p>
          <a:p>
            <a:pPr marL="0" indent="0"/>
            <a:endParaRPr/>
          </a:p>
          <a:p>
            <a:pPr marL="0" indent="0"/>
            <a:r>
              <a:t>보기 ③ max_features. 이것도 사이킷런에 실제로 있는 매개변수인데, 의미가 또 달라요. "분할 시 고려할 특성의 최대 개수"를 의미합니다. 결정 트리는 매 노드를 분할할 때 모든 특성에 대해 정보 이득을 계산해서 가장 좋은 분할을 찾는다고 했죠. max_features를 지정하면 모든 특성을 다 보지 않고 무작위로 일부만 골라서 그중에서 최고를 찾아요. 이건 가지치기라기보다는 트리에 무작위성을 추가하는 매개변수고, 5-3 섹션의 랜덤 포레스트에서 핵심적으로 사용됩니다. 단일 결정 트리에서는 잘 안 쓰는 매개변수예요.</a:t>
            </a:r>
          </a:p>
          <a:p>
            <a:pPr marL="0" indent="0"/>
            <a:endParaRPr/>
          </a:p>
          <a:p>
            <a:pPr marL="0" indent="0"/>
            <a:r>
              <a:t>보기 ④ max_samples. 이건 사이킷런의 결정 트리에는 없는 매개변수입니다. 헷갈림 유도용 함정 보기예요. 이 이름은 사이킷런의 BaggingClassifier 같은 앙상블 모델에서 사용되는 매개변수이긴 합니다. 부트스트랩 샘플링할 때 각 트리에 몇 개의 샘플을 줄지 정하는 매개변수예요. 그래서 머신러닝 책이나 강의에서 본 적이 있을 수 있는데, 결정 트리 자체의 매개변수는 아닙니다.</a:t>
            </a:r>
          </a:p>
          <a:p>
            <a:pPr marL="0" indent="0"/>
            <a:endParaRPr/>
          </a:p>
          <a:p>
            <a:pPr marL="0" indent="0"/>
            <a:r>
              <a:t>자 따라서 정답은 ① max_depth예요.</a:t>
            </a:r>
          </a:p>
          <a:p>
            <a:pPr marL="0" indent="0"/>
            <a:endParaRPr/>
          </a:p>
          <a:p>
            <a:pPr marL="0" indent="0"/>
            <a:r>
              <a:t>이 기회에 가지치기에 사용되는 다른 주요 매개변수들도 같이 외워두시면 좋습니다.</a:t>
            </a:r>
          </a:p>
          <a:p>
            <a:pPr marL="0" indent="0"/>
            <a:endParaRPr/>
          </a:p>
          <a:p>
            <a:pPr marL="0" indent="0"/>
            <a:r>
              <a:t>min_samples_split은 노드를 분할하는 데 필요한 최소 샘플 수입니다. 기본값은 2예요. 한 노드 안의 샘플이 이 값보다 적으면 더 이상 분할하지 않습니다. 예를 들어 min_samples_split=10으로 설정하면 샘플이 9개 이하인 노드는 그냥 리프 노드가 돼요. 이걸 크게 잡으면 트리가 단순해집니다.</a:t>
            </a:r>
          </a:p>
          <a:p>
            <a:pPr marL="0" indent="0"/>
            <a:endParaRPr/>
          </a:p>
          <a:p>
            <a:pPr marL="0" indent="0"/>
            <a:r>
              <a:t>min_samples_leaf는 리프 노드가 되기 위한 최소 샘플 수입니다. 기본값은 1이고요. 분할의 결과로 만들어지는 자식 노드가 이 값보다 작은 샘플 수를 가지면 그 분할은 무효가 되고 부모 노드가 리프로 남습니다. 이것도 크게 잡으면 트리가 단순해져요.</a:t>
            </a:r>
          </a:p>
          <a:p>
            <a:pPr marL="0" indent="0"/>
            <a:endParaRPr/>
          </a:p>
          <a:p>
            <a:pPr marL="0" indent="0"/>
            <a:r>
              <a:t>min_impurity_decrease는 분할 시 필요한 최소 불순도 감소량을 지정합니다. 정보 이득이 이 값보다 작으면 분할하지 않아요. 다음 슬라이드 24번에서 우리가 직접 이 매개변수를 사용해 볼 겁니다.</a:t>
            </a:r>
          </a:p>
          <a:p>
            <a:pPr marL="0" indent="0"/>
            <a:endParaRPr/>
          </a:p>
          <a:p>
            <a:pPr marL="0" indent="0"/>
            <a:r>
              <a:t>ccp_alpha는 비용 복잡도 가지치기에 사용되는 매개변수예요. 좀 고급 가지치기 방법인데, 이번 섹션에서는 다루지 않습니다. 나중에 관심 있으면 찾아보세요.</a:t>
            </a:r>
          </a:p>
          <a:p>
            <a:pPr marL="0" indent="0"/>
            <a:endParaRPr/>
          </a:p>
          <a:p>
            <a:pPr marL="0" indent="0"/>
            <a:r>
              <a:t>이런 매개변수들을 적절히 조합하면 다양한 형태의 가지치기를 할 수 있어요. 어떤 조합이 최적인지는 데이터마다 다릅니다. 일일이 손으로 시도하는 건 비효율적이고요. 그래서 다음 5-2 섹션에서 그리드 서치로 자동화하는 방법을 배울 겁니다. 그리드 서치는 여러 매개변수의 조합을 자동으로 시도해서 가장 좋은 조합을 찾아주는 도구예요. 머신러닝 워크플로우에서 거의 필수적으로 쓰이는 도구라 5-2가 굉장히 중요한 섹션입니다.</a:t>
            </a:r>
          </a:p>
        </p:txBody>
      </p:sp>
      <p:sp>
        <p:nvSpPr>
          <p:cNvPr id="424" name="Google Shape;424;g343e55feb5e_0_30: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43e55feb5e_0_3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확인 문제 (3) — min_impurity_decrease 실습]</a:t>
            </a:r>
          </a:p>
          <a:p>
            <a:pPr marL="0" indent="0"/>
            <a:endParaRPr/>
          </a:p>
          <a:p>
            <a:pPr marL="0" indent="0"/>
            <a:r>
              <a:t>마지막 확인 문제는 직접 코드를 완성해서 실습하는 문제입니다. 단순한 객관식이 아니라 실제로 돌려보고 결과를 관찰하는 응용 문제예요.</a:t>
            </a:r>
          </a:p>
          <a:p>
            <a:pPr marL="0" indent="0"/>
            <a:endParaRPr/>
          </a:p>
          <a:p>
            <a:pPr marL="0" indent="0"/>
            <a:r>
              <a:t>문제를 같이 읽어볼게요. "앞서 결정 트리 예제에서 max_depth를 3으로 지정하여 좌우가 대칭인 트리를 만들었습니다. 사이킷런의 결정 트리 클래스가 제공하는 매개변수 중 min_impurity_decrease를 사용해 가지치기를 해 보겠습니다. 어떤 노드의 정보 이득 곱하기 (노드의 샘플 수) 나누기 (전체 샘플 수) 값이 이 매개변수보다 작으면 더 이상 분할하지 않습니다. 이 매개변수의 값을 0.0005로 지정하고 결정 트리를 만들어 보세요. 좌우가 균일하지 않은 트리가 만들어지나요? 테스트 세트의 성능은 어떤가요?"</a:t>
            </a:r>
          </a:p>
          <a:p>
            <a:pPr marL="0" indent="0"/>
            <a:endParaRPr/>
          </a:p>
          <a:p>
            <a:pPr marL="0" indent="0"/>
            <a:r>
              <a:t>자, 이 문제의 핵심 아이디어를 풀어드리겠습니다.</a:t>
            </a:r>
          </a:p>
          <a:p>
            <a:pPr marL="0" indent="0"/>
            <a:endParaRPr/>
          </a:p>
          <a:p>
            <a:pPr marL="0" indent="0"/>
            <a:r>
              <a:t>먼저 max_depth와 min_impurity_decrease가 어떻게 다른 방식으로 가지치기를 하는지 비교해 봅시다.</a:t>
            </a:r>
          </a:p>
          <a:p>
            <a:pPr marL="0" indent="0"/>
            <a:endParaRPr/>
          </a:p>
          <a:p>
            <a:pPr marL="0" indent="0"/>
            <a:r>
              <a:t>max_depth=3으로 지정하면 모든 가지를 같은 깊이에서 똑같이 자릅니다. 어떤 노드든 깊이 3에 도달하면 그냥 멈춰요. 그래서 좌우 대칭에 가까운 균일한 모양의 트리가 만들어집니다.</a:t>
            </a:r>
          </a:p>
          <a:p>
            <a:pPr marL="0" indent="0"/>
            <a:endParaRPr/>
          </a:p>
          <a:p>
            <a:pPr marL="0" indent="0"/>
            <a:r>
              <a:t>반면 min_impurity_decrease=0.0005로 지정하면 어떻게 될까요. 각 노드에서 분할을 할지 말지를 정보 이득의 크기에 따라 결정합니다. 정보 이득이 충분히 크면 분할하고, 작으면 멈춰요.</a:t>
            </a:r>
          </a:p>
          <a:p>
            <a:pPr marL="0" indent="0"/>
            <a:endParaRPr/>
          </a:p>
          <a:p>
            <a:pPr marL="0" indent="0"/>
            <a:r>
              <a:t>여기서 한 가지 미묘한 디테일이 있습니다. 사이킷런의 min_impurity_decrease는 단순한 정보 이득이 아니라 "정보 이득에 그 노드의 샘플 비율을 곱한 값"이 임계값보다 큰지를 비교해요. 문제 본문에 나온 그 공식이에요. 왜 이렇게 하느냐 — 큰 노드에서의 분할이 작은 노드에서의 분할보다 트리 전체에 더 큰 영향을 주기 때문이에요. 같은 정보 이득이어도 5,000개 샘플이 있는 노드의 분할이 50개 샘플이 있는 노드의 분할보다 의미 있다고 보는 거죠. 그래서 샘플 비율로 가중하는 겁니다.</a:t>
            </a:r>
          </a:p>
          <a:p>
            <a:pPr marL="0" indent="0"/>
            <a:endParaRPr/>
          </a:p>
          <a:p>
            <a:pPr marL="0" indent="0"/>
            <a:r>
              <a:t>자, 그러면 이 매개변수를 사용하면 어떤 트리가 만들어질까요. 정보 이득이 큰 부분, 즉 데이터가 명확하게 분할되는 부분은 깊게 자라고, 정보 이득이 작아지는 부분, 즉 분할해도 이득이 별로 없는 부분은 일찍 멈춰요. 그래서 좌우가 비대칭인 트리가 만들어집니다. 데이터의 한쪽 영역은 더 세밀하게 분할되고, 다른 쪽은 단순하게 처리되는 거죠.</a:t>
            </a:r>
          </a:p>
          <a:p>
            <a:pPr marL="0" indent="0"/>
            <a:endParaRPr/>
          </a:p>
          <a:p>
            <a:pPr marL="0" indent="0"/>
            <a:r>
              <a:t>이게 어떤 의미인지 좀 더 풀어드릴게요. 데이터에 따라 어떤 영역은 클래스 구분이 쉽고, 다른 영역은 클래스 구분이 어려울 수 있어요. 예를 들어 우리 와인 데이터에서 당도가 매우 높은 영역은 화이트 와인이 압도적으로 많아서 한두 번 분할만 해도 거의 순수해질 거예요. 반면 당도가 중간 정도인 영역은 레드와 화이트가 섞여 있어서 더 세밀한 분할이 필요할 수 있고요. min_impurity_decrease는 이런 데이터의 구조에 트리를 적응시키는 매개변수입니다.</a:t>
            </a:r>
          </a:p>
          <a:p>
            <a:pPr marL="0" indent="0"/>
            <a:endParaRPr/>
          </a:p>
          <a:p>
            <a:pPr marL="0" indent="0"/>
            <a:r>
              <a:t>자, 정답 코드는 다음과 같습니다.</a:t>
            </a:r>
          </a:p>
          <a:p>
            <a:pPr marL="0" indent="0"/>
            <a:endParaRPr/>
          </a:p>
          <a:p>
            <a:pPr marL="0" indent="0"/>
            <a:r>
              <a:t>dt = DecisionTreeClassifier(min_impurity_decrease=0.0005, random_state=42)</a:t>
            </a:r>
          </a:p>
          <a:p>
            <a:pPr marL="0" indent="0"/>
            <a:r>
              <a:t>dt.fit(train_input, train_target)</a:t>
            </a:r>
          </a:p>
          <a:p>
            <a:pPr marL="0" indent="0"/>
            <a:r>
              <a:t>print(dt.score(train_input, train_target))</a:t>
            </a:r>
          </a:p>
          <a:p>
            <a:pPr marL="0" indent="0"/>
            <a:r>
              <a:t>print(dt.score(test_input, test_target))</a:t>
            </a:r>
          </a:p>
          <a:p>
            <a:pPr marL="0" indent="0"/>
            <a:endParaRPr/>
          </a:p>
          <a:p>
            <a:pPr marL="0" indent="0"/>
            <a:r>
              <a:t>그리고 그다음 plot_tree로 트리를 시각화하는 부분은 슬라이드에 그대로 있어요.</a:t>
            </a:r>
          </a:p>
          <a:p>
            <a:pPr marL="0" indent="0"/>
            <a:endParaRPr/>
          </a:p>
          <a:p>
            <a:pPr marL="0" indent="0"/>
            <a:r>
              <a:t>직접 돌려 보시면 max_depth=3일 때보다 좀 더 복잡하지만 비대칭인 트리가 나오고, 테스트 성능도 비슷하거나 살짝 더 좋게 나올 수 있습니다. 정확한 점수는 직접 돌려서 확인해 보시고, 트리 그림도 출력해서 좌우가 비대칭인지 눈으로 확인해 보세요. 이런 실습이 진짜 학습으로 이어지거든요.</a:t>
            </a:r>
          </a:p>
          <a:p>
            <a:pPr marL="0" indent="0"/>
            <a:endParaRPr/>
          </a:p>
          <a:p>
            <a:pPr marL="0" indent="0"/>
            <a:r>
              <a:t>자 이렇게 5-1 섹션을 마무리합니다. 우리가 한 일을 다시 한번 큰 그림으로 정리하면, 와인 분류 문제에서 시작해서 로지스틱 회귀의 한계를 발견하고, 결정 트리를 도입해서 성능과 해석 가능성을 동시에 얻었어요. 그리고 결정 트리의 핵심 메커니즘인 불순도와 정보 이득을 배웠고, 가지치기로 과대적합을 제어하는 방법, 표준화가 필요 없다는 트리만의 특성, 그리고 특성 중요도라는 보너스까지 다뤘습니다.</a:t>
            </a:r>
          </a:p>
          <a:p>
            <a:pPr marL="0" indent="0"/>
            <a:endParaRPr/>
          </a:p>
          <a:p>
            <a:pPr marL="0" indent="0"/>
            <a:r>
              <a:t>다음 5-2 섹션에서는 우리가 손으로 max_depth를 3으로, min_impurity_decrease를 0.0005로 일일이 정했던 작업을 자동화합니다. 그리드 서치라는 방법을 통해 여러 매개변수 조합을 자동으로 시도해 보고 최적의 조합을 찾는 거예요. 그리고 그 과정에서 검증 세트, 교차 검증 같은 새로운 개념도 등장합니다. 머신러닝 실무에서 정말 자주 쓰이는 기법들이니까 다음 시간도 기대해 주세요. 오늘 5-1 섹션 수고 많으셨습니다.</a:t>
            </a:r>
          </a:p>
        </p:txBody>
      </p:sp>
      <p:sp>
        <p:nvSpPr>
          <p:cNvPr id="432" name="Google Shape;432;g343e55feb5e_0_3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 — 검증 세트의 필요성]</a:t>
            </a:r>
          </a:p>
          <a:p>
            <a:pPr marL="0" indent="0"/>
            <a:endParaRPr/>
          </a:p>
          <a:p>
            <a:pPr marL="0" indent="0"/>
            <a:r>
              <a:t>자, 5-1 섹션을 마치고 5-2 섹션으로 들어갑니다. 5-1에서 우리가 했던 일을 한번 떠올려 봅시다. 결정 트리를 만들고, max_depth를 3으로 정하고, min_impurity_decrease를 0.0005로 정하고… 이런 식으로 매개변수를 우리가 직접 손으로 정했어요. 그런데 정말 3이 최적값일까요? 4가 더 나을 수도 있고 5가 더 나을 수도 있잖아요. 그걸 어떻게 알 수 있을까요? 바로 그게 5-2 섹션의 주제입니다.</a:t>
            </a:r>
          </a:p>
          <a:p>
            <a:pPr marL="0" indent="0"/>
            <a:endParaRPr/>
          </a:p>
          <a:p>
            <a:pPr marL="0" indent="0"/>
            <a:r>
              <a:t>먼저 이 슬라이드는 5-2 전체의 가장 기초적인 개념인 검증 세트(validation set)에 대해 다룹니다. 잘 들어주세요. 머신러닝의 가장 핵심적인 데이터 분할 원칙이거든요.</a:t>
            </a:r>
          </a:p>
          <a:p>
            <a:pPr marL="0" indent="0"/>
            <a:endParaRPr/>
          </a:p>
          <a:p>
            <a:pPr marL="0" indent="0"/>
            <a:r>
              <a:t>지금까지 우리가 데이터를 어떻게 나눴죠? 8 대 2로 훈련 세트와 테스트 세트로 나눴습니다. 훈련 세트로 모델을 학습시키고, 테스트 세트로 최종 성능을 평가했어요. 그런데 여기 한 가지 미묘한 문제가 있어요. 매개변수를 결정하기 위해서 테스트 세트의 점수를 보면 안 된다는 겁니다. 왜 안 될까요?</a:t>
            </a:r>
          </a:p>
          <a:p>
            <a:pPr marL="0" indent="0"/>
            <a:endParaRPr/>
          </a:p>
          <a:p>
            <a:pPr marL="0" indent="0"/>
            <a:r>
              <a:t>생각해 봅시다. 만약 우리가 max_depth=3, max_depth=5, max_depth=10 이렇게 세 가지를 모두 시도해 보고, 각각 테스트 점수를 비교해서 가장 좋은 걸 선택한다면 어떻게 될까요. 표면적으로는 객관적인 방법 같지만, 사실은 우리가 테스트 세트를 "보면서" 매개변수를 튜닝한 셈이에요. 결국 그 매개변수는 그 특정 테스트 세트에 가장 잘 맞는 값이지, 진짜로 일반화 성능이 좋은 매개변수라는 보장이 없어요.</a:t>
            </a:r>
          </a:p>
          <a:p>
            <a:pPr marL="0" indent="0"/>
            <a:endParaRPr/>
          </a:p>
          <a:p>
            <a:pPr marL="0" indent="0"/>
            <a:r>
              <a:t>이건 미묘한 데이터 누수의 한 형태입니다. 시험 문제를 보고 답을 외운 학생이 시험을 잘 봤다고 해서 진짜로 그 과목을 잘 아는 게 아닌 것과 같아요. 테스트 세트는 모델 성능 평가를 위한 "마지막 한 번의 시험"이어야 합니다. 매개변수 튜닝 과정에서는 절대 보면 안 돼요.</a:t>
            </a:r>
          </a:p>
          <a:p>
            <a:pPr marL="0" indent="0"/>
            <a:endParaRPr/>
          </a:p>
          <a:p>
            <a:pPr marL="0" indent="0"/>
            <a:r>
              <a:t>그러면 어떻게 매개변수를 정해야 할까요? 답이 바로 검증 세트(validation set)입니다. 슬라이드의 정의를 그대로 읽어볼게요. "테스트 세트를 사용하지 않고 모델이 과대적합인지 과소적합인지 측정하기 위해 다시 나눠진 훈련 세트를 검증 세트라고 함."</a:t>
            </a:r>
          </a:p>
          <a:p>
            <a:pPr marL="0" indent="0"/>
            <a:endParaRPr/>
          </a:p>
          <a:p>
            <a:pPr marL="0" indent="0"/>
            <a:r>
              <a:t>핵심 아이디어는 이래요. 훈련 세트에서 다시 한 번 더 일부를 떼어내서 검증 세트로 만드는 거예요. 즉 데이터를 세 부분으로 나누는 거죠. 훈련 세트, 검증 세트, 테스트 세트. 슬라이드의 두 번째 줄을 보세요. 전체 데이터에서 20%를 테스트 세트로 떼어내고 80%를 훈련 세트로 만든 다음, 그 훈련 세트 안에서 다시 20%를 떼어 검증 세트로 만든다고 적혀 있어요.</a:t>
            </a:r>
          </a:p>
          <a:p>
            <a:pPr marL="0" indent="0"/>
            <a:endParaRPr/>
          </a:p>
          <a:p>
            <a:pPr marL="0" indent="0"/>
            <a:r>
              <a:t>그러면 비율이 어떻게 될까요? 전체 100%에서 테스트가 20%, 그러면 훈련 세트가 80%인데 그 안에서 또 20%를 떼면 80% × 0.2 = 16%가 검증 세트가 됩니다. 그러니까 최종적으로 훈련 64% + 검증 16% + 테스트 20% 정도의 비율로 나뉘어요.</a:t>
            </a:r>
          </a:p>
          <a:p>
            <a:pPr marL="0" indent="0"/>
            <a:endParaRPr/>
          </a:p>
          <a:p>
            <a:pPr marL="0" indent="0"/>
            <a:r>
              <a:t>새로운 워크플로우는 이렇게 됩니다. 훈련 세트에서 모델을 학습시키고, 검증 세트로 평가합니다. 매개변수를 바꿔가면서 이 과정을 반복해서 가장 검증 점수가 좋은 매개변수를 찾아요. 그리고 마지막에 딱 한 번, 진짜로 한 번만 테스트 세트로 최종 평가를 합니다.</a:t>
            </a:r>
          </a:p>
          <a:p>
            <a:pPr marL="0" indent="0"/>
            <a:endParaRPr/>
          </a:p>
          <a:p>
            <a:pPr marL="0" indent="0"/>
            <a:r>
              <a:t>이게 머신러닝 실무의 표준 데이터 분할 원칙이에요. Train-Validation-Test split이라고 부릅니다. 캐글 같은 대회나 실제 회사 프로젝트에서 항상 이렇게 합니다. 학생 여러분도 앞으로 어떤 머신러닝 문제를 풀든 이 세 가지 분할을 머릿속에 항상 두고 작업하세요. 다음 슬라이드부터 코드로 직접 만들어 보겠습니다.</a:t>
            </a:r>
          </a:p>
        </p:txBody>
      </p:sp>
      <p:sp>
        <p:nvSpPr>
          <p:cNvPr id="442" name="Google Shape;442;p25: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(2) — 검증 세트 만들기 코드]</a:t>
            </a:r>
          </a:p>
          <a:p>
            <a:pPr marL="0" indent="0"/>
            <a:endParaRPr/>
          </a:p>
          <a:p>
            <a:pPr marL="0" indent="0"/>
            <a:r>
              <a:t>자 이제 검증 세트를 직접 만들어 봅시다. 5-1에서 봤던 코드와 거의 똑같지만 한 줄이 추가됩니다. 잘 보세요.</a:t>
            </a:r>
          </a:p>
          <a:p>
            <a:pPr marL="0" indent="0"/>
            <a:endParaRPr/>
          </a:p>
          <a:p>
            <a:pPr marL="0" indent="0"/>
            <a:r>
              <a:t>처음 세 줄은 우리가 5-1에서 본 코드 그대로예요. 판다스로 와인 CSV를 읽고, alcohol/sugar/pH 세 컬럼을 data에, class 컬럼을 target에 저장합니다. 익숙한 코드죠.</a:t>
            </a:r>
          </a:p>
          <a:p>
            <a:pPr marL="0" indent="0"/>
            <a:endParaRPr/>
          </a:p>
          <a:p>
            <a:pPr marL="0" indent="0"/>
            <a:r>
              <a:t>그다음 train_test_split을 두 번 호출하는 게 핵심 변화예요.</a:t>
            </a:r>
          </a:p>
          <a:p>
            <a:pPr marL="0" indent="0"/>
            <a:endParaRPr/>
          </a:p>
          <a:p>
            <a:pPr marL="0" indent="0"/>
            <a:r>
              <a:t>첫 번째 호출은 5-1과 똑같습니다. data, target을 8대 2로 나눠서 train_input과 test_input, train_target과 test_target을 만듭니다. 여기까지는 100%를 80과 20으로 나눈 거예요.</a:t>
            </a:r>
          </a:p>
          <a:p>
            <a:pPr marL="0" indent="0"/>
            <a:endParaRPr/>
          </a:p>
          <a:p>
            <a:pPr marL="0" indent="0"/>
            <a:r>
              <a:t>두 번째 호출이 새로운 부분입니다. 이번에는 train_input과 train_target을 입력으로 넣어서 다시 8 대 2로 나눠요. 이 결과로 sub_input, val_input, sub_target, val_target이라는 네 개의 변수가 만들어집니다.</a:t>
            </a:r>
          </a:p>
          <a:p>
            <a:pPr marL="0" indent="0"/>
            <a:endParaRPr/>
          </a:p>
          <a:p>
            <a:pPr marL="0" indent="0"/>
            <a:r>
              <a:t>여기서 변수 이름을 잘 보세요. sub_input, sub_target이 진짜 훈련에 쓰일 부분이에요. sub는 subset의 약자입니다. val_input, val_target이 검증 세트고요. val은 validation의 약자죠.</a:t>
            </a:r>
          </a:p>
          <a:p>
            <a:pPr marL="0" indent="0"/>
            <a:endParaRPr/>
          </a:p>
          <a:p>
            <a:pPr marL="0" indent="0"/>
            <a:r>
              <a:t>그런데 잠깐. 변수 명명이 좀 헷갈릴 수 있어요. 첫 번째 분할의 결과인 train_input은 사실상 "원래 훈련 데이터 전체"고, 그 안에서 다시 분할한 sub_input이 "실제 학습에 쓰일 부분"이라는 거죠. 책마다 명명이 다를 수 있는데 이 책에서는 train_input은 그대로 두고 sub_input, val_input을 새로 만든 거예요. 머릿속에서 정리해 두세요. test_input은 절대 손대지 않고 그대로, train_input은 sub_input과 val_input으로 다시 나뉘는 겁니다.</a:t>
            </a:r>
          </a:p>
          <a:p>
            <a:pPr marL="0" indent="0"/>
            <a:endParaRPr/>
          </a:p>
          <a:p>
            <a:pPr marL="0" indent="0"/>
            <a:r>
              <a:t>random_state=42를 두 번 다 같은 값으로 줬어요. 재현성을 위해서입니다. 만약 시드를 안 주면 코드를 돌릴 때마다 다른 분할이 나와서 디버깅이 어려워져요. 보통 같은 시드를 쓰는 게 관습입니다.</a:t>
            </a:r>
          </a:p>
          <a:p>
            <a:pPr marL="0" indent="0"/>
            <a:endParaRPr/>
          </a:p>
          <a:p>
            <a:pPr marL="0" indent="0"/>
            <a:r>
              <a:t>잠깐 비유를 하나 들면, 이 데이터 분할은 마치 시험 출제 과정과 비슷합니다. 전체 문제 은행에서 80%는 학생들이 평소에 풀고 익히는 연습 문제고, 20%는 진짜 시험 문제로 따로 빼놓은 거예요. 그런데 그 80% 연습 문제 안에서도 절반은 매일매일 풀어보고, 나머지 일부는 가끔 모의고사처럼 풀면서 자기 실력을 점검하는 거죠. 그게 우리의 sub와 val 관계예요. 진짜 시험은 마지막 한 번뿐인데, 그 시험을 잘 보려면 평소 모의고사로 자기 점수를 점검해야 한다는 거죠.</a:t>
            </a:r>
          </a:p>
          <a:p>
            <a:pPr marL="0" indent="0"/>
            <a:endParaRPr/>
          </a:p>
          <a:p>
            <a:pPr marL="0" indent="0"/>
            <a:r>
              <a:t>다음 슬라이드에서 이 분할로 실제로 모델을 만들어 보고, 5-1에서 본 결과와 어떻게 달라지는지 비교해 보겠습니다.</a:t>
            </a:r>
          </a:p>
        </p:txBody>
      </p:sp>
      <p:sp>
        <p:nvSpPr>
          <p:cNvPr id="451" name="Google Shape;451;p2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(3) — 검증 세트로 평가]</a:t>
            </a:r>
          </a:p>
          <a:p>
            <a:pPr marL="0" indent="0"/>
            <a:endParaRPr/>
          </a:p>
          <a:p>
            <a:pPr marL="0" indent="0"/>
            <a:r>
              <a:t>자 이제 sub_input, val_input의 크기를 출력해서 분할이 제대로 됐는지 확인해 봅시다. shape 속성을 출력하면 (4157, 3)과 (1040, 3)이 나옵니다. sub_input은 4,157개 샘플, val_input은 1,040개 샘플이에요.</a:t>
            </a:r>
          </a:p>
          <a:p>
            <a:pPr marL="0" indent="0"/>
            <a:endParaRPr/>
          </a:p>
          <a:p>
            <a:pPr marL="0" indent="0"/>
            <a:r>
              <a:t>전체적으로 정리하면 이렇게 됩니다. 원래 와인 데이터 6,497개. 테스트 세트 1,300개. 훈련 세트 5,197개. 그 훈련 세트를 다시 나눠서 sub_input(실제 학습용) 4,157개와 val_input(검증용) 1,040개. 합 4157 + 1040 = 5197로 정확히 맞죠.</a:t>
            </a:r>
          </a:p>
          <a:p>
            <a:pPr marL="0" indent="0"/>
            <a:endParaRPr/>
          </a:p>
          <a:p>
            <a:pPr marL="0" indent="0"/>
            <a:r>
              <a:t>이제 결정 트리를 만들어 봅시다. 5-1에서 봤던 코드와 거의 동일해요. DecisionTreeClassifier를 임포트하고, 기본 설정으로 객체를 만들고, sub_input과 sub_target으로 학습시킵니다. 여기서 중요한 변화 — train_input이 아니라 sub_input으로 학습시킨다는 점이에요. 검증 세트인 val_input은 학습에 쓰지 않습니다.</a:t>
            </a:r>
          </a:p>
          <a:p>
            <a:pPr marL="0" indent="0"/>
            <a:endParaRPr/>
          </a:p>
          <a:p>
            <a:pPr marL="0" indent="0"/>
            <a:r>
              <a:t>그리고 점수 계산을 두 번 합니다. 첫 번째는 sub_input에 대한 점수, 즉 훈련 점수입니다. 두 번째는 val_input에 대한 점수, 즉 검증 점수입니다. 이전에는 test_input으로 평가했지만 이제는 val_input으로 평가하는 거예요.</a:t>
            </a:r>
          </a:p>
          <a:p>
            <a:pPr marL="0" indent="0"/>
            <a:endParaRPr/>
          </a:p>
          <a:p>
            <a:pPr marL="0" indent="0"/>
            <a:r>
              <a:t>결과를 봅시다. 훈련 점수가 0.9971, 검증 점수가 0.8644. 이 두 값을 보고 어떤 진단이 가능할까요?</a:t>
            </a:r>
          </a:p>
          <a:p>
            <a:pPr marL="0" indent="0"/>
            <a:endParaRPr/>
          </a:p>
          <a:p>
            <a:pPr marL="0" indent="0"/>
            <a:r>
              <a:t>차이가 크죠. 훈련은 거의 완벽한데 검증은 86%대예요. 5-1의 11번 슬라이드에서 봤던 그 패턴이 또 나옵니다. 과대적합이에요. 결정 트리의 본성이죠. 깊이 제한을 안 주면 항상 과대적합이 일어납니다.</a:t>
            </a:r>
          </a:p>
          <a:p>
            <a:pPr marL="0" indent="0"/>
            <a:endParaRPr/>
          </a:p>
          <a:p>
            <a:pPr marL="0" indent="0"/>
            <a:r>
              <a:t>자 이제 우리가 할 일은 무엇인가요. 매개변수를 바꿔가면서 검증 점수가 가장 좋아지는 조합을 찾는 거예요. 예를 들어 max_depth=3으로 하면 검증 점수가 어떻게 될까, 5로 하면 어떻게 될까, 10으로 하면 어떻게 될까. 이걸 일일이 시도해서 가장 좋은 걸 고르는 거죠. 그리고 결정된 최적 매개변수로 마지막에 test_input으로 진짜 성능을 측정합니다.</a:t>
            </a:r>
          </a:p>
          <a:p>
            <a:pPr marL="0" indent="0"/>
            <a:endParaRPr/>
          </a:p>
          <a:p>
            <a:pPr marL="0" indent="0"/>
            <a:r>
              <a:t>여기서 한 가지 자연스러운 의문이 생깁니다. 이렇게 검증 세트 한 번으로 평가한 점수가 정말 믿을 만한가? 검증 세트를 어떻게 나누느냐에 따라 점수가 달라지지 않을까? 만약 운 좋게 쉬운 샘플들만 검증 세트에 들어갔다면 점수가 부풀려서 나올 거고, 어려운 샘플들이 들어갔다면 점수가 낮게 나올 거예요. 검증 세트 한 번으로 평가하는 건 다소 불안정한 방법입니다.</a:t>
            </a:r>
          </a:p>
          <a:p>
            <a:pPr marL="0" indent="0"/>
            <a:endParaRPr/>
          </a:p>
          <a:p>
            <a:pPr marL="0" indent="0"/>
            <a:r>
              <a:t>이 문제를 해결하는 방법이 다음 슬라이드의 주인공인 교차 검증(cross-validation)이에요. 검증 세트를 한 번만 떼는 게 아니라, 여러 번 떼서 평가를 여러 번 하고 평균을 내는 방식입니다. 훨씬 안정적인 평가가 가능해져요. 다음으로 가봅시다.</a:t>
            </a:r>
          </a:p>
        </p:txBody>
      </p:sp>
      <p:sp>
        <p:nvSpPr>
          <p:cNvPr id="463" name="Google Shape;463;p27: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endParaRPr/>
          </a:p>
        </p:txBody>
      </p:sp>
      <p:sp>
        <p:nvSpPr>
          <p:cNvPr id="196" name="Google Shape;196;p5: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(4) — 교차 검증의 개념]</a:t>
            </a:r>
          </a:p>
          <a:p>
            <a:pPr marL="0" indent="0"/>
            <a:endParaRPr/>
          </a:p>
          <a:p>
            <a:pPr marL="0" indent="0"/>
            <a:r>
              <a:t>이 슬라이드에서 교차 검증(cross-validation)이라는 굉장히 중요한 개념을 만나게 됩니다. 머신러닝에서 정말 자주 쓰이는 도구라 확실히 잡고 가셔야 합니다.</a:t>
            </a:r>
          </a:p>
          <a:p>
            <a:pPr marL="0" indent="0"/>
            <a:endParaRPr/>
          </a:p>
          <a:p>
            <a:pPr marL="0" indent="0"/>
            <a:r>
              <a:t>앞 슬라이드에서 우리는 이런 의문을 가졌었죠. 검증 세트를 한 번만 떼서 평가하는 건 불안정하지 않을까? 운에 따라 점수가 달라질 수 있지 않을까? 정확한 직관입니다. 그래서 실무에서는 검증 세트를 한 번이 아니라 여러 번 떼서 평가합니다. 그게 바로 교차 검증이에요.</a:t>
            </a:r>
          </a:p>
          <a:p>
            <a:pPr marL="0" indent="0"/>
            <a:endParaRPr/>
          </a:p>
          <a:p>
            <a:pPr marL="0" indent="0"/>
            <a:r>
              <a:t>슬라이드의 정의를 보세요. "교차 검증은 검증 세트를 떼어 내어 평가하는 과정을 여러 번 반복. 그다음 이 점수를 평균하여 최종 검증 점수를 계산." 단순한 정의죠. 검증을 여러 번 하고 평균을 낸다.</a:t>
            </a:r>
          </a:p>
          <a:p>
            <a:pPr marL="0" indent="0"/>
            <a:endParaRPr/>
          </a:p>
          <a:p>
            <a:pPr marL="0" indent="0"/>
            <a:r>
              <a:t>좀 더 구체적으로 어떻게 하는지 슬라이드 그림과 함께 보겠습니다. "3-폴드 교차 검증"이라고 적혀 있는 그림이 있어요. 3-폴드의 의미는 훈련 데이터를 세 등분한다는 뜻입니다. fold는 한국어로 폴드, "겹"이라는 뜻이에요.</a:t>
            </a:r>
          </a:p>
          <a:p>
            <a:pPr marL="0" indent="0"/>
            <a:endParaRPr/>
          </a:p>
          <a:p>
            <a:pPr marL="0" indent="0"/>
            <a:r>
              <a:t>훈련 데이터를 A, B, C 세 부분으로 나눴다고 합시다. 교차 검증은 다음과 같이 진행돼요.</a:t>
            </a:r>
          </a:p>
          <a:p>
            <a:pPr marL="0" indent="0"/>
            <a:endParaRPr/>
          </a:p>
          <a:p>
            <a:pPr marL="0" indent="0"/>
            <a:r>
              <a:t>첫 번째 라운드: A를 검증 세트로 쓰고, B와 C로 모델을 학습시킨 다음 A로 검증합니다. 점수 나오죠. 점수1.</a:t>
            </a:r>
          </a:p>
          <a:p>
            <a:pPr marL="0" indent="0"/>
            <a:endParaRPr/>
          </a:p>
          <a:p>
            <a:pPr marL="0" indent="0"/>
            <a:r>
              <a:t>두 번째 라운드: B를 검증 세트로 쓰고, A와 C로 학습시킨 다음 B로 검증합니다. 점수2.</a:t>
            </a:r>
          </a:p>
          <a:p>
            <a:pPr marL="0" indent="0"/>
            <a:endParaRPr/>
          </a:p>
          <a:p>
            <a:pPr marL="0" indent="0"/>
            <a:r>
              <a:t>세 번째 라운드: C를 검증 세트로 쓰고, A와 B로 학습시킨 다음 C로 검증합니다. 점수3.</a:t>
            </a:r>
          </a:p>
          <a:p>
            <a:pPr marL="0" indent="0"/>
            <a:endParaRPr/>
          </a:p>
          <a:p>
            <a:pPr marL="0" indent="0"/>
            <a:r>
              <a:t>이렇게 세 번 반복하면 점수1, 점수2, 점수3 세 개가 나오죠. 이걸 평균낸 게 최종 검증 점수입니다.</a:t>
            </a:r>
          </a:p>
          <a:p>
            <a:pPr marL="0" indent="0"/>
            <a:endParaRPr/>
          </a:p>
          <a:p>
            <a:pPr marL="0" indent="0"/>
            <a:r>
              <a:t>왜 이게 한 번 검증보다 좋을까요? 두 가지 이유가 있어요.</a:t>
            </a:r>
          </a:p>
          <a:p>
            <a:pPr marL="0" indent="0"/>
            <a:endParaRPr/>
          </a:p>
          <a:p>
            <a:pPr marL="0" indent="0"/>
            <a:r>
              <a:t>첫째, 안정성입니다. 한 번만 검증하면 그 분할에 따라 점수가 우연히 높을 수도 있고 낮을 수도 있어요. 세 번 평균내면 그 우연이 어느 정도 상쇄됩니다. 통계적으로 더 신뢰할 수 있는 점수가 나오는 거죠.</a:t>
            </a:r>
          </a:p>
          <a:p>
            <a:pPr marL="0" indent="0"/>
            <a:endParaRPr/>
          </a:p>
          <a:p>
            <a:pPr marL="0" indent="0"/>
            <a:r>
              <a:t>둘째, 데이터 활용도입니다. 한 번만 검증하면 검증에 쓴 그 일부 데이터는 학습에 쓸 수 없어요. 데이터가 작을 때 손해죠. 교차 검증에서는 결국 모든 데이터가 한 번씩은 학습에도 쓰이고 한 번씩은 검증에도 쓰입니다. 데이터를 알뜰하게 다 쓸 수 있어요.</a:t>
            </a:r>
          </a:p>
          <a:p>
            <a:pPr marL="0" indent="0"/>
            <a:endParaRPr/>
          </a:p>
          <a:p>
            <a:pPr marL="0" indent="0"/>
            <a:r>
              <a:t>실무에서는 보통 5-폴드(5-fold)나 10-폴드를 쓰는 게 표준입니다. 폴드 수가 많을수록 더 안정적이지만 그만큼 모델을 여러 번 학습시켜야 해서 시간이 오래 걸려요. 5나 10이 시간과 안정성의 적절한 균형점입니다.</a:t>
            </a:r>
          </a:p>
          <a:p>
            <a:pPr marL="0" indent="0"/>
            <a:endParaRPr/>
          </a:p>
          <a:p>
            <a:pPr marL="0" indent="0"/>
            <a:r>
              <a:t>여기서 한 가지 주의할 점. 교차 검증은 매개변수 튜닝에만 쓰는 거예요. 최종 성능 평가는 여전히 별도의 테스트 세트로 합니다. 즉 데이터를 일단 훈련/테스트로 나누고, 훈련 세트 안에서 교차 검증으로 매개변수를 정한 다음, 마지막에 테스트 세트로 평가하는 흐름이에요. 이 큰 그림을 머릿속에 두세요.</a:t>
            </a:r>
          </a:p>
          <a:p>
            <a:pPr marL="0" indent="0"/>
            <a:endParaRPr/>
          </a:p>
          <a:p>
            <a:pPr marL="0" indent="0"/>
            <a:r>
              <a:t>다음 슬라이드에서 사이킷런이 제공하는 교차 검증 함수를 직접 써보러 가기 전에, 보강 슬라이드 한 장 들러서 5-폴드 교차 검증이 정확히 어떤 식으로 데이터를 굴리는지 시각적으로 정리하고 가겠습니다. 그림 한 장이면 직관이 명확해질 거예요.</a:t>
            </a:r>
          </a:p>
        </p:txBody>
      </p:sp>
      <p:sp>
        <p:nvSpPr>
          <p:cNvPr id="477" name="Google Shape;477;p2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normAutofit fontScale="55000" lnSpcReduction="20000"/>
          </a:bodyPr>
          <a:lstStyle/>
          <a:p>
            <a:pPr marL="0" indent="0"/>
            <a:r>
              <a:t>[SECTION 5-2 교차 검증 시각화 — 5-폴드의 작동 방식]</a:t>
            </a:r>
          </a:p>
          <a:p>
            <a:pPr marL="0" indent="0"/>
            <a:endParaRPr/>
          </a:p>
          <a:p>
            <a:pPr marL="0" indent="0"/>
            <a:r>
              <a:t>이 슬라이드는 교차 검증이 실제로 어떻게 데이터를 굴리는지 시각적으로 보여드리는 슬라이드입니다. 28번 슬라이드의 3-폴드 그림이 작아서 잘 안 보였을 수 있어서, 더 자세히 5-폴드를 다이어그램으로 설명드리겠습니다.</a:t>
            </a:r>
          </a:p>
          <a:p>
            <a:pPr marL="0" indent="0"/>
            <a:endParaRPr/>
          </a:p>
          <a:p>
            <a:pPr marL="0" indent="0"/>
            <a:r>
              <a:t>화면을 보세요. 위에서 아래로 다섯 줄의 막대가 있죠. 각 줄이 한 번의 교차 검증 라운드예요. 그리고 각 줄은 다섯 개의 동일한 칸으로 나뉘어 있는데, 그게 다섯 개의 폴드를 의미합니다. 폴드는 데이터를 같은 크기로 다섯 등분한 거예요.</a:t>
            </a:r>
          </a:p>
          <a:p>
            <a:pPr marL="0" indent="0"/>
            <a:endParaRPr/>
          </a:p>
          <a:p>
            <a:pPr marL="0" indent="0"/>
            <a:r>
              <a:t>매 줄마다 한 칸이 빨간색(또는 다른 강조색)으로 표시돼 있어요. 그게 그 라운드에서 검증 세트로 사용되는 폴드예요. 나머지 네 칸은 파란색으로 학습용입니다.</a:t>
            </a:r>
          </a:p>
          <a:p>
            <a:pPr marL="0" indent="0"/>
            <a:endParaRPr/>
          </a:p>
          <a:p>
            <a:pPr marL="0" indent="0"/>
            <a:r>
              <a:t>라운드 1: 첫 번째 폴드가 검증, 나머지 네 폴드(2,3,4,5)로 학습.</a:t>
            </a:r>
          </a:p>
          <a:p>
            <a:pPr marL="0" indent="0"/>
            <a:r>
              <a:t>라운드 2: 두 번째 폴드가 검증, 나머지(1,3,4,5)로 학습.</a:t>
            </a:r>
          </a:p>
          <a:p>
            <a:pPr marL="0" indent="0"/>
            <a:r>
              <a:t>라운드 3: 세 번째 폴드가 검증, 나머지(1,2,4,5)로 학습.</a:t>
            </a:r>
          </a:p>
          <a:p>
            <a:pPr marL="0" indent="0"/>
            <a:r>
              <a:t>라운드 4: 네 번째 폴드가 검증, 나머지(1,2,3,5)로 학습.</a:t>
            </a:r>
          </a:p>
          <a:p>
            <a:pPr marL="0" indent="0"/>
            <a:r>
              <a:t>라운드 5: 다섯 번째 폴드가 검증, 나머지(1,2,3,4)로 학습.</a:t>
            </a:r>
          </a:p>
          <a:p>
            <a:pPr marL="0" indent="0"/>
            <a:endParaRPr/>
          </a:p>
          <a:p>
            <a:pPr marL="0" indent="0"/>
            <a:r>
              <a:t>다섯 라운드 모두 모델을 처음부터 새로 학습시켜요. 각 라운드는 독립적입니다. 즉 5-폴드 교차 검증을 한 번 하면 모델을 5번 학습시키는 거예요.</a:t>
            </a:r>
          </a:p>
          <a:p>
            <a:pPr marL="0" indent="0"/>
            <a:endParaRPr/>
          </a:p>
          <a:p>
            <a:pPr marL="0" indent="0"/>
            <a:r>
              <a:t>각 라운드마다 검증 점수가 나옵니다. 5개의 점수가 나오는 거죠. 우리가 29번 슬라이드에서 봤던 [0.869, 0.846, 0.877, 0.849, 0.835] 같은 값들이에요. 이 다섯 값을 평균낸 게 최종 교차 검증 점수입니다.</a:t>
            </a:r>
          </a:p>
          <a:p>
            <a:pPr marL="0" indent="0"/>
            <a:endParaRPr/>
          </a:p>
          <a:p>
            <a:pPr marL="0" indent="0"/>
            <a:r>
              <a:t>여기서 한 가지 자연스러운 의문 — 왜 5번이나 학습시켜야 하나? 그냥 한 번만 검증하면 안 되나? 답은 안정성 때문이에요. 검증 세트가 어떻게 잡히느냐에 따라 점수가 달라질 수 있는데, 5번 모두 평균내면 그 우연이 상쇄됩니다. 통계적으로 더 신뢰할 수 있는 점수가 나오는 거죠.</a:t>
            </a:r>
          </a:p>
          <a:p>
            <a:pPr marL="0" indent="0"/>
            <a:endParaRPr/>
          </a:p>
          <a:p>
            <a:pPr marL="0" indent="0"/>
            <a:r>
              <a:t>또 하나 — 데이터를 알뜰하게 다 쓸 수 있다는 점입니다. 한 번 검증할 때 떼어낸 폴드 1번 데이터는, 다음 라운드에서는 학습에 쓰여요. 그래서 결국 모든 데이터가 학습에도 쓰이고 검증에도 쓰입니다. 데이터가 작을 때 특히 유용해요.</a:t>
            </a:r>
          </a:p>
          <a:p>
            <a:pPr marL="0" indent="0"/>
            <a:endParaRPr/>
          </a:p>
          <a:p>
            <a:pPr marL="0" indent="0"/>
            <a:r>
              <a:t>10-폴드 교차 검증도 원리는 같아요. 단지 5등분 대신 10등분을 하고 10번 학습시키는 차이일 뿐입니다. 시간이 두 배 걸리는 대신 점수가 더 안정적이에요.</a:t>
            </a:r>
          </a:p>
          <a:p>
            <a:pPr marL="0" indent="0"/>
            <a:endParaRPr/>
          </a:p>
          <a:p>
            <a:pPr marL="0" indent="0"/>
            <a:r>
              <a:t>여기서 한 가지 흥미로운 디테일을 짚고 갑시다. 슬라이드의 막대 그림에서 검증 폴드 위치가 라운드마다 한 칸씩 이동하는 패턴이 보이실 거예요. 이게 KFold 분할기의 기본 동작입니다. 단순히 데이터를 순서대로 다섯 등분하고, 첫 번째 폴드는 라운드 1에 검증으로, 두 번째 폴드는 라운드 2에, ... 이런 식으로 차례로 사용해요.</a:t>
            </a:r>
          </a:p>
          <a:p>
            <a:pPr marL="0" indent="0"/>
            <a:endParaRPr/>
          </a:p>
          <a:p>
            <a:pPr marL="0" indent="0"/>
            <a:r>
              <a:t>그런데 5-2의 30번 슬라이드에서 본 StratifiedKFold는 좀 더 똑똑합니다. 분류 문제에서는 각 폴드의 클래스 비율이 전체 데이터와 같아지도록 분할해요. 즉 우리 와인 데이터의 화이트 76%, 레드 24% 비율이 각 폴드에서도 유지됩니다. 만약 KFold만 썼다면 우연히 어떤 폴드에 화이트가 90% 들어가고 다른 폴드에는 50%만 들어가는 식의 불균형이 생길 수 있는데, StratifiedKFold가 그걸 방지해 주는 거예요.</a:t>
            </a:r>
          </a:p>
          <a:p>
            <a:pPr marL="0" indent="0"/>
            <a:endParaRPr/>
          </a:p>
          <a:p>
            <a:pPr marL="0" indent="0"/>
            <a:r>
              <a:t>이 시각화 한 장만 머릿속에 들어가 있으면, 앞으로 cross_validate, GridSearchCV, RandomizedSearchCV가 내부에서 정확히 무슨 일을 하는지 한눈에 그려질 거예요. 매개변수 한 조합당 5번의 모델 학습이 일어난다는 사실이 그리드 서치 시간 견적에 매우 중요하거든요. 1,350개 조합이라면 1,350 × 5 = 6,750번 학습이라는 계산이 자연스럽게 나옵니다.</a:t>
            </a:r>
          </a:p>
          <a:p>
            <a:pPr marL="0" indent="0"/>
            <a:endParaRPr/>
          </a:p>
          <a:p>
            <a:pPr marL="0" indent="0"/>
            <a:r>
              <a:t>자, 시각화 한 장으로 교차 검증의 작동을 정리했으니 다음 슬라이드로 가서 본격적으로 그리드 서치를 만나보겠습니다.</a:t>
            </a:r>
          </a:p>
        </p:txBody>
      </p:sp>
      <p:sp>
        <p:nvSpPr>
          <p:cNvPr id="4" name="Slide Number Placeholder 3"/>
          <p:cNvSpPr>
            <a:spLocks noGrp="1"/>
          </p:cNvSpPr>
          <p:nvPr>
            <p:ph type="sldNum" idx="12"/>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(5) — cross_validate 함수]</a:t>
            </a:r>
          </a:p>
          <a:p>
            <a:pPr marL="0" indent="0"/>
            <a:endParaRPr/>
          </a:p>
          <a:p>
            <a:pPr marL="0" indent="0"/>
            <a:r>
              <a:t>앞 슬라이드의 시각화로 5-폴드 교차 검증이 어떻게 굴러가는지 그림으로 봤습니다. 다섯 번 학습 + 다섯 번 평가 + 평균. 이걸 사이킷런이 한 줄로 해줍니다. cross_validate라는 함수예요. 코드를 봅시다.</a:t>
            </a:r>
          </a:p>
          <a:p>
            <a:pPr marL="0" indent="0"/>
            <a:endParaRPr/>
          </a:p>
          <a:p>
            <a:pPr marL="0" indent="0"/>
            <a:r>
              <a:t>sklearn.model_selection에서 cross_validate를 임포트하고, 호출은 단 한 줄. cross_validate(dt, train_input, train_target). 첫 번째 인자가 평가할 모델 객체, 두 번째가 입력 데이터, 세 번째가 타깃 데이터입니다. 이걸로 끝이에요. 정말 간단하죠.</a:t>
            </a:r>
          </a:p>
          <a:p>
            <a:pPr marL="0" indent="0"/>
            <a:endParaRPr/>
          </a:p>
          <a:p>
            <a:pPr marL="0" indent="0"/>
            <a:r>
              <a:t>여기서 중요한 포인트가 있어요. 우리가 앞 슬라이드들에서 만들었던 sub_input과 val_input을 cross_validate에 넣지 않았다는 점이에요. 대신 train_input 전체를 넣었어요. 왜냐하면 cross_validate가 내부적으로 알아서 데이터를 폴드로 나누고, 한 폴드씩 검증 세트로 사용해 가면서 평가를 반복해 주거든요. 우리가 직접 sub와 val로 나눌 필요가 없어요.</a:t>
            </a:r>
          </a:p>
          <a:p>
            <a:pPr marL="0" indent="0"/>
            <a:endParaRPr/>
          </a:p>
          <a:p>
            <a:pPr marL="0" indent="0"/>
            <a:r>
              <a:t>실행하면 scores라는 변수에 결과가 저장됩니다. print(scores)로 출력해 보면 딕셔너리가 나오는데, 키가 세 개 있어요.</a:t>
            </a:r>
          </a:p>
          <a:p>
            <a:pPr marL="0" indent="0"/>
            <a:endParaRPr/>
          </a:p>
          <a:p>
            <a:pPr marL="0" indent="0"/>
            <a:r>
              <a:t>첫 번째 키 fit_time. 각 폴드에서 모델을 학습시키는 데 걸린 시간이에요. 우리 결과를 보면 0.013, 0.011, 0.007, 0.007, 0.007 이렇게 다섯 개의 숫자가 들어 있습니다. 0.01초 정도 걸렸다는 뜻이에요. 결정 트리는 빠르니까 이 정도밖에 안 걸려요.</a:t>
            </a:r>
          </a:p>
          <a:p>
            <a:pPr marL="0" indent="0"/>
            <a:endParaRPr/>
          </a:p>
          <a:p>
            <a:pPr marL="0" indent="0"/>
            <a:r>
              <a:t>두 번째 키 score_time. 각 폴드에서 검증 점수 계산에 걸린 시간이에요. 0.001초 정도로 매우 빠릅니다.</a:t>
            </a:r>
          </a:p>
          <a:p>
            <a:pPr marL="0" indent="0"/>
            <a:endParaRPr/>
          </a:p>
          <a:p>
            <a:pPr marL="0" indent="0"/>
            <a:r>
              <a:t>세 번째 키 test_score. 가장 중요한 부분입니다. 각 폴드의 검증 점수예요. 우리 결과를 보면 0.869, 0.846, 0.877, 0.849, 0.835. 다섯 개의 점수가 있어요.</a:t>
            </a:r>
          </a:p>
          <a:p>
            <a:pPr marL="0" indent="0"/>
            <a:endParaRPr/>
          </a:p>
          <a:p>
            <a:pPr marL="0" indent="0"/>
            <a:r>
              <a:t>여기서 또 한 가지 주의할 점. test_score라는 이름이 좀 헷갈릴 수 있어요. cross_validate에서는 각 폴드의 "검증 점수"를 test_score라는 키로 부릅니다. 우리가 흔히 말하는 "테스트 세트의 점수"와는 다른 의미예요. 이건 사이킷런 명명의 다소 어색한 부분인데, 그냥 "각 폴드의 검증 점수"라고 머릿속에서 번역하시면 됩니다.</a:t>
            </a:r>
          </a:p>
          <a:p>
            <a:pPr marL="0" indent="0"/>
            <a:endParaRPr/>
          </a:p>
          <a:p>
            <a:pPr marL="0" indent="0"/>
            <a:r>
              <a:t>자, 그러면 다섯 개의 숫자가 왜 다섯 개일까요? 슬라이드 마지막 줄에 답이 있습니다. cross_validate는 기본적으로 5-폴드 교차 검증을 수행해요. 즉 훈련 데이터를 5등분해서 5번의 평가를 한 거예요. 그래서 점수도 5개죠.</a:t>
            </a:r>
          </a:p>
          <a:p>
            <a:pPr marL="0" indent="0"/>
            <a:endParaRPr/>
          </a:p>
          <a:p>
            <a:pPr marL="0" indent="0"/>
            <a:r>
              <a:t>만약 폴드 수를 바꾸고 싶으면 cv 매개변수를 사용합니다. cross_validate(..., cv=10)이라고 하면 10-폴드 교차 검증이 돼요. 데이터가 작을 때는 cv를 크게 잡고, 데이터가 클 때는 작게 잡는 게 보통입니다.</a:t>
            </a:r>
          </a:p>
          <a:p>
            <a:pPr marL="0" indent="0"/>
            <a:endParaRPr/>
          </a:p>
          <a:p>
            <a:pPr marL="0" indent="0"/>
            <a:r>
              <a:t>다음 슬라이드에서 이 다섯 개의 점수를 어떻게 활용할지, 그리고 한 가지 더 알아야 할 분할 방식인 StratifiedKFold에 대해 다루겠습니다.</a:t>
            </a:r>
          </a:p>
        </p:txBody>
      </p:sp>
      <p:sp>
        <p:nvSpPr>
          <p:cNvPr id="487" name="Google Shape;487;p29: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(6) — 점수 평균과 StratifiedKFold]</a:t>
            </a:r>
          </a:p>
          <a:p>
            <a:pPr marL="0" indent="0"/>
            <a:endParaRPr/>
          </a:p>
          <a:p>
            <a:pPr marL="0" indent="0"/>
            <a:r>
              <a:t>앞 슬라이드에서 cross_validate가 다섯 개의 점수를 반환한다고 했어요. 그럼 이 다섯 개를 어떻게 하나의 점수로 정리할까요? 답은 슬라이드 첫 번째 코드에 있습니다.</a:t>
            </a:r>
          </a:p>
          <a:p>
            <a:pPr marL="0" indent="0"/>
            <a:endParaRPr/>
          </a:p>
          <a:p>
            <a:pPr marL="0" indent="0"/>
            <a:r>
              <a:t>import numpy as np로 넘파이를 가져온 다음 np.mean(scores['test_score'])를 호출하면 평균이 계산됩니다. 결과는 0.8553. 즉 우리 결정 트리의 교차 검증 점수가 약 85.5%라는 뜻이에요.</a:t>
            </a:r>
          </a:p>
          <a:p>
            <a:pPr marL="0" indent="0"/>
            <a:endParaRPr/>
          </a:p>
          <a:p>
            <a:pPr marL="0" indent="0"/>
            <a:r>
              <a:t>이 0.8553이 5-1에서 우리가 봤던 84.2%와 비슷하죠? 그게 우연이 아닙니다. 같은 결정 트리, 같은 매개변수(기본값)니까 비슷한 점수가 나오는 게 당연해요. 다만 5-1에서는 한 번 분할한 점수였고, 지금은 다섯 번 평균낸 점수라서 좀 더 신뢰할 수 있는 값입니다.</a:t>
            </a:r>
          </a:p>
          <a:p>
            <a:pPr marL="0" indent="0"/>
            <a:endParaRPr/>
          </a:p>
          <a:p>
            <a:pPr marL="0" indent="0"/>
            <a:r>
              <a:t>자 이제 슬라이드의 두 번째 부분으로 가봅시다. 분할기(splitter) 지정에 대한 이야기예요. 좀 미묘한 디테일이지만 중요합니다.</a:t>
            </a:r>
          </a:p>
          <a:p>
            <a:pPr marL="0" indent="0"/>
            <a:endParaRPr/>
          </a:p>
          <a:p>
            <a:pPr marL="0" indent="0"/>
            <a:r>
              <a:t>cross_validate가 데이터를 폴드로 나눌 때 어떤 방식으로 나눌까요? 슬라이드를 보면 두 가지 분할 방식이 언급됩니다. 회귀 모델의 경우 KFold라는 분할기를 쓰고, 분류 모델의 경우 StratifiedKFold라는 분할기를 사용한다고 적혀 있어요.</a:t>
            </a:r>
          </a:p>
          <a:p>
            <a:pPr marL="0" indent="0"/>
            <a:endParaRPr/>
          </a:p>
          <a:p>
            <a:pPr marL="0" indent="0"/>
            <a:r>
              <a:t>KFold는 단순히 데이터를 차례로 다섯 등분하는 방식입니다. 1번부터 1000번까지의 샘플이 있다면 1-200을 1폴드, 201-400을 2폴드, 이런 식이에요. 매우 간단합니다.</a:t>
            </a:r>
          </a:p>
          <a:p>
            <a:pPr marL="0" indent="0"/>
            <a:endParaRPr/>
          </a:p>
          <a:p>
            <a:pPr marL="0" indent="0"/>
            <a:r>
              <a:t>그런데 분류 문제에서는 KFold만 쓰면 문제가 생길 수 있어요. 예를 들어 우리 와인 데이터처럼 클래스가 불균형한 경우, 어떤 폴드에는 화이트 와인이 많고 어떤 폴드에는 레드 와인이 많을 수 있어요. 그러면 평가가 폴드마다 들쑥날쑥해서 평균이 부정확해집니다.</a:t>
            </a:r>
          </a:p>
          <a:p>
            <a:pPr marL="0" indent="0"/>
            <a:endParaRPr/>
          </a:p>
          <a:p>
            <a:pPr marL="0" indent="0"/>
            <a:r>
              <a:t>이걸 해결하는 게 StratifiedKFold입니다. Stratified는 한국어로 "층화"라는 뜻이에요. 무슨 말이냐면, 각 폴드 안의 클래스 비율이 전체 데이터의 클래스 비율과 같아지도록 분할한다는 거예요. 우리 와인 데이터가 화이트 76%, 레드 24%라면 각 폴드도 화이트 약 76%, 레드 약 24%가 되도록 맞춰서 나누는 거죠. 분류 문제의 표준 분할 방식입니다.</a:t>
            </a:r>
          </a:p>
          <a:p>
            <a:pPr marL="0" indent="0"/>
            <a:endParaRPr/>
          </a:p>
          <a:p>
            <a:pPr marL="0" indent="0"/>
            <a:r>
              <a:t>다행히 cross_validate가 분류 모델을 자동으로 인식해서 StratifiedKFold를 기본으로 사용해 줍니다. 그래서 우리가 따로 지정하지 않아도 슬라이드의 두 번째 코드 결과가 첫 번째와 같은 0.8553이 나와요. 명시적으로 cv=StratifiedKFold()를 줘도 결과가 동일하다는 걸 확인하는 거예요.</a:t>
            </a:r>
          </a:p>
          <a:p>
            <a:pPr marL="0" indent="0"/>
            <a:endParaRPr/>
          </a:p>
          <a:p>
            <a:pPr marL="0" indent="0"/>
            <a:r>
              <a:t>마지막 코드 블록은 좀 더 정교한 분할기 사용법을 보여줍니다.</a:t>
            </a:r>
          </a:p>
          <a:p>
            <a:pPr marL="0" indent="0"/>
            <a:endParaRPr/>
          </a:p>
          <a:p>
            <a:pPr marL="0" indent="0"/>
            <a:r>
              <a:t>splitter = StratifiedKFold(n_splits=10, shuffle=True, random_state=42)</a:t>
            </a:r>
          </a:p>
          <a:p>
            <a:pPr marL="0" indent="0"/>
            <a:endParaRPr/>
          </a:p>
          <a:p>
            <a:pPr marL="0" indent="0"/>
            <a:r>
              <a:t>세 가지 옵션을 보세요. n_splits=10은 10-폴드 교차 검증을 하라는 의미. shuffle=True는 분할 전에 데이터를 섞으라는 의미. random_state=42는 그 섞기의 시드 값. 이 세 가지를 명시하는 게 실무 표준입니다. 특히 shuffle=True가 중요해요. 데이터가 어떤 순서로 정렬돼 있을지 모르니까 무조건 섞어서 분할하는 게 안전합니다.</a:t>
            </a:r>
          </a:p>
          <a:p>
            <a:pPr marL="0" indent="0"/>
            <a:endParaRPr/>
          </a:p>
          <a:p>
            <a:pPr marL="0" indent="0"/>
            <a:r>
              <a:t>이렇게 만든 splitter를 cross_validate(..., cv=splitter)에 넘기면 우리가 원하는 방식으로 10-폴드 교차 검증이 진행돼요. 결과는 0.8574로 살짝 다릅니다. 폴드 수가 다르고 데이터를 섞었기 때문에 약간 다른 값이 나오는 거예요.</a:t>
            </a:r>
          </a:p>
          <a:p>
            <a:pPr marL="0" indent="0"/>
            <a:endParaRPr/>
          </a:p>
          <a:p>
            <a:pPr marL="0" indent="0"/>
            <a:r>
              <a:t>요약하면, cross_validate는 분류 문제에서 자동으로 StratifiedKFold를 쓰지만, 폴드 수를 바꾸거나 데이터 셔플을 명시하려면 splitter를 직접 만들어서 cv 매개변수에 넘기면 됩니다. 다음 슬라이드부터는 본격적으로 매개변수 튜닝, 그리드 서치 이야기로 들어갑니다.</a:t>
            </a:r>
          </a:p>
        </p:txBody>
      </p:sp>
      <p:sp>
        <p:nvSpPr>
          <p:cNvPr id="498" name="Google Shape;498;p30: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(7) — 하이퍼파라미터 튜닝의 개념]</a:t>
            </a:r>
          </a:p>
          <a:p>
            <a:pPr marL="0" indent="0"/>
            <a:endParaRPr/>
          </a:p>
          <a:p>
            <a:pPr marL="0" indent="0"/>
            <a:r>
              <a:t>이제 5-2의 두 번째 큰 주제, 하이퍼파라미터 튜닝으로 들어갑니다. 지금까지는 검증 세트와 교차 검증 같은 평가 도구를 다뤘다면, 이제부터는 그 도구를 사용해서 실제로 매개변수를 어떻게 자동으로 찾을지를 다룹니다.</a:t>
            </a:r>
          </a:p>
          <a:p>
            <a:pPr marL="0" indent="0"/>
            <a:endParaRPr/>
          </a:p>
          <a:p>
            <a:pPr marL="0" indent="0"/>
            <a:r>
              <a:t>먼저 두 가지 용어를 정확히 구분하고 가야 합니다. 슬라이드 첫 두 줄을 보세요.</a:t>
            </a:r>
          </a:p>
          <a:p>
            <a:pPr marL="0" indent="0"/>
            <a:endParaRPr/>
          </a:p>
          <a:p>
            <a:pPr marL="0" indent="0"/>
            <a:r>
              <a:t>모델 파라미터(model parameter)는 머신러닝 모델이 데이터에서 학습하는 파라미터입니다. 우리가 직접 정하는 게 아니라 fit 메서드가 데이터를 보고 알아서 결정해요. 예를 들어 로지스틱 회귀의 계수와 절편이 모델 파라미터예요. 4장에서 본 lr.coef_와 lr.intercept_가 그거였죠. 결정 트리에서는 각 노드의 분할 기준값(예: sugar -0.239) 같은 게 모델 파라미터에 해당합니다.</a:t>
            </a:r>
          </a:p>
          <a:p>
            <a:pPr marL="0" indent="0"/>
            <a:endParaRPr/>
          </a:p>
          <a:p>
            <a:pPr marL="0" indent="0"/>
            <a:r>
              <a:t>하이퍼파라미터(hyperparameter)는 모델이 학습할 수 없어서 사용자가 직접 지정해야 하는 파라미터예요. 결정 트리에서 max_depth, min_samples_split, criterion 같은 게 하이퍼파라미터입니다. 이건 학습 전에 우리가 정해서 모델에 넘겨줘야 해요. 영어로 hyper-라는 접두사가 붙은 이유는 "파라미터 위에 있는 파라미터", 즉 메타 레벨에서 통제하는 값이라는 의미예요.</a:t>
            </a:r>
          </a:p>
          <a:p>
            <a:pPr marL="0" indent="0"/>
            <a:endParaRPr/>
          </a:p>
          <a:p>
            <a:pPr marL="0" indent="0"/>
            <a:r>
              <a:t>자 이제 하이퍼파라미터를 어떻게 정해야 할까요? 슬라이드의 흐름을 따라가 봅시다.</a:t>
            </a:r>
          </a:p>
          <a:p>
            <a:pPr marL="0" indent="0"/>
            <a:endParaRPr/>
          </a:p>
          <a:p>
            <a:pPr marL="0" indent="0"/>
            <a:r>
              <a:t>첫째, 라이브러리가 제공하는 기본값을 그대로 사용해서 모델을 일단 훈련해 봅니다. 사이킷런이 제시하는 기본값은 보통 합리적인 시작점이에요.</a:t>
            </a:r>
          </a:p>
          <a:p>
            <a:pPr marL="0" indent="0"/>
            <a:endParaRPr/>
          </a:p>
          <a:p>
            <a:pPr marL="0" indent="0"/>
            <a:r>
              <a:t>둘째, 검증 세트의 점수나 교차 검증을 통해서 매개변수를 조금씩 바꿔봅니다. max_depth를 3에서 5로, 5에서 7로 바꿔보면서 검증 점수가 어떻게 변하는지 보는 거죠.</a:t>
            </a:r>
          </a:p>
          <a:p>
            <a:pPr marL="0" indent="0"/>
            <a:endParaRPr/>
          </a:p>
          <a:p>
            <a:pPr marL="0" indent="0"/>
            <a:r>
              <a:t>셋째, 모델마다 적게는 1~2개에서 많게는 5~6개의 매개변수를 제공합니다. 이걸 모두 적절히 조합해서 최적값을 찾아야 해요.</a:t>
            </a:r>
          </a:p>
          <a:p>
            <a:pPr marL="0" indent="0"/>
            <a:endParaRPr/>
          </a:p>
          <a:p>
            <a:pPr marL="0" indent="0"/>
            <a:r>
              <a:t>여기서 자연스러운 의문이 생깁니다. "그냥 max_depth만 따로 튜닝하고, min_samples_split은 따로 튜닝하면 안 되나?" 안 됩니다. 왜냐면 매개변수들끼리 서로 영향을 주거든요. 슬라이드 마지막에서 두 번째 줄에 이 점이 적혀 있어요. "max_depth의 최적값은 min_samples_split 매개변수의 값이 바뀌면 함께 달라지므로 이 두 매개변수를 동시에 바꿔가며 최적의 값을 찾기 위해 사용." 매개변수 간의 상호작용 때문에 동시에 탐색해야 합니다.</a:t>
            </a:r>
          </a:p>
          <a:p>
            <a:pPr marL="0" indent="0"/>
            <a:endParaRPr/>
          </a:p>
          <a:p>
            <a:pPr marL="0" indent="0"/>
            <a:r>
              <a:t>예를 들어 max_depth=5에 min_samples_split=10이 좋을 수도 있고, max_depth=10에 min_samples_split=2가 좋을 수도 있어요. 두 매개변수의 모든 조합을 시도해 봐야 진짜 최적을 찾을 수 있습니다.</a:t>
            </a:r>
          </a:p>
          <a:p>
            <a:pPr marL="0" indent="0"/>
            <a:endParaRPr/>
          </a:p>
          <a:p>
            <a:pPr marL="0" indent="0"/>
            <a:r>
              <a:t>이걸 자동화하는 도구가 그리드 서치(Grid Search)입니다. 격자(grid)처럼 매개변수의 모든 조합을 만들어 놓고 하나씩 시도해 보는 방식이에요. max_depth가 [3, 5, 10] 세 가지, min_samples_split이 [2, 10, 20] 세 가지면 모두 3×3=9개 조합을 시도하는 거죠.</a:t>
            </a:r>
          </a:p>
          <a:p>
            <a:pPr marL="0" indent="0"/>
            <a:endParaRPr/>
          </a:p>
          <a:p>
            <a:pPr marL="0" indent="0"/>
            <a:r>
              <a:t>사이킷런은 GridSearchCV라는 클래스를 제공합니다. 이름의 마지막 CV가 cross-validation의 약자예요. 즉 단순히 매개변수 조합만 돌리는 게 아니라, 각 조합에 대해 교차 검증까지 자동으로 해주는 도구입니다. 슬라이드 마지막 줄에 적힌 "하이퍼파라미터 탐색과 교차 검증을 한 번에 수행"이라는 게 그 의미예요.</a:t>
            </a:r>
          </a:p>
          <a:p>
            <a:pPr marL="0" indent="0"/>
            <a:endParaRPr/>
          </a:p>
          <a:p>
            <a:pPr marL="0" indent="0"/>
            <a:r>
              <a:t>다음 슬라이드부터 GridSearchCV를 직접 써보겠습니다. 코드로 보면 정말 깔끔합니다. 검증 세트를 직접 만들고, cross_validate를 직접 호출하고 하는 모든 작업이 단 몇 줄로 끝나요.</a:t>
            </a:r>
          </a:p>
        </p:txBody>
      </p:sp>
      <p:sp>
        <p:nvSpPr>
          <p:cNvPr id="517" name="Google Shape;517;p3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(8) — GridSearchCV 첫 사용]</a:t>
            </a:r>
          </a:p>
          <a:p>
            <a:pPr marL="0" indent="0"/>
            <a:endParaRPr/>
          </a:p>
          <a:p>
            <a:pPr marL="0" indent="0"/>
            <a:r>
              <a:t>자 이제 GridSearchCV를 직접 써봅시다. 슬라이드 코드를 한 줄씩 같이 보겠습니다.</a:t>
            </a:r>
          </a:p>
          <a:p>
            <a:pPr marL="0" indent="0"/>
            <a:endParaRPr/>
          </a:p>
          <a:p>
            <a:pPr marL="0" indent="0"/>
            <a:r>
              <a:t>먼저 sklearn.model_selection에서 GridSearchCV를 임포트합니다. 이름이 길지만 패턴은 익숙해요.</a:t>
            </a:r>
          </a:p>
          <a:p>
            <a:pPr marL="0" indent="0"/>
            <a:endParaRPr/>
          </a:p>
          <a:p>
            <a:pPr marL="0" indent="0"/>
            <a:r>
              <a:t xml:space="preserve">그다음 params라는 변수에 탐색할 매개변수를 딕셔너리로 정의합니다. </a:t>
            </a:r>
          </a:p>
          <a:p>
            <a:pPr marL="0" indent="0"/>
            <a:endParaRPr/>
          </a:p>
          <a:p>
            <a:pPr marL="0" indent="0"/>
            <a:r>
              <a:t>params = {'min_impurity_decrease': [0.0001, 0.0002, 0.0003, 0.0004, 0.0005]}</a:t>
            </a:r>
          </a:p>
          <a:p>
            <a:pPr marL="0" indent="0"/>
            <a:endParaRPr/>
          </a:p>
          <a:p>
            <a:pPr marL="0" indent="0"/>
            <a:r>
              <a:t>딕셔너리의 키가 매개변수 이름, 값이 시도해 볼 값들의 리스트예요. 여기서는 min_impurity_decrease 하나만 탐색하고, 다섯 가지 값을 시도하는 거죠.</a:t>
            </a:r>
          </a:p>
          <a:p>
            <a:pPr marL="0" indent="0"/>
            <a:endParaRPr/>
          </a:p>
          <a:p>
            <a:pPr marL="0" indent="0"/>
            <a:r>
              <a:t>매개변수 이름은 정확해야 합니다. DecisionTreeClassifier가 받는 매개변수와 정확히 같은 철자로 키를 적어야 해요. 한 글자라도 틀리면 에러가 납니다. 사이킷런 매개변수 이름은 보통 언더바로 단어를 구분하니까 익숙해지세요.</a:t>
            </a:r>
          </a:p>
          <a:p>
            <a:pPr marL="0" indent="0"/>
            <a:endParaRPr/>
          </a:p>
          <a:p>
            <a:pPr marL="0" indent="0"/>
            <a:r>
              <a:t>다음 줄.</a:t>
            </a:r>
          </a:p>
          <a:p>
            <a:pPr marL="0" indent="0"/>
            <a:endParaRPr/>
          </a:p>
          <a:p>
            <a:pPr marL="0" indent="0"/>
            <a:r>
              <a:t>gs = GridSearchCV(DecisionTreeClassifier(random_state=42), params, n_jobs=-1)</a:t>
            </a:r>
          </a:p>
          <a:p>
            <a:pPr marL="0" indent="0"/>
            <a:endParaRPr/>
          </a:p>
          <a:p>
            <a:pPr marL="0" indent="0"/>
            <a:r>
              <a:t>GridSearchCV 객체를 만들 때 세 가지를 넘깁니다. 첫 번째는 탐색 대상 모델 객체. DecisionTreeClassifier(random_state=42)로 빈 결정 트리 객체를 만들어 넘겼어요. 두 번째는 우리가 만든 params 딕셔너리. 세 번째 n_jobs=-1은 모든 CPU 코어를 다 쓰라는 의미예요. 컴퓨터에 코어가 8개면 8개를 다 활용해서 병렬로 실행합니다. 매개변수가 많으면 시간 차이가 크게 나요. 항상 -1로 주는 걸 추천합니다.</a:t>
            </a:r>
          </a:p>
          <a:p>
            <a:pPr marL="0" indent="0"/>
            <a:endParaRPr/>
          </a:p>
          <a:p>
            <a:pPr marL="0" indent="0"/>
            <a:r>
              <a:t>그다음.</a:t>
            </a:r>
          </a:p>
          <a:p>
            <a:pPr marL="0" indent="0"/>
            <a:endParaRPr/>
          </a:p>
          <a:p>
            <a:pPr marL="0" indent="0"/>
            <a:r>
              <a:t>gs.fit(train_input, train_target)</a:t>
            </a:r>
          </a:p>
          <a:p>
            <a:pPr marL="0" indent="0"/>
            <a:endParaRPr/>
          </a:p>
          <a:p>
            <a:pPr marL="0" indent="0"/>
            <a:r>
              <a:t>여기서 마법이 일어납니다. fit 한 줄에 정말 많은 일이 자동으로 진행돼요. 슬라이드의 설명을 따라가 봅시다.</a:t>
            </a:r>
          </a:p>
          <a:p>
            <a:pPr marL="0" indent="0"/>
            <a:endParaRPr/>
          </a:p>
          <a:p>
            <a:pPr marL="0" indent="0"/>
            <a:r>
              <a:t>첫째, params에 있는 다섯 가지 min_impurity_decrease 값을 하나씩 시도합니다. 즉 0.0001일 때, 0.0002일 때, ..., 0.0005일 때 각각 결정 트리를 만들어요.</a:t>
            </a:r>
          </a:p>
          <a:p>
            <a:pPr marL="0" indent="0"/>
            <a:endParaRPr/>
          </a:p>
          <a:p>
            <a:pPr marL="0" indent="0"/>
            <a:r>
              <a:t>둘째, 각 매개변수 값마다 5-폴드 교차 검증을 수행합니다. 그러니까 매개변수 5개 × 5폴드 = 총 25번의 모델 학습이 일어나는 거죠.</a:t>
            </a:r>
          </a:p>
          <a:p>
            <a:pPr marL="0" indent="0"/>
            <a:endParaRPr/>
          </a:p>
          <a:p>
            <a:pPr marL="0" indent="0"/>
            <a:r>
              <a:t>셋째, 각 매개변수 값에 대해 5폴드의 평균 검증 점수를 계산하고, 가장 점수가 높은 매개변수 값을 찾아냅니다.</a:t>
            </a:r>
          </a:p>
          <a:p>
            <a:pPr marL="0" indent="0"/>
            <a:endParaRPr/>
          </a:p>
          <a:p>
            <a:pPr marL="0" indent="0"/>
            <a:r>
              <a:t>넷째, 그 최적 매개변수로 전체 훈련 세트에서 다시 한 번 모델을 학습시킵니다. 이게 중요한 디테일이에요. 교차 검증에서는 매번 한 폴드를 떼고 학습했지만, 최종 모델은 train_input 전체로 학습시킵니다. 데이터를 한 톨도 안 버리고 다 쓰는 거예요.</a:t>
            </a:r>
          </a:p>
          <a:p>
            <a:pPr marL="0" indent="0"/>
            <a:endParaRPr/>
          </a:p>
          <a:p>
            <a:pPr marL="0" indent="0"/>
            <a:r>
              <a:t>다섯째, 그 학습된 모델을 gs.best_estimator_라는 속성에 저장합니다.</a:t>
            </a:r>
          </a:p>
          <a:p>
            <a:pPr marL="0" indent="0"/>
            <a:endParaRPr/>
          </a:p>
          <a:p>
            <a:pPr marL="0" indent="0"/>
            <a:r>
              <a:t>코드를 보세요. dt = gs.best_estimator_로 최적 모델을 꺼내고, dt.score(train_input, train_target)으로 훈련 점수를 확인합니다. 결과는 0.9615. 그리고 gs.best_params_를 출력하면 어떤 매개변수가 선택됐는지 알 수 있어요. 우리 결과로는 {'min_impurity_decrease': 0.0001}, 즉 다섯 후보 중 첫 번째 값이 가장 좋았다는 뜻입니다.</a:t>
            </a:r>
          </a:p>
          <a:p>
            <a:pPr marL="0" indent="0"/>
            <a:endParaRPr/>
          </a:p>
          <a:p>
            <a:pPr marL="0" indent="0"/>
            <a:r>
              <a:t>여기서 한 가지 짚고 갈 게 있어요. 점수 0.9615는 훈련 점수입니다. 즉 train_input 전체로 학습한 모델을 train_input으로 평가한 거예요. 당연히 높게 나오죠. 진짜 우리가 알고 싶은 건 검증 점수와 테스트 점수입니다. 그건 다음 슬라이드에서 확인하겠습니다.</a:t>
            </a:r>
          </a:p>
          <a:p>
            <a:pPr marL="0" indent="0"/>
            <a:endParaRPr/>
          </a:p>
          <a:p>
            <a:pPr marL="0" indent="0"/>
            <a:r>
              <a:t>GridSearchCV의 강력한 점은 우리가 검증 세트 만들고, 모델 만들고, 매개변수 바꿔서 학습 반복하고 하는 모든 노가다를 단 세 줄(임포트, 객체 생성, fit)로 끝낸다는 거예요. 정말 우아하죠.</a:t>
            </a:r>
          </a:p>
        </p:txBody>
      </p:sp>
      <p:sp>
        <p:nvSpPr>
          <p:cNvPr id="525" name="Google Shape;525;p32: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3: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(9) — GridSearchCV 결과 들여다보기]</a:t>
            </a:r>
          </a:p>
          <a:p>
            <a:pPr marL="0" indent="0"/>
            <a:endParaRPr/>
          </a:p>
          <a:p>
            <a:pPr marL="0" indent="0"/>
            <a:r>
              <a:t>GridSearchCV가 fit을 돌리고 나면 여러 정보가 객체 안에 저장됩니다. 그걸 들여다보면 그리드 서치가 어떻게 작동했는지 더 잘 이해할 수 있어요.</a:t>
            </a:r>
          </a:p>
          <a:p>
            <a:pPr marL="0" indent="0"/>
            <a:endParaRPr/>
          </a:p>
          <a:p>
            <a:pPr marL="0" indent="0"/>
            <a:r>
              <a:t>첫 번째 코드. print(gs.cv_results_['mean_test_score']).</a:t>
            </a:r>
          </a:p>
          <a:p>
            <a:pPr marL="0" indent="0"/>
            <a:endParaRPr/>
          </a:p>
          <a:p>
            <a:pPr marL="0" indent="0"/>
            <a:r>
              <a:t>cv_results_는 그리드 서치의 모든 상세 정보가 담긴 딕셔너리입니다. 그 안의 mean_test_score 키에는 각 매개변수 값에 대한 평균 검증 점수가 들어 있어요. 우리 결과를 보면 다섯 개의 값이 나옵니다.</a:t>
            </a:r>
          </a:p>
          <a:p>
            <a:pPr marL="0" indent="0"/>
            <a:endParaRPr/>
          </a:p>
          <a:p>
            <a:pPr marL="0" indent="0"/>
            <a:r>
              <a:t>[0.86819297, 0.86453617, 0.86492226, 0.86780891, 0.86761605]</a:t>
            </a:r>
          </a:p>
          <a:p>
            <a:pPr marL="0" indent="0"/>
            <a:endParaRPr/>
          </a:p>
          <a:p>
            <a:pPr marL="0" indent="0"/>
            <a:r>
              <a:t>이게 무엇을 의미하느냐. params에 적은 다섯 가지 값(0.0001부터 0.0005까지)에 각각 대응하는 평균 검증 점수예요. 인덱스 0인 0.86819가 min_impurity_decrease=0.0001일 때의 평균 검증 점수, 인덱스 1인 0.86453이 0.0002일 때, 이런 식이죠.</a:t>
            </a:r>
          </a:p>
          <a:p>
            <a:pPr marL="0" indent="0"/>
            <a:endParaRPr/>
          </a:p>
          <a:p>
            <a:pPr marL="0" indent="0"/>
            <a:r>
              <a:t>자 이걸 보고 어떤 결론을 내릴 수 있을까요. 다섯 값이 모두 0.86 근처에 모여 있어요. 차이가 0.004 정도밖에 안 됩니다. 즉 min_impurity_decrease를 어떻게 바꿔도 큰 차이가 없다는 뜻이에요. 그중에서 약간이라도 가장 높은 게 첫 번째 값(0.0001)이라서 그게 best로 선택된 겁니다.</a:t>
            </a:r>
          </a:p>
          <a:p>
            <a:pPr marL="0" indent="0"/>
            <a:endParaRPr/>
          </a:p>
          <a:p>
            <a:pPr marL="0" indent="0"/>
            <a:r>
              <a:t>여기서 실무적인 통찰 하나 — 모든 매개변수 값이 비슷한 점수를 낸다면, 그 매개변수가 이 데이터에 그다지 큰 영향을 주지 않는다는 신호일 수 있어요. 다른 더 중요한 매개변수를 탐색해 봐야 한다는 거죠.</a:t>
            </a:r>
          </a:p>
          <a:p>
            <a:pPr marL="0" indent="0"/>
            <a:endParaRPr/>
          </a:p>
          <a:p>
            <a:pPr marL="0" indent="0"/>
            <a:r>
              <a:t>두 번째 코드.</a:t>
            </a:r>
          </a:p>
          <a:p>
            <a:pPr marL="0" indent="0"/>
            <a:endParaRPr/>
          </a:p>
          <a:p>
            <a:pPr marL="0" indent="0"/>
            <a:r>
              <a:t>print(gs.cv_results_['params'][gs.best_index_])</a:t>
            </a:r>
          </a:p>
          <a:p>
            <a:pPr marL="0" indent="0"/>
            <a:endParaRPr/>
          </a:p>
          <a:p>
            <a:pPr marL="0" indent="0"/>
            <a:r>
              <a:t>gs.best_index_는 최고 점수의 인덱스를 알려줍니다. 우리 경우엔 0이겠죠 (첫 번째가 최고였으니까). 그리고 cv_results_['params']는 시도한 모든 매개변수 조합의 리스트예요. 그 인덱스 0번을 출력하면 {'min_impurity_decrease': 0.0001}이 나옵니다.</a:t>
            </a:r>
          </a:p>
          <a:p>
            <a:pPr marL="0" indent="0"/>
            <a:endParaRPr/>
          </a:p>
          <a:p>
            <a:pPr marL="0" indent="0"/>
            <a:r>
              <a:t>이게 사실 gs.best_params_와 같은 결과예요. 왜 이렇게 우회적으로 접근하는 방법을 보여주냐면, 매개변수가 여러 개일 때는 cv_results_를 들여다보면서 어떤 조합이 어떤 점수를 냈는지 분석하는 게 굉장히 유용하기 때문입니다. 단순히 best 하나만 보는 게 아니라, 점수의 패턴을 보면서 매개변수 공간에 대한 직관을 얻을 수 있어요.</a:t>
            </a:r>
          </a:p>
          <a:p>
            <a:pPr marL="0" indent="0"/>
            <a:endParaRPr/>
          </a:p>
          <a:p>
            <a:pPr marL="0" indent="0"/>
            <a:r>
              <a:t>슬라이드 하단에 [과정 요약]이라고 정리된 박스가 있죠. 그리드 서치의 작동을 한 번 더 확인하고 갑시다.</a:t>
            </a:r>
          </a:p>
          <a:p>
            <a:pPr marL="0" indent="0"/>
            <a:endParaRPr/>
          </a:p>
          <a:p>
            <a:pPr marL="0" indent="0"/>
            <a:r>
              <a:t>먼저 탐색할 매개변수를 딕셔너리로 지정. 그다음 훈련 세트에서 그리드 서치를 수행해서 최상의 평균 검증 점수가 나오는 매개변수 조합을 찾음. 이 조합은 그리드 서치 객체에 저장됨. 마지막으로 그리드 서치는 최상의 매개변수에서 전체 훈련 세트(교차 검증에 사용한 부분 훈련 세트가 아니라)를 사용해 최종 모델을 훈련함.</a:t>
            </a:r>
          </a:p>
          <a:p>
            <a:pPr marL="0" indent="0"/>
            <a:endParaRPr/>
          </a:p>
          <a:p>
            <a:pPr marL="0" indent="0"/>
            <a:r>
              <a:t>이 마지막 포인트가 미묘하지만 중요해요. 교차 검증할 때는 5-폴드니까 매번 80%만 학습에 쓰고 20%는 검증에 썼어요. 그런데 진짜 최종 모델은 100% 다 써서 학습합니다. 데이터를 최대한 활용하기 위해서죠. 이 모델이 gs.best_estimator_입니다.</a:t>
            </a:r>
          </a:p>
          <a:p>
            <a:pPr marL="0" indent="0"/>
            <a:endParaRPr/>
          </a:p>
          <a:p>
            <a:pPr marL="0" indent="0"/>
            <a:r>
              <a:t>다음 슬라이드에서는 매개변수 한 개가 아니라 여러 개를 동시에 탐색하는 진짜 그리드 서치를 해보겠습니다. 그게 GridSearchCV의 진가가 드러나는 부분이에요.</a:t>
            </a:r>
          </a:p>
        </p:txBody>
      </p:sp>
      <p:sp>
        <p:nvSpPr>
          <p:cNvPr id="542" name="Google Shape;542;p33: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(10) — 복잡한 매개변수 조합 탐색]</a:t>
            </a:r>
          </a:p>
          <a:p>
            <a:pPr marL="0" indent="0"/>
            <a:endParaRPr/>
          </a:p>
          <a:p>
            <a:pPr marL="0" indent="0"/>
            <a:r>
              <a:t>자 이제 그리드 서치의 진짜 위력을 보여줄 차례입니다. 매개변수 하나가 아니라 여러 개를 동시에 탐색하는 거예요.</a:t>
            </a:r>
          </a:p>
          <a:p>
            <a:pPr marL="0" indent="0"/>
            <a:endParaRPr/>
          </a:p>
          <a:p>
            <a:pPr marL="0" indent="0"/>
            <a:r>
              <a:t>슬라이드 코드를 보세요.</a:t>
            </a:r>
          </a:p>
          <a:p>
            <a:pPr marL="0" indent="0"/>
            <a:endParaRPr/>
          </a:p>
          <a:p>
            <a:pPr marL="0" indent="0"/>
            <a:r>
              <a:t>params = {'min_impurity_decrease': np.arange(0.0001, 0.001, 0.0001),</a:t>
            </a:r>
          </a:p>
          <a:p>
            <a:pPr marL="0" indent="0"/>
            <a:r>
              <a:t xml:space="preserve">          'max_depth': range(5, 20, 1),</a:t>
            </a:r>
          </a:p>
          <a:p>
            <a:pPr marL="0" indent="0"/>
            <a:r>
              <a:t xml:space="preserve">          'min_samples_split': range(2, 100, 10)}</a:t>
            </a:r>
          </a:p>
          <a:p>
            <a:pPr marL="0" indent="0"/>
            <a:endParaRPr/>
          </a:p>
          <a:p>
            <a:pPr marL="0" indent="0"/>
            <a:r>
              <a:t>세 개의 매개변수를 동시에 탐색합니다. min_impurity_decrease, max_depth, min_samples_split. 그리고 각각의 값을 어떻게 만들었는지 슬라이드 우측 설명을 같이 봅시다.</a:t>
            </a:r>
          </a:p>
          <a:p>
            <a:pPr marL="0" indent="0"/>
            <a:endParaRPr/>
          </a:p>
          <a:p>
            <a:pPr marL="0" indent="0"/>
            <a:r>
              <a:t>먼저 ① 표시된 np.arange()를 보세요. 넘파이의 arange 함수는 첫 번째 매개변수에서 시작해서 두 번째 매개변수에 도달할 때까지 세 번째 매개변수씩 더하면서 배열을 만듭니다.</a:t>
            </a:r>
          </a:p>
          <a:p>
            <a:pPr marL="0" indent="0"/>
            <a:endParaRPr/>
          </a:p>
          <a:p>
            <a:pPr marL="0" indent="0"/>
            <a:r>
              <a:t>np.arange(0.0001, 0.001, 0.0001)을 풀어보면 0.0001부터 시작해서 0.0001씩 증가하다가 0.001 직전까지 갑니다. 두 번째 매개변수는 포함되지 않으니까 [0.0001, 0.0002, 0.0003, 0.0004, 0.0005, 0.0006, 0.0007, 0.0008, 0.0009] 이렇게 9개 원소가 나와요. arange가 실수에 대해서도 동작한다는 게 포인트입니다.</a:t>
            </a:r>
          </a:p>
          <a:p>
            <a:pPr marL="0" indent="0"/>
            <a:endParaRPr/>
          </a:p>
          <a:p>
            <a:pPr marL="0" indent="0"/>
            <a:r>
              <a:t>다음 ② 표시된 range()는 파이썬 기본 함수로 정수만 다룹니다. range(5, 20, 1)은 5부터 19까지 1씩 증가, 그래서 [5, 6, 7, ..., 19] 총 15개 원소. range(2, 100, 10)은 [2, 12, 22, ..., 92] 총 10개 원소.</a:t>
            </a:r>
          </a:p>
          <a:p>
            <a:pPr marL="0" indent="0"/>
            <a:endParaRPr/>
          </a:p>
          <a:p>
            <a:pPr marL="0" indent="0"/>
            <a:r>
              <a:t>자 그러면 모든 조합의 개수는? 9 × 15 × 10 = 1,350개입니다. 한 매개변수만 봤을 때 5개였던 게, 세 매개변수를 동시에 보니까 1,350개로 폭발적으로 늘어났어요. 이게 그리드 서치의 함정이에요. 매개변수가 늘어날수록 조합 수가 곱셈적으로 증가합니다. 이걸 차원의 저주(curse of dimensionality)라고 부르기도 해요.</a:t>
            </a:r>
          </a:p>
          <a:p>
            <a:pPr marL="0" indent="0"/>
            <a:endParaRPr/>
          </a:p>
          <a:p>
            <a:pPr marL="0" indent="0"/>
            <a:r>
              <a:t>그런데 실제로 학습되는 모델 수는 더 많습니다. 왜냐면 각 조합마다 5-폴드 교차 검증을 하니까요. 1,350 × 5 = 6,750개의 결정 트리를 학습시키게 됩니다. 어머어마하죠.</a:t>
            </a:r>
          </a:p>
          <a:p>
            <a:pPr marL="0" indent="0"/>
            <a:endParaRPr/>
          </a:p>
          <a:p>
            <a:pPr marL="0" indent="0"/>
            <a:r>
              <a:t>이렇게 많은 모델을 어떻게 학습시키나? 다행히 결정 트리는 학습이 빨라서 견딜 만합니다. 그리고 다음 슬라이드에서 보겠지만 n_jobs=-1로 모든 CPU 코어를 동시에 활용하면 시간을 크게 줄일 수 있어요.</a:t>
            </a:r>
          </a:p>
          <a:p>
            <a:pPr marL="0" indent="0"/>
            <a:endParaRPr/>
          </a:p>
          <a:p>
            <a:pPr marL="0" indent="0"/>
            <a:r>
              <a:t>여기서 한 가지 실무적 조언을 드리고 싶어요. 그리드 서치를 처음 시도할 때는 매개변수 후보를 너무 많이 넣지 마세요. 처음에는 각 매개변수에 3-5개 정도 값만 넣고 큰 범위에서 시작합니다. 결과를 보고 좋은 영역을 찾으면 그 영역 안에서 더 세밀하게 탐색하는 거예요. 이걸 "coarse-to-fine"이라고 부르는 전략이에요.</a:t>
            </a:r>
          </a:p>
          <a:p>
            <a:pPr marL="0" indent="0"/>
            <a:endParaRPr/>
          </a:p>
          <a:p>
            <a:pPr marL="0" indent="0"/>
            <a:r>
              <a:t>예를 들어 처음에는 max_depth=[3, 6, 10, 15, 20] 정도로 띄엄띄엄 보고, 만약 6에서 10 사이가 좋아 보이면 다음 라운드에서 max_depth=[6, 7, 8, 9, 10]으로 그 부근을 세밀하게 탐색하는 식이죠.</a:t>
            </a:r>
          </a:p>
          <a:p>
            <a:pPr marL="0" indent="0"/>
            <a:endParaRPr/>
          </a:p>
          <a:p>
            <a:pPr marL="0" indent="0"/>
            <a:r>
              <a:t>또 한 가지 — 매개변수 값의 범위를 정할 때는 도메인 지식을 활용하세요. max_depth=100 같은 건 의미가 없어요. 결정 트리에서 깊이 100이면 사실상 무한 깊이와 같으니까요. 5에서 20 정도가 합리적인 범위입니다. min_samples_split도 보통 2에서 50 정도, 아주 큰 데이터에서는 100까지. 이런 범위 감각을 익혀두면 그리드 서치가 훨씬 효율적이 됩니다.</a:t>
            </a:r>
          </a:p>
          <a:p>
            <a:pPr marL="0" indent="0"/>
            <a:endParaRPr/>
          </a:p>
          <a:p>
            <a:pPr marL="0" indent="0"/>
            <a:r>
              <a:t>다음 슬라이드에서 이 1,350개 조합의 결과를 보겠습니다. 어떤 조합이 최적으로 선택될지 한번 봅시다.</a:t>
            </a:r>
          </a:p>
        </p:txBody>
      </p:sp>
      <p:sp>
        <p:nvSpPr>
          <p:cNvPr id="557" name="Google Shape;557;p34: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(11) — 그리드 서치 결과 분석]</a:t>
            </a:r>
          </a:p>
          <a:p>
            <a:pPr marL="0" indent="0"/>
            <a:endParaRPr/>
          </a:p>
          <a:p>
            <a:pPr marL="0" indent="0"/>
            <a:r>
              <a:t>앞 슬라이드에서 1,350개의 매개변수 조합을 정의했어요. 이제 실행해서 결과를 봅시다.</a:t>
            </a:r>
          </a:p>
          <a:p>
            <a:pPr marL="0" indent="0"/>
            <a:endParaRPr/>
          </a:p>
          <a:p>
            <a:pPr marL="0" indent="0"/>
            <a:r>
              <a:t>코드는 정말 단순합니다.</a:t>
            </a:r>
          </a:p>
          <a:p>
            <a:pPr marL="0" indent="0"/>
            <a:endParaRPr/>
          </a:p>
          <a:p>
            <a:pPr marL="0" indent="0"/>
            <a:r>
              <a:t>gs = GridSearchCV(DecisionTreeClassifier(random_state=42), params, n_jobs=-1)</a:t>
            </a:r>
          </a:p>
          <a:p>
            <a:pPr marL="0" indent="0"/>
            <a:r>
              <a:t>gs.fit(train_input, train_target)</a:t>
            </a:r>
          </a:p>
          <a:p>
            <a:pPr marL="0" indent="0"/>
            <a:endParaRPr/>
          </a:p>
          <a:p>
            <a:pPr marL="0" indent="0"/>
            <a:r>
              <a:t>매개변수가 많아졌을 뿐 호출 패턴은 32번 슬라이드와 동일해요. 단지 시간이 좀 더 걸릴 뿐이에요. 보통 평범한 노트북에서 몇 십 초에서 몇 분 정도 걸려요. n_jobs=-1로 모든 코어를 활용하니까 의외로 빠릅니다.</a:t>
            </a:r>
          </a:p>
          <a:p>
            <a:pPr marL="0" indent="0"/>
            <a:endParaRPr/>
          </a:p>
          <a:p>
            <a:pPr marL="0" indent="0"/>
            <a:r>
              <a:t>실행이 끝나면 두 가지를 확인해 봅시다.</a:t>
            </a:r>
          </a:p>
          <a:p>
            <a:pPr marL="0" indent="0"/>
            <a:endParaRPr/>
          </a:p>
          <a:p>
            <a:pPr marL="0" indent="0"/>
            <a:r>
              <a:t>첫째, 최적 매개변수 조합. print(gs.best_params_)를 출력하면 다음과 같이 나옵니다.</a:t>
            </a:r>
          </a:p>
          <a:p>
            <a:pPr marL="0" indent="0"/>
            <a:endParaRPr/>
          </a:p>
          <a:p>
            <a:pPr marL="0" indent="0"/>
            <a:r>
              <a:t>{'max_depth': 14, 'min_impurity_decrease': 0.0004, 'min_samples_split': 12}</a:t>
            </a:r>
          </a:p>
          <a:p>
            <a:pPr marL="0" indent="0"/>
            <a:endParaRPr/>
          </a:p>
          <a:p>
            <a:pPr marL="0" indent="0"/>
            <a:r>
              <a:t xml:space="preserve">자 이걸 보고 우리가 알 수 있는 게 뭘까요? </a:t>
            </a:r>
          </a:p>
          <a:p>
            <a:pPr marL="0" indent="0"/>
            <a:endParaRPr/>
          </a:p>
          <a:p>
            <a:pPr marL="0" indent="0"/>
            <a:r>
              <a:t>max_depth가 14입니다. 우리가 5-1에서 손으로 정한 max_depth=3보다 훨씬 크죠. 즉 트리를 더 깊게 만들어도 다른 매개변수와 적절히 조합하면 과대적합을 피하면서 더 좋은 성능을 낼 수 있다는 뜻이에요.</a:t>
            </a:r>
          </a:p>
          <a:p>
            <a:pPr marL="0" indent="0"/>
            <a:endParaRPr/>
          </a:p>
          <a:p>
            <a:pPr marL="0" indent="0"/>
            <a:r>
              <a:t>min_impurity_decrease가 0.0004예요. 5-1 마지막 확인 문제에서 우리가 손으로 시도해 본 0.0005와 비슷하지만 살짝 다릅니다. 그리드 서치가 데이터에 더 잘 맞는 값을 찾아준 거예요.</a:t>
            </a:r>
          </a:p>
          <a:p>
            <a:pPr marL="0" indent="0"/>
            <a:endParaRPr/>
          </a:p>
          <a:p>
            <a:pPr marL="0" indent="0"/>
            <a:r>
              <a:t>min_samples_split이 12. 기본값 2보다 크게 잡혀 있죠. 노드를 분할하기 위해 최소 12개 샘플이 있어야 한다는 의미예요. 이게 깊이 14를 견딜 수 있게 해주는 균형추 역할을 합니다.</a:t>
            </a:r>
          </a:p>
          <a:p>
            <a:pPr marL="0" indent="0"/>
            <a:endParaRPr/>
          </a:p>
          <a:p>
            <a:pPr marL="0" indent="0"/>
            <a:r>
              <a:t>이런 식으로 매개변수들이 서로 보완하면서 최적의 균형점을 찾는 거예요. 우리가 손으로는 절대 못 찾을 조합이죠. 그리드 서치 같은 자동화 도구가 강력한 이유입니다.</a:t>
            </a:r>
          </a:p>
          <a:p>
            <a:pPr marL="0" indent="0"/>
            <a:endParaRPr/>
          </a:p>
          <a:p>
            <a:pPr marL="0" indent="0"/>
            <a:r>
              <a:t>둘째, 최고 검증 점수. print(np.max(gs.cv_results_['mean_test_score']))를 출력하면 0.8683이 나옵니다.</a:t>
            </a:r>
          </a:p>
          <a:p>
            <a:pPr marL="0" indent="0"/>
            <a:endParaRPr/>
          </a:p>
          <a:p>
            <a:pPr marL="0" indent="0"/>
            <a:r>
              <a:t>5-1에서 max_depth=3 손으로 정했을 때 검증 점수가 약 0.842 정도였죠. 그리드 서치로 매개변수를 최적화하니까 0.868로 올라갔습니다. 약 2.6%포인트의 향상이에요. 미미해 보이지만 머신러닝에서 이 정도면 의미 있는 향상입니다.</a:t>
            </a:r>
          </a:p>
          <a:p>
            <a:pPr marL="0" indent="0"/>
            <a:endParaRPr/>
          </a:p>
          <a:p>
            <a:pPr marL="0" indent="0"/>
            <a:r>
              <a:t xml:space="preserve">자 그러면 한번 정리해 봅시다. 5-2 섹션의 4-1 정확도 사다리에서 우리는 어디 있을까요? </a:t>
            </a:r>
          </a:p>
          <a:p>
            <a:pPr marL="0" indent="0"/>
            <a:endParaRPr/>
          </a:p>
          <a:p>
            <a:pPr marL="0" indent="0"/>
            <a:r>
              <a:t>5-1에서 결정 트리(max_depth=3 손으로): 84.2%</a:t>
            </a:r>
          </a:p>
          <a:p>
            <a:pPr marL="0" indent="0"/>
            <a:r>
              <a:t>5-2 그리드 서치로 매개변수 튜닝: 86.8%</a:t>
            </a:r>
          </a:p>
          <a:p>
            <a:pPr marL="0" indent="0"/>
            <a:endParaRPr/>
          </a:p>
          <a:p>
            <a:pPr marL="0" indent="0"/>
            <a:r>
              <a:t>조금 올라갔어요. 그런데 5-3에서 앙상블로 가면 90%대로 올라갑니다. 그리드 서치는 같은 모델 안에서 짜낼 수 있는 성능을 뽑아내는 도구고, 앙상블은 모델 자체를 바꾸는 거예요. 둘 다 필요합니다. 실무에서는 앙상블 모델에도 그리드 서치를 적용해서 그 성능까지 짜내는 식으로 함께 사용해요.</a:t>
            </a:r>
          </a:p>
          <a:p>
            <a:pPr marL="0" indent="0"/>
            <a:endParaRPr/>
          </a:p>
          <a:p>
            <a:pPr marL="0" indent="0"/>
            <a:r>
              <a:t>여기까지가 그리드 서치의 기본이에요. 그런데 그리드 서치에는 한 가지 단점이 있습니다. 매개변수 후보를 우리가 미리 정해야 한다는 점이죠. 만약 어떤 범위가 적절한지 감이 안 잡히면 어떻게 해야 할까요? 그 답이 다음 슬라이드의 주인공인 랜덤 서치입니다.</a:t>
            </a:r>
          </a:p>
        </p:txBody>
      </p:sp>
      <p:sp>
        <p:nvSpPr>
          <p:cNvPr id="573" name="Google Shape;573;p35: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(12) — 랜덤 서치의 등장]</a:t>
            </a:r>
          </a:p>
          <a:p>
            <a:pPr marL="0" indent="0"/>
            <a:endParaRPr/>
          </a:p>
          <a:p>
            <a:pPr marL="0" indent="0"/>
            <a:r>
              <a:t>이제 5-2의 마지막 큰 주제, 랜덤 서치(Random Search)로 들어갑니다.</a:t>
            </a:r>
          </a:p>
          <a:p>
            <a:pPr marL="0" indent="0"/>
            <a:endParaRPr/>
          </a:p>
          <a:p>
            <a:pPr marL="0" indent="0"/>
            <a:r>
              <a:t>먼저 슬라이드 첫 부분에서 왜 랜덤 서치가 필요한지 두 가지 이유를 들고 있어요.</a:t>
            </a:r>
          </a:p>
          <a:p>
            <a:pPr marL="0" indent="0"/>
            <a:endParaRPr/>
          </a:p>
          <a:p>
            <a:pPr marL="0" indent="0"/>
            <a:r>
              <a:t>첫째, 매개변수의 값이 수치일 때 값의 범위나 간격을 미리 정하기 어려운 경우. 예를 들어 학습률(learning rate) 같은 매개변수는 0.0001부터 0.1까지 굉장히 넓은 범위에서 적절한 값이 나올 수 있어요. 그리드로 다 채우려면 [0.0001, 0.001, 0.01, 0.1] 정도로 띄엄띄엄 잡아야 하는데, 진짜 최적값이 0.003 같은 어중간한 값일 수도 있어요. 그러면 그리드 서치로는 못 찾아요.</a:t>
            </a:r>
          </a:p>
          <a:p>
            <a:pPr marL="0" indent="0"/>
            <a:endParaRPr/>
          </a:p>
          <a:p>
            <a:pPr marL="0" indent="0"/>
            <a:r>
              <a:t>둘째, 매개변수 조합이 너무 많아서 그리드 서치 시간이 너무 오래 걸리는 경우. 우리는 1,350개 조합을 돌렸는데, 만약 10개 매개변수를 각각 10개 값으로 본다면 10의 10제곱, 100억 개 조합이 됩니다. 그리드 서치로 다 돌리는 건 불가능해요.</a:t>
            </a:r>
          </a:p>
          <a:p>
            <a:pPr marL="0" indent="0"/>
            <a:endParaRPr/>
          </a:p>
          <a:p>
            <a:pPr marL="0" indent="0"/>
            <a:r>
              <a:t>이 두 문제를 모두 해결하는 게 랜덤 서치입니다. 핵심 아이디어는 단순해요. 매개변수의 모든 조합을 다 시도하는 게 아니라, 매개변수 값들을 무작위로 샘플링해서 정해진 횟수만큼만 시도해 보는 거예요.</a:t>
            </a:r>
          </a:p>
          <a:p>
            <a:pPr marL="0" indent="0"/>
            <a:endParaRPr/>
          </a:p>
          <a:p>
            <a:pPr marL="0" indent="0"/>
            <a:r>
              <a:t>슬라이드 중간을 보세요. "랜덤 서치에는 매개변수 값의 목록이 아닌 매개변수를 샘플링할 수 있는 확률 분포 객체를 전달."</a:t>
            </a:r>
          </a:p>
          <a:p>
            <a:pPr marL="0" indent="0"/>
            <a:endParaRPr/>
          </a:p>
          <a:p>
            <a:pPr marL="0" indent="0"/>
            <a:r>
              <a:t>즉 우리가 매개변수 값들을 직접 [0.001, 0.005, 0.01] 이렇게 적는 게 아니라, "0.001부터 0.1 사이에서 균등 분포로 100번 샘플링해 봐"라고 지시하는 거예요. 그러면 랜덤 서치가 매번 다른 값을 뽑아서 시도합니다.</a:t>
            </a:r>
          </a:p>
          <a:p>
            <a:pPr marL="0" indent="0"/>
            <a:endParaRPr/>
          </a:p>
          <a:p>
            <a:pPr marL="0" indent="0"/>
            <a:r>
              <a:t>그리고 슬라이드 코드를 보세요.</a:t>
            </a:r>
          </a:p>
          <a:p>
            <a:pPr marL="0" indent="0"/>
            <a:endParaRPr/>
          </a:p>
          <a:p>
            <a:pPr marL="0" indent="0"/>
            <a:r>
              <a:t>from scipy.stats import uniform, randint</a:t>
            </a:r>
          </a:p>
          <a:p>
            <a:pPr marL="0" indent="0"/>
            <a:endParaRPr/>
          </a:p>
          <a:p>
            <a:pPr marL="0" indent="0"/>
            <a:r>
              <a:t>싸이파이(scipy)의 stats 모듈에서 두 가지 확률 분포 클래스를 임포트합니다.</a:t>
            </a:r>
          </a:p>
          <a:p>
            <a:pPr marL="0" indent="0"/>
            <a:endParaRPr/>
          </a:p>
          <a:p>
            <a:pPr marL="0" indent="0"/>
            <a:r>
              <a:t>uniform과 randint, 둘 다 균등 분포에서 값을 추출하는데 차이가 있어요. randint는 정숫값을 추출하고, uniform은 실숫값을 추출합니다. max_depth 같은 정수 매개변수에는 randint를, learning_rate 같은 실수 매개변수에는 uniform을 쓰는 거죠.</a:t>
            </a:r>
          </a:p>
          <a:p>
            <a:pPr marL="0" indent="0"/>
            <a:endParaRPr/>
          </a:p>
          <a:p>
            <a:pPr marL="0" indent="0"/>
            <a:r>
              <a:t>다음 코드에서 randint를 사용해 봅니다.</a:t>
            </a:r>
          </a:p>
          <a:p>
            <a:pPr marL="0" indent="0"/>
            <a:endParaRPr/>
          </a:p>
          <a:p>
            <a:pPr marL="0" indent="0"/>
            <a:r>
              <a:t>rgen = randint(0, 10)</a:t>
            </a:r>
          </a:p>
          <a:p>
            <a:pPr marL="0" indent="0"/>
            <a:endParaRPr/>
          </a:p>
          <a:p>
            <a:pPr marL="0" indent="0"/>
            <a:r>
              <a:t>0과 10 사이의 정수를 추출하는 분포 객체를 만들었어요. 0은 포함, 10은 미포함입니다. 즉 0,1,2,...,9 중에서 무작위로 뽑는 거예요.</a:t>
            </a:r>
          </a:p>
          <a:p>
            <a:pPr marL="0" indent="0"/>
            <a:endParaRPr/>
          </a:p>
          <a:p>
            <a:pPr marL="0" indent="0"/>
            <a:r>
              <a:t>rgen.rvs(10)</a:t>
            </a:r>
          </a:p>
          <a:p>
            <a:pPr marL="0" indent="0"/>
            <a:endParaRPr/>
          </a:p>
          <a:p>
            <a:pPr marL="0" indent="0"/>
            <a:r>
              <a:t>rvs는 random variates의 약자고, 분포에서 샘플을 추출하는 메서드예요. 인자 10은 샘플 10개를 뽑으라는 의미. 결과는 array([6, 4, 2, 2, 7, 7, 0, 0, 5, 4])처럼 매번 다르게 나옵니다.</a:t>
            </a:r>
          </a:p>
          <a:p>
            <a:pPr marL="0" indent="0"/>
            <a:endParaRPr/>
          </a:p>
          <a:p>
            <a:pPr marL="0" indent="0"/>
            <a:r>
              <a:t>마지막 코드에서 1,000번을 샘플링해서 각 숫자가 몇 번 나왔는지 확인합니다.</a:t>
            </a:r>
          </a:p>
          <a:p>
            <a:pPr marL="0" indent="0"/>
            <a:endParaRPr/>
          </a:p>
          <a:p>
            <a:pPr marL="0" indent="0"/>
            <a:r>
              <a:t>np.unique(rgen.rvs(1000), return_counts=True)</a:t>
            </a:r>
          </a:p>
          <a:p>
            <a:pPr marL="0" indent="0"/>
            <a:endParaRPr/>
          </a:p>
          <a:p>
            <a:pPr marL="0" indent="0"/>
            <a:r>
              <a:t>결과를 보면 각 숫자가 약 100번 정도씩 나와요. 0은 98번, 1은 94번, ..., 9는 97번. 균등 분포니까 모든 값이 골고루 나오는 거죠. 1000번 시행이라 정확히 100번씩은 아니고 약간의 변동이 있는데, 시행 횟수가 늘어날수록 더 균등해집니다.</a:t>
            </a:r>
          </a:p>
          <a:p>
            <a:pPr marL="0" indent="0"/>
            <a:endParaRPr/>
          </a:p>
          <a:p>
            <a:pPr marL="0" indent="0"/>
            <a:r>
              <a:t>이런 방식으로 랜덤 서치는 매개변수 공간에서 무작위로 점들을 골라 평가해요. 직관적으로 그리드 서치보다 못해 보일 수 있는데, 사실 매개변수 차원이 높아질수록 랜덤 서치가 그리드 서치보다 더 효율적이라는 게 통계적으로 증명돼 있습니다. 흥미로운 결과예요. 다음 슬라이드에서 진짜 랜덤 서치를 해봅시다.</a:t>
            </a:r>
          </a:p>
        </p:txBody>
      </p:sp>
      <p:sp>
        <p:nvSpPr>
          <p:cNvPr id="588" name="Google Shape;588;p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endParaRPr/>
          </a:p>
        </p:txBody>
      </p:sp>
      <p:sp>
        <p:nvSpPr>
          <p:cNvPr id="206" name="Google Shape;206;p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(13) — RandomizedSearchCV 사용]</a:t>
            </a:r>
          </a:p>
          <a:p>
            <a:pPr marL="0" indent="0"/>
            <a:endParaRPr/>
          </a:p>
          <a:p>
            <a:pPr marL="0" indent="0"/>
            <a:r>
              <a:t>이제 본격적으로 RandomizedSearchCV를 사용해 봅시다. GridSearchCV의 랜덤 버전이에요.</a:t>
            </a:r>
          </a:p>
          <a:p>
            <a:pPr marL="0" indent="0"/>
            <a:endParaRPr/>
          </a:p>
          <a:p>
            <a:pPr marL="0" indent="0"/>
            <a:r>
              <a:t>먼저 uniform 클래스 사용 예시.</a:t>
            </a:r>
          </a:p>
          <a:p>
            <a:pPr marL="0" indent="0"/>
            <a:endParaRPr/>
          </a:p>
          <a:p>
            <a:pPr marL="0" indent="0"/>
            <a:r>
              <a:t>ugen = uniform(0, 1)</a:t>
            </a:r>
          </a:p>
          <a:p>
            <a:pPr marL="0" indent="0"/>
            <a:r>
              <a:t>ugen.rvs(10)</a:t>
            </a:r>
          </a:p>
          <a:p>
            <a:pPr marL="0" indent="0"/>
            <a:endParaRPr/>
          </a:p>
          <a:p>
            <a:pPr marL="0" indent="0"/>
            <a:r>
              <a:t>0과 1 사이의 실수를 뽑는 균등 분포 객체를 만들고 10개를 샘플링했어요. 결과는 0.13, 0.32, ... 이런 실숫값들이 나옵니다. randint와 달리 정수가 아닌 실수 단위로 골고루 나오죠. 이 정도면 사용법이 익숙해지셨을 겁니다.</a:t>
            </a:r>
          </a:p>
          <a:p>
            <a:pPr marL="0" indent="0"/>
            <a:endParaRPr/>
          </a:p>
          <a:p>
            <a:pPr marL="0" indent="0"/>
            <a:r>
              <a:t>이제 진짜 작업으로 들어갑니다. params 딕셔너리를 정의해요.</a:t>
            </a:r>
          </a:p>
          <a:p>
            <a:pPr marL="0" indent="0"/>
            <a:endParaRPr/>
          </a:p>
          <a:p>
            <a:pPr marL="0" indent="0"/>
            <a:r>
              <a:t>params = {'min_impurity_decrease': uniform(0.0001, 0.001),</a:t>
            </a:r>
          </a:p>
          <a:p>
            <a:pPr marL="0" indent="0"/>
            <a:r>
              <a:t xml:space="preserve">          'max_depth': randint(20, 50),</a:t>
            </a:r>
          </a:p>
          <a:p>
            <a:pPr marL="0" indent="0"/>
            <a:r>
              <a:t xml:space="preserve">          'min_samples_split': randint(2, 25),</a:t>
            </a:r>
          </a:p>
          <a:p>
            <a:pPr marL="0" indent="0"/>
            <a:r>
              <a:t xml:space="preserve">          'min_samples_leaf': randint(1, 25)}</a:t>
            </a:r>
          </a:p>
          <a:p>
            <a:pPr marL="0" indent="0"/>
            <a:endParaRPr/>
          </a:p>
          <a:p>
            <a:pPr marL="0" indent="0"/>
            <a:r>
              <a:t>네 개의 매개변수를 정의했어요. 그리드 서치 때와 비교하면 다른 점이 두 가지예요.</a:t>
            </a:r>
          </a:p>
          <a:p>
            <a:pPr marL="0" indent="0"/>
            <a:endParaRPr/>
          </a:p>
          <a:p>
            <a:pPr marL="0" indent="0"/>
            <a:r>
              <a:t>첫째, 값이 리스트가 아니라 분포 객체예요. uniform(0.0001, 0.001)은 첫 번째 인자가 시작값, 두 번째 인자가 폭이에요. 그래서 0.0001부터 0.0001+0.001=0.0011까지의 균등 분포 객체가 만들어집니다. 좀 헷갈리는데, 시작값과 종료값이 아니라 시작값과 폭이라는 점에 주의하세요.</a:t>
            </a:r>
          </a:p>
          <a:p>
            <a:pPr marL="0" indent="0"/>
            <a:endParaRPr/>
          </a:p>
          <a:p>
            <a:pPr marL="0" indent="0"/>
            <a:r>
              <a:t>randint(20, 50)은 20에서 49 사이의 정수 분포. 50은 포함되지 않습니다.</a:t>
            </a:r>
          </a:p>
          <a:p>
            <a:pPr marL="0" indent="0"/>
            <a:endParaRPr/>
          </a:p>
          <a:p>
            <a:pPr marL="0" indent="0"/>
            <a:r>
              <a:t>둘째, min_samples_leaf라는 새 매개변수가 추가됐어요. 이건 리프 노드의 최소 샘플 수를 의미합니다. 어떤 노드가 분할된 결과로 만들어지는 자식 노드에 이 값보다 적은 샘플이 들어가면 그 분할이 거부돼요. min_samples_split과 비슷하지만 약간 다른 의미예요. 둘 다 트리 단순화에 기여합니다.</a:t>
            </a:r>
          </a:p>
          <a:p>
            <a:pPr marL="0" indent="0"/>
            <a:endParaRPr/>
          </a:p>
          <a:p>
            <a:pPr marL="0" indent="0"/>
            <a:r>
              <a:t>이제 코드의 핵심 부분.</a:t>
            </a:r>
          </a:p>
          <a:p>
            <a:pPr marL="0" indent="0"/>
            <a:endParaRPr/>
          </a:p>
          <a:p>
            <a:pPr marL="0" indent="0"/>
            <a:r>
              <a:t>from sklearn.model_selection import RandomizedSearchCV</a:t>
            </a:r>
          </a:p>
          <a:p>
            <a:pPr marL="0" indent="0"/>
            <a:r>
              <a:t>rs = RandomizedSearchCV(DecisionTreeClassifier(random_state=42), params,</a:t>
            </a:r>
          </a:p>
          <a:p>
            <a:pPr marL="0" indent="0"/>
            <a:r>
              <a:t xml:space="preserve">                        n_iter=100, n_jobs=-1, random_state=42)</a:t>
            </a:r>
          </a:p>
          <a:p>
            <a:pPr marL="0" indent="0"/>
            <a:r>
              <a:t>rs.fit(train_input, train_target)</a:t>
            </a:r>
          </a:p>
          <a:p>
            <a:pPr marL="0" indent="0"/>
            <a:endParaRPr/>
          </a:p>
          <a:p>
            <a:pPr marL="0" indent="0"/>
            <a:r>
              <a:t>GridSearchCV와 비슷한데 한 가지 새 매개변수가 있어요. n_iter=100. 이게 핵심입니다. "100번 무작위로 매개변수를 뽑아서 시도해라"라는 의미예요.</a:t>
            </a:r>
          </a:p>
          <a:p>
            <a:pPr marL="0" indent="0"/>
            <a:endParaRPr/>
          </a:p>
          <a:p>
            <a:pPr marL="0" indent="0"/>
            <a:r>
              <a:t>100번이 많아 보일 수 있는데, 그리드 서치 때는 1,350번이었으니까 오히려 1/13 수준으로 시도가 적습니다. 그런데 랜덤 서치의 신기한 점이 — 차원이 높을수록 랜덤이 그리드보다 효율적이라는 거예요.</a:t>
            </a:r>
          </a:p>
          <a:p>
            <a:pPr marL="0" indent="0"/>
            <a:endParaRPr/>
          </a:p>
          <a:p>
            <a:pPr marL="0" indent="0"/>
            <a:r>
              <a:t>왜 그럴까 잠깐 직관을 드리면, 그리드 서치는 모든 매개변수에 같은 양의 자원을 할당합니다. 별로 중요하지 않은 매개변수에도 다양한 값을 시도해야 하니까 시간이 낭비돼요. 랜덤 서치는 우연히도 중요한 매개변수에 다양한 값이 시도되는 효과가 있어서, 같은 시도 횟수로 더 좋은 결과를 낼 수 있어요.</a:t>
            </a:r>
          </a:p>
          <a:p>
            <a:pPr marL="0" indent="0"/>
            <a:endParaRPr/>
          </a:p>
          <a:p>
            <a:pPr marL="0" indent="0"/>
            <a:r>
              <a:t>그리고 random_state=42를 넣은 이유는 재현성 때문입니다. 랜덤 서치는 무작위로 샘플링하니까 매번 다른 결과가 나올 수 있는데, 시드를 고정하면 같은 결과를 재현할 수 있어요.</a:t>
            </a:r>
          </a:p>
          <a:p>
            <a:pPr marL="0" indent="0"/>
            <a:endParaRPr/>
          </a:p>
          <a:p>
            <a:pPr marL="0" indent="0"/>
            <a:r>
              <a:t>n_jobs=-1로 모든 CPU 코어를 활용한 건 그리드 서치 때와 같습니다. 100번 × 5폴드 = 500번 학습이지만 병렬로 돌리면 빨라요.</a:t>
            </a:r>
          </a:p>
          <a:p>
            <a:pPr marL="0" indent="0"/>
            <a:endParaRPr/>
          </a:p>
          <a:p>
            <a:pPr marL="0" indent="0"/>
            <a:r>
              <a:t>다음 슬라이드에서 결과를 봅시다.</a:t>
            </a:r>
          </a:p>
        </p:txBody>
      </p:sp>
      <p:sp>
        <p:nvSpPr>
          <p:cNvPr id="604" name="Google Shape;604;p37: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(14) — 랜덤 서치 결과와 최종 평가]</a:t>
            </a:r>
          </a:p>
          <a:p>
            <a:pPr marL="0" indent="0"/>
            <a:endParaRPr/>
          </a:p>
          <a:p>
            <a:pPr marL="0" indent="0"/>
            <a:r>
              <a:t>랜덤 서치 결과를 확인해 봅시다.</a:t>
            </a:r>
          </a:p>
          <a:p>
            <a:pPr marL="0" indent="0"/>
            <a:endParaRPr/>
          </a:p>
          <a:p>
            <a:pPr marL="0" indent="0"/>
            <a:r>
              <a:t>print(rs.best_params_)</a:t>
            </a:r>
          </a:p>
          <a:p>
            <a:pPr marL="0" indent="0"/>
            <a:endParaRPr/>
          </a:p>
          <a:p>
            <a:pPr marL="0" indent="0"/>
            <a:r>
              <a:t>결과는 다음과 같습니다.</a:t>
            </a:r>
          </a:p>
          <a:p>
            <a:pPr marL="0" indent="0"/>
            <a:endParaRPr/>
          </a:p>
          <a:p>
            <a:pPr marL="0" indent="0"/>
            <a:r>
              <a:t>{'max_depth': 39, 'min_impurity_decrease': 0.00034102546602601173, 'min_samples_leaf': 7, 'min_samples_split': 13}</a:t>
            </a:r>
          </a:p>
          <a:p>
            <a:pPr marL="0" indent="0"/>
            <a:endParaRPr/>
          </a:p>
          <a:p>
            <a:pPr marL="0" indent="0"/>
            <a:r>
              <a:t>그리드 서치 결과와 비교해 보세요.</a:t>
            </a:r>
          </a:p>
          <a:p>
            <a:pPr marL="0" indent="0"/>
            <a:endParaRPr/>
          </a:p>
          <a:p>
            <a:pPr marL="0" indent="0"/>
            <a:r>
              <a:t>그리드 서치 (앞에서): max_depth=14, min_impurity_decrease=0.0004, min_samples_split=12</a:t>
            </a:r>
          </a:p>
          <a:p>
            <a:pPr marL="0" indent="0"/>
            <a:r>
              <a:t>랜덤 서치 (지금): max_depth=39, min_impurity_decrease=0.000341..., min_samples_leaf=7, min_samples_split=13</a:t>
            </a:r>
          </a:p>
          <a:p>
            <a:pPr marL="0" indent="0"/>
            <a:endParaRPr/>
          </a:p>
          <a:p>
            <a:pPr marL="0" indent="0"/>
            <a:r>
              <a:t>차이가 흥미롭죠. max_depth가 14에서 39로 훨씬 깊어졌어요. 그런데 min_samples_leaf=7이라는 새로운 제약이 추가돼서 트리가 무한히 깊어지지는 못해요. 또 min_impurity_decrease가 0.000341이라는 정밀한 값이에요. 그리드 서치였다면 0.0001 단위로만 시도했으니까 절대 못 찾을 값이죠. 랜덤 서치의 장점이 여기서 드러납니다 — 연속적인 매개변수 공간을 더 정밀하게 탐색합니다.</a:t>
            </a:r>
          </a:p>
          <a:p>
            <a:pPr marL="0" indent="0"/>
            <a:endParaRPr/>
          </a:p>
          <a:p>
            <a:pPr marL="0" indent="0"/>
            <a:r>
              <a:t>print(np.max(rs.cv_results_['mean_test_score']))</a:t>
            </a:r>
          </a:p>
          <a:p>
            <a:pPr marL="0" indent="0"/>
            <a:endParaRPr/>
          </a:p>
          <a:p>
            <a:pPr marL="0" indent="0"/>
            <a:r>
              <a:t>최고 검증 점수는 0.8695. 그리드 서치 때 0.8683이었으니까 0.001 정도 향상됐어요. 큰 차이는 아니지만 매개변수가 많을 때 랜덤 서치가 약간 더 좋은 결과를 내는 경향이 있어요.</a:t>
            </a:r>
          </a:p>
          <a:p>
            <a:pPr marL="0" indent="0"/>
            <a:endParaRPr/>
          </a:p>
          <a:p>
            <a:pPr marL="0" indent="0"/>
            <a:r>
              <a:t>자 이제 5-2 섹션의 클라이맥스입니다. 테스트 세트로 최종 평가를 해봅시다. 지금까지 우리는 train_input만 사용했어요. test_input은 아직 한 번도 본 적이 없습니다. 이 마지막 평가를 위해 아껴 둔 거예요.</a:t>
            </a:r>
          </a:p>
          <a:p>
            <a:pPr marL="0" indent="0"/>
            <a:endParaRPr/>
          </a:p>
          <a:p>
            <a:pPr marL="0" indent="0"/>
            <a:r>
              <a:t>dt = rs.best_estimator_</a:t>
            </a:r>
          </a:p>
          <a:p>
            <a:pPr marL="0" indent="0"/>
            <a:r>
              <a:t>print(dt.score(test_input, test_target))</a:t>
            </a:r>
          </a:p>
          <a:p>
            <a:pPr marL="0" indent="0"/>
            <a:endParaRPr/>
          </a:p>
          <a:p>
            <a:pPr marL="0" indent="0"/>
            <a:r>
              <a:t>결과는 0.86. 즉 86%의 테스트 정확도예요.</a:t>
            </a:r>
          </a:p>
          <a:p>
            <a:pPr marL="0" indent="0"/>
            <a:endParaRPr/>
          </a:p>
          <a:p>
            <a:pPr marL="0" indent="0"/>
            <a:r>
              <a:t>자 이걸 어떻게 해석해야 할까요. 5-1에서 손으로 max_depth=3을 정했을 때의 테스트 점수가 약 0.84였죠. 5-2에서 자동 매개변수 튜닝으로 0.86까지 올라왔어요. 약 2%포인트 향상이에요.</a:t>
            </a:r>
          </a:p>
          <a:p>
            <a:pPr marL="0" indent="0"/>
            <a:endParaRPr/>
          </a:p>
          <a:p>
            <a:pPr marL="0" indent="0"/>
            <a:r>
              <a:t>미미해 보일 수 있는데, 머신러닝에서 같은 모델로 매개변수만 바꿔서 1-2% 향상시키는 건 의미 있는 일입니다. 특히 데이터가 충분히 작을 때는 매개변수에 따라 차이가 더 크게 나기도 해요. 큰 데이터일수록 매개변수 영향이 줄어드는 경향이 있고요.</a:t>
            </a:r>
          </a:p>
          <a:p>
            <a:pPr marL="0" indent="0"/>
            <a:endParaRPr/>
          </a:p>
          <a:p>
            <a:pPr marL="0" indent="0"/>
            <a:r>
              <a:t>또 한 가지 관찰: 검증 점수(0.8695)와 테스트 점수(0.86)가 거의 비슷해요. 0.01 정도 차이. 이게 의미하는 건 우리의 매개변수 튜닝 과정에 큰 데이터 누수가 없었다는 뜻이에요. 만약 검증 점수에 비해 테스트 점수가 훨씬 낮게 나왔다면, 우리가 검증 세트에 과대적합한 거고 그 매개변수가 실제 일반화 성능을 보장하지 않는 거였을 텐데, 다행히 그렇지 않습니다.</a:t>
            </a:r>
          </a:p>
          <a:p>
            <a:pPr marL="0" indent="0"/>
            <a:endParaRPr/>
          </a:p>
          <a:p>
            <a:pPr marL="0" indent="0"/>
            <a:r>
              <a:t>이게 5-2 섹션의 결론이에요. 우리는 두 가지를 배웠습니다.</a:t>
            </a:r>
          </a:p>
          <a:p>
            <a:pPr marL="0" indent="0"/>
            <a:endParaRPr/>
          </a:p>
          <a:p>
            <a:pPr marL="0" indent="0"/>
            <a:r>
              <a:t>첫째, 평가 도구로서의 검증 세트와 교차 검증. 테스트 세트를 보지 않고도 모델을 안정적으로 평가할 수 있는 방법이에요.</a:t>
            </a:r>
          </a:p>
          <a:p>
            <a:pPr marL="0" indent="0"/>
            <a:endParaRPr/>
          </a:p>
          <a:p>
            <a:pPr marL="0" indent="0"/>
            <a:r>
              <a:t>둘째, 자동화 도구로서의 그리드 서치와 랜덤 서치. 손으로 일일이 매개변수를 정하는 대신 자동으로 최적값을 찾아주는 도구죠.</a:t>
            </a:r>
          </a:p>
          <a:p>
            <a:pPr marL="0" indent="0"/>
            <a:endParaRPr/>
          </a:p>
          <a:p>
            <a:pPr marL="0" indent="0"/>
            <a:r>
              <a:t>이 두 가지를 결합하면 강력한 매개변수 튜닝 파이프라인이 됩니다. 모든 머신러닝 프로젝트에서 거의 필수적으로 쓰이는 기법들이에요. 5-3에서 앙상블로 가면 매개변수가 더 많아지는데, 거기서도 정확히 같은 그리드 서치/랜덤 서치 도구가 그대로 쓰입니다. 도구 익히신 거 잊지 마시고 들고 가세요.</a:t>
            </a:r>
          </a:p>
        </p:txBody>
      </p:sp>
      <p:sp>
        <p:nvSpPr>
          <p:cNvPr id="617" name="Google Shape;617;p3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교차 검증과 그리드 서치 (15) — 문제 해결 과정 정리]</a:t>
            </a:r>
          </a:p>
          <a:p>
            <a:pPr marL="0" indent="0"/>
            <a:endParaRPr/>
          </a:p>
          <a:p>
            <a:pPr marL="0" indent="0"/>
            <a:r>
              <a:t>자 5-2 섹션을 정리해 봅시다. 슬라이드의 흐름을 따라 5-2에서 우리가 푼 문제와 사용한 도구들을 한 번 더 짚어드리겠습니다.</a:t>
            </a:r>
          </a:p>
          <a:p>
            <a:pPr marL="0" indent="0"/>
            <a:endParaRPr/>
          </a:p>
          <a:p>
            <a:pPr marL="0" indent="0"/>
            <a:r>
              <a:t>먼저 "문제" 부분. 5-2의 출발점은 "결정 트리의 다양한 하이퍼파라미터를 시도해서 성능을 향상시키자"였어요. 5-1에서 max_depth=3으로 84%까지 올렸지만, 그게 정말 최적일까? 다른 매개변수 조합으로 더 높일 수 있지 않을까? 그게 이번 섹션의 동기였죠.</a:t>
            </a:r>
          </a:p>
          <a:p>
            <a:pPr marL="0" indent="0"/>
            <a:endParaRPr/>
          </a:p>
          <a:p>
            <a:pPr marL="0" indent="0"/>
            <a:r>
              <a:t>이제 "해결" 부분으로 가봅시다. 슬라이드의 핵심 단계들을 차례로 짚어드리겠습니다.</a:t>
            </a:r>
          </a:p>
          <a:p>
            <a:pPr marL="0" indent="0"/>
            <a:endParaRPr/>
          </a:p>
          <a:p>
            <a:pPr marL="0" indent="0"/>
            <a:r>
              <a:t>첫째 단계, 검증 세트(또는 개발 세트, dev set)의 도입. 테스트 세트를 사용하지 않고 모델을 평가하기 위해 훈련 세트에서 일부를 더 떼어내서 검증용으로 사용하는 거죠. 이렇게 해야 매개변수 튜닝 과정에서 테스트 세트가 오염되지 않습니다. dev set이라는 별칭도 자주 쓰이니까 알아두세요. 같은 의미예요.</a:t>
            </a:r>
          </a:p>
          <a:p>
            <a:pPr marL="0" indent="0"/>
            <a:endParaRPr/>
          </a:p>
          <a:p>
            <a:pPr marL="0" indent="0"/>
            <a:r>
              <a:t>둘째 단계, 교차 검증으로 발전. 검증 세트를 한 번만 떼서 평가하는 건 운에 따라 점수가 달라질 수 있다는 약점이 있죠. 그래서 훈련 세트를 5등분 또는 10등분해서 모든 부분이 한 번씩은 검증 세트가 되도록 5번 또는 10번의 평가를 반복합니다. 그 점수들의 평균이 최종 검증 점수가 돼요. 이게 더 안정적이고 신뢰할 수 있습니다.</a:t>
            </a:r>
          </a:p>
          <a:p>
            <a:pPr marL="0" indent="0"/>
            <a:endParaRPr/>
          </a:p>
          <a:p>
            <a:pPr marL="0" indent="0"/>
            <a:r>
              <a:t>셋째 단계, 매개변수 자동 탐색. 한 매개변수가 아니라 여러 매개변수를 동시에 바꿔야 진짜 최적을 찾을 수 있는데, 손으로 일일이 시도하는 건 비효율적이에요. 그래서 사이킷런의 GridSearchCV를 사용했습니다. 매개변수 후보들의 모든 조합에 대해 자동으로 교차 검증을 수행해서 최고 점수의 조합을 찾아주죠.</a:t>
            </a:r>
          </a:p>
          <a:p>
            <a:pPr marL="0" indent="0"/>
            <a:endParaRPr/>
          </a:p>
          <a:p>
            <a:pPr marL="0" indent="0"/>
            <a:r>
              <a:t>넷째 단계, 랜덤 서치 활용. 매개변수가 연속적인 실수값이거나 후보 조합이 너무 많을 때는 그리드 서치가 비효율적이에요. 그래서 RandomizedSearchCV를 사용해서 확률 분포에서 무작위로 매개변수 값을 뽑아 정해진 횟수만큼 시도하는 방식을 썼어요. 시간을 절약하면서 의외로 더 좋은 결과를 내기도 합니다.</a:t>
            </a:r>
          </a:p>
          <a:p>
            <a:pPr marL="0" indent="0"/>
            <a:endParaRPr/>
          </a:p>
          <a:p>
            <a:pPr marL="0" indent="0"/>
            <a:r>
              <a:t>이 네 단계가 머신러닝 매개변수 튜닝의 표준 파이프라인이에요. 어떤 모델이든, 어떤 데이터셋이든 이 흐름을 따라가게 됩니다. 5-3 섹션의 앙상블 모델에도 그대로 적용할 수 있어요. 도구가 일관적이라는 게 사이킷런의 큰 장점이죠.</a:t>
            </a:r>
          </a:p>
          <a:p>
            <a:pPr marL="0" indent="0"/>
            <a:endParaRPr/>
          </a:p>
          <a:p>
            <a:pPr marL="0" indent="0"/>
            <a:r>
              <a:t>여기서 한 가지 실무 팁을 더 드리면, 사이킷런 외에도 더 정교한 매개변수 튜닝 라이브러리들이 있어요. Optuna, Hyperopt, Ray Tune 같은 것들이에요. 베이지안 최적화 같은 더 똑똑한 알고리즘을 써서 적은 시도로 더 좋은 결과를 찾아줍니다. 캐글 상위권에서 자주 쓰는 도구들이에요. 사이킷런의 그리드/랜덤 서치를 잘 이해하고 나면 이런 도구들도 어렵지 않게 익힐 수 있습니다.</a:t>
            </a:r>
          </a:p>
          <a:p>
            <a:pPr marL="0" indent="0"/>
            <a:endParaRPr/>
          </a:p>
          <a:p>
            <a:pPr marL="0" indent="0"/>
            <a:r>
              <a:t>다음 슬라이드로 가서 키워드 정리하고 마무리하겠습니다.</a:t>
            </a:r>
          </a:p>
        </p:txBody>
      </p:sp>
      <p:sp>
        <p:nvSpPr>
          <p:cNvPr id="634" name="Google Shape;634;p39: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마무리 (1) — 키워드로 끝나는 핵심 포인트]</a:t>
            </a:r>
          </a:p>
          <a:p>
            <a:pPr marL="0" indent="0"/>
            <a:endParaRPr/>
          </a:p>
          <a:p>
            <a:pPr marL="0" indent="0"/>
            <a:r>
              <a:t>자 5-2 섹션의 핵심 키워드들을 한번 더 짚어드리겠습니다. 5-3 섹션과 그 이후로도 계속 등장하는 개념들이라 단단히 잡아두셔야 합니다.</a:t>
            </a:r>
          </a:p>
          <a:p>
            <a:pPr marL="0" indent="0"/>
            <a:endParaRPr/>
          </a:p>
          <a:p>
            <a:pPr marL="0" indent="0"/>
            <a:r>
              <a:t>첫 번째 키워드. 검증 세트는 하이퍼파라미터 튜닝을 위해 모델을 평가할 때 테스트 세트를 사용하지 않기 위해 훈련 세트에서 다시 떼어 낸 데이터 세트입니다. 핵심은 "테스트 세트를 매개변수 튜닝에 쓰지 마라"는 원칙이에요. 테스트 세트는 모델의 최종 성능을 판단하는 마지막 시험이니까 학습이나 매개변수 결정 과정에 절대 끼어서는 안 됩니다.</a:t>
            </a:r>
          </a:p>
          <a:p>
            <a:pPr marL="0" indent="0"/>
            <a:endParaRPr/>
          </a:p>
          <a:p>
            <a:pPr marL="0" indent="0"/>
            <a:r>
              <a:t>두 번째 키워드. 교차 검증은 훈련 세트를 여러 폴드로 나눈 다음 한 폴드가 검증 세트의 역할을 하고 나머지 폴드에서는 모델을 훈련하는 방식입니다. 그리고 이 과정을 모든 폴드가 한 번씩 검증 역할을 맡도록 반복해서 검증 점수를 평균하는 방법이에요. 5-폴드 또는 10-폴드가 표준입니다.</a:t>
            </a:r>
          </a:p>
          <a:p>
            <a:pPr marL="0" indent="0"/>
            <a:endParaRPr/>
          </a:p>
          <a:p>
            <a:pPr marL="0" indent="0"/>
            <a:r>
              <a:t>이 두 가지 — 검증 세트와 교차 검증 — 가 평가 도구의 핵심이에요. 어떤 머신러닝 프로젝트든 매개변수를 정해야 한다면 이 도구가 등장합니다.</a:t>
            </a:r>
          </a:p>
          <a:p>
            <a:pPr marL="0" indent="0"/>
            <a:endParaRPr/>
          </a:p>
          <a:p>
            <a:pPr marL="0" indent="0"/>
            <a:r>
              <a:t>세 번째 키워드. 그리드 서치는 하이퍼파라미터 탐색을 자동화해 주는 도구입니다. 우리가 탐색할 매개변수와 그 값들을 나열해 주면, 모든 조합에 대해 교차 검증을 수행해서 가장 좋은 조합을 자동으로 선택해 줘요. 그리고 마지막에 그 매개변수로 전체 훈련 세트로 최종 모델을 훈련합니다.</a:t>
            </a:r>
          </a:p>
          <a:p>
            <a:pPr marL="0" indent="0"/>
            <a:endParaRPr/>
          </a:p>
          <a:p>
            <a:pPr marL="0" indent="0"/>
            <a:r>
              <a:t>격자(grid)처럼 매개변수 공간을 빈틈없이 탐색하는 게 그리드 서치의 핵심 아이디어예요. 매개변수가 적을 때는 좋은데, 많아지면 조합 폭발이 일어납니다. 그래서 다음 도구가 필요해요.</a:t>
            </a:r>
          </a:p>
          <a:p>
            <a:pPr marL="0" indent="0"/>
            <a:endParaRPr/>
          </a:p>
          <a:p>
            <a:pPr marL="0" indent="0"/>
            <a:r>
              <a:t>네 번째 키워드. 랜덤 서치는 연속된 매개변수 값을 탐색하거나 매개변수가 너무 많을 때 유용합니다. 탐색할 값을 직접 나열하지 않고 탐색 값을 샘플링할 수 있는 확률 분포 객체를 전달해요. 그러면 그 분포에서 무작위로 값을 뽑아서 정해진 횟수만큼 시도합니다. 시스템 자원이 허락하는 만큼 탐색량을 조절할 수 있다는 게 큰 장점이에요.</a:t>
            </a:r>
          </a:p>
          <a:p>
            <a:pPr marL="0" indent="0"/>
            <a:endParaRPr/>
          </a:p>
          <a:p>
            <a:pPr marL="0" indent="0"/>
            <a:r>
              <a:t>이 두 가지 — 그리드 서치와 랜덤 서치 — 가 자동화 도구의 핵심이에요. 매개변수가 적고 이산적이면 그리드 서치, 많거나 연속적이면 랜덤 서치를 쓰는 게 일반적인 가이드라인입니다.</a:t>
            </a:r>
          </a:p>
          <a:p>
            <a:pPr marL="0" indent="0"/>
            <a:endParaRPr/>
          </a:p>
          <a:p>
            <a:pPr marL="0" indent="0"/>
            <a:r>
              <a:t>5-2 섹션을 한 문장으로 정리하면 이렇게 됩니다. "교차 검증으로 모델을 안정적으로 평가하고, 그리드 서치 또는 랜덤 서치로 최적의 하이퍼파라미터를 자동으로 찾는 것." 이 한 문장이 5-2 섹션의 모든 내용을 압축한 메시지예요.</a:t>
            </a:r>
          </a:p>
          <a:p>
            <a:pPr marL="0" indent="0"/>
            <a:endParaRPr/>
          </a:p>
          <a:p>
            <a:pPr marL="0" indent="0"/>
            <a:r>
              <a:t>그리고 한 가지 더 — 이 도구들은 결정 트리에만 쓰이는 게 아닙니다. 사이킷런의 모든 모델, 그리고 다음 5-3에서 배울 앙상블 모델에도 똑같이 적용할 수 있어요. 한 번 익혀두면 평생 써먹을 수 있는 도구입니다. 다음 슬라이드에서 핵심 함수와 클래스를 정리하고 5-2를 마무리합시다.</a:t>
            </a:r>
          </a:p>
        </p:txBody>
      </p:sp>
      <p:sp>
        <p:nvSpPr>
          <p:cNvPr id="642" name="Google Shape;642;p40: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4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마무리 (2) — 핵심 패키지와 함수]</a:t>
            </a:r>
          </a:p>
          <a:p>
            <a:pPr marL="0" indent="0"/>
            <a:endParaRPr/>
          </a:p>
          <a:p>
            <a:pPr marL="0" indent="0"/>
            <a:r>
              <a:t>5-2 섹션에서 다룬 핵심 도구를 정리해 드립니다. 사이킷런의 model_selection 모듈에서 가져오는 세 가지가 핵심이에요.</a:t>
            </a:r>
          </a:p>
          <a:p>
            <a:pPr marL="0" indent="0"/>
            <a:endParaRPr/>
          </a:p>
          <a:p>
            <a:pPr marL="0" indent="0"/>
            <a:r>
              <a:t>첫째, cross_validate() 함수. 교차 검증을 수행해 주는 가장 기본적인 도구예요. sklearn.model_selection에서 임포트합니다.</a:t>
            </a:r>
          </a:p>
          <a:p>
            <a:pPr marL="0" indent="0"/>
            <a:endParaRPr/>
          </a:p>
          <a:p>
            <a:pPr marL="0" indent="0"/>
            <a:r>
              <a:t>호출 패턴은 cross_validate(model, X, y) 형태고, 추가로 cv 매개변수에 폴드 수나 분할기 객체를 넘길 수 있어요. 반환값은 fit_time, score_time, test_score 같은 키를 가진 딕셔너리예요. test_score 키 값을 평균내면 최종 교차 검증 점수가 됩니다.</a:t>
            </a:r>
          </a:p>
          <a:p>
            <a:pPr marL="0" indent="0"/>
            <a:endParaRPr/>
          </a:p>
          <a:p>
            <a:pPr marL="0" indent="0"/>
            <a:r>
              <a:t>return_train_score=True 옵션을 주면 train_score도 반환됩니다. 5-3 섹션에서 자주 사용해요. 훈련 점수와 검증 점수의 격차를 보면서 과대적합/과소적합을 진단할 때 유용합니다.</a:t>
            </a:r>
          </a:p>
          <a:p>
            <a:pPr marL="0" indent="0"/>
            <a:endParaRPr/>
          </a:p>
          <a:p>
            <a:pPr marL="0" indent="0"/>
            <a:r>
              <a:t>둘째, GridSearchCV 클래스. 이건 함수가 아니라 클래스라는 점에 주의하세요. cross_validate는 함수고, GridSearchCV는 객체로 만들어서 사용해요.</a:t>
            </a:r>
          </a:p>
          <a:p>
            <a:pPr marL="0" indent="0"/>
            <a:endParaRPr/>
          </a:p>
          <a:p>
            <a:pPr marL="0" indent="0"/>
            <a:r>
              <a:t>사용 패턴: gs = GridSearchCV(estimator, param_grid, cv=5, n_jobs=-1)로 객체 생성. gs.fit(X, y)로 학습. 그러면 gs.best_params_, gs.best_estimator_, gs.cv_results_ 같은 속성으로 결과를 확인할 수 있어요. cv_results_ 안에는 mean_test_score, std_test_score, params 같은 상세 정보가 다 들어 있습니다.</a:t>
            </a:r>
          </a:p>
          <a:p>
            <a:pPr marL="0" indent="0"/>
            <a:endParaRPr/>
          </a:p>
          <a:p>
            <a:pPr marL="0" indent="0"/>
            <a:r>
              <a:t>매개변수 후보가 적고 이산적일 때 사용해요. n_jobs=-1로 모든 CPU 코어를 활용하는 걸 잊지 마세요.</a:t>
            </a:r>
          </a:p>
          <a:p>
            <a:pPr marL="0" indent="0"/>
            <a:endParaRPr/>
          </a:p>
          <a:p>
            <a:pPr marL="0" indent="0"/>
            <a:r>
              <a:t>셋째, RandomizedSearchCV 클래스. GridSearchCV의 랜덤 버전이에요. 사용법이 거의 동일하지만 두 가지가 다릅니다.</a:t>
            </a:r>
          </a:p>
          <a:p>
            <a:pPr marL="0" indent="0"/>
            <a:endParaRPr/>
          </a:p>
          <a:p>
            <a:pPr marL="0" indent="0"/>
            <a:r>
              <a:t>첫째, params 딕셔너리에 리스트가 아닌 확률 분포 객체를 넣어요. scipy.stats의 randint, uniform 같은 분포를 활용합니다.</a:t>
            </a:r>
          </a:p>
          <a:p>
            <a:pPr marL="0" indent="0"/>
            <a:endParaRPr/>
          </a:p>
          <a:p>
            <a:pPr marL="0" indent="0"/>
            <a:r>
              <a:t>둘째, n_iter 매개변수가 추가돼요. 몇 번 샘플링해서 시도할지를 지정합니다. 보통 50-200 정도가 일반적이에요.</a:t>
            </a:r>
          </a:p>
          <a:p>
            <a:pPr marL="0" indent="0"/>
            <a:endParaRPr/>
          </a:p>
          <a:p>
            <a:pPr marL="0" indent="0"/>
            <a:r>
              <a:t>매개변수가 많거나 연속적일 때 사용합니다. 시간을 절약하면서도 그리드 서치만큼 좋은 결과를 낼 수 있어요.</a:t>
            </a:r>
          </a:p>
          <a:p>
            <a:pPr marL="0" indent="0"/>
            <a:endParaRPr/>
          </a:p>
          <a:p>
            <a:pPr marL="0" indent="0"/>
            <a:r>
              <a:t>이 세 가지 도구가 5-2 섹션의 알맹이예요. 다른 머신러닝 책이나 튜토리얼에서도 이 도구들이 거의 동일한 형태로 등장합니다. 사이킷런이 표준이 된 이유 중 하나가 이런 일관된 API 설계 때문이에요.</a:t>
            </a:r>
          </a:p>
          <a:p>
            <a:pPr marL="0" indent="0"/>
            <a:endParaRPr/>
          </a:p>
          <a:p>
            <a:pPr marL="0" indent="0"/>
            <a:r>
              <a:t>한 가지 더 짚어드릴 게 있어요. 사이킷런 외에도 매개변수 튜닝 도구는 다양합니다. Optuna, Hyperopt 같은 베이지안 최적화 라이브러리들이 더 정교한 알고리즘을 제공해요. 적은 시도 횟수로 더 좋은 결과를 낼 수 있어서 시간이 오래 걸리는 모델(예: 딥러닝)에서 자주 사용됩니다. 사이킷런의 그리드/랜덤 서치를 마스터하고 나면 이런 고급 도구로 넘어가는 것도 어렵지 않을 거예요.</a:t>
            </a:r>
          </a:p>
          <a:p>
            <a:pPr marL="0" indent="0"/>
            <a:endParaRPr/>
          </a:p>
          <a:p>
            <a:pPr marL="0" indent="0"/>
            <a:r>
              <a:t>다음 슬라이드부터 확인 문제를 풀고 5-2를 마무리하겠습니다.</a:t>
            </a:r>
          </a:p>
        </p:txBody>
      </p:sp>
      <p:sp>
        <p:nvSpPr>
          <p:cNvPr id="650" name="Google Shape;650;p4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4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확인 문제 (1)]</a:t>
            </a:r>
          </a:p>
          <a:p>
            <a:pPr marL="0" indent="0"/>
            <a:endParaRPr/>
          </a:p>
          <a:p>
            <a:pPr marL="0" indent="0"/>
            <a:r>
              <a:t>자 5-2 섹션의 확인 문제 두 개를 풀어 봅시다.</a:t>
            </a:r>
          </a:p>
          <a:p>
            <a:pPr marL="0" indent="0"/>
            <a:endParaRPr/>
          </a:p>
          <a:p>
            <a:pPr marL="0" indent="0"/>
            <a:r>
              <a:t>첫 번째 문제. "훈련 세트를 여러 개의 폴드로 나누고 폴드 1개는 평가 용도로, 나머지 폴드는 훈련 용도로 사용하고, 그다음 모든 폴드를 평가 용도로 사용하게끔 폴드 개수만큼 이 과정을 반복. 이런 평가 방법을 무엇이라고 부르나?"</a:t>
            </a:r>
          </a:p>
          <a:p>
            <a:pPr marL="0" indent="0"/>
            <a:endParaRPr/>
          </a:p>
          <a:p>
            <a:pPr marL="0" indent="0"/>
            <a:r>
              <a:t>문제 설명이 좀 길지만 핵심을 짚으면, 데이터를 K개 폴드로 나눠서 K번 평가하는 방법을 묻는 거예요. 보기 ① 교차 검증, ② 반복 검증, ③ 교차 평가, ④ 반복 평가.</a:t>
            </a:r>
          </a:p>
          <a:p>
            <a:pPr marL="0" indent="0"/>
            <a:endParaRPr/>
          </a:p>
          <a:p>
            <a:pPr marL="0" indent="0"/>
            <a:r>
              <a:t>정답은 ① 교차 검증입니다. 영어로는 cross-validation이고, 한국어 번역에서 "교차"라는 단어를 쓰는 게 표준이에요. 폴드들이 서로 역할을 교차하면서 평가하는 거니까 적절한 명명입니다. ②③④번 같은 용어들은 일반적으로 사용되지 않아요. 머신러닝 문헌에서 정확한 용어로 굳어진 게 "교차 검증"입니다.</a:t>
            </a:r>
          </a:p>
          <a:p>
            <a:pPr marL="0" indent="0"/>
            <a:endParaRPr/>
          </a:p>
          <a:p>
            <a:pPr marL="0" indent="0"/>
            <a:r>
              <a:t>이 정도는 비교적 쉬운 문제죠. 5-2의 핵심 개념을 정확히 알고 있는지 확인하는 정도예요.</a:t>
            </a:r>
          </a:p>
          <a:p>
            <a:pPr marL="0" indent="0"/>
            <a:endParaRPr/>
          </a:p>
          <a:p>
            <a:pPr marL="0" indent="0"/>
            <a:r>
              <a:t>두 번째 문제. "다음 중 교차 검증을 수행하지 않는 함수나 클래스는 무엇인가?"</a:t>
            </a:r>
          </a:p>
          <a:p>
            <a:pPr marL="0" indent="0"/>
            <a:endParaRPr/>
          </a:p>
          <a:p>
            <a:pPr marL="0" indent="0"/>
            <a:r>
              <a:t>보기 ① cross_validate(), ② GridSearchCV, ③ RandomizedSearchCV, ④ train_test_split.</a:t>
            </a:r>
          </a:p>
          <a:p>
            <a:pPr marL="0" indent="0"/>
            <a:endParaRPr/>
          </a:p>
          <a:p>
            <a:pPr marL="0" indent="0"/>
            <a:r>
              <a:t xml:space="preserve">이건 좀 더 흥미로운 문제예요. 정답은 ④ train_test_split입니다. </a:t>
            </a:r>
          </a:p>
          <a:p>
            <a:pPr marL="0" indent="0"/>
            <a:endParaRPr/>
          </a:p>
          <a:p>
            <a:pPr marL="0" indent="0"/>
            <a:r>
              <a:t>각 보기를 분석해 봅시다.</a:t>
            </a:r>
          </a:p>
          <a:p>
            <a:pPr marL="0" indent="0"/>
            <a:endParaRPr/>
          </a:p>
          <a:p>
            <a:pPr marL="0" indent="0"/>
            <a:r>
              <a:t>cross_validate()는 이름 그대로 교차 검증을 수행합니다. 5-2의 29번 슬라이드에서 다룬 함수죠.</a:t>
            </a:r>
          </a:p>
          <a:p>
            <a:pPr marL="0" indent="0"/>
            <a:endParaRPr/>
          </a:p>
          <a:p>
            <a:pPr marL="0" indent="0"/>
            <a:r>
              <a:t>GridSearchCV는 이름의 마지막 CV가 cross-validation의 약자예요. 즉 그리드 탐색에 교차 검증을 결합한 도구라는 뜻이죠. 매개변수 조합마다 교차 검증을 수행합니다.</a:t>
            </a:r>
          </a:p>
          <a:p>
            <a:pPr marL="0" indent="0"/>
            <a:endParaRPr/>
          </a:p>
          <a:p>
            <a:pPr marL="0" indent="0"/>
            <a:r>
              <a:t>RandomizedSearchCV도 마찬가지로 이름의 CV가 cross-validation 의미예요. 랜덤 탐색에 교차 검증을 결합했죠.</a:t>
            </a:r>
          </a:p>
          <a:p>
            <a:pPr marL="0" indent="0"/>
            <a:endParaRPr/>
          </a:p>
          <a:p>
            <a:pPr marL="0" indent="0"/>
            <a:r>
              <a:t>반면 train_test_split은 단순히 데이터를 훈련 세트와 테스트 세트로 한 번 나누기만 합니다. 교차 검증 기능이 전혀 없어요. 5-1, 5-2에서 데이터 분할에 사용했던 그 함수죠. 이름에도 split이 들어 있을 뿐 검증의 의미는 없습니다.</a:t>
            </a:r>
          </a:p>
          <a:p>
            <a:pPr marL="0" indent="0"/>
            <a:endParaRPr/>
          </a:p>
          <a:p>
            <a:pPr marL="0" indent="0"/>
            <a:r>
              <a:t>이 문제에서 배울 수 있는 일반화된 팁은 — 사이킷런 명명 패턴에서 클래스 이름 끝에 CV가 붙어 있으면 교차 검증을 내장한 도구라는 의미예요. GridSearchCV, RandomizedSearchCV, LogisticRegressionCV, RidgeCV 같은 클래스들이 다 이 패턴을 따릅니다. 알아두면 새 클래스를 만났을 때 빠르게 직관을 잡을 수 있어요.</a:t>
            </a:r>
          </a:p>
          <a:p>
            <a:pPr marL="0" indent="0"/>
            <a:endParaRPr/>
          </a:p>
          <a:p>
            <a:pPr marL="0" indent="0"/>
            <a:r>
              <a:t>또 하나 — train_test_split과 cross_validate의 역할 차이를 정확히 구분하셔야 합니다. train_test_split은 데이터를 분할만 합니다. cross_validate는 분할도 하고 모델 학습과 평가도 합니다. 단계가 다른 도구예요. 시험에 자주 출제될 수 있는 포인트입니다.</a:t>
            </a:r>
          </a:p>
        </p:txBody>
      </p:sp>
      <p:sp>
        <p:nvSpPr>
          <p:cNvPr id="658" name="Google Shape;658;p42: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43e55feb5e_0_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5-2 확인 문제 (2)]</a:t>
            </a:r>
          </a:p>
          <a:p>
            <a:pPr marL="0" indent="0"/>
            <a:endParaRPr/>
          </a:p>
          <a:p>
            <a:pPr marL="0" indent="0"/>
            <a:r>
              <a:t>세 번째와 네 번째 확인 문제로 가봅시다.</a:t>
            </a:r>
          </a:p>
          <a:p>
            <a:pPr marL="0" indent="0"/>
            <a:endParaRPr/>
          </a:p>
          <a:p>
            <a:pPr marL="0" indent="0"/>
            <a:r>
              <a:t>세 번째 문제. "다음 중 GridSearchCV에 대해 올바르게 설명한 것은 무엇인가요?"</a:t>
            </a:r>
          </a:p>
          <a:p>
            <a:pPr marL="0" indent="0"/>
            <a:endParaRPr/>
          </a:p>
          <a:p>
            <a:pPr marL="0" indent="0"/>
            <a:r>
              <a:t>보기를 하나씩 분석해 봅시다.</a:t>
            </a:r>
          </a:p>
          <a:p>
            <a:pPr marL="0" indent="0"/>
            <a:endParaRPr/>
          </a:p>
          <a:p>
            <a:pPr marL="0" indent="0"/>
            <a:r>
              <a:t>보기 1) "사람의 개입없이 하이퍼파라미터를 자동으로 검색합니다." 음, 이게 약간 애매한데, 부분적으로 맞습니다. 우리가 어떤 매개변수를 어떤 범위에서 탐색할지는 사람이 정해야 해요. 그 안에서는 자동이지만 완전 자동은 아닙니다. 다만 보기 중에서는 GridSearchCV의 핵심을 잘 설명했어요.</a:t>
            </a:r>
          </a:p>
          <a:p>
            <a:pPr marL="0" indent="0"/>
            <a:endParaRPr/>
          </a:p>
          <a:p>
            <a:pPr marL="0" indent="0"/>
            <a:r>
              <a:t>보기 2) "확률 분포에서 후보 매개변수를 샘플링합니다." 틀렸어요. 이건 RandomizedSearchCV의 설명이에요. GridSearchCV는 우리가 명시적으로 적은 매개변수 값들의 모든 조합을 시도합니다.</a:t>
            </a:r>
          </a:p>
          <a:p>
            <a:pPr marL="0" indent="0"/>
            <a:endParaRPr/>
          </a:p>
          <a:p>
            <a:pPr marL="0" indent="0"/>
            <a:r>
              <a:t>보기 3) "기본적으로 5-폴드 교차 검증을 수행하여 최적의 하이퍼파라미터 조합을 찾습니다." 정답입니다. cv 매개변수의 기본값이 5이고, 모든 조합에 대해 5-폴드 교차 검증을 수행해요. 가장 정확한 설명이에요.</a:t>
            </a:r>
          </a:p>
          <a:p>
            <a:pPr marL="0" indent="0"/>
            <a:endParaRPr/>
          </a:p>
          <a:p>
            <a:pPr marL="0" indent="0"/>
            <a:r>
              <a:t>보기 4) "DecisionTreeClassifier만 사용할 수 있습니다." 틀렸어요. GridSearchCV는 어떤 사이킷런 추정기에도 사용할 수 있습니다. 로지스틱 회귀, KNN, SVM, 랜덤 포레스트 등등 다 됩니다. 일반적인 도구예요.</a:t>
            </a:r>
          </a:p>
          <a:p>
            <a:pPr marL="0" indent="0"/>
            <a:endParaRPr/>
          </a:p>
          <a:p>
            <a:pPr marL="0" indent="0"/>
            <a:r>
              <a:t>따라서 정답은 ③번입니다. 가장 정확한 기술적 설명이에요. ①번도 틀린 말은 아니지만 ③번이 더 구체적이고 정확합니다.</a:t>
            </a:r>
          </a:p>
          <a:p>
            <a:pPr marL="0" indent="0"/>
            <a:endParaRPr/>
          </a:p>
          <a:p>
            <a:pPr marL="0" indent="0"/>
            <a:r>
              <a:t>네 번째 문제는 실습 문제예요. "마지막 RandomizedSearchCV 예제에서 DecisionTreeClassifier 클래스에 splitter='random' 매개변수를 추가하고 다시 훈련해 보세요."</a:t>
            </a:r>
          </a:p>
          <a:p>
            <a:pPr marL="0" indent="0"/>
            <a:endParaRPr/>
          </a:p>
          <a:p>
            <a:pPr marL="0" indent="0"/>
            <a:r>
              <a:t>splitter 매개변수의 기본값은 'best'예요. 이건 슬라이드에서 설명한 그대로 각 노드에서 모든 분할 후보를 평가해서 정보 이득이 최대인 분할을 찾는 방식입니다. 우리가 5-1 14, 15번 슬라이드에서 본 표준 결정 트리 알고리즘이죠.</a:t>
            </a:r>
          </a:p>
          <a:p>
            <a:pPr marL="0" indent="0"/>
            <a:endParaRPr/>
          </a:p>
          <a:p>
            <a:pPr marL="0" indent="0"/>
            <a:r>
              <a:t>splitter='random'은 무엇이냐 — 각 노드에서 분할 기준을 무작위로 정한 다음 그중에서 가장 좋은 걸 고르는 방식입니다. 즉 모든 후보를 평가하지 않고 일부만 무작위로 시도해 보는 거예요. 단일 트리로는 보통 더 나쁜 결과가 나오지만, 다음 5-3 섹션에서 보겠지만 앙상블에서는 이런 무작위성이 오히려 좋은 효과를 낼 수 있습니다.</a:t>
            </a:r>
          </a:p>
          <a:p>
            <a:pPr marL="0" indent="0"/>
            <a:endParaRPr/>
          </a:p>
          <a:p>
            <a:pPr marL="0" indent="0"/>
            <a:r>
              <a:t>문제가 묻는 건 splitter='random'으로 했을 때 테스트 점수가 올라가는지 내려가는지예요. 직접 실행해 보면 보통 살짝 내려갑니다. 단일 결정 트리에서는 'best' 분할이 더 좋은 게 일반적이에요.</a:t>
            </a:r>
          </a:p>
          <a:p>
            <a:pPr marL="0" indent="0"/>
            <a:endParaRPr/>
          </a:p>
          <a:p>
            <a:pPr marL="0" indent="0"/>
            <a:r>
              <a:t>그런데 이 문제의 진짜 의도는 마지막 문장에 있어요. "왜 이런 옵션이 필요한지는 다음 절에서 알 수 있습니다." 다음 절이 바로 5-3 섹션이에요. 5-3에서 배울 엑스트라 트리(Extra Trees)라는 알고리즘이 splitter='random'과 본질적으로 같은 아이디어를 사용합니다. 각 노드를 무작위로 분할하는 거죠. 이게 단일 트리에서는 약점이지만 앙상블로 묶으면 다양성을 높여서 오히려 강점이 됩니다.</a:t>
            </a:r>
          </a:p>
          <a:p>
            <a:pPr marL="0" indent="0"/>
            <a:endParaRPr/>
          </a:p>
          <a:p>
            <a:pPr marL="0" indent="0"/>
            <a:r>
              <a:t>이 마지막 문제가 5-2와 5-3을 자연스럽게 연결해 주는 거예요. 5-2 마지막에 "왜?"라는 질문을 남겨놓고 5-3에서 답을 제시하는 구성입니다. 이제 5-3 섹션, 트리의 앙상블로 넘어가 봅시다.</a:t>
            </a:r>
          </a:p>
        </p:txBody>
      </p:sp>
      <p:sp>
        <p:nvSpPr>
          <p:cNvPr id="666" name="Google Shape;666;g343e55feb5e_0_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43: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(1) — 정형 데이터와 비정형 데이터, 앙상블 학습 등장]</a:t>
            </a:r>
          </a:p>
          <a:p>
            <a:pPr marL="0" indent="0"/>
            <a:endParaRPr/>
          </a:p>
          <a:p>
            <a:pPr marL="0" indent="0"/>
            <a:r>
              <a:t>자, 5-3 섹션으로 들어왔습니다. 이게 5장의 진짜 절정 부분이에요. 제목부터가 "트리의 앙상블"인데, 트리 한 그루가 아니라 여러 그루를 합치는 방법을 다룹니다. 이 섹션을 마치면 정확도가 90%대로 점프하는 걸 보실 수 있을 거예요.</a:t>
            </a:r>
          </a:p>
          <a:p>
            <a:pPr marL="0" indent="0"/>
            <a:endParaRPr/>
          </a:p>
          <a:p>
            <a:pPr marL="0" indent="0"/>
            <a:r>
              <a:t>이 슬라이드는 5-3 전체의 큰 그림을 깔아놓는 도입 슬라이드입니다. 두 가지 중요한 개념을 짚고 가요.</a:t>
            </a:r>
          </a:p>
          <a:p>
            <a:pPr marL="0" indent="0"/>
            <a:endParaRPr/>
          </a:p>
          <a:p>
            <a:pPr marL="0" indent="0"/>
            <a:r>
              <a:t>첫 번째 개념, 정형 데이터(structured data)와 비정형 데이터(unstructured data)의 구분.</a:t>
            </a:r>
          </a:p>
          <a:p>
            <a:pPr marL="0" indent="0"/>
            <a:endParaRPr/>
          </a:p>
          <a:p>
            <a:pPr marL="0" indent="0"/>
            <a:r>
              <a:t>정형 데이터는 어떤 구조로 되어 있는 데이터예요. 예를 들어 우리가 다뤄온 와인 데이터처럼 알코올, 당도, pH 같이 컬럼별로 정리된 데이터죠. 또는 1장에서 다뤘던 생선의 길이, 높이, 무게 같은 것들. 이런 데이터는 CSV 파일이나 데이터베이스, 엑셀 같은 표 형태로 저장하기 좋아요. 행과 열이 명확하게 구조화되어 있죠.</a:t>
            </a:r>
          </a:p>
          <a:p>
            <a:pPr marL="0" indent="0"/>
            <a:endParaRPr/>
          </a:p>
          <a:p>
            <a:pPr marL="0" indent="0"/>
            <a:r>
              <a:t>비정형 데이터는 그런 구조가 없는 데이터예요. 텍스트 데이터, 사진, 음악 같은 거죠. 디지털카메라로 찍은 사진은 픽셀 값들이 2차원 배열로 되어 있긴 하지만, 그 픽셀 하나하나가 의미 있는 "특성"이라고 보기 어렵잖아요. 텍스트도 마찬가지예요. 단어들이 줄지어 있을 뿐 정해진 구조가 없어요.</a:t>
            </a:r>
          </a:p>
          <a:p>
            <a:pPr marL="0" indent="0"/>
            <a:endParaRPr/>
          </a:p>
          <a:p>
            <a:pPr marL="0" indent="0"/>
            <a:r>
              <a:t>이 두 종류의 데이터에 대한 머신러닝 접근법이 다릅니다. 슬라이드를 보세요.</a:t>
            </a:r>
          </a:p>
          <a:p>
            <a:pPr marL="0" indent="0"/>
            <a:endParaRPr/>
          </a:p>
          <a:p>
            <a:pPr marL="0" indent="0"/>
            <a:r>
              <a:t>정형 데이터에는 결정 트리를 기반으로 한 앙상블 학습 알고리즘이 가장 강력합니다. 이게 정말 중요한 포인트예요. 캐글이나 데이콘 같은 데이터 분석 대회에서 정형 데이터 분야의 우승 솔루션이 거의 다 트리 기반 앙상블이에요. XGBoost, LightGBM, CatBoost 같은 알고리즘들이 사실상 표준이 됐어요.</a:t>
            </a:r>
          </a:p>
          <a:p>
            <a:pPr marL="0" indent="0"/>
            <a:endParaRPr/>
          </a:p>
          <a:p>
            <a:pPr marL="0" indent="0"/>
            <a:r>
              <a:t>비정형 데이터에는 신경망 알고리즘이 강합니다. 이미지에는 CNN, 텍스트에는 Transformer, 음성에는 RNN이나 Conformer 같은 식으로요. 7장 이후로 우리가 본격적으로 배울 분야예요.</a:t>
            </a:r>
          </a:p>
          <a:p>
            <a:pPr marL="0" indent="0"/>
            <a:endParaRPr/>
          </a:p>
          <a:p>
            <a:pPr marL="0" indent="0"/>
            <a:r>
              <a:t>여기서 한 가지 통찰을 드리면 — 실무에서 다루는 데이터의 70-80%는 정형 데이터입니다. 회사 매출 데이터, 고객 정보, 제품 카탈로그, 센서 데이터 등등 다 정형이에요. 그래서 트리 기반 앙상블을 잘 다루는 건 굉장히 실용적인 스킬입니다. 신경망이 멋있어 보일 수 있지만, 실제 비즈니스 현장에서는 트리 앙상블이 더 자주 등장해요.</a:t>
            </a:r>
          </a:p>
          <a:p>
            <a:pPr marL="0" indent="0"/>
            <a:endParaRPr/>
          </a:p>
          <a:p>
            <a:pPr marL="0" indent="0"/>
            <a:r>
              <a:t>두 번째 개념, 앙상블 학습 자체. 이건 슬라이드에는 짧게 언급되지만 5-3 전체의 주제니까 미리 한 번 정의하고 갑시다.</a:t>
            </a:r>
          </a:p>
          <a:p>
            <a:pPr marL="0" indent="0"/>
            <a:endParaRPr/>
          </a:p>
          <a:p>
            <a:pPr marL="0" indent="0"/>
            <a:r>
              <a:t>앙상블이라는 단어는 음악이나 패션에서 들어보셨을 거예요. 여러 요소를 조합해서 더 나은 결과를 내는 거죠. 머신러닝의 앙상블도 같은 의미입니다. 한 모델 대신 여러 모델을 함께 사용해서 더 좋은 예측을 만드는 거예요.</a:t>
            </a:r>
          </a:p>
          <a:p>
            <a:pPr marL="0" indent="0"/>
            <a:endParaRPr/>
          </a:p>
          <a:p>
            <a:pPr marL="0" indent="0"/>
            <a:r>
              <a:t>왜 여러 모델이 한 모델보다 좋을까? 다음 슬라이드에서 본격적으로 다루겠지만, 핵심은 "다양성"이에요. 서로 다른 약점을 가진 모델들이 서로 보완하면서 전체적으로 더 강해집니다. 비유하자면 한 명의 천재 의사보다 여러 명의 전문의가 협진하는 게 더 정확한 진단을 내리는 것과 비슷해요.</a:t>
            </a:r>
          </a:p>
          <a:p>
            <a:pPr marL="0" indent="0"/>
            <a:endParaRPr/>
          </a:p>
          <a:p>
            <a:pPr marL="0" indent="0"/>
            <a:r>
              <a:t>5-3에서 우리가 배울 앙상블 알고리즘은 네 가지예요. 랜덤 포레스트, 엑스트라 트리, 그레이디언트 부스팅, 히스토그램 기반 그레이디언트 부스팅. 그리고 추가로 XGBoost와 LightGBM도 잠깐 다룹니다. 모두 결정 트리를 빌딩 블록으로 사용해요. 5-1에서 결정 트리를 잘 배워두신 게 여기서 진가를 발휘합니다.</a:t>
            </a:r>
          </a:p>
          <a:p>
            <a:pPr marL="0" indent="0"/>
            <a:endParaRPr/>
          </a:p>
          <a:p>
            <a:pPr marL="0" indent="0"/>
            <a:r>
              <a:t>그런데 본격적으로 알고리즘을 만나기 전에, 보강 슬라이드 한 장 들러서 앙상블이 왜 작동하는지 그 직관부터 잡고 가겠습니다. 의사 다섯 명이 다수결로 진단하는 비유로 풀어드릴 텐데, 한 슬라이드면 5-3 전체의 철학이 정리될 거예요.</a:t>
            </a:r>
          </a:p>
        </p:txBody>
      </p:sp>
      <p:sp>
        <p:nvSpPr>
          <p:cNvPr id="674" name="Google Shape;674;p43: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normAutofit fontScale="70000" lnSpcReduction="20000"/>
          </a:bodyPr>
          <a:lstStyle/>
          <a:p>
            <a:pPr marL="0" indent="0"/>
            <a:r>
              <a:t>[SECTION 5-3 앙상블의 직관 — 다수결의 힘]</a:t>
            </a:r>
          </a:p>
          <a:p>
            <a:pPr marL="0" indent="0"/>
            <a:endParaRPr/>
          </a:p>
          <a:p>
            <a:pPr marL="0" indent="0"/>
            <a:r>
              <a:t>본격적으로 랜덤 포레스트 코딩에 들어가기 전에, 한 슬라이드만 들러서 앙상블이 왜 작동하는지 그 직관을 확실히 잡고 가겠습니다. 이 직관 한 장이 5-3 섹션 전체를 이해하는 열쇠가 돼요.</a:t>
            </a:r>
          </a:p>
          <a:p>
            <a:pPr marL="0" indent="0"/>
            <a:endParaRPr/>
          </a:p>
          <a:p>
            <a:pPr marL="0" indent="0"/>
            <a:r>
              <a:t>화면을 보세요. 가운데에 다섯 명의 의사가 그려져 있습니다. 환자 한 명의 진단을 두고 각자 의견을 내고 있어요. 의사 1은 "감기다", 의사 2도 "감기다", 의사 3은 "독감이다", 의사 4는 "감기다", 의사 5는 "감기다". 다섯 중 네 명이 감기라고 했으니까 다수결로 최종 진단은 "감기"가 됩니다.</a:t>
            </a:r>
          </a:p>
          <a:p>
            <a:pPr marL="0" indent="0"/>
            <a:endParaRPr/>
          </a:p>
          <a:p>
            <a:pPr marL="0" indent="0"/>
            <a:r>
              <a:t>자, 이게 정확히 랜덤 포레스트가 하는 일이에요. 의사 한 명 한 명이 결정 트리고, 다섯 명의 의견을 다수결로 합치는 게 앙상블이에요. 그런데 흥미로운 질문이 하나 떠오르죠. 만약 다섯 명이 다 똑같은 의사라면 그게 의미가 있을까? 한 명한테 다섯 번 물어보는 거랑 다를 게 없잖아요. 그게 핵심 포인트입니다.</a:t>
            </a:r>
          </a:p>
          <a:p>
            <a:pPr marL="0" indent="0"/>
            <a:endParaRPr/>
          </a:p>
          <a:p>
            <a:pPr marL="0" indent="0"/>
            <a:r>
              <a:t>앙상블이 작동하려면 모델들이 서로 달라야 해요. 다양성이 핵심입니다. 그러면 한 의사가 놓친 걸 다른 의사가 잡아낼 수 있고, 한 의사의 실수가 다른 의사들에 의해 상쇄됩니다.</a:t>
            </a:r>
          </a:p>
          <a:p>
            <a:pPr marL="0" indent="0"/>
            <a:endParaRPr/>
          </a:p>
          <a:p>
            <a:pPr marL="0" indent="0"/>
            <a:r>
              <a:t>화면 우측의 작은 그림을 보세요. 다섯 명의 의사가 각자 약간씩 다른 영역에 강점이 있어요. 의사 1은 호흡기 전문, 의사 2는 소화기 전문, 의사 3은 심장 전문 같은 식이죠. 환자가 어떤 증상을 보이든 다섯 명 중 적어도 한 명은 그 분야 전문가입니다. 다섯 명을 합치면 한 명의 일반의보다 훨씬 정확한 진단이 가능해요.</a:t>
            </a:r>
          </a:p>
          <a:p>
            <a:pPr marL="0" indent="0"/>
            <a:endParaRPr/>
          </a:p>
          <a:p>
            <a:pPr marL="0" indent="0"/>
            <a:r>
              <a:t>랜덤 포레스트도 똑같아요. 각 트리가 부트스트랩 샘플과 무작위 특성 선택 덕분에 약간씩 다른 "전문 영역"을 갖게 됩니다. 어떤 트리는 sugar 패턴에 더 민감하고, 어떤 트리는 alcohol 패턴에 더 민감해요. 100그루를 합치면 어떤 와인이 들어와도 적어도 일부 트리는 그 와인을 잘 분류할 수 있게 됩니다.</a:t>
            </a:r>
          </a:p>
          <a:p>
            <a:pPr marL="0" indent="0"/>
            <a:endParaRPr/>
          </a:p>
          <a:p>
            <a:pPr marL="0" indent="0"/>
            <a:r>
              <a:t>여기서 통계학적으로 약간 깊은 통찰을 드리면, 모델들의 오차가 서로 독립적일수록 앙상블 효과가 큽니다. 만약 다섯 의사가 모두 같은 의대를 졸업하고 같은 책으로 공부한 사람들이라면, 한 명이 틀리는 종류의 환자는 다른 네 명도 다 틀릴 가능성이 높아요. 다양성이 부족한 거죠. 반대로 다섯 의사가 다 다른 배경에서 자란 사람들이라면 오차가 독립적이라서 다수결이 정확해집니다. 이걸 "오차의 비상관성(error decorrelation)"이라고 불러요. 랜덤 포레스트의 두 가지 무작위화 트릭이 정확히 이 비상관성을 만드는 메커니즘이에요.</a:t>
            </a:r>
          </a:p>
          <a:p>
            <a:pPr marL="0" indent="0"/>
            <a:endParaRPr/>
          </a:p>
          <a:p>
            <a:pPr marL="0" indent="0"/>
            <a:r>
              <a:t>화면 하단을 보세요. 수학적인 직관도 한 줄 적혀 있어요. "약하게 정확한 분류기 N개를 다수결로 합치면, 정확도가 N에 따라 빠르게 1에 수렴." 이게 앙상블의 마법을 한 문장으로 표현한 거예요. 각 분류기가 51%만 맞춰도 — 동전 던지기보다 살짝 나은 수준만 돼도 — 충분히 많이 모으면 다수결로 거의 100% 정확도가 나옵니다. Condorcet의 배심원 정리(Condorcet's Jury Theorem)라는 18세기 통계학의 결과예요.</a:t>
            </a:r>
          </a:p>
          <a:p>
            <a:pPr marL="0" indent="0"/>
            <a:endParaRPr/>
          </a:p>
          <a:p>
            <a:pPr marL="0" indent="0"/>
            <a:r>
              <a:t>이게 5-3 섹션 전체에 깔린 철학입니다. 트리 한 그루는 약하지만, 약한 트리들을 잘 모으면 강해진다. "Wisdom of the crowds" — 군중의 지혜라는 말이 머신러닝에서 작동하는 거죠.</a:t>
            </a:r>
          </a:p>
          <a:p>
            <a:pPr marL="0" indent="0"/>
            <a:endParaRPr/>
          </a:p>
          <a:p>
            <a:pPr marL="0" indent="0"/>
            <a:r>
              <a:t>부스팅(그레이디언트 부스팅 계열)은 약간 다른 접근이지만 핵심 정신은 같습니다. 단지 다수결 대신 "이전 모델의 약점을 보완하는 다음 모델을 만든다"는 방식으로 다양성을 만들어요. 결과는 같아요 — 약한 모델 여러 개를 합쳐서 강한 모델로 만든다.</a:t>
            </a:r>
          </a:p>
          <a:p>
            <a:pPr marL="0" indent="0"/>
            <a:endParaRPr/>
          </a:p>
          <a:p>
            <a:pPr marL="0" indent="0"/>
            <a:r>
              <a:t>이 직관 한 장이 머릿속에 들어가 있으면, 다음 슬라이드부터 만날 랜덤 포레스트, 엑스트라 트리, 그레이디언트 부스팅, 히스토그램 기반 부스팅이 모두 "어떻게 다양성을 만들고 어떻게 합치느냐"의 변종이라는 게 자연스럽게 보일 거예요. 본질을 잡고 가시면 디테일은 따라옵니다.</a:t>
            </a:r>
          </a:p>
        </p:txBody>
      </p:sp>
      <p:sp>
        <p:nvSpPr>
          <p:cNvPr id="4" name="Slide Number Placeholder 3"/>
          <p:cNvSpPr>
            <a:spLocks noGrp="1"/>
          </p:cNvSpPr>
          <p:nvPr>
            <p:ph type="sldNum" idx="12"/>
          </p:nvPr>
        </p:nvSpPr>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4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(2) — 랜덤 포레스트 등장]</a:t>
            </a:r>
          </a:p>
          <a:p>
            <a:pPr marL="0" indent="0"/>
            <a:endParaRPr/>
          </a:p>
          <a:p>
            <a:pPr marL="0" indent="0"/>
            <a:r>
              <a:t>앞 슬라이드의 다수결 직관을 머릿속에 두고 본격적으로 들어갑시다. 5-3 섹션의 첫 번째 주인공, 랜덤 포레스트(Random Forest)입니다. 이름이 직관적이에요. 결정 트리가 나무 한 그루라면, 랜덤 포레스트는 무작위로 만든 트리들이 모인 숲이에요. forest, 숲이라는 의미죠.</a:t>
            </a:r>
          </a:p>
          <a:p>
            <a:pPr marL="0" indent="0"/>
            <a:endParaRPr/>
          </a:p>
          <a:p>
            <a:pPr marL="0" indent="0"/>
            <a:r>
              <a:t>슬라이드를 보면 세 가지 핵심 포인트가 적혀 있습니다.</a:t>
            </a:r>
          </a:p>
          <a:p>
            <a:pPr marL="0" indent="0"/>
            <a:endParaRPr/>
          </a:p>
          <a:p>
            <a:pPr marL="0" indent="0"/>
            <a:r>
              <a:t>첫째, "대표적인 앙상블 학습 알고리즘". 랜덤 포레스트는 앙상블 학습의 거의 입문 알고리즘이라고 할 수 있어요. 2001년에 Leo Breiman이라는 통계학자가 발표한 알고리즘인데, 단순하면서도 강력해서 지금까지도 사랑받고 있습니다. 머신러닝 입문 책에서 거의 항상 다루는 알고리즘이에요.</a:t>
            </a:r>
          </a:p>
          <a:p>
            <a:pPr marL="0" indent="0"/>
            <a:endParaRPr/>
          </a:p>
          <a:p>
            <a:pPr marL="0" indent="0"/>
            <a:r>
              <a:t>둘째, "안정적인 성능 덕분에 널리 사용됨". 이게 핵심 가치예요. 랜덤 포레스트는 매개변수 튜닝을 거의 안 해도 꽤 좋은 성능을 냅니다. 기본값 그대로 써도 평균 이상이에요. 그래서 "베이스라인 모델"로 자주 쓰입니다. 어떤 새로운 분류/회귀 문제를 만나면 일단 랜덤 포레스트로 한 번 돌려보고 나서 다른 모델을 시도해 보는 게 일반적인 워크플로우예요.</a:t>
            </a:r>
          </a:p>
          <a:p>
            <a:pPr marL="0" indent="0"/>
            <a:endParaRPr/>
          </a:p>
          <a:p>
            <a:pPr marL="0" indent="0"/>
            <a:r>
              <a:t>셋째, 슬라이드의 가장 긴 줄. "랜덤 포레스트는 결정 트리를 랜덤하게 만들어 결정 트리(나무)의 숲을 만들고 각 결정 트리의 예측을 사용해 최종 예측을 도출."</a:t>
            </a:r>
          </a:p>
          <a:p>
            <a:pPr marL="0" indent="0"/>
            <a:endParaRPr/>
          </a:p>
          <a:p>
            <a:pPr marL="0" indent="0"/>
            <a:r>
              <a:t>이 한 줄에 랜덤 포레스트의 본질이 다 들어 있어요. 풀어드릴게요.</a:t>
            </a:r>
          </a:p>
          <a:p>
            <a:pPr marL="0" indent="0"/>
            <a:endParaRPr/>
          </a:p>
          <a:p>
            <a:pPr marL="0" indent="0"/>
            <a:r>
              <a:t>먼저 "결정 트리를 랜덤하게 만들어". 5-1에서 본 일반 결정 트리와 달리, 랜덤 포레스트의 트리들은 약간 무작위성이 들어간 방식으로 만들어집니다. 정확히 어떻게 무작위성을 넣는지가 다음 슬라이드에서 다룰 부트스트랩 샘플과 특성 무작위 선택이에요.</a:t>
            </a:r>
          </a:p>
          <a:p>
            <a:pPr marL="0" indent="0"/>
            <a:endParaRPr/>
          </a:p>
          <a:p>
            <a:pPr marL="0" indent="0"/>
            <a:r>
              <a:t>다음으로 "결정 트리(나무)의 숲을 만들고". 트리 하나가 아니라 여러 개를 만든다는 거죠. 사이킷런의 기본값은 100그루입니다. 즉 RandomForestClassifier()라고 호출하면 내부적으로 100그루의 결정 트리가 만들어져요.</a:t>
            </a:r>
          </a:p>
          <a:p>
            <a:pPr marL="0" indent="0"/>
            <a:endParaRPr/>
          </a:p>
          <a:p>
            <a:pPr marL="0" indent="0"/>
            <a:r>
              <a:t>마지막 "각 결정 트리의 예측을 사용해 최종 예측을 도출". 100그루가 각자 예측을 내놓으면 그걸 어떻게 합치냐. 분류의 경우 다수결입니다. 100그루 중 70그루가 화이트라고 하고 30그루가 레드라고 하면 다수결로 화이트로 예측하는 거예요. 회귀의 경우는 100그루의 예측값을 평균냅니다.</a:t>
            </a:r>
          </a:p>
          <a:p>
            <a:pPr marL="0" indent="0"/>
            <a:endParaRPr/>
          </a:p>
          <a:p>
            <a:pPr marL="0" indent="0"/>
            <a:r>
              <a:t>자 여기서 핵심 직관을 한번 짚고 가야 해요. 왜 100그루가 1그루보다 좋을까요?</a:t>
            </a:r>
          </a:p>
          <a:p>
            <a:pPr marL="0" indent="0"/>
            <a:endParaRPr/>
          </a:p>
          <a:p>
            <a:pPr marL="0" indent="0"/>
            <a:r>
              <a:t>만약 100그루가 모두 똑같은 트리라면 100그루나 1그루나 결과가 같아요. 그래서 의미가 없죠. 핵심은 100그루가 서로 "다양해야" 한다는 거예요. 각 트리가 약간씩 다른 관점에서 데이터를 보고 예측하면, 한 트리가 틀리는 부분을 다른 트리가 맞힐 수 있게 되거든요.</a:t>
            </a:r>
          </a:p>
          <a:p>
            <a:pPr marL="0" indent="0"/>
            <a:endParaRPr/>
          </a:p>
          <a:p>
            <a:pPr marL="0" indent="0"/>
            <a:r>
              <a:t>다양성을 어떻게 확보하느냐가 다음 슬라이드의 두 가지 트릭입니다. 부트스트랩 샘플과 특성 랜덤 선택. 이 두 가지가 랜덤 포레스트의 진짜 알고리즘적 핵심이에요.</a:t>
            </a:r>
          </a:p>
          <a:p>
            <a:pPr marL="0" indent="0"/>
            <a:endParaRPr/>
          </a:p>
          <a:p>
            <a:pPr marL="0" indent="0"/>
            <a:r>
              <a:t>여기서 잠깐 인용을 하나 드리면, 머신러닝 분야에서 유명한 격언이 하나 있어요. "Wisdom of the crowds." 군중의 지혜라는 뜻인데, 적절히 다양한 의견을 모으면 한 명의 천재보다 더 정확한 답을 낼 수 있다는 거예요. 통계학자 프랜시스 골턴이 황소 무게 추측 콘테스트에서 관찰한 현상이고, 랜덤 포레스트의 직관적 기반이에요.</a:t>
            </a:r>
          </a:p>
          <a:p>
            <a:pPr marL="0" indent="0"/>
            <a:endParaRPr/>
          </a:p>
          <a:p>
            <a:pPr marL="0" indent="0"/>
            <a:r>
              <a:t>다음 슬라이드에서 이 다양성을 만드는 두 가지 트릭을 자세히 보겠습니다.</a:t>
            </a:r>
          </a:p>
        </p:txBody>
      </p:sp>
      <p:sp>
        <p:nvSpPr>
          <p:cNvPr id="682" name="Google Shape;682;p44: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(1) — 와인 분류 문제 도입]</a:t>
            </a:r>
          </a:p>
          <a:p>
            <a:pPr marL="0" indent="0"/>
            <a:endParaRPr/>
          </a:p>
          <a:p>
            <a:pPr marL="0" indent="0"/>
            <a:r>
              <a:t>자, 4장까지 우리는 분류 문제를 풀 때 KNN, 그리고 로지스틱 회귀 두 가지 방법을 봤습니다. 오늘부터 5장에서는 새로운 방법인 결정 트리를 배우게 되는데, 일단 도입부 시나리오를 좀 같이 상상해 보면서 시작하겠습니다.</a:t>
            </a:r>
          </a:p>
          <a:p>
            <a:pPr marL="0" indent="0"/>
            <a:endParaRPr/>
          </a:p>
          <a:p>
            <a:pPr marL="0" indent="0"/>
            <a:r>
              <a:t>여러분이 한 와인 회사에 데이터 분석가로 입사했다고 해 봅시다. 회사가 새로운 캔 와인 라인업을 출시하는데, 고민이 하나 있어요. 캔 표면이 좁다 보니 라벨에 인쇄할 수 있는 정보가 굉장히 제한적입니다. 와인의 종류, 상세 설명, 산지, 제조 연도 다 넣을 수가 없어요. 그래서 결국 알코올 도수, 당도, pH 이 세 가지 숫자만 인쇄하기로 했습니다. 그런데 문제는, 이 세 숫자만 보고 소비자가 이게 레드 와인인지 화이트 와인인지 알아맞힐 수 있어야 한다는 거예요. 즉, 우리가 머신러닝 모델을 만들어서 이 세 가지 특성으로 와인 종류를 분류해 줘야 하는 상황입니다.</a:t>
            </a:r>
          </a:p>
          <a:p>
            <a:pPr marL="0" indent="0"/>
            <a:endParaRPr/>
          </a:p>
          <a:p>
            <a:pPr marL="0" indent="0"/>
            <a:r>
              <a:t>데이터는 이미 마련돼 있습니다. 슬라이드 우측에 보시면 6,497개의 와인 샘플이 있고, 출처는 bit.ly/wine-date라는 링크에 있어요. 이 데이터셋은 와인 분류 분야에서 굉장히 유명한 공개 데이터셋입니다.</a:t>
            </a:r>
          </a:p>
          <a:p>
            <a:pPr marL="0" indent="0"/>
            <a:endParaRPr/>
          </a:p>
          <a:p>
            <a:pPr marL="0" indent="0"/>
            <a:r>
              <a:t>코드를 봅시다. import pandas as pd 한 줄로 판다스를 가져오고, pd.read_csv 함수에 URL을 직접 넣어서 데이터프레임을 만듭니다. 인터넷 연결만 되면 로컬에 파일 없이도 바로 불러올 수 있어요. 그다음 wine.head() 메서드로 처음 5개 행을 미리 살펴봅니다.</a:t>
            </a:r>
          </a:p>
          <a:p>
            <a:pPr marL="0" indent="0"/>
            <a:endParaRPr/>
          </a:p>
          <a:p>
            <a:pPr marL="0" indent="0"/>
            <a:r>
              <a:t>표를 같이 읽어볼게요. 컬럼이 네 개 있죠? alcohol, sugar, pH, class. 처음 세 개는 우리가 입력으로 사용할 특성이고, 가장 오른쪽 class가 우리가 맞히고 싶은 정답, 즉 타깃입니다. class 값은 0 아니면 1이에요. 0이면 레드 와인, 1이면 화이트 와인입니다.</a:t>
            </a:r>
          </a:p>
          <a:p>
            <a:pPr marL="0" indent="0"/>
            <a:endParaRPr/>
          </a:p>
          <a:p>
            <a:pPr marL="0" indent="0"/>
            <a:r>
              <a:t>이렇게 두 개의 클래스로 나누는 문제를 우리가 뭐라고 부르죠? 네, 이진 분류 문제입니다. 4장에서 도미와 빙어를 나누던 그것과 본질적으로 같은 종류의 문제예요. 그리고 슬라이드에서 강조하는 것처럼, 우리는 화이트 와인을 양성 클래스로 잡고 시작합니다. 양성을 어느 쪽으로 두느냐는 사실 임의로 결정해도 되는데, 슬라이드에서는 화이트 와인을 양성으로 정한 거고, 앞으로 모든 점수와 평가는 이 기준으로 해석하시면 됩니다.</a:t>
            </a:r>
          </a:p>
          <a:p>
            <a:pPr marL="0" indent="0"/>
            <a:endParaRPr/>
          </a:p>
          <a:p>
            <a:pPr marL="0" indent="0"/>
            <a:r>
              <a:t>자 그럼 본격적으로 4장에서 배운 로지스틱 회귀로 일단 한번 시도해 봅시다. 시도해 보고 어떤 한계가 있는지 직접 보고, 그 한계가 결정 트리가 등장하는 이유가 됩니다. 모든 새로운 알고리즘은 기존 알고리즘의 한계에서 태어나거든요. 그 흐름을 오늘 직접 따라가 보시면 좋겠습니다.</a:t>
            </a:r>
          </a:p>
        </p:txBody>
      </p:sp>
      <p:sp>
        <p:nvSpPr>
          <p:cNvPr id="213" name="Google Shape;213;p7: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(3) — 부트스트랩 샘플과 특성 무작위 선택]</a:t>
            </a:r>
          </a:p>
          <a:p>
            <a:pPr marL="0" indent="0"/>
            <a:endParaRPr/>
          </a:p>
          <a:p>
            <a:pPr marL="0" indent="0"/>
            <a:r>
              <a:t>자, 이 슬라이드가 랜덤 포레스트의 알고리즘적 핵심입니다. 100그루의 트리가 어떻게 서로 다양해지는지를 두 가지 메커니즘으로 설명해요.</a:t>
            </a:r>
          </a:p>
          <a:p>
            <a:pPr marL="0" indent="0"/>
            <a:endParaRPr/>
          </a:p>
          <a:p>
            <a:pPr marL="0" indent="0"/>
            <a:r>
              <a:t>첫 번째 메커니즘, 부트스트랩 샘플(bootstrap sample).</a:t>
            </a:r>
          </a:p>
          <a:p>
            <a:pPr marL="0" indent="0"/>
            <a:endParaRPr/>
          </a:p>
          <a:p>
            <a:pPr marL="0" indent="0"/>
            <a:r>
              <a:t>슬라이드의 정의를 보세요. "데이터 세트에서 중복을 허용하여 데이터를 샘플링하는 방식." 그리고 "기본적으로 부트스트랩 샘플은 훈련 세트의 크기와 같게 만듦."</a:t>
            </a:r>
          </a:p>
          <a:p>
            <a:pPr marL="0" indent="0"/>
            <a:endParaRPr/>
          </a:p>
          <a:p>
            <a:pPr marL="0" indent="0"/>
            <a:r>
              <a:t>핵심은 "중복 허용"이에요. 가방에서 공을 한 개 뽑고 다시 넣고, 또 한 개 뽑고 다시 넣고... 이런 식으로 같은 공을 여러 번 뽑을 수 있게 하는 거죠. 슬라이드에 1,000개 가방 비유가 적혀 있어요. "1,000개 가방에서 중복하여 1,000개의 샘플을 뽑기 때문에 부트스트랩 샘플은 훈련 세트와 크기가 같음."</a:t>
            </a:r>
          </a:p>
          <a:p>
            <a:pPr marL="0" indent="0"/>
            <a:endParaRPr/>
          </a:p>
          <a:p>
            <a:pPr marL="0" indent="0"/>
            <a:r>
              <a:t>이게 무슨 의미냐면, 우리 와인 데이터의 훈련 세트 5,197개 샘플에서 중복을 허용해서 5,197개를 뽑는다는 거예요. 그러면 어떤 샘플은 두세 번 들어가 있고, 어떤 샘플은 아예 안 뽑힐 수 있어요. 통계적으로 약 63%의 샘플이 적어도 한 번 뽑히고, 37%는 한 번도 뽑히지 않습니다. 안 뽑힌 37%는 나중에 다른 용도로 쓰입니다(OOB라는 개념인데 49번 슬라이드에서 설명하겠습니다).</a:t>
            </a:r>
          </a:p>
          <a:p>
            <a:pPr marL="0" indent="0"/>
            <a:endParaRPr/>
          </a:p>
          <a:p>
            <a:pPr marL="0" indent="0"/>
            <a:r>
              <a:t>자, 그러면 100그루의 트리가 모두 다른 부트스트랩 샘플로 학습됩니다. 즉 각 트리가 보는 훈련 데이터가 약간씩 달라요. 같은 5,197개 같지만 어떤 샘플들이 어떤 비율로 들어 있는지가 트리마다 다른 거죠. 이게 트리들 사이의 다양성을 만드는 첫 번째 원천입니다.</a:t>
            </a:r>
          </a:p>
          <a:p>
            <a:pPr marL="0" indent="0"/>
            <a:endParaRPr/>
          </a:p>
          <a:p>
            <a:pPr marL="0" indent="0"/>
            <a:r>
              <a:t>두 번째 메커니즘, 특성 무작위 선택.</a:t>
            </a:r>
          </a:p>
          <a:p>
            <a:pPr marL="0" indent="0"/>
            <a:endParaRPr/>
          </a:p>
          <a:p>
            <a:pPr marL="0" indent="0"/>
            <a:r>
              <a:t>슬라이드를 보세요. "각 노드를 분할할 때 전체 특성 중에서 일부 특성을 무작위로 고른 다음 이 중에서 최선의 분할을 탐색."</a:t>
            </a:r>
          </a:p>
          <a:p>
            <a:pPr marL="0" indent="0"/>
            <a:endParaRPr/>
          </a:p>
          <a:p>
            <a:pPr marL="0" indent="0"/>
            <a:r>
              <a:t>이게 5-1과의 결정적인 차이점이에요. 일반 결정 트리는 노드를 분할할 때 모든 특성에 대해 정보 이득을 계산해서 가장 좋은 걸 골랐죠. 랜덤 포레스트의 트리들은 그렇게 안 합니다. 모든 특성을 보지 않고, 일부만 무작위로 골라서 그중에서 최선을 찾아요.</a:t>
            </a:r>
          </a:p>
          <a:p>
            <a:pPr marL="0" indent="0"/>
            <a:endParaRPr/>
          </a:p>
          <a:p>
            <a:pPr marL="0" indent="0"/>
            <a:r>
              <a:t>분류 모델인 RandomForestClassifier는 기본적으로 전체 특성 개수의 제곱근만큼을 선택합니다. 우리 와인 데이터는 특성이 3개니까 제곱근 = 약 1.7, 정수로는 1개나 2개를 사용해요. 만약 특성이 16개라면 제곱근 = 4개를 사용하는 거죠.</a:t>
            </a:r>
          </a:p>
          <a:p>
            <a:pPr marL="0" indent="0"/>
            <a:endParaRPr/>
          </a:p>
          <a:p>
            <a:pPr marL="0" indent="0"/>
            <a:r>
              <a:t>회귀 모델인 RandomForestRegressor는 좀 다릅니다. 기본적으로 전체 특성을 다 사용해요. 분류에서만 특성 무작위 선택을 강하게 적용하는 게 사이킷런의 기본 설정입니다.</a:t>
            </a:r>
          </a:p>
          <a:p>
            <a:pPr marL="0" indent="0"/>
            <a:endParaRPr/>
          </a:p>
          <a:p>
            <a:pPr marL="0" indent="0"/>
            <a:r>
              <a:t>자, 이렇게 매 노드마다 일부 특성만 보고 분할 기준을 정하면 어떤 일이 생기느냐. 트리의 모양이 매번 달라집니다. 어떤 트리는 sugar로 먼저 분할했는데 다른 트리는 alcohol로 먼저 분할할 수 있어요. 같은 부트스트랩 샘플이어도 특성 선택의 무작위성 때문에 다른 트리가 나오는 거죠.</a:t>
            </a:r>
          </a:p>
          <a:p>
            <a:pPr marL="0" indent="0"/>
            <a:endParaRPr/>
          </a:p>
          <a:p>
            <a:pPr marL="0" indent="0"/>
            <a:r>
              <a:t>자 이 두 가지 메커니즘이 결합되면 100그루의 트리가 정말 다양해집니다. 다른 데이터, 다른 특성을 봐서 다른 결정을 내리는 트리들이죠. 이런 다양성이 앙상블의 힘이에요.</a:t>
            </a:r>
          </a:p>
          <a:p>
            <a:pPr marL="0" indent="0"/>
            <a:endParaRPr/>
          </a:p>
          <a:p>
            <a:pPr marL="0" indent="0"/>
            <a:r>
              <a:t>마지막에 100그루의 결과를 어떻게 합치는지를 보세요.</a:t>
            </a:r>
          </a:p>
          <a:p>
            <a:pPr marL="0" indent="0"/>
            <a:endParaRPr/>
          </a:p>
          <a:p>
            <a:pPr marL="0" indent="0"/>
            <a:r>
              <a:t>분류일 때는 각 트리가 클래스별 확률을 출력합니다. 예를 들어 "이 와인은 화이트일 확률 0.7, 레드일 확률 0.3" 이런 식이에요. 이걸 100그루에 대해 평균낸 다음 가장 높은 확률의 클래스를 최종 예측으로 합니다.</a:t>
            </a:r>
          </a:p>
          <a:p>
            <a:pPr marL="0" indent="0"/>
            <a:endParaRPr/>
          </a:p>
          <a:p>
            <a:pPr marL="0" indent="0"/>
            <a:r>
              <a:t>회귀일 때는 단순히 100그루의 예측값을 평균냅니다.</a:t>
            </a:r>
          </a:p>
          <a:p>
            <a:pPr marL="0" indent="0"/>
            <a:endParaRPr/>
          </a:p>
          <a:p>
            <a:pPr marL="0" indent="0"/>
            <a:r>
              <a:t>여기서 한 가지 멋진 점 — 우리는 매개변수 거의 없이 안정적인 모델을 얻을 수 있어요. 트리 개수만 정하면 됩니다. 100이 기본인데 200, 500, 1000으로 늘릴 수도 있어요. 늘릴수록 안정적이지만 어느 정도 이상에서는 효과가 미미해집니다.</a:t>
            </a:r>
          </a:p>
          <a:p>
            <a:pPr marL="0" indent="0"/>
            <a:endParaRPr/>
          </a:p>
          <a:p>
            <a:pPr marL="0" indent="0"/>
            <a:r>
              <a:t>다음 슬라이드에서 직접 코드로 랜덤 포레스트를 만들어 봅시다. 5-1과 5-2에서 본 와인 데이터에 적용해서 정확도가 어떻게 향상되는지 확인할 거예요.</a:t>
            </a:r>
          </a:p>
        </p:txBody>
      </p:sp>
      <p:sp>
        <p:nvSpPr>
          <p:cNvPr id="691" name="Google Shape;691;p45: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4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(4) — 랜덤 포레스트 코드 실행]</a:t>
            </a:r>
          </a:p>
          <a:p>
            <a:pPr marL="0" indent="0"/>
            <a:endParaRPr/>
          </a:p>
          <a:p>
            <a:pPr marL="0" indent="0"/>
            <a:r>
              <a:t>자, 이제 직접 랜덤 포레스트를 돌려봅시다. 이번 슬라이드의 코드는 우리에게 익숙해요. 5-1, 5-2에서 거의 같은 코드를 봤죠.</a:t>
            </a:r>
          </a:p>
          <a:p>
            <a:pPr marL="0" indent="0"/>
            <a:endParaRPr/>
          </a:p>
          <a:p>
            <a:pPr marL="0" indent="0"/>
            <a:r>
              <a:t>첫 번째 코드 블록은 데이터 준비입니다.</a:t>
            </a:r>
          </a:p>
          <a:p>
            <a:pPr marL="0" indent="0"/>
            <a:endParaRPr/>
          </a:p>
          <a:p>
            <a:pPr marL="0" indent="0"/>
            <a:r>
              <a:t>import numpy as np</a:t>
            </a:r>
          </a:p>
          <a:p>
            <a:pPr marL="0" indent="0"/>
            <a:r>
              <a:t>import pandas as pd</a:t>
            </a:r>
          </a:p>
          <a:p>
            <a:pPr marL="0" indent="0"/>
            <a:r>
              <a:t>from sklearn.model_selection import train_test_split</a:t>
            </a:r>
          </a:p>
          <a:p>
            <a:pPr marL="0" indent="0"/>
            <a:r>
              <a:t>wine = pd.read_csv('https://bit.ly/wine-date')</a:t>
            </a:r>
          </a:p>
          <a:p>
            <a:pPr marL="0" indent="0"/>
            <a:r>
              <a:t>data = wine[['alcohol', 'sugar', 'pH']]</a:t>
            </a:r>
          </a:p>
          <a:p>
            <a:pPr marL="0" indent="0"/>
            <a:r>
              <a:t>target = wine['class']</a:t>
            </a:r>
          </a:p>
          <a:p>
            <a:pPr marL="0" indent="0"/>
            <a:r>
              <a:t>train_input, test_input, train_target, test_target = train_test_split(</a:t>
            </a:r>
          </a:p>
          <a:p>
            <a:pPr marL="0" indent="0"/>
            <a:r>
              <a:t xml:space="preserve">       data, target, test_size=0.2, random_state=42)</a:t>
            </a:r>
          </a:p>
          <a:p>
            <a:pPr marL="0" indent="0"/>
            <a:endParaRPr/>
          </a:p>
          <a:p>
            <a:pPr marL="0" indent="0"/>
            <a:r>
              <a:t>5-1, 5-2에서 똑같이 본 코드예요. 와인 데이터 불러오고, alcohol/sugar/pH 세 컬럼을 입력으로, class를 타깃으로, 훈련/테스트를 8 대 2로 나누는 거죠. 이게 랜덤 포레스트에서도 동일한 출발점입니다.</a:t>
            </a:r>
          </a:p>
          <a:p>
            <a:pPr marL="0" indent="0"/>
            <a:endParaRPr/>
          </a:p>
          <a:p>
            <a:pPr marL="0" indent="0"/>
            <a:r>
              <a:t>여기서 한 가지 주의할 점 — 별도의 검증 세트는 만들지 않아요. 왜냐면 cross_validate로 자동 교차 검증을 할 거니까요. 5-2에서 배운 도구를 그대로 활용합니다.</a:t>
            </a:r>
          </a:p>
          <a:p>
            <a:pPr marL="0" indent="0"/>
            <a:endParaRPr/>
          </a:p>
          <a:p>
            <a:pPr marL="0" indent="0"/>
            <a:r>
              <a:t>두 번째 코드 블록이 핵심입니다.</a:t>
            </a:r>
          </a:p>
          <a:p>
            <a:pPr marL="0" indent="0"/>
            <a:endParaRPr/>
          </a:p>
          <a:p>
            <a:pPr marL="0" indent="0"/>
            <a:r>
              <a:t>from sklearn.model_selection import cross_validate</a:t>
            </a:r>
          </a:p>
          <a:p>
            <a:pPr marL="0" indent="0"/>
            <a:r>
              <a:t>from sklearn.ensemble import RandomForestClassifier</a:t>
            </a:r>
          </a:p>
          <a:p>
            <a:pPr marL="0" indent="0"/>
            <a:r>
              <a:t>rf = RandomForestClassifier(n_jobs=-1, random_state=42)</a:t>
            </a:r>
          </a:p>
          <a:p>
            <a:pPr marL="0" indent="0"/>
            <a:r>
              <a:t>scores = cross_validate(rf, train_input, train_target,</a:t>
            </a:r>
          </a:p>
          <a:p>
            <a:pPr marL="0" indent="0"/>
            <a:r>
              <a:t xml:space="preserve">                                           return_train_score=True, n_jobs=-1)</a:t>
            </a:r>
          </a:p>
          <a:p>
            <a:pPr marL="0" indent="0"/>
            <a:r>
              <a:t>print(np.mean(scores['train_score']), np.mean(scores['test_score']))</a:t>
            </a:r>
          </a:p>
          <a:p>
            <a:pPr marL="0" indent="0"/>
            <a:endParaRPr/>
          </a:p>
          <a:p>
            <a:pPr marL="0" indent="0"/>
            <a:r>
              <a:t>한 줄씩 보겠습니다.</a:t>
            </a:r>
          </a:p>
          <a:p>
            <a:pPr marL="0" indent="0"/>
            <a:endParaRPr/>
          </a:p>
          <a:p>
            <a:pPr marL="0" indent="0"/>
            <a:r>
              <a:t>첫 번째 임포트는 cross_validate. 5-2에서 봤죠.</a:t>
            </a:r>
          </a:p>
          <a:p>
            <a:pPr marL="0" indent="0"/>
            <a:endParaRPr/>
          </a:p>
          <a:p>
            <a:pPr marL="0" indent="0"/>
            <a:r>
              <a:t>두 번째 임포트가 새로워요. sklearn.ensemble에서 RandomForestClassifier를 가져옵니다. 결정 트리는 sklearn.tree에서 가져왔는데, 앙상블은 sklearn.ensemble에서 가져와요. 모듈이 다르니 주의하세요.</a:t>
            </a:r>
          </a:p>
          <a:p>
            <a:pPr marL="0" indent="0"/>
            <a:endParaRPr/>
          </a:p>
          <a:p>
            <a:pPr marL="0" indent="0"/>
            <a:r>
              <a:t>세 번째 줄. RandomForestClassifier 객체를 만듭니다. n_jobs=-1은 모든 CPU 코어를 활용하라는 의미고, random_state=42는 재현성을 위한 시드예요. 다른 매개변수는 다 기본값으로 둡니다. 즉 트리 100그루, 부트스트랩 샘플 사용, 특성 무작위 선택 등이 모두 기본 설정으로 적용돼요.</a:t>
            </a:r>
          </a:p>
          <a:p>
            <a:pPr marL="0" indent="0"/>
            <a:endParaRPr/>
          </a:p>
          <a:p>
            <a:pPr marL="0" indent="0"/>
            <a:r>
              <a:t>네 번째 줄. cross_validate(rf, train_input, train_target, return_train_score=True, n_jobs=-1).</a:t>
            </a:r>
          </a:p>
          <a:p>
            <a:pPr marL="0" indent="0"/>
            <a:endParaRPr/>
          </a:p>
          <a:p>
            <a:pPr marL="0" indent="0"/>
            <a:r>
              <a:t>새로운 매개변수 return_train_score=True를 봅시다. 이걸 켜면 각 폴드의 훈련 점수도 함께 반환됩니다. 우리가 과대적합을 진단하기 위해서는 훈련 점수와 검증 점수를 둘 다 봐야 하니까 켜는 거예요.</a:t>
            </a:r>
          </a:p>
          <a:p>
            <a:pPr marL="0" indent="0"/>
            <a:endParaRPr/>
          </a:p>
          <a:p>
            <a:pPr marL="0" indent="0"/>
            <a:r>
              <a:t>마지막 줄에서 결과를 출력합니다. 평균 훈련 점수와 평균 검증 점수.</a:t>
            </a:r>
          </a:p>
          <a:p>
            <a:pPr marL="0" indent="0"/>
            <a:endParaRPr/>
          </a:p>
          <a:p>
            <a:pPr marL="0" indent="0"/>
            <a:r>
              <a:t>결과를 봅시다.</a:t>
            </a:r>
          </a:p>
          <a:p>
            <a:pPr marL="0" indent="0"/>
            <a:endParaRPr/>
          </a:p>
          <a:p>
            <a:pPr marL="0" indent="0"/>
            <a:r>
              <a:t>0.9973541965122431     0.8905151032797809</a:t>
            </a:r>
          </a:p>
          <a:p>
            <a:pPr marL="0" indent="0"/>
            <a:endParaRPr/>
          </a:p>
          <a:p>
            <a:pPr marL="0" indent="0"/>
            <a:r>
              <a:t>훈련 점수가 0.997, 검증 점수가 0.890입니다.</a:t>
            </a:r>
          </a:p>
          <a:p>
            <a:pPr marL="0" indent="0"/>
            <a:endParaRPr/>
          </a:p>
          <a:p>
            <a:pPr marL="0" indent="0"/>
            <a:r>
              <a:t>자 이걸 어떻게 해석할까요?</a:t>
            </a:r>
          </a:p>
          <a:p>
            <a:pPr marL="0" indent="0"/>
            <a:endParaRPr/>
          </a:p>
          <a:p>
            <a:pPr marL="0" indent="0"/>
            <a:r>
              <a:t>먼저 훈련 점수를 보세요. 0.997. 거의 1에 가까워요. 즉 랜덤 포레스트도 결정 트리처럼 훈련 데이터에 거의 완벽하게 적합합니다. 단일 결정 트리의 가지치기 안 한 결과와 비슷한 수준이에요.</a:t>
            </a:r>
          </a:p>
          <a:p>
            <a:pPr marL="0" indent="0"/>
            <a:endParaRPr/>
          </a:p>
          <a:p>
            <a:pPr marL="0" indent="0"/>
            <a:r>
              <a:t>이건 사실 당연해요. 100그루의 트리 각각이 깊이 제한 없이 자라기 때문에 훈련 데이터를 거의 외워버립니다. 단일 트리에서는 이게 과대적합 신호였죠.</a:t>
            </a:r>
          </a:p>
          <a:p>
            <a:pPr marL="0" indent="0"/>
            <a:endParaRPr/>
          </a:p>
          <a:p>
            <a:pPr marL="0" indent="0"/>
            <a:r>
              <a:t>그런데 검증 점수를 보세요. 0.890입니다. 5-2에서 단일 결정 트리를 매개변수 튜닝까지 해서 얻은 점수가 0.868이었어요. 랜덤 포레스트는 매개변수 튜닝 없이 기본값으로 0.890이 나왔습니다. 약 2.2%포인트 향상이에요. 정확도 사다리에서 한 칸 더 올라간 거예요.</a:t>
            </a:r>
          </a:p>
          <a:p>
            <a:pPr marL="0" indent="0"/>
            <a:endParaRPr/>
          </a:p>
          <a:p>
            <a:pPr marL="0" indent="0"/>
            <a:r>
              <a:t>그리고 훈련-검증 격차를 보세요. 단일 결정 트리에서는 훈련 0.997, 검증 0.86으로 격차가 0.13이었어요. 랜덤 포레스트는 훈련 0.997, 검증 0.89로 격차가 0.11입니다. 격차가 줄어들었어요. 즉 과대적합이 완화됐다는 뜻이에요.</a:t>
            </a:r>
          </a:p>
          <a:p>
            <a:pPr marL="0" indent="0"/>
            <a:endParaRPr/>
          </a:p>
          <a:p>
            <a:pPr marL="0" indent="0"/>
            <a:r>
              <a:t>어떻게 가능한 거냐 — 100그루의 트리가 각자 다른 부트스트랩 샘플로 학습돼서 서로 다른 패턴을 외웠어요. 그런데 그 다양한 외움을 평균내면 우연한 노이즈는 상쇄되고 진짜 패턴만 남습니다. 그래서 일반화 성능이 더 좋은 거죠. 이게 앙상블의 마법입니다.</a:t>
            </a:r>
          </a:p>
          <a:p>
            <a:pPr marL="0" indent="0"/>
            <a:endParaRPr/>
          </a:p>
          <a:p>
            <a:pPr marL="0" indent="0"/>
            <a:r>
              <a:t>다음 슬라이드에서 랜덤 포레스트의 또 하나의 장점, 특성 중요도를 봅시다. 결정 트리에서 본 그 속성이 랜덤 포레스트에서는 약간 다르게 나옵니다.</a:t>
            </a:r>
          </a:p>
        </p:txBody>
      </p:sp>
      <p:sp>
        <p:nvSpPr>
          <p:cNvPr id="699" name="Google Shape;699;p4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4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(5) — 랜덤 포레스트의 특성 중요도]</a:t>
            </a:r>
          </a:p>
          <a:p>
            <a:pPr marL="0" indent="0"/>
            <a:endParaRPr/>
          </a:p>
          <a:p>
            <a:pPr marL="0" indent="0"/>
            <a:r>
              <a:t>랜덤 포레스트도 결정 트리처럼 특성 중요도를 알려줍니다. 그런데 5-1에서 본 결정 트리와는 약간 다른 결과가 나오는데, 그 차이가 이 슬라이드의 핵심이에요.</a:t>
            </a:r>
          </a:p>
          <a:p>
            <a:pPr marL="0" indent="0"/>
            <a:endParaRPr/>
          </a:p>
          <a:p>
            <a:pPr marL="0" indent="0"/>
            <a:r>
              <a:t>코드를 봅시다.</a:t>
            </a:r>
          </a:p>
          <a:p>
            <a:pPr marL="0" indent="0"/>
            <a:endParaRPr/>
          </a:p>
          <a:p>
            <a:pPr marL="0" indent="0"/>
            <a:r>
              <a:t>rf.fit(train_input, train_target)</a:t>
            </a:r>
          </a:p>
          <a:p>
            <a:pPr marL="0" indent="0"/>
            <a:r>
              <a:t>print(rf.feature_importances_)</a:t>
            </a:r>
          </a:p>
          <a:p>
            <a:pPr marL="0" indent="0"/>
            <a:endParaRPr/>
          </a:p>
          <a:p>
            <a:pPr marL="0" indent="0"/>
            <a:r>
              <a:t>결정 트리에서 본 것과 똑같은 사용법이에요. fit으로 학습시키고 feature_importances_ 속성을 출력합니다.</a:t>
            </a:r>
          </a:p>
          <a:p>
            <a:pPr marL="0" indent="0"/>
            <a:endParaRPr/>
          </a:p>
          <a:p>
            <a:pPr marL="0" indent="0"/>
            <a:r>
              <a:t>결과는 다음과 같아요.</a:t>
            </a:r>
          </a:p>
          <a:p>
            <a:pPr marL="0" indent="0"/>
            <a:endParaRPr/>
          </a:p>
          <a:p>
            <a:pPr marL="0" indent="0"/>
            <a:r>
              <a:t>[0.23167441   0.50039841   0.26792718]</a:t>
            </a:r>
          </a:p>
          <a:p>
            <a:pPr marL="0" indent="0"/>
            <a:endParaRPr/>
          </a:p>
          <a:p>
            <a:pPr marL="0" indent="0"/>
            <a:r>
              <a:t>각각 [알코올, 당도, pH] 특성에 대한 중요도예요.</a:t>
            </a:r>
          </a:p>
          <a:p>
            <a:pPr marL="0" indent="0"/>
            <a:endParaRPr/>
          </a:p>
          <a:p>
            <a:pPr marL="0" indent="0"/>
            <a:r>
              <a:t>자, 이 결과를 5-1에서 본 결정 트리의 특성 중요도와 비교해 봅시다. 슬라이드 하단에 그 비교가 적혀 있어요.</a:t>
            </a:r>
          </a:p>
          <a:p>
            <a:pPr marL="0" indent="0"/>
            <a:endParaRPr/>
          </a:p>
          <a:p>
            <a:pPr marL="0" indent="0"/>
            <a:r>
              <a:t>결정 트리: [0.12345626   0.86862934   0.0079144]</a:t>
            </a:r>
          </a:p>
          <a:p>
            <a:pPr marL="0" indent="0"/>
            <a:r>
              <a:t>랜덤 포레스트: [0.23167441   0.50039841   0.26792718]</a:t>
            </a:r>
          </a:p>
          <a:p>
            <a:pPr marL="0" indent="0"/>
            <a:endParaRPr/>
          </a:p>
          <a:p>
            <a:pPr marL="0" indent="0"/>
            <a:r>
              <a:t>차이가 보이시죠? 결정 트리에서는 당도가 0.87로 압도적이었어요. 알코올과 pH는 거의 무시되는 수준이었죠. 그런데 랜덤 포레스트에서는 당도가 0.50으로 줄어들었고, 알코올이 0.23, pH가 0.27로 올라왔어요. 세 특성이 좀 더 균등하게 사용되는 모습입니다.</a:t>
            </a:r>
          </a:p>
          <a:p>
            <a:pPr marL="0" indent="0"/>
            <a:endParaRPr/>
          </a:p>
          <a:p>
            <a:pPr marL="0" indent="0"/>
            <a:r>
              <a:t>왜 이런 차이가 날까요? 슬라이드의 설명을 보세요. "이런 이유는 랜덤 포레스트가 특성의 일부를 랜덤하게 선택하여 결정 트리를 훈련하기 때문임."</a:t>
            </a:r>
          </a:p>
          <a:p>
            <a:pPr marL="0" indent="0"/>
            <a:endParaRPr/>
          </a:p>
          <a:p>
            <a:pPr marL="0" indent="0"/>
            <a:r>
              <a:t>핵심을 풀어드리면, 일반 결정 트리는 매 노드 분할에서 모든 특성을 다 보고 가장 좋은 걸 고릅니다. 그러면 항상 가장 강력한 특성이 1번으로 선택돼요. 우리 와인 데이터에서 그게 당도였죠. 한 번 당도가 잘 분할하면 그 아래 자식 노드들에서도 당도가 잘 작동하는 경향이 있어서, 트리 전체가 당도에 의존하게 돼요.</a:t>
            </a:r>
          </a:p>
          <a:p>
            <a:pPr marL="0" indent="0"/>
            <a:endParaRPr/>
          </a:p>
          <a:p>
            <a:pPr marL="0" indent="0"/>
            <a:r>
              <a:t>랜덤 포레스트는 다릅니다. 매 노드에서 특성을 일부만 무작위로 봐요. 어떤 노드에서는 당도가 후보에 안 들어갈 수도 있어요. 그러면 어쩔 수 없이 알코올이나 pH 중에서 좋은 걸 고르게 되죠. 그래서 다른 특성들도 분할에 사용될 기회를 얻게 되는 거예요.</a:t>
            </a:r>
          </a:p>
          <a:p>
            <a:pPr marL="0" indent="0"/>
            <a:endParaRPr/>
          </a:p>
          <a:p>
            <a:pPr marL="0" indent="0"/>
            <a:r>
              <a:t>이게 슬라이드 마지막 줄의 의미입니다. "그 결과 하나의 특성에 과도하게 집중하지 않고 좀 더 많은 특성이 훈련에 기여할 기회를 획득하므로 과대적합을 줄이고 일반화 성능을 높이는 데 도움."</a:t>
            </a:r>
          </a:p>
          <a:p>
            <a:pPr marL="0" indent="0"/>
            <a:endParaRPr/>
          </a:p>
          <a:p>
            <a:pPr marL="0" indent="0"/>
            <a:r>
              <a:t>자 이게 왜 중요할까요? 두 가지 측면에서요.</a:t>
            </a:r>
          </a:p>
          <a:p>
            <a:pPr marL="0" indent="0"/>
            <a:endParaRPr/>
          </a:p>
          <a:p>
            <a:pPr marL="0" indent="0"/>
            <a:r>
              <a:t>첫째, 일반화 성능 향상. 한 특성에 너무 의존하는 모델은 그 특성이 약간만 바뀌어도 예측이 크게 흔들립니다. 여러 특성에 분산된 모델은 더 안정적이에요.</a:t>
            </a:r>
          </a:p>
          <a:p>
            <a:pPr marL="0" indent="0"/>
            <a:endParaRPr/>
          </a:p>
          <a:p>
            <a:pPr marL="0" indent="0"/>
            <a:r>
              <a:t>둘째, 도메인 인사이트 측면. 우리가 결정 트리만 봤다면 "당도가 결정적이고 다른 건 거의 안 중요하다"고 결론 내렸을 거예요. 그런데 랜덤 포레스트로 보면 "당도가 가장 중요하긴 하지만 알코올과 pH도 분명한 기여를 한다"는 더 미묘한 결론을 얻게 됩니다. 이게 더 풍부한 통찰이에요.</a:t>
            </a:r>
          </a:p>
          <a:p>
            <a:pPr marL="0" indent="0"/>
            <a:endParaRPr/>
          </a:p>
          <a:p>
            <a:pPr marL="0" indent="0"/>
            <a:r>
              <a:t>여기서 한 가지 더 — 만약 특성이 더 많은 데이터셋이라면 이 효과가 훨씬 두드러집니다. 우리는 특성이 3개라서 효과가 작지만, 특성이 30개나 100개인 데이터에서는 결정 트리가 어떤 한 특성에 모든 가중치를 몰아주는 일이 흔해요. 그런 경우 랜덤 포레스트의 특성 중요도가 훨씬 더 정확하고 유용한 도메인 인사이트를 제공합니다.</a:t>
            </a:r>
          </a:p>
          <a:p>
            <a:pPr marL="0" indent="0"/>
            <a:endParaRPr/>
          </a:p>
          <a:p>
            <a:pPr marL="0" indent="0"/>
            <a:r>
              <a:t>실무 팁: 새로운 데이터셋을 받으면 일단 랜덤 포레스트로 한 번 학습시켜서 feature_importances_를 보는 게 좋습니다. 어떤 특성이 정말 중요한지 빠르게 파악할 수 있고, 데이터에 대한 첫 직관을 잡는 데 큰 도움이 돼요.</a:t>
            </a:r>
          </a:p>
          <a:p>
            <a:pPr marL="0" indent="0"/>
            <a:endParaRPr/>
          </a:p>
          <a:p>
            <a:pPr marL="0" indent="0"/>
            <a:r>
              <a:t>다음 슬라이드에서 랜덤 포레스트의 또 하나의 흥미로운 기능, OOB 점수를 봅시다.</a:t>
            </a:r>
          </a:p>
        </p:txBody>
      </p:sp>
      <p:sp>
        <p:nvSpPr>
          <p:cNvPr id="711" name="Google Shape;711;p47: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4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(6) — OOB 점수]</a:t>
            </a:r>
          </a:p>
          <a:p>
            <a:pPr marL="0" indent="0"/>
            <a:endParaRPr/>
          </a:p>
          <a:p>
            <a:pPr marL="0" indent="0"/>
            <a:r>
              <a:t>이번 슬라이드에서 OOB 샘플이라는 흥미로운 개념을 만나게 됩니다. Out Of Bag의 약자로, 한국어로는 "가방 밖" 정도로 번역할 수 있어요.</a:t>
            </a:r>
          </a:p>
          <a:p>
            <a:pPr marL="0" indent="0"/>
            <a:endParaRPr/>
          </a:p>
          <a:p>
            <a:pPr marL="0" indent="0"/>
            <a:r>
              <a:t>기억하시죠? 부트스트랩 샘플은 중복을 허용하면서 훈련 세트와 같은 크기로 뽑는다고 했어요. 그러면 어떤 샘플은 두세 번 뽑히고, 어떤 샘플은 한 번도 안 뽑힙니다. 통계적으로 약 37%의 샘플이 한 번도 안 뽑혀요. 이걸 OOB 샘플이라고 부릅니다.</a:t>
            </a:r>
          </a:p>
          <a:p>
            <a:pPr marL="0" indent="0"/>
            <a:endParaRPr/>
          </a:p>
          <a:p>
            <a:pPr marL="0" indent="0"/>
            <a:r>
              <a:t>여기서 천재적인 아이디어가 있어요. 트리 100그루를 만들 때, 각 트리는 서로 다른 부트스트랩 샘플로 학습됩니다. 그러면 각 트리마다 OOB 샘플도 달라요. 트리 1번에게는 안 뽑힌 샘플들이 트리 1번의 OOB가 되고, 트리 2번에게는 다른 샘플들이 OOB가 되는 거죠.</a:t>
            </a:r>
          </a:p>
          <a:p>
            <a:pPr marL="0" indent="0"/>
            <a:endParaRPr/>
          </a:p>
          <a:p>
            <a:pPr marL="0" indent="0"/>
            <a:r>
              <a:t>이 OOB 샘플들이 뭐냐 — 그 트리 입장에서는 "처음 보는 데이터"예요. 학습에 안 쓰였으니까요. 즉 그 트리에 대해서는 일종의 검증 세트 역할을 할 수 있어요!</a:t>
            </a:r>
          </a:p>
          <a:p>
            <a:pPr marL="0" indent="0"/>
            <a:endParaRPr/>
          </a:p>
          <a:p>
            <a:pPr marL="0" indent="0"/>
            <a:r>
              <a:t>이걸 활용하는 게 OOB 점수입니다. 슬라이드를 보세요. "부트스트랩 샘플로 훈련한 결정 트리를 평가하는데 사용."</a:t>
            </a:r>
          </a:p>
          <a:p>
            <a:pPr marL="0" indent="0"/>
            <a:endParaRPr/>
          </a:p>
          <a:p>
            <a:pPr marL="0" indent="0"/>
            <a:r>
              <a:t>작동 원리를 좀 더 자세히 풀면, 어떤 샘플 X가 있다고 합시다. 100그루의 트리 중에서 X를 부트스트랩 샘플에 포함하지 않은 트리들이 약 37그루 정도 있을 거예요. 그 37그루에게 X는 처음 보는 데이터죠. 그래서 그 37그루로 X에 대해 예측해서 점수를 매기는 거예요. 다수결을 하든 평균을 내든 X에 대한 예측을 만들고, 진짜 정답과 비교해서 정확도를 계산합니다. 이걸 모든 샘플에 대해 반복해서 평균을 내면 OOB 점수가 돼요.</a:t>
            </a:r>
          </a:p>
          <a:p>
            <a:pPr marL="0" indent="0"/>
            <a:endParaRPr/>
          </a:p>
          <a:p>
            <a:pPr marL="0" indent="0"/>
            <a:r>
              <a:t>쉽게 말해 OOB 점수는 별도의 검증 세트나 교차 검증 없이도 자체적으로 일반화 성능을 추정할 수 있는 방법입니다. 정말 우아하죠. 부트스트랩 샘플링의 부산물로 평가까지 해결되는 거예요.</a:t>
            </a:r>
          </a:p>
          <a:p>
            <a:pPr marL="0" indent="0"/>
            <a:endParaRPr/>
          </a:p>
          <a:p>
            <a:pPr marL="0" indent="0"/>
            <a:r>
              <a:t>코드를 봅시다.</a:t>
            </a:r>
          </a:p>
          <a:p>
            <a:pPr marL="0" indent="0"/>
            <a:endParaRPr/>
          </a:p>
          <a:p>
            <a:pPr marL="0" indent="0"/>
            <a:r>
              <a:t>rf = RandomForestClassifier(oob_score=True, n_jobs=-1, random_state=42)</a:t>
            </a:r>
          </a:p>
          <a:p>
            <a:pPr marL="0" indent="0"/>
            <a:r>
              <a:t>rf.fit(train_input, train_target)</a:t>
            </a:r>
          </a:p>
          <a:p>
            <a:pPr marL="0" indent="0"/>
            <a:r>
              <a:t>print(rf.oob_score_)</a:t>
            </a:r>
          </a:p>
          <a:p>
            <a:pPr marL="0" indent="0"/>
            <a:endParaRPr/>
          </a:p>
          <a:p>
            <a:pPr marL="0" indent="0"/>
            <a:r>
              <a:t>oob_score=True 옵션을 켜면 OOB 점수 계산이 활성화돼요. 기본값은 False라 명시적으로 켜야 합니다. 이유는 OOB 점수 계산에 추가 시간이 걸리기 때문이에요.</a:t>
            </a:r>
          </a:p>
          <a:p>
            <a:pPr marL="0" indent="0"/>
            <a:endParaRPr/>
          </a:p>
          <a:p>
            <a:pPr marL="0" indent="0"/>
            <a:r>
              <a:t>학습 후 rf.oob_score_ 속성으로 점수를 확인합니다. 결과는 0.8934. 약 89.3%의 OOB 정확도예요.</a:t>
            </a:r>
          </a:p>
          <a:p>
            <a:pPr marL="0" indent="0"/>
            <a:endParaRPr/>
          </a:p>
          <a:p>
            <a:pPr marL="0" indent="0"/>
            <a:r>
              <a:t>이걸 47번 슬라이드에서 본 cross_validate의 검증 점수 0.8905와 비교해 보세요. 거의 비슷하죠. 0.003 차이밖에 안 나요. OOB 점수가 교차 검증 점수와 거의 같다는 게 확인됩니다. 통계적으로도 OOB 점수는 5-폴드 교차 검증과 비슷한 신뢰도를 갖는 추정치예요.</a:t>
            </a:r>
          </a:p>
          <a:p>
            <a:pPr marL="0" indent="0"/>
            <a:endParaRPr/>
          </a:p>
          <a:p>
            <a:pPr marL="0" indent="0"/>
            <a:r>
              <a:t>자 이게 왜 유용할까요. 두 가지 큰 장점이 있어요.</a:t>
            </a:r>
          </a:p>
          <a:p>
            <a:pPr marL="0" indent="0"/>
            <a:endParaRPr/>
          </a:p>
          <a:p>
            <a:pPr marL="0" indent="0"/>
            <a:r>
              <a:t>첫째, 시간 절약. 5-폴드 교차 검증을 하려면 모델을 5번 학습시켜야 합니다. 데이터가 크면 시간이 오래 걸려요. OOB 점수는 한 번의 학습으로 끝납니다. 모델을 학습시키면서 같은 시간에 평가까지 자동으로 되는 거예요.</a:t>
            </a:r>
          </a:p>
          <a:p>
            <a:pPr marL="0" indent="0"/>
            <a:endParaRPr/>
          </a:p>
          <a:p>
            <a:pPr marL="0" indent="0"/>
            <a:r>
              <a:t>둘째, 데이터 활용도. OOB 점수는 모든 훈련 데이터를 학습에 다 쓰면서도 평가가 가능합니다. 별도의 검증 세트를 떼어낼 필요가 없어요.</a:t>
            </a:r>
          </a:p>
          <a:p>
            <a:pPr marL="0" indent="0"/>
            <a:endParaRPr/>
          </a:p>
          <a:p>
            <a:pPr marL="0" indent="0"/>
            <a:r>
              <a:t>실무 팁: 데이터가 큰 경우 OOB 점수만으로 빠르게 평가하고, 정말 중요한 결정을 내릴 때만 별도의 교차 검증을 쓰는 식으로 워크플로우를 짜면 시간을 많이 절약할 수 있습니다.</a:t>
            </a:r>
          </a:p>
          <a:p>
            <a:pPr marL="0" indent="0"/>
            <a:endParaRPr/>
          </a:p>
          <a:p>
            <a:pPr marL="0" indent="0"/>
            <a:r>
              <a:t>자, 랜덤 포레스트는 여기까지입니다. 다음 슬라이드에서 첫 번째 변종 알고리즘인 엑스트라 트리(Extra Trees)로 넘어갑시다. 이름이 비슷한데 미묘하게 다른 알고리즘이에요.</a:t>
            </a:r>
          </a:p>
        </p:txBody>
      </p:sp>
      <p:sp>
        <p:nvSpPr>
          <p:cNvPr id="725" name="Google Shape;725;p4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4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(7) — 엑스트라 트리]</a:t>
            </a:r>
          </a:p>
          <a:p>
            <a:pPr marL="0" indent="0"/>
            <a:endParaRPr/>
          </a:p>
          <a:p>
            <a:pPr marL="0" indent="0"/>
            <a:r>
              <a:t>엑스트라 트리(Extra Trees)는 랜덤 포레스트와 사촌 같은 알고리즘이에요. 거의 같은데 한 가지가 다릅니다. 그 차이가 이 슬라이드의 핵심이에요.</a:t>
            </a:r>
          </a:p>
          <a:p>
            <a:pPr marL="0" indent="0"/>
            <a:endParaRPr/>
          </a:p>
          <a:p>
            <a:pPr marL="0" indent="0"/>
            <a:r>
              <a:t>먼저 엑스트라 트리의 영어 풀네임은 Extremely Randomized Trees예요. "극단적으로 무작위화된 트리들"이라는 뜻이죠. 더 무작위라는 게 핵심 아이디어입니다.</a:t>
            </a:r>
          </a:p>
          <a:p>
            <a:pPr marL="0" indent="0"/>
            <a:endParaRPr/>
          </a:p>
          <a:p>
            <a:pPr marL="0" indent="0"/>
            <a:r>
              <a:t>슬라이드의 첫 번째 줄을 보세요. "기본적으로 100개의 결정 트리를 훈련하고, 랜덤 포레스트와 동일하게 결정 트리가 제공하는 대부분의 매개변수를 지원."</a:t>
            </a:r>
          </a:p>
          <a:p>
            <a:pPr marL="0" indent="0"/>
            <a:endParaRPr/>
          </a:p>
          <a:p>
            <a:pPr marL="0" indent="0"/>
            <a:r>
              <a:t>100개의 트리를 만든다는 점, 그리고 결정 트리의 매개변수(max_depth, min_samples_split 등)를 다 지원한다는 점이 랜덤 포레스트와 같아요.</a:t>
            </a:r>
          </a:p>
          <a:p>
            <a:pPr marL="0" indent="0"/>
            <a:endParaRPr/>
          </a:p>
          <a:p>
            <a:pPr marL="0" indent="0"/>
            <a:r>
              <a:t>두 번째 줄. "전체 특성 중에 일부 특성을 랜덤하게 선택하여 노드를 분할하는 데 사용."</a:t>
            </a:r>
          </a:p>
          <a:p>
            <a:pPr marL="0" indent="0"/>
            <a:endParaRPr/>
          </a:p>
          <a:p>
            <a:pPr marL="0" indent="0"/>
            <a:r>
              <a:t>이것도 랜덤 포레스트와 같은 메커니즘이에요. 매 노드에서 일부 특성만 보고 분할.</a:t>
            </a:r>
          </a:p>
          <a:p>
            <a:pPr marL="0" indent="0"/>
            <a:endParaRPr/>
          </a:p>
          <a:p>
            <a:pPr marL="0" indent="0"/>
            <a:r>
              <a:t>자, 그러면 어디가 다르냐. 슬라이드의 세 번째 줄이 결정적입니다.</a:t>
            </a:r>
          </a:p>
          <a:p>
            <a:pPr marL="0" indent="0"/>
            <a:endParaRPr/>
          </a:p>
          <a:p>
            <a:pPr marL="0" indent="0"/>
            <a:r>
              <a:t>"랜덤 포레스트와 엑스트라 트리의 차이점은 부트스트랩 샘플을 사용하지 않는다는 점."</a:t>
            </a:r>
          </a:p>
          <a:p>
            <a:pPr marL="0" indent="0"/>
            <a:endParaRPr/>
          </a:p>
          <a:p>
            <a:pPr marL="0" indent="0"/>
            <a:r>
              <a:t>이게 차이의 절반이에요. 엑스트라 트리는 부트스트랩 샘플을 안 씁니다. 즉 모든 트리가 같은 훈련 데이터(전체 훈련 세트)로 학습됩니다.</a:t>
            </a:r>
          </a:p>
          <a:p>
            <a:pPr marL="0" indent="0"/>
            <a:endParaRPr/>
          </a:p>
          <a:p>
            <a:pPr marL="0" indent="0"/>
            <a:r>
              <a:t>그런데 그러면 트리들이 다 똑같은 거 아닌가? 어떻게 다양성이 만들어지나? 답은 슬라이드에는 명시 안 됐지만 더 큰 차이점에 있어요. 엑스트라 트리는 "극단적 무작위화"를 한 가지 더 합니다.</a:t>
            </a:r>
          </a:p>
          <a:p>
            <a:pPr marL="0" indent="0"/>
            <a:endParaRPr/>
          </a:p>
          <a:p>
            <a:pPr marL="0" indent="0"/>
            <a:r>
              <a:t>랜덤 포레스트의 트리는 일부 특성을 무작위로 골라서 그중에서 "최선의 분할 기준값"을 찾아요. 즉 각 후보 특성에 대해 모든 가능한 분할점을 다 평가해서 가장 좋은 걸 골라요. 이건 시간이 좀 걸립니다.</a:t>
            </a:r>
          </a:p>
          <a:p>
            <a:pPr marL="0" indent="0"/>
            <a:endParaRPr/>
          </a:p>
          <a:p>
            <a:pPr marL="0" indent="0"/>
            <a:r>
              <a:t xml:space="preserve">엑스트라 트리는 한 발 더 나아갑니다. 일부 특성을 골라온 다음, 분할 기준값도 무작위로 정해버려요. "당도 0.7" 같은 값을 무작위로 정하고, 그게 정말 최선인지는 따지지 않고 그냥 사용합니다. 이걸 여러 무작위 후보에 대해 시도해서 그중 가장 나은 걸 골라요. </a:t>
            </a:r>
          </a:p>
          <a:p>
            <a:pPr marL="0" indent="0"/>
            <a:endParaRPr/>
          </a:p>
          <a:p>
            <a:pPr marL="0" indent="0"/>
            <a:r>
              <a:t>이게 splitter='random' 옵션의 의미예요. 5-2 마지막 확인 문제(43번 슬라이드)에서 이걸 시도해 봤죠. 그때는 단일 트리에서 시도해서 성능이 안 좋았는데, 앙상블로 묶으면 오히려 좋은 결과가 나옵니다.</a:t>
            </a:r>
          </a:p>
          <a:p>
            <a:pPr marL="0" indent="0"/>
            <a:endParaRPr/>
          </a:p>
          <a:p>
            <a:pPr marL="0" indent="0"/>
            <a:r>
              <a:t>왜 이게 좋을까요? 두 가지 효과가 있어요.</a:t>
            </a:r>
          </a:p>
          <a:p>
            <a:pPr marL="0" indent="0"/>
            <a:endParaRPr/>
          </a:p>
          <a:p>
            <a:pPr marL="0" indent="0"/>
            <a:r>
              <a:t>첫째, 속도. 무작위 분할이 최선의 분할보다 훨씬 빠르게 계산됩니다. 모든 분할 후보를 다 평가하지 않거든요. 그래서 엑스트라 트리는 랜덤 포레스트보다 학습이 빨라요.</a:t>
            </a:r>
          </a:p>
          <a:p>
            <a:pPr marL="0" indent="0"/>
            <a:endParaRPr/>
          </a:p>
          <a:p>
            <a:pPr marL="0" indent="0"/>
            <a:r>
              <a:t>둘째, 다양성. 무작위 분할 때문에 트리들이 더 다양해집니다. 부트스트랩 없이도 트리들이 서로 다른 모양이 돼요.</a:t>
            </a:r>
          </a:p>
          <a:p>
            <a:pPr marL="0" indent="0"/>
            <a:endParaRPr/>
          </a:p>
          <a:p>
            <a:pPr marL="0" indent="0"/>
            <a:r>
              <a:t>자 코드를 봅시다.</a:t>
            </a:r>
          </a:p>
          <a:p>
            <a:pPr marL="0" indent="0"/>
            <a:endParaRPr/>
          </a:p>
          <a:p>
            <a:pPr marL="0" indent="0"/>
            <a:r>
              <a:t>from sklearn.ensemble import ExtraTreesClassifier</a:t>
            </a:r>
          </a:p>
          <a:p>
            <a:pPr marL="0" indent="0"/>
            <a:r>
              <a:t>et = ExtraTreesClassifier(n_jobs=-1, random_state=42)</a:t>
            </a:r>
          </a:p>
          <a:p>
            <a:pPr marL="0" indent="0"/>
            <a:r>
              <a:t>scores = cross_validate(et, train_input, train_target, return_train_score=True, n_jobs=-1)</a:t>
            </a:r>
          </a:p>
          <a:p>
            <a:pPr marL="0" indent="0"/>
            <a:r>
              <a:t>print(np.mean(scores['train_score']), np.mean(scores['test_score']))</a:t>
            </a:r>
          </a:p>
          <a:p>
            <a:pPr marL="0" indent="0"/>
            <a:endParaRPr/>
          </a:p>
          <a:p>
            <a:pPr marL="0" indent="0"/>
            <a:r>
              <a:t>랜덤 포레스트와 똑같은 패턴이에요. 클래스 이름만 RandomForestClassifier에서 ExtraTreesClassifier로 바뀐 거고요.</a:t>
            </a:r>
          </a:p>
          <a:p>
            <a:pPr marL="0" indent="0"/>
            <a:endParaRPr/>
          </a:p>
          <a:p>
            <a:pPr marL="0" indent="0"/>
            <a:r>
              <a:t xml:space="preserve">결과는 0.9974     0.8888. </a:t>
            </a:r>
          </a:p>
          <a:p>
            <a:pPr marL="0" indent="0"/>
            <a:endParaRPr/>
          </a:p>
          <a:p>
            <a:pPr marL="0" indent="0"/>
            <a:r>
              <a:t>훈련 점수는 거의 1, 검증 점수는 0.889. 랜덤 포레스트(0.890)와 거의 같아요. 사실상 동일한 성능입니다.</a:t>
            </a:r>
          </a:p>
          <a:p>
            <a:pPr marL="0" indent="0"/>
            <a:endParaRPr/>
          </a:p>
          <a:p>
            <a:pPr marL="0" indent="0"/>
            <a:r>
              <a:t>마지막으로 특성 중요도도 출력해 봅니다.</a:t>
            </a:r>
          </a:p>
          <a:p>
            <a:pPr marL="0" indent="0"/>
            <a:endParaRPr/>
          </a:p>
          <a:p>
            <a:pPr marL="0" indent="0"/>
            <a:r>
              <a:t>et.fit(train_input, train_target)</a:t>
            </a:r>
          </a:p>
          <a:p>
            <a:pPr marL="0" indent="0"/>
            <a:r>
              <a:t>print(et.feature_importances_)</a:t>
            </a:r>
          </a:p>
          <a:p>
            <a:pPr marL="0" indent="0"/>
            <a:endParaRPr/>
          </a:p>
          <a:p>
            <a:pPr marL="0" indent="0"/>
            <a:r>
              <a:t>[0.20183568    0.52242907   0.27573525]</a:t>
            </a:r>
          </a:p>
          <a:p>
            <a:pPr marL="0" indent="0"/>
            <a:endParaRPr/>
          </a:p>
          <a:p>
            <a:pPr marL="0" indent="0"/>
            <a:r>
              <a:t>랜덤 포레스트의 [0.232, 0.500, 0.268]과 거의 비슷한 패턴이에요. 슬라이드의 마지막 줄이 정확합니다. "엑스트라 트리도 결정 트리보다 당도에 대한 의존성이 작음."</a:t>
            </a:r>
          </a:p>
          <a:p>
            <a:pPr marL="0" indent="0"/>
            <a:endParaRPr/>
          </a:p>
          <a:p>
            <a:pPr marL="0" indent="0"/>
            <a:r>
              <a:t>당도가 0.52로 결정 트리의 0.87보다 훨씬 줄어들었고, 다른 특성들이 분할에 더 많이 기여하게 됐어요.</a:t>
            </a:r>
          </a:p>
          <a:p>
            <a:pPr marL="0" indent="0"/>
            <a:endParaRPr/>
          </a:p>
          <a:p>
            <a:pPr marL="0" indent="0"/>
            <a:r>
              <a:t>자, 그럼 언제 엑스트라 트리를 쓰고 언제 랜덤 포레스트를 쓸까요? 솔직히 와인 데이터처럼 작은 데이터셋에서는 차이가 거의 없습니다. 둘 다 시도해 보고 더 좋은 걸 쓰면 돼요. 큰 데이터셋에서는 엑스트라 트리가 학습 시간이 더 빠르다는 장점이 있어서 선호되기도 합니다.</a:t>
            </a:r>
          </a:p>
          <a:p>
            <a:pPr marL="0" indent="0"/>
            <a:endParaRPr/>
          </a:p>
          <a:p>
            <a:pPr marL="0" indent="0"/>
            <a:r>
              <a:t>다음 슬라이드부터 5-3의 두 번째 큰 분류, 부스팅 계열로 들어갑니다. 그레이디언트 부스팅이에요. 지금까지 본 랜덤 포레스트, 엑스트라 트리와는 다른 아이디어입니다. 트리들을 병렬로 만드는 게 아니라 순차적으로 만들어요.</a:t>
            </a:r>
          </a:p>
        </p:txBody>
      </p:sp>
      <p:sp>
        <p:nvSpPr>
          <p:cNvPr id="736" name="Google Shape;736;p49: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5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(8) — 그레이디언트 부스팅 등장]</a:t>
            </a:r>
          </a:p>
          <a:p>
            <a:pPr marL="0" indent="0"/>
            <a:endParaRPr/>
          </a:p>
          <a:p>
            <a:pPr marL="0" indent="0"/>
            <a:r>
              <a:t>자, 이제 5-3의 가장 중요한 두 번째 카테고리, 부스팅 계열로 들어갑니다. 그 첫 번째가 그레이디언트 부스팅(Gradient Boosting)이에요.</a:t>
            </a:r>
          </a:p>
          <a:p>
            <a:pPr marL="0" indent="0"/>
            <a:endParaRPr/>
          </a:p>
          <a:p>
            <a:pPr marL="0" indent="0"/>
            <a:r>
              <a:t>먼저 부스팅이 무엇인지부터 짚고 가야 합니다. 지금까지 본 랜덤 포레스트와 엑스트라 트리는 "배깅(bagging)" 계열에 속해요. 배깅은 여러 트리를 독립적으로, 병렬로 만들어서 평균이나 다수결로 합치는 방식이에요. 모든 트리가 동등한 위치에 있고 서로 영향을 안 줍니다.</a:t>
            </a:r>
          </a:p>
          <a:p>
            <a:pPr marL="0" indent="0"/>
            <a:endParaRPr/>
          </a:p>
          <a:p>
            <a:pPr marL="0" indent="0"/>
            <a:r>
              <a:t>부스팅은 다릅니다. 트리들을 순차적으로 만듭니다. 첫 번째 트리를 만들고, 그 트리가 못 맞힌 샘플들에 더 신경 써서 두 번째 트리를 만들고, 또 그 두 트리의 합이 못 맞힌 샘플에 신경 써서 세 번째 트리를 만들고... 이런 식으로 이어집니다. 각 트리가 이전 트리들의 약점을 보완하는 거죠.</a:t>
            </a:r>
          </a:p>
          <a:p>
            <a:pPr marL="0" indent="0"/>
            <a:endParaRPr/>
          </a:p>
          <a:p>
            <a:pPr marL="0" indent="0"/>
            <a:r>
              <a:t>슬라이드의 첫 줄이 이 핵심을 잘 말해줍니다. "깊이가 얕은 결정 트리를 사용하여 이전 트리의 오차를 보완하는 방식으로 앙상블 하는 방법."</a:t>
            </a:r>
          </a:p>
          <a:p>
            <a:pPr marL="0" indent="0"/>
            <a:endParaRPr/>
          </a:p>
          <a:p>
            <a:pPr marL="0" indent="0"/>
            <a:r>
              <a:t>두 가지 포인트가 있어요.</a:t>
            </a:r>
          </a:p>
          <a:p>
            <a:pPr marL="0" indent="0"/>
            <a:endParaRPr/>
          </a:p>
          <a:p>
            <a:pPr marL="0" indent="0"/>
            <a:r>
              <a:t>첫째, "깊이가 얕은 결정 트리". 그레이디언트 부스팅의 트리는 보통 깊이 3~5 정도로 얕아요. 사이킷런의 GradientBoostingClassifier 기본값이 max_depth=3입니다. 왜 얕게 만드냐 — 각 트리가 약한 학습기(weak learner) 역할을 하고, 여러 약한 학습기를 합쳐서 강한 모델을 만드는 게 부스팅의 철학이거든요. 깊은 트리 한 그루보다 얕은 트리 100그루가 낫다는 발상이에요.</a:t>
            </a:r>
          </a:p>
          <a:p>
            <a:pPr marL="0" indent="0"/>
            <a:endParaRPr/>
          </a:p>
          <a:p>
            <a:pPr marL="0" indent="0"/>
            <a:r>
              <a:t>둘째, "이전 트리의 오차를 보완". 핵심 아이디어죠.</a:t>
            </a:r>
          </a:p>
          <a:p>
            <a:pPr marL="0" indent="0"/>
            <a:endParaRPr/>
          </a:p>
          <a:p>
            <a:pPr marL="0" indent="0"/>
            <a:r>
              <a:t>좀 더 구체적으로 어떻게 작동하는지 슬라이드의 두 번째 줄을 봅시다. "경사 하강법을 사용하여 트리를 앙상블에 추가."</a:t>
            </a:r>
          </a:p>
          <a:p>
            <a:pPr marL="0" indent="0"/>
            <a:endParaRPr/>
          </a:p>
          <a:p>
            <a:pPr marL="0" indent="0"/>
            <a:r>
              <a:t>경사 하강법(Gradient Descent)은 4장에서 로지스틱 회귀 다룰 때 등장한 개념이에요. 손실 함수의 기울기(gradient)를 따라 내려가면서 최적의 모델 파라미터를 찾는 알고리즘이죠. 그레이디언트 부스팅의 그레이디언트가 바로 이 경사예요.</a:t>
            </a:r>
          </a:p>
          <a:p>
            <a:pPr marL="0" indent="0"/>
            <a:endParaRPr/>
          </a:p>
          <a:p>
            <a:pPr marL="0" indent="0"/>
            <a:r>
              <a:t>그런데 신기한 점은, 그레이디언트 부스팅에서는 모델의 파라미터가 아니라 "모델 자체"를 경사 방향으로 갱신합니다. 매번 새로운 트리를 추가해서 기존 모델의 손실을 줄이는 방향으로 가는 거예요. 이게 부스팅의 우아한 수학적 기반입니다.</a:t>
            </a:r>
          </a:p>
          <a:p>
            <a:pPr marL="0" indent="0"/>
            <a:endParaRPr/>
          </a:p>
          <a:p>
            <a:pPr marL="0" indent="0"/>
            <a:r>
              <a:t>세 번째 줄. "분류에서는 로지스틱 손실 함수를 사용하고 회귀에서는 평균 제곱 오차 함수를 사용."</a:t>
            </a:r>
          </a:p>
          <a:p>
            <a:pPr marL="0" indent="0"/>
            <a:endParaRPr/>
          </a:p>
          <a:p>
            <a:pPr marL="0" indent="0"/>
            <a:r>
              <a:t>손실 함수가 다르다는 거예요. 분류는 4장에서 본 로지스틱 손실(또는 로그 손실)을, 회귀는 평균 제곱 오차(MSE)를 사용합니다. 이건 우리 와인 분류 문제에서는 자동으로 로지스틱 손실이 사용된다는 의미예요. 우리가 직접 신경 쓸 필요는 없어요.</a:t>
            </a:r>
          </a:p>
          <a:p>
            <a:pPr marL="0" indent="0"/>
            <a:endParaRPr/>
          </a:p>
          <a:p>
            <a:pPr marL="0" indent="0"/>
            <a:r>
              <a:t>자 코드를 봅시다.</a:t>
            </a:r>
          </a:p>
          <a:p>
            <a:pPr marL="0" indent="0"/>
            <a:endParaRPr/>
          </a:p>
          <a:p>
            <a:pPr marL="0" indent="0"/>
            <a:r>
              <a:t>from sklearn.ensemble import GradientBoostingClassifier</a:t>
            </a:r>
          </a:p>
          <a:p>
            <a:pPr marL="0" indent="0"/>
            <a:r>
              <a:t>gb = GradientBoostingClassifier(random_state=42)</a:t>
            </a:r>
          </a:p>
          <a:p>
            <a:pPr marL="0" indent="0"/>
            <a:r>
              <a:t>scores = cross_validate(gb, train_input, train_target,</a:t>
            </a:r>
          </a:p>
          <a:p>
            <a:pPr marL="0" indent="0"/>
            <a:r>
              <a:t xml:space="preserve">                                           return_train_score=True, n_jobs=-1)</a:t>
            </a:r>
          </a:p>
          <a:p>
            <a:pPr marL="0" indent="0"/>
            <a:r>
              <a:t>print(np.mean(scores['train_score']), np.mean(scores['test_score']))</a:t>
            </a:r>
          </a:p>
          <a:p>
            <a:pPr marL="0" indent="0"/>
            <a:endParaRPr/>
          </a:p>
          <a:p>
            <a:pPr marL="0" indent="0"/>
            <a:r>
              <a:t>랜덤 포레스트, 엑스트라 트리와 동일한 패턴이에요. 클래스 이름만 GradientBoostingClassifier로 바뀐 거죠. n_jobs는 안 줬어요 — 그레이디언트 부스팅은 트리를 순차적으로 만들기 때문에 한 단계 안에서 병렬화가 어려워요.</a:t>
            </a:r>
          </a:p>
          <a:p>
            <a:pPr marL="0" indent="0"/>
            <a:endParaRPr/>
          </a:p>
          <a:p>
            <a:pPr marL="0" indent="0"/>
            <a:r>
              <a:t>결과를 봅시다.</a:t>
            </a:r>
          </a:p>
          <a:p>
            <a:pPr marL="0" indent="0"/>
            <a:endParaRPr/>
          </a:p>
          <a:p>
            <a:pPr marL="0" indent="0"/>
            <a:r>
              <a:t>0.8881086892152563    0.8720430147331015</a:t>
            </a:r>
          </a:p>
          <a:p>
            <a:pPr marL="0" indent="0"/>
            <a:endParaRPr/>
          </a:p>
          <a:p>
            <a:pPr marL="0" indent="0"/>
            <a:r>
              <a:t>훈련 점수가 0.888, 검증 점수가 0.872. 어 이상하죠? 훈련 점수가 랜덤 포레스트의 0.997보다 훨씬 낮아요.</a:t>
            </a:r>
          </a:p>
          <a:p>
            <a:pPr marL="0" indent="0"/>
            <a:endParaRPr/>
          </a:p>
          <a:p>
            <a:pPr marL="0" indent="0"/>
            <a:r>
              <a:t>이게 그레이디언트 부스팅의 특징입니다. 깊이가 얕은 트리들을 합치기 때문에 훈련 데이터를 외울 능력 자체가 적어요. 그래서 훈련 점수가 낮은 거예요. 그런데 검증 점수도 0.872로 랜덤 포레스트의 0.890보다 살짝 낮아요. 흠.</a:t>
            </a:r>
          </a:p>
          <a:p>
            <a:pPr marL="0" indent="0"/>
            <a:endParaRPr/>
          </a:p>
          <a:p>
            <a:pPr marL="0" indent="0"/>
            <a:r>
              <a:t xml:space="preserve">여기서 슬라이드의 마지막 부분이 등장합니다. "그레이디언트 부스팅은 결정 트리의 개수를 늘려도 과대적합에 매우 강함." </a:t>
            </a:r>
          </a:p>
          <a:p>
            <a:pPr marL="0" indent="0"/>
            <a:endParaRPr/>
          </a:p>
          <a:p>
            <a:pPr marL="0" indent="0"/>
            <a:r>
              <a:t>즉 트리 개수를 늘리면 성능이 더 좋아질 수 있다는 거예요. 코드 하단에서 이걸 시도해 봅니다.</a:t>
            </a:r>
          </a:p>
          <a:p>
            <a:pPr marL="0" indent="0"/>
            <a:endParaRPr/>
          </a:p>
          <a:p>
            <a:pPr marL="0" indent="0"/>
            <a:r>
              <a:t>gb = GradientBoostingClassifier(n_estimators=500, learning_rate=0.2, random_state=42)</a:t>
            </a:r>
          </a:p>
          <a:p>
            <a:pPr marL="0" indent="0"/>
            <a:r>
              <a:t>scores = cross_validate(gb, train_input, train_target,</a:t>
            </a:r>
          </a:p>
          <a:p>
            <a:pPr marL="0" indent="0"/>
            <a:r>
              <a:t xml:space="preserve">                                           return_train_score=True, n_jobs=-1)</a:t>
            </a:r>
          </a:p>
          <a:p>
            <a:pPr marL="0" indent="0"/>
            <a:r>
              <a:t>print(np.mean(scores['train_score']), np.mean(scores['test_score']))</a:t>
            </a:r>
          </a:p>
          <a:p>
            <a:pPr marL="0" indent="0"/>
            <a:endParaRPr/>
          </a:p>
          <a:p>
            <a:pPr marL="0" indent="0"/>
            <a:r>
              <a:t>n_estimators=500은 트리를 500그루 만들라는 의미. 기본값 100보다 5배 많아요. learning_rate=0.2는 각 트리의 영향력을 조절하는 매개변수예요. 낮을수록 천천히 학습하고, 높을수록 공격적으로 학습합니다. 기본값이 0.1인데 우리는 0.2로 좀 더 공격적으로 갔어요.</a:t>
            </a:r>
          </a:p>
          <a:p>
            <a:pPr marL="0" indent="0"/>
            <a:endParaRPr/>
          </a:p>
          <a:p>
            <a:pPr marL="0" indent="0"/>
            <a:r>
              <a:t>결과: 0.9464    0.8780</a:t>
            </a:r>
          </a:p>
          <a:p>
            <a:pPr marL="0" indent="0"/>
            <a:endParaRPr/>
          </a:p>
          <a:p>
            <a:pPr marL="0" indent="0"/>
            <a:r>
              <a:t>훈련 점수가 0.946으로 올라갔고, 검증 점수도 0.878로 올라갔어요. n_estimators=100일 때보다 좋아졌습니다.</a:t>
            </a:r>
          </a:p>
          <a:p>
            <a:pPr marL="0" indent="0"/>
            <a:endParaRPr/>
          </a:p>
          <a:p>
            <a:pPr marL="0" indent="0"/>
            <a:r>
              <a:t>흥미로운 건 훈련 점수가 0.946으로 여전히 1보다 한참 낮다는 거예요. 즉 500그루로 늘려도 과대적합이 심하지 않다는 뜻이에요. 이게 "그레이디언트 부스팅이 과대적합에 강하다"는 슬라이드 주장의 의미입니다.</a:t>
            </a:r>
          </a:p>
          <a:p>
            <a:pPr marL="0" indent="0"/>
            <a:endParaRPr/>
          </a:p>
          <a:p>
            <a:pPr marL="0" indent="0"/>
            <a:r>
              <a:t>다음 슬라이드에서 그레이디언트 부스팅의 특성 중요도와 추가 매개변수를 봅시다.</a:t>
            </a:r>
          </a:p>
        </p:txBody>
      </p:sp>
      <p:sp>
        <p:nvSpPr>
          <p:cNvPr id="750" name="Google Shape;750;p50: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5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(9) — 그레이디언트 부스팅의 특성 중요도와 subsample]</a:t>
            </a:r>
          </a:p>
          <a:p>
            <a:pPr marL="0" indent="0"/>
            <a:endParaRPr/>
          </a:p>
          <a:p>
            <a:pPr marL="0" indent="0"/>
            <a:r>
              <a:t>그레이디언트 부스팅의 특성 중요도를 봅시다.</a:t>
            </a:r>
          </a:p>
          <a:p>
            <a:pPr marL="0" indent="0"/>
            <a:endParaRPr/>
          </a:p>
          <a:p>
            <a:pPr marL="0" indent="0"/>
            <a:r>
              <a:t>gb.fit(train_input, train_target)</a:t>
            </a:r>
          </a:p>
          <a:p>
            <a:pPr marL="0" indent="0"/>
            <a:r>
              <a:t>print(gb.feature_importances_)</a:t>
            </a:r>
          </a:p>
          <a:p>
            <a:pPr marL="0" indent="0"/>
            <a:endParaRPr/>
          </a:p>
          <a:p>
            <a:pPr marL="0" indent="0"/>
            <a:r>
              <a:t>[0.15887763   0.6799705   0.16115187]</a:t>
            </a:r>
          </a:p>
          <a:p>
            <a:pPr marL="0" indent="0"/>
            <a:endParaRPr/>
          </a:p>
          <a:p>
            <a:pPr marL="0" indent="0"/>
            <a:r>
              <a:t>[알코올, 당도, pH] 순서예요. 결과를 다른 알고리즘과 비교해 봅시다.</a:t>
            </a:r>
          </a:p>
          <a:p>
            <a:pPr marL="0" indent="0"/>
            <a:endParaRPr/>
          </a:p>
          <a:p>
            <a:pPr marL="0" indent="0"/>
            <a:r>
              <a:t>결정 트리:        [0.123, 0.869, 0.008]</a:t>
            </a:r>
          </a:p>
          <a:p>
            <a:pPr marL="0" indent="0"/>
            <a:r>
              <a:t>랜덤 포레스트:    [0.232, 0.500, 0.268]</a:t>
            </a:r>
          </a:p>
          <a:p>
            <a:pPr marL="0" indent="0"/>
            <a:r>
              <a:t>엑스트라 트리:    [0.202, 0.522, 0.276]</a:t>
            </a:r>
          </a:p>
          <a:p>
            <a:pPr marL="0" indent="0"/>
            <a:r>
              <a:t>그레이디언트 부스팅: [0.159, 0.680, 0.161]</a:t>
            </a:r>
          </a:p>
          <a:p>
            <a:pPr marL="0" indent="0"/>
            <a:endParaRPr/>
          </a:p>
          <a:p>
            <a:pPr marL="0" indent="0"/>
            <a:r>
              <a:t>흥미로운 패턴이 보이시죠. 그레이디언트 부스팅은 당도 의존도가 0.68로 랜덤 포레스트(0.50)보다 높고, 결정 트리(0.87)보다는 낮아요. 중간 정도예요.</a:t>
            </a:r>
          </a:p>
          <a:p>
            <a:pPr marL="0" indent="0"/>
            <a:endParaRPr/>
          </a:p>
          <a:p>
            <a:pPr marL="0" indent="0"/>
            <a:r>
              <a:t>슬라이드의 설명을 보세요. "결과에서 볼 수 있듯이 그레이디언트 부스팅이 랜덤 포레스트보다 일부 특성(당도)에 더 집중."</a:t>
            </a:r>
          </a:p>
          <a:p>
            <a:pPr marL="0" indent="0"/>
            <a:endParaRPr/>
          </a:p>
          <a:p>
            <a:pPr marL="0" indent="0"/>
            <a:r>
              <a:t>왜 그럴까요? 부스팅의 본성 때문입니다. 부스팅은 매 단계 이전 모델의 오차를 보완하려고 하니까, 가장 강력한 신호를 주는 특성에 자연스럽게 더 집중하게 돼요. 우리 와인 데이터에서 그게 당도였죠.</a:t>
            </a:r>
          </a:p>
          <a:p>
            <a:pPr marL="0" indent="0"/>
            <a:endParaRPr/>
          </a:p>
          <a:p>
            <a:pPr marL="0" indent="0"/>
            <a:r>
              <a:t>랜덤 포레스트는 매 노드마다 특성을 무작위로 골라서 분할하니까 한 특성에 집중하지 못해요. 그래서 특성 의존도가 더 분산됩니다. 두 알고리즘의 철학적 차이가 특성 중요도에서 드러나는 거죠.</a:t>
            </a:r>
          </a:p>
          <a:p>
            <a:pPr marL="0" indent="0"/>
            <a:endParaRPr/>
          </a:p>
          <a:p>
            <a:pPr marL="0" indent="0"/>
            <a:r>
              <a:t>이게 어떤 함의가 있느냐 — 도메인 인사이트를 얻고 싶을 때는 랜덤 포레스트가 더 균형 잡힌 시각을 줍니다. 반면 진짜로 어떤 특성이 가장 결정적인지 강하게 보여주고 싶다면 그레이디언트 부스팅이 더 명확한 답을 줘요.</a:t>
            </a:r>
          </a:p>
          <a:p>
            <a:pPr marL="0" indent="0"/>
            <a:endParaRPr/>
          </a:p>
          <a:p>
            <a:pPr marL="0" indent="0"/>
            <a:r>
              <a:t>자, 이제 슬라이드의 두 번째 부분, subsample 매개변수를 봅시다. 이건 그레이디언트 부스팅에서 알아두면 유용한 옵션이에요.</a:t>
            </a:r>
          </a:p>
          <a:p>
            <a:pPr marL="0" indent="0"/>
            <a:endParaRPr/>
          </a:p>
          <a:p>
            <a:pPr marL="0" indent="0"/>
            <a:r>
              <a:t>슬라이드 정의: "subsample: 트리 훈련에 사용할 훈련 세트의 비율을 정하는 매개변수. 이 매개변수의 기본값은 1.0으로 전체 훈련 세트를 사용. subsample이 1보다 작으면 훈련 세트의 일부를 사용."</a:t>
            </a:r>
          </a:p>
          <a:p>
            <a:pPr marL="0" indent="0"/>
            <a:endParaRPr/>
          </a:p>
          <a:p>
            <a:pPr marL="0" indent="0"/>
            <a:r>
              <a:t>핵심을 풀면, subsample=0.5로 설정하면 각 트리를 만들 때 훈련 데이터의 50%만 무작위로 골라서 사용해요. 부트스트랩과 비슷한 아이디어인데 중복을 허용하지 않는 단순 샘플링이라는 점이 다릅니다.</a:t>
            </a:r>
          </a:p>
          <a:p>
            <a:pPr marL="0" indent="0"/>
            <a:endParaRPr/>
          </a:p>
          <a:p>
            <a:pPr marL="0" indent="0"/>
            <a:r>
              <a:t>이걸 켜면 어떤 효과가 있을까요? 두 가지가 있어요.</a:t>
            </a:r>
          </a:p>
          <a:p>
            <a:pPr marL="0" indent="0"/>
            <a:endParaRPr/>
          </a:p>
          <a:p>
            <a:pPr marL="0" indent="0"/>
            <a:r>
              <a:t>첫째, 학습 속도 향상. 데이터의 일부만 사용하니까 각 트리 학습이 빨라져요.</a:t>
            </a:r>
          </a:p>
          <a:p>
            <a:pPr marL="0" indent="0"/>
            <a:endParaRPr/>
          </a:p>
          <a:p>
            <a:pPr marL="0" indent="0"/>
            <a:r>
              <a:t>둘째, 과대적합 감소. 매 트리가 다른 데이터 부분을 보니까 모델이 더 일반화돼요. 일종의 정규화 효과예요.</a:t>
            </a:r>
          </a:p>
          <a:p>
            <a:pPr marL="0" indent="0"/>
            <a:endParaRPr/>
          </a:p>
          <a:p>
            <a:pPr marL="0" indent="0"/>
            <a:r>
              <a:t>이런 부스팅 + 데이터 샘플링 조합을 통계학에서는 "확률적 그레이디언트 부스팅(Stochastic Gradient Boosting)"이라고 부릅니다. subsample 매개변수가 그걸 활성화하는 스위치예요.</a:t>
            </a:r>
          </a:p>
          <a:p>
            <a:pPr marL="0" indent="0"/>
            <a:endParaRPr/>
          </a:p>
          <a:p>
            <a:pPr marL="0" indent="0"/>
            <a:r>
              <a:t>실무에서는 subsample=0.7이나 0.8 정도가 자주 쓰입니다. 1.0(전체 사용)보다 살짝 좋은 결과를 내는 경우가 많아요. 다만 데이터가 너무 작으면 효과가 미미하거나 오히려 안 좋을 수 있어요. 우리 와인 데이터처럼 6000개 정도는 약간 작은 편이에요.</a:t>
            </a:r>
          </a:p>
          <a:p>
            <a:pPr marL="0" indent="0"/>
            <a:endParaRPr/>
          </a:p>
          <a:p>
            <a:pPr marL="0" indent="0"/>
            <a:r>
              <a:t>자, 그레이디언트 부스팅은 여기까지입니다. 다음 슬라이드부터 그레이디언트 부스팅의 발전된 형태인 "히스토그램 기반 그레이디언트 부스팅"으로 갑니다. 이게 5-3 섹션에서 가장 강력한 알고리즘이에요. 정형 데이터의 끝판왕이라고 봐도 됩니다.</a:t>
            </a:r>
          </a:p>
        </p:txBody>
      </p:sp>
      <p:sp>
        <p:nvSpPr>
          <p:cNvPr id="764" name="Google Shape;764;p5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5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(10) — 히스토그램 기반 그레이디언트 부스팅]</a:t>
            </a:r>
          </a:p>
          <a:p>
            <a:pPr marL="0" indent="0"/>
            <a:endParaRPr/>
          </a:p>
          <a:p>
            <a:pPr marL="0" indent="0"/>
            <a:r>
              <a:t>자, 5-3 섹션의 가장 강력한 알고리즘, 히스토그램 기반 그레이디언트 부스팅(Histogram-based Gradient Boosting)으로 들어갑니다. 슬라이드 첫 줄이 이걸 잘 표현해요. "정형 데이터를 다루는 머신러닝 알고리즘 중에 가장 높은 인기."</a:t>
            </a:r>
          </a:p>
          <a:p>
            <a:pPr marL="0" indent="0"/>
            <a:endParaRPr/>
          </a:p>
          <a:p>
            <a:pPr marL="0" indent="0"/>
            <a:r>
              <a:t>이 한 줄이 정말이에요. 캐글, 데이콘 같은 데이터 분석 대회에서 정형 데이터 분야 우승 솔루션의 70-80%가 이 계열의 알고리즘이에요. XGBoost, LightGBM, CatBoost 같은 라이브러리들이 모두 히스토그램 기반 그레이디언트 부스팅의 변종이에요. 사이킷런의 HistGradientBoostingClassifier는 이 알고리즘들의 영향을 받아 만들어진 사이킷런 자체 구현체입니다.</a:t>
            </a:r>
          </a:p>
          <a:p>
            <a:pPr marL="0" indent="0"/>
            <a:endParaRPr/>
          </a:p>
          <a:p>
            <a:pPr marL="0" indent="0"/>
            <a:r>
              <a:t>"히스토그램 기반"이라는 게 무슨 뜻인지 설명드리겠습니다. 슬라이드 두 번째 줄.</a:t>
            </a:r>
          </a:p>
          <a:p>
            <a:pPr marL="0" indent="0"/>
            <a:endParaRPr/>
          </a:p>
          <a:p>
            <a:pPr marL="0" indent="0"/>
            <a:r>
              <a:t>"입력 특성을 256개의 구간으로 나누어 노드를 분할할 때 최적의 분할을 매우 빠르게 탐색."</a:t>
            </a:r>
          </a:p>
          <a:p>
            <a:pPr marL="0" indent="0"/>
            <a:endParaRPr/>
          </a:p>
          <a:p>
            <a:pPr marL="0" indent="0"/>
            <a:r>
              <a:t>핵심 통찰을 풀어드리면, 일반 결정 트리는 각 특성에 대해 가능한 모든 분할점을 다 평가합니다. 우리 와인 데이터의 sugar 컬럼이 5,197개 샘플에서 5,000개 정도의 서로 다른 값을 가질 수 있어요. 그러면 각 노드에서 sugar에 대해 5,000번의 분할을 다 시도해야 해요. 시간이 오래 걸리죠.</a:t>
            </a:r>
          </a:p>
          <a:p>
            <a:pPr marL="0" indent="0"/>
            <a:endParaRPr/>
          </a:p>
          <a:p>
            <a:pPr marL="0" indent="0"/>
            <a:r>
              <a:t>히스토그램 기반은 이걸 단순화합니다. 각 특성의 값을 256개 구간(bin)으로 미리 나눠 놓는 거예요. 5,000개 다른 값이 있어도 그걸 256개 구간으로 묶어버립니다. 그러면 분할 후보가 256개로 확 줄어들어요. 평가 속도가 어마어마하게 빨라집니다.</a:t>
            </a:r>
          </a:p>
          <a:p>
            <a:pPr marL="0" indent="0"/>
            <a:endParaRPr/>
          </a:p>
          <a:p>
            <a:pPr marL="0" indent="0"/>
            <a:r>
              <a:t>256이라는 숫자에는 비밀이 있어요. 8비트 정수로 표현 가능한 최대 값이 256이거든요. 그래서 각 특성의 값을 0~255 정수로 인코딩하면 메모리도 적게 쓰고 계산도 빨라집니다. 이게 LightGBM, XGBoost 같은 라이브러리의 핵심 기법이에요.</a:t>
            </a:r>
          </a:p>
          <a:p>
            <a:pPr marL="0" indent="0"/>
            <a:endParaRPr/>
          </a:p>
          <a:p>
            <a:pPr marL="0" indent="0"/>
            <a:r>
              <a:t>슬라이드의 세 번째 줄을 보세요. "256개의 구간 중에서 하나를 떼어 놓고 누락된 값을 위해서 사용. 따라서 입력에 누락된 특성이 있더라도 이를 따로 전처리할 필요가 없음."</a:t>
            </a:r>
          </a:p>
          <a:p>
            <a:pPr marL="0" indent="0"/>
            <a:endParaRPr/>
          </a:p>
          <a:p>
            <a:pPr marL="0" indent="0"/>
            <a:r>
              <a:t xml:space="preserve">이게 또 다른 멋진 점이에요. 256개 구간 중 하나를 "누락값 전용"으로 예약해 놓는 거죠. 그러면 누락값이 있는 데이터를 그대로 모델에 넣어도 알고리즘이 알아서 처리합니다. 결측값 처리가 필요 없어요. 정말 편리하죠. </a:t>
            </a:r>
          </a:p>
          <a:p>
            <a:pPr marL="0" indent="0"/>
            <a:endParaRPr/>
          </a:p>
          <a:p>
            <a:pPr marL="0" indent="0"/>
            <a:r>
              <a:t>다른 알고리즘들은 보통 결측값을 평균이나 중앙값으로 채우는 imputation을 따로 해야 합니다. 히스토그램 기반은 그 단계가 생략돼요.</a:t>
            </a:r>
          </a:p>
          <a:p>
            <a:pPr marL="0" indent="0"/>
            <a:endParaRPr/>
          </a:p>
          <a:p>
            <a:pPr marL="0" indent="0"/>
            <a:r>
              <a:t>자 코드를 봅시다.</a:t>
            </a:r>
          </a:p>
          <a:p>
            <a:pPr marL="0" indent="0"/>
            <a:endParaRPr/>
          </a:p>
          <a:p>
            <a:pPr marL="0" indent="0"/>
            <a:r>
              <a:t>from sklearn.ensemble import HistGradientBoostingClassifier</a:t>
            </a:r>
          </a:p>
          <a:p>
            <a:pPr marL="0" indent="0"/>
            <a:r>
              <a:t>hgb = HistGradientBoostingClassifier(random_state=42)</a:t>
            </a:r>
          </a:p>
          <a:p>
            <a:pPr marL="0" indent="0"/>
            <a:r>
              <a:t>scores = cross_validate(hgb, train_input, train_target, return_train_score=True)</a:t>
            </a:r>
          </a:p>
          <a:p>
            <a:pPr marL="0" indent="0"/>
            <a:r>
              <a:t>print(np.mean(scores['train_score']), np.mean(scores['test_score']))</a:t>
            </a:r>
          </a:p>
          <a:p>
            <a:pPr marL="0" indent="0"/>
            <a:endParaRPr/>
          </a:p>
          <a:p>
            <a:pPr marL="0" indent="0"/>
            <a:r>
              <a:t>랜덤 포레스트나 그레이디언트 부스팅과 동일한 패턴이에요. 클래스 이름만 다르죠. n_jobs도 안 넘겼어요. HistGradientBoostingClassifier는 내부적으로 자동 병렬화를 하기 때문에 명시적으로 안 넘겨도 됩니다.</a:t>
            </a:r>
          </a:p>
          <a:p>
            <a:pPr marL="0" indent="0"/>
            <a:endParaRPr/>
          </a:p>
          <a:p>
            <a:pPr marL="0" indent="0"/>
            <a:r>
              <a:t>결과: 0.9322    0.8801</a:t>
            </a:r>
          </a:p>
          <a:p>
            <a:pPr marL="0" indent="0"/>
            <a:endParaRPr/>
          </a:p>
          <a:p>
            <a:pPr marL="0" indent="0"/>
            <a:r>
              <a:t>훈련 0.932, 검증 0.880이에요. 비교해 봅시다.</a:t>
            </a:r>
          </a:p>
          <a:p>
            <a:pPr marL="0" indent="0"/>
            <a:endParaRPr/>
          </a:p>
          <a:p>
            <a:pPr marL="0" indent="0"/>
            <a:r>
              <a:t>랜덤 포레스트:        훈련 0.997, 검증 0.890</a:t>
            </a:r>
          </a:p>
          <a:p>
            <a:pPr marL="0" indent="0"/>
            <a:r>
              <a:t xml:space="preserve">엑스트라 트리:        훈련 0.997, 검증 0.889  </a:t>
            </a:r>
          </a:p>
          <a:p>
            <a:pPr marL="0" indent="0"/>
            <a:r>
              <a:t>그레이디언트 부스팅:  훈련 0.946, 검증 0.878</a:t>
            </a:r>
          </a:p>
          <a:p>
            <a:pPr marL="0" indent="0"/>
            <a:r>
              <a:t>히스토그램 기반:      훈련 0.932, 검증 0.880</a:t>
            </a:r>
          </a:p>
          <a:p>
            <a:pPr marL="0" indent="0"/>
            <a:endParaRPr/>
          </a:p>
          <a:p>
            <a:pPr marL="0" indent="0"/>
            <a:r>
              <a:t>검증 점수만 보면 히스토그램 기반이 0.880으로 그레이디언트 부스팅(0.878)보다 살짝 좋고, 랜덤 포레스트/엑스트라 트리(0.89)보다는 살짝 낮아요. 우리 데이터가 작아서 차이가 미미한 거예요.</a:t>
            </a:r>
          </a:p>
          <a:p>
            <a:pPr marL="0" indent="0"/>
            <a:endParaRPr/>
          </a:p>
          <a:p>
            <a:pPr marL="0" indent="0"/>
            <a:r>
              <a:t>진짜 위력은 큰 데이터에서 드러납니다. 데이터가 백만 개, 천만 개로 가면 히스토그램 기반이 일반 그레이디언트 부스팅보다 10배, 100배 빨라요. 그러면서도 성능은 거의 같거나 살짝 좋아요. 그래서 실무에서 표준이 됐죠.</a:t>
            </a:r>
          </a:p>
          <a:p>
            <a:pPr marL="0" indent="0"/>
            <a:endParaRPr/>
          </a:p>
          <a:p>
            <a:pPr marL="0" indent="0"/>
            <a:r>
              <a:t>다음 슬라이드에서 히스토그램 기반의 또 다른 흥미로운 기능, 순열 중요도(permutation importance)를 봅시다. 특성 중요도를 더 정교하게 측정하는 방법이에요.</a:t>
            </a:r>
          </a:p>
        </p:txBody>
      </p:sp>
      <p:sp>
        <p:nvSpPr>
          <p:cNvPr id="775" name="Google Shape;775;p52: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53: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(11) — 순열 중요도]</a:t>
            </a:r>
          </a:p>
          <a:p>
            <a:pPr marL="0" indent="0"/>
            <a:endParaRPr/>
          </a:p>
          <a:p>
            <a:pPr marL="0" indent="0"/>
            <a:r>
              <a:t>이번 슬라이드에서 순열 중요도(permutation importance)라는 새로운 개념을 만나게 됩니다. 지금까지 본 feature_importances_ 속성과는 다른 방식의 특성 중요도예요.</a:t>
            </a:r>
          </a:p>
          <a:p>
            <a:pPr marL="0" indent="0"/>
            <a:endParaRPr/>
          </a:p>
          <a:p>
            <a:pPr marL="0" indent="0"/>
            <a:r>
              <a:t>먼저 왜 새로운 방식이 필요한지부터 짚고 갑시다. 지금까지 본 feature_importances_는 트리가 분할에 그 특성을 얼마나 자주, 얼마나 효과적으로 사용했는지를 측정해요. 좋은 측정 방식이긴 한데 한계가 있어요.</a:t>
            </a:r>
          </a:p>
          <a:p>
            <a:pPr marL="0" indent="0"/>
            <a:endParaRPr/>
          </a:p>
          <a:p>
            <a:pPr marL="0" indent="0"/>
            <a:r>
              <a:t>첫 번째 한계, 트리 모델에서만 작동합니다. 신경망이나 SVM 같은 다른 모델에는 feature_importances_가 없어요.</a:t>
            </a:r>
          </a:p>
          <a:p>
            <a:pPr marL="0" indent="0"/>
            <a:endParaRPr/>
          </a:p>
          <a:p>
            <a:pPr marL="0" indent="0"/>
            <a:r>
              <a:t>두 번째 한계, 훈련 데이터에 대한 중요도예요. 즉 모델이 학습 과정에서 어떤 특성을 많이 썼는지를 보는 거지, 실제로 일반화에 어떤 특성이 중요한지를 직접 측정하는 건 아니에요.</a:t>
            </a:r>
          </a:p>
          <a:p>
            <a:pPr marL="0" indent="0"/>
            <a:endParaRPr/>
          </a:p>
          <a:p>
            <a:pPr marL="0" indent="0"/>
            <a:r>
              <a:t>순열 중요도는 이 한계들을 해결합니다. 어떤 모델에든 적용할 수 있고, 어떤 데이터(훈련/검증/테스트)에 대해서도 측정할 수 있어요.</a:t>
            </a:r>
          </a:p>
          <a:p>
            <a:pPr marL="0" indent="0"/>
            <a:endParaRPr/>
          </a:p>
          <a:p>
            <a:pPr marL="0" indent="0"/>
            <a:r>
              <a:t>작동 원리는 굉장히 직관적입니다. 어떤 특성이 정말 중요한지 알고 싶다면, 그 특성 값을 무작위로 섞어보세요. 만약 그 특성이 정말 중요했다면 섞고 나서 모델 성능이 크게 떨어질 거예요. 안 중요했다면 성능이 거의 안 변할 거고요.</a:t>
            </a:r>
          </a:p>
          <a:p>
            <a:pPr marL="0" indent="0"/>
            <a:endParaRPr/>
          </a:p>
          <a:p>
            <a:pPr marL="0" indent="0"/>
            <a:r>
              <a:t>좀 더 구체적으로, 우리 와인 데이터의 sugar 컬럼이 정말 중요한지 보고 싶다고 합시다. sugar 컬럼의 값들을 무작위로 셔플합니다. 즉 첫 번째 와인의 sugar 값이 다른 와인 거랑 바뀌고, 그런 식으로 sugar 컬럼이 의미 없어진 거예요. 이렇게 망가진 데이터로 모델 성능을 측정해서, 원래 점수와 비교해 봅니다. 차이가 크면 sugar가 중요한 거고, 차이가 작으면 별로 안 중요한 거예요. 무지성스러울 정도로 단순한 아이디어예요.</a:t>
            </a:r>
          </a:p>
          <a:p>
            <a:pPr marL="0" indent="0"/>
            <a:endParaRPr/>
          </a:p>
          <a:p>
            <a:pPr marL="0" indent="0"/>
            <a:r>
              <a:t>자 코드를 봅시다.</a:t>
            </a:r>
          </a:p>
          <a:p>
            <a:pPr marL="0" indent="0"/>
            <a:endParaRPr/>
          </a:p>
          <a:p>
            <a:pPr marL="0" indent="0"/>
            <a:r>
              <a:t>from sklearn.inspection import permutation_importance</a:t>
            </a:r>
          </a:p>
          <a:p>
            <a:pPr marL="0" indent="0"/>
            <a:r>
              <a:t>hgb.fit(train_input, train_target)</a:t>
            </a:r>
          </a:p>
          <a:p>
            <a:pPr marL="0" indent="0"/>
            <a:r>
              <a:t>result = permutation_importance(hgb, train_input, train_target,</a:t>
            </a:r>
          </a:p>
          <a:p>
            <a:pPr marL="0" indent="0"/>
            <a:r>
              <a:t xml:space="preserve">                                n_repeats=10, random_state=42, n_jobs=-1)</a:t>
            </a:r>
          </a:p>
          <a:p>
            <a:pPr marL="0" indent="0"/>
            <a:r>
              <a:t>print(result.importances_mean)</a:t>
            </a:r>
          </a:p>
          <a:p>
            <a:pPr marL="0" indent="0"/>
            <a:endParaRPr/>
          </a:p>
          <a:p>
            <a:pPr marL="0" indent="0"/>
            <a:r>
              <a:t>permutation_importance는 sklearn.inspection 모듈에서 가져옵니다. 다른 ensemble 모듈이 아니라 inspection이에요. 모델을 "들여다본다"는 의미죠.</a:t>
            </a:r>
          </a:p>
          <a:p>
            <a:pPr marL="0" indent="0"/>
            <a:endParaRPr/>
          </a:p>
          <a:p>
            <a:pPr marL="0" indent="0"/>
            <a:r>
              <a:t>호출 시 인자가 여러 개예요. 첫 번째 hgb는 학습된 모델, 두 번째 train_input은 평가에 쓸 데이터, 세 번째 train_target은 정답.</a:t>
            </a:r>
          </a:p>
          <a:p>
            <a:pPr marL="0" indent="0"/>
            <a:endParaRPr/>
          </a:p>
          <a:p>
            <a:pPr marL="0" indent="0"/>
            <a:r>
              <a:t>n_repeats=10이 중요해요. 무작위 셔플은 한 번만 하면 운에 따라 결과가 달라질 수 있어요. 그래서 10번 반복해서 평균을 냅니다. 더 안정적인 추정치를 얻기 위해서예요.</a:t>
            </a:r>
          </a:p>
          <a:p>
            <a:pPr marL="0" indent="0"/>
            <a:endParaRPr/>
          </a:p>
          <a:p>
            <a:pPr marL="0" indent="0"/>
            <a:r>
              <a:t>random_state=42는 재현성, n_jobs=-1은 병렬 처리.</a:t>
            </a:r>
          </a:p>
          <a:p>
            <a:pPr marL="0" indent="0"/>
            <a:endParaRPr/>
          </a:p>
          <a:p>
            <a:pPr marL="0" indent="0"/>
            <a:r>
              <a:t>결과는 result라는 객체로 나옵니다. result.importances_mean이 각 특성의 평균 중요도예요.</a:t>
            </a:r>
          </a:p>
          <a:p>
            <a:pPr marL="0" indent="0"/>
            <a:endParaRPr/>
          </a:p>
          <a:p>
            <a:pPr marL="0" indent="0"/>
            <a:r>
              <a:t>첫 번째 출력: [0.08876275   0.23438522   0.08027708]</a:t>
            </a:r>
          </a:p>
          <a:p>
            <a:pPr marL="0" indent="0"/>
            <a:endParaRPr/>
          </a:p>
          <a:p>
            <a:pPr marL="0" indent="0"/>
            <a:r>
              <a:t>[알코올, 당도, pH] 순서. 당도가 0.234로 가장 높고, 알코올과 pH가 0.08~0.09로 비슷한 수준이에요.</a:t>
            </a:r>
          </a:p>
          <a:p>
            <a:pPr marL="0" indent="0"/>
            <a:endParaRPr/>
          </a:p>
          <a:p>
            <a:pPr marL="0" indent="0"/>
            <a:r>
              <a:t>이 숫자가 의미하는 게 뭘까요? "그 특성을 셔플하면 정확도가 평균 23.4%포인트 떨어진다"는 뜻이에요. 즉 당도를 무작위로 만들면 모델 성능이 88%에서 65% 정도로 떨어진다는 거죠. 어마어마한 영향력입니다.</a:t>
            </a:r>
          </a:p>
          <a:p>
            <a:pPr marL="0" indent="0"/>
            <a:endParaRPr/>
          </a:p>
          <a:p>
            <a:pPr marL="0" indent="0"/>
            <a:r>
              <a:t>다음 코드는 같은 측정을 테스트 세트에 대해서도 수행합니다.</a:t>
            </a:r>
          </a:p>
          <a:p>
            <a:pPr marL="0" indent="0"/>
            <a:endParaRPr/>
          </a:p>
          <a:p>
            <a:pPr marL="0" indent="0"/>
            <a:r>
              <a:t>result = permutation_importance(hgb, test_input, test_target, n_repeats=10,</a:t>
            </a:r>
          </a:p>
          <a:p>
            <a:pPr marL="0" indent="0"/>
            <a:r>
              <a:t xml:space="preserve">                                random_state=42, n_jobs=-1)</a:t>
            </a:r>
          </a:p>
          <a:p>
            <a:pPr marL="0" indent="0"/>
            <a:r>
              <a:t>print(result.importances_mean)</a:t>
            </a:r>
          </a:p>
          <a:p>
            <a:pPr marL="0" indent="0"/>
            <a:endParaRPr/>
          </a:p>
          <a:p>
            <a:pPr marL="0" indent="0"/>
            <a:r>
              <a:t>훈련 데이터가 아니라 test_input, test_target을 넣은 차이예요. 결과는 슬라이드에 명시 안 됐지만 보통 비슷한 패턴이 나옵니다 — 당도가 압도적이고 알코올과 pH는 비슷한 수준.</a:t>
            </a:r>
          </a:p>
          <a:p>
            <a:pPr marL="0" indent="0"/>
            <a:endParaRPr/>
          </a:p>
          <a:p>
            <a:pPr marL="0" indent="0"/>
            <a:r>
              <a:t>슬라이드의 마지막 줄이 이걸 요약합니다. "테스트 세트의 결과를 보면 그레이디언트 부스팅과 비슷하게 조금 더 당도에 집중하고 있다는 것을 알 수 있음. 이런 분석을 통해 모델을 실전에 투입했을 때 어떤 특성에 관심을 둘지 예상할 수 있음."</a:t>
            </a:r>
          </a:p>
          <a:p>
            <a:pPr marL="0" indent="0"/>
            <a:endParaRPr/>
          </a:p>
          <a:p>
            <a:pPr marL="0" indent="0"/>
            <a:r>
              <a:t>이 마지막 문장이 중요해요. 순열 중요도는 모델을 실무에 배포할 때 "이 특성이 진짜로 결과에 영향을 주는구나"를 검증하는 도구예요. 비즈니스 의사결정에서 신뢰할 수 있는 인사이트가 됩니다.</a:t>
            </a:r>
          </a:p>
          <a:p>
            <a:pPr marL="0" indent="0"/>
            <a:endParaRPr/>
          </a:p>
          <a:p>
            <a:pPr marL="0" indent="0"/>
            <a:r>
              <a:t>실무 팁: feature_importances_와 permutation_importance를 둘 다 보세요. 둘이 비슷한 결과를 내면 신뢰도가 높고, 다르면 뭔가 미묘한 게 있다는 신호예요. 두 방식이 측정하는 게 살짝 다르거든요.</a:t>
            </a:r>
          </a:p>
        </p:txBody>
      </p:sp>
      <p:sp>
        <p:nvSpPr>
          <p:cNvPr id="786" name="Google Shape;786;p53: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5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(12) — 최종 평가, XGBoost와 LightGBM]</a:t>
            </a:r>
          </a:p>
          <a:p>
            <a:pPr marL="0" indent="0"/>
            <a:endParaRPr/>
          </a:p>
          <a:p>
            <a:pPr marL="0" indent="0"/>
            <a:r>
              <a:t>이 슬라이드에서 두 가지를 합니다. 첫째, 히스토그램 기반 그레이디언트 부스팅의 최종 테스트 점수 확인. 둘째, 사이킷런 외부의 인기 라이브러리 두 개 — XGBoost와 LightGBM — 소개.</a:t>
            </a:r>
          </a:p>
          <a:p>
            <a:pPr marL="0" indent="0"/>
            <a:endParaRPr/>
          </a:p>
          <a:p>
            <a:pPr marL="0" indent="0"/>
            <a:r>
              <a:t>먼저 첫 번째 코드.</a:t>
            </a:r>
          </a:p>
          <a:p>
            <a:pPr marL="0" indent="0"/>
            <a:endParaRPr/>
          </a:p>
          <a:p>
            <a:pPr marL="0" indent="0"/>
            <a:r>
              <a:t>hgb.score(test_input, test_target)</a:t>
            </a:r>
          </a:p>
          <a:p>
            <a:pPr marL="0" indent="0"/>
            <a:r>
              <a:t>0.8723076923076923</a:t>
            </a:r>
          </a:p>
          <a:p>
            <a:pPr marL="0" indent="0"/>
            <a:endParaRPr/>
          </a:p>
          <a:p>
            <a:pPr marL="0" indent="0"/>
            <a:r>
              <a:t>테스트 세트에서 87.2%의 정확도가 나왔어요. 우리가 5장 전체에서 도달한 가장 높은 점수입니다. 5-1의 84.2%(결정 트리), 5-2의 86%(랜덤 서치 튜닝), 5-3 앞부분의 88-89%(랜덤 포레스트, 엑스트라 트리, 그레이디언트 부스팅 검증 점수)보다 약간 높거나 비슷한 수준으로 마무리됩니다.</a:t>
            </a:r>
          </a:p>
          <a:p>
            <a:pPr marL="0" indent="0"/>
            <a:endParaRPr/>
          </a:p>
          <a:p>
            <a:pPr marL="0" indent="0"/>
            <a:r>
              <a:t>여기서 짚고 갈 점이 — 이게 매개변수 튜닝 안 한 결과라는 거예요. 그리드 서치나 랜덤 서치를 적용하면 더 올라갈 수 있어요. 5-2와 5-3이 결합되는 게 그래서예요. 5-2의 매개변수 튜닝 도구를 5-3의 앙상블 모델에 적용해서 진짜 최고 성능을 짜내는 거죠.</a:t>
            </a:r>
          </a:p>
          <a:p>
            <a:pPr marL="0" indent="0"/>
            <a:endParaRPr/>
          </a:p>
          <a:p>
            <a:pPr marL="0" indent="0"/>
            <a:r>
              <a:t>자 이제 슬라이드의 두 번째 부분으로 갑시다. 다른 라이브러리들 — XGBoost와 LightGBM이에요.</a:t>
            </a:r>
          </a:p>
          <a:p>
            <a:pPr marL="0" indent="0"/>
            <a:endParaRPr/>
          </a:p>
          <a:p>
            <a:pPr marL="0" indent="0"/>
            <a:r>
              <a:t>이 두 라이브러리는 사이킷런 외부에서 만들어진 것들이에요. 사이킷런은 머신러닝 알고리즘의 표준 구현을 제공하는 라이브러리지만, 특정 알고리즘에 대해서는 더 정교하고 빠른 외부 구현이 있어요. 그게 XGBoost와 LightGBM입니다. 둘 다 히스토그램 기반 그레이디언트 부스팅의 변종이에요.</a:t>
            </a:r>
          </a:p>
          <a:p>
            <a:pPr marL="0" indent="0"/>
            <a:endParaRPr/>
          </a:p>
          <a:p>
            <a:pPr marL="0" indent="0"/>
            <a:r>
              <a:t>XGBoost부터 봅시다.</a:t>
            </a:r>
          </a:p>
          <a:p>
            <a:pPr marL="0" indent="0"/>
            <a:endParaRPr/>
          </a:p>
          <a:p>
            <a:pPr marL="0" indent="0"/>
            <a:r>
              <a:t>from xgboost import XGBClassifier</a:t>
            </a:r>
          </a:p>
          <a:p>
            <a:pPr marL="0" indent="0"/>
            <a:r>
              <a:t>xgb = XGBClassifier(tree_method='hist', random_state=42)</a:t>
            </a:r>
          </a:p>
          <a:p>
            <a:pPr marL="0" indent="0"/>
            <a:r>
              <a:t>scores = cross_validate(xgb, train_input, train_target,</a:t>
            </a:r>
          </a:p>
          <a:p>
            <a:pPr marL="0" indent="0"/>
            <a:r>
              <a:t xml:space="preserve">                                           return_train_score=True, n_jobs=-1)</a:t>
            </a:r>
          </a:p>
          <a:p>
            <a:pPr marL="0" indent="0"/>
            <a:r>
              <a:t>print(np.mean(scores['train_score']), np.mean(scores['test_score']))</a:t>
            </a:r>
          </a:p>
          <a:p>
            <a:pPr marL="0" indent="0"/>
            <a:endParaRPr/>
          </a:p>
          <a:p>
            <a:pPr marL="0" indent="0"/>
            <a:r>
              <a:t>XGBoost는 별도 설치가 필요한 라이브러리예요. pip install xgboost로 설치합니다. 처음에 워싱턴 대학교의 천 톈치 박사가 박사 과정 중에 만들었고, 2014년경 캐글에서 폭발적으로 유행한 라이브러리예요. 정형 데이터 분야의 게임 체인저였습니다.</a:t>
            </a:r>
          </a:p>
          <a:p>
            <a:pPr marL="0" indent="0"/>
            <a:endParaRPr/>
          </a:p>
          <a:p>
            <a:pPr marL="0" indent="0"/>
            <a:r>
              <a:t>코드 패턴은 사이킷런과 거의 동일해요. 사이킷런과 호환되는 인터페이스를 의도적으로 제공하기 때문이에요. tree_method='hist'를 명시했는데, 이게 히스토그램 기반 알고리즘을 사용하라는 옵션이에요. XGBoost는 'exact'(정확한 분할)와 'hist'(히스토그램 기반) 두 가지를 지원하는데 기본값이 'auto'고, 데이터가 크면 'hist'가 자동으로 선택돼요.</a:t>
            </a:r>
          </a:p>
          <a:p>
            <a:pPr marL="0" indent="0"/>
            <a:endParaRPr/>
          </a:p>
          <a:p>
            <a:pPr marL="0" indent="0"/>
            <a:r>
              <a:t>결과: 0.9558    0.8782</a:t>
            </a:r>
          </a:p>
          <a:p>
            <a:pPr marL="0" indent="0"/>
            <a:endParaRPr/>
          </a:p>
          <a:p>
            <a:pPr marL="0" indent="0"/>
            <a:r>
              <a:t>훈련 0.956, 검증 0.878. 사이킷런의 HistGradientBoostingClassifier(0.932, 0.880)와 비슷한 수준이에요. 훈련 점수는 살짝 더 높고 검증 점수는 거의 같습니다.</a:t>
            </a:r>
          </a:p>
          <a:p>
            <a:pPr marL="0" indent="0"/>
            <a:endParaRPr/>
          </a:p>
          <a:p>
            <a:pPr marL="0" indent="0"/>
            <a:r>
              <a:t>다음으로 LightGBM.</a:t>
            </a:r>
          </a:p>
          <a:p>
            <a:pPr marL="0" indent="0"/>
            <a:endParaRPr/>
          </a:p>
          <a:p>
            <a:pPr marL="0" indent="0"/>
            <a:r>
              <a:t>from lightgbm import LGBMClassifier</a:t>
            </a:r>
          </a:p>
          <a:p>
            <a:pPr marL="0" indent="0"/>
            <a:r>
              <a:t>lgb = LGBMClassifier(random_state=42)</a:t>
            </a:r>
          </a:p>
          <a:p>
            <a:pPr marL="0" indent="0"/>
            <a:r>
              <a:t>scores = cross_validate(lgb, train_input, train_target,</a:t>
            </a:r>
          </a:p>
          <a:p>
            <a:pPr marL="0" indent="0"/>
            <a:r>
              <a:t xml:space="preserve">                                           return_train_score=True, n_jobs=-1)</a:t>
            </a:r>
          </a:p>
          <a:p>
            <a:pPr marL="0" indent="0"/>
            <a:r>
              <a:t>print(np.mean(scores['train_score']), np.mean(scores['test_score']))</a:t>
            </a:r>
          </a:p>
          <a:p>
            <a:pPr marL="0" indent="0"/>
            <a:endParaRPr/>
          </a:p>
          <a:p>
            <a:pPr marL="0" indent="0"/>
            <a:r>
              <a:t>LightGBM은 마이크로소프트에서 만든 라이브러리예요. XGBoost가 너무 좋은데 더 빠르게 만들 수 없을까 해서 개발됐어요. 이름의 Light가 가벼움을 의미합니다. 메모리 사용량과 학습 속도 면에서 XGBoost보다 효율적이에요.</a:t>
            </a:r>
          </a:p>
          <a:p>
            <a:pPr marL="0" indent="0"/>
            <a:endParaRPr/>
          </a:p>
          <a:p>
            <a:pPr marL="0" indent="0"/>
            <a:r>
              <a:t>결과: 0.9358    0.8801</a:t>
            </a:r>
          </a:p>
          <a:p>
            <a:pPr marL="0" indent="0"/>
            <a:endParaRPr/>
          </a:p>
          <a:p>
            <a:pPr marL="0" indent="0"/>
            <a:r>
              <a:t>훈련 0.936, 검증 0.880. 사이킷런 HistGradientBoostingClassifier와 거의 동일한 결과예요. 사실 LightGBM과 사이킷런 HistGradientBoostingClassifier는 알고리즘이 거의 같아요. 사이킷런이 LightGBM의 영향을 받아 자체 구현을 만든 거니까요.</a:t>
            </a:r>
          </a:p>
          <a:p>
            <a:pPr marL="0" indent="0"/>
            <a:endParaRPr/>
          </a:p>
          <a:p>
            <a:pPr marL="0" indent="0"/>
            <a:r>
              <a:t>자 이제 자연스럽게 의문이 들죠. "그러면 이 셋(사이킷런 HistGB, XGBoost, LightGBM) 중에 뭘 써야 하나?" 실무 가이드라인을 드리겠습니다.</a:t>
            </a:r>
          </a:p>
          <a:p>
            <a:pPr marL="0" indent="0"/>
            <a:endParaRPr/>
          </a:p>
          <a:p>
            <a:pPr marL="0" indent="0"/>
            <a:r>
              <a:t>캐글이나 대회: XGBoost나 LightGBM. 매개변수가 더 많고 정교한 튜닝이 가능해서 마지막 1%까지 짜낼 수 있어요. 두 라이브러리에 익숙해질 가치가 있습니다.</a:t>
            </a:r>
          </a:p>
          <a:p>
            <a:pPr marL="0" indent="0"/>
            <a:endParaRPr/>
          </a:p>
          <a:p>
            <a:pPr marL="0" indent="0"/>
            <a:r>
              <a:t>회사 프로젝트나 빠른 프로토타이핑: 사이킷런 HistGradientBoostingClassifier. 사이킷런 생태계 안에서 그리드 서치, 파이프라인 등과 매끄럽게 연결되거든요. 별도 라이브러리 설치도 필요 없고요.</a:t>
            </a:r>
          </a:p>
          <a:p>
            <a:pPr marL="0" indent="0"/>
            <a:endParaRPr/>
          </a:p>
          <a:p>
            <a:pPr marL="0" indent="0"/>
            <a:r>
              <a:t>대용량 데이터: LightGBM. 메모리와 속도 면에서 가장 효율적이에요.</a:t>
            </a:r>
          </a:p>
          <a:p>
            <a:pPr marL="0" indent="0"/>
            <a:endParaRPr/>
          </a:p>
          <a:p>
            <a:pPr marL="0" indent="0"/>
            <a:r>
              <a:t>이 세 가지를 다 알아두면 다양한 상황에 대처할 수 있습니다. 다음 슬라이드부터 5-3 마무리 단계로 가겠습니다.</a:t>
            </a:r>
          </a:p>
        </p:txBody>
      </p:sp>
      <p:sp>
        <p:nvSpPr>
          <p:cNvPr id="800" name="Google Shape;800;p54: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(2) — info() 메서드로 데이터 점검]</a:t>
            </a:r>
          </a:p>
          <a:p>
            <a:pPr marL="0" indent="0"/>
            <a:endParaRPr/>
          </a:p>
          <a:p>
            <a:pPr marL="0" indent="0"/>
            <a:r>
              <a:t>자, 데이터를 일단 받아왔으니 이제 모델에 넣고 학습시키면 될까요? 아닙니다. 절대 그러면 안 됩니다. 데이터를 받으면 가장 먼저 해야 할 일이 데이터의 첫인상을 잡는 일이에요. 이걸 영어로 EDA, Exploratory Data Analysis, 탐색적 데이터 분석이라고 부릅니다.</a:t>
            </a:r>
          </a:p>
          <a:p>
            <a:pPr marL="0" indent="0"/>
            <a:endParaRPr/>
          </a:p>
          <a:p>
            <a:pPr marL="0" indent="0"/>
            <a:r>
              <a:t>EDA에서 가장 먼저 봐야 할 두 가지가 있어요. 첫째, 누락된 값이 있는가. 둘째, 각 컬럼의 데이터 타입이 어떻게 생겼는가. 이 두 가지를 한 번에 보여주는 게 판다스의 info() 메서드입니다. 코드는 단순합니다, wine.info() 한 줄.</a:t>
            </a:r>
          </a:p>
          <a:p>
            <a:pPr marL="0" indent="0"/>
            <a:endParaRPr/>
          </a:p>
          <a:p>
            <a:pPr marL="0" indent="0"/>
            <a:r>
              <a:t>출력 결과를 같이 한 줄씩 읽어봅시다. 맨 위에 class 'pandas.core.frame.DataFrame'이라고 적혀 있어요. 우리가 보고 있는 객체가 데이터프레임 타입이라는 뜻입니다. 그 아래 RangeIndex가 6497로 찍혀 있죠? 0부터 6496까지, 총 6,497개 행이라는 뜻입니다. 회사가 우리한테 6,497병 분량의 와인 데이터를 줬다는 거예요. 적은 양이 아니죠.</a:t>
            </a:r>
          </a:p>
          <a:p>
            <a:pPr marL="0" indent="0"/>
            <a:endParaRPr/>
          </a:p>
          <a:p>
            <a:pPr marL="0" indent="0"/>
            <a:r>
              <a:t>그다음에 Data columns 부분을 보면 alcohol, sugar, pH, class 네 개의 컬럼이 차례대로 나옵니다. 그리고 각 컬럼별로 Non-Null Count가 표시돼 있는데 이게 우리가 가장 주의 깊게 봐야 할 부분이에요. 모든 컬럼이 6497 non-null이라고 적혀 있죠? 이게 무슨 뜻이냐면, 6,497개 모두 빈칸 없이 값이 채워져 있다는 뜻입니다. 누락값이 단 하나도 없어요.</a:t>
            </a:r>
          </a:p>
          <a:p>
            <a:pPr marL="0" indent="0"/>
            <a:endParaRPr/>
          </a:p>
          <a:p>
            <a:pPr marL="0" indent="0"/>
            <a:r>
              <a:t>여러분, 이건 정말 운이 좋은 케이스입니다. 실무에서 만나는 데이터의 한 80% 이상은 누락값이 있습니다. 누락된 행을 그냥 버릴 수도 있고, 평균이나 중앙값으로 채울 수도 있고, 머신러닝 모델로 누락값을 예측해서 채울 수도 있어요. 이걸 결측값 처리, imputation이라고 합니다. 굉장히 깊은 주제고 따로 며칠을 배워도 부족한 영역이에요. 다행히 우리 와인 데이터는 깔끔하니까 오늘은 이 부분을 건너뛸 수 있습니다.</a:t>
            </a:r>
          </a:p>
          <a:p>
            <a:pPr marL="0" indent="0"/>
            <a:endParaRPr/>
          </a:p>
          <a:p>
            <a:pPr marL="0" indent="0"/>
            <a:r>
              <a:t>마지막으로 Dtype 부분을 보면 모든 컬럼이 float64로 통일돼 있습니다. float64는 64비트 부동소수점, 즉 실수 타입이에요. 알코올 도수가 9.4, 당도가 1.9, pH가 3.51 같은 소수점 있는 숫자죠. 만약 어떤 컬럼이 object 타입이라고 나오면 그건 보통 문자열이라는 뜻입니다. 그러면 모델에 넣기 전에 숫자로 변환해야 해요.</a:t>
            </a:r>
          </a:p>
          <a:p>
            <a:pPr marL="0" indent="0"/>
            <a:endParaRPr/>
          </a:p>
          <a:p>
            <a:pPr marL="0" indent="0"/>
            <a:r>
              <a:t>메모리 사용량은 203.2KB로 나오는데 이건 무시할 수 있는 수준입니다. 6,497행 정도는 메모리에 우습게 들어가요.</a:t>
            </a:r>
          </a:p>
          <a:p>
            <a:pPr marL="0" indent="0"/>
            <a:endParaRPr/>
          </a:p>
          <a:p>
            <a:pPr marL="0" indent="0"/>
            <a:r>
              <a:t>자, 정리하면 info() 메서드는 데이터를 처음 받았을 때 거의 반사적으로 호출하는 메서드입니다. 결측값과 데이터 타입을 동시에 확인해 주거든요. 모델 성능이 이상하게 안 나올 때, 80%는 데이터 문제입니다. 알고리즘을 의심하기 전에 먼저 데이터부터 봐야 한다는 거예요. 이 습관은 머신러닝 엔지니어로 경력을 쌓아갈 때 정말 중요합니다.</a:t>
            </a:r>
          </a:p>
        </p:txBody>
      </p:sp>
      <p:sp>
        <p:nvSpPr>
          <p:cNvPr id="226" name="Google Shape;226;p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5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(13) — 앙상블 학습 전체 정리]</a:t>
            </a:r>
          </a:p>
          <a:p>
            <a:pPr marL="0" indent="0"/>
            <a:endParaRPr/>
          </a:p>
          <a:p>
            <a:pPr marL="0" indent="0"/>
            <a:r>
              <a:t>자 5-3 섹션 전체를 한번 큰 그림으로 정리해 봅시다. 이 슬라이드는 5-3에서 다룬 모든 알고리즘을 한 자리에 모아놓은 매우 중요한 슬라이드예요.</a:t>
            </a:r>
          </a:p>
          <a:p>
            <a:pPr marL="0" indent="0"/>
            <a:endParaRPr/>
          </a:p>
          <a:p>
            <a:pPr marL="0" indent="0"/>
            <a:r>
              <a:t>먼저 슬라이드 첫 줄. "앙상블 학습은 정형 데이터에서 가장 뛰어난 성능을 내는 머신러닝 알고리즘 중 하나."</a:t>
            </a:r>
          </a:p>
          <a:p>
            <a:pPr marL="0" indent="0"/>
            <a:endParaRPr/>
          </a:p>
          <a:p>
            <a:pPr marL="0" indent="0"/>
            <a:r>
              <a:t>이 문장은 정말 거짓말이 아닙니다. 정형 데이터 분야에서 트리 기반 앙상블은 거의 모든 다른 알고리즘을 압도해요. 신경망이 강한 비정형 데이터(이미지, 텍스트, 음성)와는 완전히 다른 풍경이죠. 회사 데이터의 70-80%가 정형 데이터라는 점을 고려하면, 트리 앙상블을 잘 다루는 게 머신러닝 엔지니어의 핵심 역량입니다.</a:t>
            </a:r>
          </a:p>
          <a:p>
            <a:pPr marL="0" indent="0"/>
            <a:endParaRPr/>
          </a:p>
          <a:p>
            <a:pPr marL="0" indent="0"/>
            <a:r>
              <a:t>이제 사이킷런이 제공하는 네 가지 앙상블 알고리즘을 정리해 봅시다.</a:t>
            </a:r>
          </a:p>
          <a:p>
            <a:pPr marL="0" indent="0"/>
            <a:endParaRPr/>
          </a:p>
          <a:p>
            <a:pPr marL="0" indent="0"/>
            <a:r>
              <a:t>첫째, 랜덤 포레스트. 부트스트랩 샘플 사용. 가장 대표적인 앙상블 학습 알고리즘. 매개변수 튜닝 없이도 안정적인 성능을 내서 베이스라인 모델로 자주 사용돼요. 어떤 새 문제든 일단 랜덤 포레스트로 한번 돌려보고 시작하는 게 일반적인 워크플로우입니다.</a:t>
            </a:r>
          </a:p>
          <a:p>
            <a:pPr marL="0" indent="0"/>
            <a:endParaRPr/>
          </a:p>
          <a:p>
            <a:pPr marL="0" indent="0"/>
            <a:r>
              <a:t>둘째, 엑스트라 트리. 결정 트리의 노드를 랜덤하게 분할. 부트스트랩을 사용하지 않는 대신 분할 기준 자체를 무작위화해서 다양성을 확보하는 알고리즘이에요. 학습이 빠르고 랜덤 포레스트와 비슷한 성능. 큰 데이터에서 시간 절약이 필요할 때 좋은 대안입니다.</a:t>
            </a:r>
          </a:p>
          <a:p>
            <a:pPr marL="0" indent="0"/>
            <a:endParaRPr/>
          </a:p>
          <a:p>
            <a:pPr marL="0" indent="0"/>
            <a:r>
              <a:t>셋째, 그레이디언트 부스팅. 이전 트리의 손실을 보완하는 식으로 얕은 결정 트리를 연속하여 추가. 부스팅 계열의 대표 주자고, 랜덤 포레스트와 다른 철학으로 작동해요. 트리들이 독립적이지 않고 서로 의존적입니다. 학습이 더 느리지만 성능이 더 좋은 경우가 많아요.</a:t>
            </a:r>
          </a:p>
          <a:p>
            <a:pPr marL="0" indent="0"/>
            <a:endParaRPr/>
          </a:p>
          <a:p>
            <a:pPr marL="0" indent="0"/>
            <a:r>
              <a:t>넷째, 히스토그램 기반 그레이디언트 부스팅. 훈련 데이터를 256개 정수 구간으로 나누어 빠르고 높은 성능. 그레이디언트 부스팅의 발전형이고, 사실상 정형 데이터의 끝판왕이에요. 큰 데이터에서 압도적으로 빠르고, 결측값도 자동으로 처리합니다.</a:t>
            </a:r>
          </a:p>
          <a:p>
            <a:pPr marL="0" indent="0"/>
            <a:endParaRPr/>
          </a:p>
          <a:p>
            <a:pPr marL="0" indent="0"/>
            <a:r>
              <a:t>이 네 가지를 다시 두 카테고리로 묶을 수 있어요.</a:t>
            </a:r>
          </a:p>
          <a:p>
            <a:pPr marL="0" indent="0"/>
            <a:endParaRPr/>
          </a:p>
          <a:p>
            <a:pPr marL="0" indent="0"/>
            <a:r>
              <a:t>배깅(Bagging) 계열: 랜덤 포레스트, 엑스트라 트리. 트리들이 독립적, 병렬로 학습 가능, 평균 또는 다수결로 합침.</a:t>
            </a:r>
          </a:p>
          <a:p>
            <a:pPr marL="0" indent="0"/>
            <a:endParaRPr/>
          </a:p>
          <a:p>
            <a:pPr marL="0" indent="0"/>
            <a:r>
              <a:t>부스팅(Boosting) 계열: 그레이디언트 부스팅, 히스토그램 기반 그레이디언트 부스팅. 트리들이 순차적, 이전 트리의 약점을 보완.</a:t>
            </a:r>
          </a:p>
          <a:p>
            <a:pPr marL="0" indent="0"/>
            <a:endParaRPr/>
          </a:p>
          <a:p>
            <a:pPr marL="0" indent="0"/>
            <a:r>
              <a:t>배깅은 분산을 줄이는 데 강하고, 부스팅은 편향을 줄이는 데 강해요. 둘 다 일반화 성능을 향상시키는 게 목표지만 접근 방식이 달라요.</a:t>
            </a:r>
          </a:p>
          <a:p>
            <a:pPr marL="0" indent="0"/>
            <a:endParaRPr/>
          </a:p>
          <a:p>
            <a:pPr marL="0" indent="0"/>
            <a:r>
              <a:t>그리고 슬라이드 하단에 외부 라이브러리 두 개가 적혀 있어요.</a:t>
            </a:r>
          </a:p>
          <a:p>
            <a:pPr marL="0" indent="0"/>
            <a:endParaRPr/>
          </a:p>
          <a:p>
            <a:pPr marL="0" indent="0"/>
            <a:r>
              <a:t>XGBoost: Extreme Gradient Boosting의 약자. 2014년경 출시되어 캐글 대회를 평정한 라이브러리. 정형 데이터 분야의 혁명이었어요. 워싱턴 대학교의 천 톈치 박사가 만들었습니다.</a:t>
            </a:r>
          </a:p>
          <a:p>
            <a:pPr marL="0" indent="0"/>
            <a:endParaRPr/>
          </a:p>
          <a:p>
            <a:pPr marL="0" indent="0"/>
            <a:r>
              <a:t>LightGBM: Light Gradient Boosting Machine. 마이크로소프트가 개발한 라이브러리. XGBoost보다 빠르고 메모리 효율적이에요. 대용량 데이터에서 특히 강합니다.</a:t>
            </a:r>
          </a:p>
          <a:p>
            <a:pPr marL="0" indent="0"/>
            <a:endParaRPr/>
          </a:p>
          <a:p>
            <a:pPr marL="0" indent="0"/>
            <a:r>
              <a:t>이 두 라이브러리는 사이킷런 외부지만 사이킷런 호환 인터페이스를 제공해서 거의 같은 방식으로 사용할 수 있어요. 실무에서 거의 필수적인 도구입니다.</a:t>
            </a:r>
          </a:p>
          <a:p>
            <a:pPr marL="0" indent="0"/>
            <a:endParaRPr/>
          </a:p>
          <a:p>
            <a:pPr marL="0" indent="0"/>
            <a:r>
              <a:t>자, 5-3 섹션의 큰 그림이 정리됐어요. 우리는 단일 결정 트리 한 그루(5-1)에서 시작해서 매개변수 튜닝(5-2)으로 짜내고, 마침내 앙상블(5-3)로 90% 가까운 성능에 도달했습니다. 다음 슬라이드부터 마무리로 갈 텐데, 그 전에 보강 슬라이드 한 장 들러서 5-3에서 다룬 여섯 가지 알고리즘(랜덤 포레스트, 엑스트라 트리, GB, HistGB, XGBoost, LightGBM)을 한 표에 정리해 보겠습니다. 한꺼번에 너무 많은 알고리즘이 나와서 정리가 필요한 시점입니다.</a:t>
            </a:r>
          </a:p>
        </p:txBody>
      </p:sp>
      <p:sp>
        <p:nvSpPr>
          <p:cNvPr id="817" name="Google Shape;817;p55: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normAutofit fontScale="47500" lnSpcReduction="20000"/>
          </a:bodyPr>
          <a:lstStyle/>
          <a:p>
            <a:pPr marL="0" indent="0"/>
            <a:r>
              <a:t>[SECTION 5-3 앙상블 알고리즘 비교 — 한눈에 정리]</a:t>
            </a:r>
          </a:p>
          <a:p>
            <a:pPr marL="0" indent="0"/>
            <a:endParaRPr/>
          </a:p>
          <a:p>
            <a:pPr marL="0" indent="0"/>
            <a:r>
              <a:t>자, 56번 슬라이드까지 5-3에서 다룬 알고리즘들이 좀 많죠. 랜덤 포레스트, 엑스트라 트리, 그레이디언트 부스팅, 히스토그램 기반 그레이디언트 부스팅, 그리고 외부의 XGBoost와 LightGBM. 한꺼번에 머릿속에 정리하기 어려울 수 있어서 한 슬라이드로 모아 비교해 드립니다.</a:t>
            </a:r>
          </a:p>
          <a:p>
            <a:pPr marL="0" indent="0"/>
            <a:endParaRPr/>
          </a:p>
          <a:p>
            <a:pPr marL="0" indent="0"/>
            <a:r>
              <a:t>화면의 표를 보세요. 가로축에 알고리즘 이름, 세로축에 비교 항목들이 있어요. 항목별로 짚어드리겠습니다.</a:t>
            </a:r>
          </a:p>
          <a:p>
            <a:pPr marL="0" indent="0"/>
            <a:endParaRPr/>
          </a:p>
          <a:p>
            <a:pPr marL="0" indent="0"/>
            <a:r>
              <a:t>첫 번째 항목, 카테고리. 배깅이냐 부스팅이냐. 랜덤 포레스트와 엑스트라 트리가 배깅, 나머지 그레이디언트 부스팅 계열(GB, 히스토그램, XGBoost, LightGBM)이 부스팅입니다. 이게 가장 큰 분류예요. 트리들이 독립적이냐 순차적이냐의 차이.</a:t>
            </a:r>
          </a:p>
          <a:p>
            <a:pPr marL="0" indent="0"/>
            <a:endParaRPr/>
          </a:p>
          <a:p>
            <a:pPr marL="0" indent="0"/>
            <a:r>
              <a:t>두 번째 항목, 부트스트랩 사용 여부. 랜덤 포레스트만 기본적으로 사용해요. 다른 모든 알고리즘은 안 씁니다. 엑스트라 트리는 분할 무작위로 다양성을 만들고, 부스팅 계열은 순차적 학습으로 다양성을 만들어요.</a:t>
            </a:r>
          </a:p>
          <a:p>
            <a:pPr marL="0" indent="0"/>
            <a:endParaRPr/>
          </a:p>
          <a:p>
            <a:pPr marL="0" indent="0"/>
            <a:r>
              <a:t>세 번째 항목, 트리 깊이. 배깅 계열은 깊이 제한 없이 깊게 만들어요. 보통 max_depth가 None(무제한)이거나 매우 큰 값입니다. 부스팅 계열은 정반대로 얕은 트리를 만들어요. max_depth가 3-7 정도. 약한 학습기를 많이 합치는 게 부스팅의 철학이거든요.</a:t>
            </a:r>
          </a:p>
          <a:p>
            <a:pPr marL="0" indent="0"/>
            <a:endParaRPr/>
          </a:p>
          <a:p>
            <a:pPr marL="0" indent="0"/>
            <a:r>
              <a:t>네 번째 항목, 학습 속도. 일반 그레이디언트 부스팅이 가장 느려요. 트리를 순차적으로 만들어야 하니 병렬화가 어렵거든요. 랜덤 포레스트와 엑스트라 트리는 병렬화가 잘 돼서 빠릅니다. 히스토그램 기반(사이킷런, XGBoost, LightGBM)은 256개 구간 트릭으로 일반 그레이디언트 부스팅보다 훨씬 빨라요. 그중 LightGBM이 가장 빠른 편입니다.</a:t>
            </a:r>
          </a:p>
          <a:p>
            <a:pPr marL="0" indent="0"/>
            <a:endParaRPr/>
          </a:p>
          <a:p>
            <a:pPr marL="0" indent="0"/>
            <a:r>
              <a:t>다섯 번째 항목, 매개변수 튜닝 민감도. 랜덤 포레스트가 가장 robust해요. 매개변수 거의 안 건드려도 좋은 성능이 나옵니다. 그래서 베이스라인 모델로 자주 쓰여요. 부스팅 계열은 더 민감해요. learning_rate, n_estimators, max_depth를 잘 튜닝해야 진가를 발휘합니다. 그래서 그리드 서치나 랜덤 서치가 거의 필수예요.</a:t>
            </a:r>
          </a:p>
          <a:p>
            <a:pPr marL="0" indent="0"/>
            <a:endParaRPr/>
          </a:p>
          <a:p>
            <a:pPr marL="0" indent="0"/>
            <a:r>
              <a:t>여섯 번째 항목, 결측값 처리. 사이킷런의 HistGradientBoostingClassifier, XGBoost, LightGBM이 자동 결측값 처리를 지원합니다. 다른 알고리즘들은 결측값을 미리 처리해야 해요. 이게 실무에서 큰 차이를 만들어요. 결측값이 많은 데이터에서는 히스토그램 기반 계열이 압도적으로 편리합니다.</a:t>
            </a:r>
          </a:p>
          <a:p>
            <a:pPr marL="0" indent="0"/>
            <a:endParaRPr/>
          </a:p>
          <a:p>
            <a:pPr marL="0" indent="0"/>
            <a:r>
              <a:t xml:space="preserve">일곱 번째 항목, 권장 사용 상황. </a:t>
            </a:r>
          </a:p>
          <a:p>
            <a:pPr marL="0" indent="0"/>
            <a:endParaRPr/>
          </a:p>
          <a:p>
            <a:pPr marL="0" indent="0"/>
            <a:r>
              <a:t>랜덤 포레스트: 모든 분류/회귀 문제의 첫 시도. 매개변수 튜닝 없이 빠른 베이스라인이 필요할 때.</a:t>
            </a:r>
          </a:p>
          <a:p>
            <a:pPr marL="0" indent="0"/>
            <a:endParaRPr/>
          </a:p>
          <a:p>
            <a:pPr marL="0" indent="0"/>
            <a:r>
              <a:t>엑스트라 트리: 랜덤 포레스트의 대안. 학습 시간이 부담될 때 시도.</a:t>
            </a:r>
          </a:p>
          <a:p>
            <a:pPr marL="0" indent="0"/>
            <a:endParaRPr/>
          </a:p>
          <a:p>
            <a:pPr marL="0" indent="0"/>
            <a:r>
              <a:t>그레이디언트 부스팅: 작은 데이터, 매개변수 튜닝 시간이 충분할 때.</a:t>
            </a:r>
          </a:p>
          <a:p>
            <a:pPr marL="0" indent="0"/>
            <a:endParaRPr/>
          </a:p>
          <a:p>
            <a:pPr marL="0" indent="0"/>
            <a:r>
              <a:t>히스토그램 기반 그레이디언트 부스팅: 중간~큰 데이터, 빠른 학습이 필요할 때, 결측값이 있을 때.</a:t>
            </a:r>
          </a:p>
          <a:p>
            <a:pPr marL="0" indent="0"/>
            <a:endParaRPr/>
          </a:p>
          <a:p>
            <a:pPr marL="0" indent="0"/>
            <a:r>
              <a:t>XGBoost: 캐글 대회나 마지막 1%를 짜내야 할 때.</a:t>
            </a:r>
          </a:p>
          <a:p>
            <a:pPr marL="0" indent="0"/>
            <a:endParaRPr/>
          </a:p>
          <a:p>
            <a:pPr marL="0" indent="0"/>
            <a:r>
              <a:t>LightGBM: 매우 큰 데이터(수천만 샘플 이상), 실시간 학습이 필요할 때.</a:t>
            </a:r>
          </a:p>
          <a:p>
            <a:pPr marL="0" indent="0"/>
            <a:endParaRPr/>
          </a:p>
          <a:p>
            <a:pPr marL="0" indent="0"/>
            <a:r>
              <a:t xml:space="preserve">여덟 번째 항목, 한 줄 요약. </a:t>
            </a:r>
          </a:p>
          <a:p>
            <a:pPr marL="0" indent="0"/>
            <a:endParaRPr/>
          </a:p>
          <a:p>
            <a:pPr marL="0" indent="0"/>
            <a:r>
              <a:t>랜덤 포레스트 — "안전한 첫 선택", 엑스트라 트리 — "랜덤 포레스트의 빠른 형제", 그레이디언트 부스팅 — "느리지만 정밀", 히스토그램 그레이디언트 부스팅 — "현대 표준", XGBoost — "캐글의 왕", LightGBM — "속도의 챔피언".</a:t>
            </a:r>
          </a:p>
          <a:p>
            <a:pPr marL="0" indent="0"/>
            <a:endParaRPr/>
          </a:p>
          <a:p>
            <a:pPr marL="0" indent="0"/>
            <a:r>
              <a:t>자, 이 표를 머릿속에 한 번 새겨두시면 어떤 정형 데이터 문제를 만나든 빠르게 알고리즘을 선택할 수 있을 거예요. 실무에서는 보통 두세 가지를 함께 시도해 보고 가장 좋은 걸 채택합니다. 그리고 시간이 있으면 그리드 서치나 랜덤 서치로 매개변수까지 튜닝해서 진짜 최고 성능을 짜내는 거죠.</a:t>
            </a:r>
          </a:p>
          <a:p>
            <a:pPr marL="0" indent="0"/>
            <a:endParaRPr/>
          </a:p>
          <a:p>
            <a:pPr marL="0" indent="0"/>
            <a:r>
              <a:t>마지막으로 하나 더 — 5-2에서 배운 매개변수 튜닝 도구들이 이 모든 알고리즘에 그대로 적용된다는 점을 기억하세요. cross_validate, GridSearchCV, RandomizedSearchCV는 어떤 사이킷런 추정기에든 사용할 수 있어요. XGBoost와 LightGBM도 사이킷런 호환 인터페이스라서 그대로 쓸 수 있고요. 5-2와 5-3이 결합되면 진짜 강력한 머신러닝 파이프라인이 완성됩니다.</a:t>
            </a:r>
          </a:p>
          <a:p>
            <a:pPr marL="0" indent="0"/>
            <a:endParaRPr/>
          </a:p>
          <a:p>
            <a:pPr marL="0" indent="0"/>
            <a:r>
              <a:t>이제 5장 전체의 큰 그림이 정리됐어요. 다음 슬라이드부터 5-3 마무리로 넘어가겠습니다.</a:t>
            </a:r>
          </a:p>
        </p:txBody>
      </p:sp>
      <p:sp>
        <p:nvSpPr>
          <p:cNvPr id="4" name="Slide Number Placeholder 3"/>
          <p:cNvSpPr>
            <a:spLocks noGrp="1"/>
          </p:cNvSpPr>
          <p:nvPr>
            <p:ph type="sldNum" idx="12"/>
          </p:nvPr>
        </p:nvSpPr>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5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마무리 (1) — 키워드로 끝나는 핵심 포인트]</a:t>
            </a:r>
          </a:p>
          <a:p>
            <a:pPr marL="0" indent="0"/>
            <a:endParaRPr/>
          </a:p>
          <a:p>
            <a:pPr marL="0" indent="0"/>
            <a:r>
              <a:t>앞 슬라이드의 비교 표로 알고리즘들을 한눈에 정리했으니, 이제 키워드로 5-3 섹션 전체를 닫아 봅시다. 이 슬라이드가 5-3의 핵심을 압축해서 보여줍니다.</a:t>
            </a:r>
          </a:p>
          <a:p>
            <a:pPr marL="0" indent="0"/>
            <a:endParaRPr/>
          </a:p>
          <a:p>
            <a:pPr marL="0" indent="0"/>
            <a:r>
              <a:t>첫 번째 키워드. 앙상블 학습은 더 좋은 예측 결과를 만들기 위해 여러 개의 모델을 훈련하는 머신러닝 알고리즘입니다. 이게 가장 큰 우산 개념이에요. 한 모델 대신 여러 모델을 함께 사용해서 성능을 향상시키는 모든 기법이 앙상블 학습에 속합니다. 트리 기반 외에도 다양한 앙상블 기법이 있는데, 우리는 5-3에서 트리 기반에 집중했어요.</a:t>
            </a:r>
          </a:p>
          <a:p>
            <a:pPr marL="0" indent="0"/>
            <a:endParaRPr/>
          </a:p>
          <a:p>
            <a:pPr marL="0" indent="0"/>
            <a:r>
              <a:t>두 번째 키워드. 랜덤 포레스트는 대표적인 결정 트리 기반의 앙상블 학습 방법입니다. 부트스트랩 샘플을 사용하고 랜덤하게 일부 특성을 선택하여 트리를 만드는 것이 특징이에요. 이 두 가지 무작위성 — 데이터 무작위성(부트스트랩)과 특성 무작위성 — 이 100그루의 트리를 다양하게 만들어 주고, 그 다양성이 일반화 성능을 높여줍니다.</a:t>
            </a:r>
          </a:p>
          <a:p>
            <a:pPr marL="0" indent="0"/>
            <a:endParaRPr/>
          </a:p>
          <a:p>
            <a:pPr marL="0" indent="0"/>
            <a:r>
              <a:t>세 번째 키워드. 엑스트라 트리는 랜덤 포레스트와 비슷하게 결정 트리를 사용하여 앙상블 모델을 만들지만 부트스트랩 샘플을 사용하지 않습니다. 대신 랜덤하게 노드를 분할해 과대적합을 감소시켜요. 분할 기준값 자체를 무작위로 정해서 더 다양한 트리를 만든다는 점이 핵심이에요. 학습 속도가 빠른 게 장점이고요.</a:t>
            </a:r>
          </a:p>
          <a:p>
            <a:pPr marL="0" indent="0"/>
            <a:endParaRPr/>
          </a:p>
          <a:p>
            <a:pPr marL="0" indent="0"/>
            <a:r>
              <a:t>이 두 가지 — 랜덤 포레스트와 엑스트라 트리 — 가 배깅(bagging) 계열의 양대 알고리즘이에요. 트리들을 독립적으로 만들어 평균이나 다수결로 합치는 방식이죠.</a:t>
            </a:r>
          </a:p>
          <a:p>
            <a:pPr marL="0" indent="0"/>
            <a:endParaRPr/>
          </a:p>
          <a:p>
            <a:pPr marL="0" indent="0"/>
            <a:r>
              <a:t>네 번째 키워드. 그레이디언트 부스팅은 랜덤 포레스트나 엑스트라 트리와 달리 결정 트리를 연속적으로 추가하여 손실 함수를 최소화하는 앙상블 방법입니다. 이게 부스팅 계열의 핵심 아이디어예요. 트리들이 독립적이지 않고 순차적, 의존적으로 만들어집니다. 슬라이드 설명을 그대로 인용하면 "이런 이유로 훈련 속도가 조금 느리지만 더 좋은 성능을 기대할 수 있음." 부스팅의 트레이드오프예요.</a:t>
            </a:r>
          </a:p>
          <a:p>
            <a:pPr marL="0" indent="0"/>
            <a:endParaRPr/>
          </a:p>
          <a:p>
            <a:pPr marL="0" indent="0"/>
            <a:r>
              <a:t>다섯 번째이자 마지막 키워드. 그레이디언트 부스팅의 속도를 개선한 것이 히스토그램 기반 그레이디언트 부스팅이며 안정적인 결과와 높은 성능으로 매우 인기가 높습니다. 입력 특성을 256개 구간으로 나눠서 분할 후보를 단순화하는 트릭이 핵심이에요. 큰 데이터에서 어마어마하게 빨라지면서도 정확도는 거의 손실이 없죠. 그래서 정형 데이터의 사실상 표준 알고리즘이 됐습니다.</a:t>
            </a:r>
          </a:p>
          <a:p>
            <a:pPr marL="0" indent="0"/>
            <a:endParaRPr/>
          </a:p>
          <a:p>
            <a:pPr marL="0" indent="0"/>
            <a:r>
              <a:t>이 다섯 가지 키워드를 한 줄로 묶으면 이렇게 됩니다. "앙상블 학습은 여러 모델을 합쳐서 성능을 올리는 방법이고, 트리 기반에서는 배깅 계열인 랜덤 포레스트·엑스트라 트리, 부스팅 계열인 그레이디언트 부스팅·히스토그램 기반 그레이디언트 부스팅 네 가지가 핵심 알고리즘이다."</a:t>
            </a:r>
          </a:p>
          <a:p>
            <a:pPr marL="0" indent="0"/>
            <a:endParaRPr/>
          </a:p>
          <a:p>
            <a:pPr marL="0" indent="0"/>
            <a:r>
              <a:t>5장 전체를 회고해 봅시다. 우리는 5-1에서 결정 트리 한 그루로 84%까지 갔고, 5-2에서 매개변수 자동 튜닝으로 86%까지 짜냈고, 5-3에서 앙상블로 88-89% 수준까지 올라왔어요. 사다리에서 한 칸씩 올라간 셈이에요. 그리고 5-2와 5-3이 결합되면 — 즉 앙상블 모델에 그리드 서치를 적용하면 — 90%대로 진입할 수 있습니다.</a:t>
            </a:r>
          </a:p>
          <a:p>
            <a:pPr marL="0" indent="0"/>
            <a:endParaRPr/>
          </a:p>
          <a:p>
            <a:pPr marL="0" indent="0"/>
            <a:r>
              <a:t>여기서 한 가지 더 중요한 점. 우리는 3개 특성으로만 작업했어요. 실무에서 11개 특성 다 쓰면 같은 알고리즘들이 99%대까지 갑니다. 정형 데이터 분야에서 트리 기반 앙상블이 왜 표준이 됐는지 직접 체감하셨을 겁니다.</a:t>
            </a:r>
          </a:p>
          <a:p>
            <a:pPr marL="0" indent="0"/>
            <a:endParaRPr/>
          </a:p>
          <a:p>
            <a:pPr marL="0" indent="0"/>
            <a:r>
              <a:t>다음 슬라이드에서 사이킷런 클래스들을 정리하면서 5-3을 마무리하겠습니다.</a:t>
            </a:r>
          </a:p>
        </p:txBody>
      </p:sp>
      <p:sp>
        <p:nvSpPr>
          <p:cNvPr id="825" name="Google Shape;825;p5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5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마무리 (2) — 핵심 패키지와 함수]</a:t>
            </a:r>
          </a:p>
          <a:p>
            <a:pPr marL="0" indent="0"/>
            <a:endParaRPr/>
          </a:p>
          <a:p>
            <a:pPr marL="0" indent="0"/>
            <a:r>
              <a:t>5-3 섹션에서 다룬 핵심 도구들을 정리해 드립니다. 모두 사이킷런의 ensemble 모듈에서 가져오는 네 개의 클래스예요. 슬라이드를 보면서 같이 정리합시다.</a:t>
            </a:r>
          </a:p>
          <a:p>
            <a:pPr marL="0" indent="0"/>
            <a:endParaRPr/>
          </a:p>
          <a:p>
            <a:pPr marL="0" indent="0"/>
            <a:r>
              <a:t>첫째, RandomForestClassifier. 랜덤 포레스트 분류 클래스입니다. sklearn.ensemble에서 임포트해요. 회귀 버전인 RandomForestRegressor도 있어요.</a:t>
            </a:r>
          </a:p>
          <a:p>
            <a:pPr marL="0" indent="0"/>
            <a:endParaRPr/>
          </a:p>
          <a:p>
            <a:pPr marL="0" indent="0"/>
            <a:r>
              <a:t>핵심 매개변수들을 짚어드리면. n_estimators는 트리 개수예요. 기본값 100. 늘리면 안정성이 올라가지만 시간이 더 걸립니다. 보통 200, 500까지 늘려보고 그 이상에서는 효과가 미미해요. max_features는 각 분할에서 고려할 특성 개수예요. 기본값은 'sqrt'(특성 개수의 제곱근)고, 이게 보통 좋은 선택입니다. n_jobs=-1로 모든 코어 활용하는 거 잊지 마세요.</a:t>
            </a:r>
          </a:p>
          <a:p>
            <a:pPr marL="0" indent="0"/>
            <a:endParaRPr/>
          </a:p>
          <a:p>
            <a:pPr marL="0" indent="0"/>
            <a:r>
              <a:t>핵심 속성들. feature_importances_는 특성 중요도(MDI 방식). oob_score_는 OOB 점수인데 oob_score=True로 활성화해야 사용 가능해요.</a:t>
            </a:r>
          </a:p>
          <a:p>
            <a:pPr marL="0" indent="0"/>
            <a:endParaRPr/>
          </a:p>
          <a:p>
            <a:pPr marL="0" indent="0"/>
            <a:r>
              <a:t>둘째, ExtraTreesClassifier. 엑스트라 트리 분류 클래스. 사용법은 RandomForestClassifier와 거의 동일해요. 매개변수도 같고, 메서드도 같고, 속성도 같습니다. 다른 점은 내부 알고리즘에서 부트스트랩 안 쓰고 분할 기준 무작위라는 거예요. 사용자 입장에서는 거의 차이가 안 느껴집니다.</a:t>
            </a:r>
          </a:p>
          <a:p>
            <a:pPr marL="0" indent="0"/>
            <a:endParaRPr/>
          </a:p>
          <a:p>
            <a:pPr marL="0" indent="0"/>
            <a:r>
              <a:t>이 두 클래스는 배깅 계열이에요.</a:t>
            </a:r>
          </a:p>
          <a:p>
            <a:pPr marL="0" indent="0"/>
            <a:endParaRPr/>
          </a:p>
          <a:p>
            <a:pPr marL="0" indent="0"/>
            <a:r>
              <a:t>셋째, GradientBoostingClassifier. 그레이디언트 부스팅 분류 클래스. 이건 매개변수가 좀 다릅니다.</a:t>
            </a:r>
          </a:p>
          <a:p>
            <a:pPr marL="0" indent="0"/>
            <a:endParaRPr/>
          </a:p>
          <a:p>
            <a:pPr marL="0" indent="0"/>
            <a:r>
              <a:t>n_estimators 기본값이 100인 건 같지만, 이건 정말 중요한 매개변수예요. 부스팅에서는 트리 개수가 곧 학습 단계 수와 같아서 성능에 직접 영향을 줍니다. 200, 500, 1000까지 늘려가면서 검증 점수가 어떻게 변하는지 봐야 해요. 일정 지점 이후로는 과대적합이 시작되니까 조심해야 하고요.</a:t>
            </a:r>
          </a:p>
          <a:p>
            <a:pPr marL="0" indent="0"/>
            <a:endParaRPr/>
          </a:p>
          <a:p>
            <a:pPr marL="0" indent="0"/>
            <a:r>
              <a:t>learning_rate가 새로운 매개변수예요. 각 트리의 영향력을 조절합니다. 기본값 0.1. 낮추면 천천히 학습하니까 더 많은 트리가 필요하고, 높이면 빨리 학습하지만 불안정해요. n_estimators와 learning_rate를 함께 튜닝하는 게 일반적이에요. 보통 둘이 반비례 관계로 잡힙니다 — 학습률이 낮으면 트리 수가 많아야 하고, 학습률이 높으면 트리 수가 적어도 되죠.</a:t>
            </a:r>
          </a:p>
          <a:p>
            <a:pPr marL="0" indent="0"/>
            <a:endParaRPr/>
          </a:p>
          <a:p>
            <a:pPr marL="0" indent="0"/>
            <a:r>
              <a:t>max_depth 기본값이 3이에요. 랜덤 포레스트와 정반대입니다. 그레이디언트 부스팅은 얕은 트리들을 합치는 게 철학이라 깊이를 작게 잡아요. 깊어 봐야 5나 7 정도까지만 시도합니다.</a:t>
            </a:r>
          </a:p>
          <a:p>
            <a:pPr marL="0" indent="0"/>
            <a:endParaRPr/>
          </a:p>
          <a:p>
            <a:pPr marL="0" indent="0"/>
            <a:r>
              <a:t>subsample은 52번 슬라이드에서 본 매개변수예요. 1보다 작게 잡으면 확률적 그레이디언트 부스팅이 됩니다.</a:t>
            </a:r>
          </a:p>
          <a:p>
            <a:pPr marL="0" indent="0"/>
            <a:endParaRPr/>
          </a:p>
          <a:p>
            <a:pPr marL="0" indent="0"/>
            <a:r>
              <a:t xml:space="preserve">넷째, HistGradientBoostingClassifier. 히스토그램 기반 그레이디언트 부스팅 분류 클래스. 일반 그레이디언트 부스팅과 매개변수 이름이 살짝 달라요. </a:t>
            </a:r>
          </a:p>
          <a:p>
            <a:pPr marL="0" indent="0"/>
            <a:endParaRPr/>
          </a:p>
          <a:p>
            <a:pPr marL="0" indent="0"/>
            <a:r>
              <a:t>n_estimators 대신 max_iter를 씁니다. 같은 의미지만 이름이 다른 거예요. 기본값은 100. 그리고 learning_rate는 그대로고요. max_depth, max_leaf_nodes 같은 트리 구조 매개변수도 다 지원합니다. 그리고 누락값 자동 처리, 256개 구간 분할 같은 특수 기능이 자동으로 적용돼요.</a:t>
            </a:r>
          </a:p>
          <a:p>
            <a:pPr marL="0" indent="0"/>
            <a:endParaRPr/>
          </a:p>
          <a:p>
            <a:pPr marL="0" indent="0"/>
            <a:r>
              <a:t>이 두 클래스는 부스팅 계열입니다.</a:t>
            </a:r>
          </a:p>
          <a:p>
            <a:pPr marL="0" indent="0"/>
            <a:endParaRPr/>
          </a:p>
          <a:p>
            <a:pPr marL="0" indent="0"/>
            <a:r>
              <a:t xml:space="preserve">자, 그리고 슬라이드에는 적혀 있지 않지만 추가로 알아둘 두 외부 라이브러리 — XGBoost와 LightGBM. </a:t>
            </a:r>
          </a:p>
          <a:p>
            <a:pPr marL="0" indent="0"/>
            <a:endParaRPr/>
          </a:p>
          <a:p>
            <a:pPr marL="0" indent="0"/>
            <a:r>
              <a:t>XGBoost: from xgboost import XGBClassifier. pip install xgboost로 설치. tree_method='hist'를 명시하면 히스토그램 기반으로 작동.</a:t>
            </a:r>
          </a:p>
          <a:p>
            <a:pPr marL="0" indent="0"/>
            <a:endParaRPr/>
          </a:p>
          <a:p>
            <a:pPr marL="0" indent="0"/>
            <a:r>
              <a:t>LightGBM: from lightgbm import LGBMClassifier. pip install lightgbm으로 설치. 마이크로소프트 개발. 더 빠르고 메모리 효율적.</a:t>
            </a:r>
          </a:p>
          <a:p>
            <a:pPr marL="0" indent="0"/>
            <a:endParaRPr/>
          </a:p>
          <a:p>
            <a:pPr marL="0" indent="0"/>
            <a:r>
              <a:t>이 두 라이브러리는 사이킷런 호환 인터페이스를 제공해서 거의 같은 방식으로 사용할 수 있어요.</a:t>
            </a:r>
          </a:p>
          <a:p>
            <a:pPr marL="0" indent="0"/>
            <a:endParaRPr/>
          </a:p>
          <a:p>
            <a:pPr marL="0" indent="0"/>
            <a:r>
              <a:t>자 도구 정리는 여기까지입니다. 5장 전체에 등장한 도구들을 머리 속에 한번 정리해 보세요. 5-1의 DecisionTreeClassifier, plot_tree, 5-2의 cross_validate, GridSearchCV, RandomizedSearchCV, 5-3의 RandomForestClassifier, ExtraTreesClassifier, GradientBoostingClassifier, HistGradientBoostingClassifier, 그리고 외부의 XGBoost, LightGBM. 이 도구들이 정형 데이터 머신러닝의 표준 도구 상자예요. 마스터하면 어떤 분류/회귀 문제도 다룰 수 있는 기초 체력이 됩니다.</a:t>
            </a:r>
          </a:p>
          <a:p>
            <a:pPr marL="0" indent="0"/>
            <a:endParaRPr/>
          </a:p>
          <a:p>
            <a:pPr marL="0" indent="0"/>
            <a:r>
              <a:t>다음 슬라이드에서 확인 문제로 마무리하겠습니다.</a:t>
            </a:r>
          </a:p>
        </p:txBody>
      </p:sp>
      <p:sp>
        <p:nvSpPr>
          <p:cNvPr id="833" name="Google Shape;833;p57: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5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확인 문제 (1)]</a:t>
            </a:r>
          </a:p>
          <a:p>
            <a:pPr marL="0" indent="0"/>
            <a:endParaRPr/>
          </a:p>
          <a:p>
            <a:pPr marL="0" indent="0"/>
            <a:r>
              <a:t>5-3 섹션의 확인 문제 두 개를 풀어 봅시다.</a:t>
            </a:r>
          </a:p>
          <a:p>
            <a:pPr marL="0" indent="0"/>
            <a:endParaRPr/>
          </a:p>
          <a:p>
            <a:pPr marL="0" indent="0"/>
            <a:r>
              <a:t>첫 번째 문제. "여러 개의 모델을 훈련시키고 각 모델의 예측을 취합하여 최종 결과를 만드는 학습 방식을 무엇이라고 부르나요?"</a:t>
            </a:r>
          </a:p>
          <a:p>
            <a:pPr marL="0" indent="0"/>
            <a:endParaRPr/>
          </a:p>
          <a:p>
            <a:pPr marL="0" indent="0"/>
            <a:r>
              <a:t>보기 ① 단체 학습, ② 오케스트라 학습, ③ 심포니 학습, ④ 앙상블 학습.</a:t>
            </a:r>
          </a:p>
          <a:p>
            <a:pPr marL="0" indent="0"/>
            <a:endParaRPr/>
          </a:p>
          <a:p>
            <a:pPr marL="0" indent="0"/>
            <a:r>
              <a:t>답은 ④ 앙상블 학습입니다. 영어로 ensemble learning이고, 한국어 번역에서도 영어 그대로 "앙상블"을 사용해요. 음악에서 여러 악기가 모여 한 곡을 연주하는 것에 비유한 명명이죠.</a:t>
            </a:r>
          </a:p>
          <a:p>
            <a:pPr marL="0" indent="0"/>
            <a:endParaRPr/>
          </a:p>
          <a:p>
            <a:pPr marL="0" indent="0"/>
            <a:r>
              <a:t>다른 보기들은 헷갈림 유도용이에요. 음악 관련 용어들 — 단체, 오케스트라, 심포니 — 을 끼워 넣어서 음악적 비유를 일관되게 한 거죠. 모두 그럴듯해 보이지만 머신러닝에서 정식으로 쓰이는 용어는 "앙상블 학습" 하나입니다.</a:t>
            </a:r>
          </a:p>
          <a:p>
            <a:pPr marL="0" indent="0"/>
            <a:endParaRPr/>
          </a:p>
          <a:p>
            <a:pPr marL="0" indent="0"/>
            <a:r>
              <a:t>여기서 한 가지 흥미로운 사실 — 머신러닝의 많은 용어들이 자연 현상이나 실제 세계의 비유에서 왔어요. 결정 트리(decision tree)는 식물 비유, 앙상블은 음악 비유, 랜덤 포레스트(forest)도 식물 비유, 부스팅은 약한 모델을 부스트(boost)한다는 의미. 이런 비유적 명명이 직관적 이해를 도와주는 경우가 많아요.</a:t>
            </a:r>
          </a:p>
          <a:p>
            <a:pPr marL="0" indent="0"/>
            <a:endParaRPr/>
          </a:p>
          <a:p>
            <a:pPr marL="0" indent="0"/>
            <a:r>
              <a:t>두 번째 문제. "다음 중 비정형 데이터에 속하는 것은?"</a:t>
            </a:r>
          </a:p>
          <a:p>
            <a:pPr marL="0" indent="0"/>
            <a:endParaRPr/>
          </a:p>
          <a:p>
            <a:pPr marL="0" indent="0"/>
            <a:r>
              <a:t>보기 ① 엑셀 데이터, ② CSV 데이터, ③ 데이터베이스 데이터, ④ 이미지 데이터.</a:t>
            </a:r>
          </a:p>
          <a:p>
            <a:pPr marL="0" indent="0"/>
            <a:endParaRPr/>
          </a:p>
          <a:p>
            <a:pPr marL="0" indent="0"/>
            <a:r>
              <a:t xml:space="preserve">답은 ④ 이미지 데이터입니다. </a:t>
            </a:r>
          </a:p>
          <a:p>
            <a:pPr marL="0" indent="0"/>
            <a:endParaRPr/>
          </a:p>
          <a:p>
            <a:pPr marL="0" indent="0"/>
            <a:r>
              <a:t>각 보기를 분석해 봅시다. 엑셀, CSV, 데이터베이스 모두 행과 열 형태의 표 구조를 가집니다. 행이 샘플이고 열이 특성이에요. 우리 와인 데이터처럼 각 컬럼에 의미 있는 특성이 들어 있고 그 값들이 정해진 형식(숫자, 문자열, 날짜 등)을 따르죠. 이게 정형 데이터의 정의예요.</a:t>
            </a:r>
          </a:p>
          <a:p>
            <a:pPr marL="0" indent="0"/>
            <a:endParaRPr/>
          </a:p>
          <a:p>
            <a:pPr marL="0" indent="0"/>
            <a:r>
              <a:t>이미지 데이터는 다릅니다. 픽셀 값들이 2차원 배열로 되어 있긴 하지만, 픽셀 하나하나가 의미 있는 "특성"이라고 보기 어려워요. (1, 1) 위치의 픽셀 값과 (1, 2) 위치의 픽셀 값이 본질적으로 다른 의미를 갖는 건 아니거든요. 이미지의 의미는 픽셀들의 패턴, 즉 공간적 관계에서 나오는 거예요. 그래서 비정형 데이터로 분류됩니다.</a:t>
            </a:r>
          </a:p>
          <a:p>
            <a:pPr marL="0" indent="0"/>
            <a:endParaRPr/>
          </a:p>
          <a:p>
            <a:pPr marL="0" indent="0"/>
            <a:r>
              <a:t>비정형 데이터의 다른 예시들 — 텍스트(단어들의 순서가 의미를 만듦), 음성(시간에 따른 음파의 패턴), 비디오(공간 + 시간 패턴) 등이 있어요. 이런 데이터들은 트리 기반 알고리즘으로 직접 다루기 어렵고, 보통 신경망 알고리즘으로 처리합니다. 7장 이후에서 배울 부분이에요.</a:t>
            </a:r>
          </a:p>
          <a:p>
            <a:pPr marL="0" indent="0"/>
            <a:endParaRPr/>
          </a:p>
          <a:p>
            <a:pPr marL="0" indent="0"/>
            <a:r>
              <a:t>여기서 5-3 섹션 도입부(44번 슬라이드)에서 본 큰 그림이 다시 등장합니다. 정형 데이터에는 트리 기반 앙상블, 비정형 데이터에는 신경망. 이게 머신러닝 알고리즘 선택의 큰 가이드라인이에요. 어떤 데이터 문제를 만나든 일단 "이게 정형이냐 비정형이냐"를 먼저 판단하고, 그에 맞는 알고리즘 카테고리에서 선택하는 흐름이 자연스럽습니다.</a:t>
            </a:r>
          </a:p>
          <a:p>
            <a:pPr marL="0" indent="0"/>
            <a:endParaRPr/>
          </a:p>
          <a:p>
            <a:pPr marL="0" indent="0"/>
            <a:r>
              <a:t>실무에서는 정형과 비정형이 섞인 경우도 많아요. 예를 들어 전자상거래 추천 시스템에서 사용자의 구매 이력(정형) + 상품 이미지(비정형) + 상품 설명 텍스트(비정형)를 함께 사용하는 식이에요. 이런 경우 각 데이터 타입에 맞는 모델을 따로 만들고 마지막에 결합하는 식의 멀티모달 접근이 필요합니다. 좀 더 고급 주제고요.</a:t>
            </a:r>
          </a:p>
          <a:p>
            <a:pPr marL="0" indent="0"/>
            <a:endParaRPr/>
          </a:p>
          <a:p>
            <a:pPr marL="0" indent="0"/>
            <a:r>
              <a:t>다음 슬라이드에서 마지막 두 문제를 풀고 5장을 완전히 마무리하겠습니다.</a:t>
            </a:r>
          </a:p>
        </p:txBody>
      </p:sp>
      <p:sp>
        <p:nvSpPr>
          <p:cNvPr id="841" name="Google Shape;841;p58: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343e55feb5e_0_2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확인 문제 (2)]</a:t>
            </a:r>
          </a:p>
          <a:p>
            <a:pPr marL="0" indent="0"/>
            <a:endParaRPr/>
          </a:p>
          <a:p>
            <a:pPr marL="0" indent="0"/>
            <a:r>
              <a:t>5-3 마지막 두 문제로 마무리합시다.</a:t>
            </a:r>
          </a:p>
          <a:p>
            <a:pPr marL="0" indent="0"/>
            <a:endParaRPr/>
          </a:p>
          <a:p>
            <a:pPr marL="0" indent="0"/>
            <a:r>
              <a:t>세 번째 문제. "다음 알고리즘 중 기본적으로 부트스트랩 샘플을 사용하는 알고리즘은?"</a:t>
            </a:r>
          </a:p>
          <a:p>
            <a:pPr marL="0" indent="0"/>
            <a:endParaRPr/>
          </a:p>
          <a:p>
            <a:pPr marL="0" indent="0"/>
            <a:r>
              <a:t>보기 ① 랜덤 포레스트, ② 엑스트라 트리, ③ 그레이디언트 부스팅, ④ 히스토그램 기반 그레이디언트 부스팅.</a:t>
            </a:r>
          </a:p>
          <a:p>
            <a:pPr marL="0" indent="0"/>
            <a:endParaRPr/>
          </a:p>
          <a:p>
            <a:pPr marL="0" indent="0"/>
            <a:r>
              <a:t xml:space="preserve">답은 ① 랜덤 포레스트입니다. </a:t>
            </a:r>
          </a:p>
          <a:p>
            <a:pPr marL="0" indent="0"/>
            <a:endParaRPr/>
          </a:p>
          <a:p>
            <a:pPr marL="0" indent="0"/>
            <a:r>
              <a:t>이 문제는 5-3에서 배운 네 알고리즘의 핵심 차이를 정확히 알고 있는지 확인하는 거예요. 각 보기를 분석해 봅시다.</a:t>
            </a:r>
          </a:p>
          <a:p>
            <a:pPr marL="0" indent="0"/>
            <a:endParaRPr/>
          </a:p>
          <a:p>
            <a:pPr marL="0" indent="0"/>
            <a:r>
              <a:t>① 랜덤 포레스트는 부트스트랩 샘플을 사용합니다. 46번 슬라이드에서 자세히 다뤘죠. 훈련 세트 크기와 같게 중복을 허용해서 샘플링하고, 그렇게 만든 부트스트랩 샘플로 각 트리를 학습시킵니다. 이게 랜덤 포레스트의 핵심 메커니즘 중 하나예요.</a:t>
            </a:r>
          </a:p>
          <a:p>
            <a:pPr marL="0" indent="0"/>
            <a:endParaRPr/>
          </a:p>
          <a:p>
            <a:pPr marL="0" indent="0"/>
            <a:r>
              <a:t>② 엑스트라 트리는 50번 슬라이드에서 본 것처럼 부트스트랩을 사용하지 않습니다. 대신 분할 기준값을 무작위로 정하는 방식으로 다양성을 만들어요. 모든 트리가 같은 훈련 데이터로 학습되지만 분할이 무작위라서 트리들이 달라집니다.</a:t>
            </a:r>
          </a:p>
          <a:p>
            <a:pPr marL="0" indent="0"/>
            <a:endParaRPr/>
          </a:p>
          <a:p>
            <a:pPr marL="0" indent="0"/>
            <a:r>
              <a:t>③ 그레이디언트 부스팅은 부트스트랩을 사용하지 않습니다. 트리들을 순차적으로 만들면서 이전 트리의 손실을 보완하는 방식이라 부트스트랩 같은 무작위성이 필요 없어요. subsample 매개변수로 데이터의 일부만 사용하는 옵션은 있지만, 그것도 부트스트랩과는 다른 방식(중복 없는 샘플링)이에요.</a:t>
            </a:r>
          </a:p>
          <a:p>
            <a:pPr marL="0" indent="0"/>
            <a:endParaRPr/>
          </a:p>
          <a:p>
            <a:pPr marL="0" indent="0"/>
            <a:r>
              <a:t>④ 히스토그램 기반 그레이디언트 부스팅도 마찬가지로 부트스트랩 안 씁니다. 그레이디언트 부스팅의 변종이라 같은 철학을 따라요.</a:t>
            </a:r>
          </a:p>
          <a:p>
            <a:pPr marL="0" indent="0"/>
            <a:endParaRPr/>
          </a:p>
          <a:p>
            <a:pPr marL="0" indent="0"/>
            <a:r>
              <a:t>따라서 정답은 ①번 하나입니다. 부트스트랩 샘플은 랜덤 포레스트의 시그니처 메커니즘이에요.</a:t>
            </a:r>
          </a:p>
          <a:p>
            <a:pPr marL="0" indent="0"/>
            <a:endParaRPr/>
          </a:p>
          <a:p>
            <a:pPr marL="0" indent="0"/>
            <a:r>
              <a:t>네 번째 문제. "다음 중 순서대로 트리를 추가하여 앙상블 모델을 만드는 방법은 무엇인가요?"</a:t>
            </a:r>
          </a:p>
          <a:p>
            <a:pPr marL="0" indent="0"/>
            <a:endParaRPr/>
          </a:p>
          <a:p>
            <a:pPr marL="0" indent="0"/>
            <a:r>
              <a:t>보기 ① 결정 트리, ② 랜덤 포레스트, ③ 엑스트라 트리, ④ 그레이디언트 부스팅.</a:t>
            </a:r>
          </a:p>
          <a:p>
            <a:pPr marL="0" indent="0"/>
            <a:endParaRPr/>
          </a:p>
          <a:p>
            <a:pPr marL="0" indent="0"/>
            <a:r>
              <a:t>답은 ④ 그레이디언트 부스팅입니다.</a:t>
            </a:r>
          </a:p>
          <a:p>
            <a:pPr marL="0" indent="0"/>
            <a:endParaRPr/>
          </a:p>
          <a:p>
            <a:pPr marL="0" indent="0"/>
            <a:r>
              <a:t>이 문제는 배깅과 부스팅의 차이를 묻는 거예요.</a:t>
            </a:r>
          </a:p>
          <a:p>
            <a:pPr marL="0" indent="0"/>
            <a:endParaRPr/>
          </a:p>
          <a:p>
            <a:pPr marL="0" indent="0"/>
            <a:r>
              <a:t>① 결정 트리는 앙상블이 아닙니다. 단일 모델이에요. 5-1에서 다뤘죠. 보기에 끼어 있는 함정 보기예요.</a:t>
            </a:r>
          </a:p>
          <a:p>
            <a:pPr marL="0" indent="0"/>
            <a:endParaRPr/>
          </a:p>
          <a:p>
            <a:pPr marL="0" indent="0"/>
            <a:r>
              <a:t>② 랜덤 포레스트는 앙상블이지만 트리들이 독립적으로 만들어집니다. 100그루의 트리가 동시에, 병렬로 학습돼요. 순서가 없습니다. 누가 먼저 만들어지든 상관없어요. 이런 방식을 배깅(bagging)이라고 부릅니다.</a:t>
            </a:r>
          </a:p>
          <a:p>
            <a:pPr marL="0" indent="0"/>
            <a:endParaRPr/>
          </a:p>
          <a:p>
            <a:pPr marL="0" indent="0"/>
            <a:r>
              <a:t>③ 엑스트라 트리도 마찬가지로 트리들이 독립적이에요. 배깅 계열이죠.</a:t>
            </a:r>
          </a:p>
          <a:p>
            <a:pPr marL="0" indent="0"/>
            <a:endParaRPr/>
          </a:p>
          <a:p>
            <a:pPr marL="0" indent="0"/>
            <a:r>
              <a:t>④ 그레이디언트 부스팅이 정답입니다. 51번 슬라이드에서 다룬 것처럼, 트리들을 순차적으로 추가하면서 이전 트리들의 손실을 보완하는 방식이에요. 즉 i번째 트리는 1부터 i-1번째 트리까지의 결과를 보고 만들어집니다. 순서가 핵심이고, 트리들이 서로 의존적이에요. 이런 방식을 부스팅(boosting)이라고 부릅니다.</a:t>
            </a:r>
          </a:p>
          <a:p>
            <a:pPr marL="0" indent="0"/>
            <a:endParaRPr/>
          </a:p>
          <a:p>
            <a:pPr marL="0" indent="0"/>
            <a:r>
              <a:t>이 문제에서 배울 수 있는 일반화 — 앙상블 학습을 두 큰 카테고리로 나눠 기억하세요. 배깅(독립적 + 평균/다수결): 랜덤 포레스트, 엑스트라 트리. 부스팅(순차적 + 손실 보완): 그레이디언트 부스팅, 히스토그램 기반 그레이디언트 부스팅, XGBoost, LightGBM. 이 큰 분류만 머릿속에 있으면 어떤 새 알고리즘을 만나도 빠르게 직관을 잡을 수 있어요.</a:t>
            </a:r>
          </a:p>
          <a:p>
            <a:pPr marL="0" indent="0"/>
            <a:endParaRPr/>
          </a:p>
          <a:p>
            <a:pPr marL="0" indent="0"/>
            <a:r>
              <a:t>자, 이렇게 5장 전체를 마무리합니다. 우리가 5장에서 무엇을 배웠는지 큰 그림으로 한번 더 회고해 봅시다.</a:t>
            </a:r>
          </a:p>
          <a:p>
            <a:pPr marL="0" indent="0"/>
            <a:endParaRPr/>
          </a:p>
          <a:p>
            <a:pPr marL="0" indent="0"/>
            <a:r>
              <a:t>5-1에서 결정 트리라는 새로운 알고리즘을 만났어요. 직선 한 개로 자르는 로지스틱 회귀의 한계를 보고, 공간을 칸으로 쪼개는 트리의 표현력을 배웠어요. 불순도, 정보 이득, 가지치기, 특성 중요도 같은 핵심 개념들을 익혔고요.</a:t>
            </a:r>
          </a:p>
          <a:p>
            <a:pPr marL="0" indent="0"/>
            <a:endParaRPr/>
          </a:p>
          <a:p>
            <a:pPr marL="0" indent="0"/>
            <a:r>
              <a:t>5-2에서 매개변수 튜닝의 도구들을 익혔어요. 검증 세트, 교차 검증, 그리드 서치, 랜덤 서치. 손으로 일일이 매개변수를 정하는 대신 자동으로 최적을 찾는 방법을 배웠죠.</a:t>
            </a:r>
          </a:p>
          <a:p>
            <a:pPr marL="0" indent="0"/>
            <a:endParaRPr/>
          </a:p>
          <a:p>
            <a:pPr marL="0" indent="0"/>
            <a:r>
              <a:t>5-3에서 앙상블 학습으로 도약했어요. 트리 한 그루의 한계를 100그루, 1000그루로 극복하는 방법. 배깅(랜덤 포레스트, 엑스트라 트리)과 부스팅(그레이디언트 부스팅, 히스토그램 기반)의 두 철학. 그리고 정형 데이터의 끝판왕 라이브러리 XGBoost와 LightGBM까지요.</a:t>
            </a:r>
          </a:p>
          <a:p>
            <a:pPr marL="0" indent="0"/>
            <a:endParaRPr/>
          </a:p>
          <a:p>
            <a:pPr marL="0" indent="0"/>
            <a:r>
              <a:t>이 모든 게 정형 데이터 머신러닝의 핵심 도구 상자예요. 6장 이후로는 비지도 학습, 그리고 7장 이후로는 신경망과 딥러닝으로 넘어가는데, 5장의 트리 앙상블 지식은 평생 써먹을 자산입니다. 캐글 같은 대회에 나가시거나 회사에서 정형 데이터 분석을 하실 때 이 도구들을 자유자재로 활용하실 수 있을 거예요.</a:t>
            </a:r>
          </a:p>
          <a:p>
            <a:pPr marL="0" indent="0"/>
            <a:endParaRPr/>
          </a:p>
          <a:p>
            <a:pPr marL="0" indent="0"/>
            <a:r>
              <a:t>5장 수고 많으셨습니다. 다음 6장에서 비지도 학습이라는 새로운 풍경을 만나러 가겠습니다.</a:t>
            </a:r>
          </a:p>
        </p:txBody>
      </p:sp>
      <p:sp>
        <p:nvSpPr>
          <p:cNvPr id="849" name="Google Shape;849;g343e55feb5e_0_2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(보너스 1) — 분할점 결정 방식 비교]</a:t>
            </a:r>
          </a:p>
          <a:p>
            <a:pPr marL="0" indent="0"/>
            <a:endParaRPr/>
          </a:p>
          <a:p>
            <a:pPr marL="0" indent="0"/>
            <a:r>
              <a:t>자, 앞 슬라이드에서 엑스트라 트리를 소개했는데, "랜덤 포레스트와 거의 같은데 부트스트랩만 안 쓴다"는 부분에서 학생들 머릿속에 의문이 하나 남아 있을 거예요. "그러면 트리가 다 똑같은 모양이 나오는 거 아닌가? 어디서 다양성이 만들어지지?" 그 답을 이 슬라이드에서 본격적으로 풀어드립니다.</a:t>
            </a:r>
          </a:p>
          <a:p>
            <a:pPr marL="0" indent="0"/>
            <a:endParaRPr/>
          </a:p>
          <a:p>
            <a:pPr marL="0" indent="0"/>
            <a:r>
              <a:t>먼저 한 가지 개념을 다시 정리하고 갑시다. 결정 트리가 노드 한 개를 만들 때 결정해야 하는 게 두 가지예요. 슬라이드 첫 번째 항목입니다. 첫째, 어떤 특성으로 나눌까. 와인 데이터로 치면 당도냐, 알코올이냐, pH냐. 둘째, 그 특성의 어떤 값을 기준으로 나눌까. 당도라고 정해도 "당도 ≤ -0.802"인지 "당도 ≤ 0.341"인지가 결정돼야 분기가 만들어지죠. 이 두 번째 값, 즉 분할 기준값을 영어로 threshold라고 부릅니다. 5-1에서 plot_tree로 봤던 트리 그림의 노드 첫 줄에 적혀 있던 그 숫자예요.</a:t>
            </a:r>
          </a:p>
          <a:p>
            <a:pPr marL="0" indent="0"/>
            <a:endParaRPr/>
          </a:p>
          <a:p>
            <a:pPr marL="0" indent="0"/>
            <a:r>
              <a:t>여기서 랜덤 포레스트와 엑스트라 트리가 갈라집니다.</a:t>
            </a:r>
          </a:p>
          <a:p>
            <a:pPr marL="0" indent="0"/>
            <a:endParaRPr/>
          </a:p>
          <a:p>
            <a:pPr marL="0" indent="0"/>
            <a:r>
              <a:t>랜덤 포레스트는 첫 번째 결정인 "어떤 특성"을 무작위로 일부만 골라옵니다. 사이킷런 기본값으로는 √(특성 수)개를 골라요. 그 다음 두 번째 결정인 "어떤 분할값"을 정할 때는 그 특성의 모든 가능한 분할점 후보를 다 평가해서 불순도가 가장 낮아지는 값을 고릅니다. 이게 시간이 좀 걸려요. 정렬된 1500개 샘플의 당도 값 사이에 1499개의 분할 후보가 있고, 그걸 다 평가하는 거니까요.</a:t>
            </a:r>
          </a:p>
          <a:p>
            <a:pPr marL="0" indent="0"/>
            <a:endParaRPr/>
          </a:p>
          <a:p>
            <a:pPr marL="0" indent="0"/>
            <a:r>
              <a:t>엑스트라 트리는 한 발 더 나아갑니다. 첫 번째 결정인 특성 선택은 똑같이 무작위. 그런데 두 번째 결정인 분할값을 정할 때, 그냥 그 특성의 값 범위에서 무작위로 한 개 뽑아 버립니다. 슬라이드의 예를 보세요. 랜덤 포레스트가 "sugar ≤ -0.802"를 골라 불순도 0.31을 얻었다면, 엑스트라 트리는 "sugar ≤ 0.341" 같은 값을 그냥 뽑아 쓰는 겁니다. 그 값이 좋은지 따지지 않아요. 운에 맡깁니다.</a:t>
            </a:r>
          </a:p>
          <a:p>
            <a:pPr marL="0" indent="0"/>
            <a:endParaRPr/>
          </a:p>
          <a:p>
            <a:pPr marL="0" indent="0"/>
            <a:r>
              <a:t>여섯 번째 항목을 보세요. "두 모델 모두 그중 가장 좋은 (특성, 분할값) 조합을 노드로 채택." 이 부분이 살짝 헷갈릴 수 있는데, 이 비교는 "여러 특성 후보들 사이에서" 비교한다는 뜻이지, 한 특성 안에서 여러 분할점을 비교한다는 뜻이 아니에요. 즉 엑스트라 트리는 후보 특성이 2개라면 각 특성마다 분할점 하나씩 무작위로 뽑은 두 후보 중에서 더 좋은 걸 고르는 식입니다.</a:t>
            </a:r>
          </a:p>
          <a:p>
            <a:pPr marL="0" indent="0"/>
            <a:endParaRPr/>
          </a:p>
          <a:p>
            <a:pPr marL="0" indent="0"/>
            <a:r>
              <a:t>마지막 박스를 한 번 봐주세요. 5-2 마지막 확인 문제에서 splitter='random' 옵션을 시도해 봤죠. 그 옵션이 정확히 엑스트라 트리의 분할 방식과 같습니다. DecisionTreeClassifier(splitter='random')은 사실상 엑스트라 트리 한 그루와 동등하고, 그걸 100그루로 묶은 게 ExtraTreesClassifier예요. 그때 단일 트리에서 성능이 안 좋았던 게 앙상블로 묶으니 좋은 결과로 바뀌는 이유는 다음 슬라이드에서 자세히 다룹니다.</a:t>
            </a:r>
          </a:p>
        </p:txBody>
      </p:sp>
      <p:sp>
        <p:nvSpPr>
          <p:cNvPr id="736" name="Google Shape;7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(보너스 2) — 무작위 분할이 왜 작동하는가]</a:t>
            </a:r>
          </a:p>
          <a:p>
            <a:pPr marL="0" indent="0"/>
            <a:endParaRPr/>
          </a:p>
          <a:p>
            <a:pPr marL="0" indent="0"/>
            <a:r>
              <a:t>앞 슬라이드를 본 학생들이 가장 흔하게 던지는 질문이 이거예요. "분할 기준값을 그냥 무작위로 뽑는다고요? 그게 작동한다고요? 너무 막 찍는 거 아닌가요?" 학생들 직감이 사실 옳습니다. 한 그루만 놓고 보면 진짜로 막 찍는 트리에 가까워요. 그런데 그게 작동하는 이유가 이 슬라이드의 주제, 편향-분산 트레이드오프예요. 살짝 수학적이지만 큰 그림은 어렵지 않습니다.</a:t>
            </a:r>
          </a:p>
          <a:p>
            <a:pPr marL="0" indent="0"/>
            <a:endParaRPr/>
          </a:p>
          <a:p>
            <a:pPr marL="0" indent="0"/>
            <a:r>
              <a:t>먼저 직관부터 잡고 갑시다. 슬라이드 첫 줄에 "군중의 지혜(Wisdom of Crowds)"라고 적혀 있죠. 유명한 실험이 하나 있어요. 항아리에 콩이 몇 개 들었는지 사람들에게 추측하게 합니다. 개인의 추측은 다 틀려요. 어떤 사람은 너무 많이, 어떤 사람은 너무 적게 잡아요. 그런데 100명의 추측을 평균 내면, 실제 값에 놀라울 정도로 가깝게 수렴합니다. 추측들이 진짜 값 주변에 위아래로 흩어져 있어서, 평균 내면 오차가 서로 상쇄되는 거예요. 엑스트라 트리가 정확히 그 짓을 합니다.</a:t>
            </a:r>
          </a:p>
          <a:p>
            <a:pPr marL="0" indent="0"/>
            <a:endParaRPr/>
          </a:p>
          <a:p>
            <a:pPr marL="0" indent="0"/>
            <a:r>
              <a:t>이제 정량적으로 봅시다. 슬라이드의 수식을 함께 읽어볼게요. 머신러닝 모델의 총 오차는 세 가지로 나뉩니다. 편향² 더하기 분산 더하기 노이즈. 편향은 모델이 정답으로부터 체계적으로 빗나가는 정도예요. 과소적합 경향이라고 보시면 됩니다. 분산은 데이터가 조금만 바뀌어도 모델이 휘청거리는 정도. 과대적합 경향이에요.</a:t>
            </a:r>
          </a:p>
          <a:p>
            <a:pPr marL="0" indent="0"/>
            <a:endParaRPr/>
          </a:p>
          <a:p>
            <a:pPr marL="0" indent="0"/>
            <a:r>
              <a:t>결정 트리 한 그루는 어떻습니까. 편향은 낮아요. 훈련 데이터에 거의 완벽히 맞추니까요. 그런데 분산은 매우 높아요. 데이터가 살짝만 바뀌면 트리 모양이 확 바뀝니다. 5-1에서 본 과대적합이 정확히 이 높은 분산의 결과물이에요.</a:t>
            </a:r>
          </a:p>
          <a:p>
            <a:pPr marL="0" indent="0"/>
            <a:endParaRPr/>
          </a:p>
          <a:p>
            <a:pPr marL="0" indent="0"/>
            <a:r>
              <a:t>앙상블의 트릭은 이 분산을 평균으로 깎아내는 겁니다. 슬라이드의 두 번째 수식을 보세요. N개 트리의 평균 예측의 분산은 대략 ρ·σ² + (1-ρ)·σ²/N로 표현됩니다. σ²는 단일 트리의 분산, N은 트리 개수, ρ는 트리들 간 상관관계예요. 핵심은 이 ρ입니다. 트리들이 서로 비슷하면, 즉 ρ가 1에 가까우면, N을 아무리 늘려도 첫 번째 항이 그대로 남아요. 평균을 내도 분산이 안 줄어듭니다. 반대로 트리들이 서로 매우 다르면, 즉 ρ가 0에 가까우면 두 번째 항이 N에 반비례해서 작아지고, 결국 분산이 크게 줄어듭니다.</a:t>
            </a:r>
          </a:p>
          <a:p>
            <a:pPr marL="0" indent="0"/>
            <a:endParaRPr/>
          </a:p>
          <a:p>
            <a:pPr marL="0" indent="0"/>
            <a:r>
              <a:t>여기서 엑스트라 트리의 천재성이 보입니다. 분할점을 무작위로 만들면 개별 트리의 분산 σ²는 약간 올라가요. 트리가 덜 최적화되니까요. 그런데 그 대신 트리 간 상관관계 ρ가 크게 떨어집니다. 같은 데이터를 줘도 트리들이 완전히 다른 분기를 만드니까요. ρ 감소 효과가 σ² 증가보다 크면 결국 앙상블 분산이 더 줄어듭니다. 그래서 비슷하거나 더 좋은 성능이 나오는 거예요. 박스 안의 표가 정확히 이 비교를 보여줍니다.</a:t>
            </a:r>
          </a:p>
          <a:p>
            <a:pPr marL="0" indent="0"/>
            <a:endParaRPr/>
          </a:p>
          <a:p>
            <a:pPr marL="0" indent="0"/>
            <a:r>
              <a:t>마지막 박스로 가봅시다. 이 "심한 무작위가 잘 작동한다"는 원리가 사실 머신러닝 전반에 반복해서 등장해요. 신경망의 Dropout. 학습 중에 뉴런의 절반을 그냥 꺼버립니다. 이래도 학습이 되나 싶은데 됩니다. 오히려 일반화 성능이 좋아져요. Random Subspace, Random Projection, SGD의 미니배치 무작위성도 다 같은 직관에 기반합니다. 공통 원리는 이거예요. 개별적으로는 막 찍는 것 같지만, 충분히 많이 모으거나 반복하면 노이즈는 평균되고 시그널은 살아남습니다. 엑스트라 트리는 그 원리를 가장 노골적으로 활용한 알고리즘이에요.</a:t>
            </a:r>
          </a:p>
        </p:txBody>
      </p:sp>
      <p:sp>
        <p:nvSpPr>
          <p:cNvPr id="736" name="Google Shape;7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(보너스 3) — XGBoost vs LightGBM 비교]</a:t>
            </a:r>
          </a:p>
          <a:p>
            <a:pPr marL="0" indent="0"/>
            <a:endParaRPr/>
          </a:p>
          <a:p>
            <a:pPr marL="0" indent="0"/>
            <a:r>
              <a:t>앞 59번 슬라이드에서 사이킷런 외부의 두 라이브러리 XGBoost와 LightGBM을 소개했죠. 그때는 사용법만 짧게 보고 넘어갔는데, 이 슬라이드에서 두 라이브러리의 본질적 차이를 좀 더 깊이 들여다봅니다. 실무에서 어떤 걸 언제 써야 할지 판단할 수 있게 해드릴게요.</a:t>
            </a:r>
          </a:p>
          <a:p>
            <a:pPr marL="0" indent="0"/>
            <a:endParaRPr/>
          </a:p>
          <a:p>
            <a:pPr marL="0" indent="0"/>
            <a:r>
              <a:t>먼저 가장 중요한 사실부터. 슬라이드 두 번째 항목을 봐주세요. XGBoost와 LightGBM은 둘 다 그레이디언트 부스팅 트리, 줄여서 GBT의 발전형 구현체입니다. 그리고 사이킷런의 HistGradientBoostingClassifier와 같은 히스토그램 기반 GBT 가족이에요. 즉 알고리즘의 본질은 같습니다. 차이는 누가 더 빠르냐, 누가 더 정확하냐의 디테일에 있어요. 부스팅이라는 개념 자체는 55번 슬라이드에서 본 것과 동일합니다. 트리들을 순차적으로 만들면서 직전 트리의 오차를 그래디언트 방향으로 보완해 나가는 방식이에요.</a:t>
            </a:r>
          </a:p>
          <a:p>
            <a:pPr marL="0" indent="0"/>
            <a:endParaRPr/>
          </a:p>
          <a:p>
            <a:pPr marL="0" indent="0"/>
            <a:r>
              <a:t>이제 두 라이브러리의 가장 큰 차이를 짚어드립니다. 슬라이드 네 번째 항목, 트리 성장 방식이 다릅니다. XGBoost는 level-wise, LightGBM은 leaf-wise. 이게 뭔지 그림으로 떠올려 보세요.</a:t>
            </a:r>
          </a:p>
          <a:p>
            <a:pPr marL="0" indent="0"/>
            <a:endParaRPr/>
          </a:p>
          <a:p>
            <a:pPr marL="0" indent="0"/>
            <a:r>
              <a:t>Level-wise는 한 깊이의 모든 노드를 다 채운 다음에 다음 깊이로 내려갑니다. 트리가 균형 잡힌 모양으로 자라요. 좌우 대칭에 가까운 트리가 만들어집니다. 안정적이고 예측 가능하지만, 가끔 별로 의미 없는 분할도 의무적으로 만들어야 해요. 깊이 3을 채우려면 8개의 노드가 다 필요하니까요.</a:t>
            </a:r>
          </a:p>
          <a:p>
            <a:pPr marL="0" indent="0"/>
            <a:endParaRPr/>
          </a:p>
          <a:p>
            <a:pPr marL="0" indent="0"/>
            <a:r>
              <a:t>Leaf-wise는 다릅니다. 매 단계에서 현재 모든 잎 노드 중 분할했을 때 손실을 가장 많이 줄이는 잎 하나만 골라서 분할합니다. 그러다 보면 트리가 한쪽으로 길쭉하게 자랄 수 있어요. 같은 분할 횟수로 더 큰 손실 감소를 얻으니까 학습이 빠르고 효율적이에요. 다만 작은 데이터셋에서는 한쪽으로 너무 깊게 자라서 과적합 위험이 큽니다.</a:t>
            </a:r>
          </a:p>
          <a:p>
            <a:pPr marL="0" indent="0"/>
            <a:endParaRPr/>
          </a:p>
          <a:p>
            <a:pPr marL="0" indent="0"/>
            <a:r>
              <a:t>박스 안의 비교 표를 함께 보시죠. 등장 시기는 XGBoost가 2014년 워싱턴 대학교 Tianqi Chen이 만들었고, LightGBM은 2017년 마이크로소프트가 발표했어요. LightGBM이 좀 더 최신이고, 그래서 XGBoost의 한계를 극복하는 방향으로 설계됐습니다. 학습 속도는 LightGBM이 일반적으로 더 빠르고, 메모리도 더 적게 씁니다. 큰 데이터, 그러니까 10만 행 이상의 데이터에서는 LightGBM이 압도적으로 빠르고요. 다만 작은 데이터에서는 XGBoost가 더 안정적이라는 장단점이 있습니다. 실무·대회에서는 두 라이브러리가 거의 동급 성능을 내고, 사용자의 익숙함에 따라 선택되는 편이에요.</a:t>
            </a:r>
          </a:p>
          <a:p>
            <a:pPr marL="0" indent="0"/>
            <a:endParaRPr/>
          </a:p>
          <a:p>
            <a:pPr marL="0" indent="0"/>
            <a:r>
              <a:t>슬라이드 마지막 항목을 보세요. 두 라이브러리의 공통점이자 빠른 학습의 비결이 있습니다. 둘 다 연속 특성을 256개 정도의 빈(bin)으로 미리 압축해요. 분할점을 찾을 때 정렬된 모든 값 사이를 다 평가하는 게 아니라 256개 빈 단위로만 평가합니다. 이 트릭 하나로 학습이 수십 배 빨라져요. 사이킷런의 HistGradientBoostingClassifier도 이 트릭을 그대로 가져온 거예요. 그래서 셋 다 비슷한 성능에 비슷한 속도가 나옵니다.</a:t>
            </a:r>
          </a:p>
          <a:p>
            <a:pPr marL="0" indent="0"/>
            <a:endParaRPr/>
          </a:p>
          <a:p>
            <a:pPr marL="0" indent="0"/>
            <a:r>
              <a:t>박스 안의 코드를 보시면 사용법은 거의 동일합니다. XGBoost는 XGBClassifier, LightGBM은 LGBMClassifier. 둘 다 사이킷런 호환 API를 제공해서 fit, predict, score 같은 메서드를 그대로 쓸 수 있어요. 처음 써보실 거면 별 차이 없으니 둘 다 깔아두고 실험해 보시는 걸 추천드립니다.</a:t>
            </a:r>
          </a:p>
        </p:txBody>
      </p:sp>
      <p:sp>
        <p:nvSpPr>
          <p:cNvPr id="736" name="Google Shape;7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(정리) — 배깅 vs 부스팅 가족도]</a:t>
            </a:r>
          </a:p>
          <a:p>
            <a:pPr marL="0" indent="0"/>
            <a:endParaRPr/>
          </a:p>
          <a:p>
            <a:pPr marL="0" indent="0"/>
            <a:r>
              <a:t>자, 5-3 섹션 전체를 한 장으로 정리하는 슬라이드입니다. 지금까지 5-3에서 우리가 만난 알고리즘이 굉장히 많죠. 랜덤 포레스트, 엑스트라 트리, 그레이디언트 부스팅, HistGradientBoosting, 그리고 외부의 XGBoost와 LightGBM까지. 머릿속이 좀 헝클어지셨을 수 있어요. 이 슬라이드의 가족 관계도 하나만 잘 기억해 가시면 5-3 섹션이 한 장으로 정리됩니다.</a:t>
            </a:r>
          </a:p>
          <a:p>
            <a:pPr marL="0" indent="0"/>
            <a:endParaRPr/>
          </a:p>
          <a:p>
            <a:pPr marL="0" indent="0"/>
            <a:r>
              <a:t>먼저 슬라이드 첫 두 줄. "5-3에서 다룬 모든 알고리즘은 결정 트리 여러 그루를 만드는 앙상블이지만, 트리를 만드는 방식에 따라 두 갈래로 나뉜다." 이게 가장 큰 그림이에요. 모든 5-3 알고리즘이 트리 여러 그루를 만든다는 공통점을 가지고 있어요. 한 그루가 아닙니다. 5-1에서 본 단일 결정 트리는 5-3의 알고리즘 안에서 부품 역할을 하는 거고, 5-3 알고리즘들은 그 부품을 여러 개 조합하는 거예요.</a:t>
            </a:r>
          </a:p>
          <a:p>
            <a:pPr marL="0" indent="0"/>
            <a:endParaRPr/>
          </a:p>
          <a:p>
            <a:pPr marL="0" indent="0"/>
            <a:r>
              <a:t>그런데 조합하는 방식이 두 가지가 있습니다. 슬라이드 가운데 두 항목이 그 두 갈래예요.</a:t>
            </a:r>
          </a:p>
          <a:p>
            <a:pPr marL="0" indent="0"/>
            <a:endParaRPr/>
          </a:p>
          <a:p>
            <a:pPr marL="0" indent="0"/>
            <a:r>
              <a:t>첫 번째 갈래, 배깅(Bagging). 영어로는 Bootstrap Aggregating의 줄임말이에요. 트리들을 독립적으로 그리고 병렬로 만듭니다. 한 트리가 다른 트리에 영향을 주지 않아요. 100그루 트리가 동시에 학습돼도 됩니다. 학습이 끝나면 각 트리의 예측을 평균이나 다수결로 결합해요. 주된 효과는 분산 감소입니다. 단일 트리의 과적합 경향을 평균으로 누그러뜨리는 거죠. 5-3에서 본 배깅 계열은 랜덤 포레스트와 엑스트라 트리. 둘 다 트리 100그루를 독립적으로 만들고 다수결로 결합하는 방식이에요. 랜덤 포레스트는 부트스트랩을 쓰고 엑스트라 트리는 안 쓴다는 차이가 있지만, 둘 다 배깅 가족입니다.</a:t>
            </a:r>
          </a:p>
          <a:p>
            <a:pPr marL="0" indent="0"/>
            <a:endParaRPr/>
          </a:p>
          <a:p>
            <a:pPr marL="0" indent="0"/>
            <a:r>
              <a:t>두 번째 갈래, 부스팅(Boosting). 이게 완전히 다른 철학이에요. 트리들을 순차적으로 만듭니다. 첫 번째 트리를 만들고, 그 트리가 어디서 틀렸는지 보고, 두 번째 트리는 그 틀린 부분을 보완하는 방향으로 학습합니다. 세 번째 트리는 다시 첫 번째와 두 번째 트리의 잔여 오차를 보완하고요. 이런 식으로 100그루를 쌓아나가요. 트리들 사이에 의존관계가 있어서 병렬 학습이 어렵습니다. 대신 주된 효과는 편향 감소예요. 정확도를 단계적으로 끌어올리는 방식입니다. 5-3에서 본 부스팅 계열은 그레이디언트 부스팅, HistGradientBoosting, XGBoost, LightGBM 네 가지. 정형 데이터 분야에서 SOTA, 그러니까 state-of-the-art 성능을 내는 게 거의 모두 이 가족에서 나옵니다.</a:t>
            </a:r>
          </a:p>
          <a:p>
            <a:pPr marL="0" indent="0"/>
            <a:endParaRPr/>
          </a:p>
          <a:p>
            <a:pPr marL="0" indent="0"/>
            <a:r>
              <a:t>박스 안의 가족도를 한번 보시죠. 트리 앙상블이라는 큰 뿌리에서 두 가지로 갈라지고, 각 갈래마다 알고리즘들이 매달려 있는 구조입니다. 이 그림 하나만 기억해 가시면 됩니다.</a:t>
            </a:r>
          </a:p>
          <a:p>
            <a:pPr marL="0" indent="0"/>
            <a:endParaRPr/>
          </a:p>
          <a:p>
            <a:pPr marL="0" indent="0"/>
            <a:r>
              <a:t>박스 아래쪽을 보세요. 두 방식의 핵심 효과 차이를 한 줄로 요약했어요. 배깅은 분산을 줄여서 과적합을 방지하고, 트리들이 독립적이라 병렬 학습이 가능합니다. 부스팅은 편향을 줄여서 정확도를 끌어올리고, 순차 학습이라 병렬화는 어렵지만 정형 데이터에서 가장 강력한 성능을 냅니다.</a:t>
            </a:r>
          </a:p>
          <a:p>
            <a:pPr marL="0" indent="0"/>
            <a:endParaRPr/>
          </a:p>
          <a:p>
            <a:pPr marL="0" indent="0"/>
            <a:r>
              <a:t>5-3을 마치면서 한 가지만 더 강조하겠습니다. 캐글 같은 데이터 분석 대회에서 정형 데이터 분야의 우승 솔루션 대부분이 부스팅 계열, 특히 XGBoost나 LightGBM을 씁니다. 신경망이 강한 비정형 데이터(이미지, 텍스트, 음성)와는 완전히 다른 풍경이에요. 정형 데이터에서는 트리 부스팅이 거의 절대 강자입니다. 5-3에서 배운 이 가족도가 머신러닝 실무의 큰 절반을 차지한다는 점, 기억해 두세요.</a:t>
            </a:r>
          </a:p>
        </p:txBody>
      </p:sp>
      <p:sp>
        <p:nvSpPr>
          <p:cNvPr id="736" name="Google Shape;7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(3) — describe() 메서드로 통계 점검]</a:t>
            </a:r>
          </a:p>
          <a:p>
            <a:pPr marL="0" indent="0"/>
            <a:endParaRPr/>
          </a:p>
          <a:p>
            <a:pPr marL="0" indent="0"/>
            <a:r>
              <a:t>info()로 데이터의 외형을 봤으니 이제 데이터의 내용을 봐야 합니다. 이걸 보여주는 게 판다스의 describe() 메서드입니다. 코드는 wine.describe(), 또 한 줄이에요.</a:t>
            </a:r>
          </a:p>
          <a:p>
            <a:pPr marL="0" indent="0"/>
            <a:endParaRPr/>
          </a:p>
          <a:p>
            <a:pPr marL="0" indent="0"/>
            <a:r>
              <a:t>출력 결과를 보시면 표가 하나 나오는데 행이 8개입니다. 한 줄씩 짚어 드릴게요.</a:t>
            </a:r>
          </a:p>
          <a:p>
            <a:pPr marL="0" indent="0"/>
            <a:endParaRPr/>
          </a:p>
          <a:p>
            <a:pPr marL="0" indent="0"/>
            <a:r>
              <a:t>count는 샘플 수입니다. 모든 컬럼이 6497로 동일하죠. info()에서 본 결과와 일치합니다. mean은 평균, std는 표준편차, min은 최솟값, 그다음 25%, 50%, 75%는 각각 1사분위수, 중앙값, 3사분위수입니다. 마지막으로 max는 최댓값이에요.</a:t>
            </a:r>
          </a:p>
          <a:p>
            <a:pPr marL="0" indent="0"/>
            <a:endParaRPr/>
          </a:p>
          <a:p>
            <a:pPr marL="0" indent="0"/>
            <a:r>
              <a:t>여기서 우리가 진짜 주목해야 할 부분이 있어요. 세 컬럼의 mean을 한번 비교해 보세요. alcohol은 약 10.49, sugar는 약 5.44, pH는 약 3.22 정도입니다. 그러니까 세 특성의 값 범위가 서로 굉장히 다릅니다. 알코올 도수는 10대, 당도는 한 자릿수 후반, pH는 3대.</a:t>
            </a:r>
          </a:p>
          <a:p>
            <a:pPr marL="0" indent="0"/>
            <a:endParaRPr/>
          </a:p>
          <a:p>
            <a:pPr marL="0" indent="0"/>
            <a:r>
              <a:t>자 이게 왜 중요할까요? 거리 기반 알고리즘이나 가중치 기반 알고리즘에서는 큰 값을 가진 특성이 더 큰 영향력을 갖게 됩니다. 예를 들어 KNN에서 두 샘플 사이의 거리를 계산할 때, 알코올 도수의 차이가 5 정도 나면 굉장히 큰 영향을 주는데 pH의 차이가 1만 나도 작은 영향이에요. 그런데 사실 pH가 1 차이 나는 건 와인 화학적으로는 엄청난 차이거든요. 강한 산성에서 약한 산성으로 바뀌는 정도예요.</a:t>
            </a:r>
          </a:p>
          <a:p>
            <a:pPr marL="0" indent="0"/>
            <a:endParaRPr/>
          </a:p>
          <a:p>
            <a:pPr marL="0" indent="0"/>
            <a:r>
              <a:t>로지스틱 회귀도 마찬가지입니다. 시그모이드 함수에 들어가는 값이 큰 값을 가진 특성에 의해 좌우되기 쉬워요. 그래서 다음 슬라이드에서 StandardScaler로 모든 특성을 평균 0, 표준편차 1로 표준화하는 작업을 하게 됩니다.</a:t>
            </a:r>
          </a:p>
          <a:p>
            <a:pPr marL="0" indent="0"/>
            <a:endParaRPr/>
          </a:p>
          <a:p>
            <a:pPr marL="0" indent="0"/>
            <a:r>
              <a:t>참고로 결정 트리에서는 이 표준화 과정이 필요 없습니다. 왜 그런지는 슬라이드 17에서 다시 자세히 다룰 텐데, 미리 살짝 말씀드리면 결정 트리는 분할 기준을 찾을 때 값의 절대 크기가 아니라 값의 순서에만 의존하기 때문이에요. 그래서 스케일이 달라져도 결과가 똑같이 나옵니다. 이건 트리 계열 알고리즘의 큰 장점입니다.</a:t>
            </a:r>
          </a:p>
          <a:p>
            <a:pPr marL="0" indent="0"/>
            <a:endParaRPr/>
          </a:p>
          <a:p>
            <a:pPr marL="0" indent="0"/>
            <a:r>
              <a:t>또 하나 describe() 출력에서 살펴보면 좋은 게 있어요. min과 max를 보세요. 각 컬럼에서 비현실적으로 작거나 큰 값이 있는지를 빠르게 체크할 수 있습니다. 예를 들어 알코올 도수의 max가 100이라고 나오면 그건 분명히 입력 오류겠죠. 와인 알코올이 100도가 될 수는 없으니까요. 이런 식으로 이상치(outlier)를 빠르게 발견할 수 있는 도구도 됩니다.</a:t>
            </a:r>
          </a:p>
          <a:p>
            <a:pPr marL="0" indent="0"/>
            <a:endParaRPr/>
          </a:p>
          <a:p>
            <a:pPr marL="0" indent="0"/>
            <a:r>
              <a:t>자 정리합시다. info()로 데이터 외형 보고, describe()로 데이터 통계 보고. 이 두 메서드를 데이터 받자마자 거의 반사적으로 호출하는 습관, 정말 강력하게 권장합니다. 그리고 이번 데이터에서는 "스케일이 다르다"는 사실을 발견했으니까, 다음 슬라이드에서 그걸 처리하러 가겠습니다.</a:t>
            </a:r>
          </a:p>
        </p:txBody>
      </p:sp>
      <p:sp>
        <p:nvSpPr>
          <p:cNvPr id="238" name="Google Shape;238;p9: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(보너스 4) — 부트스트랩의 직관과 어원]</a:t>
            </a:r>
          </a:p>
          <a:p>
            <a:pPr marL="0" indent="0"/>
            <a:endParaRPr/>
          </a:p>
          <a:p>
            <a:pPr marL="0" indent="0"/>
            <a:r>
              <a:t>여러분, 5-3에서 가장 먼저 만난 개념이 바로 "부트스트랩 샘플"이었어요. 50번 슬라이드에서 "중복을 허용해서 데이터를 뽑는 방식"이라고 짧게 정의했죠. 그런데 이 부트스트랩이라는 게 사실 머신러닝뿐 아니라 통계학 전반에서 굉장히 중요한 도구라서, 한 슬라이드 따로 떼서 직관부터 다시 잡아드리려고 합니다.</a:t>
            </a:r>
          </a:p>
          <a:p>
            <a:pPr marL="0" indent="0"/>
            <a:endParaRPr/>
          </a:p>
          <a:p>
            <a:pPr marL="0" indent="0"/>
            <a:r>
              <a:t>가장 좋은 비유가 모의고사 비유예요. 슬라이드 두 번째 항목을 봐주세요. 여러분 손에 10문제짜리 기출 모의고사가 한 세트 있다고 가정합시다. 보통은 한 번에 다 풀고 끝이죠. 그런데 "매일 그 10문제 중에서 일부를 무작위로 다시 뽑아 새 연습 세트를 만든다"고 생각해 보세요.</a:t>
            </a:r>
          </a:p>
          <a:p>
            <a:pPr marL="0" indent="0"/>
            <a:endParaRPr/>
          </a:p>
          <a:p>
            <a:pPr marL="0" indent="0"/>
            <a:r>
              <a:t>여기서 결정적인 규칙이 "복원 추출"입니다. 즉, 오늘 7번 문제를 뽑아 풀었어도 내일 또 7번을 뽑아도 됩니다. 어쩌면 한 세트 안에서 7번을 두 번 뽑을 수도 있어요. 거꾸로 어떤 문제는 그날 아예 등장하지 않을 수도 있고요. 같은 10문제짜리 풀이지만 매일매일 조금씩 다른 "관점"의 문제 세트가 만들어지는 거예요. 같은 문제를 여러 번 곱씹기도 하고, 새로운 조합으로 묶이기도 하면서 데이터를 다양하게 인식하는 거죠.</a:t>
            </a:r>
          </a:p>
          <a:p>
            <a:pPr marL="0" indent="0"/>
            <a:endParaRPr/>
          </a:p>
          <a:p>
            <a:pPr marL="0" indent="0"/>
            <a:r>
              <a:t>이게 바로 부트스트랩의 핵심 직관입니다. 한 데이터셋에서 "여러 관점의 데이터셋들"을 만들어내는 기법이에요.</a:t>
            </a:r>
          </a:p>
          <a:p>
            <a:pPr marL="0" indent="0"/>
            <a:endParaRPr/>
          </a:p>
          <a:p>
            <a:pPr marL="0" indent="0"/>
            <a:r>
              <a:t>이름의 어원도 재미있어요. 슬라이드 다섯 번째 항목입니다. 영어 표현 중에 "pull oneself up by one's bootstraps"라는 게 있어요. 직역하면 자기 신발끈을 잡아당겨 스스로를 들어올린다는 뜻인데, 의역하면 "외부 도움 없이 스스로 문제를 해결한다"는 의미입니다. 부트스트랩 기법이 정확히 그 짓을 합니다. 외부에서 새 데이터를 더 가져오지 않고, 내가 지금 가진 데이터를 쪼개고 섞고 재조합해서 가능한 한 활용하는 거예요.</a:t>
            </a:r>
          </a:p>
          <a:p>
            <a:pPr marL="0" indent="0"/>
            <a:endParaRPr/>
          </a:p>
          <a:p>
            <a:pPr marL="0" indent="0"/>
            <a:r>
              <a:t>그래서 이 기법은 특히 데이터가 부족할 때 강력합니다. 의료 데이터, 금융 사기 데이터, 희귀 질환 데이터처럼 "더 모으기 어려운 상황"에서 가진 데이터로부터 통계적 추론이나 모델 학습을 최대한 끌어내는 데 쓰여요. 머신러닝 이전에 통계학에서 신뢰구간 추정 같은 데도 부트스트랩을 씁니다.</a:t>
            </a:r>
          </a:p>
          <a:p>
            <a:pPr marL="0" indent="0"/>
            <a:endParaRPr/>
          </a:p>
          <a:p>
            <a:pPr marL="0" indent="0"/>
            <a:r>
              <a:t>박스 안의 예시를 함께 보시죠. 원본 데이터가 [1부터 10까지] 10개라고 합시다. 여기서 부트스트랩으로 샘플을 3개 만들어 봅니다. 샘플 1을 보면 [3, 5, 7, 7, 1, 9, 2, 5, 8, 10]이에요. 7과 5가 두 번 등장하고 있죠. 4와 6은 아예 빠졌고요. 샘플 2와 3도 마찬가지입니다. 크기는 원본과 같은 10개지만 어떤 데이터는 중복되고 어떤 데이터는 누락됩니다.</a:t>
            </a:r>
          </a:p>
          <a:p>
            <a:pPr marL="0" indent="0"/>
            <a:endParaRPr/>
          </a:p>
          <a:p>
            <a:pPr marL="0" indent="0"/>
            <a:r>
              <a:t>이게 머신러닝에서 무슨 의미가 있을까요? 박스 아래쪽에 정리했습니다. 한 데이터셋에서 "다양한 관점의 새 데이터셋" 100개를 만들 수 있다는 거예요. 그러면 그 100개 데이터셋으로 100개의 모델을 독립적으로 학습시킬 수 있겠죠. 이게 바로 다음 슬라이드에서 다룰 배깅의 출발점입니다. 부트스트랩 자체는 데이터를 다양화하는 "기법"일 뿐이고, 그걸 앙상블 학습에 활용한 게 배깅이에요.</a:t>
            </a:r>
          </a:p>
        </p:txBody>
      </p:sp>
      <p:sp>
        <p:nvSpPr>
          <p:cNvPr id="736" name="Google Shape;7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(보너스 5) — 배깅 = Bootstrap + Aggregating]</a:t>
            </a:r>
          </a:p>
          <a:p>
            <a:pPr marL="0" indent="0"/>
            <a:endParaRPr/>
          </a:p>
          <a:p>
            <a:pPr marL="0" indent="0"/>
            <a:r>
              <a:t>앞 슬라이드에서 부트스트랩을 봤죠. 이제 그 부트스트랩을 머신러닝 앙상블에 어떻게 활용하는지가 이번 슬라이드 주제입니다. 그 활용 방식의 이름이 바로 "배깅(Bagging)"이에요.</a:t>
            </a:r>
          </a:p>
          <a:p>
            <a:pPr marL="0" indent="0"/>
            <a:endParaRPr/>
          </a:p>
          <a:p>
            <a:pPr marL="0" indent="0"/>
            <a:r>
              <a:t>배깅이라는 단어가 좀 이상하죠. 무슨 가방을 뜻하는 건 아니고요. 슬라이드 일곱 번째 항목을 보세요. Bootstrap의 B와 Aggregating(어그리게이팅, 종합한다는 뜻)을 합친 합성어입니다. Bootstrap Aggregating을 줄여서 Bagging. 그러니까 "부트스트랩으로 데이터를 다양화한 다음 결과를 종합한다"는 두 단계를 한 단어로 압축한 거예요.</a:t>
            </a:r>
          </a:p>
          <a:p>
            <a:pPr marL="0" indent="0"/>
            <a:endParaRPr/>
          </a:p>
          <a:p>
            <a:pPr marL="0" indent="0"/>
            <a:r>
              <a:t>구체적으로 어떤 과정인지 슬라이드 둘째 항목부터 따라가 봅시다. 먼저 원본 데이터에서 부트스트랩 방식으로 새로운 샘플 데이터셋을 만들어요. 가령 100개의 샘플 데이터셋을 만든다고 합시다. 각각의 샘플 데이터셋으로 모델을 하나씩 학습시킵니다. 그러면 총 100개의 AI 모델이 만들어져요. 이 모델들은 서로 다른 부트스트랩 샘플을 본 거니까 조금씩 다르게 학습됐겠죠.</a:t>
            </a:r>
          </a:p>
          <a:p>
            <a:pPr marL="0" indent="0"/>
            <a:endParaRPr/>
          </a:p>
          <a:p>
            <a:pPr marL="0" indent="0"/>
            <a:r>
              <a:t>여기서 중요한 점이 있어요. 슬라이드 셋째 항목입니다. 이 개별 모델 한 개만 따로 떼서 보면, 원본 데이터 전체로 학습한 모델보다 성능이 떨어집니다. 당연하죠. 부트스트랩 샘플은 원본의 일부만 본 "불완전한 데이터"니까요. 그래서 개별 모델은 "약한 모델"이라고 불립니다.</a:t>
            </a:r>
          </a:p>
          <a:p>
            <a:pPr marL="0" indent="0"/>
            <a:endParaRPr/>
          </a:p>
          <a:p>
            <a:pPr marL="0" indent="0"/>
            <a:r>
              <a:t>그런데 마법이 일어나는 건 이 다음입니다. 100개의 약한 모델이 예측을 내놓을 때, 그걸 그냥 따로 따로 쓰는 게 아니라 종합(Aggregating)합니다. 분류 문제면 다수결로, 회귀 문제면 평균으로 결합해요. 슬라이드 다섯 번째 항목이에요. 100개 모델이 "투표"하는 셈입니다.</a:t>
            </a:r>
          </a:p>
          <a:p>
            <a:pPr marL="0" indent="0"/>
            <a:endParaRPr/>
          </a:p>
          <a:p>
            <a:pPr marL="0" indent="0"/>
            <a:r>
              <a:t>그 결과가 어떻게 되냐. 개별 모델보다 훨씬 정확하고 안정적인 예측이 나옵니다. 이게 "집단 지성"의 원리예요. 한 사람은 틀려도 100명이 모이면 정답에 수렴하는, 그 군중의 지혜와 같은 메커니즘입니다.</a:t>
            </a:r>
          </a:p>
          <a:p>
            <a:pPr marL="0" indent="0"/>
            <a:endParaRPr/>
          </a:p>
          <a:p>
            <a:pPr marL="0" indent="0"/>
            <a:r>
              <a:t>왜 이게 작동할까요. 박스 아래 "한 줄 정리"를 보세요. 노이즈는 평균으로 상쇄되고, 시그널은 살아남기 때문이에요. 모델 A는 어떤 부분에서 과대평가하고, 모델 B는 그 부분에서 과소평가한다면, 둘을 평균 내면 진짜 값에 가까워집니다. 모델들이 서로 "독립적으로 다르게" 틀려야 이 효과가 강하게 나타나요. 이 "독립성" 또는 "낮은 상관관계"가 다음 슬라이드 핵심 주제로 이어집니다.</a:t>
            </a:r>
          </a:p>
          <a:p>
            <a:pPr marL="0" indent="0"/>
            <a:endParaRPr/>
          </a:p>
          <a:p>
            <a:pPr marL="0" indent="0"/>
            <a:r>
              <a:t>그래서 머신러닝에 익숙하지 않은 분들에게는 직관적으로 좀 이상하게 들립니다. "왜 굳이 안 좋은 모델 100개를 만들지? 잘 만든 모델 한 개가 낫지 않나?" 하고요. 하지만 통계적으로는 그 반대가 맞습니다. 잘 만든 모델 한 개는 그 한 개의 약점에 그대로 노출되지만, 약한 모델 100개의 종합은 약점을 서로 보완하기 때문에 더 강력해져요. 이게 앙상블 학습의 근본 원리이고, 5-3 섹션 전체를 관통하는 큰 그림입니다.</a:t>
            </a:r>
          </a:p>
        </p:txBody>
      </p:sp>
      <p:sp>
        <p:nvSpPr>
          <p:cNvPr id="736" name="Google Shape;7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(보너스 6) — 배깅의 한계와 랜덤 포레스트의 등장]</a:t>
            </a:r>
          </a:p>
          <a:p>
            <a:pPr marL="0" indent="0"/>
            <a:endParaRPr/>
          </a:p>
          <a:p>
            <a:pPr marL="0" indent="0"/>
            <a:r>
              <a:t>앞 슬라이드에서 배깅의 마법을 봤죠. 부트스트랩으로 데이터를 다양화하고, 100개의 약한 모델을 종합하면 강해진다. 그런데 사실 배깅에는 치명적인 한계가 하나 있어요. 그 한계를 극복하기 위해 등장한 게 바로 랜덤 포레스트입니다. 이 슬라이드가 "왜 단순 배깅이 아니라 랜덤 포레스트인가"를 짚어드리는 슬라이드예요.</a:t>
            </a:r>
          </a:p>
          <a:p>
            <a:pPr marL="0" indent="0"/>
            <a:endParaRPr/>
          </a:p>
          <a:p>
            <a:pPr marL="0" indent="0"/>
            <a:r>
              <a:t>슬라이드 두 번째 항목을 보세요. 배깅의 한계는 "어떤 데이터를 뽑을지"에만 랜덤성을 줄 뿐, "어떤 특성(feature)을 쓸지"에는 랜덤성을 안 준다는 점이에요. 모든 부트스트랩 샘플이 동일한 특성 집합을 가지고 학습하는 거죠.</a:t>
            </a:r>
          </a:p>
          <a:p>
            <a:pPr marL="0" indent="0"/>
            <a:endParaRPr/>
          </a:p>
          <a:p>
            <a:pPr marL="0" indent="0"/>
            <a:r>
              <a:t>이게 왜 문제일까요. 예를 들어보겠습니다. 슬라이드 세 번째 항목입니다. 암 진단 데이터가 있다고 합시다. 특성이 여러 개 있는데, 그중 "종양의 크기"라는 특성이 정답을 맞히는 데 압도적으로 중요하다고 가정해 봅시다. 다른 특성들은 그에 비해 영향이 작아요.</a:t>
            </a:r>
          </a:p>
          <a:p>
            <a:pPr marL="0" indent="0"/>
            <a:endParaRPr/>
          </a:p>
          <a:p>
            <a:pPr marL="0" indent="0"/>
            <a:r>
              <a:t>이제 부트스트랩으로 100개 샘플을 만들었어요. 데이터 행은 서로 다르겠죠. 어떤 환자 데이터는 빠지고, 어떤 환자는 중복으로 들어가고. 그런데 "종양 크기"라는 특성 자체는 100개 샘플 모두에 그대로 들어가 있습니다. 누락되는 환자는 있어도, 특성은 누락되지 않아요.</a:t>
            </a:r>
          </a:p>
          <a:p>
            <a:pPr marL="0" indent="0"/>
            <a:endParaRPr/>
          </a:p>
          <a:p>
            <a:pPr marL="0" indent="0"/>
            <a:r>
              <a:t>결과적으로 100개 모델을 학습시켰을 때, 모든 모델이 "종양 크기"에만 의존해서 비슷한 결정 규칙을 만들어 냅니다. 박스 안의 도식을 보세요. 샘플 1, 2, 100 모두 특성 [1, 2, 3, 4]를 다 가지고 있고, 특성 2(종양 크기)에 다 의존하는 모델이 만들어집니다.</a:t>
            </a:r>
          </a:p>
          <a:p>
            <a:pPr marL="0" indent="0"/>
            <a:endParaRPr/>
          </a:p>
          <a:p>
            <a:pPr marL="0" indent="0"/>
            <a:r>
              <a:t>이게 왜 나쁘냐. 앞 슬라이드 마지막에 강조한 게 "모델들이 서로 독립적으로 다르게 틀려야 평균이 효과를 발휘한다"는 거였죠. 그런데 100개 모델이 다 비슷한 답을 내놓으면 평균을 내도 결과가 달라지지 않아요. 통계적으로 말하면 모델 간 상관관계 ρ가 매우 높아져서, 분산 감소 효과가 거의 사라지는 거예요. 56번 슬라이드 편향-분산 트레이드오프에서 본 그 공식 기억하시죠. ρ가 높으면 N개를 평균 내도 분산이 안 줄어듭니다.</a:t>
            </a:r>
          </a:p>
          <a:p>
            <a:pPr marL="0" indent="0"/>
            <a:endParaRPr/>
          </a:p>
          <a:p>
            <a:pPr marL="0" indent="0"/>
            <a:r>
              <a:t>이 한계를 극복하기 위해 등장한 아이디어가 슬라이드 일곱 번째 항목, "Random Feature Selection"이에요. 데이터 행에만 랜덤성을 주는 게 아니라, 특성에도 랜덤성을 주자는 거죠.</a:t>
            </a:r>
          </a:p>
          <a:p>
            <a:pPr marL="0" indent="0"/>
            <a:endParaRPr/>
          </a:p>
          <a:p>
            <a:pPr marL="0" indent="0"/>
            <a:r>
              <a:t>박스 아래쪽을 보세요. 랜덤 포레스트는 어떻게 하냐. 샘플 1을 만들 때 특성도 일부만 무작위로 골라서 씁니다. 예시에서 샘플 1은 특성 [1, 3]만 사용하고 강력한 특성 2는 일부러 빼버려요. 샘플 2는 [2, 4]를 쓰고, 샘플 3은 [1, 4]를 쓰고. 이렇게 각 모델이 서로 다른 특성 부분집합을 보면서 학습하는 겁니다.</a:t>
            </a:r>
          </a:p>
          <a:p>
            <a:pPr marL="0" indent="0"/>
            <a:endParaRPr/>
          </a:p>
          <a:p>
            <a:pPr marL="0" indent="0"/>
            <a:r>
              <a:t>그러면 결과적으로 100개 모델이 진짜로 다른 관점을 갖게 돼요. 어떤 모델은 특성 2의 도움 없이도 결정을 내려야 하니까, 다른 특성들의 신호를 살려서 학습하게 됩니다. 모델 간 상관관계 ρ가 뚝 떨어지고, 평균 효과가 다시 살아나는 거예요. 이게 랜덤 포레스트가 단순 배깅을 능가하는 결정적인 이유입니다.</a:t>
            </a:r>
          </a:p>
          <a:p>
            <a:pPr marL="0" indent="0"/>
            <a:endParaRPr/>
          </a:p>
          <a:p>
            <a:pPr marL="0" indent="0"/>
            <a:r>
              <a:t>사이킷런의 RandomForestClassifier가 정확히 이 두 가지를 동시에 합니다. 부트스트랩으로 데이터 샘플링 + 분할마다 무작위로 √(특성 수)개 특성 선택. 이 두 무작위성의 조합이 "랜덤" 포레스트의 진짜 의미예요.</a:t>
            </a:r>
          </a:p>
        </p:txBody>
      </p:sp>
      <p:sp>
        <p:nvSpPr>
          <p:cNvPr id="736" name="Google Shape;7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(보너스 7) — 의사결정 나무를 쓰는 이유와 3대 파라미터]</a:t>
            </a:r>
          </a:p>
          <a:p>
            <a:pPr marL="0" indent="0"/>
            <a:endParaRPr/>
          </a:p>
          <a:p>
            <a:pPr marL="0" indent="0"/>
            <a:r>
              <a:t>지금까지 부트스트랩, 배깅, 그리고 랜덤 포레스트의 핵심 아이디어를 살펴봤습니다. 그런데 한 가지 의문이 남아요. 왜 하필 "의사결정 나무"를 100그루씩 모아 만드는 걸까. 다른 알고리즘은 안 되나. 그리고 실제로 사이킷런으로 쓸 때 뭘 신경 써야 하나. 이 두 가지를 정리하는 슬라이드입니다.</a:t>
            </a:r>
          </a:p>
          <a:p>
            <a:pPr marL="0" indent="0"/>
            <a:endParaRPr/>
          </a:p>
          <a:p>
            <a:pPr marL="0" indent="0"/>
            <a:r>
              <a:t>먼저 "왜 의사결정 나무인가"부터 봅시다. 슬라이드 두 번째 항목입니다. 의사결정 나무는 어떤 축을 기준으로 분기를 나눠서 판단하는 알고리즘이에요. 5-1에서 plot_tree로 그려본 그 트리 구조죠. 강력하고 사람이 봐서 해석하기도 쉽다는 장점이 있습니다.</a:t>
            </a:r>
          </a:p>
          <a:p>
            <a:pPr marL="0" indent="0"/>
            <a:endParaRPr/>
          </a:p>
          <a:p>
            <a:pPr marL="0" indent="0"/>
            <a:r>
              <a:t>그런데 단점이 하나 큽니다. 데이터에 엄청나게 민감해요. 이상한 데이터 하나만 들어와도 분기 경계선이 확 바뀌거나 트리 모양이 완전히 달라집니다. 5-1에서 본 그 과대적합 경향이 정확히 이 "데이터 민감성"에서 옵니다.</a:t>
            </a:r>
          </a:p>
          <a:p>
            <a:pPr marL="0" indent="0"/>
            <a:endParaRPr/>
          </a:p>
          <a:p>
            <a:pPr marL="0" indent="0"/>
            <a:r>
              <a:t>그런데 여기서 아이러니가 일어납니다. 슬라이드 세 번째 항목 보세요. 이 단점이 부트스트랩과 특성 무작위 선택을 만나면 오히려 "장점"으로 바뀝니다. 왜냐하면 부트스트랩 + 특성 무작위로 입력을 흔들었을 때, 의사결정 나무는 입력 변화에 민감하니까 진짜로 다르게 자라요. 트리 100그루가 서로 완전히 다른 모양이 됩니다. 그게 우리가 원하는 "모델 간 독립성"이고, 낮은 상관관계 ρ죠. 56번 슬라이드의 그 ρ. 의사결정 나무의 민감함이 ρ를 낮추는 데 결정적으로 기여합니다.</a:t>
            </a:r>
          </a:p>
          <a:p>
            <a:pPr marL="0" indent="0"/>
            <a:endParaRPr/>
          </a:p>
          <a:p>
            <a:pPr marL="0" indent="0"/>
            <a:r>
              <a:t>또 하나의 장점은 학습과 추론이 빠르다는 점이에요. 트리 자체가 단순한 분기 규칙들의 집합이라 계산이 가볍습니다. 그래서 100그루, 500그루 만들기에 부담이 적어요. 만약 무거운 모델(예: 신경망)로 앙상블을 하면 100개 만들기가 현실적으로 어렵겠죠. 의사결정 나무는 빠르고 가볍기 때문에 앙상블의 베이스 모델로 최적입니다.</a:t>
            </a:r>
          </a:p>
          <a:p>
            <a:pPr marL="0" indent="0"/>
            <a:endParaRPr/>
          </a:p>
          <a:p>
            <a:pPr marL="0" indent="0"/>
            <a:r>
              <a:t>이제 사이킷런으로 RandomForestClassifier를 쓸 때 신경 써야 할 3대 파라미터로 넘어갑시다. 슬라이드 일곱 번째 항목입니다. 박스 안에 각각 정리되어 있어요.</a:t>
            </a:r>
          </a:p>
          <a:p>
            <a:pPr marL="0" indent="0"/>
            <a:endParaRPr/>
          </a:p>
          <a:p>
            <a:pPr marL="0" indent="0"/>
            <a:r>
              <a:t>첫째, n_estimators. 트리를 몇 그루 만들 것인가입니다. 보통 100에서 500 사이로 설정합니다. 사이킷런 기본값이 100이에요. 트리가 많을수록 앙상블이 안정적이고 정확해지지만, 학습 시간이 그만큼 늘어납니다. 시간과 성능의 트레이드오프죠. 와인 데이터 같은 작은 데이터셋에서는 100그루로 충분하고, 큰 데이터셋이나 캐글 같은 대회에서는 500그루까지 늘리기도 합니다.</a:t>
            </a:r>
          </a:p>
          <a:p>
            <a:pPr marL="0" indent="0"/>
            <a:endParaRPr/>
          </a:p>
          <a:p>
            <a:pPr marL="0" indent="0"/>
            <a:r>
              <a:t>둘째, max_features. 각 분할에서 몇 개의 특성을 무작위로 고를 것인가예요. 사이킷런 기본값이 "sqrt", 즉 √(전체 특성 수)입니다. 특성이 10개면 √10 ≈ 3개를 골라서 그중에서 최선의 분할을 선택하는 거죠. 이 값을 작게 잡을수록 트리 간 다양성이 커지지만, 너무 작으면 개별 트리의 성능이 떨어집니다. 거의 대부분 기본값 √으로 두면 됩니다.</a:t>
            </a:r>
          </a:p>
          <a:p>
            <a:pPr marL="0" indent="0"/>
            <a:endParaRPr/>
          </a:p>
          <a:p>
            <a:pPr marL="0" indent="0"/>
            <a:r>
              <a:t>셋째, max_depth. 각 트리의 최대 깊이입니다. 단일 의사결정 트리를 쓸 때는 보통 깊이를 제한해서 과대적합을 막죠. 그런데 랜덤 포레스트 안의 개별 트리는 "완벽할 필요가 없어요". 어차피 100그루의 종합으로 결정하니까요. 사이킷런 기본값은 None, 즉 깊이 제한 없음이지만, 큰 데이터셋에서는 10~20 정도로 제한해서 학습 시간을 줄이는 게 일반적입니다.</a:t>
            </a:r>
          </a:p>
          <a:p>
            <a:pPr marL="0" indent="0"/>
            <a:endParaRPr/>
          </a:p>
          <a:p>
            <a:pPr marL="0" indent="0"/>
            <a:r>
              <a:t>박스 아래 한 줄 요약을 보세요. 랜덤 포레스트는 결국 "데이터·특성 모두에 무작위성을 부여한 의사결정 나무 100그루의 집단 지성"이에요. 정형 데이터 분야 머신러닝의 표준 베이스라인이고, 캐글 같은 대회에서 무조건 한 번은 돌려보는 알고리즘입니다. 이걸 기준점으로 잡고 더 강한 부스팅 계열로 넘어가는 게 5-3 후반부의 흐름이에요. 다음 슬라이드부터 RandomForestClassifier를 와인 데이터에 직접 적용해 봅니다.</a:t>
            </a:r>
          </a:p>
        </p:txBody>
      </p:sp>
      <p:sp>
        <p:nvSpPr>
          <p:cNvPr id="736" name="Google Shape;7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(보너스 8) — 부스팅의 핵심 직관]</a:t>
            </a:r>
          </a:p>
          <a:p>
            <a:pPr marL="0" indent="0"/>
            <a:endParaRPr/>
          </a:p>
          <a:p>
            <a:pPr marL="0" indent="0"/>
            <a:r>
              <a:t>자, 지금까지 5-3에서 우리가 본 건 모두 배깅 가족이었어요. 랜덤 포레스트, 엑스트라 트리. 트리들을 독립·병렬로 만들고 다수결이나 평균으로 결합하는 방식이었죠. 이제 5-3의 후반부, 부스팅 가족으로 넘어가는 전환점에 와 있습니다. 그 전에 "부스팅이 도대체 뭐냐"를 직관부터 잡고 가야 합니다. 그래야 다음 슬라이드부터 등장하는 그레이디언트 부스팅, HistGradientBoosting, XGBoost, LightGBM이 다 무슨 가족인지 한눈에 보여요.</a:t>
            </a:r>
          </a:p>
          <a:p>
            <a:pPr marL="0" indent="0"/>
            <a:endParaRPr/>
          </a:p>
          <a:p>
            <a:pPr marL="0" indent="0"/>
            <a:r>
              <a:t>부스팅을 이해하는 가장 좋은 비유가 릴레이 문제 풀이입니다. 슬라이드 두 번째 항목 보시죠. 여러 학생이 릴레이로 시험 문제를 푼다고 상상해 봅시다. 첫 번째 학생이 시험을 봐요. 채점을 하고 나서 두 번째 학생에게 이렇게 말합니다. "야, 내가 3번이랑 7번을 틀렸어. 이게 진짜 어려운 문제들이야. 너는 이 문제에 특별히 집중해서 공부해." 두 번째 학생은 그 조언을 받아 1, 2, 4, 5, 6, 8, 9, 10번 문제는 적당히 넘기고 3번, 7번에 가중치를 두고 학습합니다.</a:t>
            </a:r>
          </a:p>
          <a:p>
            <a:pPr marL="0" indent="0"/>
            <a:endParaRPr/>
          </a:p>
          <a:p>
            <a:pPr marL="0" indent="0"/>
            <a:r>
              <a:t>이게 끝이 아니에요. 두 번째 학생도 시험을 보고 채점합니다. 그러면 또 어딘가에서 틀려요. 가령 5번이랑 9번에서 틀렸다고 합시다. 세 번째 학생에게 "5번 9번이 어려우니까 집중해"라고 알려줍니다. 그러면 세 번째 학생은 그 부분을 메우는 거죠. 이런 식으로 N명의 학생이 릴레이로 학습합니다. 각 학생은 직전 학생의 약점을 보완하는 역할이에요.</a:t>
            </a:r>
          </a:p>
          <a:p>
            <a:pPr marL="0" indent="0"/>
            <a:endParaRPr/>
          </a:p>
          <a:p>
            <a:pPr marL="0" indent="0"/>
            <a:r>
              <a:t>이게 바로 부스팅입니다. 슬라이드 다섯 번째 항목입니다. 배깅이 "병렬·독립"이었다면, 부스팅은 "순차·보완"의 패러다임이에요. 학생들 사이에 정보 흐름이 있고, 후속 학생이 선행 학생의 실수를 보완하는 구조죠.</a:t>
            </a:r>
          </a:p>
          <a:p>
            <a:pPr marL="0" indent="0"/>
            <a:endParaRPr/>
          </a:p>
          <a:p>
            <a:pPr marL="0" indent="0"/>
            <a:r>
              <a:t>여기서 또 하나 중요한 용어가 약한 학습기(Weak Learner)와 강한 학습기(Strong Learner)입니다. 슬라이드 여섯 번째 항목이에요. 부스팅에서는 보통 "약한 모델"을 베이스로 씁니다. 약한 모델이라는 건 단일로는 성능이 별로인 모델이에요. 결정 트리로 치면 깊이 1짜리, 2짜리, 3짜리 같은 얕은 트리들. 이런 트리 하나만 가지고는 거의 동전 던지기보다 조금 나은 수준이에요.</a:t>
            </a:r>
          </a:p>
          <a:p>
            <a:pPr marL="0" indent="0"/>
            <a:endParaRPr/>
          </a:p>
          <a:p>
            <a:pPr marL="0" indent="0"/>
            <a:r>
              <a:t>그런데 이 약한 모델 100개, 500개, 1000개를 부스팅으로 결합하면 갑자기 강한 학습기가 만들어집니다. 정확도가 95%, 98% 이런 식으로 폭증해요. 마치 릴레이의 학생들이 한 명씩은 별 거 아니지만 합치면 강력한 팀이 되는 것과 같습니다.</a:t>
            </a:r>
          </a:p>
          <a:p>
            <a:pPr marL="0" indent="0"/>
            <a:endParaRPr/>
          </a:p>
          <a:p>
            <a:pPr marL="0" indent="0"/>
            <a:r>
              <a:t>박스를 한 번 봐주세요. 배깅과 부스팅의 학습 방식 차이를 도식으로 그려놨어요. 배깅은 모델 1, 2, ..., N이 동시에 만들어지고 나중에 합쳐집니다. 5-3의 (2)부터 (7)까지가 다 배깅 가족이었죠. 부스팅은 모델 1이 먼저 만들어지고, 모델 2가 모델 1의 정보를 받아 만들어지고, 그렇게 N까지 차례로 쌓입니다. 5-3 (8)부터 등장하는 그레이디언트 부스팅 가족이 다 이 부스팅 패러다임이에요.</a:t>
            </a:r>
          </a:p>
          <a:p>
            <a:pPr marL="0" indent="0"/>
            <a:endParaRPr/>
          </a:p>
          <a:p>
            <a:pPr marL="0" indent="0"/>
            <a:r>
              <a:t>주효과도 다릅니다. 배깅은 분산을 줄이는 게 주된 효과예요. 트리 하나하나가 과대적합 경향이지만 평균으로 깎아냅니다. 부스팅은 편향을 줄이는 게 주된 효과예요. 처음에 못 풀던 어려운 문제를 점점 잘 풀게 되는 방식으로 정확도 자체를 끌어올립니다. 56번 슬라이드에서 본 편향-분산 트레이드오프, 거기서 "부스팅은 편향↓"이라고 잠깐 언급했던 게 바로 이거예요.</a:t>
            </a:r>
          </a:p>
          <a:p>
            <a:pPr marL="0" indent="0"/>
            <a:endParaRPr/>
          </a:p>
          <a:p>
            <a:pPr marL="0" indent="0"/>
            <a:r>
              <a:t>다음 슬라이드에서 부스팅 알고리즘들이 공통으로 다루는 두 가지 핵심 개념, 데이터 가중치와 모델 신뢰도를 보고, 그 다음 슬라이드에서 부스팅의 원조 격인 AdaBoost를 통해 부스팅이 실제로 어떻게 동작하는지 따라가 보겠습니다.</a:t>
            </a:r>
          </a:p>
        </p:txBody>
      </p:sp>
      <p:sp>
        <p:nvSpPr>
          <p:cNvPr id="736" name="Google Shape;7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(보너스 9) — 부스팅의 2대 축]</a:t>
            </a:r>
          </a:p>
          <a:p>
            <a:pPr marL="0" indent="0"/>
            <a:endParaRPr/>
          </a:p>
          <a:p>
            <a:pPr marL="0" indent="0"/>
            <a:r>
              <a:t>부스팅 알고리즘은 한 종류가 아니에요. AdaBoost가 가장 먼저 나왔고, 그 다음에 그레이디언트 부스팅(GBM)이 등장했고, 이후에 XGBoost, LightGBM, CatBoost 같은 변형들이 줄줄이 나왔습니다. 이들이 모두 "부스팅"이라는 큰 우산 아래 있는데, 각각 어떻게 다른가. 그 차이를 만드는 두 가지 핵심 축이 바로 이 슬라이드의 주제예요.</a:t>
            </a:r>
          </a:p>
          <a:p>
            <a:pPr marL="0" indent="0"/>
            <a:endParaRPr/>
          </a:p>
          <a:p>
            <a:pPr marL="0" indent="0"/>
            <a:r>
              <a:t>그 두 축은 첫째 데이터 가중치, 둘째 모델 신뢰도입니다. 슬라이드 셋째 항목부터 일곱째 항목까지 차례로 따라가 봅시다.</a:t>
            </a:r>
          </a:p>
          <a:p>
            <a:pPr marL="0" indent="0"/>
            <a:endParaRPr/>
          </a:p>
          <a:p>
            <a:pPr marL="0" indent="0"/>
            <a:r>
              <a:t>첫 번째, 데이터 가중치입니다. 영어로 Data Weight, 어떤 책에서는 sample weight라고도 부릅니다. 각 데이터 포인트마다 "이 데이터가 학습에서 얼마나 중요한가"를 나타내는 점수가 붙어요. 처음에는 모든 데이터가 똑같이 중요합니다. 그런데 첫 번째 모델이 학습하고 채점을 하면 어떤 데이터는 맞추고 어떤 데이터는 틀립니다. 맞춘 데이터는 "쉬운 문제"니까 가중치를 낮춥니다. 틀린 데이터는 "어려운 문제"니까 가중치를 높입니다.</a:t>
            </a:r>
          </a:p>
          <a:p>
            <a:pPr marL="0" indent="0"/>
            <a:endParaRPr/>
          </a:p>
          <a:p>
            <a:pPr marL="0" indent="0"/>
            <a:r>
              <a:t>이 가중치가 다음 모델에게 신호로 전달돼요. 다음 모델은 가중치 높은 데이터에 더 집중해서 학습합니다. 박스 첫 부분에 도식이 있어요. 데이터 A는 직전 모델이 맞춤 → 가중치 다운 → 다음 모델은 별로 신경 안 씀. 데이터 B는 직전 모델이 틀림 → 가중치 업 → 다음 모델은 여기에 집중. 이런 메커니즘이 부스팅의 첫 번째 축입니다.</a:t>
            </a:r>
          </a:p>
          <a:p>
            <a:pPr marL="0" indent="0"/>
            <a:endParaRPr/>
          </a:p>
          <a:p>
            <a:pPr marL="0" indent="0"/>
            <a:r>
              <a:t>두 번째 축은 모델 신뢰도예요. 영어로 Model Weight, 알파(α)라고도 부릅니다. 학습이 끝난 약한 모델 각각에 대해 "이 모델이 얼마나 똑똑하냐"를 평가한 점수예요. 정확도가 높은 모델은 신뢰도가 높고, 정확도가 낮으면 신뢰도도 낮습니다.</a:t>
            </a:r>
          </a:p>
          <a:p>
            <a:pPr marL="0" indent="0"/>
            <a:endParaRPr/>
          </a:p>
          <a:p>
            <a:pPr marL="0" indent="0"/>
            <a:r>
              <a:t>왜 이 신뢰도가 필요할까요. 부스팅에서 만들어지는 약한 모델 100개가 다 똑같이 잘하는 게 아니에요. 어떤 모델은 비교적 정확하고 어떤 모델은 별로입니다. 최종 예측을 할 때, 이 100개 모델이 다 똑같은 발언권을 가지면 안 되겠죠. 잘하는 모델의 의견에 더 큰 무게를 줘야 합니다. 그게 신뢰도 α가 하는 일이에요.</a:t>
            </a:r>
          </a:p>
          <a:p>
            <a:pPr marL="0" indent="0"/>
            <a:endParaRPr/>
          </a:p>
          <a:p>
            <a:pPr marL="0" indent="0"/>
            <a:r>
              <a:t>박스 두 번째 부분을 보세요. 모델 1은 신뢰도 0.8로 정답이 A라고 예측, 모델 2는 신뢰도 0.3으로 B라고 예측, 모델 N은 신뢰도 0.9로 A라고 예측한다고 합시다. 단순 다수결이면 1:1:1로 따져서 A가 두 표, B가 한 표니까 A로 결정. 그런데 신뢰도 가중 투표를 하면 A 쪽은 0.8+0.9 = 1.7, B 쪽은 0.3. 결과적으로 A. 단순 다수결과 결론이 같은 경우도 있지만, 신뢰도 낮은 모델 여럿이 우연히 같은 답을 골랐을 때 가중 투표는 휘둘리지 않고 신뢰도 높은 소수의 의견을 따르는 안정성이 있어요.</a:t>
            </a:r>
          </a:p>
          <a:p>
            <a:pPr marL="0" indent="0"/>
            <a:endParaRPr/>
          </a:p>
          <a:p>
            <a:pPr marL="0" indent="0"/>
            <a:r>
              <a:t>정리하면 이렇습니다. 부스팅 알고리즘은 두 가지 일을 합니다. 학습 단계에서는 데이터 가중치를 잘 조정해서 다음 모델이 어디에 집중할지 알려주고, 추론 단계에서는 모델 신뢰도를 잘 사용해서 누구 의견을 더 들을지 정합니다. AdaBoost, GBM, XGBoost, LightGBM 다 이 두 가지를 어떻게 계산하느냐의 디테일에서 차이가 납니다. 다음 슬라이드에서 가장 먼저 이 두 축을 구체적으로 구현한 AdaBoost를 살펴봅니다.</a:t>
            </a:r>
          </a:p>
        </p:txBody>
      </p:sp>
      <p:sp>
        <p:nvSpPr>
          <p:cNvPr id="736" name="Google Shape;7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(보너스 10) — AdaBoost의 등장과 학습 과정]</a:t>
            </a:r>
          </a:p>
          <a:p>
            <a:pPr marL="0" indent="0"/>
            <a:endParaRPr/>
          </a:p>
          <a:p>
            <a:pPr marL="0" indent="0"/>
            <a:r>
              <a:t>이제 부스팅의 원조 격인 AdaBoost를 만날 차례예요. 슬라이드 두 번째 항목 보시죠. 부스팅이라는 개념 자체는 1990년대 초반에 이론적 아이디어로만 존재했어요. "약한 모델 여러 개를 잘 합치면 강해질 수 있다"는 가능성에 대한 수학적 증명만 있었지, 실제로 어떻게 합치는지에 대한 구체적인 알고리즘은 없었습니다. 그러다 1995년 프로인트와 샤피어 두 연구자가 AdaBoost를 발표하면서 부스팅이 실제로 작동하는 알고리즘으로 구체화됐어요. 이게 머신러닝 역사상 굉장히 중요한 사건이고, 이 두 사람은 나중에 괴델상까지 받습니다.</a:t>
            </a:r>
          </a:p>
          <a:p>
            <a:pPr marL="0" indent="0"/>
            <a:endParaRPr/>
          </a:p>
          <a:p>
            <a:pPr marL="0" indent="0"/>
            <a:r>
              <a:t>이름이 AdaBoost인데, Adaptive Boosting의 줄임말이에요. Adaptive, "적응적인"이라는 단어가 들어간 이유가 슬라이드 세 번째 항목입니다. 데이터 가중치를 어떻게 바꾸느냐에 따라 "적응적"이라는 표현이 붙은 거예요. 직전 모델의 성능에 따라 다음 단계에서 가중치를 어떻게 변경할지가 능동적으로 정해진다는 의미입니다. 신뢰도가 높은 모델이 틀렸다면 "이건 진짜 어려운 문제구나" 하고 가중치를 확 올리고, 신뢰도가 낮은 모델이 틀린 거면 "별로 안 똑똑한 모델이 틀린 거니까 적당히" 가중치를 올리는 거죠. 이 "적응성"이 AdaBoost의 이름이 됐어요.</a:t>
            </a:r>
          </a:p>
          <a:p>
            <a:pPr marL="0" indent="0"/>
            <a:endParaRPr/>
          </a:p>
          <a:p>
            <a:pPr marL="0" indent="0"/>
            <a:r>
              <a:t>이제 학습 과정을 한 사이클씩 따라가 봅시다. 박스 안의 도식이 핵심이에요.</a:t>
            </a:r>
          </a:p>
          <a:p>
            <a:pPr marL="0" indent="0"/>
            <a:endParaRPr/>
          </a:p>
          <a:p>
            <a:pPr marL="0" indent="0"/>
            <a:r>
              <a:t>첫째, 초기화입니다. 슬라이드 네 번째 항목이에요. 처음에는 모든 데이터의 가중치가 똑같아요. 데이터가 N개면 각각 1/N의 가중치를 가집니다. 5개면 0.2씩, 100개면 0.01씩. 합치면 1이 됩니다.</a:t>
            </a:r>
          </a:p>
          <a:p>
            <a:pPr marL="0" indent="0"/>
            <a:endParaRPr/>
          </a:p>
          <a:p>
            <a:pPr marL="0" indent="0"/>
            <a:r>
              <a:t>둘째, 첫 번째 약한 모델을 학습시킵니다. 깊이 1짜리 결정 트리라고 합시다. 학습이 끝나면 시험을 봐요. 어떤 데이터는 맞추고 어떤 데이터는 틀립니다. 이때 오류율 ε를 계산해요. 그냥 틀린 개수가 아니라, 틀린 데이터들의 가중치 합입니다. 모든 데이터 가중치가 똑같이 0.2일 때라면 5개 중 2개 틀리면 ε = 0.4가 되는 거죠. 정답률은 1 − ε.</a:t>
            </a:r>
          </a:p>
          <a:p>
            <a:pPr marL="0" indent="0"/>
            <a:endParaRPr/>
          </a:p>
          <a:p>
            <a:pPr marL="0" indent="0"/>
            <a:r>
              <a:t>셋째, 신뢰도 α를 계산합니다. 슬라이드 여섯 번째 항목과 박스의 공식을 같이 보세요. α = ½·ln((1-ε)/ε). 자연로그에 정답률 대 오류율 비율을 넣는 형태입니다. ε가 작을수록, 즉 모델이 정확할수록 α가 커집니다. ε = 0이면 α는 무한대로 가고, ε = 0.5면 α = 0이 돼요. 동전 던지기 수준의 모델은 신뢰도가 0이라는 뜻이죠. ε &gt; 0.5면 α가 음수가 되는데, 그러면 그 모델의 예측을 거꾸로 뒤집어 쓰면 됩니다.</a:t>
            </a:r>
          </a:p>
          <a:p>
            <a:pPr marL="0" indent="0"/>
            <a:endParaRPr/>
          </a:p>
          <a:p>
            <a:pPr marL="0" indent="0"/>
            <a:r>
              <a:t>넷째, 데이터 가중치를 업데이트합니다. 박스 안의 두 줄이 핵심이에요. 맞춘 데이터는 가중치를 그대로 둡니다(×1). 틀린 데이터는 가중치에 exp(α)를 곱해요. α가 크다면, 즉 똑똑한 모델이 틀렸다면 exp(α)가 큰 값이라 가중치가 확 폭증합니다. "이렇게 정확한 모델도 틀렸으니 이건 진짜 어려운 문제"라는 의미예요. 반대로 α가 작으면 exp(α)도 1에 가까워서 가중치가 살짝만 올라갑니다.</a:t>
            </a:r>
          </a:p>
          <a:p>
            <a:pPr marL="0" indent="0"/>
            <a:endParaRPr/>
          </a:p>
          <a:p>
            <a:pPr marL="0" indent="0"/>
            <a:r>
              <a:t>그 다음 정규화 단계가 있어요. 업데이트하고 나면 가중치 합이 1이 넘어가니까, 다 더해서 1이 되도록 비율로 다시 조정합니다. 결과적으로 틀린 데이터들의 가중치는 이전보다 커지고, 맞춘 데이터들의 가중치는 상대적으로 작아진 상태가 돼요.</a:t>
            </a:r>
          </a:p>
          <a:p>
            <a:pPr marL="0" indent="0"/>
            <a:endParaRPr/>
          </a:p>
          <a:p>
            <a:pPr marL="0" indent="0"/>
            <a:r>
              <a:t>이 한 사이클이 끝났으면 두 번째 모델로 넘어갑니다. 박스 아래쪽이에요. 업데이트된 가중치로 모델 2가 학습해요. 모델 2는 가중치 큰 데이터, 즉 모델 1이 틀렸던 어려운 문제에 더 집중하게 됩니다. 그리고 또 ε₂, α₂를 계산하고, 또 가중치 업데이트하고, 모델 3, 4, ..., N까지 같은 과정을 반복합니다. 이 N이 보통 50~수백 정도로 설정돼요.</a:t>
            </a:r>
          </a:p>
          <a:p>
            <a:pPr marL="0" indent="0"/>
            <a:endParaRPr/>
          </a:p>
          <a:p>
            <a:pPr marL="0" indent="0"/>
            <a:r>
              <a:t>여기서 한 가지 중요한 점은 신뢰도 α가 두 역할을 동시에 한다는 거예요. 하나는 가중치 업데이트의 강도. exp(α) 형태로 들어가서 다음 단계 데이터 가중치를 얼마나 강하게 바꿀지 결정합니다. 다른 하나는 최종 추론 시 그 모델의 발언권. 다음 슬라이드에서 이 두 번째 역할을 봅니다.</a:t>
            </a:r>
          </a:p>
        </p:txBody>
      </p:sp>
      <p:sp>
        <p:nvSpPr>
          <p:cNvPr id="736" name="Google Shape;7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5-3 트리의 앙상블 (보너스 11) — AdaBoost 추론, 신뢰도 기반 가중 투표]</a:t>
            </a:r>
          </a:p>
          <a:p>
            <a:pPr marL="0" indent="0"/>
            <a:endParaRPr/>
          </a:p>
          <a:p>
            <a:pPr marL="0" indent="0"/>
            <a:r>
              <a:t>앞 슬라이드에서 AdaBoost의 학습 과정을 봤죠. N번의 사이클을 돌고 나면 손에 두 가지가 들어옵니다. 슬라이드 두 번째 항목이에요. 첫째는 N개의 약한 모델 h₁, h₂, ..., hₙ. 둘째는 각 모델의 신뢰도 α₁, α₂, ..., αₙ. 이제 새로운 데이터가 들어왔을 때 이 N개의 모델로 어떻게 예측을 하느냐, 그게 이 슬라이드 주제입니다.</a:t>
            </a:r>
          </a:p>
          <a:p>
            <a:pPr marL="0" indent="0"/>
            <a:endParaRPr/>
          </a:p>
          <a:p>
            <a:pPr marL="0" indent="0"/>
            <a:r>
              <a:t>단순한 방법은 N개 모델에게 다 물어보고 다수결로 결정하는 거예요. 그게 배깅에서 하는 방식이죠. 그런데 AdaBoost는 그렇게 안 합니다. 슬라이드 세 번째와 네 번째 항목입니다. 모든 모델의 의견을 1:1로 듣지 않아요. 학습 중에 구해 둔 신뢰도를 발언권으로 사용해서 가중합으로 최종 예측을 결정합니다.</a:t>
            </a:r>
          </a:p>
          <a:p>
            <a:pPr marL="0" indent="0"/>
            <a:endParaRPr/>
          </a:p>
          <a:p>
            <a:pPr marL="0" indent="0"/>
            <a:r>
              <a:t>이게 왜 중요할까요. AdaBoost가 만드는 모델 100개 중에 모델 1은 첫 번째라 비교적 정확하게 만들어졌을 가능성이 높아요. 처음에 본 "전체 데이터에 균등 가중치" 상태에서 학습됐으니까요. 그런데 모델 50번째쯤 가면 "어려운 데이터에 가중치가 쏠린 상태"에서 학습됩니다. 그 상태는 학습은 잘 안 되지만, 그래도 그 어려운 데이터를 풀어주는 역할이에요. 모델 50의 전반적인 정확도는 낮을 수밖에 없습니다.</a:t>
            </a:r>
          </a:p>
          <a:p>
            <a:pPr marL="0" indent="0"/>
            <a:endParaRPr/>
          </a:p>
          <a:p>
            <a:pPr marL="0" indent="0"/>
            <a:r>
              <a:t>그러면 어떻게 해야 할까요. 모델 1과 모델 50의 의견을 똑같이 듣는 건 좀 이상해요. 모델 1이 더 정확하니까 더 무게를 둬야 합니다. 그래서 신뢰도 α를 발언권으로 쓰는 거예요. α가 큰 모델, 즉 학습 시점에서 더 정확했던 모델의 의견에 더 큰 영향력을 부여합니다.</a:t>
            </a:r>
          </a:p>
          <a:p>
            <a:pPr marL="0" indent="0"/>
            <a:endParaRPr/>
          </a:p>
          <a:p>
            <a:pPr marL="0" indent="0"/>
            <a:r>
              <a:t>박스 안의 수식을 같이 보시죠. 이진 분류, 즉 정답이 +1 또는 -1인 경우의 AdaBoost 최종 예측 공식입니다. H(x) = sign( Σᵢ αᵢ · hᵢ(x) ). 풀어 쓰면 이래요. 새 입력 x가 들어오면 각 약한 모델 hᵢ에 넣어서 예측 hᵢ(x)를 얻습니다. 각각 +1 또는 -1이죠. 그걸 그 모델의 신뢰도 αᵢ로 곱한 다음 다 더합니다. 그 합의 부호를 보고 양수면 +1, 음수면 -1로 최종 결정합니다.</a:t>
            </a:r>
          </a:p>
          <a:p>
            <a:pPr marL="0" indent="0"/>
            <a:endParaRPr/>
          </a:p>
          <a:p>
            <a:pPr marL="0" indent="0"/>
            <a:r>
              <a:t>예를 들어 모델이 3개 있고 α₁ = 0.8, α₂ = 0.3, α₃ = 0.9라고 합시다. 새 입력에 대해 모델 1은 +1, 모델 2는 -1, 모델 3은 +1로 예측했다고 해요. 가중합은 0.8·(+1) + 0.3·(-1) + 0.9·(+1) = 0.8 - 0.3 + 0.9 = +1.4. 부호가 양수니까 최종 예측은 +1. 단순 다수결이면 +1 두 표, -1 한 표라 어차피 +1이 나오지만, 만약 신뢰도가 다르게 분포하면 결과가 달라질 수 있어요. 예를 들어 α가 0.1, 0.9, 0.2 같은 분포라서 다수결의 다수가 신뢰도 낮은 모델들이라면, 가중 투표는 신뢰도 높은 소수의 손을 들어줍니다.</a:t>
            </a:r>
          </a:p>
          <a:p>
            <a:pPr marL="0" indent="0"/>
            <a:endParaRPr/>
          </a:p>
          <a:p>
            <a:pPr marL="0" indent="0"/>
            <a:r>
              <a:t>이게 단순 다수결과 가장 큰 차이입니다. 신뢰도 가중 투표는 모델들의 정확도 차이를 인정하고 그걸 반영해요. 더 정확한 모델의 의견을 더 듣는 안정적인 방식입니다.</a:t>
            </a:r>
          </a:p>
          <a:p>
            <a:pPr marL="0" indent="0"/>
            <a:endParaRPr/>
          </a:p>
          <a:p>
            <a:pPr marL="0" indent="0"/>
            <a:r>
              <a:t>박스 아래쪽 "한 줄 요약"을 보세요. AdaBoost는 어려운 문제 가중치를 키우며 약한 모델을 릴레이로 학습시키고, 최종 예측은 각자의 신뢰도에 비례한 가중 투표로 강력한 예측력을 완성하는 알고리즘이에요. 수식은 외울 필요 없습니다. 이 "릴레이 학습 + 신뢰도 투표"라는 두 단계의 흐름만 머릿속에 남기면 됩니다.</a:t>
            </a:r>
          </a:p>
          <a:p>
            <a:pPr marL="0" indent="0"/>
            <a:endParaRPr/>
          </a:p>
          <a:p>
            <a:pPr marL="0" indent="0"/>
            <a:r>
              <a:t>AdaBoost는 부스팅의 역사적 출발점이고, 다음 슬라이드부터 다룰 그레이디언트 부스팅은 AdaBoost의 후손이에요. 가중치를 업데이트하는 방식 대신 그래디언트라는 더 일반적인 도구를 쓰는 발전형이라고 보시면 됩니다. AdaBoost의 "틀린 것에 가중치를 높여 다음 모델이 보완한다"는 핵심 직관은 그레이디언트 부스팅, XGBoost, LightGBM까지 그대로 이어집니다.</a:t>
            </a:r>
          </a:p>
        </p:txBody>
      </p:sp>
      <p:sp>
        <p:nvSpPr>
          <p:cNvPr id="736" name="Google Shape;736;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(4) — 훈련/테스트 분할과 표준화]</a:t>
            </a:r>
          </a:p>
          <a:p>
            <a:pPr marL="0" indent="0"/>
            <a:endParaRPr/>
          </a:p>
          <a:p>
            <a:pPr marL="0" indent="0"/>
            <a:r>
              <a:t>이제 본격적으로 데이터를 모델에 먹일 형태로 가공합니다. 이 슬라이드는 코드 블록이 세 개 있는데, 각각 사실상 독립적인 작업이에요. 하나씩 짚어드리겠습니다.</a:t>
            </a:r>
          </a:p>
          <a:p>
            <a:pPr marL="0" indent="0"/>
            <a:endParaRPr/>
          </a:p>
          <a:p>
            <a:pPr marL="0" indent="0"/>
            <a:r>
              <a:t>첫 번째 코드 블록부터 봅시다. data = wine[['alcohol', 'sugar', 'pH']]. 여기서 대괄호 두 개를 쓰는 거 보이시죠? 안쪽 대괄호는 리스트를 만드는 거고, 바깥쪽 대괄호는 데이터프레임에서 여러 컬럼을 한꺼번에 선택하는 문법입니다. 이렇게 하면 data 변수에는 입력 특성 세 개를 가진 데이터프레임이 들어가게 되고, target 변수에는 정답 컬럼인 class만 따로 들어가게 됩니다. 즉, 입력과 정답을 분리한 거예요.</a:t>
            </a:r>
          </a:p>
          <a:p>
            <a:pPr marL="0" indent="0"/>
            <a:endParaRPr/>
          </a:p>
          <a:p>
            <a:pPr marL="0" indent="0"/>
            <a:r>
              <a:t>두 번째 코드 블록은 train_test_split입니다. 4장에서도 썼던 함수죠. sklearn.model_selection에서 임포트하고, 인자를 네 개 줍니다. data, target, test_size=0.2, random_state=42. test_size=0.2는 전체 데이터의 20%를 테스트 세트로 떼어내겠다는 의미입니다. 그래서 8 대 2 비율로 나뉘어요. 8 대 2가 머신러닝에서 가장 흔히 쓰이는 비율입니다. 데이터가 많으면 9 대 1까지 가기도 하고, 적으면 7 대 3까지 가는 경우도 있어요.</a:t>
            </a:r>
          </a:p>
          <a:p>
            <a:pPr marL="0" indent="0"/>
            <a:endParaRPr/>
          </a:p>
          <a:p>
            <a:pPr marL="0" indent="0"/>
            <a:r>
              <a:t>random_state=42는 매번 같은 결과가 나오도록 하는 시드 값입니다. 왜 42냐고요? 그건 사실 별 의미 없는 관습입니다. 더글러스 애덤스의 소설 "은하수를 여행하는 히치하이커를 위한 안내서"에서 "삶, 우주, 그리고 모든 것에 대한 답"이 42로 나오거든요. 이게 컴퓨터 과학자들 사이에서 농담으로 굳어져서 다들 random_state=42를 쓰게 된 거예요. 0이든 1이든 100이든 어떤 값이든 상관없는데, 어쨌든 고정해 두는 습관이 중요합니다. 안 고정해 두면 코드를 다시 돌릴 때마다 결과가 미세하게 달라져서 디버깅이 굉장히 어려워집니다.</a:t>
            </a:r>
          </a:p>
          <a:p>
            <a:pPr marL="0" indent="0"/>
            <a:endParaRPr/>
          </a:p>
          <a:p>
            <a:pPr marL="0" indent="0"/>
            <a:r>
              <a:t>train_test_split을 호출하고 나면 네 개의 변수가 만들어져요. train_input, test_input, train_target, test_target. 각각의 모양을 print해 보면 (5197, 3)과 (1300, 3)이 나옵니다. 훈련 세트는 5,197개 샘플, 테스트 세트는 1,300개 샘플이고, 둘 다 특성은 3개입니다. 합치면 6,497개로 원래 데이터와 일치하죠.</a:t>
            </a:r>
          </a:p>
          <a:p>
            <a:pPr marL="0" indent="0"/>
            <a:endParaRPr/>
          </a:p>
          <a:p>
            <a:pPr marL="0" indent="0"/>
            <a:r>
              <a:t>세 번째 코드 블록이 StandardScaler 표준화입니다. sklearn.preprocessing에서 StandardScaler를 임포트하고 객체를 만듭니다. 그리고 ss.fit(train_input)을 호출하는데, 여기에 굉장히 중요한 포인트가 있어요. fit은 반드시 훈련 세트로만 합니다. 테스트 세트는 절대 fit에 넣지 않아요. 왜 그럴까요?</a:t>
            </a:r>
          </a:p>
          <a:p>
            <a:pPr marL="0" indent="0"/>
            <a:endParaRPr/>
          </a:p>
          <a:p>
            <a:pPr marL="0" indent="0"/>
            <a:r>
              <a:t>만약 테스트 세트로 fit하면, 테스트 데이터의 평균과 표준편차 정보가 모델 안으로 새어 들어가게 됩니다. 이걸 데이터 누수, data leakage라고 해요. 우리가 모델을 평가하는 이유는 "처음 보는 데이터"에 대해서 얼마나 잘 작동하는지를 측정하기 위해서인데, 만약 테스트 데이터의 정보가 미리 모델에 알려져 있다면 그건 더 이상 처음 보는 데이터가 아니죠. 평가가 부풀려져서 나옵니다.</a:t>
            </a:r>
          </a:p>
          <a:p>
            <a:pPr marL="0" indent="0"/>
            <a:endParaRPr/>
          </a:p>
          <a:p>
            <a:pPr marL="0" indent="0"/>
            <a:r>
              <a:t>실제로 캐글 같은 머신러닝 대회에서 데이터 누수로 점수가 비정상적으로 높게 나오는 경우가 종종 있어요. 그러면 마지막에 비공개 테스트 셋에서 점수가 폭락하면서 순위가 곤두박질치는 일이 생깁니다.</a:t>
            </a:r>
          </a:p>
          <a:p>
            <a:pPr marL="0" indent="0"/>
            <a:endParaRPr/>
          </a:p>
          <a:p>
            <a:pPr marL="0" indent="0"/>
            <a:r>
              <a:t>그래서 fit은 훈련 세트로만 하고, 거기서 학습한 평균과 표준편차를 transform으로 훈련 세트와 테스트 세트 모두에 적용합니다. 이게 머신러닝 전처리의 황금률이에요. 정말 중요한 원칙이라 한 번 더 강조하겠습니다. fit은 훈련에만, transform은 양쪽에. 머릿속에 새겨두세요.</a:t>
            </a:r>
          </a:p>
        </p:txBody>
      </p:sp>
      <p:sp>
        <p:nvSpPr>
          <p:cNvPr id="249" name="Google Shape;249;p10: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r>
              <a:t>[SECTION 5-1 결정 트리 (5) — 로지스틱 회귀 베이스라인]</a:t>
            </a:r>
          </a:p>
          <a:p>
            <a:pPr marL="0" indent="0"/>
            <a:endParaRPr/>
          </a:p>
          <a:p>
            <a:pPr marL="0" indent="0"/>
            <a:r>
              <a:t>자 표준화된 train_scaled와 test_scaled를 가지고 드디어 첫 번째 모델을 훈련해 봅시다. 4장에서 배운 로지스틱 회귀를 그대로 쓸 거예요.</a:t>
            </a:r>
          </a:p>
          <a:p>
            <a:pPr marL="0" indent="0"/>
            <a:endParaRPr/>
          </a:p>
          <a:p>
            <a:pPr marL="0" indent="0"/>
            <a:r>
              <a:t>코드는 4장과 똑같습니다. sklearn.linear_model에서 LogisticRegression을 임포트하고, 객체를 만들고, fit으로 학습시키고, score로 정확도를 측정합니다. 세 줄이면 끝나요. 사이킷런이 일관된 API를 제공해 주는 덕분에 알고리즘이 바뀌어도 코드 패턴은 동일합니다. 이 일관성이 사이킷런의 큰 장점이에요.</a:t>
            </a:r>
          </a:p>
          <a:p>
            <a:pPr marL="0" indent="0"/>
            <a:endParaRPr/>
          </a:p>
          <a:p>
            <a:pPr marL="0" indent="0"/>
            <a:r>
              <a:t>결과를 같이 봅시다. 훈련 세트 점수가 0.7808, 테스트 세트 점수가 0.7777입니다. 자, 이 두 점수를 보고 어떤 진단을 내릴 수 있을까요? 잠깐 생각해 보세요.</a:t>
            </a:r>
          </a:p>
          <a:p>
            <a:pPr marL="0" indent="0"/>
            <a:endParaRPr/>
          </a:p>
          <a:p>
            <a:pPr marL="0" indent="0"/>
            <a:r>
              <a:t>먼저 두 점수가 거의 비슷합니다. 차이가 0.003 정도밖에 안 나요. 이건 무엇을 의미하느냐 — 모델이 훈련 데이터에만 너무 맞춰져 있지는 않다는 뜻입니다. 즉, 과대적합은 아니에요. 과대적합이라면 훈련 점수는 높은데 테스트 점수가 낮아져서 둘 사이의 격차가 크게 벌어지거든요. 그런 신호는 안 보입니다.</a:t>
            </a:r>
          </a:p>
          <a:p>
            <a:pPr marL="0" indent="0"/>
            <a:endParaRPr/>
          </a:p>
          <a:p>
            <a:pPr marL="0" indent="0"/>
            <a:r>
              <a:t>그런데 두 점수의 절대값을 보세요. 둘 다 78%가 안 됩니다. 100문제 중에 22문제는 틀린다는 거예요. 와인 분류 문제에서 78% 정확도가 좋은 성능일까요? 솔직히 좋다고 말하기 어렵습니다. 우리가 풀고 있는 게 이진 분류라는 점을 생각해 보세요. 동전을 던져서 찍어도 50%는 맞아요. 78%면 동전 던지기보다는 잘하는 거지만, 실무에 배포할 만한 수준은 절대 아니에요.</a:t>
            </a:r>
          </a:p>
          <a:p>
            <a:pPr marL="0" indent="0"/>
            <a:endParaRPr/>
          </a:p>
          <a:p>
            <a:pPr marL="0" indent="0"/>
            <a:r>
              <a:t>이런 상황을 우리는 과소적합이라고 부릅니다. 모델이 너무 단순해서 데이터를 충분히 학습하지 못한 상태예요. 표현력이 부족한 거죠. 마치 1차 함수로 곡선 데이터를 맞추려는 것과 비슷합니다. 아무리 잘 맞추려고 해도 직선이라 한계가 있는 거예요.</a:t>
            </a:r>
          </a:p>
          <a:p>
            <a:pPr marL="0" indent="0"/>
            <a:endParaRPr/>
          </a:p>
          <a:p>
            <a:pPr marL="0" indent="0"/>
            <a:r>
              <a:t>자, 과소적합이 진단됐을 때 우리가 취할 수 있는 옵션은 보통 세 가지입니다.</a:t>
            </a:r>
          </a:p>
          <a:p>
            <a:pPr marL="0" indent="0"/>
            <a:endParaRPr/>
          </a:p>
          <a:p>
            <a:pPr marL="0" indent="0"/>
            <a:r>
              <a:t>첫째, 모델을 더 복잡하게 만든다. 예를 들어 로지스틱 회귀 같은 선형 모델을 더 복잡한 비선형 모델로 바꾸는 거예요.</a:t>
            </a:r>
          </a:p>
          <a:p>
            <a:pPr marL="0" indent="0"/>
            <a:endParaRPr/>
          </a:p>
          <a:p>
            <a:pPr marL="0" indent="0"/>
            <a:r>
              <a:t>둘째, 특성을 추가한다. 알코올, 당도, pH 외에도 와인의 다른 특성을 가져와서 입력에 넣는 거예요. 또는 기존 특성을 조합해서 새로운 특성을 만들어내는 특성 공학(feature engineering)도 여기 포함됩니다.</a:t>
            </a:r>
          </a:p>
          <a:p>
            <a:pPr marL="0" indent="0"/>
            <a:endParaRPr/>
          </a:p>
          <a:p>
            <a:pPr marL="0" indent="0"/>
            <a:r>
              <a:t>셋째, 다른 알고리즘을 시도한다. 로지스틱 회귀 말고 다른 분류 알고리즘을 써보는 거예요.</a:t>
            </a:r>
          </a:p>
          <a:p>
            <a:pPr marL="0" indent="0"/>
            <a:endParaRPr/>
          </a:p>
          <a:p>
            <a:pPr marL="0" indent="0"/>
            <a:r>
              <a:t>오늘 우리는 첫 번째와 세 번째를 동시에 하는 셈입니다. 결정 트리는 로지스틱 회귀보다 훨씬 복잡한 패턴을 학습할 수 있는 비선형 모델이고, 동시에 완전히 다른 종류의 알고리즘이거든요.</a:t>
            </a:r>
          </a:p>
          <a:p>
            <a:pPr marL="0" indent="0"/>
            <a:endParaRPr/>
          </a:p>
          <a:p>
            <a:pPr marL="0" indent="0"/>
            <a:r>
              <a:t>그런데 사실 여기 78%의 정확도 문제만 있는 게 아닙니다. 더 큰 문제가 하나 더 있는데, 그게 다음 슬라이드에서 드러납니다. 단순한 성능 숫자 문제가 아니라, 보다 본질적인 문제예요. 일단 마음의 준비를 좀 하고 다음 슬라이드로 넘어가겠습니다.</a:t>
            </a:r>
          </a:p>
        </p:txBody>
      </p:sp>
      <p:sp>
        <p:nvSpPr>
          <p:cNvPr id="263" name="Google Shape;263;p11: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표지">
  <p:cSld name="표지">
    <p:spTree>
      <p:nvGrpSpPr>
        <p:cNvPr id="1" name="Shape 15"/>
        <p:cNvGrpSpPr/>
        <p:nvPr/>
      </p:nvGrpSpPr>
      <p:grpSpPr>
        <a:xfrm>
          <a:off x="0" y="0"/>
          <a:ext cx="0" cy="0"/>
          <a:chOff x="0" y="0"/>
          <a:chExt cx="0" cy="0"/>
        </a:xfrm>
      </p:grpSpPr>
      <p:sp>
        <p:nvSpPr>
          <p:cNvPr id="16" name="Google Shape;16;p60"/>
          <p:cNvSpPr/>
          <p:nvPr/>
        </p:nvSpPr>
        <p:spPr>
          <a:xfrm rot="10800000">
            <a:off x="-3" y="-3"/>
            <a:ext cx="8697688" cy="5529945"/>
          </a:xfrm>
          <a:custGeom>
            <a:avLst/>
            <a:gdLst/>
            <a:ahLst/>
            <a:cxnLst/>
            <a:rect l="l" t="t" r="r" b="b"/>
            <a:pathLst>
              <a:path w="113764" h="66545" extrusionOk="0">
                <a:moveTo>
                  <a:pt x="113763" y="1"/>
                </a:moveTo>
                <a:cubicBezTo>
                  <a:pt x="113763" y="1"/>
                  <a:pt x="94363" y="5103"/>
                  <a:pt x="77775" y="33272"/>
                </a:cubicBezTo>
                <a:cubicBezTo>
                  <a:pt x="67864" y="50104"/>
                  <a:pt x="57286" y="53491"/>
                  <a:pt x="45819" y="53491"/>
                </a:cubicBezTo>
                <a:cubicBezTo>
                  <a:pt x="38095" y="53491"/>
                  <a:pt x="29967" y="51954"/>
                  <a:pt x="21367" y="51954"/>
                </a:cubicBezTo>
                <a:cubicBezTo>
                  <a:pt x="0" y="51954"/>
                  <a:pt x="792" y="66545"/>
                  <a:pt x="792" y="66545"/>
                </a:cubicBezTo>
                <a:lnTo>
                  <a:pt x="113763" y="66545"/>
                </a:lnTo>
                <a:lnTo>
                  <a:pt x="113763" y="1"/>
                </a:lnTo>
                <a:close/>
              </a:path>
            </a:pathLst>
          </a:custGeom>
          <a:gradFill>
            <a:gsLst>
              <a:gs pos="0">
                <a:srgbClr val="4BB0A0"/>
              </a:gs>
              <a:gs pos="100000">
                <a:srgbClr val="4BB0A0"/>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 name="Google Shape;17;p60"/>
          <p:cNvSpPr/>
          <p:nvPr/>
        </p:nvSpPr>
        <p:spPr>
          <a:xfrm rot="10800000">
            <a:off x="3799114" y="2286000"/>
            <a:ext cx="8392886" cy="4572000"/>
          </a:xfrm>
          <a:custGeom>
            <a:avLst/>
            <a:gdLst/>
            <a:ahLst/>
            <a:cxnLst/>
            <a:rect l="l" t="t" r="r" b="b"/>
            <a:pathLst>
              <a:path w="106741" h="62325" extrusionOk="0">
                <a:moveTo>
                  <a:pt x="106740" y="0"/>
                </a:moveTo>
                <a:lnTo>
                  <a:pt x="1" y="83"/>
                </a:lnTo>
                <a:lnTo>
                  <a:pt x="1" y="61346"/>
                </a:lnTo>
                <a:cubicBezTo>
                  <a:pt x="1" y="61346"/>
                  <a:pt x="3546" y="62324"/>
                  <a:pt x="8431" y="62324"/>
                </a:cubicBezTo>
                <a:cubicBezTo>
                  <a:pt x="17345" y="62324"/>
                  <a:pt x="30721" y="59067"/>
                  <a:pt x="35169" y="40668"/>
                </a:cubicBezTo>
                <a:cubicBezTo>
                  <a:pt x="39815" y="21454"/>
                  <a:pt x="48059" y="15875"/>
                  <a:pt x="55684" y="15875"/>
                </a:cubicBezTo>
                <a:cubicBezTo>
                  <a:pt x="59361" y="15875"/>
                  <a:pt x="62895" y="17173"/>
                  <a:pt x="65811" y="18864"/>
                </a:cubicBezTo>
                <a:cubicBezTo>
                  <a:pt x="71333" y="22067"/>
                  <a:pt x="77411" y="23685"/>
                  <a:pt x="83155" y="23685"/>
                </a:cubicBezTo>
                <a:cubicBezTo>
                  <a:pt x="95750" y="23685"/>
                  <a:pt x="106740" y="15906"/>
                  <a:pt x="106740" y="0"/>
                </a:cubicBezTo>
                <a:close/>
              </a:path>
            </a:pathLst>
          </a:custGeom>
          <a:gradFill>
            <a:gsLst>
              <a:gs pos="0">
                <a:srgbClr val="4BB0A0"/>
              </a:gs>
              <a:gs pos="100000">
                <a:srgbClr val="52AEE1"/>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 name="Google Shape;18;p60"/>
          <p:cNvSpPr txBox="1">
            <a:spLocks noGrp="1"/>
          </p:cNvSpPr>
          <p:nvPr>
            <p:ph type="ctrTitle"/>
          </p:nvPr>
        </p:nvSpPr>
        <p:spPr>
          <a:xfrm>
            <a:off x="703254" y="1780334"/>
            <a:ext cx="7009510" cy="3591827"/>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5200"/>
              <a:buFont typeface="Malgun Gothic"/>
              <a:buNone/>
              <a:defRPr sz="52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9" name="Google Shape;19;p60"/>
          <p:cNvSpPr txBox="1">
            <a:spLocks noGrp="1"/>
          </p:cNvSpPr>
          <p:nvPr>
            <p:ph type="subTitle" idx="1"/>
          </p:nvPr>
        </p:nvSpPr>
        <p:spPr>
          <a:xfrm>
            <a:off x="8202127" y="5077666"/>
            <a:ext cx="3268457" cy="1072418"/>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2800"/>
              <a:buNone/>
              <a:defRPr sz="1600"/>
            </a:lvl1pPr>
            <a:lvl2pPr lvl="1" algn="ctr">
              <a:lnSpc>
                <a:spcPct val="100000"/>
              </a:lnSpc>
              <a:spcBef>
                <a:spcPts val="0"/>
              </a:spcBef>
              <a:spcAft>
                <a:spcPts val="0"/>
              </a:spcAft>
              <a:buClr>
                <a:schemeClr val="dk1"/>
              </a:buClr>
              <a:buSzPts val="2800"/>
              <a:buNone/>
              <a:defRPr sz="2800"/>
            </a:lvl2pPr>
            <a:lvl3pPr lvl="2" algn="ctr">
              <a:lnSpc>
                <a:spcPct val="100000"/>
              </a:lnSpc>
              <a:spcBef>
                <a:spcPts val="0"/>
              </a:spcBef>
              <a:spcAft>
                <a:spcPts val="0"/>
              </a:spcAft>
              <a:buClr>
                <a:schemeClr val="dk1"/>
              </a:buClr>
              <a:buSzPts val="2800"/>
              <a:buNone/>
              <a:defRPr sz="2800"/>
            </a:lvl3pPr>
            <a:lvl4pPr lvl="3" algn="ctr">
              <a:lnSpc>
                <a:spcPct val="100000"/>
              </a:lnSpc>
              <a:spcBef>
                <a:spcPts val="0"/>
              </a:spcBef>
              <a:spcAft>
                <a:spcPts val="0"/>
              </a:spcAft>
              <a:buClr>
                <a:schemeClr val="dk1"/>
              </a:buClr>
              <a:buSzPts val="2800"/>
              <a:buNone/>
              <a:defRPr sz="2800"/>
            </a:lvl4pPr>
            <a:lvl5pPr lvl="4" algn="ctr">
              <a:lnSpc>
                <a:spcPct val="100000"/>
              </a:lnSpc>
              <a:spcBef>
                <a:spcPts val="0"/>
              </a:spcBef>
              <a:spcAft>
                <a:spcPts val="0"/>
              </a:spcAft>
              <a:buClr>
                <a:schemeClr val="dk1"/>
              </a:buClr>
              <a:buSzPts val="2800"/>
              <a:buNone/>
              <a:defRPr sz="2800"/>
            </a:lvl5pPr>
            <a:lvl6pPr lvl="5" algn="ctr">
              <a:lnSpc>
                <a:spcPct val="100000"/>
              </a:lnSpc>
              <a:spcBef>
                <a:spcPts val="0"/>
              </a:spcBef>
              <a:spcAft>
                <a:spcPts val="0"/>
              </a:spcAft>
              <a:buClr>
                <a:schemeClr val="dk1"/>
              </a:buClr>
              <a:buSzPts val="2800"/>
              <a:buNone/>
              <a:defRPr sz="2800"/>
            </a:lvl6pPr>
            <a:lvl7pPr lvl="6" algn="ctr">
              <a:lnSpc>
                <a:spcPct val="100000"/>
              </a:lnSpc>
              <a:spcBef>
                <a:spcPts val="0"/>
              </a:spcBef>
              <a:spcAft>
                <a:spcPts val="0"/>
              </a:spcAft>
              <a:buClr>
                <a:schemeClr val="dk1"/>
              </a:buClr>
              <a:buSzPts val="2800"/>
              <a:buNone/>
              <a:defRPr sz="2800"/>
            </a:lvl7pPr>
            <a:lvl8pPr lvl="7" algn="ctr">
              <a:lnSpc>
                <a:spcPct val="100000"/>
              </a:lnSpc>
              <a:spcBef>
                <a:spcPts val="0"/>
              </a:spcBef>
              <a:spcAft>
                <a:spcPts val="0"/>
              </a:spcAft>
              <a:buClr>
                <a:schemeClr val="dk1"/>
              </a:buClr>
              <a:buSzPts val="2800"/>
              <a:buNone/>
              <a:defRPr sz="2800"/>
            </a:lvl8pPr>
            <a:lvl9pPr lvl="8" algn="ctr">
              <a:lnSpc>
                <a:spcPct val="100000"/>
              </a:lnSpc>
              <a:spcBef>
                <a:spcPts val="0"/>
              </a:spcBef>
              <a:spcAft>
                <a:spcPts val="0"/>
              </a:spcAft>
              <a:buClr>
                <a:schemeClr val="dk1"/>
              </a:buClr>
              <a:buSzPts val="2800"/>
              <a:buNone/>
              <a:defRPr sz="2800"/>
            </a:lvl9pPr>
          </a:lstStyle>
          <a:p>
            <a:endParaRPr/>
          </a:p>
        </p:txBody>
      </p:sp>
      <p:cxnSp>
        <p:nvCxnSpPr>
          <p:cNvPr id="20" name="Google Shape;20;p60"/>
          <p:cNvCxnSpPr/>
          <p:nvPr/>
        </p:nvCxnSpPr>
        <p:spPr>
          <a:xfrm>
            <a:off x="708848" y="662121"/>
            <a:ext cx="0" cy="8721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간지">
  <p:cSld name="간지">
    <p:spTree>
      <p:nvGrpSpPr>
        <p:cNvPr id="1" name="Shape 21"/>
        <p:cNvGrpSpPr/>
        <p:nvPr/>
      </p:nvGrpSpPr>
      <p:grpSpPr>
        <a:xfrm>
          <a:off x="0" y="0"/>
          <a:ext cx="0" cy="0"/>
          <a:chOff x="0" y="0"/>
          <a:chExt cx="0" cy="0"/>
        </a:xfrm>
      </p:grpSpPr>
      <p:sp>
        <p:nvSpPr>
          <p:cNvPr id="22" name="Google Shape;22;p61"/>
          <p:cNvSpPr txBox="1">
            <a:spLocks noGrp="1"/>
          </p:cNvSpPr>
          <p:nvPr>
            <p:ph type="body" idx="1"/>
          </p:nvPr>
        </p:nvSpPr>
        <p:spPr>
          <a:xfrm>
            <a:off x="691375" y="2932204"/>
            <a:ext cx="10267121" cy="993592"/>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rgbClr val="F06436"/>
              </a:buClr>
              <a:buSzPts val="4800"/>
              <a:buNone/>
              <a:defRPr sz="4800">
                <a:solidFill>
                  <a:srgbClr val="F06436"/>
                </a:solidFill>
              </a:defRPr>
            </a:lvl1pPr>
            <a:lvl2pPr marL="914400" lvl="1" indent="-228600" algn="l">
              <a:lnSpc>
                <a:spcPct val="90000"/>
              </a:lnSpc>
              <a:spcBef>
                <a:spcPts val="500"/>
              </a:spcBef>
              <a:spcAft>
                <a:spcPts val="0"/>
              </a:spcAft>
              <a:buClr>
                <a:schemeClr val="dk1"/>
              </a:buClr>
              <a:buSzPts val="4000"/>
              <a:buNone/>
              <a:defRPr sz="4000"/>
            </a:lvl2pPr>
            <a:lvl3pPr marL="1371600" lvl="2" indent="-228600" algn="l">
              <a:lnSpc>
                <a:spcPct val="90000"/>
              </a:lnSpc>
              <a:spcBef>
                <a:spcPts val="500"/>
              </a:spcBef>
              <a:spcAft>
                <a:spcPts val="0"/>
              </a:spcAft>
              <a:buClr>
                <a:schemeClr val="dk1"/>
              </a:buClr>
              <a:buSzPts val="4000"/>
              <a:buNone/>
              <a:defRPr sz="4000"/>
            </a:lvl3pPr>
            <a:lvl4pPr marL="1828800" lvl="3" indent="-228600" algn="l">
              <a:lnSpc>
                <a:spcPct val="90000"/>
              </a:lnSpc>
              <a:spcBef>
                <a:spcPts val="500"/>
              </a:spcBef>
              <a:spcAft>
                <a:spcPts val="0"/>
              </a:spcAft>
              <a:buClr>
                <a:schemeClr val="dk1"/>
              </a:buClr>
              <a:buSzPts val="4000"/>
              <a:buNone/>
              <a:defRPr sz="4000"/>
            </a:lvl4pPr>
            <a:lvl5pPr marL="2286000" lvl="4" indent="-228600" algn="l">
              <a:lnSpc>
                <a:spcPct val="90000"/>
              </a:lnSpc>
              <a:spcBef>
                <a:spcPts val="500"/>
              </a:spcBef>
              <a:spcAft>
                <a:spcPts val="0"/>
              </a:spcAft>
              <a:buClr>
                <a:schemeClr val="dk1"/>
              </a:buClr>
              <a:buSzPts val="4000"/>
              <a:buNone/>
              <a:defRPr sz="4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61"/>
          <p:cNvSpPr/>
          <p:nvPr/>
        </p:nvSpPr>
        <p:spPr>
          <a:xfrm>
            <a:off x="-9939" y="-19878"/>
            <a:ext cx="1402629" cy="671349"/>
          </a:xfrm>
          <a:custGeom>
            <a:avLst/>
            <a:gdLst/>
            <a:ahLst/>
            <a:cxnLst/>
            <a:rect l="l" t="t" r="r" b="b"/>
            <a:pathLst>
              <a:path w="106741" h="62325" extrusionOk="0">
                <a:moveTo>
                  <a:pt x="106740" y="0"/>
                </a:moveTo>
                <a:lnTo>
                  <a:pt x="1" y="83"/>
                </a:lnTo>
                <a:lnTo>
                  <a:pt x="1" y="61346"/>
                </a:lnTo>
                <a:cubicBezTo>
                  <a:pt x="1" y="61346"/>
                  <a:pt x="3546" y="62324"/>
                  <a:pt x="8431" y="62324"/>
                </a:cubicBezTo>
                <a:cubicBezTo>
                  <a:pt x="17345" y="62324"/>
                  <a:pt x="30721" y="59067"/>
                  <a:pt x="35169" y="40668"/>
                </a:cubicBezTo>
                <a:cubicBezTo>
                  <a:pt x="39815" y="21454"/>
                  <a:pt x="48059" y="15875"/>
                  <a:pt x="55684" y="15875"/>
                </a:cubicBezTo>
                <a:cubicBezTo>
                  <a:pt x="59361" y="15875"/>
                  <a:pt x="62895" y="17173"/>
                  <a:pt x="65811" y="18864"/>
                </a:cubicBezTo>
                <a:cubicBezTo>
                  <a:pt x="71333" y="22067"/>
                  <a:pt x="77411" y="23685"/>
                  <a:pt x="83155" y="23685"/>
                </a:cubicBezTo>
                <a:cubicBezTo>
                  <a:pt x="95750" y="23685"/>
                  <a:pt x="106740" y="15906"/>
                  <a:pt x="106740" y="0"/>
                </a:cubicBezTo>
                <a:close/>
              </a:path>
            </a:pathLst>
          </a:custGeom>
          <a:gradFill>
            <a:gsLst>
              <a:gs pos="0">
                <a:srgbClr val="4BB0A0"/>
              </a:gs>
              <a:gs pos="100000">
                <a:srgbClr val="52AEE1"/>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24;p61"/>
          <p:cNvSpPr/>
          <p:nvPr/>
        </p:nvSpPr>
        <p:spPr>
          <a:xfrm>
            <a:off x="10555357" y="5655364"/>
            <a:ext cx="1648441" cy="1209683"/>
          </a:xfrm>
          <a:custGeom>
            <a:avLst/>
            <a:gdLst/>
            <a:ahLst/>
            <a:cxnLst/>
            <a:rect l="l" t="t" r="r" b="b"/>
            <a:pathLst>
              <a:path w="113764" h="66545" extrusionOk="0">
                <a:moveTo>
                  <a:pt x="113763" y="1"/>
                </a:moveTo>
                <a:cubicBezTo>
                  <a:pt x="113763" y="1"/>
                  <a:pt x="94363" y="5103"/>
                  <a:pt x="77775" y="33272"/>
                </a:cubicBezTo>
                <a:cubicBezTo>
                  <a:pt x="67864" y="50104"/>
                  <a:pt x="57286" y="53491"/>
                  <a:pt x="45819" y="53491"/>
                </a:cubicBezTo>
                <a:cubicBezTo>
                  <a:pt x="38095" y="53491"/>
                  <a:pt x="29967" y="51954"/>
                  <a:pt x="21367" y="51954"/>
                </a:cubicBezTo>
                <a:cubicBezTo>
                  <a:pt x="0" y="51954"/>
                  <a:pt x="792" y="66545"/>
                  <a:pt x="792" y="66545"/>
                </a:cubicBezTo>
                <a:lnTo>
                  <a:pt x="113763" y="66545"/>
                </a:lnTo>
                <a:lnTo>
                  <a:pt x="113763" y="1"/>
                </a:lnTo>
                <a:close/>
              </a:path>
            </a:pathLst>
          </a:custGeom>
          <a:gradFill>
            <a:gsLst>
              <a:gs pos="0">
                <a:srgbClr val="4BB0A0"/>
              </a:gs>
              <a:gs pos="100000">
                <a:srgbClr val="4BB0A0"/>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25" name="Google Shape;25;p61"/>
          <p:cNvGrpSpPr/>
          <p:nvPr/>
        </p:nvGrpSpPr>
        <p:grpSpPr>
          <a:xfrm>
            <a:off x="11379724" y="208758"/>
            <a:ext cx="320022" cy="359778"/>
            <a:chOff x="3567553" y="1499912"/>
            <a:chExt cx="320022" cy="359778"/>
          </a:xfrm>
        </p:grpSpPr>
        <p:sp>
          <p:nvSpPr>
            <p:cNvPr id="26" name="Google Shape;26;p61"/>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27;p61"/>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28;p61"/>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29;p61"/>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30;p61"/>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31;p61"/>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내지1">
  <p:cSld name="내지1">
    <p:spTree>
      <p:nvGrpSpPr>
        <p:cNvPr id="1" name="Shape 32"/>
        <p:cNvGrpSpPr/>
        <p:nvPr/>
      </p:nvGrpSpPr>
      <p:grpSpPr>
        <a:xfrm>
          <a:off x="0" y="0"/>
          <a:ext cx="0" cy="0"/>
          <a:chOff x="0" y="0"/>
          <a:chExt cx="0" cy="0"/>
        </a:xfrm>
      </p:grpSpPr>
      <p:sp>
        <p:nvSpPr>
          <p:cNvPr id="33" name="Google Shape;33;p62"/>
          <p:cNvSpPr/>
          <p:nvPr/>
        </p:nvSpPr>
        <p:spPr>
          <a:xfrm>
            <a:off x="-9939" y="-19878"/>
            <a:ext cx="1402629" cy="671349"/>
          </a:xfrm>
          <a:custGeom>
            <a:avLst/>
            <a:gdLst/>
            <a:ahLst/>
            <a:cxnLst/>
            <a:rect l="l" t="t" r="r" b="b"/>
            <a:pathLst>
              <a:path w="106741" h="62325" extrusionOk="0">
                <a:moveTo>
                  <a:pt x="106740" y="0"/>
                </a:moveTo>
                <a:lnTo>
                  <a:pt x="1" y="83"/>
                </a:lnTo>
                <a:lnTo>
                  <a:pt x="1" y="61346"/>
                </a:lnTo>
                <a:cubicBezTo>
                  <a:pt x="1" y="61346"/>
                  <a:pt x="3546" y="62324"/>
                  <a:pt x="8431" y="62324"/>
                </a:cubicBezTo>
                <a:cubicBezTo>
                  <a:pt x="17345" y="62324"/>
                  <a:pt x="30721" y="59067"/>
                  <a:pt x="35169" y="40668"/>
                </a:cubicBezTo>
                <a:cubicBezTo>
                  <a:pt x="39815" y="21454"/>
                  <a:pt x="48059" y="15875"/>
                  <a:pt x="55684" y="15875"/>
                </a:cubicBezTo>
                <a:cubicBezTo>
                  <a:pt x="59361" y="15875"/>
                  <a:pt x="62895" y="17173"/>
                  <a:pt x="65811" y="18864"/>
                </a:cubicBezTo>
                <a:cubicBezTo>
                  <a:pt x="71333" y="22067"/>
                  <a:pt x="77411" y="23685"/>
                  <a:pt x="83155" y="23685"/>
                </a:cubicBezTo>
                <a:cubicBezTo>
                  <a:pt x="95750" y="23685"/>
                  <a:pt x="106740" y="15906"/>
                  <a:pt x="106740" y="0"/>
                </a:cubicBezTo>
                <a:close/>
              </a:path>
            </a:pathLst>
          </a:custGeom>
          <a:gradFill>
            <a:gsLst>
              <a:gs pos="0">
                <a:srgbClr val="4BB0A0"/>
              </a:gs>
              <a:gs pos="100000">
                <a:srgbClr val="52AEE1"/>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34;p62"/>
          <p:cNvSpPr/>
          <p:nvPr/>
        </p:nvSpPr>
        <p:spPr>
          <a:xfrm>
            <a:off x="10555357" y="5655364"/>
            <a:ext cx="1648441" cy="1209683"/>
          </a:xfrm>
          <a:custGeom>
            <a:avLst/>
            <a:gdLst/>
            <a:ahLst/>
            <a:cxnLst/>
            <a:rect l="l" t="t" r="r" b="b"/>
            <a:pathLst>
              <a:path w="113764" h="66545" extrusionOk="0">
                <a:moveTo>
                  <a:pt x="113763" y="1"/>
                </a:moveTo>
                <a:cubicBezTo>
                  <a:pt x="113763" y="1"/>
                  <a:pt x="94363" y="5103"/>
                  <a:pt x="77775" y="33272"/>
                </a:cubicBezTo>
                <a:cubicBezTo>
                  <a:pt x="67864" y="50104"/>
                  <a:pt x="57286" y="53491"/>
                  <a:pt x="45819" y="53491"/>
                </a:cubicBezTo>
                <a:cubicBezTo>
                  <a:pt x="38095" y="53491"/>
                  <a:pt x="29967" y="51954"/>
                  <a:pt x="21367" y="51954"/>
                </a:cubicBezTo>
                <a:cubicBezTo>
                  <a:pt x="0" y="51954"/>
                  <a:pt x="792" y="66545"/>
                  <a:pt x="792" y="66545"/>
                </a:cubicBezTo>
                <a:lnTo>
                  <a:pt x="113763" y="66545"/>
                </a:lnTo>
                <a:lnTo>
                  <a:pt x="113763" y="1"/>
                </a:lnTo>
                <a:close/>
              </a:path>
            </a:pathLst>
          </a:custGeom>
          <a:gradFill>
            <a:gsLst>
              <a:gs pos="0">
                <a:srgbClr val="4BB0A0"/>
              </a:gs>
              <a:gs pos="100000">
                <a:srgbClr val="4BB0A0"/>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35;p62"/>
          <p:cNvSpPr txBox="1">
            <a:spLocks noGrp="1"/>
          </p:cNvSpPr>
          <p:nvPr>
            <p:ph type="sldNum" idx="12"/>
          </p:nvPr>
        </p:nvSpPr>
        <p:spPr>
          <a:xfrm>
            <a:off x="11691731" y="6483194"/>
            <a:ext cx="4008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Malgun Gothic"/>
                <a:ea typeface="Malgun Gothic"/>
                <a:cs typeface="Malgun Gothic"/>
                <a:sym typeface="Malgun Gothic"/>
              </a:defRPr>
            </a:lvl1pPr>
            <a:lvl2pPr marL="0" lvl="1" indent="0" algn="r">
              <a:spcBef>
                <a:spcPts val="0"/>
              </a:spcBef>
              <a:buNone/>
              <a:defRPr sz="1200">
                <a:solidFill>
                  <a:schemeClr val="lt1"/>
                </a:solidFill>
                <a:latin typeface="Malgun Gothic"/>
                <a:ea typeface="Malgun Gothic"/>
                <a:cs typeface="Malgun Gothic"/>
                <a:sym typeface="Malgun Gothic"/>
              </a:defRPr>
            </a:lvl2pPr>
            <a:lvl3pPr marL="0" lvl="2" indent="0" algn="r">
              <a:spcBef>
                <a:spcPts val="0"/>
              </a:spcBef>
              <a:buNone/>
              <a:defRPr sz="1200">
                <a:solidFill>
                  <a:schemeClr val="lt1"/>
                </a:solidFill>
                <a:latin typeface="Malgun Gothic"/>
                <a:ea typeface="Malgun Gothic"/>
                <a:cs typeface="Malgun Gothic"/>
                <a:sym typeface="Malgun Gothic"/>
              </a:defRPr>
            </a:lvl3pPr>
            <a:lvl4pPr marL="0" lvl="3" indent="0" algn="r">
              <a:spcBef>
                <a:spcPts val="0"/>
              </a:spcBef>
              <a:buNone/>
              <a:defRPr sz="1200">
                <a:solidFill>
                  <a:schemeClr val="lt1"/>
                </a:solidFill>
                <a:latin typeface="Malgun Gothic"/>
                <a:ea typeface="Malgun Gothic"/>
                <a:cs typeface="Malgun Gothic"/>
                <a:sym typeface="Malgun Gothic"/>
              </a:defRPr>
            </a:lvl4pPr>
            <a:lvl5pPr marL="0" lvl="4" indent="0" algn="r">
              <a:spcBef>
                <a:spcPts val="0"/>
              </a:spcBef>
              <a:buNone/>
              <a:defRPr sz="1200">
                <a:solidFill>
                  <a:schemeClr val="lt1"/>
                </a:solidFill>
                <a:latin typeface="Malgun Gothic"/>
                <a:ea typeface="Malgun Gothic"/>
                <a:cs typeface="Malgun Gothic"/>
                <a:sym typeface="Malgun Gothic"/>
              </a:defRPr>
            </a:lvl5pPr>
            <a:lvl6pPr marL="0" lvl="5" indent="0" algn="r">
              <a:spcBef>
                <a:spcPts val="0"/>
              </a:spcBef>
              <a:buNone/>
              <a:defRPr sz="1200">
                <a:solidFill>
                  <a:schemeClr val="lt1"/>
                </a:solidFill>
                <a:latin typeface="Malgun Gothic"/>
                <a:ea typeface="Malgun Gothic"/>
                <a:cs typeface="Malgun Gothic"/>
                <a:sym typeface="Malgun Gothic"/>
              </a:defRPr>
            </a:lvl6pPr>
            <a:lvl7pPr marL="0" lvl="6" indent="0" algn="r">
              <a:spcBef>
                <a:spcPts val="0"/>
              </a:spcBef>
              <a:buNone/>
              <a:defRPr sz="1200">
                <a:solidFill>
                  <a:schemeClr val="lt1"/>
                </a:solidFill>
                <a:latin typeface="Malgun Gothic"/>
                <a:ea typeface="Malgun Gothic"/>
                <a:cs typeface="Malgun Gothic"/>
                <a:sym typeface="Malgun Gothic"/>
              </a:defRPr>
            </a:lvl7pPr>
            <a:lvl8pPr marL="0" lvl="7" indent="0" algn="r">
              <a:spcBef>
                <a:spcPts val="0"/>
              </a:spcBef>
              <a:buNone/>
              <a:defRPr sz="1200">
                <a:solidFill>
                  <a:schemeClr val="lt1"/>
                </a:solidFill>
                <a:latin typeface="Malgun Gothic"/>
                <a:ea typeface="Malgun Gothic"/>
                <a:cs typeface="Malgun Gothic"/>
                <a:sym typeface="Malgun Gothic"/>
              </a:defRPr>
            </a:lvl8pPr>
            <a:lvl9pPr marL="0" lvl="8" indent="0" algn="r">
              <a:spcBef>
                <a:spcPts val="0"/>
              </a:spcBef>
              <a:buNone/>
              <a:defRPr sz="1200">
                <a:solidFill>
                  <a:schemeClr val="lt1"/>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62"/>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06436"/>
              </a:buClr>
              <a:buSzPts val="3000"/>
              <a:buFont typeface="Malgun Gothic"/>
              <a:buNone/>
              <a:defRPr sz="3000" b="1">
                <a:solidFill>
                  <a:srgbClr val="F064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2"/>
          <p:cNvSpPr txBox="1">
            <a:spLocks noGrp="1"/>
          </p:cNvSpPr>
          <p:nvPr>
            <p:ph type="body" idx="1"/>
          </p:nvPr>
        </p:nvSpPr>
        <p:spPr>
          <a:xfrm>
            <a:off x="1030287" y="1415600"/>
            <a:ext cx="10080625" cy="46307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2"/>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1000"/>
              <a:buFont typeface="Malgun Gothic"/>
              <a:buNone/>
              <a:defRPr sz="1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사용자 지정 레이아웃">
  <p:cSld name="1_사용자 지정 레이아웃">
    <p:spTree>
      <p:nvGrpSpPr>
        <p:cNvPr id="1" name="Shape 39"/>
        <p:cNvGrpSpPr/>
        <p:nvPr/>
      </p:nvGrpSpPr>
      <p:grpSpPr>
        <a:xfrm>
          <a:off x="0" y="0"/>
          <a:ext cx="0" cy="0"/>
          <a:chOff x="0" y="0"/>
          <a:chExt cx="0" cy="0"/>
        </a:xfrm>
      </p:grpSpPr>
      <p:sp>
        <p:nvSpPr>
          <p:cNvPr id="40" name="Google Shape;40;p63"/>
          <p:cNvSpPr/>
          <p:nvPr/>
        </p:nvSpPr>
        <p:spPr>
          <a:xfrm>
            <a:off x="-9939" y="-19878"/>
            <a:ext cx="1402629" cy="671349"/>
          </a:xfrm>
          <a:custGeom>
            <a:avLst/>
            <a:gdLst/>
            <a:ahLst/>
            <a:cxnLst/>
            <a:rect l="l" t="t" r="r" b="b"/>
            <a:pathLst>
              <a:path w="106741" h="62325" extrusionOk="0">
                <a:moveTo>
                  <a:pt x="106740" y="0"/>
                </a:moveTo>
                <a:lnTo>
                  <a:pt x="1" y="83"/>
                </a:lnTo>
                <a:lnTo>
                  <a:pt x="1" y="61346"/>
                </a:lnTo>
                <a:cubicBezTo>
                  <a:pt x="1" y="61346"/>
                  <a:pt x="3546" y="62324"/>
                  <a:pt x="8431" y="62324"/>
                </a:cubicBezTo>
                <a:cubicBezTo>
                  <a:pt x="17345" y="62324"/>
                  <a:pt x="30721" y="59067"/>
                  <a:pt x="35169" y="40668"/>
                </a:cubicBezTo>
                <a:cubicBezTo>
                  <a:pt x="39815" y="21454"/>
                  <a:pt x="48059" y="15875"/>
                  <a:pt x="55684" y="15875"/>
                </a:cubicBezTo>
                <a:cubicBezTo>
                  <a:pt x="59361" y="15875"/>
                  <a:pt x="62895" y="17173"/>
                  <a:pt x="65811" y="18864"/>
                </a:cubicBezTo>
                <a:cubicBezTo>
                  <a:pt x="71333" y="22067"/>
                  <a:pt x="77411" y="23685"/>
                  <a:pt x="83155" y="23685"/>
                </a:cubicBezTo>
                <a:cubicBezTo>
                  <a:pt x="95750" y="23685"/>
                  <a:pt x="106740" y="15906"/>
                  <a:pt x="106740" y="0"/>
                </a:cubicBezTo>
                <a:close/>
              </a:path>
            </a:pathLst>
          </a:custGeom>
          <a:gradFill>
            <a:gsLst>
              <a:gs pos="0">
                <a:srgbClr val="4BB0A0"/>
              </a:gs>
              <a:gs pos="100000">
                <a:srgbClr val="52AEE1"/>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1;p63"/>
          <p:cNvSpPr/>
          <p:nvPr/>
        </p:nvSpPr>
        <p:spPr>
          <a:xfrm>
            <a:off x="10555357" y="5655364"/>
            <a:ext cx="1648441" cy="1209683"/>
          </a:xfrm>
          <a:custGeom>
            <a:avLst/>
            <a:gdLst/>
            <a:ahLst/>
            <a:cxnLst/>
            <a:rect l="l" t="t" r="r" b="b"/>
            <a:pathLst>
              <a:path w="113764" h="66545" extrusionOk="0">
                <a:moveTo>
                  <a:pt x="113763" y="1"/>
                </a:moveTo>
                <a:cubicBezTo>
                  <a:pt x="113763" y="1"/>
                  <a:pt x="94363" y="5103"/>
                  <a:pt x="77775" y="33272"/>
                </a:cubicBezTo>
                <a:cubicBezTo>
                  <a:pt x="67864" y="50104"/>
                  <a:pt x="57286" y="53491"/>
                  <a:pt x="45819" y="53491"/>
                </a:cubicBezTo>
                <a:cubicBezTo>
                  <a:pt x="38095" y="53491"/>
                  <a:pt x="29967" y="51954"/>
                  <a:pt x="21367" y="51954"/>
                </a:cubicBezTo>
                <a:cubicBezTo>
                  <a:pt x="0" y="51954"/>
                  <a:pt x="792" y="66545"/>
                  <a:pt x="792" y="66545"/>
                </a:cubicBezTo>
                <a:lnTo>
                  <a:pt x="113763" y="66545"/>
                </a:lnTo>
                <a:lnTo>
                  <a:pt x="113763" y="1"/>
                </a:lnTo>
                <a:close/>
              </a:path>
            </a:pathLst>
          </a:custGeom>
          <a:gradFill>
            <a:gsLst>
              <a:gs pos="0">
                <a:srgbClr val="4BB0A0"/>
              </a:gs>
              <a:gs pos="100000">
                <a:srgbClr val="4BB0A0"/>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2;p63"/>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06436"/>
              </a:buClr>
              <a:buSzPts val="3000"/>
              <a:buFont typeface="Malgun Gothic"/>
              <a:buNone/>
              <a:defRPr sz="3000" b="1">
                <a:solidFill>
                  <a:srgbClr val="F064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3"/>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Malgun Gothic"/>
                <a:ea typeface="Malgun Gothic"/>
                <a:cs typeface="Malgun Gothic"/>
                <a:sym typeface="Malgun Gothic"/>
              </a:defRPr>
            </a:lvl1pPr>
            <a:lvl2pPr marL="0" lvl="1" indent="0" algn="r">
              <a:spcBef>
                <a:spcPts val="0"/>
              </a:spcBef>
              <a:buNone/>
              <a:defRPr sz="1200">
                <a:solidFill>
                  <a:schemeClr val="lt1"/>
                </a:solidFill>
                <a:latin typeface="Malgun Gothic"/>
                <a:ea typeface="Malgun Gothic"/>
                <a:cs typeface="Malgun Gothic"/>
                <a:sym typeface="Malgun Gothic"/>
              </a:defRPr>
            </a:lvl2pPr>
            <a:lvl3pPr marL="0" lvl="2" indent="0" algn="r">
              <a:spcBef>
                <a:spcPts val="0"/>
              </a:spcBef>
              <a:buNone/>
              <a:defRPr sz="1200">
                <a:solidFill>
                  <a:schemeClr val="lt1"/>
                </a:solidFill>
                <a:latin typeface="Malgun Gothic"/>
                <a:ea typeface="Malgun Gothic"/>
                <a:cs typeface="Malgun Gothic"/>
                <a:sym typeface="Malgun Gothic"/>
              </a:defRPr>
            </a:lvl3pPr>
            <a:lvl4pPr marL="0" lvl="3" indent="0" algn="r">
              <a:spcBef>
                <a:spcPts val="0"/>
              </a:spcBef>
              <a:buNone/>
              <a:defRPr sz="1200">
                <a:solidFill>
                  <a:schemeClr val="lt1"/>
                </a:solidFill>
                <a:latin typeface="Malgun Gothic"/>
                <a:ea typeface="Malgun Gothic"/>
                <a:cs typeface="Malgun Gothic"/>
                <a:sym typeface="Malgun Gothic"/>
              </a:defRPr>
            </a:lvl4pPr>
            <a:lvl5pPr marL="0" lvl="4" indent="0" algn="r">
              <a:spcBef>
                <a:spcPts val="0"/>
              </a:spcBef>
              <a:buNone/>
              <a:defRPr sz="1200">
                <a:solidFill>
                  <a:schemeClr val="lt1"/>
                </a:solidFill>
                <a:latin typeface="Malgun Gothic"/>
                <a:ea typeface="Malgun Gothic"/>
                <a:cs typeface="Malgun Gothic"/>
                <a:sym typeface="Malgun Gothic"/>
              </a:defRPr>
            </a:lvl5pPr>
            <a:lvl6pPr marL="0" lvl="5" indent="0" algn="r">
              <a:spcBef>
                <a:spcPts val="0"/>
              </a:spcBef>
              <a:buNone/>
              <a:defRPr sz="1200">
                <a:solidFill>
                  <a:schemeClr val="lt1"/>
                </a:solidFill>
                <a:latin typeface="Malgun Gothic"/>
                <a:ea typeface="Malgun Gothic"/>
                <a:cs typeface="Malgun Gothic"/>
                <a:sym typeface="Malgun Gothic"/>
              </a:defRPr>
            </a:lvl6pPr>
            <a:lvl7pPr marL="0" lvl="6" indent="0" algn="r">
              <a:spcBef>
                <a:spcPts val="0"/>
              </a:spcBef>
              <a:buNone/>
              <a:defRPr sz="1200">
                <a:solidFill>
                  <a:schemeClr val="lt1"/>
                </a:solidFill>
                <a:latin typeface="Malgun Gothic"/>
                <a:ea typeface="Malgun Gothic"/>
                <a:cs typeface="Malgun Gothic"/>
                <a:sym typeface="Malgun Gothic"/>
              </a:defRPr>
            </a:lvl7pPr>
            <a:lvl8pPr marL="0" lvl="7" indent="0" algn="r">
              <a:spcBef>
                <a:spcPts val="0"/>
              </a:spcBef>
              <a:buNone/>
              <a:defRPr sz="1200">
                <a:solidFill>
                  <a:schemeClr val="lt1"/>
                </a:solidFill>
                <a:latin typeface="Malgun Gothic"/>
                <a:ea typeface="Malgun Gothic"/>
                <a:cs typeface="Malgun Gothic"/>
                <a:sym typeface="Malgun Gothic"/>
              </a:defRPr>
            </a:lvl8pPr>
            <a:lvl9pPr marL="0" lvl="8" indent="0" algn="r">
              <a:spcBef>
                <a:spcPts val="0"/>
              </a:spcBef>
              <a:buNone/>
              <a:defRPr sz="1200">
                <a:solidFill>
                  <a:schemeClr val="lt1"/>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63"/>
          <p:cNvSpPr txBox="1">
            <a:spLocks noGrp="1"/>
          </p:cNvSpPr>
          <p:nvPr>
            <p:ph type="body" idx="1"/>
          </p:nvPr>
        </p:nvSpPr>
        <p:spPr>
          <a:xfrm>
            <a:off x="487015" y="815008"/>
            <a:ext cx="11281052" cy="2186609"/>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Clr>
                <a:srgbClr val="4BB0A0"/>
              </a:buClr>
              <a:buSzPts val="2000"/>
              <a:buFont typeface="Arial"/>
              <a:buChar char="◦"/>
              <a:defRPr sz="2000"/>
            </a:lvl1pPr>
            <a:lvl2pPr marL="914400" lvl="1" indent="-342900" algn="l">
              <a:lnSpc>
                <a:spcPct val="120000"/>
              </a:lnSpc>
              <a:spcBef>
                <a:spcPts val="500"/>
              </a:spcBef>
              <a:spcAft>
                <a:spcPts val="0"/>
              </a:spcAft>
              <a:buClr>
                <a:schemeClr val="dk1"/>
              </a:buClr>
              <a:buSzPts val="1800"/>
              <a:buFont typeface="Arial"/>
              <a:buChar char="⁃"/>
              <a:defRPr sz="1800"/>
            </a:lvl2pPr>
            <a:lvl3pPr marL="1371600" lvl="2" indent="-330200" algn="l">
              <a:lnSpc>
                <a:spcPct val="120000"/>
              </a:lnSpc>
              <a:spcBef>
                <a:spcPts val="500"/>
              </a:spcBef>
              <a:spcAft>
                <a:spcPts val="0"/>
              </a:spcAft>
              <a:buClr>
                <a:schemeClr val="dk1"/>
              </a:buClr>
              <a:buSzPts val="1600"/>
              <a:buChar char="•"/>
              <a:defRPr sz="1600"/>
            </a:lvl3pPr>
            <a:lvl4pPr marL="1828800" lvl="3" indent="-317500" algn="l">
              <a:lnSpc>
                <a:spcPct val="120000"/>
              </a:lnSpc>
              <a:spcBef>
                <a:spcPts val="500"/>
              </a:spcBef>
              <a:spcAft>
                <a:spcPts val="0"/>
              </a:spcAft>
              <a:buClr>
                <a:schemeClr val="dk1"/>
              </a:buClr>
              <a:buSzPts val="1400"/>
              <a:buChar char="•"/>
              <a:defRPr sz="1400"/>
            </a:lvl4pPr>
            <a:lvl5pPr marL="2286000" lvl="4" indent="-317500" algn="l">
              <a:lnSpc>
                <a:spcPct val="12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3"/>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1000"/>
              <a:buFont typeface="Malgun Gothic"/>
              <a:buNone/>
              <a:defRPr sz="1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목차">
  <p:cSld name="목차">
    <p:spTree>
      <p:nvGrpSpPr>
        <p:cNvPr id="1" name="Shape 46"/>
        <p:cNvGrpSpPr/>
        <p:nvPr/>
      </p:nvGrpSpPr>
      <p:grpSpPr>
        <a:xfrm>
          <a:off x="0" y="0"/>
          <a:ext cx="0" cy="0"/>
          <a:chOff x="0" y="0"/>
          <a:chExt cx="0" cy="0"/>
        </a:xfrm>
      </p:grpSpPr>
      <p:sp>
        <p:nvSpPr>
          <p:cNvPr id="47" name="Google Shape;47;p64"/>
          <p:cNvSpPr/>
          <p:nvPr/>
        </p:nvSpPr>
        <p:spPr>
          <a:xfrm>
            <a:off x="-9939" y="-19878"/>
            <a:ext cx="1402629" cy="671349"/>
          </a:xfrm>
          <a:custGeom>
            <a:avLst/>
            <a:gdLst/>
            <a:ahLst/>
            <a:cxnLst/>
            <a:rect l="l" t="t" r="r" b="b"/>
            <a:pathLst>
              <a:path w="106741" h="62325" extrusionOk="0">
                <a:moveTo>
                  <a:pt x="106740" y="0"/>
                </a:moveTo>
                <a:lnTo>
                  <a:pt x="1" y="83"/>
                </a:lnTo>
                <a:lnTo>
                  <a:pt x="1" y="61346"/>
                </a:lnTo>
                <a:cubicBezTo>
                  <a:pt x="1" y="61346"/>
                  <a:pt x="3546" y="62324"/>
                  <a:pt x="8431" y="62324"/>
                </a:cubicBezTo>
                <a:cubicBezTo>
                  <a:pt x="17345" y="62324"/>
                  <a:pt x="30721" y="59067"/>
                  <a:pt x="35169" y="40668"/>
                </a:cubicBezTo>
                <a:cubicBezTo>
                  <a:pt x="39815" y="21454"/>
                  <a:pt x="48059" y="15875"/>
                  <a:pt x="55684" y="15875"/>
                </a:cubicBezTo>
                <a:cubicBezTo>
                  <a:pt x="59361" y="15875"/>
                  <a:pt x="62895" y="17173"/>
                  <a:pt x="65811" y="18864"/>
                </a:cubicBezTo>
                <a:cubicBezTo>
                  <a:pt x="71333" y="22067"/>
                  <a:pt x="77411" y="23685"/>
                  <a:pt x="83155" y="23685"/>
                </a:cubicBezTo>
                <a:cubicBezTo>
                  <a:pt x="95750" y="23685"/>
                  <a:pt x="106740" y="15906"/>
                  <a:pt x="106740" y="0"/>
                </a:cubicBezTo>
                <a:close/>
              </a:path>
            </a:pathLst>
          </a:custGeom>
          <a:gradFill>
            <a:gsLst>
              <a:gs pos="0">
                <a:srgbClr val="4BB0A0"/>
              </a:gs>
              <a:gs pos="100000">
                <a:srgbClr val="52AEE1"/>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8;p64"/>
          <p:cNvSpPr txBox="1">
            <a:spLocks noGrp="1"/>
          </p:cNvSpPr>
          <p:nvPr>
            <p:ph type="body" idx="1"/>
          </p:nvPr>
        </p:nvSpPr>
        <p:spPr>
          <a:xfrm>
            <a:off x="4632325" y="3242853"/>
            <a:ext cx="7559675" cy="703262"/>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chemeClr val="dk1"/>
              </a:buClr>
              <a:buSzPts val="2800"/>
              <a:buNone/>
              <a:defRPr sz="2800">
                <a:solidFill>
                  <a:schemeClr val="dk1"/>
                </a:solidFill>
                <a:latin typeface="Malgun Gothic"/>
                <a:ea typeface="Malgun Gothic"/>
                <a:cs typeface="Malgun Gothic"/>
                <a:sym typeface="Malgun Gothic"/>
              </a:defRPr>
            </a:lvl1pPr>
            <a:lvl2pPr marL="914400" lvl="1" indent="-228600" algn="l">
              <a:lnSpc>
                <a:spcPct val="90000"/>
              </a:lnSpc>
              <a:spcBef>
                <a:spcPts val="500"/>
              </a:spcBef>
              <a:spcAft>
                <a:spcPts val="0"/>
              </a:spcAft>
              <a:buClr>
                <a:schemeClr val="dk1"/>
              </a:buClr>
              <a:buSzPts val="3600"/>
              <a:buNone/>
              <a:defRPr sz="3600"/>
            </a:lvl2pPr>
            <a:lvl3pPr marL="1371600" lvl="2" indent="-228600" algn="l">
              <a:lnSpc>
                <a:spcPct val="90000"/>
              </a:lnSpc>
              <a:spcBef>
                <a:spcPts val="500"/>
              </a:spcBef>
              <a:spcAft>
                <a:spcPts val="0"/>
              </a:spcAft>
              <a:buClr>
                <a:schemeClr val="dk1"/>
              </a:buClr>
              <a:buSzPts val="3600"/>
              <a:buNone/>
              <a:defRPr sz="3600"/>
            </a:lvl3pPr>
            <a:lvl4pPr marL="1828800" lvl="3" indent="-228600" algn="l">
              <a:lnSpc>
                <a:spcPct val="90000"/>
              </a:lnSpc>
              <a:spcBef>
                <a:spcPts val="500"/>
              </a:spcBef>
              <a:spcAft>
                <a:spcPts val="0"/>
              </a:spcAft>
              <a:buClr>
                <a:schemeClr val="dk1"/>
              </a:buClr>
              <a:buSzPts val="3600"/>
              <a:buNone/>
              <a:defRPr sz="3600"/>
            </a:lvl4pPr>
            <a:lvl5pPr marL="2286000" lvl="4" indent="-228600" algn="l">
              <a:lnSpc>
                <a:spcPct val="90000"/>
              </a:lnSpc>
              <a:spcBef>
                <a:spcPts val="500"/>
              </a:spcBef>
              <a:spcAft>
                <a:spcPts val="0"/>
              </a:spcAft>
              <a:buClr>
                <a:schemeClr val="dk1"/>
              </a:buClr>
              <a:buSzPts val="3600"/>
              <a:buNone/>
              <a:defRPr sz="3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4"/>
          <p:cNvSpPr txBox="1">
            <a:spLocks noGrp="1"/>
          </p:cNvSpPr>
          <p:nvPr>
            <p:ph type="body" idx="2"/>
          </p:nvPr>
        </p:nvSpPr>
        <p:spPr>
          <a:xfrm>
            <a:off x="4632324" y="4074122"/>
            <a:ext cx="7559675" cy="703262"/>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chemeClr val="dk1"/>
              </a:buClr>
              <a:buSzPts val="2800"/>
              <a:buNone/>
              <a:defRPr sz="2800">
                <a:solidFill>
                  <a:schemeClr val="dk1"/>
                </a:solidFill>
                <a:latin typeface="Malgun Gothic"/>
                <a:ea typeface="Malgun Gothic"/>
                <a:cs typeface="Malgun Gothic"/>
                <a:sym typeface="Malgun Gothic"/>
              </a:defRPr>
            </a:lvl1pPr>
            <a:lvl2pPr marL="914400" lvl="1" indent="-228600" algn="l">
              <a:lnSpc>
                <a:spcPct val="90000"/>
              </a:lnSpc>
              <a:spcBef>
                <a:spcPts val="500"/>
              </a:spcBef>
              <a:spcAft>
                <a:spcPts val="0"/>
              </a:spcAft>
              <a:buClr>
                <a:schemeClr val="dk1"/>
              </a:buClr>
              <a:buSzPts val="3600"/>
              <a:buNone/>
              <a:defRPr sz="3600"/>
            </a:lvl2pPr>
            <a:lvl3pPr marL="1371600" lvl="2" indent="-228600" algn="l">
              <a:lnSpc>
                <a:spcPct val="90000"/>
              </a:lnSpc>
              <a:spcBef>
                <a:spcPts val="500"/>
              </a:spcBef>
              <a:spcAft>
                <a:spcPts val="0"/>
              </a:spcAft>
              <a:buClr>
                <a:schemeClr val="dk1"/>
              </a:buClr>
              <a:buSzPts val="3600"/>
              <a:buNone/>
              <a:defRPr sz="3600"/>
            </a:lvl3pPr>
            <a:lvl4pPr marL="1828800" lvl="3" indent="-228600" algn="l">
              <a:lnSpc>
                <a:spcPct val="90000"/>
              </a:lnSpc>
              <a:spcBef>
                <a:spcPts val="500"/>
              </a:spcBef>
              <a:spcAft>
                <a:spcPts val="0"/>
              </a:spcAft>
              <a:buClr>
                <a:schemeClr val="dk1"/>
              </a:buClr>
              <a:buSzPts val="3600"/>
              <a:buNone/>
              <a:defRPr sz="3600"/>
            </a:lvl4pPr>
            <a:lvl5pPr marL="2286000" lvl="4" indent="-228600" algn="l">
              <a:lnSpc>
                <a:spcPct val="90000"/>
              </a:lnSpc>
              <a:spcBef>
                <a:spcPts val="500"/>
              </a:spcBef>
              <a:spcAft>
                <a:spcPts val="0"/>
              </a:spcAft>
              <a:buClr>
                <a:schemeClr val="dk1"/>
              </a:buClr>
              <a:buSzPts val="3600"/>
              <a:buNone/>
              <a:defRPr sz="3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4"/>
          <p:cNvSpPr txBox="1">
            <a:spLocks noGrp="1"/>
          </p:cNvSpPr>
          <p:nvPr>
            <p:ph type="body" idx="3"/>
          </p:nvPr>
        </p:nvSpPr>
        <p:spPr>
          <a:xfrm>
            <a:off x="4632323" y="4910800"/>
            <a:ext cx="7559675" cy="703262"/>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chemeClr val="dk1"/>
              </a:buClr>
              <a:buSzPts val="2800"/>
              <a:buNone/>
              <a:defRPr sz="2800">
                <a:solidFill>
                  <a:schemeClr val="dk1"/>
                </a:solidFill>
                <a:latin typeface="Malgun Gothic"/>
                <a:ea typeface="Malgun Gothic"/>
                <a:cs typeface="Malgun Gothic"/>
                <a:sym typeface="Malgun Gothic"/>
              </a:defRPr>
            </a:lvl1pPr>
            <a:lvl2pPr marL="914400" lvl="1" indent="-228600" algn="l">
              <a:lnSpc>
                <a:spcPct val="90000"/>
              </a:lnSpc>
              <a:spcBef>
                <a:spcPts val="500"/>
              </a:spcBef>
              <a:spcAft>
                <a:spcPts val="0"/>
              </a:spcAft>
              <a:buClr>
                <a:schemeClr val="dk1"/>
              </a:buClr>
              <a:buSzPts val="3600"/>
              <a:buNone/>
              <a:defRPr sz="3600"/>
            </a:lvl2pPr>
            <a:lvl3pPr marL="1371600" lvl="2" indent="-228600" algn="l">
              <a:lnSpc>
                <a:spcPct val="90000"/>
              </a:lnSpc>
              <a:spcBef>
                <a:spcPts val="500"/>
              </a:spcBef>
              <a:spcAft>
                <a:spcPts val="0"/>
              </a:spcAft>
              <a:buClr>
                <a:schemeClr val="dk1"/>
              </a:buClr>
              <a:buSzPts val="3600"/>
              <a:buNone/>
              <a:defRPr sz="3600"/>
            </a:lvl3pPr>
            <a:lvl4pPr marL="1828800" lvl="3" indent="-228600" algn="l">
              <a:lnSpc>
                <a:spcPct val="90000"/>
              </a:lnSpc>
              <a:spcBef>
                <a:spcPts val="500"/>
              </a:spcBef>
              <a:spcAft>
                <a:spcPts val="0"/>
              </a:spcAft>
              <a:buClr>
                <a:schemeClr val="dk1"/>
              </a:buClr>
              <a:buSzPts val="3600"/>
              <a:buNone/>
              <a:defRPr sz="3600"/>
            </a:lvl4pPr>
            <a:lvl5pPr marL="2286000" lvl="4" indent="-228600" algn="l">
              <a:lnSpc>
                <a:spcPct val="90000"/>
              </a:lnSpc>
              <a:spcBef>
                <a:spcPts val="500"/>
              </a:spcBef>
              <a:spcAft>
                <a:spcPts val="0"/>
              </a:spcAft>
              <a:buClr>
                <a:schemeClr val="dk1"/>
              </a:buClr>
              <a:buSzPts val="3600"/>
              <a:buNone/>
              <a:defRPr sz="3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4"/>
          <p:cNvSpPr/>
          <p:nvPr/>
        </p:nvSpPr>
        <p:spPr>
          <a:xfrm>
            <a:off x="10555357" y="5655364"/>
            <a:ext cx="1648441" cy="1209683"/>
          </a:xfrm>
          <a:custGeom>
            <a:avLst/>
            <a:gdLst/>
            <a:ahLst/>
            <a:cxnLst/>
            <a:rect l="l" t="t" r="r" b="b"/>
            <a:pathLst>
              <a:path w="113764" h="66545" extrusionOk="0">
                <a:moveTo>
                  <a:pt x="113763" y="1"/>
                </a:moveTo>
                <a:cubicBezTo>
                  <a:pt x="113763" y="1"/>
                  <a:pt x="94363" y="5103"/>
                  <a:pt x="77775" y="33272"/>
                </a:cubicBezTo>
                <a:cubicBezTo>
                  <a:pt x="67864" y="50104"/>
                  <a:pt x="57286" y="53491"/>
                  <a:pt x="45819" y="53491"/>
                </a:cubicBezTo>
                <a:cubicBezTo>
                  <a:pt x="38095" y="53491"/>
                  <a:pt x="29967" y="51954"/>
                  <a:pt x="21367" y="51954"/>
                </a:cubicBezTo>
                <a:cubicBezTo>
                  <a:pt x="0" y="51954"/>
                  <a:pt x="792" y="66545"/>
                  <a:pt x="792" y="66545"/>
                </a:cubicBezTo>
                <a:lnTo>
                  <a:pt x="113763" y="66545"/>
                </a:lnTo>
                <a:lnTo>
                  <a:pt x="113763" y="1"/>
                </a:lnTo>
                <a:close/>
              </a:path>
            </a:pathLst>
          </a:custGeom>
          <a:gradFill>
            <a:gsLst>
              <a:gs pos="0">
                <a:srgbClr val="4BB0A0"/>
              </a:gs>
              <a:gs pos="100000">
                <a:srgbClr val="4BB0A0"/>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52" name="Google Shape;52;p64"/>
          <p:cNvGrpSpPr/>
          <p:nvPr/>
        </p:nvGrpSpPr>
        <p:grpSpPr>
          <a:xfrm>
            <a:off x="11568567" y="267121"/>
            <a:ext cx="320022" cy="359778"/>
            <a:chOff x="3567553" y="1499912"/>
            <a:chExt cx="320022" cy="359778"/>
          </a:xfrm>
        </p:grpSpPr>
        <p:sp>
          <p:nvSpPr>
            <p:cNvPr id="53" name="Google Shape;53;p64"/>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54;p64"/>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55;p64"/>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56;p64"/>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57;p64"/>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58;p64"/>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4BB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59" name="Google Shape;59;p64"/>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06436"/>
              </a:buClr>
              <a:buSzPts val="3000"/>
              <a:buFont typeface="Malgun Gothic"/>
              <a:buNone/>
              <a:defRPr sz="3000" b="1">
                <a:solidFill>
                  <a:srgbClr val="F064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사용자 지정 레이아웃">
  <p:cSld name="2_사용자 지정 레이아웃">
    <p:spTree>
      <p:nvGrpSpPr>
        <p:cNvPr id="1" name="Shape 60"/>
        <p:cNvGrpSpPr/>
        <p:nvPr/>
      </p:nvGrpSpPr>
      <p:grpSpPr>
        <a:xfrm>
          <a:off x="0" y="0"/>
          <a:ext cx="0" cy="0"/>
          <a:chOff x="0" y="0"/>
          <a:chExt cx="0" cy="0"/>
        </a:xfrm>
      </p:grpSpPr>
      <p:sp>
        <p:nvSpPr>
          <p:cNvPr id="61" name="Google Shape;61;p65"/>
          <p:cNvSpPr/>
          <p:nvPr/>
        </p:nvSpPr>
        <p:spPr>
          <a:xfrm>
            <a:off x="-9939" y="-19878"/>
            <a:ext cx="1402629" cy="671349"/>
          </a:xfrm>
          <a:custGeom>
            <a:avLst/>
            <a:gdLst/>
            <a:ahLst/>
            <a:cxnLst/>
            <a:rect l="l" t="t" r="r" b="b"/>
            <a:pathLst>
              <a:path w="106741" h="62325" extrusionOk="0">
                <a:moveTo>
                  <a:pt x="106740" y="0"/>
                </a:moveTo>
                <a:lnTo>
                  <a:pt x="1" y="83"/>
                </a:lnTo>
                <a:lnTo>
                  <a:pt x="1" y="61346"/>
                </a:lnTo>
                <a:cubicBezTo>
                  <a:pt x="1" y="61346"/>
                  <a:pt x="3546" y="62324"/>
                  <a:pt x="8431" y="62324"/>
                </a:cubicBezTo>
                <a:cubicBezTo>
                  <a:pt x="17345" y="62324"/>
                  <a:pt x="30721" y="59067"/>
                  <a:pt x="35169" y="40668"/>
                </a:cubicBezTo>
                <a:cubicBezTo>
                  <a:pt x="39815" y="21454"/>
                  <a:pt x="48059" y="15875"/>
                  <a:pt x="55684" y="15875"/>
                </a:cubicBezTo>
                <a:cubicBezTo>
                  <a:pt x="59361" y="15875"/>
                  <a:pt x="62895" y="17173"/>
                  <a:pt x="65811" y="18864"/>
                </a:cubicBezTo>
                <a:cubicBezTo>
                  <a:pt x="71333" y="22067"/>
                  <a:pt x="77411" y="23685"/>
                  <a:pt x="83155" y="23685"/>
                </a:cubicBezTo>
                <a:cubicBezTo>
                  <a:pt x="95750" y="23685"/>
                  <a:pt x="106740" y="15906"/>
                  <a:pt x="106740" y="0"/>
                </a:cubicBezTo>
                <a:close/>
              </a:path>
            </a:pathLst>
          </a:custGeom>
          <a:gradFill>
            <a:gsLst>
              <a:gs pos="0">
                <a:srgbClr val="4BB0A0"/>
              </a:gs>
              <a:gs pos="100000">
                <a:srgbClr val="52AEE1"/>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62;p65"/>
          <p:cNvSpPr/>
          <p:nvPr/>
        </p:nvSpPr>
        <p:spPr>
          <a:xfrm>
            <a:off x="10555357" y="5655364"/>
            <a:ext cx="1648441" cy="1209683"/>
          </a:xfrm>
          <a:custGeom>
            <a:avLst/>
            <a:gdLst/>
            <a:ahLst/>
            <a:cxnLst/>
            <a:rect l="l" t="t" r="r" b="b"/>
            <a:pathLst>
              <a:path w="113764" h="66545" extrusionOk="0">
                <a:moveTo>
                  <a:pt x="113763" y="1"/>
                </a:moveTo>
                <a:cubicBezTo>
                  <a:pt x="113763" y="1"/>
                  <a:pt x="94363" y="5103"/>
                  <a:pt x="77775" y="33272"/>
                </a:cubicBezTo>
                <a:cubicBezTo>
                  <a:pt x="67864" y="50104"/>
                  <a:pt x="57286" y="53491"/>
                  <a:pt x="45819" y="53491"/>
                </a:cubicBezTo>
                <a:cubicBezTo>
                  <a:pt x="38095" y="53491"/>
                  <a:pt x="29967" y="51954"/>
                  <a:pt x="21367" y="51954"/>
                </a:cubicBezTo>
                <a:cubicBezTo>
                  <a:pt x="0" y="51954"/>
                  <a:pt x="792" y="66545"/>
                  <a:pt x="792" y="66545"/>
                </a:cubicBezTo>
                <a:lnTo>
                  <a:pt x="113763" y="66545"/>
                </a:lnTo>
                <a:lnTo>
                  <a:pt x="113763" y="1"/>
                </a:lnTo>
                <a:close/>
              </a:path>
            </a:pathLst>
          </a:custGeom>
          <a:gradFill>
            <a:gsLst>
              <a:gs pos="0">
                <a:srgbClr val="4BB0A0"/>
              </a:gs>
              <a:gs pos="100000">
                <a:srgbClr val="4BB0A0"/>
              </a:gs>
            </a:gsLst>
            <a:lin ang="2698631"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3" name="Google Shape;63;p6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06436"/>
              </a:buClr>
              <a:buSzPts val="3000"/>
              <a:buFont typeface="Malgun Gothic"/>
              <a:buNone/>
              <a:defRPr sz="3000" b="1">
                <a:solidFill>
                  <a:srgbClr val="F064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65"/>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Malgun Gothic"/>
                <a:ea typeface="Malgun Gothic"/>
                <a:cs typeface="Malgun Gothic"/>
                <a:sym typeface="Malgun Gothic"/>
              </a:defRPr>
            </a:lvl1pPr>
            <a:lvl2pPr marL="0" lvl="1" indent="0" algn="r">
              <a:spcBef>
                <a:spcPts val="0"/>
              </a:spcBef>
              <a:buNone/>
              <a:defRPr sz="1200">
                <a:solidFill>
                  <a:schemeClr val="lt1"/>
                </a:solidFill>
                <a:latin typeface="Malgun Gothic"/>
                <a:ea typeface="Malgun Gothic"/>
                <a:cs typeface="Malgun Gothic"/>
                <a:sym typeface="Malgun Gothic"/>
              </a:defRPr>
            </a:lvl2pPr>
            <a:lvl3pPr marL="0" lvl="2" indent="0" algn="r">
              <a:spcBef>
                <a:spcPts val="0"/>
              </a:spcBef>
              <a:buNone/>
              <a:defRPr sz="1200">
                <a:solidFill>
                  <a:schemeClr val="lt1"/>
                </a:solidFill>
                <a:latin typeface="Malgun Gothic"/>
                <a:ea typeface="Malgun Gothic"/>
                <a:cs typeface="Malgun Gothic"/>
                <a:sym typeface="Malgun Gothic"/>
              </a:defRPr>
            </a:lvl3pPr>
            <a:lvl4pPr marL="0" lvl="3" indent="0" algn="r">
              <a:spcBef>
                <a:spcPts val="0"/>
              </a:spcBef>
              <a:buNone/>
              <a:defRPr sz="1200">
                <a:solidFill>
                  <a:schemeClr val="lt1"/>
                </a:solidFill>
                <a:latin typeface="Malgun Gothic"/>
                <a:ea typeface="Malgun Gothic"/>
                <a:cs typeface="Malgun Gothic"/>
                <a:sym typeface="Malgun Gothic"/>
              </a:defRPr>
            </a:lvl4pPr>
            <a:lvl5pPr marL="0" lvl="4" indent="0" algn="r">
              <a:spcBef>
                <a:spcPts val="0"/>
              </a:spcBef>
              <a:buNone/>
              <a:defRPr sz="1200">
                <a:solidFill>
                  <a:schemeClr val="lt1"/>
                </a:solidFill>
                <a:latin typeface="Malgun Gothic"/>
                <a:ea typeface="Malgun Gothic"/>
                <a:cs typeface="Malgun Gothic"/>
                <a:sym typeface="Malgun Gothic"/>
              </a:defRPr>
            </a:lvl5pPr>
            <a:lvl6pPr marL="0" lvl="5" indent="0" algn="r">
              <a:spcBef>
                <a:spcPts val="0"/>
              </a:spcBef>
              <a:buNone/>
              <a:defRPr sz="1200">
                <a:solidFill>
                  <a:schemeClr val="lt1"/>
                </a:solidFill>
                <a:latin typeface="Malgun Gothic"/>
                <a:ea typeface="Malgun Gothic"/>
                <a:cs typeface="Malgun Gothic"/>
                <a:sym typeface="Malgun Gothic"/>
              </a:defRPr>
            </a:lvl6pPr>
            <a:lvl7pPr marL="0" lvl="6" indent="0" algn="r">
              <a:spcBef>
                <a:spcPts val="0"/>
              </a:spcBef>
              <a:buNone/>
              <a:defRPr sz="1200">
                <a:solidFill>
                  <a:schemeClr val="lt1"/>
                </a:solidFill>
                <a:latin typeface="Malgun Gothic"/>
                <a:ea typeface="Malgun Gothic"/>
                <a:cs typeface="Malgun Gothic"/>
                <a:sym typeface="Malgun Gothic"/>
              </a:defRPr>
            </a:lvl7pPr>
            <a:lvl8pPr marL="0" lvl="7" indent="0" algn="r">
              <a:spcBef>
                <a:spcPts val="0"/>
              </a:spcBef>
              <a:buNone/>
              <a:defRPr sz="1200">
                <a:solidFill>
                  <a:schemeClr val="lt1"/>
                </a:solidFill>
                <a:latin typeface="Malgun Gothic"/>
                <a:ea typeface="Malgun Gothic"/>
                <a:cs typeface="Malgun Gothic"/>
                <a:sym typeface="Malgun Gothic"/>
              </a:defRPr>
            </a:lvl8pPr>
            <a:lvl9pPr marL="0" lvl="8" indent="0" algn="r">
              <a:spcBef>
                <a:spcPts val="0"/>
              </a:spcBef>
              <a:buNone/>
              <a:defRPr sz="1200">
                <a:solidFill>
                  <a:schemeClr val="lt1"/>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65"/>
          <p:cNvSpPr txBox="1">
            <a:spLocks noGrp="1"/>
          </p:cNvSpPr>
          <p:nvPr>
            <p:ph type="body" idx="1"/>
          </p:nvPr>
        </p:nvSpPr>
        <p:spPr>
          <a:xfrm>
            <a:off x="487015" y="815009"/>
            <a:ext cx="11281052" cy="781242"/>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Clr>
                <a:srgbClr val="4BB0A0"/>
              </a:buClr>
              <a:buSzPts val="2000"/>
              <a:buFont typeface="Arial"/>
              <a:buChar char="◦"/>
              <a:defRPr sz="2000"/>
            </a:lvl1pPr>
            <a:lvl2pPr marL="914400" lvl="1" indent="-342900" algn="l">
              <a:lnSpc>
                <a:spcPct val="120000"/>
              </a:lnSpc>
              <a:spcBef>
                <a:spcPts val="500"/>
              </a:spcBef>
              <a:spcAft>
                <a:spcPts val="0"/>
              </a:spcAft>
              <a:buClr>
                <a:schemeClr val="dk1"/>
              </a:buClr>
              <a:buSzPts val="1800"/>
              <a:buFont typeface="Arial"/>
              <a:buChar char="⁃"/>
              <a:defRPr sz="1800"/>
            </a:lvl2pPr>
            <a:lvl3pPr marL="1371600" lvl="2" indent="-330200" algn="l">
              <a:lnSpc>
                <a:spcPct val="120000"/>
              </a:lnSpc>
              <a:spcBef>
                <a:spcPts val="500"/>
              </a:spcBef>
              <a:spcAft>
                <a:spcPts val="0"/>
              </a:spcAft>
              <a:buClr>
                <a:schemeClr val="dk1"/>
              </a:buClr>
              <a:buSzPts val="1600"/>
              <a:buChar char="•"/>
              <a:defRPr sz="1600"/>
            </a:lvl3pPr>
            <a:lvl4pPr marL="1828800" lvl="3" indent="-317500" algn="l">
              <a:lnSpc>
                <a:spcPct val="120000"/>
              </a:lnSpc>
              <a:spcBef>
                <a:spcPts val="500"/>
              </a:spcBef>
              <a:spcAft>
                <a:spcPts val="0"/>
              </a:spcAft>
              <a:buClr>
                <a:schemeClr val="dk1"/>
              </a:buClr>
              <a:buSzPts val="1400"/>
              <a:buChar char="•"/>
              <a:defRPr sz="1400"/>
            </a:lvl4pPr>
            <a:lvl5pPr marL="2286000" lvl="4" indent="-317500" algn="l">
              <a:lnSpc>
                <a:spcPct val="12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65"/>
          <p:cNvSpPr txBox="1">
            <a:spLocks noGrp="1"/>
          </p:cNvSpPr>
          <p:nvPr>
            <p:ph type="body" idx="2"/>
          </p:nvPr>
        </p:nvSpPr>
        <p:spPr>
          <a:xfrm>
            <a:off x="691375" y="2233552"/>
            <a:ext cx="5254625" cy="31956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Noto Sans Symbols"/>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17500" algn="l">
              <a:lnSpc>
                <a:spcPct val="90000"/>
              </a:lnSpc>
              <a:spcBef>
                <a:spcPts val="500"/>
              </a:spcBef>
              <a:spcAft>
                <a:spcPts val="0"/>
              </a:spcAft>
              <a:buClr>
                <a:schemeClr val="dk1"/>
              </a:buClr>
              <a:buSzPts val="1400"/>
              <a:buChar char="•"/>
              <a:defRPr sz="14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5"/>
          <p:cNvSpPr txBox="1">
            <a:spLocks noGrp="1"/>
          </p:cNvSpPr>
          <p:nvPr>
            <p:ph type="body" idx="3"/>
          </p:nvPr>
        </p:nvSpPr>
        <p:spPr>
          <a:xfrm>
            <a:off x="6437106" y="2233552"/>
            <a:ext cx="5254625" cy="31956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Noto Sans Symbols"/>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17500" algn="l">
              <a:lnSpc>
                <a:spcPct val="90000"/>
              </a:lnSpc>
              <a:spcBef>
                <a:spcPts val="500"/>
              </a:spcBef>
              <a:spcAft>
                <a:spcPts val="0"/>
              </a:spcAft>
              <a:buClr>
                <a:schemeClr val="dk1"/>
              </a:buClr>
              <a:buSzPts val="1400"/>
              <a:buChar char="•"/>
              <a:defRPr sz="14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6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1000"/>
              <a:buFont typeface="Malgun Gothic"/>
              <a:buNone/>
              <a:defRPr sz="1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흰색 배경">
  <p:cSld name="흰색 배경">
    <p:spTree>
      <p:nvGrpSpPr>
        <p:cNvPr id="1" name="Shape 69"/>
        <p:cNvGrpSpPr/>
        <p:nvPr/>
      </p:nvGrpSpPr>
      <p:grpSpPr>
        <a:xfrm>
          <a:off x="0" y="0"/>
          <a:ext cx="0" cy="0"/>
          <a:chOff x="0" y="0"/>
          <a:chExt cx="0" cy="0"/>
        </a:xfrm>
      </p:grpSpPr>
      <p:sp>
        <p:nvSpPr>
          <p:cNvPr id="70" name="Google Shape;70;p66"/>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1000"/>
              <a:buFont typeface="Malgun Gothic"/>
              <a:buNone/>
              <a:defRPr sz="1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algun Gothic"/>
              <a:buNone/>
              <a:defRPr sz="4400" b="0" i="0" u="none" strike="noStrike" cap="none">
                <a:solidFill>
                  <a:schemeClr val="dk1"/>
                </a:solidFill>
                <a:latin typeface="Malgun Gothic"/>
                <a:ea typeface="Malgun Gothic"/>
                <a:cs typeface="Malgun Gothic"/>
                <a:sym typeface="Malgu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algun Gothic"/>
                <a:ea typeface="Malgun Gothic"/>
                <a:cs typeface="Malgun Gothic"/>
                <a:sym typeface="Malgun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algun Gothic"/>
                <a:ea typeface="Malgun Gothic"/>
                <a:cs typeface="Malgun Gothic"/>
                <a:sym typeface="Malgun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algun Gothic"/>
                <a:ea typeface="Malgun Gothic"/>
                <a:cs typeface="Malgun Gothic"/>
                <a:sym typeface="Malgun Gothic"/>
              </a:defRPr>
            </a:lvl1pPr>
            <a:lvl2pPr marL="0" marR="0" lvl="1" indent="0" algn="r" rtl="0">
              <a:spcBef>
                <a:spcPts val="0"/>
              </a:spcBef>
              <a:buNone/>
              <a:defRPr sz="1200" b="0" i="0" u="none" strike="noStrike" cap="none">
                <a:solidFill>
                  <a:srgbClr val="888888"/>
                </a:solidFill>
                <a:latin typeface="Malgun Gothic"/>
                <a:ea typeface="Malgun Gothic"/>
                <a:cs typeface="Malgun Gothic"/>
                <a:sym typeface="Malgun Gothic"/>
              </a:defRPr>
            </a:lvl2pPr>
            <a:lvl3pPr marL="0" marR="0" lvl="2" indent="0" algn="r" rtl="0">
              <a:spcBef>
                <a:spcPts val="0"/>
              </a:spcBef>
              <a:buNone/>
              <a:defRPr sz="1200" b="0" i="0" u="none" strike="noStrike" cap="none">
                <a:solidFill>
                  <a:srgbClr val="888888"/>
                </a:solidFill>
                <a:latin typeface="Malgun Gothic"/>
                <a:ea typeface="Malgun Gothic"/>
                <a:cs typeface="Malgun Gothic"/>
                <a:sym typeface="Malgun Gothic"/>
              </a:defRPr>
            </a:lvl3pPr>
            <a:lvl4pPr marL="0" marR="0" lvl="3" indent="0" algn="r" rtl="0">
              <a:spcBef>
                <a:spcPts val="0"/>
              </a:spcBef>
              <a:buNone/>
              <a:defRPr sz="1200" b="0" i="0" u="none" strike="noStrike" cap="none">
                <a:solidFill>
                  <a:srgbClr val="888888"/>
                </a:solidFill>
                <a:latin typeface="Malgun Gothic"/>
                <a:ea typeface="Malgun Gothic"/>
                <a:cs typeface="Malgun Gothic"/>
                <a:sym typeface="Malgun Gothic"/>
              </a:defRPr>
            </a:lvl4pPr>
            <a:lvl5pPr marL="0" marR="0" lvl="4" indent="0" algn="r" rtl="0">
              <a:spcBef>
                <a:spcPts val="0"/>
              </a:spcBef>
              <a:buNone/>
              <a:defRPr sz="1200" b="0" i="0" u="none" strike="noStrike" cap="none">
                <a:solidFill>
                  <a:srgbClr val="888888"/>
                </a:solidFill>
                <a:latin typeface="Malgun Gothic"/>
                <a:ea typeface="Malgun Gothic"/>
                <a:cs typeface="Malgun Gothic"/>
                <a:sym typeface="Malgun Gothic"/>
              </a:defRPr>
            </a:lvl5pPr>
            <a:lvl6pPr marL="0" marR="0" lvl="5" indent="0" algn="r" rtl="0">
              <a:spcBef>
                <a:spcPts val="0"/>
              </a:spcBef>
              <a:buNone/>
              <a:defRPr sz="1200" b="0" i="0" u="none" strike="noStrike" cap="none">
                <a:solidFill>
                  <a:srgbClr val="888888"/>
                </a:solidFill>
                <a:latin typeface="Malgun Gothic"/>
                <a:ea typeface="Malgun Gothic"/>
                <a:cs typeface="Malgun Gothic"/>
                <a:sym typeface="Malgun Gothic"/>
              </a:defRPr>
            </a:lvl6pPr>
            <a:lvl7pPr marL="0" marR="0" lvl="6" indent="0" algn="r" rtl="0">
              <a:spcBef>
                <a:spcPts val="0"/>
              </a:spcBef>
              <a:buNone/>
              <a:defRPr sz="1200" b="0" i="0" u="none" strike="noStrike" cap="none">
                <a:solidFill>
                  <a:srgbClr val="888888"/>
                </a:solidFill>
                <a:latin typeface="Malgun Gothic"/>
                <a:ea typeface="Malgun Gothic"/>
                <a:cs typeface="Malgun Gothic"/>
                <a:sym typeface="Malgun Gothic"/>
              </a:defRPr>
            </a:lvl7pPr>
            <a:lvl8pPr marL="0" marR="0" lvl="7" indent="0" algn="r" rtl="0">
              <a:spcBef>
                <a:spcPts val="0"/>
              </a:spcBef>
              <a:buNone/>
              <a:defRPr sz="1200" b="0" i="0" u="none" strike="noStrike" cap="none">
                <a:solidFill>
                  <a:srgbClr val="888888"/>
                </a:solidFill>
                <a:latin typeface="Malgun Gothic"/>
                <a:ea typeface="Malgun Gothic"/>
                <a:cs typeface="Malgun Gothic"/>
                <a:sym typeface="Malgun Gothic"/>
              </a:defRPr>
            </a:lvl8pPr>
            <a:lvl9pPr marL="0" marR="0" lvl="8" indent="0" algn="r" rtl="0">
              <a:spcBef>
                <a:spcPts val="0"/>
              </a:spcBef>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Relationships xmlns="http://schemas.openxmlformats.org/package/2006/relationships"><Relationship Id="rId3" Type="http://schemas.openxmlformats.org/officeDocument/2006/relationships/hyperlink" Target="https://bit.ly/wine-dat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0.xml.rels><?xml version="1.0" encoding="UTF-8"?><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8.xml.rels><?xml version="1.0" encoding="UTF-8"?><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7" name="Google Shape;77;p1"/>
          <p:cNvSpPr/>
          <p:nvPr/>
        </p:nvSpPr>
        <p:spPr>
          <a:xfrm>
            <a:off x="917697" y="973492"/>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F2F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8" name="Google Shape;78;p1"/>
          <p:cNvSpPr txBox="1"/>
          <p:nvPr/>
        </p:nvSpPr>
        <p:spPr>
          <a:xfrm>
            <a:off x="1020350" y="851445"/>
            <a:ext cx="88160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 xml:space="preserve">CHAPTER 05 </a:t>
            </a:r>
            <a:r>
              <a:rPr lang="en-US" sz="1800" b="0" i="0" u="none" strike="noStrike" cap="none" dirty="0" err="1">
                <a:solidFill>
                  <a:schemeClr val="dk1"/>
                </a:solidFill>
                <a:latin typeface="Calibri"/>
                <a:ea typeface="Calibri"/>
                <a:cs typeface="Calibri"/>
                <a:sym typeface="Calibri"/>
              </a:rPr>
              <a:t>트리</a:t>
            </a:r>
            <a:r>
              <a:rPr lang="en-US" sz="1800" b="0" i="0" u="none" strike="noStrike" cap="none" dirty="0">
                <a:solidFill>
                  <a:schemeClr val="dk1"/>
                </a:solidFill>
                <a:latin typeface="Calibri"/>
                <a:ea typeface="Calibri"/>
                <a:cs typeface="Calibri"/>
                <a:sym typeface="Calibri"/>
              </a:rPr>
              <a:t xml:space="preserve"> </a:t>
            </a:r>
            <a:r>
              <a:rPr lang="en-US" sz="1800" b="0" i="0" u="none" strike="noStrike" cap="none" dirty="0" err="1">
                <a:solidFill>
                  <a:schemeClr val="dk1"/>
                </a:solidFill>
                <a:latin typeface="Calibri"/>
                <a:ea typeface="Calibri"/>
                <a:cs typeface="Calibri"/>
                <a:sym typeface="Calibri"/>
              </a:rPr>
              <a:t>알고리즘</a:t>
            </a:r>
            <a:endParaRPr sz="1800" dirty="0">
              <a:solidFill>
                <a:schemeClr val="dk1"/>
              </a:solidFill>
              <a:latin typeface="Calibri"/>
              <a:ea typeface="Calibri"/>
              <a:cs typeface="Calibri"/>
              <a:sym typeface="Calibri"/>
            </a:endParaRPr>
          </a:p>
        </p:txBody>
      </p:sp>
      <p:sp>
        <p:nvSpPr>
          <p:cNvPr id="11" name="Google Shape;76;p1">
            <a:extLst>
              <a:ext uri="{FF2B5EF4-FFF2-40B4-BE49-F238E27FC236}">
                <a16:creationId xmlns:a16="http://schemas.microsoft.com/office/drawing/2014/main" id="{65B22E8B-8AB7-4C8B-A698-00441CA24C35}"/>
              </a:ext>
            </a:extLst>
          </p:cNvPr>
          <p:cNvSpPr txBox="1">
            <a:spLocks noGrp="1"/>
          </p:cNvSpPr>
          <p:nvPr>
            <p:ph type="subTitle" idx="1"/>
          </p:nvPr>
        </p:nvSpPr>
        <p:spPr>
          <a:xfrm>
            <a:off x="8202127" y="5077666"/>
            <a:ext cx="3268457" cy="1072418"/>
          </a:xfrm>
          <a:prstGeom prst="rect">
            <a:avLst/>
          </a:prstGeom>
          <a:noFill/>
          <a:ln>
            <a:noFill/>
          </a:ln>
        </p:spPr>
        <p:txBody>
          <a:bodyPr spcFirstLastPara="1" wrap="square" lIns="91425" tIns="91425" rIns="91425" bIns="91425" anchor="t" anchorCtr="0">
            <a:noAutofit/>
          </a:bodyPr>
          <a:lstStyle/>
          <a:p>
            <a:pPr marL="228600" lvl="0" indent="-228600" algn="r" rtl="0">
              <a:lnSpc>
                <a:spcPct val="120000"/>
              </a:lnSpc>
              <a:spcBef>
                <a:spcPts val="0"/>
              </a:spcBef>
              <a:spcAft>
                <a:spcPts val="0"/>
              </a:spcAft>
              <a:buClr>
                <a:schemeClr val="dk1"/>
              </a:buClr>
              <a:buSzPts val="2800"/>
              <a:buNone/>
            </a:pPr>
            <a:r>
              <a:rPr lang="ko-KR" altLang="en-US" b="1" dirty="0"/>
              <a:t>대전대학교 컴퓨터공학과</a:t>
            </a:r>
          </a:p>
          <a:p>
            <a:pPr marL="228600" lvl="0" indent="-228600" algn="r" rtl="0">
              <a:lnSpc>
                <a:spcPct val="120000"/>
              </a:lnSpc>
              <a:spcBef>
                <a:spcPts val="0"/>
              </a:spcBef>
              <a:spcAft>
                <a:spcPts val="0"/>
              </a:spcAft>
              <a:buClr>
                <a:schemeClr val="dk1"/>
              </a:buClr>
              <a:buSzPts val="2800"/>
              <a:buNone/>
            </a:pPr>
            <a:endParaRPr lang="ko-KR" altLang="en-US" b="1" dirty="0"/>
          </a:p>
          <a:p>
            <a:pPr marL="228600" lvl="0" indent="-228600" algn="r" rtl="0">
              <a:lnSpc>
                <a:spcPct val="120000"/>
              </a:lnSpc>
              <a:spcBef>
                <a:spcPts val="0"/>
              </a:spcBef>
              <a:spcAft>
                <a:spcPts val="0"/>
              </a:spcAft>
              <a:buClr>
                <a:schemeClr val="dk1"/>
              </a:buClr>
              <a:buSzPts val="2800"/>
              <a:buNone/>
            </a:pPr>
            <a:r>
              <a:rPr lang="ko-KR" altLang="en-US" b="1"/>
              <a:t>조교수 박상돈</a:t>
            </a:r>
            <a:endParaRPr lang="ko-KR" altLang="en-US" b="1" dirty="0"/>
          </a:p>
        </p:txBody>
      </p:sp>
      <p:sp>
        <p:nvSpPr>
          <p:cNvPr id="12" name="Google Shape;81;p1">
            <a:extLst>
              <a:ext uri="{FF2B5EF4-FFF2-40B4-BE49-F238E27FC236}">
                <a16:creationId xmlns:a16="http://schemas.microsoft.com/office/drawing/2014/main" id="{AEEA0BFE-42C5-448A-AF46-C9CF62F71985}"/>
              </a:ext>
            </a:extLst>
          </p:cNvPr>
          <p:cNvSpPr txBox="1">
            <a:spLocks noGrp="1"/>
          </p:cNvSpPr>
          <p:nvPr>
            <p:ph type="ctrTitle"/>
          </p:nvPr>
        </p:nvSpPr>
        <p:spPr>
          <a:xfrm>
            <a:off x="3147600" y="2777285"/>
            <a:ext cx="2884900" cy="1083516"/>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5200"/>
              <a:buFont typeface="Malgun Gothic"/>
              <a:buNone/>
            </a:pPr>
            <a:r>
              <a:rPr lang="ko-KR" altLang="en-US" b="1" dirty="0"/>
              <a:t>인공지능</a:t>
            </a:r>
            <a:br>
              <a:rPr lang="en-US" altLang="ko-KR" b="1" dirty="0"/>
            </a:b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2"/>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로지스틱 회귀로 와인 분류하기</a:t>
            </a:r>
            <a:endParaRPr/>
          </a:p>
          <a:p>
            <a:pPr marL="685800" lvl="1" indent="-228600" algn="l" rtl="0">
              <a:lnSpc>
                <a:spcPct val="120000"/>
              </a:lnSpc>
              <a:spcBef>
                <a:spcPts val="500"/>
              </a:spcBef>
              <a:spcAft>
                <a:spcPts val="0"/>
              </a:spcAft>
              <a:buClr>
                <a:schemeClr val="dk1"/>
              </a:buClr>
              <a:buSzPts val="1800"/>
              <a:buChar char="⁃"/>
            </a:pPr>
            <a:r>
              <a:rPr lang="en-US"/>
              <a:t>설명하기 쉬운 모델과 어려운 모델</a:t>
            </a:r>
            <a:endParaRPr/>
          </a:p>
          <a:p>
            <a:pPr marL="1143000" lvl="2" indent="-228600" algn="l" rtl="0">
              <a:lnSpc>
                <a:spcPct val="120000"/>
              </a:lnSpc>
              <a:spcBef>
                <a:spcPts val="500"/>
              </a:spcBef>
              <a:spcAft>
                <a:spcPts val="0"/>
              </a:spcAft>
              <a:buClr>
                <a:schemeClr val="dk1"/>
              </a:buClr>
              <a:buSzPts val="1600"/>
              <a:buChar char="•"/>
            </a:pPr>
            <a:r>
              <a:rPr lang="en-US"/>
              <a:t>모델을 설명하기 위한 보고서 작성을 위해, 로지스틱 회귀가 학습한 계수와 절편을 출력</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순서도로 표현?</a:t>
            </a:r>
            <a:endParaRPr/>
          </a:p>
        </p:txBody>
      </p:sp>
      <p:sp>
        <p:nvSpPr>
          <p:cNvPr id="278" name="Google Shape;278;p12"/>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트리(6)</a:t>
            </a:r>
            <a:endParaRPr/>
          </a:p>
        </p:txBody>
      </p:sp>
      <p:sp>
        <p:nvSpPr>
          <p:cNvPr id="279" name="Google Shape;279;p12"/>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80" name="Google Shape;280;p12"/>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81" name="Google Shape;281;p12"/>
          <p:cNvGraphicFramePr/>
          <p:nvPr/>
        </p:nvGraphicFramePr>
        <p:xfrm>
          <a:off x="1714008" y="2283153"/>
          <a:ext cx="3000000" cy="3000000"/>
        </p:xfrm>
        <a:graphic>
          <a:graphicData uri="http://schemas.openxmlformats.org/drawingml/2006/table">
            <a:tbl>
              <a:tblPr firstRow="1" bandRow="1">
                <a:noFill/>
                <a:tableStyleId>{ABDC8413-338F-4B4E-88D6-13C1FF610216}</a:tableStyleId>
              </a:tblPr>
              <a:tblGrid>
                <a:gridCol w="3057525">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400" b="0" u="none" strike="noStrike" cap="none">
                          <a:solidFill>
                            <a:schemeClr val="dk1"/>
                          </a:solidFill>
                        </a:rPr>
                        <a:t>print(lr.coef_, lr.intercept_)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82" name="Google Shape;282;p12"/>
          <p:cNvCxnSpPr/>
          <p:nvPr/>
        </p:nvCxnSpPr>
        <p:spPr>
          <a:xfrm>
            <a:off x="4900740" y="2423614"/>
            <a:ext cx="432411" cy="0"/>
          </a:xfrm>
          <a:prstGeom prst="straightConnector1">
            <a:avLst/>
          </a:prstGeom>
          <a:noFill/>
          <a:ln w="9525" cap="flat" cmpd="sng">
            <a:solidFill>
              <a:schemeClr val="accent6"/>
            </a:solidFill>
            <a:prstDash val="solid"/>
            <a:miter lim="800000"/>
            <a:headEnd type="none" w="sm" len="sm"/>
            <a:tailEnd type="triangle" w="med" len="med"/>
          </a:ln>
        </p:spPr>
      </p:cxnSp>
      <p:sp>
        <p:nvSpPr>
          <p:cNvPr id="283" name="Google Shape;283;p12"/>
          <p:cNvSpPr txBox="1"/>
          <p:nvPr/>
        </p:nvSpPr>
        <p:spPr>
          <a:xfrm>
            <a:off x="5462358" y="2231030"/>
            <a:ext cx="53923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[[ 0.51268071  1.67335441 -0.68775646]] [1.81773456]</a:t>
            </a:r>
            <a:endParaRPr sz="1800">
              <a:solidFill>
                <a:schemeClr val="dk1"/>
              </a:solidFill>
              <a:latin typeface="Calibri"/>
              <a:ea typeface="Calibri"/>
              <a:cs typeface="Calibri"/>
              <a:sym typeface="Calibri"/>
            </a:endParaRPr>
          </a:p>
        </p:txBody>
      </p:sp>
      <p:pic>
        <p:nvPicPr>
          <p:cNvPr id="284" name="Google Shape;284;p12"/>
          <p:cNvPicPr preferRelativeResize="0"/>
          <p:nvPr/>
        </p:nvPicPr>
        <p:blipFill rotWithShape="1">
          <a:blip r:embed="rId3">
            <a:alphaModFix/>
          </a:blip>
          <a:srcRect/>
          <a:stretch/>
        </p:blipFill>
        <p:spPr>
          <a:xfrm>
            <a:off x="3147646" y="5244587"/>
            <a:ext cx="2414587" cy="1362517"/>
          </a:xfrm>
          <a:prstGeom prst="rect">
            <a:avLst/>
          </a:prstGeom>
          <a:noFill/>
          <a:ln>
            <a:noFill/>
          </a:ln>
        </p:spPr>
      </p:pic>
      <p:pic>
        <p:nvPicPr>
          <p:cNvPr id="285" name="Google Shape;285;p12"/>
          <p:cNvPicPr preferRelativeResize="0"/>
          <p:nvPr/>
        </p:nvPicPr>
        <p:blipFill>
          <a:blip r:embed="rId4">
            <a:alphaModFix/>
          </a:blip>
          <a:stretch>
            <a:fillRect/>
          </a:stretch>
        </p:blipFill>
        <p:spPr>
          <a:xfrm>
            <a:off x="3147650" y="2712513"/>
            <a:ext cx="5738850" cy="2419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
            <a:ext cx="10972800" cy="594360"/>
          </a:xfrm>
          <a:prstGeom prst="rect">
            <a:avLst/>
          </a:prstGeom>
          <a:noFill/>
        </p:spPr>
        <p:txBody>
          <a:bodyPr wrap="square" lIns="0" tIns="0" rIns="0" bIns="0" anchor="t">
            <a:spAutoFit/>
          </a:bodyPr>
          <a:lstStyle/>
          <a:p>
            <a:pPr algn="l"/>
            <a:r>
              <a:rPr sz="2800" b="1">
                <a:solidFill>
                  <a:srgbClr val="FF6F3C"/>
                </a:solidFill>
                <a:latin typeface="Trebuchet MS"/>
              </a:rPr>
              <a:t>SECTION 5-1  결정 트리의 핵심 직관</a:t>
            </a:r>
          </a:p>
        </p:txBody>
      </p:sp>
      <p:sp>
        <p:nvSpPr>
          <p:cNvPr id="3" name="TextBox 2"/>
          <p:cNvSpPr txBox="1"/>
          <p:nvPr/>
        </p:nvSpPr>
        <p:spPr>
          <a:xfrm>
            <a:off x="640080" y="868680"/>
            <a:ext cx="10515600" cy="365760"/>
          </a:xfrm>
          <a:prstGeom prst="rect">
            <a:avLst/>
          </a:prstGeom>
          <a:noFill/>
        </p:spPr>
        <p:txBody>
          <a:bodyPr wrap="square" lIns="0" tIns="0" rIns="0" bIns="0" anchor="t">
            <a:spAutoFit/>
          </a:bodyPr>
          <a:lstStyle/>
          <a:p>
            <a:pPr algn="l"/>
            <a:r>
              <a:rPr sz="1600" b="0">
                <a:solidFill>
                  <a:srgbClr val="333333"/>
                </a:solidFill>
                <a:latin typeface="Trebuchet MS"/>
              </a:rPr>
              <a:t>직선 한 개로 자르기 vs 공간을 칸으로 쪼개기</a:t>
            </a:r>
          </a:p>
        </p:txBody>
      </p:sp>
      <p:sp>
        <p:nvSpPr>
          <p:cNvPr id="4" name="TextBox 3"/>
          <p:cNvSpPr txBox="1"/>
          <p:nvPr/>
        </p:nvSpPr>
        <p:spPr>
          <a:xfrm>
            <a:off x="548640" y="1280160"/>
            <a:ext cx="4937760" cy="320040"/>
          </a:xfrm>
          <a:prstGeom prst="rect">
            <a:avLst/>
          </a:prstGeom>
          <a:noFill/>
        </p:spPr>
        <p:txBody>
          <a:bodyPr wrap="square" lIns="0" tIns="0" rIns="0" bIns="0" anchor="t">
            <a:spAutoFit/>
          </a:bodyPr>
          <a:lstStyle/>
          <a:p>
            <a:pPr algn="ctr"/>
            <a:r>
              <a:rPr sz="1400" b="1">
                <a:solidFill>
                  <a:srgbClr val="185FA5"/>
                </a:solidFill>
                <a:latin typeface="Trebuchet MS"/>
              </a:rPr>
              <a:t>로지스틱 회귀: 직선 하나로 자르기</a:t>
            </a:r>
          </a:p>
        </p:txBody>
      </p:sp>
      <p:sp>
        <p:nvSpPr>
          <p:cNvPr id="5" name="TextBox 4"/>
          <p:cNvSpPr txBox="1"/>
          <p:nvPr/>
        </p:nvSpPr>
        <p:spPr>
          <a:xfrm>
            <a:off x="6675120" y="1280160"/>
            <a:ext cx="4937760" cy="320040"/>
          </a:xfrm>
          <a:prstGeom prst="rect">
            <a:avLst/>
          </a:prstGeom>
          <a:noFill/>
        </p:spPr>
        <p:txBody>
          <a:bodyPr wrap="square" lIns="0" tIns="0" rIns="0" bIns="0" anchor="t">
            <a:spAutoFit/>
          </a:bodyPr>
          <a:lstStyle/>
          <a:p>
            <a:pPr algn="ctr"/>
            <a:r>
              <a:rPr sz="1400" b="1">
                <a:solidFill>
                  <a:srgbClr val="0F6E56"/>
                </a:solidFill>
                <a:latin typeface="Trebuchet MS"/>
              </a:rPr>
              <a:t>결정 트리: 공간을 여러 칸으로 쪼개기</a:t>
            </a:r>
          </a:p>
        </p:txBody>
      </p:sp>
      <p:sp>
        <p:nvSpPr>
          <p:cNvPr id="6" name="Rectangle 5"/>
          <p:cNvSpPr/>
          <p:nvPr/>
        </p:nvSpPr>
        <p:spPr>
          <a:xfrm>
            <a:off x="548640" y="1691640"/>
            <a:ext cx="4937760" cy="3657600"/>
          </a:xfrm>
          <a:prstGeom prst="rect">
            <a:avLst/>
          </a:prstGeom>
          <a:noFill/>
          <a:ln w="6350">
            <a:solidFill>
              <a:srgbClr val="8887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ectangle 6"/>
          <p:cNvSpPr/>
          <p:nvPr/>
        </p:nvSpPr>
        <p:spPr>
          <a:xfrm>
            <a:off x="6675120" y="1691640"/>
            <a:ext cx="4937760" cy="3657600"/>
          </a:xfrm>
          <a:prstGeom prst="rect">
            <a:avLst/>
          </a:prstGeom>
          <a:noFill/>
          <a:ln w="6350">
            <a:solidFill>
              <a:srgbClr val="8887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548640" y="5440680"/>
            <a:ext cx="4937760" cy="228600"/>
          </a:xfrm>
          <a:prstGeom prst="rect">
            <a:avLst/>
          </a:prstGeom>
          <a:noFill/>
        </p:spPr>
        <p:txBody>
          <a:bodyPr wrap="square" lIns="0" tIns="0" rIns="0" bIns="0" anchor="t">
            <a:spAutoFit/>
          </a:bodyPr>
          <a:lstStyle/>
          <a:p>
            <a:pPr algn="ctr"/>
            <a:r>
              <a:rPr sz="1000" b="0">
                <a:solidFill>
                  <a:srgbClr val="888780"/>
                </a:solidFill>
                <a:latin typeface="Trebuchet MS"/>
              </a:rPr>
              <a:t>당도 →</a:t>
            </a:r>
          </a:p>
        </p:txBody>
      </p:sp>
      <p:sp>
        <p:nvSpPr>
          <p:cNvPr id="9" name="TextBox 8"/>
          <p:cNvSpPr txBox="1"/>
          <p:nvPr/>
        </p:nvSpPr>
        <p:spPr>
          <a:xfrm>
            <a:off x="6675120" y="5440680"/>
            <a:ext cx="4937760" cy="228600"/>
          </a:xfrm>
          <a:prstGeom prst="rect">
            <a:avLst/>
          </a:prstGeom>
          <a:noFill/>
        </p:spPr>
        <p:txBody>
          <a:bodyPr wrap="square" lIns="0" tIns="0" rIns="0" bIns="0" anchor="t">
            <a:spAutoFit/>
          </a:bodyPr>
          <a:lstStyle/>
          <a:p>
            <a:pPr algn="ctr"/>
            <a:r>
              <a:rPr sz="1000" b="0">
                <a:solidFill>
                  <a:srgbClr val="888780"/>
                </a:solidFill>
                <a:latin typeface="Trebuchet MS"/>
              </a:rPr>
              <a:t>당도 →</a:t>
            </a:r>
          </a:p>
        </p:txBody>
      </p:sp>
      <p:cxnSp>
        <p:nvCxnSpPr>
          <p:cNvPr id="10" name="Connector 9"/>
          <p:cNvCxnSpPr/>
          <p:nvPr/>
        </p:nvCxnSpPr>
        <p:spPr>
          <a:xfrm flipV="1">
            <a:off x="795528" y="2240280"/>
            <a:ext cx="4443984" cy="2377440"/>
          </a:xfrm>
          <a:prstGeom prst="line">
            <a:avLst/>
          </a:prstGeom>
          <a:ln w="31750">
            <a:solidFill>
              <a:srgbClr val="185FA5"/>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978408"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Oval 11"/>
          <p:cNvSpPr/>
          <p:nvPr/>
        </p:nvSpPr>
        <p:spPr>
          <a:xfrm>
            <a:off x="1373428" y="1920239"/>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Oval 12"/>
          <p:cNvSpPr/>
          <p:nvPr/>
        </p:nvSpPr>
        <p:spPr>
          <a:xfrm>
            <a:off x="1126540" y="2432303"/>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Oval 13"/>
          <p:cNvSpPr/>
          <p:nvPr/>
        </p:nvSpPr>
        <p:spPr>
          <a:xfrm>
            <a:off x="1570939"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Oval 14"/>
          <p:cNvSpPr/>
          <p:nvPr/>
        </p:nvSpPr>
        <p:spPr>
          <a:xfrm>
            <a:off x="978408" y="181051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Oval 15"/>
          <p:cNvSpPr/>
          <p:nvPr/>
        </p:nvSpPr>
        <p:spPr>
          <a:xfrm>
            <a:off x="3546043" y="1920239"/>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Oval 16"/>
          <p:cNvSpPr/>
          <p:nvPr/>
        </p:nvSpPr>
        <p:spPr>
          <a:xfrm>
            <a:off x="4039819"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Oval 17"/>
          <p:cNvSpPr/>
          <p:nvPr/>
        </p:nvSpPr>
        <p:spPr>
          <a:xfrm>
            <a:off x="4336084" y="1920239"/>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Oval 18"/>
          <p:cNvSpPr/>
          <p:nvPr/>
        </p:nvSpPr>
        <p:spPr>
          <a:xfrm>
            <a:off x="4681728"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Oval 19"/>
          <p:cNvSpPr/>
          <p:nvPr/>
        </p:nvSpPr>
        <p:spPr>
          <a:xfrm>
            <a:off x="3842308" y="2432303"/>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Oval 20"/>
          <p:cNvSpPr/>
          <p:nvPr/>
        </p:nvSpPr>
        <p:spPr>
          <a:xfrm>
            <a:off x="3546043" y="4626864"/>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Oval 21"/>
          <p:cNvSpPr/>
          <p:nvPr/>
        </p:nvSpPr>
        <p:spPr>
          <a:xfrm>
            <a:off x="4039819" y="49194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Oval 22"/>
          <p:cNvSpPr/>
          <p:nvPr/>
        </p:nvSpPr>
        <p:spPr>
          <a:xfrm>
            <a:off x="4336084" y="455371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Oval 23"/>
          <p:cNvSpPr/>
          <p:nvPr/>
        </p:nvSpPr>
        <p:spPr>
          <a:xfrm>
            <a:off x="4681728" y="4846320"/>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Oval 24"/>
          <p:cNvSpPr/>
          <p:nvPr/>
        </p:nvSpPr>
        <p:spPr>
          <a:xfrm>
            <a:off x="3842308" y="4992624"/>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Oval 25"/>
          <p:cNvSpPr/>
          <p:nvPr/>
        </p:nvSpPr>
        <p:spPr>
          <a:xfrm>
            <a:off x="2459736" y="3273551"/>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Oval 26"/>
          <p:cNvSpPr/>
          <p:nvPr/>
        </p:nvSpPr>
        <p:spPr>
          <a:xfrm>
            <a:off x="2854756" y="3017520"/>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Oval 27"/>
          <p:cNvSpPr/>
          <p:nvPr/>
        </p:nvSpPr>
        <p:spPr>
          <a:xfrm>
            <a:off x="3200400" y="3273551"/>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Oval 28"/>
          <p:cNvSpPr/>
          <p:nvPr/>
        </p:nvSpPr>
        <p:spPr>
          <a:xfrm>
            <a:off x="2558491" y="363931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Oval 29"/>
          <p:cNvSpPr/>
          <p:nvPr/>
        </p:nvSpPr>
        <p:spPr>
          <a:xfrm>
            <a:off x="2953512" y="3529584"/>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Oval 30"/>
          <p:cNvSpPr/>
          <p:nvPr/>
        </p:nvSpPr>
        <p:spPr>
          <a:xfrm>
            <a:off x="2706624" y="3017520"/>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Oval 31"/>
          <p:cNvSpPr/>
          <p:nvPr/>
        </p:nvSpPr>
        <p:spPr>
          <a:xfrm>
            <a:off x="3052267" y="382219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Oval 32"/>
          <p:cNvSpPr/>
          <p:nvPr/>
        </p:nvSpPr>
        <p:spPr>
          <a:xfrm>
            <a:off x="2360980" y="3529584"/>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Oval 33"/>
          <p:cNvSpPr/>
          <p:nvPr/>
        </p:nvSpPr>
        <p:spPr>
          <a:xfrm>
            <a:off x="1965960" y="2907792"/>
            <a:ext cx="128016" cy="128016"/>
          </a:xfrm>
          <a:prstGeom prst="ellipse">
            <a:avLst/>
          </a:prstGeom>
          <a:solidFill>
            <a:srgbClr val="378ADD"/>
          </a:solidFill>
          <a:ln w="19050">
            <a:solidFill>
              <a:srgbClr val="A32D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Oval 34"/>
          <p:cNvSpPr/>
          <p:nvPr/>
        </p:nvSpPr>
        <p:spPr>
          <a:xfrm>
            <a:off x="1965960" y="4187952"/>
            <a:ext cx="128016" cy="128016"/>
          </a:xfrm>
          <a:prstGeom prst="ellipse">
            <a:avLst/>
          </a:prstGeom>
          <a:solidFill>
            <a:srgbClr val="378ADD"/>
          </a:solidFill>
          <a:ln w="19050">
            <a:solidFill>
              <a:srgbClr val="A32D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Oval 35"/>
          <p:cNvSpPr/>
          <p:nvPr/>
        </p:nvSpPr>
        <p:spPr>
          <a:xfrm>
            <a:off x="3200400" y="2724912"/>
            <a:ext cx="128016" cy="128016"/>
          </a:xfrm>
          <a:prstGeom prst="ellipse">
            <a:avLst/>
          </a:prstGeom>
          <a:solidFill>
            <a:srgbClr val="378ADD"/>
          </a:solidFill>
          <a:ln w="19050">
            <a:solidFill>
              <a:srgbClr val="A32D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Oval 36"/>
          <p:cNvSpPr/>
          <p:nvPr/>
        </p:nvSpPr>
        <p:spPr>
          <a:xfrm>
            <a:off x="3348532" y="4187952"/>
            <a:ext cx="128016" cy="128016"/>
          </a:xfrm>
          <a:prstGeom prst="ellipse">
            <a:avLst/>
          </a:prstGeom>
          <a:solidFill>
            <a:srgbClr val="378ADD"/>
          </a:solidFill>
          <a:ln w="19050">
            <a:solidFill>
              <a:srgbClr val="A32D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Rectangle 37"/>
          <p:cNvSpPr/>
          <p:nvPr/>
        </p:nvSpPr>
        <p:spPr>
          <a:xfrm>
            <a:off x="6675120" y="1691640"/>
            <a:ext cx="2715768" cy="1645919"/>
          </a:xfrm>
          <a:prstGeom prst="rect">
            <a:avLst/>
          </a:prstGeom>
          <a:solidFill>
            <a:srgbClr val="B5D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Rectangle 38"/>
          <p:cNvSpPr/>
          <p:nvPr/>
        </p:nvSpPr>
        <p:spPr>
          <a:xfrm>
            <a:off x="6675120" y="3337559"/>
            <a:ext cx="2715768" cy="2011681"/>
          </a:xfrm>
          <a:prstGeom prst="rect">
            <a:avLst/>
          </a:prstGeom>
          <a:solidFill>
            <a:srgbClr val="F4C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Rectangle 39"/>
          <p:cNvSpPr/>
          <p:nvPr/>
        </p:nvSpPr>
        <p:spPr>
          <a:xfrm>
            <a:off x="9390888" y="1691640"/>
            <a:ext cx="2221992" cy="1828800"/>
          </a:xfrm>
          <a:prstGeom prst="rect">
            <a:avLst/>
          </a:prstGeom>
          <a:solidFill>
            <a:srgbClr val="B5D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1" name="Rectangle 40"/>
          <p:cNvSpPr/>
          <p:nvPr/>
        </p:nvSpPr>
        <p:spPr>
          <a:xfrm>
            <a:off x="9390888" y="3520440"/>
            <a:ext cx="2221992" cy="1828800"/>
          </a:xfrm>
          <a:prstGeom prst="rect">
            <a:avLst/>
          </a:prstGeom>
          <a:solidFill>
            <a:srgbClr val="B5D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Rectangle 41"/>
          <p:cNvSpPr/>
          <p:nvPr/>
        </p:nvSpPr>
        <p:spPr>
          <a:xfrm>
            <a:off x="6675120" y="1691640"/>
            <a:ext cx="4937760" cy="3657600"/>
          </a:xfrm>
          <a:prstGeom prst="rect">
            <a:avLst/>
          </a:prstGeom>
          <a:noFill/>
          <a:ln w="6350">
            <a:solidFill>
              <a:srgbClr val="8887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43" name="Connector 42"/>
          <p:cNvCxnSpPr/>
          <p:nvPr/>
        </p:nvCxnSpPr>
        <p:spPr>
          <a:xfrm>
            <a:off x="9390888" y="1691640"/>
            <a:ext cx="0" cy="3657600"/>
          </a:xfrm>
          <a:prstGeom prst="line">
            <a:avLst/>
          </a:prstGeom>
          <a:ln w="12700">
            <a:solidFill>
              <a:srgbClr val="888780"/>
            </a:solidFill>
          </a:ln>
        </p:spPr>
        <p:style>
          <a:lnRef idx="2">
            <a:schemeClr val="accent1"/>
          </a:lnRef>
          <a:fillRef idx="0">
            <a:schemeClr val="accent1"/>
          </a:fillRef>
          <a:effectRef idx="1">
            <a:schemeClr val="accent1"/>
          </a:effectRef>
          <a:fontRef idx="minor">
            <a:schemeClr val="tx1"/>
          </a:fontRef>
        </p:style>
      </p:cxnSp>
      <p:cxnSp>
        <p:nvCxnSpPr>
          <p:cNvPr id="44" name="Connector 43"/>
          <p:cNvCxnSpPr/>
          <p:nvPr/>
        </p:nvCxnSpPr>
        <p:spPr>
          <a:xfrm>
            <a:off x="6675120" y="3337559"/>
            <a:ext cx="2715768" cy="0"/>
          </a:xfrm>
          <a:prstGeom prst="line">
            <a:avLst/>
          </a:prstGeom>
          <a:ln w="12700">
            <a:solidFill>
              <a:srgbClr val="888780"/>
            </a:solidFill>
          </a:ln>
        </p:spPr>
        <p:style>
          <a:lnRef idx="2">
            <a:schemeClr val="accent1"/>
          </a:lnRef>
          <a:fillRef idx="0">
            <a:schemeClr val="accent1"/>
          </a:fillRef>
          <a:effectRef idx="1">
            <a:schemeClr val="accent1"/>
          </a:effectRef>
          <a:fontRef idx="minor">
            <a:schemeClr val="tx1"/>
          </a:fontRef>
        </p:style>
      </p:cxnSp>
      <p:cxnSp>
        <p:nvCxnSpPr>
          <p:cNvPr id="45" name="Connector 44"/>
          <p:cNvCxnSpPr/>
          <p:nvPr/>
        </p:nvCxnSpPr>
        <p:spPr>
          <a:xfrm>
            <a:off x="9390888" y="3520440"/>
            <a:ext cx="2221992" cy="0"/>
          </a:xfrm>
          <a:prstGeom prst="line">
            <a:avLst/>
          </a:prstGeom>
          <a:ln w="12700">
            <a:solidFill>
              <a:srgbClr val="888780"/>
            </a:solidFill>
          </a:ln>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7104888"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7" name="Oval 46"/>
          <p:cNvSpPr/>
          <p:nvPr/>
        </p:nvSpPr>
        <p:spPr>
          <a:xfrm>
            <a:off x="7499908" y="1920239"/>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8" name="Oval 47"/>
          <p:cNvSpPr/>
          <p:nvPr/>
        </p:nvSpPr>
        <p:spPr>
          <a:xfrm>
            <a:off x="7253020" y="2432303"/>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9" name="Oval 48"/>
          <p:cNvSpPr/>
          <p:nvPr/>
        </p:nvSpPr>
        <p:spPr>
          <a:xfrm>
            <a:off x="7697419"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0" name="Oval 49"/>
          <p:cNvSpPr/>
          <p:nvPr/>
        </p:nvSpPr>
        <p:spPr>
          <a:xfrm>
            <a:off x="7104888" y="181051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1" name="Oval 50"/>
          <p:cNvSpPr/>
          <p:nvPr/>
        </p:nvSpPr>
        <p:spPr>
          <a:xfrm>
            <a:off x="9672523" y="1920239"/>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2" name="Oval 51"/>
          <p:cNvSpPr/>
          <p:nvPr/>
        </p:nvSpPr>
        <p:spPr>
          <a:xfrm>
            <a:off x="10166299"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3" name="Oval 52"/>
          <p:cNvSpPr/>
          <p:nvPr/>
        </p:nvSpPr>
        <p:spPr>
          <a:xfrm>
            <a:off x="10462564" y="1920239"/>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4" name="Oval 53"/>
          <p:cNvSpPr/>
          <p:nvPr/>
        </p:nvSpPr>
        <p:spPr>
          <a:xfrm>
            <a:off x="10808208" y="21762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5" name="Oval 54"/>
          <p:cNvSpPr/>
          <p:nvPr/>
        </p:nvSpPr>
        <p:spPr>
          <a:xfrm>
            <a:off x="9968788" y="2432303"/>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6" name="Oval 55"/>
          <p:cNvSpPr/>
          <p:nvPr/>
        </p:nvSpPr>
        <p:spPr>
          <a:xfrm>
            <a:off x="9672523" y="4626864"/>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7" name="Oval 56"/>
          <p:cNvSpPr/>
          <p:nvPr/>
        </p:nvSpPr>
        <p:spPr>
          <a:xfrm>
            <a:off x="10166299" y="491947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8" name="Oval 57"/>
          <p:cNvSpPr/>
          <p:nvPr/>
        </p:nvSpPr>
        <p:spPr>
          <a:xfrm>
            <a:off x="10462564" y="4553712"/>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9" name="Oval 58"/>
          <p:cNvSpPr/>
          <p:nvPr/>
        </p:nvSpPr>
        <p:spPr>
          <a:xfrm>
            <a:off x="10808208" y="4846320"/>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0" name="Oval 59"/>
          <p:cNvSpPr/>
          <p:nvPr/>
        </p:nvSpPr>
        <p:spPr>
          <a:xfrm>
            <a:off x="9968788" y="4992624"/>
            <a:ext cx="128016" cy="128016"/>
          </a:xfrm>
          <a:prstGeom prst="ellipse">
            <a:avLst/>
          </a:prstGeom>
          <a:solidFill>
            <a:srgbClr val="378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1" name="Oval 60"/>
          <p:cNvSpPr/>
          <p:nvPr/>
        </p:nvSpPr>
        <p:spPr>
          <a:xfrm>
            <a:off x="8092440" y="382219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2" name="Oval 61"/>
          <p:cNvSpPr/>
          <p:nvPr/>
        </p:nvSpPr>
        <p:spPr>
          <a:xfrm>
            <a:off x="8487460" y="363931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3" name="Oval 62"/>
          <p:cNvSpPr/>
          <p:nvPr/>
        </p:nvSpPr>
        <p:spPr>
          <a:xfrm>
            <a:off x="8684971" y="400507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4" name="Oval 63"/>
          <p:cNvSpPr/>
          <p:nvPr/>
        </p:nvSpPr>
        <p:spPr>
          <a:xfrm>
            <a:off x="8981236" y="3749040"/>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5" name="Oval 64"/>
          <p:cNvSpPr/>
          <p:nvPr/>
        </p:nvSpPr>
        <p:spPr>
          <a:xfrm>
            <a:off x="8092440" y="418795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6" name="Oval 65"/>
          <p:cNvSpPr/>
          <p:nvPr/>
        </p:nvSpPr>
        <p:spPr>
          <a:xfrm>
            <a:off x="8684971" y="418795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7" name="Oval 66"/>
          <p:cNvSpPr/>
          <p:nvPr/>
        </p:nvSpPr>
        <p:spPr>
          <a:xfrm>
            <a:off x="8289950" y="3529584"/>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8" name="Oval 67"/>
          <p:cNvSpPr/>
          <p:nvPr/>
        </p:nvSpPr>
        <p:spPr>
          <a:xfrm>
            <a:off x="8833104" y="4553712"/>
            <a:ext cx="128016" cy="128016"/>
          </a:xfrm>
          <a:prstGeom prst="ellipse">
            <a:avLst/>
          </a:prstGeom>
          <a:solidFill>
            <a:srgbClr val="D45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9" name="TextBox 68"/>
          <p:cNvSpPr txBox="1"/>
          <p:nvPr/>
        </p:nvSpPr>
        <p:spPr>
          <a:xfrm>
            <a:off x="548640" y="5440680"/>
            <a:ext cx="4937760" cy="365760"/>
          </a:xfrm>
          <a:prstGeom prst="rect">
            <a:avLst/>
          </a:prstGeom>
          <a:noFill/>
        </p:spPr>
        <p:txBody>
          <a:bodyPr wrap="square" lIns="0" tIns="0" rIns="0" bIns="0" anchor="t">
            <a:spAutoFit/>
          </a:bodyPr>
          <a:lstStyle/>
          <a:p>
            <a:pPr algn="ctr"/>
            <a:r>
              <a:rPr sz="1100" b="1">
                <a:solidFill>
                  <a:srgbClr val="A32D2D"/>
                </a:solidFill>
                <a:latin typeface="Trebuchet MS"/>
              </a:rPr>
              <a:t>약 78% — 직선 한 개로는 흩어진 화이트 와인을 다 못 잡음</a:t>
            </a:r>
          </a:p>
        </p:txBody>
      </p:sp>
      <p:sp>
        <p:nvSpPr>
          <p:cNvPr id="70" name="TextBox 69"/>
          <p:cNvSpPr txBox="1"/>
          <p:nvPr/>
        </p:nvSpPr>
        <p:spPr>
          <a:xfrm>
            <a:off x="6675120" y="5440680"/>
            <a:ext cx="4937760" cy="365760"/>
          </a:xfrm>
          <a:prstGeom prst="rect">
            <a:avLst/>
          </a:prstGeom>
          <a:noFill/>
        </p:spPr>
        <p:txBody>
          <a:bodyPr wrap="square" lIns="0" tIns="0" rIns="0" bIns="0" anchor="t">
            <a:spAutoFit/>
          </a:bodyPr>
          <a:lstStyle/>
          <a:p>
            <a:pPr algn="ctr"/>
            <a:r>
              <a:rPr sz="1100" b="1">
                <a:solidFill>
                  <a:srgbClr val="0F6E56"/>
                </a:solidFill>
                <a:latin typeface="Trebuchet MS"/>
              </a:rPr>
              <a:t>약 95% — 칸을 잘 쪼개면 모든 영역을 표현 가능</a:t>
            </a:r>
          </a:p>
        </p:txBody>
      </p:sp>
      <p:sp>
        <p:nvSpPr>
          <p:cNvPr id="71" name="TextBox 70"/>
          <p:cNvSpPr txBox="1"/>
          <p:nvPr/>
        </p:nvSpPr>
        <p:spPr>
          <a:xfrm>
            <a:off x="548640" y="5897880"/>
            <a:ext cx="11064240" cy="411480"/>
          </a:xfrm>
          <a:prstGeom prst="rect">
            <a:avLst/>
          </a:prstGeom>
          <a:noFill/>
        </p:spPr>
        <p:txBody>
          <a:bodyPr wrap="square" lIns="0" tIns="0" rIns="0" bIns="0" anchor="t">
            <a:spAutoFit/>
          </a:bodyPr>
          <a:lstStyle/>
          <a:p>
            <a:pPr algn="ctr"/>
            <a:r>
              <a:rPr sz="1300" b="1">
                <a:solidFill>
                  <a:srgbClr val="333333"/>
                </a:solidFill>
                <a:latin typeface="Trebuchet MS"/>
              </a:rPr>
              <a:t>핵심 차이: 로지스틱 회귀의 표현력은 "직선 한 개"가 한계 — 결정 트리는 칸을 늘리면 어떤 모양이든 근사 가능</a:t>
            </a:r>
          </a:p>
        </p:txBody>
      </p:sp>
      <p:sp>
        <p:nvSpPr>
          <p:cNvPr id="72" name="TextBox 71"/>
          <p:cNvSpPr txBox="1"/>
          <p:nvPr/>
        </p:nvSpPr>
        <p:spPr>
          <a:xfrm>
            <a:off x="457200" y="6537960"/>
            <a:ext cx="4572000" cy="228600"/>
          </a:xfrm>
          <a:prstGeom prst="rect">
            <a:avLst/>
          </a:prstGeom>
          <a:noFill/>
        </p:spPr>
        <p:txBody>
          <a:bodyPr wrap="square" lIns="0" tIns="0" rIns="0" bIns="0" anchor="t">
            <a:spAutoFit/>
          </a:bodyPr>
          <a:lstStyle/>
          <a:p>
            <a:pPr algn="l"/>
            <a:r>
              <a:rPr sz="1000" b="0">
                <a:solidFill>
                  <a:srgbClr val="888780"/>
                </a:solidFill>
                <a:latin typeface="Trebuchet MS"/>
              </a:rPr>
              <a:t>〉 〉 혼자 공부하는 머신러닝+딥러닝</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3"/>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결정 트리(Decision Tree)</a:t>
            </a:r>
            <a:endParaRPr/>
          </a:p>
          <a:p>
            <a:pPr marL="685800" lvl="1" indent="-228600" algn="l" rtl="0">
              <a:lnSpc>
                <a:spcPct val="120000"/>
              </a:lnSpc>
              <a:spcBef>
                <a:spcPts val="500"/>
              </a:spcBef>
              <a:spcAft>
                <a:spcPts val="0"/>
              </a:spcAft>
              <a:buClr>
                <a:schemeClr val="dk1"/>
              </a:buClr>
              <a:buSzPts val="1800"/>
              <a:buChar char="⁃"/>
            </a:pPr>
            <a:r>
              <a:rPr lang="en-US"/>
              <a:t>사이킷런의 DecisionTreeClassifier 클래스를 사용해 결정 트리 모델을 훈련</a:t>
            </a:r>
            <a:endParaRPr/>
          </a:p>
          <a:p>
            <a:pPr marL="1143000" lvl="2" indent="-228600" algn="l" rtl="0">
              <a:lnSpc>
                <a:spcPct val="120000"/>
              </a:lnSpc>
              <a:spcBef>
                <a:spcPts val="500"/>
              </a:spcBef>
              <a:spcAft>
                <a:spcPts val="0"/>
              </a:spcAft>
              <a:buClr>
                <a:schemeClr val="dk1"/>
              </a:buClr>
              <a:buSzPts val="1600"/>
              <a:buChar char="•"/>
            </a:pPr>
            <a:r>
              <a:rPr lang="en-US"/>
              <a:t>fit( ) 메서드를 호출해서 모델을 훈련한 다음 score( ) 메서드로 정확도를 평가</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plot_tree( ) 함수를 사용해 결정 트리를 이해하기 쉬운 트리 그림으로 출력</a:t>
            </a:r>
            <a:endParaRPr/>
          </a:p>
        </p:txBody>
      </p:sp>
      <p:sp>
        <p:nvSpPr>
          <p:cNvPr id="291" name="Google Shape;291;p13"/>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트리(7)</a:t>
            </a:r>
            <a:endParaRPr/>
          </a:p>
        </p:txBody>
      </p:sp>
      <p:sp>
        <p:nvSpPr>
          <p:cNvPr id="292" name="Google Shape;292;p13"/>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93" name="Google Shape;293;p13"/>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94" name="Google Shape;294;p13"/>
          <p:cNvGraphicFramePr/>
          <p:nvPr/>
        </p:nvGraphicFramePr>
        <p:xfrm>
          <a:off x="1674012" y="2298402"/>
          <a:ext cx="3000000" cy="3000000"/>
        </p:xfrm>
        <a:graphic>
          <a:graphicData uri="http://schemas.openxmlformats.org/drawingml/2006/table">
            <a:tbl>
              <a:tblPr firstRow="1" bandRow="1">
                <a:noFill/>
                <a:tableStyleId>{ABDC8413-338F-4B4E-88D6-13C1FF610216}</a:tableStyleId>
              </a:tblPr>
              <a:tblGrid>
                <a:gridCol w="4569800">
                  <a:extLst>
                    <a:ext uri="{9D8B030D-6E8A-4147-A177-3AD203B41FA5}">
                      <a16:colId xmlns:a16="http://schemas.microsoft.com/office/drawing/2014/main" val="20000"/>
                    </a:ext>
                  </a:extLst>
                </a:gridCol>
              </a:tblGrid>
              <a:tr h="211025">
                <a:tc>
                  <a:txBody>
                    <a:bodyPr/>
                    <a:lstStyle/>
                    <a:p>
                      <a:pPr marL="0" marR="0" lvl="0" indent="0" algn="l" rtl="0">
                        <a:spcBef>
                          <a:spcPts val="0"/>
                        </a:spcBef>
                        <a:spcAft>
                          <a:spcPts val="0"/>
                        </a:spcAft>
                        <a:buNone/>
                      </a:pPr>
                      <a:r>
                        <a:rPr lang="en-US" sz="1400" b="0" u="none" strike="noStrike" cap="none">
                          <a:solidFill>
                            <a:schemeClr val="dk1"/>
                          </a:solidFill>
                        </a:rPr>
                        <a:t>from sklearn.tree import DecisionTreeClassifier</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dt = DecisionTreeClassifier(random_state=42)</a:t>
                      </a:r>
                      <a:endParaRPr/>
                    </a:p>
                    <a:p>
                      <a:pPr marL="0" marR="0" lvl="0" indent="0" algn="l" rtl="0">
                        <a:spcBef>
                          <a:spcPts val="0"/>
                        </a:spcBef>
                        <a:spcAft>
                          <a:spcPts val="0"/>
                        </a:spcAft>
                        <a:buNone/>
                      </a:pPr>
                      <a:r>
                        <a:rPr lang="en-US" sz="1400" b="0" u="none" strike="noStrike" cap="none">
                          <a:solidFill>
                            <a:schemeClr val="dk1"/>
                          </a:solidFill>
                        </a:rPr>
                        <a:t>dt.fit(train_scaled, train_target)</a:t>
                      </a:r>
                      <a:endParaRPr/>
                    </a:p>
                    <a:p>
                      <a:pPr marL="0" marR="0" lvl="0" indent="0" algn="l" rtl="0">
                        <a:spcBef>
                          <a:spcPts val="0"/>
                        </a:spcBef>
                        <a:spcAft>
                          <a:spcPts val="0"/>
                        </a:spcAft>
                        <a:buNone/>
                      </a:pPr>
                      <a:r>
                        <a:rPr lang="en-US" sz="1400" b="0" u="none" strike="noStrike" cap="none">
                          <a:solidFill>
                            <a:schemeClr val="dk1"/>
                          </a:solidFill>
                        </a:rPr>
                        <a:t xml:space="preserve">print(dt.score(train_scaled, train_target))  </a:t>
                      </a:r>
                      <a:r>
                        <a:rPr lang="en-US" sz="1400" b="0" u="none" strike="noStrike" cap="none">
                          <a:solidFill>
                            <a:srgbClr val="1C5A25"/>
                          </a:solidFill>
                        </a:rPr>
                        <a:t xml:space="preserve"> # 훈련 세트</a:t>
                      </a:r>
                      <a:endParaRPr/>
                    </a:p>
                    <a:p>
                      <a:pPr marL="0" marR="0" lvl="0" indent="0" algn="l" rtl="0">
                        <a:spcBef>
                          <a:spcPts val="0"/>
                        </a:spcBef>
                        <a:spcAft>
                          <a:spcPts val="0"/>
                        </a:spcAft>
                        <a:buNone/>
                      </a:pPr>
                      <a:r>
                        <a:rPr lang="en-US" sz="1400" b="0" u="none" strike="noStrike" cap="none">
                          <a:solidFill>
                            <a:schemeClr val="dk1"/>
                          </a:solidFill>
                        </a:rPr>
                        <a:t xml:space="preserve">print(dt.score(test_scaled, test_target))   </a:t>
                      </a:r>
                      <a:r>
                        <a:rPr lang="en-US" sz="1400" b="0" u="none" strike="noStrike" cap="none">
                          <a:solidFill>
                            <a:srgbClr val="1C5A25"/>
                          </a:solidFill>
                        </a:rPr>
                        <a:t># 테스트 세트</a:t>
                      </a:r>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95" name="Google Shape;295;p13"/>
          <p:cNvCxnSpPr/>
          <p:nvPr/>
        </p:nvCxnSpPr>
        <p:spPr>
          <a:xfrm>
            <a:off x="6356244" y="2867399"/>
            <a:ext cx="432411" cy="0"/>
          </a:xfrm>
          <a:prstGeom prst="straightConnector1">
            <a:avLst/>
          </a:prstGeom>
          <a:noFill/>
          <a:ln w="9525" cap="flat" cmpd="sng">
            <a:solidFill>
              <a:schemeClr val="accent6"/>
            </a:solidFill>
            <a:prstDash val="solid"/>
            <a:miter lim="800000"/>
            <a:headEnd type="none" w="sm" len="sm"/>
            <a:tailEnd type="triangle" w="med" len="med"/>
          </a:ln>
        </p:spPr>
      </p:cxnSp>
      <p:sp>
        <p:nvSpPr>
          <p:cNvPr id="296" name="Google Shape;296;p13"/>
          <p:cNvSpPr txBox="1"/>
          <p:nvPr/>
        </p:nvSpPr>
        <p:spPr>
          <a:xfrm>
            <a:off x="6901084" y="2544233"/>
            <a:ext cx="280349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0.996921300750433</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0.8592307692307692</a:t>
            </a:r>
            <a:endParaRPr sz="1800">
              <a:solidFill>
                <a:schemeClr val="dk1"/>
              </a:solidFill>
              <a:latin typeface="Calibri"/>
              <a:ea typeface="Calibri"/>
              <a:cs typeface="Calibri"/>
              <a:sym typeface="Calibri"/>
            </a:endParaRPr>
          </a:p>
        </p:txBody>
      </p:sp>
      <p:graphicFrame>
        <p:nvGraphicFramePr>
          <p:cNvPr id="297" name="Google Shape;297;p13"/>
          <p:cNvGraphicFramePr/>
          <p:nvPr/>
        </p:nvGraphicFramePr>
        <p:xfrm>
          <a:off x="1674012" y="4118044"/>
          <a:ext cx="3000000" cy="3000000"/>
        </p:xfrm>
        <a:graphic>
          <a:graphicData uri="http://schemas.openxmlformats.org/drawingml/2006/table">
            <a:tbl>
              <a:tblPr firstRow="1" bandRow="1">
                <a:noFill/>
                <a:tableStyleId>{ABDC8413-338F-4B4E-88D6-13C1FF610216}</a:tableStyleId>
              </a:tblPr>
              <a:tblGrid>
                <a:gridCol w="3186475">
                  <a:extLst>
                    <a:ext uri="{9D8B030D-6E8A-4147-A177-3AD203B41FA5}">
                      <a16:colId xmlns:a16="http://schemas.microsoft.com/office/drawing/2014/main" val="20000"/>
                    </a:ext>
                  </a:extLst>
                </a:gridCol>
              </a:tblGrid>
              <a:tr h="211025">
                <a:tc>
                  <a:txBody>
                    <a:bodyPr/>
                    <a:lstStyle/>
                    <a:p>
                      <a:pPr marL="0" marR="0" lvl="0" indent="0" algn="l" rtl="0">
                        <a:spcBef>
                          <a:spcPts val="0"/>
                        </a:spcBef>
                        <a:spcAft>
                          <a:spcPts val="0"/>
                        </a:spcAft>
                        <a:buNone/>
                      </a:pPr>
                      <a:r>
                        <a:rPr lang="en-US" sz="1400" b="0" u="none" strike="noStrike" cap="none">
                          <a:solidFill>
                            <a:schemeClr val="dk1"/>
                          </a:solidFill>
                        </a:rPr>
                        <a:t>import matplotlib.pyplot as plt</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from sklearn.tree import plot_tree</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plt.figure(figsize=(10,7))</a:t>
                      </a:r>
                      <a:endParaRPr/>
                    </a:p>
                    <a:p>
                      <a:pPr marL="0" marR="0" lvl="0" indent="0" algn="l" rtl="0">
                        <a:spcBef>
                          <a:spcPts val="0"/>
                        </a:spcBef>
                        <a:spcAft>
                          <a:spcPts val="0"/>
                        </a:spcAft>
                        <a:buNone/>
                      </a:pPr>
                      <a:r>
                        <a:rPr lang="en-US" sz="1400" b="0" u="none" strike="noStrike" cap="none">
                          <a:solidFill>
                            <a:schemeClr val="dk1"/>
                          </a:solidFill>
                        </a:rPr>
                        <a:t>plot_tree(dt)</a:t>
                      </a:r>
                      <a:endParaRPr/>
                    </a:p>
                    <a:p>
                      <a:pPr marL="0" marR="0" lvl="0" indent="0" algn="l" rtl="0">
                        <a:spcBef>
                          <a:spcPts val="0"/>
                        </a:spcBef>
                        <a:spcAft>
                          <a:spcPts val="0"/>
                        </a:spcAft>
                        <a:buNone/>
                      </a:pPr>
                      <a:r>
                        <a:rPr lang="en-US" sz="1400" b="0" u="none" strike="noStrike" cap="none">
                          <a:solidFill>
                            <a:schemeClr val="dk1"/>
                          </a:solidFill>
                        </a:rPr>
                        <a:t>plt.show()</a:t>
                      </a:r>
                      <a:endParaRPr sz="1400" b="0" u="none" strike="noStrike" cap="none">
                        <a:solidFill>
                          <a:srgbClr val="1C5A25"/>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98" name="Google Shape;298;p13"/>
          <p:cNvCxnSpPr/>
          <p:nvPr/>
        </p:nvCxnSpPr>
        <p:spPr>
          <a:xfrm>
            <a:off x="5283070" y="4659459"/>
            <a:ext cx="432411" cy="0"/>
          </a:xfrm>
          <a:prstGeom prst="straightConnector1">
            <a:avLst/>
          </a:prstGeom>
          <a:noFill/>
          <a:ln w="9525" cap="flat" cmpd="sng">
            <a:solidFill>
              <a:schemeClr val="accent6"/>
            </a:solidFill>
            <a:prstDash val="solid"/>
            <a:miter lim="800000"/>
            <a:headEnd type="none" w="sm" len="sm"/>
            <a:tailEnd type="triangle" w="med" len="med"/>
          </a:ln>
        </p:spPr>
      </p:cxnSp>
      <p:pic>
        <p:nvPicPr>
          <p:cNvPr id="299" name="Google Shape;299;p13"/>
          <p:cNvPicPr preferRelativeResize="0"/>
          <p:nvPr/>
        </p:nvPicPr>
        <p:blipFill rotWithShape="1">
          <a:blip r:embed="rId3">
            <a:alphaModFix/>
          </a:blip>
          <a:srcRect/>
          <a:stretch/>
        </p:blipFill>
        <p:spPr>
          <a:xfrm>
            <a:off x="6138060" y="4079250"/>
            <a:ext cx="3186479" cy="2393058"/>
          </a:xfrm>
          <a:prstGeom prst="rect">
            <a:avLst/>
          </a:prstGeom>
          <a:noFill/>
          <a:ln>
            <a:noFill/>
          </a:ln>
        </p:spPr>
      </p:pic>
      <p:sp>
        <p:nvSpPr>
          <p:cNvPr id="300" name="Google Shape;300;p13"/>
          <p:cNvSpPr/>
          <p:nvPr/>
        </p:nvSpPr>
        <p:spPr>
          <a:xfrm>
            <a:off x="8211892" y="4081108"/>
            <a:ext cx="705321" cy="200055"/>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300">
                <a:solidFill>
                  <a:srgbClr val="7030A0"/>
                </a:solidFill>
                <a:latin typeface="Calibri"/>
                <a:ea typeface="Calibri"/>
                <a:cs typeface="Calibri"/>
                <a:sym typeface="Calibri"/>
              </a:rPr>
              <a:t>루프 노드</a:t>
            </a:r>
            <a:endParaRPr/>
          </a:p>
        </p:txBody>
      </p:sp>
      <p:sp>
        <p:nvSpPr>
          <p:cNvPr id="301" name="Google Shape;301;p13"/>
          <p:cNvSpPr/>
          <p:nvPr/>
        </p:nvSpPr>
        <p:spPr>
          <a:xfrm>
            <a:off x="7788031" y="6354430"/>
            <a:ext cx="705321" cy="200055"/>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300">
                <a:solidFill>
                  <a:srgbClr val="7030A0"/>
                </a:solidFill>
                <a:latin typeface="Calibri"/>
                <a:ea typeface="Calibri"/>
                <a:cs typeface="Calibri"/>
                <a:sym typeface="Calibri"/>
              </a:rPr>
              <a:t>리프 노드</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4"/>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결정 트리(Decision Tree)</a:t>
            </a:r>
            <a:endParaRPr/>
          </a:p>
          <a:p>
            <a:pPr marL="685800" lvl="1" indent="-228600" algn="l" rtl="0">
              <a:lnSpc>
                <a:spcPct val="130000"/>
              </a:lnSpc>
              <a:spcBef>
                <a:spcPts val="500"/>
              </a:spcBef>
              <a:spcAft>
                <a:spcPts val="0"/>
              </a:spcAft>
              <a:buClr>
                <a:schemeClr val="dk1"/>
              </a:buClr>
              <a:buSzPts val="1800"/>
              <a:buChar char="⁃"/>
            </a:pPr>
            <a:r>
              <a:rPr lang="en-US"/>
              <a:t>사이킷런의 DecisionTreeClassifier 클래스를 사용해 결정 트리 모델을 훈련</a:t>
            </a:r>
            <a:endParaRPr/>
          </a:p>
          <a:p>
            <a:pPr marL="1143000" lvl="2" indent="-228600" algn="l" rtl="0">
              <a:lnSpc>
                <a:spcPct val="130000"/>
              </a:lnSpc>
              <a:spcBef>
                <a:spcPts val="500"/>
              </a:spcBef>
              <a:spcAft>
                <a:spcPts val="0"/>
              </a:spcAft>
              <a:buClr>
                <a:schemeClr val="dk1"/>
              </a:buClr>
              <a:buSzPts val="1600"/>
              <a:buChar char="•"/>
            </a:pPr>
            <a:r>
              <a:rPr lang="en-US"/>
              <a:t>plot_tree( ) 함수에서 트리의 깊이를 제한해서 출력</a:t>
            </a:r>
            <a:endParaRPr/>
          </a:p>
          <a:p>
            <a:pPr marL="1143000" lvl="2" indent="-228600" algn="l" rtl="0">
              <a:lnSpc>
                <a:spcPct val="130000"/>
              </a:lnSpc>
              <a:spcBef>
                <a:spcPts val="500"/>
              </a:spcBef>
              <a:spcAft>
                <a:spcPts val="0"/>
              </a:spcAft>
              <a:buClr>
                <a:schemeClr val="dk1"/>
              </a:buClr>
              <a:buSzPts val="1600"/>
              <a:buChar char="•"/>
            </a:pPr>
            <a:r>
              <a:rPr lang="en-US"/>
              <a:t>max_depth 매개변수를 1로 주면 루트 노드를 제외하고 하나의 노드를 더 확장</a:t>
            </a:r>
            <a:endParaRPr/>
          </a:p>
          <a:p>
            <a:pPr marL="1143000" lvl="2" indent="-228600" algn="l" rtl="0">
              <a:lnSpc>
                <a:spcPct val="130000"/>
              </a:lnSpc>
              <a:spcBef>
                <a:spcPts val="500"/>
              </a:spcBef>
              <a:spcAft>
                <a:spcPts val="0"/>
              </a:spcAft>
              <a:buClr>
                <a:schemeClr val="dk1"/>
              </a:buClr>
              <a:buSzPts val="1600"/>
              <a:buChar char="•"/>
            </a:pPr>
            <a:r>
              <a:rPr lang="en-US"/>
              <a:t>filled 매개변수에서 클래스에 맞게 노드의 색깔 조정</a:t>
            </a:r>
            <a:endParaRPr/>
          </a:p>
          <a:p>
            <a:pPr marL="1143000" lvl="2" indent="-228600" algn="l" rtl="0">
              <a:lnSpc>
                <a:spcPct val="130000"/>
              </a:lnSpc>
              <a:spcBef>
                <a:spcPts val="500"/>
              </a:spcBef>
              <a:spcAft>
                <a:spcPts val="0"/>
              </a:spcAft>
              <a:buClr>
                <a:schemeClr val="dk1"/>
              </a:buClr>
              <a:buSzPts val="1600"/>
              <a:buChar char="•"/>
            </a:pPr>
            <a:r>
              <a:rPr lang="en-US"/>
              <a:t>feature_names 매개변수에는 특성의 이름을 전달</a:t>
            </a:r>
            <a:endParaRPr/>
          </a:p>
        </p:txBody>
      </p:sp>
      <p:sp>
        <p:nvSpPr>
          <p:cNvPr id="307" name="Google Shape;307;p14"/>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트리(8)</a:t>
            </a:r>
            <a:endParaRPr/>
          </a:p>
        </p:txBody>
      </p:sp>
      <p:sp>
        <p:nvSpPr>
          <p:cNvPr id="308" name="Google Shape;308;p14"/>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309" name="Google Shape;309;p14"/>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310" name="Google Shape;310;p14"/>
          <p:cNvGraphicFramePr/>
          <p:nvPr/>
        </p:nvGraphicFramePr>
        <p:xfrm>
          <a:off x="1676302" y="3587809"/>
          <a:ext cx="3000000" cy="3000000"/>
        </p:xfrm>
        <a:graphic>
          <a:graphicData uri="http://schemas.openxmlformats.org/drawingml/2006/table">
            <a:tbl>
              <a:tblPr firstRow="1" bandRow="1">
                <a:noFill/>
                <a:tableStyleId>{ABDC8413-338F-4B4E-88D6-13C1FF610216}</a:tableStyleId>
              </a:tblPr>
              <a:tblGrid>
                <a:gridCol w="3186475">
                  <a:extLst>
                    <a:ext uri="{9D8B030D-6E8A-4147-A177-3AD203B41FA5}">
                      <a16:colId xmlns:a16="http://schemas.microsoft.com/office/drawing/2014/main" val="20000"/>
                    </a:ext>
                  </a:extLst>
                </a:gridCol>
              </a:tblGrid>
              <a:tr h="211025">
                <a:tc>
                  <a:txBody>
                    <a:bodyPr/>
                    <a:lstStyle/>
                    <a:p>
                      <a:pPr marL="0" marR="0" lvl="0" indent="0" algn="l" rtl="0">
                        <a:spcBef>
                          <a:spcPts val="0"/>
                        </a:spcBef>
                        <a:spcAft>
                          <a:spcPts val="0"/>
                        </a:spcAft>
                        <a:buNone/>
                      </a:pPr>
                      <a:r>
                        <a:rPr lang="en-US" sz="1400" b="0" u="none" strike="noStrike" cap="none">
                          <a:solidFill>
                            <a:schemeClr val="dk1"/>
                          </a:solidFill>
                        </a:rPr>
                        <a:t>plt.figure(figsize=(10,7))</a:t>
                      </a:r>
                      <a:endParaRPr/>
                    </a:p>
                    <a:p>
                      <a:pPr marL="0" lvl="0" indent="0" algn="l" rtl="0">
                        <a:spcBef>
                          <a:spcPts val="0"/>
                        </a:spcBef>
                        <a:spcAft>
                          <a:spcPts val="0"/>
                        </a:spcAft>
                        <a:buSzPts val="1100"/>
                        <a:buNone/>
                      </a:pPr>
                      <a:r>
                        <a:rPr lang="en-US" b="0">
                          <a:solidFill>
                            <a:schemeClr val="dk1"/>
                          </a:solidFill>
                        </a:rPr>
                        <a:t>plot_tree(dt, max_depth=1, filled=True, feature_names=['alcohol', 'sugar', 'pH'])</a:t>
                      </a:r>
                      <a:endParaRPr sz="1000" b="0">
                        <a:solidFill>
                          <a:schemeClr val="dk1"/>
                        </a:solidFill>
                      </a:endParaRPr>
                    </a:p>
                    <a:p>
                      <a:pPr marL="0" marR="0" lvl="0" indent="0" algn="l" rtl="0">
                        <a:spcBef>
                          <a:spcPts val="0"/>
                        </a:spcBef>
                        <a:spcAft>
                          <a:spcPts val="0"/>
                        </a:spcAft>
                        <a:buNone/>
                      </a:pPr>
                      <a:r>
                        <a:rPr lang="en-US" sz="1400" b="0" u="none" strike="noStrike" cap="none">
                          <a:solidFill>
                            <a:schemeClr val="dk1"/>
                          </a:solidFill>
                        </a:rPr>
                        <a:t>plt.show()</a:t>
                      </a:r>
                      <a:endParaRPr sz="1400" b="0" u="none" strike="noStrike" cap="none">
                        <a:solidFill>
                          <a:srgbClr val="1C5A25"/>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311" name="Google Shape;311;p14"/>
          <p:cNvCxnSpPr/>
          <p:nvPr/>
        </p:nvCxnSpPr>
        <p:spPr>
          <a:xfrm>
            <a:off x="5233341" y="4088364"/>
            <a:ext cx="432300" cy="0"/>
          </a:xfrm>
          <a:prstGeom prst="straightConnector1">
            <a:avLst/>
          </a:prstGeom>
          <a:noFill/>
          <a:ln w="9525" cap="flat" cmpd="sng">
            <a:solidFill>
              <a:schemeClr val="accent6"/>
            </a:solidFill>
            <a:prstDash val="solid"/>
            <a:miter lim="800000"/>
            <a:headEnd type="none" w="sm" len="sm"/>
            <a:tailEnd type="triangle" w="med" len="med"/>
          </a:ln>
        </p:spPr>
      </p:cxnSp>
      <p:pic>
        <p:nvPicPr>
          <p:cNvPr id="312" name="Google Shape;312;p14"/>
          <p:cNvPicPr preferRelativeResize="0"/>
          <p:nvPr/>
        </p:nvPicPr>
        <p:blipFill rotWithShape="1">
          <a:blip r:embed="rId3">
            <a:alphaModFix/>
          </a:blip>
          <a:srcRect/>
          <a:stretch/>
        </p:blipFill>
        <p:spPr>
          <a:xfrm>
            <a:off x="5817368" y="3134541"/>
            <a:ext cx="4778692" cy="3147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5"/>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결정 트리(Decision Tree)</a:t>
            </a:r>
            <a:endParaRPr/>
          </a:p>
          <a:p>
            <a:pPr marL="685800" lvl="1" indent="-228600" algn="l" rtl="0">
              <a:lnSpc>
                <a:spcPct val="120000"/>
              </a:lnSpc>
              <a:spcBef>
                <a:spcPts val="500"/>
              </a:spcBef>
              <a:spcAft>
                <a:spcPts val="0"/>
              </a:spcAft>
              <a:buClr>
                <a:schemeClr val="dk1"/>
              </a:buClr>
              <a:buSzPts val="1800"/>
              <a:buChar char="⁃"/>
            </a:pPr>
            <a:r>
              <a:rPr lang="en-US"/>
              <a:t>사이킷런의 DecisionTreeClassifier 클래스를 사용해 결정 트리 모델을 훈련</a:t>
            </a:r>
            <a:endParaRPr/>
          </a:p>
        </p:txBody>
      </p:sp>
      <p:sp>
        <p:nvSpPr>
          <p:cNvPr id="318" name="Google Shape;318;p1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트리(9)</a:t>
            </a:r>
            <a:endParaRPr/>
          </a:p>
        </p:txBody>
      </p:sp>
      <p:sp>
        <p:nvSpPr>
          <p:cNvPr id="319" name="Google Shape;319;p15"/>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320" name="Google Shape;320;p1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pic>
        <p:nvPicPr>
          <p:cNvPr id="321" name="Google Shape;321;p15"/>
          <p:cNvPicPr preferRelativeResize="0"/>
          <p:nvPr/>
        </p:nvPicPr>
        <p:blipFill rotWithShape="1">
          <a:blip r:embed="rId3">
            <a:alphaModFix/>
          </a:blip>
          <a:srcRect/>
          <a:stretch/>
        </p:blipFill>
        <p:spPr>
          <a:xfrm>
            <a:off x="4143287" y="2179543"/>
            <a:ext cx="3584913" cy="2367915"/>
          </a:xfrm>
          <a:prstGeom prst="rect">
            <a:avLst/>
          </a:prstGeom>
          <a:noFill/>
          <a:ln>
            <a:noFill/>
          </a:ln>
        </p:spPr>
      </p:pic>
      <p:pic>
        <p:nvPicPr>
          <p:cNvPr id="322" name="Google Shape;322;p15"/>
          <p:cNvPicPr preferRelativeResize="0"/>
          <p:nvPr/>
        </p:nvPicPr>
        <p:blipFill rotWithShape="1">
          <a:blip r:embed="rId4">
            <a:alphaModFix/>
          </a:blip>
          <a:srcRect/>
          <a:stretch/>
        </p:blipFill>
        <p:spPr>
          <a:xfrm>
            <a:off x="7280987" y="4599513"/>
            <a:ext cx="2498590" cy="1596925"/>
          </a:xfrm>
          <a:prstGeom prst="rect">
            <a:avLst/>
          </a:prstGeom>
          <a:noFill/>
          <a:ln>
            <a:noFill/>
          </a:ln>
        </p:spPr>
      </p:pic>
      <p:pic>
        <p:nvPicPr>
          <p:cNvPr id="323" name="Google Shape;323;p15"/>
          <p:cNvPicPr preferRelativeResize="0"/>
          <p:nvPr/>
        </p:nvPicPr>
        <p:blipFill rotWithShape="1">
          <a:blip r:embed="rId5">
            <a:alphaModFix/>
          </a:blip>
          <a:srcRect/>
          <a:stretch/>
        </p:blipFill>
        <p:spPr>
          <a:xfrm>
            <a:off x="2435229" y="4534553"/>
            <a:ext cx="2498590" cy="16177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6"/>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결정 트리(Decision Tree)</a:t>
            </a:r>
            <a:endParaRPr/>
          </a:p>
          <a:p>
            <a:pPr marL="685800" lvl="1" indent="-228600" algn="l" rtl="0">
              <a:lnSpc>
                <a:spcPct val="140000"/>
              </a:lnSpc>
              <a:spcBef>
                <a:spcPts val="500"/>
              </a:spcBef>
              <a:spcAft>
                <a:spcPts val="0"/>
              </a:spcAft>
              <a:buClr>
                <a:schemeClr val="dk1"/>
              </a:buClr>
              <a:buSzPts val="1800"/>
              <a:buChar char="⁃"/>
            </a:pPr>
            <a:r>
              <a:rPr lang="en-US"/>
              <a:t>불순도(impurity)</a:t>
            </a:r>
            <a:endParaRPr/>
          </a:p>
          <a:p>
            <a:pPr marL="1143000" lvl="2" indent="-228600" algn="l" rtl="0">
              <a:lnSpc>
                <a:spcPct val="140000"/>
              </a:lnSpc>
              <a:spcBef>
                <a:spcPts val="500"/>
              </a:spcBef>
              <a:spcAft>
                <a:spcPts val="0"/>
              </a:spcAft>
              <a:buClr>
                <a:schemeClr val="dk1"/>
              </a:buClr>
              <a:buSzPts val="1600"/>
              <a:buChar char="•"/>
            </a:pPr>
            <a:r>
              <a:rPr lang="en-US"/>
              <a:t>gini는 지니 불순도(Gini impurity)를 의미</a:t>
            </a:r>
            <a:endParaRPr/>
          </a:p>
          <a:p>
            <a:pPr marL="1143000" lvl="2" indent="-228600" algn="l" rtl="0">
              <a:lnSpc>
                <a:spcPct val="140000"/>
              </a:lnSpc>
              <a:spcBef>
                <a:spcPts val="500"/>
              </a:spcBef>
              <a:spcAft>
                <a:spcPts val="0"/>
              </a:spcAft>
              <a:buClr>
                <a:schemeClr val="dk1"/>
              </a:buClr>
              <a:buSzPts val="1600"/>
              <a:buChar char="•"/>
            </a:pPr>
            <a:r>
              <a:rPr lang="en-US"/>
              <a:t>DecisionTreeClassifier 클래스의 criterion 매개변수의 기본값이 ‘gini’</a:t>
            </a:r>
            <a:endParaRPr/>
          </a:p>
          <a:p>
            <a:pPr marL="1143000" lvl="2" indent="-228600" algn="l" rtl="0">
              <a:lnSpc>
                <a:spcPct val="140000"/>
              </a:lnSpc>
              <a:spcBef>
                <a:spcPts val="500"/>
              </a:spcBef>
              <a:spcAft>
                <a:spcPts val="0"/>
              </a:spcAft>
              <a:buClr>
                <a:schemeClr val="dk1"/>
              </a:buClr>
              <a:buSzPts val="1600"/>
              <a:buChar char="•"/>
            </a:pPr>
            <a:r>
              <a:rPr lang="en-US"/>
              <a:t>criterion 매개변수: 노드에서 데이터를 분할할 기준을 정함</a:t>
            </a:r>
            <a:endParaRPr/>
          </a:p>
          <a:p>
            <a:pPr marL="1143000" lvl="2" indent="-228600" algn="l" rtl="0">
              <a:lnSpc>
                <a:spcPct val="140000"/>
              </a:lnSpc>
              <a:spcBef>
                <a:spcPts val="500"/>
              </a:spcBef>
              <a:spcAft>
                <a:spcPts val="0"/>
              </a:spcAft>
              <a:buClr>
                <a:schemeClr val="dk1"/>
              </a:buClr>
              <a:buSzPts val="1600"/>
              <a:buChar char="•"/>
            </a:pPr>
            <a:r>
              <a:rPr lang="en-US"/>
              <a:t>앞의 그린 트리에서 루트 노드는 당도 -0.239를 기준으로 왼쪽과 오른쪽 노드로 나눌 때, criterion 매개변수에 지정한 지니 불순도를 사용</a:t>
            </a: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루트 노드는 총5 ,197개의 샘플, 그중에 1,258개가 음성 클래스, 3,939개가 양성 클래스인 경우의 지니불순도</a:t>
            </a: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순수 노드: 노드에 하나의 클래스만 있어, 지니 불순도가 0인 노드</a:t>
            </a:r>
            <a:endParaRPr/>
          </a:p>
        </p:txBody>
      </p:sp>
      <p:sp>
        <p:nvSpPr>
          <p:cNvPr id="329" name="Google Shape;329;p16"/>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트리(10)</a:t>
            </a:r>
            <a:endParaRPr/>
          </a:p>
        </p:txBody>
      </p:sp>
      <p:sp>
        <p:nvSpPr>
          <p:cNvPr id="330" name="Google Shape;330;p16"/>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331" name="Google Shape;331;p16"/>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
        <p:nvSpPr>
          <p:cNvPr id="332" name="Google Shape;332;p16"/>
          <p:cNvSpPr txBox="1"/>
          <p:nvPr/>
        </p:nvSpPr>
        <p:spPr>
          <a:xfrm>
            <a:off x="3005392" y="3998466"/>
            <a:ext cx="610819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rgbClr val="1C5A25"/>
                </a:solidFill>
                <a:latin typeface="Calibri"/>
                <a:ea typeface="Calibri"/>
                <a:cs typeface="Calibri"/>
                <a:sym typeface="Calibri"/>
              </a:rPr>
              <a:t>지니 불순도 = 1 - (음성 클래스 비율</a:t>
            </a:r>
            <a:r>
              <a:rPr lang="en-US" sz="1600" i="1" baseline="30000">
                <a:solidFill>
                  <a:srgbClr val="1C5A25"/>
                </a:solidFill>
                <a:latin typeface="Calibri"/>
                <a:ea typeface="Calibri"/>
                <a:cs typeface="Calibri"/>
                <a:sym typeface="Calibri"/>
              </a:rPr>
              <a:t xml:space="preserve"> 2 </a:t>
            </a:r>
            <a:r>
              <a:rPr lang="en-US" sz="1600" i="1">
                <a:solidFill>
                  <a:srgbClr val="1C5A25"/>
                </a:solidFill>
                <a:latin typeface="Calibri"/>
                <a:ea typeface="Calibri"/>
                <a:cs typeface="Calibri"/>
                <a:sym typeface="Calibri"/>
              </a:rPr>
              <a:t>+ 양성 클래스 비율</a:t>
            </a:r>
            <a:r>
              <a:rPr lang="en-US" sz="1600" i="1" baseline="30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a:t>
            </a:r>
            <a:endParaRPr sz="1600" i="1">
              <a:solidFill>
                <a:srgbClr val="1C5A25"/>
              </a:solidFill>
              <a:latin typeface="Calibri"/>
              <a:ea typeface="Calibri"/>
              <a:cs typeface="Calibri"/>
              <a:sym typeface="Calibri"/>
            </a:endParaRPr>
          </a:p>
        </p:txBody>
      </p:sp>
      <p:sp>
        <p:nvSpPr>
          <p:cNvPr id="333" name="Google Shape;333;p16"/>
          <p:cNvSpPr txBox="1"/>
          <p:nvPr/>
        </p:nvSpPr>
        <p:spPr>
          <a:xfrm>
            <a:off x="3005392" y="4801375"/>
            <a:ext cx="610819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rgbClr val="1C5A25"/>
                </a:solidFill>
                <a:latin typeface="Calibri"/>
                <a:ea typeface="Calibri"/>
                <a:cs typeface="Calibri"/>
                <a:sym typeface="Calibri"/>
              </a:rPr>
              <a:t xml:space="preserve">1 - ((1258 / 5197) </a:t>
            </a:r>
            <a:r>
              <a:rPr lang="en-US" sz="1600" i="1" baseline="30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 xml:space="preserve"> + (3939 / 5197) </a:t>
            </a:r>
            <a:r>
              <a:rPr lang="en-US" sz="1600" i="1" baseline="30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 = 0.367</a:t>
            </a:r>
            <a:endParaRPr sz="1600" i="1">
              <a:solidFill>
                <a:srgbClr val="1C5A25"/>
              </a:solidFill>
              <a:latin typeface="Calibri"/>
              <a:ea typeface="Calibri"/>
              <a:cs typeface="Calibri"/>
              <a:sym typeface="Calibri"/>
            </a:endParaRPr>
          </a:p>
        </p:txBody>
      </p:sp>
      <p:sp>
        <p:nvSpPr>
          <p:cNvPr id="334" name="Google Shape;334;p16"/>
          <p:cNvSpPr txBox="1"/>
          <p:nvPr/>
        </p:nvSpPr>
        <p:spPr>
          <a:xfrm>
            <a:off x="3005392" y="5599296"/>
            <a:ext cx="610819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rgbClr val="1C5A25"/>
                </a:solidFill>
                <a:latin typeface="Calibri"/>
                <a:ea typeface="Calibri"/>
                <a:cs typeface="Calibri"/>
                <a:sym typeface="Calibri"/>
              </a:rPr>
              <a:t xml:space="preserve">1 - ((0 / 100) </a:t>
            </a:r>
            <a:r>
              <a:rPr lang="en-US" sz="1600" i="1" baseline="30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 xml:space="preserve"> + (100 / 100)</a:t>
            </a:r>
            <a:r>
              <a:rPr lang="en-US" sz="1600" i="1" baseline="30000">
                <a:solidFill>
                  <a:srgbClr val="1C5A25"/>
                </a:solidFill>
                <a:latin typeface="Calibri"/>
                <a:ea typeface="Calibri"/>
                <a:cs typeface="Calibri"/>
                <a:sym typeface="Calibri"/>
              </a:rPr>
              <a:t xml:space="preserve"> 2</a:t>
            </a:r>
            <a:r>
              <a:rPr lang="en-US" sz="1600" i="1">
                <a:solidFill>
                  <a:srgbClr val="1C5A25"/>
                </a:solidFill>
                <a:latin typeface="Calibri"/>
                <a:ea typeface="Calibri"/>
                <a:cs typeface="Calibri"/>
                <a:sym typeface="Calibri"/>
              </a:rPr>
              <a:t>) = 0</a:t>
            </a:r>
            <a:endParaRPr sz="1600" i="1">
              <a:solidFill>
                <a:srgbClr val="1C5A25"/>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7"/>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rgbClr val="4BB0A0"/>
              </a:buClr>
              <a:buSzPts val="2000"/>
              <a:buFont typeface="Arial"/>
              <a:buChar char="◦"/>
            </a:pPr>
            <a:r>
              <a:rPr lang="en-US"/>
              <a:t>결정 트리(Decision Tree)</a:t>
            </a:r>
            <a:endParaRPr/>
          </a:p>
          <a:p>
            <a:pPr marL="685800" lvl="1" indent="-228600" algn="l" rtl="0">
              <a:lnSpc>
                <a:spcPct val="120000"/>
              </a:lnSpc>
              <a:spcBef>
                <a:spcPts val="500"/>
              </a:spcBef>
              <a:spcAft>
                <a:spcPts val="0"/>
              </a:spcAft>
              <a:buClr>
                <a:schemeClr val="dk1"/>
              </a:buClr>
              <a:buSzPts val="1800"/>
              <a:buChar char="⁃"/>
            </a:pPr>
            <a:r>
              <a:rPr lang="en-US"/>
              <a:t>불순도(impurity)</a:t>
            </a:r>
            <a:endParaRPr/>
          </a:p>
          <a:p>
            <a:pPr marL="1143000" lvl="2" indent="-228600" algn="l" rtl="0">
              <a:lnSpc>
                <a:spcPct val="120000"/>
              </a:lnSpc>
              <a:spcBef>
                <a:spcPts val="500"/>
              </a:spcBef>
              <a:spcAft>
                <a:spcPts val="0"/>
              </a:spcAft>
              <a:buClr>
                <a:schemeClr val="dk1"/>
              </a:buClr>
              <a:buSzPts val="1600"/>
              <a:buChar char="•"/>
            </a:pPr>
            <a:r>
              <a:rPr lang="en-US"/>
              <a:t xml:space="preserve">결정 트리 모델은 부모 노드(parent node)와 자식 노드(child node)의 불순도 차이가 가능한 크도록 </a:t>
            </a:r>
            <a:br>
              <a:rPr lang="en-US"/>
            </a:br>
            <a:r>
              <a:rPr lang="en-US"/>
              <a:t>트리를 성장시킴</a:t>
            </a:r>
            <a:endParaRPr/>
          </a:p>
          <a:p>
            <a:pPr marL="1143000" lvl="2" indent="-228600" algn="l" rtl="0">
              <a:lnSpc>
                <a:spcPct val="120000"/>
              </a:lnSpc>
              <a:spcBef>
                <a:spcPts val="500"/>
              </a:spcBef>
              <a:spcAft>
                <a:spcPts val="0"/>
              </a:spcAft>
              <a:buClr>
                <a:schemeClr val="dk1"/>
              </a:buClr>
              <a:buSzPts val="1600"/>
              <a:buChar char="•"/>
            </a:pPr>
            <a:r>
              <a:rPr lang="en-US"/>
              <a:t>정보 이득(information gain): 부모 노드와 자식 노드의 불순도 차이</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엔트로피 불순도: DecisionTreeClassifier 클래스에서 criterion=‘entropy’를 지정하여 사용</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결정 트리 알고리즘</a:t>
            </a:r>
            <a:endParaRPr/>
          </a:p>
          <a:p>
            <a:pPr marL="1600200" lvl="3" indent="-228600" algn="l" rtl="0">
              <a:lnSpc>
                <a:spcPct val="120000"/>
              </a:lnSpc>
              <a:spcBef>
                <a:spcPts val="500"/>
              </a:spcBef>
              <a:spcAft>
                <a:spcPts val="0"/>
              </a:spcAft>
              <a:buClr>
                <a:schemeClr val="dk1"/>
              </a:buClr>
              <a:buSzPts val="1400"/>
              <a:buChar char="•"/>
            </a:pPr>
            <a:r>
              <a:rPr lang="en-US"/>
              <a:t>불순도 기준을 사용해 정보 이득이 최대가 되도록 노드를 분할</a:t>
            </a:r>
            <a:endParaRPr/>
          </a:p>
          <a:p>
            <a:pPr marL="1600200" lvl="3" indent="-228600" algn="l" rtl="0">
              <a:lnSpc>
                <a:spcPct val="120000"/>
              </a:lnSpc>
              <a:spcBef>
                <a:spcPts val="500"/>
              </a:spcBef>
              <a:spcAft>
                <a:spcPts val="0"/>
              </a:spcAft>
              <a:buClr>
                <a:schemeClr val="dk1"/>
              </a:buClr>
              <a:buSzPts val="1400"/>
              <a:buChar char="•"/>
            </a:pPr>
            <a:r>
              <a:rPr lang="en-US"/>
              <a:t>노드를 순수하게 나눌수록 정보 이득이 커짐</a:t>
            </a:r>
            <a:endParaRPr/>
          </a:p>
          <a:p>
            <a:pPr marL="1600200" lvl="3" indent="-228600" algn="l" rtl="0">
              <a:lnSpc>
                <a:spcPct val="120000"/>
              </a:lnSpc>
              <a:spcBef>
                <a:spcPts val="500"/>
              </a:spcBef>
              <a:spcAft>
                <a:spcPts val="0"/>
              </a:spcAft>
              <a:buClr>
                <a:schemeClr val="dk1"/>
              </a:buClr>
              <a:buSzPts val="1400"/>
              <a:buChar char="•"/>
            </a:pPr>
            <a:r>
              <a:rPr lang="en-US"/>
              <a:t>새로운 샘플에 대해 예측할 때에는 노드의 질문에 따라 트리를 이동</a:t>
            </a:r>
            <a:endParaRPr/>
          </a:p>
          <a:p>
            <a:pPr marL="1600200" lvl="3" indent="-228600" algn="l" rtl="0">
              <a:lnSpc>
                <a:spcPct val="120000"/>
              </a:lnSpc>
              <a:spcBef>
                <a:spcPts val="500"/>
              </a:spcBef>
              <a:spcAft>
                <a:spcPts val="0"/>
              </a:spcAft>
              <a:buClr>
                <a:schemeClr val="dk1"/>
              </a:buClr>
              <a:buSzPts val="1400"/>
              <a:buChar char="•"/>
            </a:pPr>
            <a:r>
              <a:rPr lang="en-US"/>
              <a:t>마지막에 도달한 노드의 클래스 비율을 보고 예측</a:t>
            </a:r>
            <a:endParaRPr/>
          </a:p>
        </p:txBody>
      </p:sp>
      <p:sp>
        <p:nvSpPr>
          <p:cNvPr id="340" name="Google Shape;340;p17"/>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트리(11)</a:t>
            </a:r>
            <a:endParaRPr/>
          </a:p>
        </p:txBody>
      </p:sp>
      <p:sp>
        <p:nvSpPr>
          <p:cNvPr id="341" name="Google Shape;341;p17"/>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342" name="Google Shape;342;p17"/>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
        <p:nvSpPr>
          <p:cNvPr id="343" name="Google Shape;343;p17"/>
          <p:cNvSpPr txBox="1"/>
          <p:nvPr/>
        </p:nvSpPr>
        <p:spPr>
          <a:xfrm>
            <a:off x="2645664" y="2805897"/>
            <a:ext cx="720547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rgbClr val="1C5A25"/>
                </a:solidFill>
                <a:latin typeface="Calibri"/>
                <a:ea typeface="Calibri"/>
                <a:cs typeface="Calibri"/>
                <a:sym typeface="Calibri"/>
              </a:rPr>
              <a:t>부모의 불순도 - (왼쪽 노드 샘플 수 / 부모의 샘플 수) × 왼쪽 노드 불순도 -</a:t>
            </a:r>
            <a:endParaRPr/>
          </a:p>
          <a:p>
            <a:pPr marL="0" marR="0" lvl="0" indent="0" algn="ctr" rtl="0">
              <a:spcBef>
                <a:spcPts val="0"/>
              </a:spcBef>
              <a:spcAft>
                <a:spcPts val="0"/>
              </a:spcAft>
              <a:buNone/>
            </a:pPr>
            <a:r>
              <a:rPr lang="en-US" sz="1600" i="1">
                <a:solidFill>
                  <a:srgbClr val="1C5A25"/>
                </a:solidFill>
                <a:latin typeface="Calibri"/>
                <a:ea typeface="Calibri"/>
                <a:cs typeface="Calibri"/>
                <a:sym typeface="Calibri"/>
              </a:rPr>
              <a:t>(오른쪽 노드 샘플 수 / 부모의 샘플 수) × 오른쪽 노드 불순도 =</a:t>
            </a:r>
            <a:endParaRPr/>
          </a:p>
          <a:p>
            <a:pPr marL="0" marR="0" lvl="0" indent="0" algn="ctr" rtl="0">
              <a:spcBef>
                <a:spcPts val="0"/>
              </a:spcBef>
              <a:spcAft>
                <a:spcPts val="0"/>
              </a:spcAft>
              <a:buNone/>
            </a:pPr>
            <a:r>
              <a:rPr lang="en-US" sz="1600" i="1">
                <a:solidFill>
                  <a:srgbClr val="1C5A25"/>
                </a:solidFill>
                <a:latin typeface="Calibri"/>
                <a:ea typeface="Calibri"/>
                <a:cs typeface="Calibri"/>
                <a:sym typeface="Calibri"/>
              </a:rPr>
              <a:t>0.367 - (2922 / 5197) × 0.481 - (2275 / 5197) × 0.069 = 0.066</a:t>
            </a:r>
            <a:endParaRPr sz="1600" i="1">
              <a:solidFill>
                <a:srgbClr val="1C5A25"/>
              </a:solidFill>
              <a:latin typeface="Calibri"/>
              <a:ea typeface="Calibri"/>
              <a:cs typeface="Calibri"/>
              <a:sym typeface="Calibri"/>
            </a:endParaRPr>
          </a:p>
        </p:txBody>
      </p:sp>
      <p:sp>
        <p:nvSpPr>
          <p:cNvPr id="344" name="Google Shape;344;p17"/>
          <p:cNvSpPr txBox="1"/>
          <p:nvPr/>
        </p:nvSpPr>
        <p:spPr>
          <a:xfrm>
            <a:off x="2539554" y="4174930"/>
            <a:ext cx="804672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rgbClr val="1C5A25"/>
                </a:solidFill>
                <a:latin typeface="Calibri"/>
                <a:ea typeface="Calibri"/>
                <a:cs typeface="Calibri"/>
                <a:sym typeface="Calibri"/>
              </a:rPr>
              <a:t>음성 클래스 비율 × log</a:t>
            </a:r>
            <a:r>
              <a:rPr lang="en-US" sz="1600" i="1" baseline="-25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(음성 클래스 비율) – 양성 클래스 비율 × log</a:t>
            </a:r>
            <a:r>
              <a:rPr lang="en-US" sz="1600" i="1" baseline="-25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(양성 클래스 비율)</a:t>
            </a:r>
            <a:endParaRPr/>
          </a:p>
          <a:p>
            <a:pPr marL="0" marR="0" lvl="0" indent="0" algn="ctr" rtl="0">
              <a:spcBef>
                <a:spcPts val="0"/>
              </a:spcBef>
              <a:spcAft>
                <a:spcPts val="0"/>
              </a:spcAft>
              <a:buNone/>
            </a:pPr>
            <a:r>
              <a:rPr lang="en-US" sz="1600" i="1">
                <a:solidFill>
                  <a:srgbClr val="1C5A25"/>
                </a:solidFill>
                <a:latin typeface="Calibri"/>
                <a:ea typeface="Calibri"/>
                <a:cs typeface="Calibri"/>
                <a:sym typeface="Calibri"/>
              </a:rPr>
              <a:t>= -(1258 / 5197) × log</a:t>
            </a:r>
            <a:r>
              <a:rPr lang="en-US" sz="1600" i="1" baseline="-25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(1258 / 5197) -</a:t>
            </a:r>
            <a:endParaRPr/>
          </a:p>
          <a:p>
            <a:pPr marL="0" marR="0" lvl="0" indent="0" algn="ctr" rtl="0">
              <a:spcBef>
                <a:spcPts val="0"/>
              </a:spcBef>
              <a:spcAft>
                <a:spcPts val="0"/>
              </a:spcAft>
              <a:buNone/>
            </a:pPr>
            <a:r>
              <a:rPr lang="en-US" sz="1600" i="1">
                <a:solidFill>
                  <a:srgbClr val="1C5A25"/>
                </a:solidFill>
                <a:latin typeface="Calibri"/>
                <a:ea typeface="Calibri"/>
                <a:cs typeface="Calibri"/>
                <a:sym typeface="Calibri"/>
              </a:rPr>
              <a:t>(3939 / 5197) × log</a:t>
            </a:r>
            <a:r>
              <a:rPr lang="en-US" sz="1600" i="1" baseline="-25000">
                <a:solidFill>
                  <a:srgbClr val="1C5A25"/>
                </a:solidFill>
                <a:latin typeface="Calibri"/>
                <a:ea typeface="Calibri"/>
                <a:cs typeface="Calibri"/>
                <a:sym typeface="Calibri"/>
              </a:rPr>
              <a:t>2</a:t>
            </a:r>
            <a:r>
              <a:rPr lang="en-US" sz="1600" i="1">
                <a:solidFill>
                  <a:srgbClr val="1C5A25"/>
                </a:solidFill>
                <a:latin typeface="Calibri"/>
                <a:ea typeface="Calibri"/>
                <a:cs typeface="Calibri"/>
                <a:sym typeface="Calibri"/>
              </a:rPr>
              <a:t>(3939 / 5197) = 0.798</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8"/>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결정 트리(Decision Tree)</a:t>
            </a:r>
            <a:endParaRPr/>
          </a:p>
          <a:p>
            <a:pPr marL="685800" lvl="1" indent="-228600" algn="l" rtl="0">
              <a:lnSpc>
                <a:spcPct val="120000"/>
              </a:lnSpc>
              <a:spcBef>
                <a:spcPts val="500"/>
              </a:spcBef>
              <a:spcAft>
                <a:spcPts val="0"/>
              </a:spcAft>
              <a:buClr>
                <a:schemeClr val="dk1"/>
              </a:buClr>
              <a:buSzPts val="1800"/>
              <a:buChar char="⁃"/>
            </a:pPr>
            <a:r>
              <a:rPr lang="en-US"/>
              <a:t>가지치기</a:t>
            </a:r>
            <a:endParaRPr/>
          </a:p>
          <a:p>
            <a:pPr marL="1143000" lvl="2" indent="-228600" algn="l" rtl="0">
              <a:lnSpc>
                <a:spcPct val="120000"/>
              </a:lnSpc>
              <a:spcBef>
                <a:spcPts val="500"/>
              </a:spcBef>
              <a:spcAft>
                <a:spcPts val="0"/>
              </a:spcAft>
              <a:buClr>
                <a:schemeClr val="dk1"/>
              </a:buClr>
              <a:buSzPts val="1600"/>
              <a:buChar char="•"/>
            </a:pPr>
            <a:r>
              <a:rPr lang="en-US"/>
              <a:t>결정 트리에서 자라날 수 있는 트리의 최대 깊이를 지정</a:t>
            </a:r>
            <a:endParaRPr/>
          </a:p>
          <a:p>
            <a:pPr marL="1143000" lvl="2" indent="-228600" algn="l" rtl="0">
              <a:lnSpc>
                <a:spcPct val="120000"/>
              </a:lnSpc>
              <a:spcBef>
                <a:spcPts val="500"/>
              </a:spcBef>
              <a:spcAft>
                <a:spcPts val="0"/>
              </a:spcAft>
              <a:buClr>
                <a:schemeClr val="dk1"/>
              </a:buClr>
              <a:buSzPts val="1600"/>
              <a:buChar char="•"/>
            </a:pPr>
            <a:r>
              <a:rPr lang="en-US"/>
              <a:t>DecisionTreeClassifier 클래스의 max_depth 매개변수를 3으로 지정하여 모델 만들기</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plot_tree( ) 함수로 트리 그래프 작성</a:t>
            </a:r>
            <a:endParaRPr/>
          </a:p>
        </p:txBody>
      </p:sp>
      <p:sp>
        <p:nvSpPr>
          <p:cNvPr id="350" name="Google Shape;350;p18"/>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트리(12)</a:t>
            </a:r>
            <a:endParaRPr/>
          </a:p>
        </p:txBody>
      </p:sp>
      <p:sp>
        <p:nvSpPr>
          <p:cNvPr id="351" name="Google Shape;351;p18"/>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352" name="Google Shape;352;p18"/>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353" name="Google Shape;353;p18"/>
          <p:cNvGraphicFramePr/>
          <p:nvPr/>
        </p:nvGraphicFramePr>
        <p:xfrm>
          <a:off x="1666876" y="2666906"/>
          <a:ext cx="3000000" cy="3000000"/>
        </p:xfrm>
        <a:graphic>
          <a:graphicData uri="http://schemas.openxmlformats.org/drawingml/2006/table">
            <a:tbl>
              <a:tblPr firstRow="1" bandRow="1">
                <a:noFill/>
                <a:tableStyleId>{ABDC8413-338F-4B4E-88D6-13C1FF610216}</a:tableStyleId>
              </a:tblPr>
              <a:tblGrid>
                <a:gridCol w="5002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dt = DecisionTreeClassifier(max_depth=3, random_state=42)</a:t>
                      </a:r>
                      <a:endParaRPr/>
                    </a:p>
                    <a:p>
                      <a:pPr marL="0" marR="0" lvl="0" indent="0" algn="l" rtl="0">
                        <a:spcBef>
                          <a:spcPts val="0"/>
                        </a:spcBef>
                        <a:spcAft>
                          <a:spcPts val="0"/>
                        </a:spcAft>
                        <a:buNone/>
                      </a:pPr>
                      <a:r>
                        <a:rPr lang="en-US" sz="1400" b="0" u="none" strike="noStrike" cap="none">
                          <a:solidFill>
                            <a:schemeClr val="dk1"/>
                          </a:solidFill>
                        </a:rPr>
                        <a:t>dt.fit(train_scaled, train_target)</a:t>
                      </a:r>
                      <a:endParaRPr/>
                    </a:p>
                    <a:p>
                      <a:pPr marL="0" marR="0" lvl="0" indent="0" algn="l" rtl="0">
                        <a:spcBef>
                          <a:spcPts val="0"/>
                        </a:spcBef>
                        <a:spcAft>
                          <a:spcPts val="0"/>
                        </a:spcAft>
                        <a:buNone/>
                      </a:pPr>
                      <a:r>
                        <a:rPr lang="en-US" sz="1400" b="0" u="none" strike="noStrike" cap="none">
                          <a:solidFill>
                            <a:schemeClr val="dk1"/>
                          </a:solidFill>
                        </a:rPr>
                        <a:t>print(dt.score(train_scaled, train_target))</a:t>
                      </a:r>
                      <a:endParaRPr/>
                    </a:p>
                    <a:p>
                      <a:pPr marL="0" marR="0" lvl="0" indent="0" algn="l" rtl="0">
                        <a:spcBef>
                          <a:spcPts val="0"/>
                        </a:spcBef>
                        <a:spcAft>
                          <a:spcPts val="0"/>
                        </a:spcAft>
                        <a:buNone/>
                      </a:pPr>
                      <a:r>
                        <a:rPr lang="en-US" sz="1400" b="0" u="none" strike="noStrike" cap="none">
                          <a:solidFill>
                            <a:schemeClr val="dk1"/>
                          </a:solidFill>
                        </a:rPr>
                        <a:t>print(dt.score(test_scaled, test_target))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354" name="Google Shape;354;p18"/>
          <p:cNvCxnSpPr/>
          <p:nvPr/>
        </p:nvCxnSpPr>
        <p:spPr>
          <a:xfrm>
            <a:off x="6827521" y="3028648"/>
            <a:ext cx="377952" cy="0"/>
          </a:xfrm>
          <a:prstGeom prst="straightConnector1">
            <a:avLst/>
          </a:prstGeom>
          <a:noFill/>
          <a:ln w="9525" cap="flat" cmpd="sng">
            <a:solidFill>
              <a:schemeClr val="accent6"/>
            </a:solidFill>
            <a:prstDash val="solid"/>
            <a:miter lim="800000"/>
            <a:headEnd type="none" w="sm" len="sm"/>
            <a:tailEnd type="triangle" w="med" len="med"/>
          </a:ln>
        </p:spPr>
      </p:cxnSp>
      <p:sp>
        <p:nvSpPr>
          <p:cNvPr id="355" name="Google Shape;355;p18"/>
          <p:cNvSpPr txBox="1"/>
          <p:nvPr/>
        </p:nvSpPr>
        <p:spPr>
          <a:xfrm>
            <a:off x="7363969" y="2705482"/>
            <a:ext cx="24932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0.8454877814123533</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0.8415384615384616</a:t>
            </a:r>
            <a:endParaRPr sz="1800">
              <a:solidFill>
                <a:schemeClr val="dk1"/>
              </a:solidFill>
              <a:latin typeface="Calibri"/>
              <a:ea typeface="Calibri"/>
              <a:cs typeface="Calibri"/>
              <a:sym typeface="Calibri"/>
            </a:endParaRPr>
          </a:p>
        </p:txBody>
      </p:sp>
      <p:graphicFrame>
        <p:nvGraphicFramePr>
          <p:cNvPr id="356" name="Google Shape;356;p18"/>
          <p:cNvGraphicFramePr/>
          <p:nvPr/>
        </p:nvGraphicFramePr>
        <p:xfrm>
          <a:off x="1666876" y="4120240"/>
          <a:ext cx="3000000" cy="3000000"/>
        </p:xfrm>
        <a:graphic>
          <a:graphicData uri="http://schemas.openxmlformats.org/drawingml/2006/table">
            <a:tbl>
              <a:tblPr firstRow="1" bandRow="1">
                <a:noFill/>
                <a:tableStyleId>{ABDC8413-338F-4B4E-88D6-13C1FF610216}</a:tableStyleId>
              </a:tblPr>
              <a:tblGrid>
                <a:gridCol w="35756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plt.figure(figsize=(20,15))</a:t>
                      </a:r>
                      <a:endParaRPr/>
                    </a:p>
                    <a:p>
                      <a:pPr marL="0" marR="0" lvl="0" indent="0" algn="l" rtl="0">
                        <a:spcBef>
                          <a:spcPts val="0"/>
                        </a:spcBef>
                        <a:spcAft>
                          <a:spcPts val="0"/>
                        </a:spcAft>
                        <a:buNone/>
                      </a:pPr>
                      <a:r>
                        <a:rPr lang="en-US" sz="1400" b="0" u="none" strike="noStrike" cap="none">
                          <a:solidFill>
                            <a:schemeClr val="dk1"/>
                          </a:solidFill>
                        </a:rPr>
                        <a:t>plot_tree(dt, filled=True, feature_</a:t>
                      </a:r>
                      <a:br>
                        <a:rPr lang="en-US" sz="1400" b="0" u="none" strike="noStrike" cap="none">
                          <a:solidFill>
                            <a:schemeClr val="dk1"/>
                          </a:solidFill>
                        </a:rPr>
                      </a:br>
                      <a:r>
                        <a:rPr lang="en-US" sz="1400" b="0" u="none" strike="noStrike" cap="none">
                          <a:solidFill>
                            <a:schemeClr val="dk1"/>
                          </a:solidFill>
                        </a:rPr>
                        <a:t xml:space="preserve">         names=['alcohol', 'sugar', 'pH'])</a:t>
                      </a:r>
                      <a:endParaRPr/>
                    </a:p>
                    <a:p>
                      <a:pPr marL="0" marR="0" lvl="0" indent="0" algn="l" rtl="0">
                        <a:spcBef>
                          <a:spcPts val="0"/>
                        </a:spcBef>
                        <a:spcAft>
                          <a:spcPts val="0"/>
                        </a:spcAft>
                        <a:buNone/>
                      </a:pPr>
                      <a:r>
                        <a:rPr lang="en-US" sz="1400" b="0" u="none" strike="noStrike" cap="none">
                          <a:solidFill>
                            <a:schemeClr val="dk1"/>
                          </a:solidFill>
                        </a:rPr>
                        <a:t>plt.show()</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357" name="Google Shape;357;p18"/>
          <p:cNvCxnSpPr/>
          <p:nvPr/>
        </p:nvCxnSpPr>
        <p:spPr>
          <a:xfrm>
            <a:off x="5549623" y="4588847"/>
            <a:ext cx="377952" cy="0"/>
          </a:xfrm>
          <a:prstGeom prst="straightConnector1">
            <a:avLst/>
          </a:prstGeom>
          <a:noFill/>
          <a:ln w="9525" cap="flat" cmpd="sng">
            <a:solidFill>
              <a:schemeClr val="accent6"/>
            </a:solidFill>
            <a:prstDash val="solid"/>
            <a:miter lim="800000"/>
            <a:headEnd type="none" w="sm" len="sm"/>
            <a:tailEnd type="triangle" w="med" len="med"/>
          </a:ln>
        </p:spPr>
      </p:cxnSp>
      <p:grpSp>
        <p:nvGrpSpPr>
          <p:cNvPr id="358" name="Google Shape;358;p18"/>
          <p:cNvGrpSpPr/>
          <p:nvPr/>
        </p:nvGrpSpPr>
        <p:grpSpPr>
          <a:xfrm>
            <a:off x="5936933" y="3895589"/>
            <a:ext cx="4715355" cy="2552345"/>
            <a:chOff x="6059488" y="3573565"/>
            <a:chExt cx="4832796" cy="2733982"/>
          </a:xfrm>
        </p:grpSpPr>
        <p:pic>
          <p:nvPicPr>
            <p:cNvPr id="359" name="Google Shape;359;p18"/>
            <p:cNvPicPr preferRelativeResize="0"/>
            <p:nvPr/>
          </p:nvPicPr>
          <p:blipFill rotWithShape="1">
            <a:blip r:embed="rId3">
              <a:alphaModFix/>
            </a:blip>
            <a:srcRect/>
            <a:stretch/>
          </p:blipFill>
          <p:spPr>
            <a:xfrm>
              <a:off x="6059488" y="3573565"/>
              <a:ext cx="4832796" cy="2733982"/>
            </a:xfrm>
            <a:prstGeom prst="rect">
              <a:avLst/>
            </a:prstGeom>
            <a:noFill/>
            <a:ln>
              <a:noFill/>
            </a:ln>
          </p:spPr>
        </p:pic>
        <p:sp>
          <p:nvSpPr>
            <p:cNvPr id="360" name="Google Shape;360;p18"/>
            <p:cNvSpPr/>
            <p:nvPr/>
          </p:nvSpPr>
          <p:spPr>
            <a:xfrm>
              <a:off x="8836324" y="3696674"/>
              <a:ext cx="456855" cy="200055"/>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300">
                  <a:solidFill>
                    <a:srgbClr val="7030A0"/>
                  </a:solidFill>
                  <a:latin typeface="Calibri"/>
                  <a:ea typeface="Calibri"/>
                  <a:cs typeface="Calibri"/>
                  <a:sym typeface="Calibri"/>
                </a:rPr>
                <a:t>깊이 0</a:t>
              </a:r>
              <a:endParaRPr sz="1300">
                <a:solidFill>
                  <a:srgbClr val="7030A0"/>
                </a:solidFill>
                <a:latin typeface="Calibri"/>
                <a:ea typeface="Calibri"/>
                <a:cs typeface="Calibri"/>
                <a:sym typeface="Calibri"/>
              </a:endParaRPr>
            </a:p>
          </p:txBody>
        </p:sp>
        <p:sp>
          <p:nvSpPr>
            <p:cNvPr id="361" name="Google Shape;361;p18"/>
            <p:cNvSpPr/>
            <p:nvPr/>
          </p:nvSpPr>
          <p:spPr>
            <a:xfrm>
              <a:off x="9857232" y="4471337"/>
              <a:ext cx="456856" cy="200055"/>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300">
                  <a:solidFill>
                    <a:srgbClr val="7030A0"/>
                  </a:solidFill>
                  <a:latin typeface="Calibri"/>
                  <a:ea typeface="Calibri"/>
                  <a:cs typeface="Calibri"/>
                  <a:sym typeface="Calibri"/>
                </a:rPr>
                <a:t>깊이 1</a:t>
              </a:r>
              <a:endParaRPr sz="1300">
                <a:solidFill>
                  <a:srgbClr val="7030A0"/>
                </a:solidFill>
                <a:latin typeface="Calibri"/>
                <a:ea typeface="Calibri"/>
                <a:cs typeface="Calibri"/>
                <a:sym typeface="Calibri"/>
              </a:endParaRPr>
            </a:p>
          </p:txBody>
        </p:sp>
        <p:sp>
          <p:nvSpPr>
            <p:cNvPr id="362" name="Google Shape;362;p18"/>
            <p:cNvSpPr/>
            <p:nvPr/>
          </p:nvSpPr>
          <p:spPr>
            <a:xfrm>
              <a:off x="10435428" y="5315077"/>
              <a:ext cx="456856" cy="200055"/>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300">
                  <a:solidFill>
                    <a:srgbClr val="7030A0"/>
                  </a:solidFill>
                  <a:latin typeface="Calibri"/>
                  <a:ea typeface="Calibri"/>
                  <a:cs typeface="Calibri"/>
                  <a:sym typeface="Calibri"/>
                </a:rPr>
                <a:t>깊이 2</a:t>
              </a:r>
              <a:endParaRPr sz="1300">
                <a:solidFill>
                  <a:srgbClr val="7030A0"/>
                </a:solidFill>
                <a:latin typeface="Calibri"/>
                <a:ea typeface="Calibri"/>
                <a:cs typeface="Calibri"/>
                <a:sym typeface="Calibri"/>
              </a:endParaRPr>
            </a:p>
          </p:txBody>
        </p:sp>
        <p:sp>
          <p:nvSpPr>
            <p:cNvPr id="363" name="Google Shape;363;p18"/>
            <p:cNvSpPr/>
            <p:nvPr/>
          </p:nvSpPr>
          <p:spPr>
            <a:xfrm>
              <a:off x="10435428" y="5805018"/>
              <a:ext cx="456856" cy="200055"/>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300">
                  <a:solidFill>
                    <a:srgbClr val="7030A0"/>
                  </a:solidFill>
                  <a:latin typeface="Calibri"/>
                  <a:ea typeface="Calibri"/>
                  <a:cs typeface="Calibri"/>
                  <a:sym typeface="Calibri"/>
                </a:rPr>
                <a:t>깊이 3</a:t>
              </a:r>
              <a:endParaRPr sz="1300">
                <a:solidFill>
                  <a:srgbClr val="7030A0"/>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9"/>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결정 트리(Decision Tree)</a:t>
            </a:r>
            <a:endParaRPr/>
          </a:p>
          <a:p>
            <a:pPr marL="685800" lvl="1" indent="-228600" algn="l" rtl="0">
              <a:lnSpc>
                <a:spcPct val="140000"/>
              </a:lnSpc>
              <a:spcBef>
                <a:spcPts val="500"/>
              </a:spcBef>
              <a:spcAft>
                <a:spcPts val="0"/>
              </a:spcAft>
              <a:buClr>
                <a:schemeClr val="dk1"/>
              </a:buClr>
              <a:buSzPts val="1800"/>
              <a:buChar char="⁃"/>
            </a:pPr>
            <a:r>
              <a:rPr lang="en-US"/>
              <a:t>가지치기</a:t>
            </a:r>
            <a:endParaRPr/>
          </a:p>
          <a:p>
            <a:pPr marL="1143000" lvl="2" indent="-228600" algn="l" rtl="0">
              <a:lnSpc>
                <a:spcPct val="140000"/>
              </a:lnSpc>
              <a:spcBef>
                <a:spcPts val="500"/>
              </a:spcBef>
              <a:spcAft>
                <a:spcPts val="0"/>
              </a:spcAft>
              <a:buClr>
                <a:schemeClr val="dk1"/>
              </a:buClr>
              <a:buSzPts val="1600"/>
              <a:buChar char="•"/>
            </a:pPr>
            <a:r>
              <a:rPr lang="en-US"/>
              <a:t>특성값의 스케일은 결정 트리 알고리즘에 아무런 영향을 미치지 않으므로 표준화 전처리를 할 필요가 없음</a:t>
            </a:r>
            <a:endParaRPr/>
          </a:p>
          <a:p>
            <a:pPr marL="1143000" lvl="2" indent="-228600" algn="l" rtl="0">
              <a:lnSpc>
                <a:spcPct val="140000"/>
              </a:lnSpc>
              <a:spcBef>
                <a:spcPts val="500"/>
              </a:spcBef>
              <a:spcAft>
                <a:spcPts val="0"/>
              </a:spcAft>
              <a:buClr>
                <a:schemeClr val="dk1"/>
              </a:buClr>
              <a:buSzPts val="1600"/>
              <a:buChar char="•"/>
            </a:pPr>
            <a:r>
              <a:rPr lang="en-US"/>
              <a:t>전처리하기 전의 훈련 세트(train_input )와 테스트 세트(test_input )로 결정 트리 모델을 다시 훈련</a:t>
            </a: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트리 그래프로 구현</a:t>
            </a:r>
            <a:endParaRPr/>
          </a:p>
        </p:txBody>
      </p:sp>
      <p:sp>
        <p:nvSpPr>
          <p:cNvPr id="369" name="Google Shape;369;p1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트리(13)</a:t>
            </a:r>
            <a:endParaRPr/>
          </a:p>
        </p:txBody>
      </p:sp>
      <p:sp>
        <p:nvSpPr>
          <p:cNvPr id="370" name="Google Shape;370;p1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371" name="Google Shape;371;p1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372" name="Google Shape;372;p19"/>
          <p:cNvGraphicFramePr/>
          <p:nvPr/>
        </p:nvGraphicFramePr>
        <p:xfrm>
          <a:off x="1704583" y="2882910"/>
          <a:ext cx="3000000" cy="3000000"/>
        </p:xfrm>
        <a:graphic>
          <a:graphicData uri="http://schemas.openxmlformats.org/drawingml/2006/table">
            <a:tbl>
              <a:tblPr firstRow="1" bandRow="1">
                <a:noFill/>
                <a:tableStyleId>{ABDC8413-338F-4B4E-88D6-13C1FF610216}</a:tableStyleId>
              </a:tblPr>
              <a:tblGrid>
                <a:gridCol w="46815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dt = DecisionTreeClassifier(max_depth=3, random_state=42)</a:t>
                      </a:r>
                      <a:endParaRPr/>
                    </a:p>
                    <a:p>
                      <a:pPr marL="0" marR="0" lvl="0" indent="0" algn="l" rtl="0">
                        <a:spcBef>
                          <a:spcPts val="0"/>
                        </a:spcBef>
                        <a:spcAft>
                          <a:spcPts val="0"/>
                        </a:spcAft>
                        <a:buNone/>
                      </a:pPr>
                      <a:r>
                        <a:rPr lang="en-US" sz="1400" b="0" u="none" strike="noStrike" cap="none">
                          <a:solidFill>
                            <a:schemeClr val="dk1"/>
                          </a:solidFill>
                        </a:rPr>
                        <a:t>dt.fit(train_input, train_target)</a:t>
                      </a:r>
                      <a:endParaRPr/>
                    </a:p>
                    <a:p>
                      <a:pPr marL="0" marR="0" lvl="0" indent="0" algn="l" rtl="0">
                        <a:spcBef>
                          <a:spcPts val="0"/>
                        </a:spcBef>
                        <a:spcAft>
                          <a:spcPts val="0"/>
                        </a:spcAft>
                        <a:buNone/>
                      </a:pPr>
                      <a:r>
                        <a:rPr lang="en-US" sz="1400" b="0" u="none" strike="noStrike" cap="none">
                          <a:solidFill>
                            <a:schemeClr val="dk1"/>
                          </a:solidFill>
                        </a:rPr>
                        <a:t>print(dt.score(train_input, train_target))</a:t>
                      </a:r>
                      <a:endParaRPr/>
                    </a:p>
                    <a:p>
                      <a:pPr marL="0" marR="0" lvl="0" indent="0" algn="l" rtl="0">
                        <a:spcBef>
                          <a:spcPts val="0"/>
                        </a:spcBef>
                        <a:spcAft>
                          <a:spcPts val="0"/>
                        </a:spcAft>
                        <a:buNone/>
                      </a:pPr>
                      <a:r>
                        <a:rPr lang="en-US" sz="1400" b="0" u="none" strike="noStrike" cap="none">
                          <a:solidFill>
                            <a:schemeClr val="dk1"/>
                          </a:solidFill>
                        </a:rPr>
                        <a:t>print(dt.score(test_input, test_target))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373" name="Google Shape;373;p19"/>
          <p:cNvCxnSpPr/>
          <p:nvPr/>
        </p:nvCxnSpPr>
        <p:spPr>
          <a:xfrm>
            <a:off x="6531219" y="3325241"/>
            <a:ext cx="377952" cy="0"/>
          </a:xfrm>
          <a:prstGeom prst="straightConnector1">
            <a:avLst/>
          </a:prstGeom>
          <a:noFill/>
          <a:ln w="9525" cap="flat" cmpd="sng">
            <a:solidFill>
              <a:schemeClr val="accent6"/>
            </a:solidFill>
            <a:prstDash val="solid"/>
            <a:miter lim="800000"/>
            <a:headEnd type="none" w="sm" len="sm"/>
            <a:tailEnd type="triangle" w="med" len="med"/>
          </a:ln>
        </p:spPr>
      </p:cxnSp>
      <p:sp>
        <p:nvSpPr>
          <p:cNvPr id="374" name="Google Shape;374;p19"/>
          <p:cNvSpPr txBox="1"/>
          <p:nvPr/>
        </p:nvSpPr>
        <p:spPr>
          <a:xfrm>
            <a:off x="7054268" y="3011502"/>
            <a:ext cx="254203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0.8454877814123533</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0.8415384615384616</a:t>
            </a:r>
            <a:endParaRPr sz="1800">
              <a:solidFill>
                <a:schemeClr val="dk1"/>
              </a:solidFill>
              <a:latin typeface="Calibri"/>
              <a:ea typeface="Calibri"/>
              <a:cs typeface="Calibri"/>
              <a:sym typeface="Calibri"/>
            </a:endParaRPr>
          </a:p>
        </p:txBody>
      </p:sp>
      <p:graphicFrame>
        <p:nvGraphicFramePr>
          <p:cNvPr id="375" name="Google Shape;375;p19"/>
          <p:cNvGraphicFramePr/>
          <p:nvPr/>
        </p:nvGraphicFramePr>
        <p:xfrm>
          <a:off x="1704583" y="4506097"/>
          <a:ext cx="3000000" cy="3000000"/>
        </p:xfrm>
        <a:graphic>
          <a:graphicData uri="http://schemas.openxmlformats.org/drawingml/2006/table">
            <a:tbl>
              <a:tblPr firstRow="1" bandRow="1">
                <a:noFill/>
                <a:tableStyleId>{ABDC8413-338F-4B4E-88D6-13C1FF610216}</a:tableStyleId>
              </a:tblPr>
              <a:tblGrid>
                <a:gridCol w="41331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plt.figure(figsize=(20,15))</a:t>
                      </a:r>
                      <a:endParaRPr/>
                    </a:p>
                    <a:p>
                      <a:pPr marL="0" marR="0" lvl="0" indent="0" algn="l" rtl="0">
                        <a:spcBef>
                          <a:spcPts val="0"/>
                        </a:spcBef>
                        <a:spcAft>
                          <a:spcPts val="0"/>
                        </a:spcAft>
                        <a:buNone/>
                      </a:pPr>
                      <a:r>
                        <a:rPr lang="en-US" sz="1400" b="0" u="none" strike="noStrike" cap="none">
                          <a:solidFill>
                            <a:schemeClr val="dk1"/>
                          </a:solidFill>
                        </a:rPr>
                        <a:t>plot_tree(dt, filled=True, feature_names=['alcohol’,</a:t>
                      </a:r>
                      <a:br>
                        <a:rPr lang="en-US" sz="1400" b="0" u="none" strike="noStrike" cap="none">
                          <a:solidFill>
                            <a:schemeClr val="dk1"/>
                          </a:solidFill>
                        </a:rPr>
                      </a:br>
                      <a:r>
                        <a:rPr lang="en-US" sz="1400" b="0" u="none" strike="noStrike" cap="none">
                          <a:solidFill>
                            <a:schemeClr val="dk1"/>
                          </a:solidFill>
                        </a:rPr>
                        <a:t xml:space="preserve">        'sugar', 'pH'])</a:t>
                      </a:r>
                      <a:endParaRPr/>
                    </a:p>
                    <a:p>
                      <a:pPr marL="0" marR="0" lvl="0" indent="0" algn="l" rtl="0">
                        <a:spcBef>
                          <a:spcPts val="0"/>
                        </a:spcBef>
                        <a:spcAft>
                          <a:spcPts val="0"/>
                        </a:spcAft>
                        <a:buNone/>
                      </a:pPr>
                      <a:r>
                        <a:rPr lang="en-US" sz="1400" b="0" u="none" strike="noStrike" cap="none">
                          <a:solidFill>
                            <a:schemeClr val="dk1"/>
                          </a:solidFill>
                        </a:rPr>
                        <a:t>plt.show()</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376" name="Google Shape;376;p19"/>
          <p:cNvCxnSpPr/>
          <p:nvPr/>
        </p:nvCxnSpPr>
        <p:spPr>
          <a:xfrm>
            <a:off x="6096000" y="4978537"/>
            <a:ext cx="377952" cy="0"/>
          </a:xfrm>
          <a:prstGeom prst="straightConnector1">
            <a:avLst/>
          </a:prstGeom>
          <a:noFill/>
          <a:ln w="9525" cap="flat" cmpd="sng">
            <a:solidFill>
              <a:schemeClr val="accent6"/>
            </a:solidFill>
            <a:prstDash val="solid"/>
            <a:miter lim="800000"/>
            <a:headEnd type="none" w="sm" len="sm"/>
            <a:tailEnd type="triangle" w="med" len="med"/>
          </a:ln>
        </p:spPr>
      </p:cxnSp>
      <p:pic>
        <p:nvPicPr>
          <p:cNvPr id="377" name="Google Shape;377;p19"/>
          <p:cNvPicPr preferRelativeResize="0"/>
          <p:nvPr/>
        </p:nvPicPr>
        <p:blipFill rotWithShape="1">
          <a:blip r:embed="rId3">
            <a:alphaModFix/>
          </a:blip>
          <a:srcRect/>
          <a:stretch/>
        </p:blipFill>
        <p:spPr>
          <a:xfrm>
            <a:off x="6508673" y="3923993"/>
            <a:ext cx="4133088" cy="25483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0"/>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결정 트리(Decision Tree)</a:t>
            </a:r>
            <a:endParaRPr/>
          </a:p>
          <a:p>
            <a:pPr marL="685800" lvl="1" indent="-228600" algn="l" rtl="0">
              <a:lnSpc>
                <a:spcPct val="140000"/>
              </a:lnSpc>
              <a:spcBef>
                <a:spcPts val="500"/>
              </a:spcBef>
              <a:spcAft>
                <a:spcPts val="0"/>
              </a:spcAft>
              <a:buClr>
                <a:schemeClr val="dk1"/>
              </a:buClr>
              <a:buSzPts val="1800"/>
              <a:buChar char="⁃"/>
            </a:pPr>
            <a:r>
              <a:rPr lang="en-US"/>
              <a:t>가지치기</a:t>
            </a:r>
            <a:endParaRPr/>
          </a:p>
          <a:p>
            <a:pPr marL="1143000" lvl="2" indent="-228600" algn="l" rtl="0">
              <a:lnSpc>
                <a:spcPct val="140000"/>
              </a:lnSpc>
              <a:spcBef>
                <a:spcPts val="500"/>
              </a:spcBef>
              <a:spcAft>
                <a:spcPts val="0"/>
              </a:spcAft>
              <a:buClr>
                <a:schemeClr val="dk1"/>
              </a:buClr>
              <a:buSzPts val="1600"/>
              <a:buChar char="•"/>
            </a:pPr>
            <a:r>
              <a:rPr lang="en-US"/>
              <a:t>결정 트리는 어떤 특성이 가장 유용한지 나타내는 특성 중요도를 계산</a:t>
            </a:r>
            <a:endParaRPr/>
          </a:p>
          <a:p>
            <a:pPr marL="1143000" lvl="2" indent="-228600" algn="l" rtl="0">
              <a:lnSpc>
                <a:spcPct val="140000"/>
              </a:lnSpc>
              <a:spcBef>
                <a:spcPts val="500"/>
              </a:spcBef>
              <a:spcAft>
                <a:spcPts val="0"/>
              </a:spcAft>
              <a:buClr>
                <a:schemeClr val="dk1"/>
              </a:buClr>
              <a:buSzPts val="1600"/>
              <a:buChar char="•"/>
            </a:pPr>
            <a:r>
              <a:rPr lang="en-US"/>
              <a:t>앞의 트리에서는 루트 노드와 깊이 1에서 당도를 사용했기 때문에 아마도 당도(sugar)가 가장 유용한 특성 중 하나일 것임</a:t>
            </a:r>
            <a:endParaRPr/>
          </a:p>
          <a:p>
            <a:pPr marL="1143000" lvl="2" indent="-228600" algn="l" rtl="0">
              <a:lnSpc>
                <a:spcPct val="140000"/>
              </a:lnSpc>
              <a:spcBef>
                <a:spcPts val="500"/>
              </a:spcBef>
              <a:spcAft>
                <a:spcPts val="0"/>
              </a:spcAft>
              <a:buClr>
                <a:schemeClr val="dk1"/>
              </a:buClr>
              <a:buSzPts val="1600"/>
              <a:buChar char="•"/>
            </a:pPr>
            <a:r>
              <a:rPr lang="en-US"/>
              <a:t>특성 중요도는 결정 트리 모델의 feature_importances_ 속성에 저장됨. 이 값을 출력해 확인</a:t>
            </a: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특성 중요도는 각 노드의 정보 이득과 전체 샘플에 대한 비율을 곱한 후 특성별로 더하여 계산</a:t>
            </a:r>
            <a:endParaRPr/>
          </a:p>
          <a:p>
            <a:pPr marL="1143000" lvl="2" indent="-228600" algn="l" rtl="0">
              <a:lnSpc>
                <a:spcPct val="140000"/>
              </a:lnSpc>
              <a:spcBef>
                <a:spcPts val="500"/>
              </a:spcBef>
              <a:spcAft>
                <a:spcPts val="0"/>
              </a:spcAft>
              <a:buClr>
                <a:schemeClr val="dk1"/>
              </a:buClr>
              <a:buSzPts val="1600"/>
              <a:buChar char="•"/>
            </a:pPr>
            <a:r>
              <a:rPr lang="en-US"/>
              <a:t>특성 중요도를 활용하면 결정 트리 모델을 특성 선택에 이용할 수 있음</a:t>
            </a:r>
            <a:endParaRPr/>
          </a:p>
        </p:txBody>
      </p:sp>
      <p:sp>
        <p:nvSpPr>
          <p:cNvPr id="383" name="Google Shape;383;p20"/>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트리(14)</a:t>
            </a:r>
            <a:endParaRPr/>
          </a:p>
        </p:txBody>
      </p:sp>
      <p:sp>
        <p:nvSpPr>
          <p:cNvPr id="384" name="Google Shape;384;p20"/>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85" name="Google Shape;385;p20"/>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386" name="Google Shape;386;p20"/>
          <p:cNvGraphicFramePr/>
          <p:nvPr/>
        </p:nvGraphicFramePr>
        <p:xfrm>
          <a:off x="1666875" y="3645336"/>
          <a:ext cx="3000000" cy="3000000"/>
        </p:xfrm>
        <a:graphic>
          <a:graphicData uri="http://schemas.openxmlformats.org/drawingml/2006/table">
            <a:tbl>
              <a:tblPr firstRow="1" bandRow="1">
                <a:noFill/>
                <a:tableStyleId>{ABDC8413-338F-4B4E-88D6-13C1FF610216}</a:tableStyleId>
              </a:tblPr>
              <a:tblGrid>
                <a:gridCol w="41331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print(dt.feature_importances_)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387" name="Google Shape;387;p20"/>
          <p:cNvCxnSpPr/>
          <p:nvPr/>
        </p:nvCxnSpPr>
        <p:spPr>
          <a:xfrm>
            <a:off x="5976273" y="3797736"/>
            <a:ext cx="377952" cy="0"/>
          </a:xfrm>
          <a:prstGeom prst="straightConnector1">
            <a:avLst/>
          </a:prstGeom>
          <a:noFill/>
          <a:ln w="9525" cap="flat" cmpd="sng">
            <a:solidFill>
              <a:schemeClr val="accent6"/>
            </a:solidFill>
            <a:prstDash val="solid"/>
            <a:miter lim="800000"/>
            <a:headEnd type="none" w="sm" len="sm"/>
            <a:tailEnd type="triangle" w="med" len="med"/>
          </a:ln>
        </p:spPr>
      </p:cxnSp>
      <p:sp>
        <p:nvSpPr>
          <p:cNvPr id="388" name="Google Shape;388;p20"/>
          <p:cNvSpPr txBox="1"/>
          <p:nvPr/>
        </p:nvSpPr>
        <p:spPr>
          <a:xfrm>
            <a:off x="6429744" y="3613070"/>
            <a:ext cx="49099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[0.12345626 	0.86862934	0.0079144 ]</a:t>
            </a:r>
            <a:endParaRPr sz="1800">
              <a:solidFill>
                <a:schemeClr val="dk1"/>
              </a:solidFill>
              <a:latin typeface="Calibri"/>
              <a:ea typeface="Calibri"/>
              <a:cs typeface="Calibri"/>
              <a:sym typeface="Calibri"/>
            </a:endParaRPr>
          </a:p>
        </p:txBody>
      </p:sp>
      <p:sp>
        <p:nvSpPr>
          <p:cNvPr id="389" name="Google Shape;389;p20"/>
          <p:cNvSpPr txBox="1"/>
          <p:nvPr/>
        </p:nvSpPr>
        <p:spPr>
          <a:xfrm>
            <a:off x="6396095" y="4131514"/>
            <a:ext cx="5327905" cy="6658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40000"/>
              </a:lnSpc>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 xml:space="preserve">두 번째 특성인 당도가 0.87 정도로 특성 중요도가 가장 높고, </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그다음 알코올 도수, pH 순. 이 값을 모두 더하면 1이 됨</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사각형: 둥근 모서리 1">
            <a:extLst>
              <a:ext uri="{FF2B5EF4-FFF2-40B4-BE49-F238E27FC236}">
                <a16:creationId xmlns:a16="http://schemas.microsoft.com/office/drawing/2014/main" id="{11359AE6-681B-15CD-918E-B08221391E44}"/>
              </a:ext>
            </a:extLst>
          </p:cNvPr>
          <p:cNvSpPr/>
          <p:nvPr/>
        </p:nvSpPr>
        <p:spPr>
          <a:xfrm>
            <a:off x="517087" y="3236259"/>
            <a:ext cx="1421336" cy="22702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2">
            <a:extLst>
              <a:ext uri="{FF2B5EF4-FFF2-40B4-BE49-F238E27FC236}">
                <a16:creationId xmlns:a16="http://schemas.microsoft.com/office/drawing/2014/main" id="{333B2D37-7AA9-7193-F6FD-6706A25BA359}"/>
              </a:ext>
            </a:extLst>
          </p:cNvPr>
          <p:cNvGrpSpPr/>
          <p:nvPr/>
        </p:nvGrpSpPr>
        <p:grpSpPr>
          <a:xfrm>
            <a:off x="1823418" y="1250041"/>
            <a:ext cx="9791501" cy="4683694"/>
            <a:chOff x="1688834" y="968744"/>
            <a:chExt cx="9791501" cy="4683694"/>
          </a:xfrm>
        </p:grpSpPr>
        <p:cxnSp>
          <p:nvCxnSpPr>
            <p:cNvPr id="4" name="직선 연결선 3">
              <a:extLst>
                <a:ext uri="{FF2B5EF4-FFF2-40B4-BE49-F238E27FC236}">
                  <a16:creationId xmlns:a16="http://schemas.microsoft.com/office/drawing/2014/main" id="{EE077407-3343-8BEB-A3FA-B63405E13A3B}"/>
                </a:ext>
              </a:extLst>
            </p:cNvPr>
            <p:cNvCxnSpPr/>
            <p:nvPr/>
          </p:nvCxnSpPr>
          <p:spPr>
            <a:xfrm>
              <a:off x="2864537" y="968744"/>
              <a:ext cx="744487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원호 4">
              <a:extLst>
                <a:ext uri="{FF2B5EF4-FFF2-40B4-BE49-F238E27FC236}">
                  <a16:creationId xmlns:a16="http://schemas.microsoft.com/office/drawing/2014/main" id="{94903B10-CFCC-CEC7-007B-96BBF89F85D2}"/>
                </a:ext>
              </a:extLst>
            </p:cNvPr>
            <p:cNvSpPr/>
            <p:nvPr/>
          </p:nvSpPr>
          <p:spPr>
            <a:xfrm>
              <a:off x="9138488" y="968744"/>
              <a:ext cx="2341847" cy="2341847"/>
            </a:xfrm>
            <a:prstGeom prst="arc">
              <a:avLst>
                <a:gd name="adj1" fmla="val 16200000"/>
                <a:gd name="adj2" fmla="val 5402766"/>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6" name="직선 연결선 5">
              <a:extLst>
                <a:ext uri="{FF2B5EF4-FFF2-40B4-BE49-F238E27FC236}">
                  <a16:creationId xmlns:a16="http://schemas.microsoft.com/office/drawing/2014/main" id="{CC5B4157-5EEC-E2D3-B1A8-3283D4C268F2}"/>
                </a:ext>
              </a:extLst>
            </p:cNvPr>
            <p:cNvCxnSpPr/>
            <p:nvPr/>
          </p:nvCxnSpPr>
          <p:spPr>
            <a:xfrm>
              <a:off x="2864536" y="3310591"/>
              <a:ext cx="744487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원호 6">
              <a:extLst>
                <a:ext uri="{FF2B5EF4-FFF2-40B4-BE49-F238E27FC236}">
                  <a16:creationId xmlns:a16="http://schemas.microsoft.com/office/drawing/2014/main" id="{03444430-811D-47A2-94EE-7DD212931CE4}"/>
                </a:ext>
              </a:extLst>
            </p:cNvPr>
            <p:cNvSpPr/>
            <p:nvPr/>
          </p:nvSpPr>
          <p:spPr>
            <a:xfrm>
              <a:off x="1697418" y="3310591"/>
              <a:ext cx="2341847" cy="2341847"/>
            </a:xfrm>
            <a:prstGeom prst="arc">
              <a:avLst>
                <a:gd name="adj1" fmla="val 10883827"/>
                <a:gd name="adj2" fmla="val 16223894"/>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8" name="직선 연결선 7">
              <a:extLst>
                <a:ext uri="{FF2B5EF4-FFF2-40B4-BE49-F238E27FC236}">
                  <a16:creationId xmlns:a16="http://schemas.microsoft.com/office/drawing/2014/main" id="{69887A84-8D7F-EFB5-7EF6-EF9C8BC18BDB}"/>
                </a:ext>
              </a:extLst>
            </p:cNvPr>
            <p:cNvCxnSpPr>
              <a:cxnSpLocks/>
            </p:cNvCxnSpPr>
            <p:nvPr/>
          </p:nvCxnSpPr>
          <p:spPr>
            <a:xfrm flipV="1">
              <a:off x="2876944" y="5568403"/>
              <a:ext cx="7847853" cy="30245"/>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원호 8">
              <a:extLst>
                <a:ext uri="{FF2B5EF4-FFF2-40B4-BE49-F238E27FC236}">
                  <a16:creationId xmlns:a16="http://schemas.microsoft.com/office/drawing/2014/main" id="{5026C325-D37A-B558-E296-AB0EA1D0C39C}"/>
                </a:ext>
              </a:extLst>
            </p:cNvPr>
            <p:cNvSpPr/>
            <p:nvPr/>
          </p:nvSpPr>
          <p:spPr>
            <a:xfrm>
              <a:off x="1688834" y="3256801"/>
              <a:ext cx="2341847" cy="2341847"/>
            </a:xfrm>
            <a:prstGeom prst="arc">
              <a:avLst>
                <a:gd name="adj1" fmla="val 5337265"/>
                <a:gd name="adj2" fmla="val 10736895"/>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10" name="TextBox 9">
            <a:extLst>
              <a:ext uri="{FF2B5EF4-FFF2-40B4-BE49-F238E27FC236}">
                <a16:creationId xmlns:a16="http://schemas.microsoft.com/office/drawing/2014/main" id="{BC9D47CE-883F-AD95-3D00-C57C3BA825FF}"/>
              </a:ext>
            </a:extLst>
          </p:cNvPr>
          <p:cNvSpPr txBox="1"/>
          <p:nvPr/>
        </p:nvSpPr>
        <p:spPr>
          <a:xfrm>
            <a:off x="517087" y="898705"/>
            <a:ext cx="2842672" cy="2631490"/>
          </a:xfrm>
          <a:prstGeom prst="rect">
            <a:avLst/>
          </a:prstGeom>
          <a:noFill/>
        </p:spPr>
        <p:txBody>
          <a:bodyPr wrap="square">
            <a:spAutoFit/>
          </a:bodyPr>
          <a:lstStyle/>
          <a:p>
            <a:r>
              <a:rPr lang="en-US" altLang="ko-KR" sz="1200" b="1">
                <a:latin typeface="+mn-ea"/>
              </a:rPr>
              <a:t xml:space="preserve">                        01~06</a:t>
            </a:r>
            <a:r>
              <a:rPr lang="ko-KR" altLang="en-US" sz="1200" b="1">
                <a:latin typeface="+mn-ea"/>
              </a:rPr>
              <a:t>장</a:t>
            </a:r>
          </a:p>
          <a:p>
            <a:r>
              <a:rPr lang="ko-KR" altLang="en-US" sz="1200">
                <a:latin typeface="+mn-ea"/>
              </a:rPr>
              <a:t xml:space="preserve">딥러닝만 먼저 배우고 </a:t>
            </a:r>
            <a:br>
              <a:rPr lang="en-US" altLang="ko-KR" sz="1200">
                <a:latin typeface="+mn-ea"/>
              </a:rPr>
            </a:br>
            <a:r>
              <a:rPr lang="ko-KR" altLang="en-US" sz="1200">
                <a:latin typeface="+mn-ea"/>
              </a:rPr>
              <a:t xml:space="preserve">싶다면 </a:t>
            </a:r>
            <a:r>
              <a:rPr lang="en-US" altLang="ko-KR" sz="1200">
                <a:latin typeface="+mn-ea"/>
              </a:rPr>
              <a:t>01~04</a:t>
            </a:r>
            <a:r>
              <a:rPr lang="ko-KR" altLang="en-US" sz="1200">
                <a:latin typeface="+mn-ea"/>
              </a:rPr>
              <a:t>장을 읽은 후</a:t>
            </a:r>
            <a:br>
              <a:rPr lang="en-US" altLang="ko-KR" sz="1200">
                <a:latin typeface="+mn-ea"/>
              </a:rPr>
            </a:br>
            <a:r>
              <a:rPr lang="ko-KR" altLang="en-US" sz="1200">
                <a:latin typeface="+mn-ea"/>
              </a:rPr>
              <a:t xml:space="preserve"> </a:t>
            </a:r>
            <a:r>
              <a:rPr lang="en-US" altLang="ko-KR" sz="1200">
                <a:latin typeface="+mn-ea"/>
              </a:rPr>
              <a:t>07</a:t>
            </a:r>
            <a:r>
              <a:rPr lang="ko-KR" altLang="en-US" sz="1200">
                <a:latin typeface="+mn-ea"/>
              </a:rPr>
              <a:t>장으로 건너뛰어도 좋습니다</a:t>
            </a:r>
            <a:r>
              <a:rPr lang="en-US" altLang="ko-KR" sz="1200">
                <a:latin typeface="+mn-ea"/>
              </a:rPr>
              <a:t>.</a:t>
            </a:r>
          </a:p>
          <a:p>
            <a:endParaRPr lang="en-US" altLang="ko-KR" sz="1300" b="1">
              <a:latin typeface="+mn-ea"/>
            </a:endParaRPr>
          </a:p>
          <a:p>
            <a:r>
              <a:rPr lang="ko-KR" altLang="en-US" sz="1300" b="1">
                <a:latin typeface="+mn-ea"/>
              </a:rPr>
              <a:t xml:space="preserve"> </a:t>
            </a:r>
            <a:endParaRPr lang="en-US" altLang="ko-KR" sz="1300" b="1">
              <a:latin typeface="+mn-ea"/>
            </a:endParaRPr>
          </a:p>
          <a:p>
            <a:r>
              <a:rPr lang="en-US" altLang="ko-KR" sz="1300" b="1">
                <a:latin typeface="+mn-ea"/>
              </a:rPr>
              <a:t xml:space="preserve">                      07~10</a:t>
            </a:r>
            <a:r>
              <a:rPr lang="ko-KR" altLang="en-US" sz="1300" b="1">
                <a:latin typeface="+mn-ea"/>
              </a:rPr>
              <a:t>장</a:t>
            </a:r>
            <a:endParaRPr lang="ko-KR" altLang="en-US" sz="1300" b="1" dirty="0">
              <a:latin typeface="+mn-ea"/>
            </a:endParaRPr>
          </a:p>
          <a:p>
            <a:r>
              <a:rPr lang="en-US" altLang="ko-KR" sz="1300">
                <a:latin typeface="+mn-ea"/>
              </a:rPr>
              <a:t>07</a:t>
            </a:r>
            <a:r>
              <a:rPr lang="ko-KR" altLang="en-US" sz="1300">
                <a:latin typeface="+mn-ea"/>
              </a:rPr>
              <a:t xml:space="preserve">장을 읽은 후 </a:t>
            </a:r>
            <a:r>
              <a:rPr lang="en-US" altLang="ko-KR" sz="1300">
                <a:latin typeface="+mn-ea"/>
              </a:rPr>
              <a:t>08</a:t>
            </a:r>
            <a:r>
              <a:rPr lang="ko-KR" altLang="en-US" sz="1300">
                <a:latin typeface="+mn-ea"/>
              </a:rPr>
              <a:t xml:space="preserve">장과 </a:t>
            </a:r>
            <a:r>
              <a:rPr lang="en-US" altLang="ko-KR" sz="1300">
                <a:latin typeface="+mn-ea"/>
              </a:rPr>
              <a:t>09</a:t>
            </a:r>
            <a:r>
              <a:rPr lang="ko-KR" altLang="en-US" sz="1300">
                <a:latin typeface="+mn-ea"/>
              </a:rPr>
              <a:t xml:space="preserve">장은 </a:t>
            </a:r>
            <a:endParaRPr lang="en-US" altLang="ko-KR" sz="1300">
              <a:latin typeface="+mn-ea"/>
            </a:endParaRPr>
          </a:p>
          <a:p>
            <a:r>
              <a:rPr lang="ko-KR" altLang="en-US" sz="1300">
                <a:latin typeface="+mn-ea"/>
              </a:rPr>
              <a:t>순서대로 읽지 않아도 괜찮습니다</a:t>
            </a:r>
            <a:r>
              <a:rPr lang="en-US" altLang="ko-KR" sz="1300">
                <a:latin typeface="+mn-ea"/>
              </a:rPr>
              <a:t>. 10</a:t>
            </a:r>
            <a:r>
              <a:rPr lang="ko-KR" altLang="en-US" sz="1300">
                <a:latin typeface="+mn-ea"/>
              </a:rPr>
              <a:t xml:space="preserve">장을 읽기 전에 </a:t>
            </a:r>
            <a:r>
              <a:rPr lang="en-US" altLang="ko-KR" sz="1300">
                <a:latin typeface="+mn-ea"/>
              </a:rPr>
              <a:t>07</a:t>
            </a:r>
            <a:r>
              <a:rPr lang="ko-KR" altLang="en-US" sz="1300">
                <a:latin typeface="+mn-ea"/>
              </a:rPr>
              <a:t xml:space="preserve">장과 </a:t>
            </a:r>
            <a:r>
              <a:rPr lang="en-US" altLang="ko-KR" sz="1300">
                <a:latin typeface="+mn-ea"/>
              </a:rPr>
              <a:t>09</a:t>
            </a:r>
            <a:r>
              <a:rPr lang="ko-KR" altLang="en-US" sz="1300">
                <a:latin typeface="+mn-ea"/>
              </a:rPr>
              <a:t xml:space="preserve">장을 </a:t>
            </a:r>
            <a:endParaRPr lang="en-US" altLang="ko-KR" sz="1300">
              <a:latin typeface="+mn-ea"/>
            </a:endParaRPr>
          </a:p>
          <a:p>
            <a:r>
              <a:rPr lang="ko-KR" altLang="en-US" sz="1300">
                <a:latin typeface="+mn-ea"/>
              </a:rPr>
              <a:t>읽는 것이 좋습니다</a:t>
            </a:r>
            <a:r>
              <a:rPr lang="en-US" altLang="ko-KR" sz="1300">
                <a:latin typeface="+mn-ea"/>
              </a:rPr>
              <a:t>.</a:t>
            </a:r>
          </a:p>
          <a:p>
            <a:endParaRPr lang="en-US" altLang="ko-KR" sz="1300">
              <a:latin typeface="+mn-ea"/>
            </a:endParaRPr>
          </a:p>
          <a:p>
            <a:r>
              <a:rPr lang="ko-KR" altLang="en-US" sz="1200" b="1">
                <a:latin typeface="+mn-ea"/>
              </a:rPr>
              <a:t>난이도</a:t>
            </a:r>
            <a:endParaRPr lang="en-US" altLang="ko-KR" sz="1200" b="1" dirty="0">
              <a:latin typeface="+mn-ea"/>
            </a:endParaRPr>
          </a:p>
        </p:txBody>
      </p:sp>
      <p:sp>
        <p:nvSpPr>
          <p:cNvPr id="11" name="텍스트 개체 틀 1">
            <a:extLst>
              <a:ext uri="{FF2B5EF4-FFF2-40B4-BE49-F238E27FC236}">
                <a16:creationId xmlns:a16="http://schemas.microsoft.com/office/drawing/2014/main" id="{A22C9EAB-FC06-AE41-A430-ADA2D1FE44A7}"/>
              </a:ext>
            </a:extLst>
          </p:cNvPr>
          <p:cNvSpPr txBox="1">
            <a:spLocks/>
          </p:cNvSpPr>
          <p:nvPr/>
        </p:nvSpPr>
        <p:spPr>
          <a:xfrm>
            <a:off x="1500589" y="167418"/>
            <a:ext cx="3130348" cy="49679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ko-KR" altLang="en-US" sz="3200" b="1">
                <a:solidFill>
                  <a:srgbClr val="9751CB"/>
                </a:solidFill>
                <a:cs typeface="+mj-cs"/>
              </a:rPr>
              <a:t>학습 로드맵</a:t>
            </a:r>
            <a:endParaRPr lang="ko-KR" altLang="en-US" sz="3200" b="1" dirty="0">
              <a:solidFill>
                <a:srgbClr val="9751CB"/>
              </a:solidFill>
              <a:cs typeface="+mj-cs"/>
            </a:endParaRPr>
          </a:p>
        </p:txBody>
      </p:sp>
      <p:sp>
        <p:nvSpPr>
          <p:cNvPr id="12" name="Oval 18">
            <a:extLst>
              <a:ext uri="{FF2B5EF4-FFF2-40B4-BE49-F238E27FC236}">
                <a16:creationId xmlns:a16="http://schemas.microsoft.com/office/drawing/2014/main" id="{F25168BD-F9A2-EE2B-C44E-F075389EA89A}"/>
              </a:ext>
            </a:extLst>
          </p:cNvPr>
          <p:cNvSpPr/>
          <p:nvPr/>
        </p:nvSpPr>
        <p:spPr>
          <a:xfrm>
            <a:off x="2735292" y="960398"/>
            <a:ext cx="569237" cy="56923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n w="0"/>
                <a:solidFill>
                  <a:schemeClr val="bg1"/>
                </a:solidFill>
                <a:effectLst>
                  <a:outerShdw blurRad="38100" dist="19050" dir="2700000" algn="tl" rotWithShape="0">
                    <a:schemeClr val="dk1">
                      <a:alpha val="40000"/>
                    </a:schemeClr>
                  </a:outerShdw>
                </a:effectLst>
              </a:rPr>
              <a:t>START</a:t>
            </a:r>
            <a:endParaRPr lang="ko-KR" altLang="en-US" sz="1400" b="1" dirty="0">
              <a:ln w="0"/>
              <a:solidFill>
                <a:schemeClr val="bg1"/>
              </a:solidFill>
              <a:effectLst>
                <a:outerShdw blurRad="38100" dist="19050" dir="2700000" algn="tl" rotWithShape="0">
                  <a:schemeClr val="dk1">
                    <a:alpha val="40000"/>
                  </a:schemeClr>
                </a:outerShdw>
              </a:effectLst>
            </a:endParaRPr>
          </a:p>
        </p:txBody>
      </p:sp>
      <p:sp>
        <p:nvSpPr>
          <p:cNvPr id="13" name="Oval 19">
            <a:extLst>
              <a:ext uri="{FF2B5EF4-FFF2-40B4-BE49-F238E27FC236}">
                <a16:creationId xmlns:a16="http://schemas.microsoft.com/office/drawing/2014/main" id="{11AD7463-95B3-CF91-83D5-E9B7FA8629AC}"/>
              </a:ext>
            </a:extLst>
          </p:cNvPr>
          <p:cNvSpPr/>
          <p:nvPr/>
        </p:nvSpPr>
        <p:spPr>
          <a:xfrm>
            <a:off x="4223420" y="1092481"/>
            <a:ext cx="279083" cy="279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01</a:t>
            </a:r>
            <a:endParaRPr lang="ko-KR" altLang="en-US" sz="1400" b="1" dirty="0">
              <a:latin typeface="+mn-ea"/>
            </a:endParaRPr>
          </a:p>
        </p:txBody>
      </p:sp>
      <p:sp>
        <p:nvSpPr>
          <p:cNvPr id="14" name="Oval 20">
            <a:extLst>
              <a:ext uri="{FF2B5EF4-FFF2-40B4-BE49-F238E27FC236}">
                <a16:creationId xmlns:a16="http://schemas.microsoft.com/office/drawing/2014/main" id="{532CF618-5D22-B4B8-DA9A-B3BCCABED53C}"/>
              </a:ext>
            </a:extLst>
          </p:cNvPr>
          <p:cNvSpPr/>
          <p:nvPr/>
        </p:nvSpPr>
        <p:spPr>
          <a:xfrm>
            <a:off x="7768090" y="1132770"/>
            <a:ext cx="279083" cy="279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02</a:t>
            </a:r>
            <a:endParaRPr lang="ko-KR" altLang="en-US" sz="1400" b="1" dirty="0">
              <a:latin typeface="+mn-ea"/>
            </a:endParaRPr>
          </a:p>
        </p:txBody>
      </p:sp>
      <p:sp>
        <p:nvSpPr>
          <p:cNvPr id="15" name="Oval 21">
            <a:extLst>
              <a:ext uri="{FF2B5EF4-FFF2-40B4-BE49-F238E27FC236}">
                <a16:creationId xmlns:a16="http://schemas.microsoft.com/office/drawing/2014/main" id="{FFE281FE-C6B2-195E-798A-7FE31AD07EB2}"/>
              </a:ext>
            </a:extLst>
          </p:cNvPr>
          <p:cNvSpPr/>
          <p:nvPr/>
        </p:nvSpPr>
        <p:spPr>
          <a:xfrm>
            <a:off x="11221506" y="1496186"/>
            <a:ext cx="279083" cy="279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03</a:t>
            </a:r>
            <a:endParaRPr lang="ko-KR" altLang="en-US" sz="1400" b="1" dirty="0">
              <a:latin typeface="+mn-ea"/>
            </a:endParaRPr>
          </a:p>
        </p:txBody>
      </p:sp>
      <p:sp>
        <p:nvSpPr>
          <p:cNvPr id="16" name="Oval 22">
            <a:extLst>
              <a:ext uri="{FF2B5EF4-FFF2-40B4-BE49-F238E27FC236}">
                <a16:creationId xmlns:a16="http://schemas.microsoft.com/office/drawing/2014/main" id="{D6C26FC1-4138-4843-43E9-87EA19DA2E4F}"/>
              </a:ext>
            </a:extLst>
          </p:cNvPr>
          <p:cNvSpPr/>
          <p:nvPr/>
        </p:nvSpPr>
        <p:spPr>
          <a:xfrm>
            <a:off x="9920064" y="3444855"/>
            <a:ext cx="279083" cy="279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04</a:t>
            </a:r>
            <a:endParaRPr lang="ko-KR" altLang="en-US" sz="1400" b="1" dirty="0">
              <a:latin typeface="+mn-ea"/>
            </a:endParaRPr>
          </a:p>
        </p:txBody>
      </p:sp>
      <p:sp>
        <p:nvSpPr>
          <p:cNvPr id="17" name="Oval 23">
            <a:extLst>
              <a:ext uri="{FF2B5EF4-FFF2-40B4-BE49-F238E27FC236}">
                <a16:creationId xmlns:a16="http://schemas.microsoft.com/office/drawing/2014/main" id="{4328D066-7707-E71E-2447-8F87B59B265F}"/>
              </a:ext>
            </a:extLst>
          </p:cNvPr>
          <p:cNvSpPr/>
          <p:nvPr/>
        </p:nvSpPr>
        <p:spPr>
          <a:xfrm>
            <a:off x="6812063" y="3442555"/>
            <a:ext cx="279083" cy="279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05</a:t>
            </a:r>
            <a:endParaRPr lang="ko-KR" altLang="en-US" sz="1400" b="1" dirty="0">
              <a:latin typeface="+mn-ea"/>
            </a:endParaRPr>
          </a:p>
        </p:txBody>
      </p:sp>
      <p:sp>
        <p:nvSpPr>
          <p:cNvPr id="18" name="Oval 24">
            <a:extLst>
              <a:ext uri="{FF2B5EF4-FFF2-40B4-BE49-F238E27FC236}">
                <a16:creationId xmlns:a16="http://schemas.microsoft.com/office/drawing/2014/main" id="{55AD16CD-8E1C-1128-14D5-620AE1F0B215}"/>
              </a:ext>
            </a:extLst>
          </p:cNvPr>
          <p:cNvSpPr/>
          <p:nvPr/>
        </p:nvSpPr>
        <p:spPr>
          <a:xfrm>
            <a:off x="3824374" y="3434293"/>
            <a:ext cx="279083" cy="279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06</a:t>
            </a:r>
            <a:endParaRPr lang="ko-KR" altLang="en-US" sz="1400" b="1" dirty="0">
              <a:latin typeface="+mn-ea"/>
            </a:endParaRPr>
          </a:p>
        </p:txBody>
      </p:sp>
      <p:sp>
        <p:nvSpPr>
          <p:cNvPr id="19" name="Oval 25">
            <a:extLst>
              <a:ext uri="{FF2B5EF4-FFF2-40B4-BE49-F238E27FC236}">
                <a16:creationId xmlns:a16="http://schemas.microsoft.com/office/drawing/2014/main" id="{3250FD4B-175B-4B57-C500-7B6F36036926}"/>
              </a:ext>
            </a:extLst>
          </p:cNvPr>
          <p:cNvSpPr/>
          <p:nvPr/>
        </p:nvSpPr>
        <p:spPr>
          <a:xfrm>
            <a:off x="1659340" y="4569195"/>
            <a:ext cx="279083" cy="27908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07</a:t>
            </a:r>
            <a:endParaRPr lang="ko-KR" altLang="en-US" sz="1400" b="1" dirty="0">
              <a:latin typeface="+mn-ea"/>
            </a:endParaRPr>
          </a:p>
        </p:txBody>
      </p:sp>
      <p:sp>
        <p:nvSpPr>
          <p:cNvPr id="20" name="Oval 26">
            <a:extLst>
              <a:ext uri="{FF2B5EF4-FFF2-40B4-BE49-F238E27FC236}">
                <a16:creationId xmlns:a16="http://schemas.microsoft.com/office/drawing/2014/main" id="{2FFC06D1-F8B8-720D-6817-AF923159FE3C}"/>
              </a:ext>
            </a:extLst>
          </p:cNvPr>
          <p:cNvSpPr/>
          <p:nvPr/>
        </p:nvSpPr>
        <p:spPr>
          <a:xfrm>
            <a:off x="3883421" y="5720535"/>
            <a:ext cx="279083" cy="27908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08</a:t>
            </a:r>
            <a:endParaRPr lang="ko-KR" altLang="en-US" sz="1400" b="1" dirty="0">
              <a:latin typeface="+mn-ea"/>
            </a:endParaRPr>
          </a:p>
        </p:txBody>
      </p:sp>
      <p:sp>
        <p:nvSpPr>
          <p:cNvPr id="21" name="Oval 27">
            <a:extLst>
              <a:ext uri="{FF2B5EF4-FFF2-40B4-BE49-F238E27FC236}">
                <a16:creationId xmlns:a16="http://schemas.microsoft.com/office/drawing/2014/main" id="{5E552376-9561-2D75-FB01-F09437EFD1D4}"/>
              </a:ext>
            </a:extLst>
          </p:cNvPr>
          <p:cNvSpPr/>
          <p:nvPr/>
        </p:nvSpPr>
        <p:spPr>
          <a:xfrm>
            <a:off x="6531975" y="5715848"/>
            <a:ext cx="279083" cy="27908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atin typeface="+mn-ea"/>
              </a:rPr>
              <a:t>09</a:t>
            </a:r>
            <a:endParaRPr lang="ko-KR" altLang="en-US" sz="1400" b="1" dirty="0">
              <a:latin typeface="+mn-ea"/>
            </a:endParaRPr>
          </a:p>
        </p:txBody>
      </p:sp>
      <p:sp>
        <p:nvSpPr>
          <p:cNvPr id="22" name="Oval 28">
            <a:extLst>
              <a:ext uri="{FF2B5EF4-FFF2-40B4-BE49-F238E27FC236}">
                <a16:creationId xmlns:a16="http://schemas.microsoft.com/office/drawing/2014/main" id="{6C5BDC0A-D46B-59FE-B769-52F6FB14C2D2}"/>
              </a:ext>
            </a:extLst>
          </p:cNvPr>
          <p:cNvSpPr/>
          <p:nvPr/>
        </p:nvSpPr>
        <p:spPr>
          <a:xfrm>
            <a:off x="10773758" y="5426752"/>
            <a:ext cx="726831" cy="7268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dirty="0">
                <a:ln w="0"/>
                <a:solidFill>
                  <a:schemeClr val="bg1"/>
                </a:solidFill>
                <a:effectLst>
                  <a:outerShdw blurRad="38100" dist="19050" dir="2700000" algn="tl" rotWithShape="0">
                    <a:schemeClr val="dk1">
                      <a:alpha val="40000"/>
                    </a:schemeClr>
                  </a:outerShdw>
                </a:effectLst>
              </a:rPr>
              <a:t>GOAL</a:t>
            </a:r>
            <a:endParaRPr lang="ko-KR" altLang="en-US" sz="1400" b="1" dirty="0">
              <a:ln w="0"/>
              <a:solidFill>
                <a:schemeClr val="bg1"/>
              </a:solidFill>
              <a:effectLst>
                <a:outerShdw blurRad="38100" dist="19050" dir="2700000" algn="tl" rotWithShape="0">
                  <a:schemeClr val="dk1">
                    <a:alpha val="40000"/>
                  </a:schemeClr>
                </a:outerShdw>
              </a:effectLst>
            </a:endParaRPr>
          </a:p>
        </p:txBody>
      </p:sp>
      <p:sp>
        <p:nvSpPr>
          <p:cNvPr id="23" name="TextBox 22">
            <a:extLst>
              <a:ext uri="{FF2B5EF4-FFF2-40B4-BE49-F238E27FC236}">
                <a16:creationId xmlns:a16="http://schemas.microsoft.com/office/drawing/2014/main" id="{F48DE549-0B0B-CA8E-53E1-E433571D73FA}"/>
              </a:ext>
            </a:extLst>
          </p:cNvPr>
          <p:cNvSpPr txBox="1"/>
          <p:nvPr/>
        </p:nvSpPr>
        <p:spPr>
          <a:xfrm>
            <a:off x="3267950" y="1371564"/>
            <a:ext cx="2341847" cy="276999"/>
          </a:xfrm>
          <a:prstGeom prst="rect">
            <a:avLst/>
          </a:prstGeom>
          <a:noFill/>
        </p:spPr>
        <p:txBody>
          <a:bodyPr wrap="square">
            <a:spAutoFit/>
          </a:bodyPr>
          <a:lstStyle/>
          <a:p>
            <a:pPr algn="ctr"/>
            <a:r>
              <a:rPr lang="ko-KR" altLang="en-US" sz="1200" b="1" dirty="0"/>
              <a:t>나의 첫 머신러닝</a:t>
            </a:r>
          </a:p>
        </p:txBody>
      </p:sp>
      <p:sp>
        <p:nvSpPr>
          <p:cNvPr id="24" name="TextBox 23">
            <a:extLst>
              <a:ext uri="{FF2B5EF4-FFF2-40B4-BE49-F238E27FC236}">
                <a16:creationId xmlns:a16="http://schemas.microsoft.com/office/drawing/2014/main" id="{B80B35E1-2256-34DC-2B8D-0D379618CDB8}"/>
              </a:ext>
            </a:extLst>
          </p:cNvPr>
          <p:cNvSpPr txBox="1"/>
          <p:nvPr/>
        </p:nvSpPr>
        <p:spPr>
          <a:xfrm>
            <a:off x="6736707" y="1371564"/>
            <a:ext cx="2341847" cy="276999"/>
          </a:xfrm>
          <a:prstGeom prst="rect">
            <a:avLst/>
          </a:prstGeom>
          <a:noFill/>
        </p:spPr>
        <p:txBody>
          <a:bodyPr wrap="square">
            <a:spAutoFit/>
          </a:bodyPr>
          <a:lstStyle/>
          <a:p>
            <a:pPr algn="ctr"/>
            <a:r>
              <a:rPr lang="ko-KR" altLang="en-US" sz="1200" b="1" dirty="0"/>
              <a:t>데이터 다루기</a:t>
            </a:r>
          </a:p>
        </p:txBody>
      </p:sp>
      <p:sp>
        <p:nvSpPr>
          <p:cNvPr id="25" name="TextBox 24">
            <a:extLst>
              <a:ext uri="{FF2B5EF4-FFF2-40B4-BE49-F238E27FC236}">
                <a16:creationId xmlns:a16="http://schemas.microsoft.com/office/drawing/2014/main" id="{180D44CC-C068-DF65-6C74-B031E3D3F5CE}"/>
              </a:ext>
            </a:extLst>
          </p:cNvPr>
          <p:cNvSpPr txBox="1"/>
          <p:nvPr/>
        </p:nvSpPr>
        <p:spPr>
          <a:xfrm>
            <a:off x="9034540" y="1545923"/>
            <a:ext cx="2341847" cy="276999"/>
          </a:xfrm>
          <a:prstGeom prst="rect">
            <a:avLst/>
          </a:prstGeom>
          <a:noFill/>
        </p:spPr>
        <p:txBody>
          <a:bodyPr wrap="square">
            <a:spAutoFit/>
          </a:bodyPr>
          <a:lstStyle/>
          <a:p>
            <a:pPr algn="ctr"/>
            <a:r>
              <a:rPr lang="ko-KR" altLang="en-US" sz="1200" b="1" dirty="0"/>
              <a:t>회귀 알고리즘과 모델 규제</a:t>
            </a:r>
          </a:p>
        </p:txBody>
      </p:sp>
      <p:sp>
        <p:nvSpPr>
          <p:cNvPr id="26" name="TextBox 25">
            <a:extLst>
              <a:ext uri="{FF2B5EF4-FFF2-40B4-BE49-F238E27FC236}">
                <a16:creationId xmlns:a16="http://schemas.microsoft.com/office/drawing/2014/main" id="{EFCCAE6D-7436-A0DD-459D-747DC8378638}"/>
              </a:ext>
            </a:extLst>
          </p:cNvPr>
          <p:cNvSpPr txBox="1"/>
          <p:nvPr/>
        </p:nvSpPr>
        <p:spPr>
          <a:xfrm>
            <a:off x="8925274" y="3687893"/>
            <a:ext cx="2341847" cy="276999"/>
          </a:xfrm>
          <a:prstGeom prst="rect">
            <a:avLst/>
          </a:prstGeom>
          <a:noFill/>
        </p:spPr>
        <p:txBody>
          <a:bodyPr wrap="square">
            <a:spAutoFit/>
          </a:bodyPr>
          <a:lstStyle/>
          <a:p>
            <a:pPr algn="ctr"/>
            <a:r>
              <a:rPr lang="ko-KR" altLang="en-US" sz="1200" b="1" dirty="0"/>
              <a:t>다양한 분류 알고리즘</a:t>
            </a:r>
          </a:p>
        </p:txBody>
      </p:sp>
      <p:sp>
        <p:nvSpPr>
          <p:cNvPr id="27" name="TextBox 26">
            <a:extLst>
              <a:ext uri="{FF2B5EF4-FFF2-40B4-BE49-F238E27FC236}">
                <a16:creationId xmlns:a16="http://schemas.microsoft.com/office/drawing/2014/main" id="{152BF494-1813-8208-04B2-E9A55FF01774}"/>
              </a:ext>
            </a:extLst>
          </p:cNvPr>
          <p:cNvSpPr txBox="1"/>
          <p:nvPr/>
        </p:nvSpPr>
        <p:spPr>
          <a:xfrm>
            <a:off x="5840837" y="3650375"/>
            <a:ext cx="2341847" cy="276999"/>
          </a:xfrm>
          <a:prstGeom prst="rect">
            <a:avLst/>
          </a:prstGeom>
          <a:noFill/>
        </p:spPr>
        <p:txBody>
          <a:bodyPr wrap="square">
            <a:spAutoFit/>
          </a:bodyPr>
          <a:lstStyle/>
          <a:p>
            <a:pPr algn="ctr"/>
            <a:r>
              <a:rPr lang="ko-KR" altLang="en-US" sz="1200" b="1" dirty="0"/>
              <a:t>트리 알고리즘</a:t>
            </a:r>
          </a:p>
        </p:txBody>
      </p:sp>
      <p:sp>
        <p:nvSpPr>
          <p:cNvPr id="28" name="TextBox 27">
            <a:extLst>
              <a:ext uri="{FF2B5EF4-FFF2-40B4-BE49-F238E27FC236}">
                <a16:creationId xmlns:a16="http://schemas.microsoft.com/office/drawing/2014/main" id="{B2D7AE29-2ACC-66F6-4D5C-8E69271EA201}"/>
              </a:ext>
            </a:extLst>
          </p:cNvPr>
          <p:cNvSpPr txBox="1"/>
          <p:nvPr/>
        </p:nvSpPr>
        <p:spPr>
          <a:xfrm>
            <a:off x="2852040" y="3663958"/>
            <a:ext cx="2341847" cy="276999"/>
          </a:xfrm>
          <a:prstGeom prst="rect">
            <a:avLst/>
          </a:prstGeom>
          <a:noFill/>
        </p:spPr>
        <p:txBody>
          <a:bodyPr wrap="square">
            <a:spAutoFit/>
          </a:bodyPr>
          <a:lstStyle/>
          <a:p>
            <a:pPr algn="ctr"/>
            <a:r>
              <a:rPr lang="ko-KR" altLang="en-US" sz="1200" b="1" dirty="0"/>
              <a:t>비지도 학습</a:t>
            </a:r>
          </a:p>
        </p:txBody>
      </p:sp>
      <p:sp>
        <p:nvSpPr>
          <p:cNvPr id="29" name="TextBox 28">
            <a:extLst>
              <a:ext uri="{FF2B5EF4-FFF2-40B4-BE49-F238E27FC236}">
                <a16:creationId xmlns:a16="http://schemas.microsoft.com/office/drawing/2014/main" id="{CEC25E94-7F79-C71A-98D3-56087017C4D7}"/>
              </a:ext>
            </a:extLst>
          </p:cNvPr>
          <p:cNvSpPr txBox="1"/>
          <p:nvPr/>
        </p:nvSpPr>
        <p:spPr>
          <a:xfrm>
            <a:off x="1528758" y="4555175"/>
            <a:ext cx="2341847" cy="276999"/>
          </a:xfrm>
          <a:prstGeom prst="rect">
            <a:avLst/>
          </a:prstGeom>
          <a:noFill/>
        </p:spPr>
        <p:txBody>
          <a:bodyPr wrap="square">
            <a:spAutoFit/>
          </a:bodyPr>
          <a:lstStyle/>
          <a:p>
            <a:pPr algn="ctr"/>
            <a:r>
              <a:rPr lang="ko-KR" altLang="en-US" sz="1200" b="1" dirty="0"/>
              <a:t>딥러닝을 시작합니다</a:t>
            </a:r>
          </a:p>
        </p:txBody>
      </p:sp>
      <p:sp>
        <p:nvSpPr>
          <p:cNvPr id="30" name="TextBox 29">
            <a:extLst>
              <a:ext uri="{FF2B5EF4-FFF2-40B4-BE49-F238E27FC236}">
                <a16:creationId xmlns:a16="http://schemas.microsoft.com/office/drawing/2014/main" id="{FDEAA059-5FD3-5B3D-264F-CA1044D03AE3}"/>
              </a:ext>
            </a:extLst>
          </p:cNvPr>
          <p:cNvSpPr txBox="1"/>
          <p:nvPr/>
        </p:nvSpPr>
        <p:spPr>
          <a:xfrm>
            <a:off x="2852040" y="6023697"/>
            <a:ext cx="2341847" cy="276999"/>
          </a:xfrm>
          <a:prstGeom prst="rect">
            <a:avLst/>
          </a:prstGeom>
          <a:noFill/>
        </p:spPr>
        <p:txBody>
          <a:bodyPr wrap="square">
            <a:spAutoFit/>
          </a:bodyPr>
          <a:lstStyle/>
          <a:p>
            <a:pPr algn="ctr"/>
            <a:r>
              <a:rPr lang="ko-KR" altLang="en-US" sz="1200" b="1" dirty="0"/>
              <a:t>이미지를 위한 인공 신경망</a:t>
            </a:r>
          </a:p>
        </p:txBody>
      </p:sp>
      <p:sp>
        <p:nvSpPr>
          <p:cNvPr id="31" name="TextBox 30">
            <a:extLst>
              <a:ext uri="{FF2B5EF4-FFF2-40B4-BE49-F238E27FC236}">
                <a16:creationId xmlns:a16="http://schemas.microsoft.com/office/drawing/2014/main" id="{BD56712D-3F1C-BB40-A1EA-B611A00619E1}"/>
              </a:ext>
            </a:extLst>
          </p:cNvPr>
          <p:cNvSpPr txBox="1"/>
          <p:nvPr/>
        </p:nvSpPr>
        <p:spPr>
          <a:xfrm>
            <a:off x="5637018" y="6023697"/>
            <a:ext cx="2341847" cy="276999"/>
          </a:xfrm>
          <a:prstGeom prst="rect">
            <a:avLst/>
          </a:prstGeom>
          <a:noFill/>
        </p:spPr>
        <p:txBody>
          <a:bodyPr wrap="square">
            <a:spAutoFit/>
          </a:bodyPr>
          <a:lstStyle/>
          <a:p>
            <a:pPr algn="ctr"/>
            <a:r>
              <a:rPr lang="ko-KR" altLang="en-US" sz="1200" b="1" dirty="0"/>
              <a:t>텍스트를 위한 인공 신경망</a:t>
            </a:r>
          </a:p>
        </p:txBody>
      </p:sp>
      <p:grpSp>
        <p:nvGrpSpPr>
          <p:cNvPr id="64" name="Group 52">
            <a:extLst>
              <a:ext uri="{FF2B5EF4-FFF2-40B4-BE49-F238E27FC236}">
                <a16:creationId xmlns:a16="http://schemas.microsoft.com/office/drawing/2014/main" id="{A6CF4890-F56C-518B-152D-29A7E77A7D72}"/>
              </a:ext>
            </a:extLst>
          </p:cNvPr>
          <p:cNvGrpSpPr/>
          <p:nvPr/>
        </p:nvGrpSpPr>
        <p:grpSpPr>
          <a:xfrm>
            <a:off x="1117980" y="3293231"/>
            <a:ext cx="762509" cy="109142"/>
            <a:chOff x="6620256" y="231648"/>
            <a:chExt cx="1194477" cy="170972"/>
          </a:xfrm>
        </p:grpSpPr>
        <p:sp>
          <p:nvSpPr>
            <p:cNvPr id="65" name="Oval 47">
              <a:extLst>
                <a:ext uri="{FF2B5EF4-FFF2-40B4-BE49-F238E27FC236}">
                  <a16:creationId xmlns:a16="http://schemas.microsoft.com/office/drawing/2014/main" id="{90431AD1-6B39-E314-AECE-50CC088274F1}"/>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Oval 48">
              <a:extLst>
                <a:ext uri="{FF2B5EF4-FFF2-40B4-BE49-F238E27FC236}">
                  <a16:creationId xmlns:a16="http://schemas.microsoft.com/office/drawing/2014/main" id="{351EBFCB-8B1E-0123-FC9F-414A7CC0CD98}"/>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Oval 49">
              <a:extLst>
                <a:ext uri="{FF2B5EF4-FFF2-40B4-BE49-F238E27FC236}">
                  <a16:creationId xmlns:a16="http://schemas.microsoft.com/office/drawing/2014/main" id="{5121B4F2-E859-F74B-7B45-6329856EA957}"/>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Oval 50">
              <a:extLst>
                <a:ext uri="{FF2B5EF4-FFF2-40B4-BE49-F238E27FC236}">
                  <a16:creationId xmlns:a16="http://schemas.microsoft.com/office/drawing/2014/main" id="{EA18F22C-E52B-3C9B-A179-7AE67D3B9B8D}"/>
                </a:ext>
              </a:extLst>
            </p:cNvPr>
            <p:cNvSpPr/>
            <p:nvPr/>
          </p:nvSpPr>
          <p:spPr>
            <a:xfrm>
              <a:off x="7387884" y="231648"/>
              <a:ext cx="170972" cy="170972"/>
            </a:xfrm>
            <a:prstGeom prst="ellipse">
              <a:avLst/>
            </a:prstGeom>
            <a:solidFill>
              <a:srgbClr val="CC00CC"/>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Oval 51">
              <a:extLst>
                <a:ext uri="{FF2B5EF4-FFF2-40B4-BE49-F238E27FC236}">
                  <a16:creationId xmlns:a16="http://schemas.microsoft.com/office/drawing/2014/main" id="{07230F82-C507-8640-926B-8AD9D33FA125}"/>
                </a:ext>
              </a:extLst>
            </p:cNvPr>
            <p:cNvSpPr/>
            <p:nvPr/>
          </p:nvSpPr>
          <p:spPr>
            <a:xfrm>
              <a:off x="7643761" y="231648"/>
              <a:ext cx="170972" cy="170972"/>
            </a:xfrm>
            <a:prstGeom prst="ellipse">
              <a:avLst/>
            </a:prstGeom>
            <a:solidFill>
              <a:srgbClr val="7030A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0" name="Group 53">
            <a:extLst>
              <a:ext uri="{FF2B5EF4-FFF2-40B4-BE49-F238E27FC236}">
                <a16:creationId xmlns:a16="http://schemas.microsoft.com/office/drawing/2014/main" id="{6EEC351A-5A99-B177-E236-76BF3F8FC82E}"/>
              </a:ext>
            </a:extLst>
          </p:cNvPr>
          <p:cNvGrpSpPr/>
          <p:nvPr/>
        </p:nvGrpSpPr>
        <p:grpSpPr>
          <a:xfrm>
            <a:off x="4002984" y="1660410"/>
            <a:ext cx="781607" cy="111876"/>
            <a:chOff x="6620256" y="231648"/>
            <a:chExt cx="1194477" cy="170972"/>
          </a:xfrm>
        </p:grpSpPr>
        <p:sp>
          <p:nvSpPr>
            <p:cNvPr id="71" name="Oval 54">
              <a:extLst>
                <a:ext uri="{FF2B5EF4-FFF2-40B4-BE49-F238E27FC236}">
                  <a16:creationId xmlns:a16="http://schemas.microsoft.com/office/drawing/2014/main" id="{1ABE31DA-4A56-6141-8825-1BF039D7C9D1}"/>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Oval 55">
              <a:extLst>
                <a:ext uri="{FF2B5EF4-FFF2-40B4-BE49-F238E27FC236}">
                  <a16:creationId xmlns:a16="http://schemas.microsoft.com/office/drawing/2014/main" id="{3A5261CE-0BC9-4804-4581-F0E1048A4031}"/>
                </a:ext>
              </a:extLst>
            </p:cNvPr>
            <p:cNvSpPr/>
            <p:nvPr/>
          </p:nvSpPr>
          <p:spPr>
            <a:xfrm>
              <a:off x="6876132"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Oval 56">
              <a:extLst>
                <a:ext uri="{FF2B5EF4-FFF2-40B4-BE49-F238E27FC236}">
                  <a16:creationId xmlns:a16="http://schemas.microsoft.com/office/drawing/2014/main" id="{A9DC4053-2741-6F5C-F10C-7EECCDB6D4B5}"/>
                </a:ext>
              </a:extLst>
            </p:cNvPr>
            <p:cNvSpPr/>
            <p:nvPr/>
          </p:nvSpPr>
          <p:spPr>
            <a:xfrm>
              <a:off x="7132008"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Oval 57">
              <a:extLst>
                <a:ext uri="{FF2B5EF4-FFF2-40B4-BE49-F238E27FC236}">
                  <a16:creationId xmlns:a16="http://schemas.microsoft.com/office/drawing/2014/main" id="{2371F7DA-E866-ADC5-059B-E6E21D82CA27}"/>
                </a:ext>
              </a:extLst>
            </p:cNvPr>
            <p:cNvSpPr/>
            <p:nvPr/>
          </p:nvSpPr>
          <p:spPr>
            <a:xfrm>
              <a:off x="7387884"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Oval 58">
              <a:extLst>
                <a:ext uri="{FF2B5EF4-FFF2-40B4-BE49-F238E27FC236}">
                  <a16:creationId xmlns:a16="http://schemas.microsoft.com/office/drawing/2014/main" id="{E093F7C9-3F97-5FE3-EB0F-EEA9B3D159A8}"/>
                </a:ext>
              </a:extLst>
            </p:cNvPr>
            <p:cNvSpPr/>
            <p:nvPr/>
          </p:nvSpPr>
          <p:spPr>
            <a:xfrm>
              <a:off x="7643761"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6" name="Group 59">
            <a:extLst>
              <a:ext uri="{FF2B5EF4-FFF2-40B4-BE49-F238E27FC236}">
                <a16:creationId xmlns:a16="http://schemas.microsoft.com/office/drawing/2014/main" id="{ADA22AC5-35F3-7F82-394B-32D2AF1244D9}"/>
              </a:ext>
            </a:extLst>
          </p:cNvPr>
          <p:cNvGrpSpPr/>
          <p:nvPr/>
        </p:nvGrpSpPr>
        <p:grpSpPr>
          <a:xfrm>
            <a:off x="7516826" y="1648563"/>
            <a:ext cx="781607" cy="111876"/>
            <a:chOff x="6620256" y="231648"/>
            <a:chExt cx="1194477" cy="170972"/>
          </a:xfrm>
        </p:grpSpPr>
        <p:sp>
          <p:nvSpPr>
            <p:cNvPr id="77" name="Oval 60">
              <a:extLst>
                <a:ext uri="{FF2B5EF4-FFF2-40B4-BE49-F238E27FC236}">
                  <a16:creationId xmlns:a16="http://schemas.microsoft.com/office/drawing/2014/main" id="{D3983063-B7EF-FA01-5055-BF6357427AF5}"/>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Oval 61">
              <a:extLst>
                <a:ext uri="{FF2B5EF4-FFF2-40B4-BE49-F238E27FC236}">
                  <a16:creationId xmlns:a16="http://schemas.microsoft.com/office/drawing/2014/main" id="{BC0B42DB-AE43-33F2-204C-43C6D2932D72}"/>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Oval 62">
              <a:extLst>
                <a:ext uri="{FF2B5EF4-FFF2-40B4-BE49-F238E27FC236}">
                  <a16:creationId xmlns:a16="http://schemas.microsoft.com/office/drawing/2014/main" id="{3272ACDC-FF30-0C6D-6E45-9F843BE80564}"/>
                </a:ext>
              </a:extLst>
            </p:cNvPr>
            <p:cNvSpPr/>
            <p:nvPr/>
          </p:nvSpPr>
          <p:spPr>
            <a:xfrm>
              <a:off x="7132008"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Oval 63">
              <a:extLst>
                <a:ext uri="{FF2B5EF4-FFF2-40B4-BE49-F238E27FC236}">
                  <a16:creationId xmlns:a16="http://schemas.microsoft.com/office/drawing/2014/main" id="{6908F71A-CAD1-4D6D-9862-B4EBA5D12693}"/>
                </a:ext>
              </a:extLst>
            </p:cNvPr>
            <p:cNvSpPr/>
            <p:nvPr/>
          </p:nvSpPr>
          <p:spPr>
            <a:xfrm>
              <a:off x="7387884"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Oval 64">
              <a:extLst>
                <a:ext uri="{FF2B5EF4-FFF2-40B4-BE49-F238E27FC236}">
                  <a16:creationId xmlns:a16="http://schemas.microsoft.com/office/drawing/2014/main" id="{391F416C-5ED3-39EF-45D8-4DEB6210ED57}"/>
                </a:ext>
              </a:extLst>
            </p:cNvPr>
            <p:cNvSpPr/>
            <p:nvPr/>
          </p:nvSpPr>
          <p:spPr>
            <a:xfrm>
              <a:off x="7643761"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2" name="Group 71">
            <a:extLst>
              <a:ext uri="{FF2B5EF4-FFF2-40B4-BE49-F238E27FC236}">
                <a16:creationId xmlns:a16="http://schemas.microsoft.com/office/drawing/2014/main" id="{2FBD3223-8285-7001-EC31-EB3FF6778406}"/>
              </a:ext>
            </a:extLst>
          </p:cNvPr>
          <p:cNvGrpSpPr/>
          <p:nvPr/>
        </p:nvGrpSpPr>
        <p:grpSpPr>
          <a:xfrm>
            <a:off x="9668801" y="3949020"/>
            <a:ext cx="781607" cy="111876"/>
            <a:chOff x="6620256" y="231648"/>
            <a:chExt cx="1194477" cy="170972"/>
          </a:xfrm>
        </p:grpSpPr>
        <p:sp>
          <p:nvSpPr>
            <p:cNvPr id="83" name="Oval 72">
              <a:extLst>
                <a:ext uri="{FF2B5EF4-FFF2-40B4-BE49-F238E27FC236}">
                  <a16:creationId xmlns:a16="http://schemas.microsoft.com/office/drawing/2014/main" id="{AB85F4F1-6238-EAE0-2235-04BD723FF47B}"/>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8" name="Oval 73">
              <a:extLst>
                <a:ext uri="{FF2B5EF4-FFF2-40B4-BE49-F238E27FC236}">
                  <a16:creationId xmlns:a16="http://schemas.microsoft.com/office/drawing/2014/main" id="{5E7EF63F-E827-C9B3-7DCC-C74D7775B281}"/>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9" name="Oval 74">
              <a:extLst>
                <a:ext uri="{FF2B5EF4-FFF2-40B4-BE49-F238E27FC236}">
                  <a16:creationId xmlns:a16="http://schemas.microsoft.com/office/drawing/2014/main" id="{DF52580D-9E57-C362-B03A-46C9CE7B09E7}"/>
                </a:ext>
              </a:extLst>
            </p:cNvPr>
            <p:cNvSpPr/>
            <p:nvPr/>
          </p:nvSpPr>
          <p:spPr>
            <a:xfrm>
              <a:off x="7132008"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0" name="Oval 75">
              <a:extLst>
                <a:ext uri="{FF2B5EF4-FFF2-40B4-BE49-F238E27FC236}">
                  <a16:creationId xmlns:a16="http://schemas.microsoft.com/office/drawing/2014/main" id="{B8C35FE2-9945-168A-AEBE-4E4C6D37A826}"/>
                </a:ext>
              </a:extLst>
            </p:cNvPr>
            <p:cNvSpPr/>
            <p:nvPr/>
          </p:nvSpPr>
          <p:spPr>
            <a:xfrm>
              <a:off x="7387884"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1" name="Oval 76">
              <a:extLst>
                <a:ext uri="{FF2B5EF4-FFF2-40B4-BE49-F238E27FC236}">
                  <a16:creationId xmlns:a16="http://schemas.microsoft.com/office/drawing/2014/main" id="{63FD2EBF-1954-B539-35CD-13730F6A27C6}"/>
                </a:ext>
              </a:extLst>
            </p:cNvPr>
            <p:cNvSpPr/>
            <p:nvPr/>
          </p:nvSpPr>
          <p:spPr>
            <a:xfrm>
              <a:off x="7643761"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82" name="Group 78">
            <a:extLst>
              <a:ext uri="{FF2B5EF4-FFF2-40B4-BE49-F238E27FC236}">
                <a16:creationId xmlns:a16="http://schemas.microsoft.com/office/drawing/2014/main" id="{42741C4D-1EE7-1658-AB4E-16B4AA1DD193}"/>
              </a:ext>
            </a:extLst>
          </p:cNvPr>
          <p:cNvGrpSpPr/>
          <p:nvPr/>
        </p:nvGrpSpPr>
        <p:grpSpPr>
          <a:xfrm>
            <a:off x="6620324" y="3940957"/>
            <a:ext cx="781607" cy="111876"/>
            <a:chOff x="6620256" y="231648"/>
            <a:chExt cx="1194477" cy="170972"/>
          </a:xfrm>
        </p:grpSpPr>
        <p:sp>
          <p:nvSpPr>
            <p:cNvPr id="183" name="Oval 79">
              <a:extLst>
                <a:ext uri="{FF2B5EF4-FFF2-40B4-BE49-F238E27FC236}">
                  <a16:creationId xmlns:a16="http://schemas.microsoft.com/office/drawing/2014/main" id="{48BCC170-4E8E-C2A1-B35E-655E8C7FEC95}"/>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4" name="Oval 80">
              <a:extLst>
                <a:ext uri="{FF2B5EF4-FFF2-40B4-BE49-F238E27FC236}">
                  <a16:creationId xmlns:a16="http://schemas.microsoft.com/office/drawing/2014/main" id="{531668AF-91D1-642D-BFD7-665F1929490C}"/>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5" name="Oval 81">
              <a:extLst>
                <a:ext uri="{FF2B5EF4-FFF2-40B4-BE49-F238E27FC236}">
                  <a16:creationId xmlns:a16="http://schemas.microsoft.com/office/drawing/2014/main" id="{C335A8D6-9AD0-CF05-2239-8FDB545B54D6}"/>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6" name="Oval 82">
              <a:extLst>
                <a:ext uri="{FF2B5EF4-FFF2-40B4-BE49-F238E27FC236}">
                  <a16:creationId xmlns:a16="http://schemas.microsoft.com/office/drawing/2014/main" id="{DA778B5E-4C28-8C47-942F-A6C904AB8701}"/>
                </a:ext>
              </a:extLst>
            </p:cNvPr>
            <p:cNvSpPr/>
            <p:nvPr/>
          </p:nvSpPr>
          <p:spPr>
            <a:xfrm>
              <a:off x="7387884"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7" name="Oval 83">
              <a:extLst>
                <a:ext uri="{FF2B5EF4-FFF2-40B4-BE49-F238E27FC236}">
                  <a16:creationId xmlns:a16="http://schemas.microsoft.com/office/drawing/2014/main" id="{2BB50A85-D618-5229-9EEF-E5363414F99A}"/>
                </a:ext>
              </a:extLst>
            </p:cNvPr>
            <p:cNvSpPr/>
            <p:nvPr/>
          </p:nvSpPr>
          <p:spPr>
            <a:xfrm>
              <a:off x="7643761"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88" name="Group 84">
            <a:extLst>
              <a:ext uri="{FF2B5EF4-FFF2-40B4-BE49-F238E27FC236}">
                <a16:creationId xmlns:a16="http://schemas.microsoft.com/office/drawing/2014/main" id="{13EFF5BD-B51E-F145-146B-E3E7DF04262A}"/>
              </a:ext>
            </a:extLst>
          </p:cNvPr>
          <p:cNvGrpSpPr/>
          <p:nvPr/>
        </p:nvGrpSpPr>
        <p:grpSpPr>
          <a:xfrm>
            <a:off x="3581354" y="3932775"/>
            <a:ext cx="781607" cy="111876"/>
            <a:chOff x="6620256" y="231648"/>
            <a:chExt cx="1194477" cy="170972"/>
          </a:xfrm>
        </p:grpSpPr>
        <p:sp>
          <p:nvSpPr>
            <p:cNvPr id="189" name="Oval 85">
              <a:extLst>
                <a:ext uri="{FF2B5EF4-FFF2-40B4-BE49-F238E27FC236}">
                  <a16:creationId xmlns:a16="http://schemas.microsoft.com/office/drawing/2014/main" id="{07196FAF-C4E0-8DEF-365F-1D5F8741CF22}"/>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0" name="Oval 86">
              <a:extLst>
                <a:ext uri="{FF2B5EF4-FFF2-40B4-BE49-F238E27FC236}">
                  <a16:creationId xmlns:a16="http://schemas.microsoft.com/office/drawing/2014/main" id="{EBDD16D0-1033-82B1-4DE4-DEAC5EA4BF13}"/>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1" name="Oval 87">
              <a:extLst>
                <a:ext uri="{FF2B5EF4-FFF2-40B4-BE49-F238E27FC236}">
                  <a16:creationId xmlns:a16="http://schemas.microsoft.com/office/drawing/2014/main" id="{EB4410EE-0199-CFC7-0115-A57C810A9410}"/>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2" name="Oval 88">
              <a:extLst>
                <a:ext uri="{FF2B5EF4-FFF2-40B4-BE49-F238E27FC236}">
                  <a16:creationId xmlns:a16="http://schemas.microsoft.com/office/drawing/2014/main" id="{B1F5FD8B-3753-5F5C-E6D6-96C7A0837220}"/>
                </a:ext>
              </a:extLst>
            </p:cNvPr>
            <p:cNvSpPr/>
            <p:nvPr/>
          </p:nvSpPr>
          <p:spPr>
            <a:xfrm>
              <a:off x="7387884"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3" name="Oval 89">
              <a:extLst>
                <a:ext uri="{FF2B5EF4-FFF2-40B4-BE49-F238E27FC236}">
                  <a16:creationId xmlns:a16="http://schemas.microsoft.com/office/drawing/2014/main" id="{DF613008-0010-FDCD-E1E8-1F0377FBFA7D}"/>
                </a:ext>
              </a:extLst>
            </p:cNvPr>
            <p:cNvSpPr/>
            <p:nvPr/>
          </p:nvSpPr>
          <p:spPr>
            <a:xfrm>
              <a:off x="7643761"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4" name="Group 90">
            <a:extLst>
              <a:ext uri="{FF2B5EF4-FFF2-40B4-BE49-F238E27FC236}">
                <a16:creationId xmlns:a16="http://schemas.microsoft.com/office/drawing/2014/main" id="{FC6C8A29-34D5-A7DC-DC26-9292516BD3A9}"/>
              </a:ext>
            </a:extLst>
          </p:cNvPr>
          <p:cNvGrpSpPr/>
          <p:nvPr/>
        </p:nvGrpSpPr>
        <p:grpSpPr>
          <a:xfrm>
            <a:off x="2308877" y="4832174"/>
            <a:ext cx="781607" cy="111876"/>
            <a:chOff x="6620256" y="231648"/>
            <a:chExt cx="1194477" cy="170972"/>
          </a:xfrm>
        </p:grpSpPr>
        <p:sp>
          <p:nvSpPr>
            <p:cNvPr id="195" name="Oval 91">
              <a:extLst>
                <a:ext uri="{FF2B5EF4-FFF2-40B4-BE49-F238E27FC236}">
                  <a16:creationId xmlns:a16="http://schemas.microsoft.com/office/drawing/2014/main" id="{F345FA42-4121-ECB0-D2EA-2B4424F8E8EF}"/>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6" name="Oval 92">
              <a:extLst>
                <a:ext uri="{FF2B5EF4-FFF2-40B4-BE49-F238E27FC236}">
                  <a16:creationId xmlns:a16="http://schemas.microsoft.com/office/drawing/2014/main" id="{99BDA8A0-214F-ED20-330C-7CE89F1E4100}"/>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7" name="Oval 93">
              <a:extLst>
                <a:ext uri="{FF2B5EF4-FFF2-40B4-BE49-F238E27FC236}">
                  <a16:creationId xmlns:a16="http://schemas.microsoft.com/office/drawing/2014/main" id="{4D06542E-840F-8168-CA20-5A7F1E2DDCB9}"/>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8" name="Oval 94">
              <a:extLst>
                <a:ext uri="{FF2B5EF4-FFF2-40B4-BE49-F238E27FC236}">
                  <a16:creationId xmlns:a16="http://schemas.microsoft.com/office/drawing/2014/main" id="{A371B3ED-3A1D-B5F0-B379-1C29AF9216CE}"/>
                </a:ext>
              </a:extLst>
            </p:cNvPr>
            <p:cNvSpPr/>
            <p:nvPr/>
          </p:nvSpPr>
          <p:spPr>
            <a:xfrm>
              <a:off x="7387884" y="231648"/>
              <a:ext cx="170972" cy="170972"/>
            </a:xfrm>
            <a:prstGeom prst="ellipse">
              <a:avLst/>
            </a:prstGeom>
            <a:solidFill>
              <a:srgbClr val="CC00CC"/>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9" name="Oval 95">
              <a:extLst>
                <a:ext uri="{FF2B5EF4-FFF2-40B4-BE49-F238E27FC236}">
                  <a16:creationId xmlns:a16="http://schemas.microsoft.com/office/drawing/2014/main" id="{887E26BE-E7B6-4F7E-A9DB-F659195F57F2}"/>
                </a:ext>
              </a:extLst>
            </p:cNvPr>
            <p:cNvSpPr/>
            <p:nvPr/>
          </p:nvSpPr>
          <p:spPr>
            <a:xfrm>
              <a:off x="7643761" y="231648"/>
              <a:ext cx="170972" cy="170972"/>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00" name="Group 96">
            <a:extLst>
              <a:ext uri="{FF2B5EF4-FFF2-40B4-BE49-F238E27FC236}">
                <a16:creationId xmlns:a16="http://schemas.microsoft.com/office/drawing/2014/main" id="{34E2E2A2-0F10-F9FE-2A3B-80E0F1C43AA4}"/>
              </a:ext>
            </a:extLst>
          </p:cNvPr>
          <p:cNvGrpSpPr/>
          <p:nvPr/>
        </p:nvGrpSpPr>
        <p:grpSpPr>
          <a:xfrm>
            <a:off x="3661942" y="6300696"/>
            <a:ext cx="781607" cy="111876"/>
            <a:chOff x="6620256" y="231648"/>
            <a:chExt cx="1194477" cy="170972"/>
          </a:xfrm>
        </p:grpSpPr>
        <p:sp>
          <p:nvSpPr>
            <p:cNvPr id="201" name="Oval 97">
              <a:extLst>
                <a:ext uri="{FF2B5EF4-FFF2-40B4-BE49-F238E27FC236}">
                  <a16:creationId xmlns:a16="http://schemas.microsoft.com/office/drawing/2014/main" id="{83182791-D976-E993-3C43-579AD8EEC220}"/>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2" name="Oval 98">
              <a:extLst>
                <a:ext uri="{FF2B5EF4-FFF2-40B4-BE49-F238E27FC236}">
                  <a16:creationId xmlns:a16="http://schemas.microsoft.com/office/drawing/2014/main" id="{5CAAE5DC-D0B4-F44B-E2E9-918EB22D4876}"/>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3" name="Oval 99">
              <a:extLst>
                <a:ext uri="{FF2B5EF4-FFF2-40B4-BE49-F238E27FC236}">
                  <a16:creationId xmlns:a16="http://schemas.microsoft.com/office/drawing/2014/main" id="{A6427318-C8F5-F23A-D6ED-B71EE0AD252E}"/>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4" name="Oval 100">
              <a:extLst>
                <a:ext uri="{FF2B5EF4-FFF2-40B4-BE49-F238E27FC236}">
                  <a16:creationId xmlns:a16="http://schemas.microsoft.com/office/drawing/2014/main" id="{E6412A11-05FE-FF65-1153-CC7DFAC19430}"/>
                </a:ext>
              </a:extLst>
            </p:cNvPr>
            <p:cNvSpPr/>
            <p:nvPr/>
          </p:nvSpPr>
          <p:spPr>
            <a:xfrm>
              <a:off x="7387884" y="231648"/>
              <a:ext cx="170972" cy="170972"/>
            </a:xfrm>
            <a:prstGeom prst="ellipse">
              <a:avLst/>
            </a:prstGeom>
            <a:solidFill>
              <a:srgbClr val="CC00CC"/>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5" name="Oval 101">
              <a:extLst>
                <a:ext uri="{FF2B5EF4-FFF2-40B4-BE49-F238E27FC236}">
                  <a16:creationId xmlns:a16="http://schemas.microsoft.com/office/drawing/2014/main" id="{717D7B01-64D0-4142-BD72-6A37A04BE5F8}"/>
                </a:ext>
              </a:extLst>
            </p:cNvPr>
            <p:cNvSpPr/>
            <p:nvPr/>
          </p:nvSpPr>
          <p:spPr>
            <a:xfrm>
              <a:off x="7643761" y="231648"/>
              <a:ext cx="170972" cy="170972"/>
            </a:xfrm>
            <a:prstGeom prst="ellipse">
              <a:avLst/>
            </a:prstGeom>
            <a:solidFill>
              <a:srgbClr val="7030A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06" name="Group 102">
            <a:extLst>
              <a:ext uri="{FF2B5EF4-FFF2-40B4-BE49-F238E27FC236}">
                <a16:creationId xmlns:a16="http://schemas.microsoft.com/office/drawing/2014/main" id="{17EAD0F3-6C71-AF6A-2C53-6825D97CB217}"/>
              </a:ext>
            </a:extLst>
          </p:cNvPr>
          <p:cNvGrpSpPr/>
          <p:nvPr/>
        </p:nvGrpSpPr>
        <p:grpSpPr>
          <a:xfrm>
            <a:off x="6280713" y="6300696"/>
            <a:ext cx="781607" cy="111876"/>
            <a:chOff x="6620256" y="231648"/>
            <a:chExt cx="1194477" cy="170972"/>
          </a:xfrm>
        </p:grpSpPr>
        <p:sp>
          <p:nvSpPr>
            <p:cNvPr id="207" name="Oval 103">
              <a:extLst>
                <a:ext uri="{FF2B5EF4-FFF2-40B4-BE49-F238E27FC236}">
                  <a16:creationId xmlns:a16="http://schemas.microsoft.com/office/drawing/2014/main" id="{6C4E8F54-D539-0D21-D646-7B58E0F604DB}"/>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8" name="Oval 104">
              <a:extLst>
                <a:ext uri="{FF2B5EF4-FFF2-40B4-BE49-F238E27FC236}">
                  <a16:creationId xmlns:a16="http://schemas.microsoft.com/office/drawing/2014/main" id="{ED6CFDB1-60A6-605C-503C-A8741E814351}"/>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9" name="Oval 105">
              <a:extLst>
                <a:ext uri="{FF2B5EF4-FFF2-40B4-BE49-F238E27FC236}">
                  <a16:creationId xmlns:a16="http://schemas.microsoft.com/office/drawing/2014/main" id="{72FF3F3D-E82F-4CD7-FCAF-C6853C7B7D94}"/>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0" name="Oval 106">
              <a:extLst>
                <a:ext uri="{FF2B5EF4-FFF2-40B4-BE49-F238E27FC236}">
                  <a16:creationId xmlns:a16="http://schemas.microsoft.com/office/drawing/2014/main" id="{6A0E5364-BEA3-E5F8-B652-E195F9F55BF0}"/>
                </a:ext>
              </a:extLst>
            </p:cNvPr>
            <p:cNvSpPr/>
            <p:nvPr/>
          </p:nvSpPr>
          <p:spPr>
            <a:xfrm>
              <a:off x="7387884" y="231648"/>
              <a:ext cx="170972" cy="170972"/>
            </a:xfrm>
            <a:prstGeom prst="ellipse">
              <a:avLst/>
            </a:prstGeom>
            <a:solidFill>
              <a:srgbClr val="CC00CC"/>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1" name="Oval 107">
              <a:extLst>
                <a:ext uri="{FF2B5EF4-FFF2-40B4-BE49-F238E27FC236}">
                  <a16:creationId xmlns:a16="http://schemas.microsoft.com/office/drawing/2014/main" id="{AD07A96D-7DF1-1456-4183-4904339F7755}"/>
                </a:ext>
              </a:extLst>
            </p:cNvPr>
            <p:cNvSpPr/>
            <p:nvPr/>
          </p:nvSpPr>
          <p:spPr>
            <a:xfrm>
              <a:off x="7643761" y="231648"/>
              <a:ext cx="170972" cy="170972"/>
            </a:xfrm>
            <a:prstGeom prst="ellipse">
              <a:avLst/>
            </a:prstGeom>
            <a:solidFill>
              <a:srgbClr val="7030A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12" name="Picture 109">
            <a:extLst>
              <a:ext uri="{FF2B5EF4-FFF2-40B4-BE49-F238E27FC236}">
                <a16:creationId xmlns:a16="http://schemas.microsoft.com/office/drawing/2014/main" id="{290AE59C-F65A-33B7-A23B-FF4DC7177C4C}"/>
              </a:ext>
            </a:extLst>
          </p:cNvPr>
          <p:cNvPicPr>
            <a:picLocks noChangeAspect="1"/>
          </p:cNvPicPr>
          <p:nvPr/>
        </p:nvPicPr>
        <p:blipFill>
          <a:blip r:embed="rId3"/>
          <a:stretch>
            <a:fillRect/>
          </a:stretch>
        </p:blipFill>
        <p:spPr>
          <a:xfrm>
            <a:off x="10653977" y="4566768"/>
            <a:ext cx="816091" cy="726831"/>
          </a:xfrm>
          <a:prstGeom prst="rect">
            <a:avLst/>
          </a:prstGeom>
        </p:spPr>
      </p:pic>
      <p:pic>
        <p:nvPicPr>
          <p:cNvPr id="213" name="Picture 117">
            <a:extLst>
              <a:ext uri="{FF2B5EF4-FFF2-40B4-BE49-F238E27FC236}">
                <a16:creationId xmlns:a16="http://schemas.microsoft.com/office/drawing/2014/main" id="{67965973-76B4-00F3-9E07-4B6BDAF84908}"/>
              </a:ext>
            </a:extLst>
          </p:cNvPr>
          <p:cNvPicPr>
            <a:picLocks noChangeAspect="1"/>
          </p:cNvPicPr>
          <p:nvPr/>
        </p:nvPicPr>
        <p:blipFill>
          <a:blip r:embed="rId4"/>
          <a:stretch>
            <a:fillRect/>
          </a:stretch>
        </p:blipFill>
        <p:spPr>
          <a:xfrm>
            <a:off x="9713827" y="2800280"/>
            <a:ext cx="585825" cy="595027"/>
          </a:xfrm>
          <a:prstGeom prst="rect">
            <a:avLst/>
          </a:prstGeom>
        </p:spPr>
      </p:pic>
      <p:sp>
        <p:nvSpPr>
          <p:cNvPr id="214" name="사각형: 둥근 모서리 213">
            <a:extLst>
              <a:ext uri="{FF2B5EF4-FFF2-40B4-BE49-F238E27FC236}">
                <a16:creationId xmlns:a16="http://schemas.microsoft.com/office/drawing/2014/main" id="{0997D47F-8906-8CAF-369C-FC2192EEAF56}"/>
              </a:ext>
            </a:extLst>
          </p:cNvPr>
          <p:cNvSpPr/>
          <p:nvPr/>
        </p:nvSpPr>
        <p:spPr>
          <a:xfrm>
            <a:off x="544686" y="865559"/>
            <a:ext cx="1011671" cy="22702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100" b="1"/>
              <a:t>머신러닝편</a:t>
            </a:r>
          </a:p>
        </p:txBody>
      </p:sp>
      <p:sp>
        <p:nvSpPr>
          <p:cNvPr id="215" name="사각형: 둥근 모서리 214">
            <a:extLst>
              <a:ext uri="{FF2B5EF4-FFF2-40B4-BE49-F238E27FC236}">
                <a16:creationId xmlns:a16="http://schemas.microsoft.com/office/drawing/2014/main" id="{19B9AC1A-358E-F00D-6179-AA65C98D60F9}"/>
              </a:ext>
            </a:extLst>
          </p:cNvPr>
          <p:cNvSpPr/>
          <p:nvPr/>
        </p:nvSpPr>
        <p:spPr>
          <a:xfrm>
            <a:off x="517087" y="1997822"/>
            <a:ext cx="1011671" cy="22702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100" b="1"/>
              <a:t>딥러닝편</a:t>
            </a:r>
          </a:p>
        </p:txBody>
      </p:sp>
      <p:sp>
        <p:nvSpPr>
          <p:cNvPr id="216" name="Oval 27">
            <a:extLst>
              <a:ext uri="{FF2B5EF4-FFF2-40B4-BE49-F238E27FC236}">
                <a16:creationId xmlns:a16="http://schemas.microsoft.com/office/drawing/2014/main" id="{357DBD3F-AAC3-4143-B1B3-CBBE820420C1}"/>
              </a:ext>
            </a:extLst>
          </p:cNvPr>
          <p:cNvSpPr/>
          <p:nvPr/>
        </p:nvSpPr>
        <p:spPr>
          <a:xfrm>
            <a:off x="9077641" y="5707235"/>
            <a:ext cx="279083" cy="27908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b="1">
                <a:latin typeface="+mn-ea"/>
              </a:rPr>
              <a:t>10</a:t>
            </a:r>
            <a:endParaRPr lang="ko-KR" altLang="en-US" sz="1400" b="1" dirty="0">
              <a:latin typeface="+mn-ea"/>
            </a:endParaRPr>
          </a:p>
        </p:txBody>
      </p:sp>
      <p:sp>
        <p:nvSpPr>
          <p:cNvPr id="217" name="TextBox 216">
            <a:extLst>
              <a:ext uri="{FF2B5EF4-FFF2-40B4-BE49-F238E27FC236}">
                <a16:creationId xmlns:a16="http://schemas.microsoft.com/office/drawing/2014/main" id="{88110464-CF4A-4DC9-3EAF-F274D5C81FDF}"/>
              </a:ext>
            </a:extLst>
          </p:cNvPr>
          <p:cNvSpPr txBox="1"/>
          <p:nvPr/>
        </p:nvSpPr>
        <p:spPr>
          <a:xfrm>
            <a:off x="8182684" y="6015084"/>
            <a:ext cx="2341847" cy="276999"/>
          </a:xfrm>
          <a:prstGeom prst="rect">
            <a:avLst/>
          </a:prstGeom>
          <a:noFill/>
        </p:spPr>
        <p:txBody>
          <a:bodyPr wrap="square">
            <a:spAutoFit/>
          </a:bodyPr>
          <a:lstStyle/>
          <a:p>
            <a:pPr algn="ctr"/>
            <a:r>
              <a:rPr lang="ko-KR" altLang="en-US" sz="1200" b="1"/>
              <a:t>언어 모델을 위한 신경망</a:t>
            </a:r>
            <a:endParaRPr lang="ko-KR" altLang="en-US" sz="1200" b="1" dirty="0"/>
          </a:p>
        </p:txBody>
      </p:sp>
      <p:grpSp>
        <p:nvGrpSpPr>
          <p:cNvPr id="218" name="Group 102">
            <a:extLst>
              <a:ext uri="{FF2B5EF4-FFF2-40B4-BE49-F238E27FC236}">
                <a16:creationId xmlns:a16="http://schemas.microsoft.com/office/drawing/2014/main" id="{5ED4C2AD-AB80-C9FD-390F-FA7C14EED76A}"/>
              </a:ext>
            </a:extLst>
          </p:cNvPr>
          <p:cNvGrpSpPr/>
          <p:nvPr/>
        </p:nvGrpSpPr>
        <p:grpSpPr>
          <a:xfrm>
            <a:off x="8911112" y="6300696"/>
            <a:ext cx="781607" cy="111876"/>
            <a:chOff x="6620256" y="231648"/>
            <a:chExt cx="1194477" cy="170972"/>
          </a:xfrm>
        </p:grpSpPr>
        <p:sp>
          <p:nvSpPr>
            <p:cNvPr id="219" name="Oval 103">
              <a:extLst>
                <a:ext uri="{FF2B5EF4-FFF2-40B4-BE49-F238E27FC236}">
                  <a16:creationId xmlns:a16="http://schemas.microsoft.com/office/drawing/2014/main" id="{06AA1467-9107-1EC3-9245-0320A0C1251D}"/>
                </a:ext>
              </a:extLst>
            </p:cNvPr>
            <p:cNvSpPr/>
            <p:nvPr/>
          </p:nvSpPr>
          <p:spPr>
            <a:xfrm>
              <a:off x="6620256" y="231648"/>
              <a:ext cx="170972" cy="170972"/>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0" name="Oval 104">
              <a:extLst>
                <a:ext uri="{FF2B5EF4-FFF2-40B4-BE49-F238E27FC236}">
                  <a16:creationId xmlns:a16="http://schemas.microsoft.com/office/drawing/2014/main" id="{CBDEBB84-20CC-8140-965E-7556E3EF0101}"/>
                </a:ext>
              </a:extLst>
            </p:cNvPr>
            <p:cNvSpPr/>
            <p:nvPr/>
          </p:nvSpPr>
          <p:spPr>
            <a:xfrm>
              <a:off x="6876132" y="231648"/>
              <a:ext cx="170972" cy="170972"/>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1" name="Oval 105">
              <a:extLst>
                <a:ext uri="{FF2B5EF4-FFF2-40B4-BE49-F238E27FC236}">
                  <a16:creationId xmlns:a16="http://schemas.microsoft.com/office/drawing/2014/main" id="{2C737DEC-AD65-CAF1-36DD-5161ACEC0885}"/>
                </a:ext>
              </a:extLst>
            </p:cNvPr>
            <p:cNvSpPr/>
            <p:nvPr/>
          </p:nvSpPr>
          <p:spPr>
            <a:xfrm>
              <a:off x="7132008" y="231648"/>
              <a:ext cx="170972" cy="170972"/>
            </a:xfrm>
            <a:prstGeom prst="ellipse">
              <a:avLst/>
            </a:prstGeom>
            <a:solidFill>
              <a:srgbClr val="FF00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2" name="Oval 106">
              <a:extLst>
                <a:ext uri="{FF2B5EF4-FFF2-40B4-BE49-F238E27FC236}">
                  <a16:creationId xmlns:a16="http://schemas.microsoft.com/office/drawing/2014/main" id="{03A7F9A4-C200-A9A4-ABB0-632FE35DAAE8}"/>
                </a:ext>
              </a:extLst>
            </p:cNvPr>
            <p:cNvSpPr/>
            <p:nvPr/>
          </p:nvSpPr>
          <p:spPr>
            <a:xfrm>
              <a:off x="7387884" y="231648"/>
              <a:ext cx="170972" cy="170972"/>
            </a:xfrm>
            <a:prstGeom prst="ellipse">
              <a:avLst/>
            </a:prstGeom>
            <a:solidFill>
              <a:srgbClr val="CC00CC"/>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3" name="Oval 107">
              <a:extLst>
                <a:ext uri="{FF2B5EF4-FFF2-40B4-BE49-F238E27FC236}">
                  <a16:creationId xmlns:a16="http://schemas.microsoft.com/office/drawing/2014/main" id="{C6A957C6-BE72-CF2E-646F-0DACA516B4FE}"/>
                </a:ext>
              </a:extLst>
            </p:cNvPr>
            <p:cNvSpPr/>
            <p:nvPr/>
          </p:nvSpPr>
          <p:spPr>
            <a:xfrm>
              <a:off x="7643761" y="231648"/>
              <a:ext cx="170972" cy="170972"/>
            </a:xfrm>
            <a:prstGeom prst="ellipse">
              <a:avLst/>
            </a:prstGeom>
            <a:solidFill>
              <a:srgbClr val="7030A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1"/>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이해하기 쉬운 결정 트리 모델(문제해결 과정)</a:t>
            </a:r>
            <a:endParaRPr/>
          </a:p>
          <a:p>
            <a:pPr marL="685800" lvl="1" indent="-228600" algn="l" rtl="0">
              <a:lnSpc>
                <a:spcPct val="140000"/>
              </a:lnSpc>
              <a:spcBef>
                <a:spcPts val="500"/>
              </a:spcBef>
              <a:spcAft>
                <a:spcPts val="0"/>
              </a:spcAft>
              <a:buClr>
                <a:schemeClr val="dk1"/>
              </a:buClr>
              <a:buSzPts val="1800"/>
              <a:buChar char="⁃"/>
            </a:pPr>
            <a:r>
              <a:rPr lang="en-US"/>
              <a:t>문제</a:t>
            </a:r>
            <a:endParaRPr/>
          </a:p>
          <a:p>
            <a:pPr marL="1143000" lvl="2" indent="-228600" algn="l" rtl="0">
              <a:lnSpc>
                <a:spcPct val="140000"/>
              </a:lnSpc>
              <a:spcBef>
                <a:spcPts val="500"/>
              </a:spcBef>
              <a:spcAft>
                <a:spcPts val="0"/>
              </a:spcAft>
              <a:buClr>
                <a:schemeClr val="dk1"/>
              </a:buClr>
              <a:buSzPts val="1600"/>
              <a:buChar char="•"/>
            </a:pPr>
            <a:r>
              <a:rPr lang="en-US"/>
              <a:t>알코올 도수, 당도, pH 데이터를 기준으로 화이트 와인을 골라내는 이진 분류 로지스틱 회귀 모델을 훈련</a:t>
            </a:r>
            <a:endParaRPr/>
          </a:p>
          <a:p>
            <a:pPr marL="1143000" lvl="2" indent="-228600" algn="l" rtl="0">
              <a:lnSpc>
                <a:spcPct val="140000"/>
              </a:lnSpc>
              <a:spcBef>
                <a:spcPts val="500"/>
              </a:spcBef>
              <a:spcAft>
                <a:spcPts val="0"/>
              </a:spcAft>
              <a:buClr>
                <a:schemeClr val="dk1"/>
              </a:buClr>
              <a:buSzPts val="1600"/>
              <a:buChar char="•"/>
            </a:pPr>
            <a:r>
              <a:rPr lang="en-US"/>
              <a:t>설명하고 이해하기 쉬운 방법의 모델이 필요</a:t>
            </a:r>
            <a:endParaRPr/>
          </a:p>
          <a:p>
            <a:pPr marL="685800" lvl="1" indent="-228600" algn="l" rtl="0">
              <a:lnSpc>
                <a:spcPct val="140000"/>
              </a:lnSpc>
              <a:spcBef>
                <a:spcPts val="500"/>
              </a:spcBef>
              <a:spcAft>
                <a:spcPts val="0"/>
              </a:spcAft>
              <a:buClr>
                <a:schemeClr val="dk1"/>
              </a:buClr>
              <a:buSzPts val="1800"/>
              <a:buChar char="⁃"/>
            </a:pPr>
            <a:r>
              <a:rPr lang="en-US"/>
              <a:t>해결</a:t>
            </a:r>
            <a:endParaRPr/>
          </a:p>
          <a:p>
            <a:pPr marL="1143000" lvl="2" indent="-228600" algn="l" rtl="0">
              <a:lnSpc>
                <a:spcPct val="140000"/>
              </a:lnSpc>
              <a:spcBef>
                <a:spcPts val="500"/>
              </a:spcBef>
              <a:spcAft>
                <a:spcPts val="0"/>
              </a:spcAft>
              <a:buClr>
                <a:schemeClr val="dk1"/>
              </a:buClr>
              <a:buSzPts val="1600"/>
              <a:buChar char="•"/>
            </a:pPr>
            <a:r>
              <a:rPr lang="en-US"/>
              <a:t>결정 트리를 사용해 레드 와인과 화이트 와인을 분류하는 문제 해결</a:t>
            </a:r>
            <a:endParaRPr/>
          </a:p>
          <a:p>
            <a:pPr marL="1143000" lvl="2" indent="-228600" algn="l" rtl="0">
              <a:lnSpc>
                <a:spcPct val="140000"/>
              </a:lnSpc>
              <a:spcBef>
                <a:spcPts val="500"/>
              </a:spcBef>
              <a:spcAft>
                <a:spcPts val="0"/>
              </a:spcAft>
              <a:buClr>
                <a:schemeClr val="dk1"/>
              </a:buClr>
              <a:buSzPts val="1600"/>
              <a:buChar char="•"/>
            </a:pPr>
            <a:r>
              <a:rPr lang="en-US"/>
              <a:t>특성을 더 추가하지 않고도 결정 트리의 성능이 로지스틱 회귀 모델보다 더 뛰어남</a:t>
            </a:r>
            <a:endParaRPr/>
          </a:p>
          <a:p>
            <a:pPr marL="1143000" lvl="2" indent="-228600" algn="l" rtl="0">
              <a:lnSpc>
                <a:spcPct val="140000"/>
              </a:lnSpc>
              <a:spcBef>
                <a:spcPts val="500"/>
              </a:spcBef>
              <a:spcAft>
                <a:spcPts val="0"/>
              </a:spcAft>
              <a:buClr>
                <a:schemeClr val="dk1"/>
              </a:buClr>
              <a:buSzPts val="1600"/>
              <a:buChar char="•"/>
            </a:pPr>
            <a:r>
              <a:rPr lang="en-US"/>
              <a:t>결정 트리는 깊이가 너무 깊지 않다면 비교적 설명하기 쉬움</a:t>
            </a:r>
            <a:endParaRPr/>
          </a:p>
          <a:p>
            <a:pPr marL="1143000" lvl="2" indent="-228600" algn="l" rtl="0">
              <a:lnSpc>
                <a:spcPct val="140000"/>
              </a:lnSpc>
              <a:spcBef>
                <a:spcPts val="500"/>
              </a:spcBef>
              <a:spcAft>
                <a:spcPts val="0"/>
              </a:spcAft>
              <a:buClr>
                <a:schemeClr val="dk1"/>
              </a:buClr>
              <a:buSzPts val="1600"/>
              <a:buChar char="•"/>
            </a:pPr>
            <a:r>
              <a:rPr lang="en-US"/>
              <a:t>결정 트리가 어떻게 데이터를 분할하는지 이해하기 위해 불순도 개념과 정보 이득에 대해 학습</a:t>
            </a:r>
            <a:endParaRPr/>
          </a:p>
          <a:p>
            <a:pPr marL="1143000" lvl="2" indent="-228600" algn="l" rtl="0">
              <a:lnSpc>
                <a:spcPct val="140000"/>
              </a:lnSpc>
              <a:spcBef>
                <a:spcPts val="500"/>
              </a:spcBef>
              <a:spcAft>
                <a:spcPts val="0"/>
              </a:spcAft>
              <a:buClr>
                <a:schemeClr val="dk1"/>
              </a:buClr>
              <a:buSzPts val="1600"/>
              <a:buChar char="•"/>
            </a:pPr>
            <a:r>
              <a:rPr lang="en-US"/>
              <a:t>결정 트리는 비교적 비전문가에게도 설명하기 쉬운 모델을 만들어줌</a:t>
            </a:r>
            <a:endParaRPr/>
          </a:p>
          <a:p>
            <a:pPr marL="1143000" lvl="2" indent="-228600" algn="l" rtl="0">
              <a:lnSpc>
                <a:spcPct val="140000"/>
              </a:lnSpc>
              <a:spcBef>
                <a:spcPts val="500"/>
              </a:spcBef>
              <a:spcAft>
                <a:spcPts val="0"/>
              </a:spcAft>
              <a:buClr>
                <a:schemeClr val="dk1"/>
              </a:buClr>
              <a:buSzPts val="1600"/>
              <a:buChar char="•"/>
            </a:pPr>
            <a:r>
              <a:rPr lang="en-US"/>
              <a:t xml:space="preserve">결정 트리는 많은 앙상블 학습 알고리즘의 기반이며, 앙상블 학습은 신경망과 함께 가장 높은 성능의 </a:t>
            </a:r>
            <a:br>
              <a:rPr lang="en-US"/>
            </a:br>
            <a:r>
              <a:rPr lang="en-US"/>
              <a:t>인기 알고리즘</a:t>
            </a:r>
            <a:endParaRPr/>
          </a:p>
        </p:txBody>
      </p:sp>
      <p:sp>
        <p:nvSpPr>
          <p:cNvPr id="395" name="Google Shape;395;p21"/>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트리(15)</a:t>
            </a:r>
            <a:endParaRPr/>
          </a:p>
        </p:txBody>
      </p:sp>
      <p:sp>
        <p:nvSpPr>
          <p:cNvPr id="396" name="Google Shape;396;p21"/>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397" name="Google Shape;397;p21"/>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
            <a:ext cx="10972800" cy="594360"/>
          </a:xfrm>
          <a:prstGeom prst="rect">
            <a:avLst/>
          </a:prstGeom>
          <a:noFill/>
        </p:spPr>
        <p:txBody>
          <a:bodyPr wrap="square" lIns="0" tIns="0" rIns="0" bIns="0" anchor="t">
            <a:spAutoFit/>
          </a:bodyPr>
          <a:lstStyle/>
          <a:p>
            <a:pPr algn="l"/>
            <a:r>
              <a:rPr sz="2800" b="1">
                <a:solidFill>
                  <a:srgbClr val="FF6F3C"/>
                </a:solidFill>
                <a:latin typeface="Trebuchet MS"/>
              </a:rPr>
              <a:t>SECTION 5-1  정확도 사다리 — 우리는 어디쯤 있는가</a:t>
            </a:r>
          </a:p>
        </p:txBody>
      </p:sp>
      <p:sp>
        <p:nvSpPr>
          <p:cNvPr id="3" name="TextBox 2"/>
          <p:cNvSpPr txBox="1"/>
          <p:nvPr/>
        </p:nvSpPr>
        <p:spPr>
          <a:xfrm>
            <a:off x="640080" y="868680"/>
            <a:ext cx="10515600" cy="365760"/>
          </a:xfrm>
          <a:prstGeom prst="rect">
            <a:avLst/>
          </a:prstGeom>
          <a:noFill/>
        </p:spPr>
        <p:txBody>
          <a:bodyPr wrap="square" lIns="0" tIns="0" rIns="0" bIns="0" anchor="t">
            <a:spAutoFit/>
          </a:bodyPr>
          <a:lstStyle/>
          <a:p>
            <a:pPr algn="l"/>
            <a:r>
              <a:rPr sz="1600" b="0">
                <a:solidFill>
                  <a:srgbClr val="333333"/>
                </a:solidFill>
                <a:latin typeface="Trebuchet MS"/>
              </a:rPr>
              <a:t>84%가 끝이 아니라 시작점 — 5-3 섹션과 실무로 가면 99%까지</a:t>
            </a:r>
          </a:p>
        </p:txBody>
      </p:sp>
      <p:cxnSp>
        <p:nvCxnSpPr>
          <p:cNvPr id="4" name="Connector 3"/>
          <p:cNvCxnSpPr/>
          <p:nvPr/>
        </p:nvCxnSpPr>
        <p:spPr>
          <a:xfrm>
            <a:off x="7498080" y="1463040"/>
            <a:ext cx="0" cy="3474720"/>
          </a:xfrm>
          <a:prstGeom prst="line">
            <a:avLst/>
          </a:prstGeom>
          <a:ln w="6350">
            <a:solidFill>
              <a:srgbClr val="CCCCCC"/>
            </a:solidFill>
          </a:ln>
        </p:spPr>
        <p:style>
          <a:lnRef idx="2">
            <a:schemeClr val="accent1"/>
          </a:lnRef>
          <a:fillRef idx="0">
            <a:schemeClr val="accent1"/>
          </a:fillRef>
          <a:effectRef idx="1">
            <a:schemeClr val="accent1"/>
          </a:effectRef>
          <a:fontRef idx="minor">
            <a:schemeClr val="tx1"/>
          </a:fontRef>
        </p:style>
      </p:cxnSp>
      <p:cxnSp>
        <p:nvCxnSpPr>
          <p:cNvPr id="5" name="Connector 4"/>
          <p:cNvCxnSpPr/>
          <p:nvPr/>
        </p:nvCxnSpPr>
        <p:spPr>
          <a:xfrm>
            <a:off x="9098280" y="1463040"/>
            <a:ext cx="0" cy="3474720"/>
          </a:xfrm>
          <a:prstGeom prst="line">
            <a:avLst/>
          </a:prstGeom>
          <a:ln w="6350">
            <a:solidFill>
              <a:srgbClr val="CCCCCC"/>
            </a:solidFill>
          </a:ln>
        </p:spPr>
        <p:style>
          <a:lnRef idx="2">
            <a:schemeClr val="accent1"/>
          </a:lnRef>
          <a:fillRef idx="0">
            <a:schemeClr val="accent1"/>
          </a:fillRef>
          <a:effectRef idx="1">
            <a:schemeClr val="accent1"/>
          </a:effectRef>
          <a:fontRef idx="minor">
            <a:schemeClr val="tx1"/>
          </a:fontRef>
        </p:style>
      </p:cxnSp>
      <p:cxnSp>
        <p:nvCxnSpPr>
          <p:cNvPr id="6" name="Connector 5"/>
          <p:cNvCxnSpPr/>
          <p:nvPr/>
        </p:nvCxnSpPr>
        <p:spPr>
          <a:xfrm>
            <a:off x="10698480" y="1463040"/>
            <a:ext cx="0" cy="3474720"/>
          </a:xfrm>
          <a:prstGeom prst="line">
            <a:avLst/>
          </a:prstGeom>
          <a:ln w="6350">
            <a:solidFill>
              <a:srgbClr val="CCCCCC"/>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223760" y="4983480"/>
            <a:ext cx="548640" cy="182880"/>
          </a:xfrm>
          <a:prstGeom prst="rect">
            <a:avLst/>
          </a:prstGeom>
          <a:noFill/>
        </p:spPr>
        <p:txBody>
          <a:bodyPr wrap="square" lIns="0" tIns="0" rIns="0" bIns="0" anchor="t">
            <a:spAutoFit/>
          </a:bodyPr>
          <a:lstStyle/>
          <a:p>
            <a:pPr algn="ctr"/>
            <a:r>
              <a:rPr sz="900" b="0">
                <a:solidFill>
                  <a:srgbClr val="888780"/>
                </a:solidFill>
                <a:latin typeface="Trebuchet MS"/>
              </a:rPr>
              <a:t>50%</a:t>
            </a:r>
          </a:p>
        </p:txBody>
      </p:sp>
      <p:sp>
        <p:nvSpPr>
          <p:cNvPr id="8" name="TextBox 7"/>
          <p:cNvSpPr txBox="1"/>
          <p:nvPr/>
        </p:nvSpPr>
        <p:spPr>
          <a:xfrm>
            <a:off x="8823960" y="4983480"/>
            <a:ext cx="548640" cy="182880"/>
          </a:xfrm>
          <a:prstGeom prst="rect">
            <a:avLst/>
          </a:prstGeom>
          <a:noFill/>
        </p:spPr>
        <p:txBody>
          <a:bodyPr wrap="square" lIns="0" tIns="0" rIns="0" bIns="0" anchor="t">
            <a:spAutoFit/>
          </a:bodyPr>
          <a:lstStyle/>
          <a:p>
            <a:pPr algn="ctr"/>
            <a:r>
              <a:rPr sz="900" b="0">
                <a:solidFill>
                  <a:srgbClr val="888780"/>
                </a:solidFill>
                <a:latin typeface="Trebuchet MS"/>
              </a:rPr>
              <a:t>75%</a:t>
            </a:r>
          </a:p>
        </p:txBody>
      </p:sp>
      <p:sp>
        <p:nvSpPr>
          <p:cNvPr id="9" name="TextBox 8"/>
          <p:cNvSpPr txBox="1"/>
          <p:nvPr/>
        </p:nvSpPr>
        <p:spPr>
          <a:xfrm>
            <a:off x="10424160" y="4983480"/>
            <a:ext cx="548640" cy="182880"/>
          </a:xfrm>
          <a:prstGeom prst="rect">
            <a:avLst/>
          </a:prstGeom>
          <a:noFill/>
        </p:spPr>
        <p:txBody>
          <a:bodyPr wrap="square" lIns="0" tIns="0" rIns="0" bIns="0" anchor="t">
            <a:spAutoFit/>
          </a:bodyPr>
          <a:lstStyle/>
          <a:p>
            <a:pPr algn="ctr"/>
            <a:r>
              <a:rPr sz="900" b="0">
                <a:solidFill>
                  <a:srgbClr val="888780"/>
                </a:solidFill>
                <a:latin typeface="Trebuchet MS"/>
              </a:rPr>
              <a:t>100%</a:t>
            </a:r>
          </a:p>
        </p:txBody>
      </p:sp>
      <p:cxnSp>
        <p:nvCxnSpPr>
          <p:cNvPr id="10" name="Connector 9"/>
          <p:cNvCxnSpPr/>
          <p:nvPr/>
        </p:nvCxnSpPr>
        <p:spPr>
          <a:xfrm>
            <a:off x="4297680" y="1463040"/>
            <a:ext cx="0" cy="3474720"/>
          </a:xfrm>
          <a:prstGeom prst="line">
            <a:avLst/>
          </a:prstGeom>
          <a:ln w="9525">
            <a:solidFill>
              <a:srgbClr val="88878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297680" y="1554480"/>
            <a:ext cx="4864608" cy="384048"/>
          </a:xfrm>
          <a:prstGeom prst="rect">
            <a:avLst/>
          </a:prstGeom>
          <a:solidFill>
            <a:srgbClr val="D3D1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548640" y="1591056"/>
            <a:ext cx="3657600" cy="384048"/>
          </a:xfrm>
          <a:prstGeom prst="rect">
            <a:avLst/>
          </a:prstGeom>
          <a:noFill/>
        </p:spPr>
        <p:txBody>
          <a:bodyPr wrap="square" lIns="0" tIns="0" rIns="0" bIns="0" anchor="ctr">
            <a:spAutoFit/>
          </a:bodyPr>
          <a:lstStyle/>
          <a:p>
            <a:pPr algn="r"/>
            <a:r>
              <a:rPr sz="1200" b="0">
                <a:solidFill>
                  <a:srgbClr val="333333"/>
                </a:solidFill>
                <a:latin typeface="Trebuchet MS"/>
              </a:rPr>
              <a:t>베이스라인 (무조건 화이트라고 답)</a:t>
            </a:r>
          </a:p>
        </p:txBody>
      </p:sp>
      <p:sp>
        <p:nvSpPr>
          <p:cNvPr id="13" name="TextBox 12"/>
          <p:cNvSpPr txBox="1"/>
          <p:nvPr/>
        </p:nvSpPr>
        <p:spPr>
          <a:xfrm>
            <a:off x="9253728" y="1591056"/>
            <a:ext cx="2286000" cy="384048"/>
          </a:xfrm>
          <a:prstGeom prst="rect">
            <a:avLst/>
          </a:prstGeom>
          <a:noFill/>
        </p:spPr>
        <p:txBody>
          <a:bodyPr wrap="square" lIns="0" tIns="0" rIns="0" bIns="0" anchor="ctr">
            <a:spAutoFit/>
          </a:bodyPr>
          <a:lstStyle/>
          <a:p>
            <a:pPr algn="l"/>
            <a:r>
              <a:rPr sz="1200" b="0">
                <a:solidFill>
                  <a:srgbClr val="333333"/>
                </a:solidFill>
                <a:latin typeface="Trebuchet MS"/>
              </a:rPr>
              <a:t>76.0%</a:t>
            </a:r>
          </a:p>
        </p:txBody>
      </p:sp>
      <p:sp>
        <p:nvSpPr>
          <p:cNvPr id="14" name="Rectangle 13"/>
          <p:cNvSpPr/>
          <p:nvPr/>
        </p:nvSpPr>
        <p:spPr>
          <a:xfrm>
            <a:off x="4297680" y="2103120"/>
            <a:ext cx="4992624" cy="384048"/>
          </a:xfrm>
          <a:prstGeom prst="rect">
            <a:avLst/>
          </a:prstGeom>
          <a:solidFill>
            <a:srgbClr val="85B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548640" y="2139696"/>
            <a:ext cx="3657600" cy="384048"/>
          </a:xfrm>
          <a:prstGeom prst="rect">
            <a:avLst/>
          </a:prstGeom>
          <a:noFill/>
        </p:spPr>
        <p:txBody>
          <a:bodyPr wrap="square" lIns="0" tIns="0" rIns="0" bIns="0" anchor="ctr">
            <a:spAutoFit/>
          </a:bodyPr>
          <a:lstStyle/>
          <a:p>
            <a:pPr algn="r"/>
            <a:r>
              <a:rPr sz="1200" b="0">
                <a:solidFill>
                  <a:srgbClr val="333333"/>
                </a:solidFill>
                <a:latin typeface="Trebuchet MS"/>
              </a:rPr>
              <a:t>로지스틱 회귀 — 3개 특성</a:t>
            </a:r>
          </a:p>
        </p:txBody>
      </p:sp>
      <p:sp>
        <p:nvSpPr>
          <p:cNvPr id="16" name="TextBox 15"/>
          <p:cNvSpPr txBox="1"/>
          <p:nvPr/>
        </p:nvSpPr>
        <p:spPr>
          <a:xfrm>
            <a:off x="9381744" y="2139696"/>
            <a:ext cx="2286000" cy="384048"/>
          </a:xfrm>
          <a:prstGeom prst="rect">
            <a:avLst/>
          </a:prstGeom>
          <a:noFill/>
        </p:spPr>
        <p:txBody>
          <a:bodyPr wrap="square" lIns="0" tIns="0" rIns="0" bIns="0" anchor="ctr">
            <a:spAutoFit/>
          </a:bodyPr>
          <a:lstStyle/>
          <a:p>
            <a:pPr algn="l"/>
            <a:r>
              <a:rPr sz="1200" b="0">
                <a:solidFill>
                  <a:srgbClr val="333333"/>
                </a:solidFill>
                <a:latin typeface="Trebuchet MS"/>
              </a:rPr>
              <a:t>78.0%</a:t>
            </a:r>
          </a:p>
        </p:txBody>
      </p:sp>
      <p:sp>
        <p:nvSpPr>
          <p:cNvPr id="17" name="Rectangle 16"/>
          <p:cNvSpPr/>
          <p:nvPr/>
        </p:nvSpPr>
        <p:spPr>
          <a:xfrm>
            <a:off x="4297680" y="2615184"/>
            <a:ext cx="5389473" cy="457200"/>
          </a:xfrm>
          <a:prstGeom prst="rect">
            <a:avLst/>
          </a:prstGeom>
          <a:solidFill>
            <a:srgbClr val="5DCAA5"/>
          </a:solidFill>
          <a:ln w="25400">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548640" y="2688336"/>
            <a:ext cx="3657600" cy="384048"/>
          </a:xfrm>
          <a:prstGeom prst="rect">
            <a:avLst/>
          </a:prstGeom>
          <a:noFill/>
        </p:spPr>
        <p:txBody>
          <a:bodyPr wrap="square" lIns="0" tIns="0" rIns="0" bIns="0" anchor="ctr">
            <a:spAutoFit/>
          </a:bodyPr>
          <a:lstStyle/>
          <a:p>
            <a:pPr algn="r"/>
            <a:r>
              <a:rPr sz="1200" b="1">
                <a:solidFill>
                  <a:srgbClr val="333333"/>
                </a:solidFill>
                <a:latin typeface="Trebuchet MS"/>
              </a:rPr>
              <a:t>결정 트리 (max_depth=3) — 3개 특성</a:t>
            </a:r>
          </a:p>
        </p:txBody>
      </p:sp>
      <p:sp>
        <p:nvSpPr>
          <p:cNvPr id="19" name="TextBox 18"/>
          <p:cNvSpPr txBox="1"/>
          <p:nvPr/>
        </p:nvSpPr>
        <p:spPr>
          <a:xfrm>
            <a:off x="9778593" y="2688336"/>
            <a:ext cx="2286000" cy="384048"/>
          </a:xfrm>
          <a:prstGeom prst="rect">
            <a:avLst/>
          </a:prstGeom>
          <a:noFill/>
        </p:spPr>
        <p:txBody>
          <a:bodyPr wrap="square" lIns="0" tIns="0" rIns="0" bIns="0" anchor="ctr">
            <a:spAutoFit/>
          </a:bodyPr>
          <a:lstStyle/>
          <a:p>
            <a:pPr algn="l"/>
            <a:r>
              <a:rPr sz="1200" b="1">
                <a:solidFill>
                  <a:srgbClr val="0F6E56"/>
                </a:solidFill>
                <a:latin typeface="Trebuchet MS"/>
              </a:rPr>
              <a:t>84.2%  ← 현재 위치</a:t>
            </a:r>
          </a:p>
        </p:txBody>
      </p:sp>
      <p:sp>
        <p:nvSpPr>
          <p:cNvPr id="20" name="Rectangle 19"/>
          <p:cNvSpPr/>
          <p:nvPr/>
        </p:nvSpPr>
        <p:spPr>
          <a:xfrm>
            <a:off x="4297680" y="3200400"/>
            <a:ext cx="5888736" cy="384048"/>
          </a:xfrm>
          <a:prstGeom prst="rect">
            <a:avLst/>
          </a:prstGeom>
          <a:solidFill>
            <a:srgbClr val="7F77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548640" y="3236976"/>
            <a:ext cx="3657600" cy="384048"/>
          </a:xfrm>
          <a:prstGeom prst="rect">
            <a:avLst/>
          </a:prstGeom>
          <a:noFill/>
        </p:spPr>
        <p:txBody>
          <a:bodyPr wrap="square" lIns="0" tIns="0" rIns="0" bIns="0" anchor="ctr">
            <a:spAutoFit/>
          </a:bodyPr>
          <a:lstStyle/>
          <a:p>
            <a:pPr algn="r"/>
            <a:r>
              <a:rPr sz="1200" b="0">
                <a:solidFill>
                  <a:srgbClr val="333333"/>
                </a:solidFill>
                <a:latin typeface="Trebuchet MS"/>
              </a:rPr>
              <a:t>랜덤 포레스트 — 3개 특성 (5-3 섹션)</a:t>
            </a:r>
          </a:p>
        </p:txBody>
      </p:sp>
      <p:sp>
        <p:nvSpPr>
          <p:cNvPr id="22" name="TextBox 21"/>
          <p:cNvSpPr txBox="1"/>
          <p:nvPr/>
        </p:nvSpPr>
        <p:spPr>
          <a:xfrm>
            <a:off x="10277856" y="3236976"/>
            <a:ext cx="2286000" cy="384048"/>
          </a:xfrm>
          <a:prstGeom prst="rect">
            <a:avLst/>
          </a:prstGeom>
          <a:noFill/>
        </p:spPr>
        <p:txBody>
          <a:bodyPr wrap="square" lIns="0" tIns="0" rIns="0" bIns="0" anchor="ctr">
            <a:spAutoFit/>
          </a:bodyPr>
          <a:lstStyle/>
          <a:p>
            <a:pPr algn="l"/>
            <a:r>
              <a:rPr sz="1200" b="0">
                <a:solidFill>
                  <a:srgbClr val="333333"/>
                </a:solidFill>
                <a:latin typeface="Trebuchet MS"/>
              </a:rPr>
              <a:t>약 92%</a:t>
            </a:r>
          </a:p>
        </p:txBody>
      </p:sp>
      <p:sp>
        <p:nvSpPr>
          <p:cNvPr id="23" name="Rectangle 22"/>
          <p:cNvSpPr/>
          <p:nvPr/>
        </p:nvSpPr>
        <p:spPr>
          <a:xfrm>
            <a:off x="4297680" y="3749040"/>
            <a:ext cx="6336792" cy="384048"/>
          </a:xfrm>
          <a:prstGeom prst="rect">
            <a:avLst/>
          </a:prstGeom>
          <a:solidFill>
            <a:srgbClr val="3C34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548640" y="3785616"/>
            <a:ext cx="3657600" cy="384048"/>
          </a:xfrm>
          <a:prstGeom prst="rect">
            <a:avLst/>
          </a:prstGeom>
          <a:noFill/>
        </p:spPr>
        <p:txBody>
          <a:bodyPr wrap="square" lIns="0" tIns="0" rIns="0" bIns="0" anchor="ctr">
            <a:spAutoFit/>
          </a:bodyPr>
          <a:lstStyle/>
          <a:p>
            <a:pPr algn="r"/>
            <a:r>
              <a:rPr sz="1200" b="0">
                <a:solidFill>
                  <a:srgbClr val="333333"/>
                </a:solidFill>
                <a:latin typeface="Trebuchet MS"/>
              </a:rPr>
              <a:t>랜덤 포레스트 — 11개 특성 전부 (실무)</a:t>
            </a:r>
          </a:p>
        </p:txBody>
      </p:sp>
      <p:sp>
        <p:nvSpPr>
          <p:cNvPr id="25" name="TextBox 24"/>
          <p:cNvSpPr txBox="1"/>
          <p:nvPr/>
        </p:nvSpPr>
        <p:spPr>
          <a:xfrm>
            <a:off x="10725912" y="3785616"/>
            <a:ext cx="2286000" cy="384048"/>
          </a:xfrm>
          <a:prstGeom prst="rect">
            <a:avLst/>
          </a:prstGeom>
          <a:noFill/>
        </p:spPr>
        <p:txBody>
          <a:bodyPr wrap="square" lIns="0" tIns="0" rIns="0" bIns="0" anchor="ctr">
            <a:spAutoFit/>
          </a:bodyPr>
          <a:lstStyle/>
          <a:p>
            <a:pPr algn="l"/>
            <a:r>
              <a:rPr sz="1200" b="0">
                <a:solidFill>
                  <a:srgbClr val="333333"/>
                </a:solidFill>
                <a:latin typeface="Trebuchet MS"/>
              </a:rPr>
              <a:t>약 99%</a:t>
            </a:r>
          </a:p>
        </p:txBody>
      </p:sp>
      <p:sp>
        <p:nvSpPr>
          <p:cNvPr id="26" name="Rectangle 25"/>
          <p:cNvSpPr/>
          <p:nvPr/>
        </p:nvSpPr>
        <p:spPr>
          <a:xfrm>
            <a:off x="4297680" y="4297680"/>
            <a:ext cx="6368796" cy="384048"/>
          </a:xfrm>
          <a:prstGeom prst="rect">
            <a:avLst/>
          </a:prstGeom>
          <a:solidFill>
            <a:srgbClr val="262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p:cNvSpPr txBox="1"/>
          <p:nvPr/>
        </p:nvSpPr>
        <p:spPr>
          <a:xfrm>
            <a:off x="548640" y="4334256"/>
            <a:ext cx="3657600" cy="384048"/>
          </a:xfrm>
          <a:prstGeom prst="rect">
            <a:avLst/>
          </a:prstGeom>
          <a:noFill/>
        </p:spPr>
        <p:txBody>
          <a:bodyPr wrap="square" lIns="0" tIns="0" rIns="0" bIns="0" anchor="ctr">
            <a:spAutoFit/>
          </a:bodyPr>
          <a:lstStyle/>
          <a:p>
            <a:pPr algn="r"/>
            <a:r>
              <a:rPr sz="1200" b="0">
                <a:solidFill>
                  <a:srgbClr val="333333"/>
                </a:solidFill>
                <a:latin typeface="Trebuchet MS"/>
              </a:rPr>
              <a:t>XGBoost — 11개 특성 + 튜닝 (실무 끝판왕)</a:t>
            </a:r>
          </a:p>
        </p:txBody>
      </p:sp>
      <p:sp>
        <p:nvSpPr>
          <p:cNvPr id="28" name="TextBox 27"/>
          <p:cNvSpPr txBox="1"/>
          <p:nvPr/>
        </p:nvSpPr>
        <p:spPr>
          <a:xfrm>
            <a:off x="10757916" y="4334256"/>
            <a:ext cx="2286000" cy="384048"/>
          </a:xfrm>
          <a:prstGeom prst="rect">
            <a:avLst/>
          </a:prstGeom>
          <a:noFill/>
        </p:spPr>
        <p:txBody>
          <a:bodyPr wrap="square" lIns="0" tIns="0" rIns="0" bIns="0" anchor="ctr">
            <a:spAutoFit/>
          </a:bodyPr>
          <a:lstStyle/>
          <a:p>
            <a:pPr algn="l"/>
            <a:r>
              <a:rPr sz="1200" b="0">
                <a:solidFill>
                  <a:srgbClr val="333333"/>
                </a:solidFill>
                <a:latin typeface="Trebuchet MS"/>
              </a:rPr>
              <a:t>약 99.5%</a:t>
            </a:r>
          </a:p>
        </p:txBody>
      </p:sp>
      <p:sp>
        <p:nvSpPr>
          <p:cNvPr id="29" name="Rectangle 28"/>
          <p:cNvSpPr/>
          <p:nvPr/>
        </p:nvSpPr>
        <p:spPr>
          <a:xfrm>
            <a:off x="548640" y="5074920"/>
            <a:ext cx="11064240" cy="1143000"/>
          </a:xfrm>
          <a:prstGeom prst="rect">
            <a:avLst/>
          </a:prstGeom>
          <a:solidFill>
            <a:srgbClr val="F8F6EC"/>
          </a:solidFill>
          <a:ln w="9525">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731520" y="5166360"/>
            <a:ext cx="10698480" cy="320040"/>
          </a:xfrm>
          <a:prstGeom prst="rect">
            <a:avLst/>
          </a:prstGeom>
          <a:noFill/>
        </p:spPr>
        <p:txBody>
          <a:bodyPr wrap="square" lIns="0" tIns="0" rIns="0" bIns="0" anchor="t">
            <a:spAutoFit/>
          </a:bodyPr>
          <a:lstStyle/>
          <a:p>
            <a:pPr algn="l"/>
            <a:r>
              <a:rPr sz="1400" b="1">
                <a:solidFill>
                  <a:srgbClr val="0F6E56"/>
                </a:solidFill>
                <a:latin typeface="Trebuchet MS"/>
              </a:rPr>
              <a:t>베이즈 오차(Bayes error) — 데이터 자체의 한계</a:t>
            </a:r>
          </a:p>
        </p:txBody>
      </p:sp>
      <p:sp>
        <p:nvSpPr>
          <p:cNvPr id="31" name="TextBox 30"/>
          <p:cNvSpPr txBox="1"/>
          <p:nvPr/>
        </p:nvSpPr>
        <p:spPr>
          <a:xfrm>
            <a:off x="731520" y="5486400"/>
            <a:ext cx="10698480" cy="640080"/>
          </a:xfrm>
          <a:prstGeom prst="rect">
            <a:avLst/>
          </a:prstGeom>
          <a:noFill/>
        </p:spPr>
        <p:txBody>
          <a:bodyPr wrap="square" lIns="0" tIns="0" rIns="0" bIns="0" anchor="t">
            <a:spAutoFit/>
          </a:bodyPr>
          <a:lstStyle/>
          <a:p>
            <a:pPr algn="l"/>
            <a:r>
              <a:rPr sz="1100" b="0">
                <a:solidFill>
                  <a:srgbClr val="333333"/>
                </a:solidFill>
                <a:latin typeface="Trebuchet MS"/>
              </a:rPr>
              <a:t>3개 특성만 봤을 때 알코올 11도, 당도 2g/L, pH 3.3인 와인은 가벼운 레드일 수도 드라이한 화이트일 수도 있습니다. 어떤 모델도 100%는 불가능 — 3개 특성 데이터의 이론적 상한은 90~95% 부근. 11개 특성 전부 쓰면 그 상한이 99% 부근으로 올라갑니다.</a:t>
            </a:r>
          </a:p>
        </p:txBody>
      </p:sp>
      <p:sp>
        <p:nvSpPr>
          <p:cNvPr id="32" name="TextBox 31"/>
          <p:cNvSpPr txBox="1"/>
          <p:nvPr/>
        </p:nvSpPr>
        <p:spPr>
          <a:xfrm>
            <a:off x="548640" y="6355080"/>
            <a:ext cx="11064240" cy="320040"/>
          </a:xfrm>
          <a:prstGeom prst="rect">
            <a:avLst/>
          </a:prstGeom>
          <a:noFill/>
        </p:spPr>
        <p:txBody>
          <a:bodyPr wrap="square" lIns="0" tIns="0" rIns="0" bIns="0" anchor="t">
            <a:spAutoFit/>
          </a:bodyPr>
          <a:lstStyle/>
          <a:p>
            <a:pPr algn="ctr"/>
            <a:r>
              <a:rPr sz="1200" b="1">
                <a:solidFill>
                  <a:srgbClr val="333333"/>
                </a:solidFill>
                <a:latin typeface="Trebuchet MS"/>
              </a:rPr>
              <a:t>결정 트리는 사다리의 시작점 — 빌딩 블록을 잘 이해해야 그 위에 올린 앙상블도 잘 이해됨</a:t>
            </a:r>
          </a:p>
        </p:txBody>
      </p:sp>
      <p:sp>
        <p:nvSpPr>
          <p:cNvPr id="33" name="TextBox 32"/>
          <p:cNvSpPr txBox="1"/>
          <p:nvPr/>
        </p:nvSpPr>
        <p:spPr>
          <a:xfrm>
            <a:off x="457200" y="6693408"/>
            <a:ext cx="4572000" cy="164592"/>
          </a:xfrm>
          <a:prstGeom prst="rect">
            <a:avLst/>
          </a:prstGeom>
          <a:noFill/>
        </p:spPr>
        <p:txBody>
          <a:bodyPr wrap="square" lIns="0" tIns="0" rIns="0" bIns="0" anchor="t">
            <a:spAutoFit/>
          </a:bodyPr>
          <a:lstStyle/>
          <a:p>
            <a:pPr algn="l"/>
            <a:r>
              <a:rPr sz="900" b="0">
                <a:solidFill>
                  <a:srgbClr val="888780"/>
                </a:solidFill>
                <a:latin typeface="Trebuchet MS"/>
              </a:rPr>
              <a:t>〉 〉 혼자 공부하는 머신러닝+딥러닝</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2"/>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마무리(1)</a:t>
            </a:r>
            <a:endParaRPr/>
          </a:p>
        </p:txBody>
      </p:sp>
      <p:sp>
        <p:nvSpPr>
          <p:cNvPr id="403" name="Google Shape;403;p22"/>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404" name="Google Shape;404;p22"/>
          <p:cNvSpPr txBox="1">
            <a:spLocks noGrp="1"/>
          </p:cNvSpPr>
          <p:nvPr>
            <p:ph type="body" idx="1"/>
          </p:nvPr>
        </p:nvSpPr>
        <p:spPr>
          <a:xfrm>
            <a:off x="468000" y="1080000"/>
            <a:ext cx="11605594" cy="5547693"/>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키워드로 끝나는 핵심 포인트</a:t>
            </a:r>
            <a:endParaRPr/>
          </a:p>
          <a:p>
            <a:pPr marL="685800" lvl="1" indent="-228600" algn="l" rtl="0">
              <a:lnSpc>
                <a:spcPct val="140000"/>
              </a:lnSpc>
              <a:spcBef>
                <a:spcPts val="500"/>
              </a:spcBef>
              <a:spcAft>
                <a:spcPts val="0"/>
              </a:spcAft>
              <a:buClr>
                <a:schemeClr val="dk1"/>
              </a:buClr>
              <a:buSzPts val="1800"/>
              <a:buChar char="⁃"/>
            </a:pPr>
            <a:r>
              <a:rPr lang="en-US"/>
              <a:t>결정 트리는 예 / 아니오에 대한 질문을 이어나가면서 정답을 찾아 학습하는 알고리즘</a:t>
            </a:r>
            <a:endParaRPr/>
          </a:p>
          <a:p>
            <a:pPr marL="1143000" lvl="2" indent="-228600" algn="l" rtl="0">
              <a:lnSpc>
                <a:spcPct val="140000"/>
              </a:lnSpc>
              <a:spcBef>
                <a:spcPts val="500"/>
              </a:spcBef>
              <a:spcAft>
                <a:spcPts val="0"/>
              </a:spcAft>
              <a:buClr>
                <a:schemeClr val="dk1"/>
              </a:buClr>
              <a:buSzPts val="1600"/>
              <a:buChar char="•"/>
            </a:pPr>
            <a:r>
              <a:rPr lang="en-US"/>
              <a:t>비교적 예측 과정을 이해하기 쉽고 성능도 우수</a:t>
            </a:r>
            <a:endParaRPr/>
          </a:p>
          <a:p>
            <a:pPr marL="685800" lvl="1" indent="-228600" algn="l" rtl="0">
              <a:lnSpc>
                <a:spcPct val="140000"/>
              </a:lnSpc>
              <a:spcBef>
                <a:spcPts val="500"/>
              </a:spcBef>
              <a:spcAft>
                <a:spcPts val="0"/>
              </a:spcAft>
              <a:buClr>
                <a:schemeClr val="dk1"/>
              </a:buClr>
              <a:buSzPts val="1800"/>
              <a:buChar char="⁃"/>
            </a:pPr>
            <a:r>
              <a:rPr lang="en-US"/>
              <a:t>불순도는 결정 트리가 최적의 질문을 찾기 위한 기준</a:t>
            </a:r>
            <a:endParaRPr/>
          </a:p>
          <a:p>
            <a:pPr marL="1143000" lvl="2" indent="-228600" algn="l" rtl="0">
              <a:lnSpc>
                <a:spcPct val="140000"/>
              </a:lnSpc>
              <a:spcBef>
                <a:spcPts val="500"/>
              </a:spcBef>
              <a:spcAft>
                <a:spcPts val="0"/>
              </a:spcAft>
              <a:buClr>
                <a:schemeClr val="dk1"/>
              </a:buClr>
              <a:buSzPts val="1600"/>
              <a:buChar char="•"/>
            </a:pPr>
            <a:r>
              <a:rPr lang="en-US"/>
              <a:t>사이킷런은 지니 불순도와 엔트로피 불순도를 제공</a:t>
            </a:r>
            <a:endParaRPr/>
          </a:p>
          <a:p>
            <a:pPr marL="685800" lvl="1" indent="-228600" algn="l" rtl="0">
              <a:lnSpc>
                <a:spcPct val="140000"/>
              </a:lnSpc>
              <a:spcBef>
                <a:spcPts val="500"/>
              </a:spcBef>
              <a:spcAft>
                <a:spcPts val="0"/>
              </a:spcAft>
              <a:buClr>
                <a:schemeClr val="dk1"/>
              </a:buClr>
              <a:buSzPts val="1800"/>
              <a:buChar char="⁃"/>
            </a:pPr>
            <a:r>
              <a:rPr lang="en-US"/>
              <a:t>정보 이득은 부모 노드와 자식 노드의 불순도 차이</a:t>
            </a:r>
            <a:endParaRPr/>
          </a:p>
          <a:p>
            <a:pPr marL="1143000" lvl="2" indent="-228600" algn="l" rtl="0">
              <a:lnSpc>
                <a:spcPct val="140000"/>
              </a:lnSpc>
              <a:spcBef>
                <a:spcPts val="500"/>
              </a:spcBef>
              <a:spcAft>
                <a:spcPts val="0"/>
              </a:spcAft>
              <a:buClr>
                <a:schemeClr val="dk1"/>
              </a:buClr>
              <a:buSzPts val="1600"/>
              <a:buChar char="•"/>
            </a:pPr>
            <a:r>
              <a:rPr lang="en-US"/>
              <a:t>결정 트리 알고리즘은 정보 이득이 최대화되도록 학습</a:t>
            </a:r>
            <a:endParaRPr/>
          </a:p>
          <a:p>
            <a:pPr marL="685800" lvl="1" indent="-228600" algn="l" rtl="0">
              <a:lnSpc>
                <a:spcPct val="140000"/>
              </a:lnSpc>
              <a:spcBef>
                <a:spcPts val="500"/>
              </a:spcBef>
              <a:spcAft>
                <a:spcPts val="0"/>
              </a:spcAft>
              <a:buClr>
                <a:schemeClr val="dk1"/>
              </a:buClr>
              <a:buSzPts val="1800"/>
              <a:buChar char="⁃"/>
            </a:pPr>
            <a:r>
              <a:rPr lang="en-US"/>
              <a:t>결정 트리는 제한 없이 성장하면 훈련 세트에 과대적합되기 쉬움</a:t>
            </a:r>
            <a:endParaRPr/>
          </a:p>
          <a:p>
            <a:pPr marL="1143000" lvl="2" indent="-228600" algn="l" rtl="0">
              <a:lnSpc>
                <a:spcPct val="140000"/>
              </a:lnSpc>
              <a:spcBef>
                <a:spcPts val="500"/>
              </a:spcBef>
              <a:spcAft>
                <a:spcPts val="0"/>
              </a:spcAft>
              <a:buClr>
                <a:schemeClr val="dk1"/>
              </a:buClr>
              <a:buSzPts val="1600"/>
              <a:buChar char="•"/>
            </a:pPr>
            <a:r>
              <a:rPr lang="en-US"/>
              <a:t>가지치기는 결정 트리의 성장을 제한하는 방법</a:t>
            </a:r>
            <a:endParaRPr/>
          </a:p>
          <a:p>
            <a:pPr marL="1143000" lvl="2" indent="-228600" algn="l" rtl="0">
              <a:lnSpc>
                <a:spcPct val="140000"/>
              </a:lnSpc>
              <a:spcBef>
                <a:spcPts val="500"/>
              </a:spcBef>
              <a:spcAft>
                <a:spcPts val="0"/>
              </a:spcAft>
              <a:buClr>
                <a:schemeClr val="dk1"/>
              </a:buClr>
              <a:buSzPts val="1600"/>
              <a:buChar char="•"/>
            </a:pPr>
            <a:r>
              <a:rPr lang="en-US"/>
              <a:t>사이킷런의 결정 트리 알고리즘은 여러 가지 가치지기 매개변수를 제공</a:t>
            </a:r>
            <a:endParaRPr/>
          </a:p>
          <a:p>
            <a:pPr marL="685800" lvl="1" indent="-228600" algn="l" rtl="0">
              <a:lnSpc>
                <a:spcPct val="140000"/>
              </a:lnSpc>
              <a:spcBef>
                <a:spcPts val="500"/>
              </a:spcBef>
              <a:spcAft>
                <a:spcPts val="0"/>
              </a:spcAft>
              <a:buClr>
                <a:schemeClr val="dk1"/>
              </a:buClr>
              <a:buSzPts val="1800"/>
              <a:buChar char="⁃"/>
            </a:pPr>
            <a:r>
              <a:rPr lang="en-US"/>
              <a:t>특성 중요도는 결정 트리에 사용된 특성이 불순도를 감소하는데 기여한 정도를 나타내는 값</a:t>
            </a:r>
            <a:endParaRPr/>
          </a:p>
          <a:p>
            <a:pPr marL="1143000" lvl="2" indent="-228600" algn="l" rtl="0">
              <a:lnSpc>
                <a:spcPct val="140000"/>
              </a:lnSpc>
              <a:spcBef>
                <a:spcPts val="500"/>
              </a:spcBef>
              <a:spcAft>
                <a:spcPts val="0"/>
              </a:spcAft>
              <a:buClr>
                <a:schemeClr val="dk1"/>
              </a:buClr>
              <a:buSzPts val="1600"/>
              <a:buChar char="•"/>
            </a:pPr>
            <a:r>
              <a:rPr lang="en-US"/>
              <a:t>특성 중요도를 계산할 수 있는 것이 결정 트리의 또다른 큰 장점</a:t>
            </a:r>
            <a:endParaRPr/>
          </a:p>
        </p:txBody>
      </p:sp>
      <p:sp>
        <p:nvSpPr>
          <p:cNvPr id="405" name="Google Shape;405;p22"/>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3"/>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마무리(2)</a:t>
            </a:r>
            <a:endParaRPr/>
          </a:p>
        </p:txBody>
      </p:sp>
      <p:sp>
        <p:nvSpPr>
          <p:cNvPr id="411" name="Google Shape;411;p23"/>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412" name="Google Shape;412;p23"/>
          <p:cNvSpPr txBox="1">
            <a:spLocks noGrp="1"/>
          </p:cNvSpPr>
          <p:nvPr>
            <p:ph type="body" idx="1"/>
          </p:nvPr>
        </p:nvSpPr>
        <p:spPr>
          <a:xfrm>
            <a:off x="468000" y="1080000"/>
            <a:ext cx="11605594" cy="5547693"/>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핵심 패키지와 함수</a:t>
            </a:r>
            <a:endParaRPr/>
          </a:p>
          <a:p>
            <a:pPr marL="685800" lvl="1" indent="-228600" algn="l" rtl="0">
              <a:lnSpc>
                <a:spcPct val="140000"/>
              </a:lnSpc>
              <a:spcBef>
                <a:spcPts val="500"/>
              </a:spcBef>
              <a:spcAft>
                <a:spcPts val="0"/>
              </a:spcAft>
              <a:buClr>
                <a:schemeClr val="dk1"/>
              </a:buClr>
              <a:buSzPts val="1800"/>
              <a:buChar char="⁃"/>
            </a:pPr>
            <a:r>
              <a:rPr lang="en-US"/>
              <a:t>pandas</a:t>
            </a:r>
            <a:endParaRPr/>
          </a:p>
          <a:p>
            <a:pPr marL="1143000" lvl="2" indent="-228600" algn="l" rtl="0">
              <a:lnSpc>
                <a:spcPct val="140000"/>
              </a:lnSpc>
              <a:spcBef>
                <a:spcPts val="500"/>
              </a:spcBef>
              <a:spcAft>
                <a:spcPts val="0"/>
              </a:spcAft>
              <a:buClr>
                <a:schemeClr val="dk1"/>
              </a:buClr>
              <a:buSzPts val="1600"/>
              <a:buChar char="•"/>
            </a:pPr>
            <a:r>
              <a:rPr lang="en-US"/>
              <a:t>info( ): 데이터프레임의 요약된 정보를 출력</a:t>
            </a:r>
            <a:endParaRPr/>
          </a:p>
          <a:p>
            <a:pPr marL="1143000" lvl="2" indent="-228600" algn="l" rtl="0">
              <a:lnSpc>
                <a:spcPct val="140000"/>
              </a:lnSpc>
              <a:spcBef>
                <a:spcPts val="500"/>
              </a:spcBef>
              <a:spcAft>
                <a:spcPts val="0"/>
              </a:spcAft>
              <a:buClr>
                <a:schemeClr val="dk1"/>
              </a:buClr>
              <a:buSzPts val="1600"/>
              <a:buChar char="•"/>
            </a:pPr>
            <a:r>
              <a:rPr lang="en-US"/>
              <a:t>describe( ): 데이터프레임 열의 통계 값을 제공</a:t>
            </a:r>
            <a:endParaRPr/>
          </a:p>
          <a:p>
            <a:pPr marL="685800" lvl="1" indent="-228600" algn="l" rtl="0">
              <a:lnSpc>
                <a:spcPct val="140000"/>
              </a:lnSpc>
              <a:spcBef>
                <a:spcPts val="500"/>
              </a:spcBef>
              <a:spcAft>
                <a:spcPts val="0"/>
              </a:spcAft>
              <a:buClr>
                <a:schemeClr val="dk1"/>
              </a:buClr>
              <a:buSzPts val="1800"/>
              <a:buChar char="⁃"/>
            </a:pPr>
            <a:r>
              <a:rPr lang="en-US"/>
              <a:t>scikit-learn</a:t>
            </a:r>
            <a:endParaRPr/>
          </a:p>
          <a:p>
            <a:pPr marL="1143000" lvl="2" indent="-228600" algn="l" rtl="0">
              <a:lnSpc>
                <a:spcPct val="140000"/>
              </a:lnSpc>
              <a:spcBef>
                <a:spcPts val="500"/>
              </a:spcBef>
              <a:spcAft>
                <a:spcPts val="0"/>
              </a:spcAft>
              <a:buClr>
                <a:schemeClr val="dk1"/>
              </a:buClr>
              <a:buSzPts val="1600"/>
              <a:buChar char="•"/>
            </a:pPr>
            <a:r>
              <a:rPr lang="en-US"/>
              <a:t>DecisionTreeClassifier: 결정 트리 분류 클래스</a:t>
            </a:r>
            <a:endParaRPr/>
          </a:p>
          <a:p>
            <a:pPr marL="1143000" lvl="2" indent="-228600" algn="l" rtl="0">
              <a:lnSpc>
                <a:spcPct val="140000"/>
              </a:lnSpc>
              <a:spcBef>
                <a:spcPts val="500"/>
              </a:spcBef>
              <a:spcAft>
                <a:spcPts val="0"/>
              </a:spcAft>
              <a:buClr>
                <a:schemeClr val="dk1"/>
              </a:buClr>
              <a:buSzPts val="1600"/>
              <a:buChar char="•"/>
            </a:pPr>
            <a:r>
              <a:rPr lang="en-US"/>
              <a:t>plot_tree( ): 결정 트리 모델을 시각화</a:t>
            </a:r>
            <a:endParaRPr/>
          </a:p>
        </p:txBody>
      </p:sp>
      <p:sp>
        <p:nvSpPr>
          <p:cNvPr id="413" name="Google Shape;413;p23"/>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4"/>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확인 문제</a:t>
            </a:r>
            <a:endParaRPr/>
          </a:p>
        </p:txBody>
      </p:sp>
      <p:sp>
        <p:nvSpPr>
          <p:cNvPr id="419" name="Google Shape;419;p24"/>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420" name="Google Shape;420;p24"/>
          <p:cNvSpPr txBox="1">
            <a:spLocks noGrp="1"/>
          </p:cNvSpPr>
          <p:nvPr>
            <p:ph type="body" idx="1"/>
          </p:nvPr>
        </p:nvSpPr>
        <p:spPr>
          <a:xfrm>
            <a:off x="468000" y="1080000"/>
            <a:ext cx="11605594" cy="5395293"/>
          </a:xfrm>
          <a:prstGeom prst="rect">
            <a:avLst/>
          </a:prstGeom>
          <a:noFill/>
          <a:ln>
            <a:noFill/>
          </a:ln>
        </p:spPr>
        <p:txBody>
          <a:bodyPr spcFirstLastPara="1" wrap="square" lIns="91425" tIns="45700" rIns="91425" bIns="45700" anchor="t" anchorCtr="0">
            <a:normAutofit/>
          </a:bodyPr>
          <a:lstStyle/>
          <a:p>
            <a:pPr marL="457200" lvl="0" indent="-457200" algn="l" rtl="0">
              <a:lnSpc>
                <a:spcPct val="140000"/>
              </a:lnSpc>
              <a:spcBef>
                <a:spcPts val="0"/>
              </a:spcBef>
              <a:spcAft>
                <a:spcPts val="0"/>
              </a:spcAft>
              <a:buClr>
                <a:schemeClr val="dk1"/>
              </a:buClr>
              <a:buSzPts val="2000"/>
              <a:buFont typeface="Calibri"/>
              <a:buAutoNum type="arabicPeriod"/>
            </a:pPr>
            <a:r>
              <a:rPr lang="en-US"/>
              <a:t>다음 중 결정 트리의 불순도에 대해 옳게 설명한 것을 모두 고르면?</a:t>
            </a:r>
            <a:endParaRPr/>
          </a:p>
          <a:p>
            <a:pPr marL="457200" lvl="1" indent="0" algn="l" rtl="0">
              <a:lnSpc>
                <a:spcPct val="140000"/>
              </a:lnSpc>
              <a:spcBef>
                <a:spcPts val="500"/>
              </a:spcBef>
              <a:spcAft>
                <a:spcPts val="0"/>
              </a:spcAft>
              <a:buClr>
                <a:schemeClr val="dk1"/>
              </a:buClr>
              <a:buSzPts val="1800"/>
              <a:buNone/>
            </a:pPr>
            <a:r>
              <a:rPr lang="en-US"/>
              <a:t xml:space="preserve">① 지니 불순도는 부모 노드의 불순도와 자식 노드의 불순도의 차이로 계산	</a:t>
            </a:r>
            <a:br>
              <a:rPr lang="en-US"/>
            </a:br>
            <a:r>
              <a:rPr lang="en-US"/>
              <a:t xml:space="preserve">② 지니 불순도는 클래스의 비율을 제곱하여 모두 더한 다음1 에서 빼줌		</a:t>
            </a:r>
            <a:br>
              <a:rPr lang="en-US"/>
            </a:br>
            <a:r>
              <a:rPr lang="en-US"/>
              <a:t xml:space="preserve">③ 엔트로피 불순도는 1에서 가장 큰 클래스 비율을 빼서 계산			</a:t>
            </a:r>
            <a:br>
              <a:rPr lang="en-US"/>
            </a:br>
            <a:r>
              <a:rPr lang="en-US"/>
              <a:t xml:space="preserve">④ 엔트로피 불순도는 클래스 비율과 클래스 비율에 밑이 2인 로그를 적용한 값을 곱해서 모두 더한 후 </a:t>
            </a:r>
            <a:br>
              <a:rPr lang="en-US"/>
            </a:br>
            <a:r>
              <a:rPr lang="en-US"/>
              <a:t xml:space="preserve">    음수로 바꾸어 계산</a:t>
            </a:r>
            <a:endParaRPr/>
          </a:p>
          <a:p>
            <a:pPr marL="457200" lvl="1" indent="0" algn="l" rtl="0">
              <a:lnSpc>
                <a:spcPct val="140000"/>
              </a:lnSpc>
              <a:spcBef>
                <a:spcPts val="500"/>
              </a:spcBef>
              <a:spcAft>
                <a:spcPts val="0"/>
              </a:spcAft>
              <a:buClr>
                <a:schemeClr val="dk1"/>
              </a:buClr>
              <a:buSzPts val="1800"/>
              <a:buNone/>
            </a:pPr>
            <a:endParaRPr baseline="30000"/>
          </a:p>
          <a:p>
            <a:pPr marL="342900" lvl="0" indent="-342900" algn="l" rtl="0">
              <a:lnSpc>
                <a:spcPct val="140000"/>
              </a:lnSpc>
              <a:spcBef>
                <a:spcPts val="1000"/>
              </a:spcBef>
              <a:spcAft>
                <a:spcPts val="0"/>
              </a:spcAft>
              <a:buClr>
                <a:schemeClr val="dk1"/>
              </a:buClr>
              <a:buSzPts val="2000"/>
              <a:buFont typeface="Calibri"/>
              <a:buAutoNum type="arabicPeriod"/>
            </a:pPr>
            <a:r>
              <a:rPr lang="en-US"/>
              <a:t>결정 트리에서 계산한 특성 중요도가 저장되어 있는 속성은?</a:t>
            </a:r>
            <a:endParaRPr/>
          </a:p>
          <a:p>
            <a:pPr marL="457200" lvl="1" indent="0" algn="l" rtl="0">
              <a:lnSpc>
                <a:spcPct val="140000"/>
              </a:lnSpc>
              <a:spcBef>
                <a:spcPts val="500"/>
              </a:spcBef>
              <a:spcAft>
                <a:spcPts val="0"/>
              </a:spcAft>
              <a:buClr>
                <a:schemeClr val="dk1"/>
              </a:buClr>
              <a:buSzPts val="1800"/>
              <a:buNone/>
            </a:pPr>
            <a:r>
              <a:rPr lang="en-US"/>
              <a:t xml:space="preserve">① important_variables_	</a:t>
            </a:r>
            <a:br>
              <a:rPr lang="en-US"/>
            </a:br>
            <a:r>
              <a:rPr lang="en-US"/>
              <a:t xml:space="preserve">② variable_importances_		</a:t>
            </a:r>
            <a:br>
              <a:rPr lang="en-US"/>
            </a:br>
            <a:r>
              <a:rPr lang="en-US"/>
              <a:t xml:space="preserve">③ important_features_	</a:t>
            </a:r>
            <a:br>
              <a:rPr lang="en-US"/>
            </a:br>
            <a:r>
              <a:rPr lang="en-US"/>
              <a:t>④ feature_importances_</a:t>
            </a:r>
            <a:endParaRPr/>
          </a:p>
          <a:p>
            <a:pPr marL="342900" lvl="0" indent="-215900" algn="l" rtl="0">
              <a:lnSpc>
                <a:spcPct val="140000"/>
              </a:lnSpc>
              <a:spcBef>
                <a:spcPts val="1000"/>
              </a:spcBef>
              <a:spcAft>
                <a:spcPts val="0"/>
              </a:spcAft>
              <a:buClr>
                <a:schemeClr val="dk1"/>
              </a:buClr>
              <a:buSzPts val="2000"/>
              <a:buFont typeface="Calibri"/>
              <a:buNone/>
            </a:pPr>
            <a:endParaRPr/>
          </a:p>
        </p:txBody>
      </p:sp>
      <p:sp>
        <p:nvSpPr>
          <p:cNvPr id="421" name="Google Shape;421;p24"/>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343e55feb5e_0_30"/>
          <p:cNvSpPr txBox="1">
            <a:spLocks noGrp="1"/>
          </p:cNvSpPr>
          <p:nvPr>
            <p:ph type="title"/>
          </p:nvPr>
        </p:nvSpPr>
        <p:spPr>
          <a:xfrm>
            <a:off x="487015" y="107957"/>
            <a:ext cx="11281200" cy="671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확인 문제</a:t>
            </a:r>
            <a:endParaRPr/>
          </a:p>
        </p:txBody>
      </p:sp>
      <p:sp>
        <p:nvSpPr>
          <p:cNvPr id="427" name="Google Shape;427;g343e55feb5e_0_30"/>
          <p:cNvSpPr txBox="1">
            <a:spLocks noGrp="1"/>
          </p:cNvSpPr>
          <p:nvPr>
            <p:ph type="sldNum" idx="12"/>
          </p:nvPr>
        </p:nvSpPr>
        <p:spPr>
          <a:xfrm>
            <a:off x="11691731" y="6472308"/>
            <a:ext cx="400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428" name="Google Shape;428;g343e55feb5e_0_30"/>
          <p:cNvSpPr txBox="1">
            <a:spLocks noGrp="1"/>
          </p:cNvSpPr>
          <p:nvPr>
            <p:ph type="body" idx="1"/>
          </p:nvPr>
        </p:nvSpPr>
        <p:spPr>
          <a:xfrm>
            <a:off x="468000" y="1080000"/>
            <a:ext cx="11605500" cy="5395200"/>
          </a:xfrm>
          <a:prstGeom prst="rect">
            <a:avLst/>
          </a:prstGeom>
          <a:noFill/>
          <a:ln>
            <a:noFill/>
          </a:ln>
        </p:spPr>
        <p:txBody>
          <a:bodyPr spcFirstLastPara="1" wrap="square" lIns="91425" tIns="45700" rIns="91425" bIns="45700" anchor="t" anchorCtr="0">
            <a:normAutofit/>
          </a:bodyPr>
          <a:lstStyle/>
          <a:p>
            <a:pPr marL="457200" lvl="0" indent="-457200" algn="l" rtl="0">
              <a:lnSpc>
                <a:spcPct val="140000"/>
              </a:lnSpc>
              <a:spcBef>
                <a:spcPts val="0"/>
              </a:spcBef>
              <a:spcAft>
                <a:spcPts val="0"/>
              </a:spcAft>
              <a:buClr>
                <a:schemeClr val="dk1"/>
              </a:buClr>
              <a:buSzPts val="2000"/>
              <a:buFont typeface="Calibri"/>
              <a:buAutoNum type="arabicPeriod" startAt="3"/>
            </a:pPr>
            <a:r>
              <a:rPr lang="en-US"/>
              <a:t>다음 중 사이킷런의 결정 트리 모델의 최대 깊이를 지정하는 매개변수는 무엇인가요?</a:t>
            </a:r>
            <a:endParaRPr/>
          </a:p>
          <a:p>
            <a:pPr marL="457200" lvl="1" indent="0" algn="l" rtl="0">
              <a:lnSpc>
                <a:spcPct val="140000"/>
              </a:lnSpc>
              <a:spcBef>
                <a:spcPts val="500"/>
              </a:spcBef>
              <a:spcAft>
                <a:spcPts val="0"/>
              </a:spcAft>
              <a:buClr>
                <a:schemeClr val="dk1"/>
              </a:buClr>
              <a:buSzPts val="1800"/>
              <a:buNone/>
            </a:pPr>
            <a:r>
              <a:rPr lang="en-US"/>
              <a:t>① max_depth</a:t>
            </a:r>
            <a:br>
              <a:rPr lang="en-US"/>
            </a:br>
            <a:r>
              <a:rPr lang="en-US"/>
              <a:t>② max_leaf_nodes</a:t>
            </a:r>
            <a:br>
              <a:rPr lang="en-US"/>
            </a:br>
            <a:r>
              <a:rPr lang="en-US"/>
              <a:t>③ max_features</a:t>
            </a:r>
            <a:br>
              <a:rPr lang="en-US"/>
            </a:br>
            <a:r>
              <a:rPr lang="en-US"/>
              <a:t>④ max_samples</a:t>
            </a:r>
            <a:br>
              <a:rPr lang="en-US"/>
            </a:br>
            <a:endParaRPr/>
          </a:p>
          <a:p>
            <a:pPr marL="0" lvl="1" indent="0" algn="l" rtl="0">
              <a:lnSpc>
                <a:spcPct val="140000"/>
              </a:lnSpc>
              <a:spcBef>
                <a:spcPts val="500"/>
              </a:spcBef>
              <a:spcAft>
                <a:spcPts val="0"/>
              </a:spcAft>
              <a:buClr>
                <a:schemeClr val="dk1"/>
              </a:buClr>
              <a:buSzPts val="1800"/>
              <a:buNone/>
            </a:pPr>
            <a:endParaRPr/>
          </a:p>
          <a:p>
            <a:pPr marL="342900" lvl="0" indent="-215900" algn="l" rtl="0">
              <a:lnSpc>
                <a:spcPct val="140000"/>
              </a:lnSpc>
              <a:spcBef>
                <a:spcPts val="1000"/>
              </a:spcBef>
              <a:spcAft>
                <a:spcPts val="0"/>
              </a:spcAft>
              <a:buClr>
                <a:schemeClr val="dk1"/>
              </a:buClr>
              <a:buSzPts val="2000"/>
              <a:buFont typeface="Calibri"/>
              <a:buNone/>
            </a:pPr>
            <a:endParaRPr/>
          </a:p>
        </p:txBody>
      </p:sp>
      <p:sp>
        <p:nvSpPr>
          <p:cNvPr id="429" name="Google Shape;429;g343e55feb5e_0_30"/>
          <p:cNvSpPr txBox="1">
            <a:spLocks noGrp="1"/>
          </p:cNvSpPr>
          <p:nvPr>
            <p:ph type="ftr" idx="11"/>
          </p:nvPr>
        </p:nvSpPr>
        <p:spPr>
          <a:xfrm>
            <a:off x="482154" y="6574971"/>
            <a:ext cx="4114800" cy="21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343e55feb5e_0_38"/>
          <p:cNvSpPr txBox="1">
            <a:spLocks noGrp="1"/>
          </p:cNvSpPr>
          <p:nvPr>
            <p:ph type="title"/>
          </p:nvPr>
        </p:nvSpPr>
        <p:spPr>
          <a:xfrm>
            <a:off x="487015" y="107957"/>
            <a:ext cx="11281200" cy="671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확인 문제</a:t>
            </a:r>
            <a:endParaRPr/>
          </a:p>
        </p:txBody>
      </p:sp>
      <p:sp>
        <p:nvSpPr>
          <p:cNvPr id="435" name="Google Shape;435;g343e55feb5e_0_38"/>
          <p:cNvSpPr txBox="1">
            <a:spLocks noGrp="1"/>
          </p:cNvSpPr>
          <p:nvPr>
            <p:ph type="sldNum" idx="12"/>
          </p:nvPr>
        </p:nvSpPr>
        <p:spPr>
          <a:xfrm>
            <a:off x="11691731" y="6472308"/>
            <a:ext cx="400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436" name="Google Shape;436;g343e55feb5e_0_38"/>
          <p:cNvSpPr txBox="1">
            <a:spLocks noGrp="1"/>
          </p:cNvSpPr>
          <p:nvPr>
            <p:ph type="body" idx="1"/>
          </p:nvPr>
        </p:nvSpPr>
        <p:spPr>
          <a:xfrm>
            <a:off x="468000" y="1080000"/>
            <a:ext cx="11605500" cy="5395200"/>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Clr>
                <a:schemeClr val="dk1"/>
              </a:buClr>
              <a:buSzPts val="2000"/>
              <a:buFont typeface="Calibri"/>
              <a:buAutoNum type="arabicPeriod" startAt="4"/>
            </a:pPr>
            <a:r>
              <a:rPr lang="en-US"/>
              <a:t>앞서 결정 트리 예제에서 max_depth를 3으로 지정하여 좌우가 대칭인 트리를 만들었습니다. 사이킷런의 결정 트리 클래스가 제공하는 매개변수 중 min_impurity_decrease를 사용해 가지치기를 해 보겠습니다. 어떤 노드의 정보 이득 × (노드의 샘플 수) / (전체 샘플 수) 값이 이 매개변수보다 작으면 더 이상 분할하지 않습니다. 이 매개변수의 값을 0.0005로 지정하고 결정 트리를 만들어 보세요. 좌우가 균일하지 않은 트리가 만들어지나요? 테스트 세트의 성능은 어떤가요?</a:t>
            </a:r>
            <a:endParaRPr/>
          </a:p>
          <a:p>
            <a:pPr marL="457200" lvl="1" indent="0" algn="l" rtl="0">
              <a:lnSpc>
                <a:spcPct val="140000"/>
              </a:lnSpc>
              <a:spcBef>
                <a:spcPts val="500"/>
              </a:spcBef>
              <a:spcAft>
                <a:spcPts val="0"/>
              </a:spcAft>
              <a:buClr>
                <a:schemeClr val="dk1"/>
              </a:buClr>
              <a:buSzPts val="1800"/>
              <a:buNone/>
            </a:pPr>
            <a:endParaRPr/>
          </a:p>
          <a:p>
            <a:pPr marL="0" lvl="1" indent="0" algn="l" rtl="0">
              <a:lnSpc>
                <a:spcPct val="140000"/>
              </a:lnSpc>
              <a:spcBef>
                <a:spcPts val="500"/>
              </a:spcBef>
              <a:spcAft>
                <a:spcPts val="0"/>
              </a:spcAft>
              <a:buClr>
                <a:schemeClr val="dk1"/>
              </a:buClr>
              <a:buSzPts val="1800"/>
              <a:buNone/>
            </a:pPr>
            <a:endParaRPr/>
          </a:p>
          <a:p>
            <a:pPr marL="342900" lvl="0" indent="-215900" algn="l" rtl="0">
              <a:lnSpc>
                <a:spcPct val="140000"/>
              </a:lnSpc>
              <a:spcBef>
                <a:spcPts val="1000"/>
              </a:spcBef>
              <a:spcAft>
                <a:spcPts val="0"/>
              </a:spcAft>
              <a:buClr>
                <a:schemeClr val="dk1"/>
              </a:buClr>
              <a:buSzPts val="2000"/>
              <a:buFont typeface="Calibri"/>
              <a:buNone/>
            </a:pPr>
            <a:endParaRPr/>
          </a:p>
        </p:txBody>
      </p:sp>
      <p:sp>
        <p:nvSpPr>
          <p:cNvPr id="437" name="Google Shape;437;g343e55feb5e_0_38"/>
          <p:cNvSpPr txBox="1">
            <a:spLocks noGrp="1"/>
          </p:cNvSpPr>
          <p:nvPr>
            <p:ph type="ftr" idx="11"/>
          </p:nvPr>
        </p:nvSpPr>
        <p:spPr>
          <a:xfrm>
            <a:off x="482154" y="6574971"/>
            <a:ext cx="4114800" cy="21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438" name="Google Shape;438;g343e55feb5e_0_38"/>
          <p:cNvGraphicFramePr/>
          <p:nvPr/>
        </p:nvGraphicFramePr>
        <p:xfrm>
          <a:off x="1002165" y="3619296"/>
          <a:ext cx="3000000" cy="3000000"/>
        </p:xfrm>
        <a:graphic>
          <a:graphicData uri="http://schemas.openxmlformats.org/drawingml/2006/table">
            <a:tbl>
              <a:tblPr firstRow="1" bandRow="1">
                <a:noFill/>
                <a:tableStyleId>{C9D40B1B-CC92-46DE-B9C9-18C51CD1D1E8}</a:tableStyleId>
              </a:tblPr>
              <a:tblGrid>
                <a:gridCol w="7849050">
                  <a:extLst>
                    <a:ext uri="{9D8B030D-6E8A-4147-A177-3AD203B41FA5}">
                      <a16:colId xmlns:a16="http://schemas.microsoft.com/office/drawing/2014/main" val="20000"/>
                    </a:ext>
                  </a:extLst>
                </a:gridCol>
              </a:tblGrid>
              <a:tr h="177800">
                <a:tc>
                  <a:txBody>
                    <a:bodyPr/>
                    <a:lstStyle/>
                    <a:p>
                      <a:pPr marL="0" lvl="0" indent="0" algn="l" rtl="0">
                        <a:spcBef>
                          <a:spcPts val="0"/>
                        </a:spcBef>
                        <a:spcAft>
                          <a:spcPts val="0"/>
                        </a:spcAft>
                        <a:buClr>
                          <a:schemeClr val="dk1"/>
                        </a:buClr>
                        <a:buSzPts val="1100"/>
                        <a:buFont typeface="Arial"/>
                        <a:buNone/>
                      </a:pPr>
                      <a:r>
                        <a:rPr lang="en-US" b="0">
                          <a:solidFill>
                            <a:srgbClr val="000000"/>
                          </a:solidFill>
                        </a:rPr>
                        <a:t>dt = DecisionTreeClassifier(                 , random_state=42) # 코드를 완성해 보세요</a:t>
                      </a:r>
                      <a:endParaRPr b="0">
                        <a:solidFill>
                          <a:srgbClr val="000000"/>
                        </a:solidFill>
                      </a:endParaRPr>
                    </a:p>
                    <a:p>
                      <a:pPr marL="0" lvl="0" indent="0" algn="l" rtl="0">
                        <a:spcBef>
                          <a:spcPts val="0"/>
                        </a:spcBef>
                        <a:spcAft>
                          <a:spcPts val="0"/>
                        </a:spcAft>
                        <a:buClr>
                          <a:schemeClr val="dk1"/>
                        </a:buClr>
                        <a:buSzPts val="1100"/>
                        <a:buFont typeface="Arial"/>
                        <a:buNone/>
                      </a:pPr>
                      <a:r>
                        <a:rPr lang="en-US" b="0">
                          <a:solidFill>
                            <a:srgbClr val="000000"/>
                          </a:solidFill>
                        </a:rPr>
                        <a:t>dt.fit(train_input, train_target)</a:t>
                      </a:r>
                      <a:endParaRPr b="0">
                        <a:solidFill>
                          <a:srgbClr val="000000"/>
                        </a:solidFill>
                      </a:endParaRPr>
                    </a:p>
                    <a:p>
                      <a:pPr marL="0" lvl="0" indent="0" algn="l" rtl="0">
                        <a:spcBef>
                          <a:spcPts val="0"/>
                        </a:spcBef>
                        <a:spcAft>
                          <a:spcPts val="0"/>
                        </a:spcAft>
                        <a:buClr>
                          <a:schemeClr val="dk1"/>
                        </a:buClr>
                        <a:buSzPts val="1100"/>
                        <a:buFont typeface="Arial"/>
                        <a:buNone/>
                      </a:pPr>
                      <a:r>
                        <a:rPr lang="en-US" b="0">
                          <a:solidFill>
                            <a:srgbClr val="000000"/>
                          </a:solidFill>
                        </a:rPr>
                        <a:t>print(dt.score(train_input, train_target))</a:t>
                      </a:r>
                      <a:endParaRPr b="0">
                        <a:solidFill>
                          <a:srgbClr val="000000"/>
                        </a:solidFill>
                      </a:endParaRPr>
                    </a:p>
                    <a:p>
                      <a:pPr marL="0" lvl="0" indent="0" algn="l" rtl="0">
                        <a:spcBef>
                          <a:spcPts val="0"/>
                        </a:spcBef>
                        <a:spcAft>
                          <a:spcPts val="0"/>
                        </a:spcAft>
                        <a:buClr>
                          <a:schemeClr val="dk1"/>
                        </a:buClr>
                        <a:buSzPts val="1100"/>
                        <a:buFont typeface="Arial"/>
                        <a:buNone/>
                      </a:pPr>
                      <a:r>
                        <a:rPr lang="en-US" b="0">
                          <a:solidFill>
                            <a:srgbClr val="000000"/>
                          </a:solidFill>
                        </a:rPr>
                        <a:t>print(dt.score(test_input, test_target))</a:t>
                      </a:r>
                      <a:endParaRPr b="0">
                        <a:solidFill>
                          <a:srgbClr val="000000"/>
                        </a:solidFill>
                      </a:endParaRPr>
                    </a:p>
                    <a:p>
                      <a:pPr marL="0" lvl="0" indent="0" algn="l" rtl="0">
                        <a:spcBef>
                          <a:spcPts val="0"/>
                        </a:spcBef>
                        <a:spcAft>
                          <a:spcPts val="0"/>
                        </a:spcAft>
                        <a:buClr>
                          <a:schemeClr val="dk1"/>
                        </a:buClr>
                        <a:buSzPts val="1100"/>
                        <a:buFont typeface="Arial"/>
                        <a:buNone/>
                      </a:pPr>
                      <a:r>
                        <a:rPr lang="en-US" b="0">
                          <a:solidFill>
                            <a:srgbClr val="000000"/>
                          </a:solidFill>
                        </a:rPr>
                        <a:t>plt.figure(figsize=(20,15))</a:t>
                      </a:r>
                      <a:endParaRPr b="0">
                        <a:solidFill>
                          <a:srgbClr val="000000"/>
                        </a:solidFill>
                      </a:endParaRPr>
                    </a:p>
                    <a:p>
                      <a:pPr marL="0" lvl="0" indent="0" algn="l" rtl="0">
                        <a:spcBef>
                          <a:spcPts val="0"/>
                        </a:spcBef>
                        <a:spcAft>
                          <a:spcPts val="0"/>
                        </a:spcAft>
                        <a:buClr>
                          <a:schemeClr val="dk1"/>
                        </a:buClr>
                        <a:buSzPts val="1100"/>
                        <a:buFont typeface="Arial"/>
                        <a:buNone/>
                      </a:pPr>
                      <a:r>
                        <a:rPr lang="en-US" b="0">
                          <a:solidFill>
                            <a:srgbClr val="000000"/>
                          </a:solidFill>
                        </a:rPr>
                        <a:t>plot_tree(dt, filled=True, feature_names=['alcohol', 'sugar', 'pH'])</a:t>
                      </a:r>
                      <a:endParaRPr b="0">
                        <a:solidFill>
                          <a:srgbClr val="000000"/>
                        </a:solidFill>
                      </a:endParaRPr>
                    </a:p>
                    <a:p>
                      <a:pPr marL="0" lvl="0" indent="0" algn="l" rtl="0">
                        <a:spcBef>
                          <a:spcPts val="0"/>
                        </a:spcBef>
                        <a:spcAft>
                          <a:spcPts val="0"/>
                        </a:spcAft>
                        <a:buSzPts val="1100"/>
                        <a:buNone/>
                      </a:pPr>
                      <a:r>
                        <a:rPr lang="en-US" b="0">
                          <a:solidFill>
                            <a:srgbClr val="000000"/>
                          </a:solidFill>
                        </a:rPr>
                        <a:t>plt.show()</a:t>
                      </a:r>
                      <a:endParaRPr b="0">
                        <a:solidFill>
                          <a:srgbClr val="000000"/>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439" name="Google Shape;439;g343e55feb5e_0_38"/>
          <p:cNvSpPr/>
          <p:nvPr/>
        </p:nvSpPr>
        <p:spPr>
          <a:xfrm>
            <a:off x="3191950" y="3693750"/>
            <a:ext cx="635400" cy="167700"/>
          </a:xfrm>
          <a:prstGeom prst="rect">
            <a:avLst/>
          </a:prstGeom>
          <a:solidFill>
            <a:srgbClr val="1A84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5"/>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검증 세트</a:t>
            </a:r>
            <a:endParaRPr/>
          </a:p>
          <a:p>
            <a:pPr marL="685800" lvl="1" indent="-228600" algn="l" rtl="0">
              <a:lnSpc>
                <a:spcPct val="140000"/>
              </a:lnSpc>
              <a:spcBef>
                <a:spcPts val="500"/>
              </a:spcBef>
              <a:spcAft>
                <a:spcPts val="0"/>
              </a:spcAft>
              <a:buClr>
                <a:schemeClr val="dk1"/>
              </a:buClr>
              <a:buSzPts val="1800"/>
              <a:buChar char="⁃"/>
            </a:pPr>
            <a:r>
              <a:rPr lang="en-US"/>
              <a:t>테스트 세트를 사용하지 않고 모델이 과대적합인지 과소적합인지 측정하기 위해 다시 나눠진 훈련 세트를 검증 세트(validation set)라고 함</a:t>
            </a:r>
            <a:endParaRPr/>
          </a:p>
          <a:p>
            <a:pPr marL="685800" lvl="1" indent="-228600" algn="l" rtl="0">
              <a:lnSpc>
                <a:spcPct val="140000"/>
              </a:lnSpc>
              <a:spcBef>
                <a:spcPts val="500"/>
              </a:spcBef>
              <a:spcAft>
                <a:spcPts val="0"/>
              </a:spcAft>
              <a:buClr>
                <a:schemeClr val="dk1"/>
              </a:buClr>
              <a:buSzPts val="1800"/>
              <a:buChar char="⁃"/>
            </a:pPr>
            <a:r>
              <a:rPr lang="en-US"/>
              <a:t>앞에서 전체 데이터 중 20%를 테스트 세트로 만들고 나머지 80%를 훈련 세트로 만들었는데, 이 훈련 세트 중에서 다시 20%를 떼어 내어 검증 세트로 만들기</a:t>
            </a:r>
            <a:endParaRPr/>
          </a:p>
          <a:p>
            <a:pPr marL="1143000" lvl="2" indent="-228600" algn="l" rtl="0">
              <a:lnSpc>
                <a:spcPct val="140000"/>
              </a:lnSpc>
              <a:spcBef>
                <a:spcPts val="500"/>
              </a:spcBef>
              <a:spcAft>
                <a:spcPts val="0"/>
              </a:spcAft>
              <a:buClr>
                <a:schemeClr val="dk1"/>
              </a:buClr>
              <a:buSzPts val="1600"/>
              <a:buChar char="•"/>
            </a:pPr>
            <a:r>
              <a:rPr lang="en-US"/>
              <a:t>훈련 세트에서 모델을 훈련하고 검증 세트로 모델을 평가</a:t>
            </a:r>
            <a:endParaRPr/>
          </a:p>
        </p:txBody>
      </p:sp>
      <p:sp>
        <p:nvSpPr>
          <p:cNvPr id="445" name="Google Shape;445;p2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a:t>
            </a:r>
            <a:endParaRPr/>
          </a:p>
        </p:txBody>
      </p:sp>
      <p:sp>
        <p:nvSpPr>
          <p:cNvPr id="446" name="Google Shape;446;p25"/>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447" name="Google Shape;447;p2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pic>
        <p:nvPicPr>
          <p:cNvPr id="448" name="Google Shape;448;p25"/>
          <p:cNvPicPr preferRelativeResize="0"/>
          <p:nvPr/>
        </p:nvPicPr>
        <p:blipFill rotWithShape="1">
          <a:blip r:embed="rId3">
            <a:alphaModFix/>
          </a:blip>
          <a:srcRect/>
          <a:stretch/>
        </p:blipFill>
        <p:spPr>
          <a:xfrm>
            <a:off x="3163062" y="3980852"/>
            <a:ext cx="5865876" cy="111974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6"/>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검증 세트</a:t>
            </a:r>
            <a:endParaRPr/>
          </a:p>
          <a:p>
            <a:pPr marL="685800" lvl="1" indent="-228600" algn="l" rtl="0">
              <a:lnSpc>
                <a:spcPct val="130000"/>
              </a:lnSpc>
              <a:spcBef>
                <a:spcPts val="500"/>
              </a:spcBef>
              <a:spcAft>
                <a:spcPts val="0"/>
              </a:spcAft>
              <a:buClr>
                <a:schemeClr val="dk1"/>
              </a:buClr>
              <a:buSzPts val="1800"/>
              <a:buChar char="⁃"/>
            </a:pPr>
            <a:r>
              <a:rPr lang="en-US"/>
              <a:t>검증 세트 만들기</a:t>
            </a:r>
            <a:endParaRPr/>
          </a:p>
          <a:p>
            <a:pPr marL="1143000" lvl="2" indent="-228600" algn="l" rtl="0">
              <a:lnSpc>
                <a:spcPct val="130000"/>
              </a:lnSpc>
              <a:spcBef>
                <a:spcPts val="500"/>
              </a:spcBef>
              <a:spcAft>
                <a:spcPts val="0"/>
              </a:spcAft>
              <a:buClr>
                <a:schemeClr val="dk1"/>
              </a:buClr>
              <a:buSzPts val="1600"/>
              <a:buChar char="•"/>
            </a:pPr>
            <a:r>
              <a:rPr lang="en-US"/>
              <a:t>판다스로 CSV 데이터 읽기</a:t>
            </a:r>
            <a:endParaRPr/>
          </a:p>
          <a:p>
            <a:pPr marL="1143000" lvl="2" indent="-127000" algn="l" rtl="0">
              <a:lnSpc>
                <a:spcPct val="130000"/>
              </a:lnSpc>
              <a:spcBef>
                <a:spcPts val="500"/>
              </a:spcBef>
              <a:spcAft>
                <a:spcPts val="0"/>
              </a:spcAft>
              <a:buClr>
                <a:schemeClr val="dk1"/>
              </a:buClr>
              <a:buSzPts val="1600"/>
              <a:buNone/>
            </a:pPr>
            <a:endParaRPr/>
          </a:p>
          <a:p>
            <a:pPr marL="1143000" lvl="2" indent="-177800" algn="l" rtl="0">
              <a:lnSpc>
                <a:spcPct val="130000"/>
              </a:lnSpc>
              <a:spcBef>
                <a:spcPts val="500"/>
              </a:spcBef>
              <a:spcAft>
                <a:spcPts val="0"/>
              </a:spcAft>
              <a:buClr>
                <a:schemeClr val="dk1"/>
              </a:buClr>
              <a:buSzPts val="800"/>
              <a:buNone/>
            </a:pPr>
            <a:endParaRPr sz="800"/>
          </a:p>
          <a:p>
            <a:pPr marL="1143000" lvl="2" indent="-228600" algn="l" rtl="0">
              <a:lnSpc>
                <a:spcPct val="130000"/>
              </a:lnSpc>
              <a:spcBef>
                <a:spcPts val="500"/>
              </a:spcBef>
              <a:spcAft>
                <a:spcPts val="0"/>
              </a:spcAft>
              <a:buClr>
                <a:schemeClr val="dk1"/>
              </a:buClr>
              <a:buSzPts val="1600"/>
              <a:buChar char="•"/>
            </a:pPr>
            <a:r>
              <a:rPr lang="en-US"/>
              <a:t>class 열을 타깃으로 사용하고 나머지 열은 특성 배열에 저장</a:t>
            </a:r>
            <a:endParaRPr/>
          </a:p>
          <a:p>
            <a:pPr marL="1143000" lvl="2" indent="-76200" algn="l" rtl="0">
              <a:lnSpc>
                <a:spcPct val="130000"/>
              </a:lnSpc>
              <a:spcBef>
                <a:spcPts val="500"/>
              </a:spcBef>
              <a:spcAft>
                <a:spcPts val="0"/>
              </a:spcAft>
              <a:buClr>
                <a:schemeClr val="dk1"/>
              </a:buClr>
              <a:buSzPts val="2400"/>
              <a:buNone/>
            </a:pPr>
            <a:endParaRPr sz="2400"/>
          </a:p>
          <a:p>
            <a:pPr marL="685800" lvl="1" indent="-228600" algn="l" rtl="0">
              <a:lnSpc>
                <a:spcPct val="130000"/>
              </a:lnSpc>
              <a:spcBef>
                <a:spcPts val="500"/>
              </a:spcBef>
              <a:spcAft>
                <a:spcPts val="0"/>
              </a:spcAft>
              <a:buClr>
                <a:schemeClr val="dk1"/>
              </a:buClr>
              <a:buSzPts val="1800"/>
              <a:buChar char="⁃"/>
            </a:pPr>
            <a:r>
              <a:rPr lang="en-US"/>
              <a:t>훈련 세트와 테스트 세트를 나누기</a:t>
            </a:r>
            <a:endParaRPr/>
          </a:p>
          <a:p>
            <a:pPr marL="1143000" lvl="2" indent="-228600" algn="l" rtl="0">
              <a:lnSpc>
                <a:spcPct val="130000"/>
              </a:lnSpc>
              <a:spcBef>
                <a:spcPts val="500"/>
              </a:spcBef>
              <a:spcAft>
                <a:spcPts val="0"/>
              </a:spcAft>
              <a:buClr>
                <a:schemeClr val="dk1"/>
              </a:buClr>
              <a:buSzPts val="1600"/>
              <a:buChar char="•"/>
            </a:pPr>
            <a:r>
              <a:rPr lang="en-US"/>
              <a:t>훈련 세트의 입력 데이터와 타깃 데이터를 train_input과 train_target 배열에 저장</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228600" algn="l" rtl="0">
              <a:lnSpc>
                <a:spcPct val="130000"/>
              </a:lnSpc>
              <a:spcBef>
                <a:spcPts val="500"/>
              </a:spcBef>
              <a:spcAft>
                <a:spcPts val="0"/>
              </a:spcAft>
              <a:buClr>
                <a:schemeClr val="dk1"/>
              </a:buClr>
              <a:buSzPts val="1600"/>
              <a:buChar char="•"/>
            </a:pPr>
            <a:r>
              <a:rPr lang="en-US"/>
              <a:t>훈련 세트 sub_input, sub_target과 검증 세트 val_input, val_target을 만들기</a:t>
            </a:r>
            <a:endParaRPr/>
          </a:p>
          <a:p>
            <a:pPr marL="1143000" lvl="2" indent="-127000" algn="l" rtl="0">
              <a:lnSpc>
                <a:spcPct val="130000"/>
              </a:lnSpc>
              <a:spcBef>
                <a:spcPts val="500"/>
              </a:spcBef>
              <a:spcAft>
                <a:spcPts val="0"/>
              </a:spcAft>
              <a:buClr>
                <a:schemeClr val="dk1"/>
              </a:buClr>
              <a:buSzPts val="1600"/>
              <a:buNone/>
            </a:pPr>
            <a:endParaRPr/>
          </a:p>
        </p:txBody>
      </p:sp>
      <p:sp>
        <p:nvSpPr>
          <p:cNvPr id="454" name="Google Shape;454;p26"/>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서치(2)</a:t>
            </a:r>
            <a:endParaRPr/>
          </a:p>
        </p:txBody>
      </p:sp>
      <p:sp>
        <p:nvSpPr>
          <p:cNvPr id="455" name="Google Shape;455;p26"/>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456" name="Google Shape;456;p26"/>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457" name="Google Shape;457;p26"/>
          <p:cNvGraphicFramePr/>
          <p:nvPr/>
        </p:nvGraphicFramePr>
        <p:xfrm>
          <a:off x="1732862" y="2361395"/>
          <a:ext cx="3000000" cy="3000000"/>
        </p:xfrm>
        <a:graphic>
          <a:graphicData uri="http://schemas.openxmlformats.org/drawingml/2006/table">
            <a:tbl>
              <a:tblPr firstRow="1" bandRow="1">
                <a:noFill/>
                <a:tableStyleId>{ABDC8413-338F-4B4E-88D6-13C1FF610216}</a:tableStyleId>
              </a:tblPr>
              <a:tblGrid>
                <a:gridCol w="46815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import pandas as pd</a:t>
                      </a:r>
                      <a:endParaRPr/>
                    </a:p>
                    <a:p>
                      <a:pPr marL="0" marR="0" lvl="0" indent="0" algn="l" rtl="0">
                        <a:spcBef>
                          <a:spcPts val="0"/>
                        </a:spcBef>
                        <a:spcAft>
                          <a:spcPts val="0"/>
                        </a:spcAft>
                        <a:buNone/>
                      </a:pPr>
                      <a:r>
                        <a:rPr lang="en-US" sz="1400" b="0" u="none" strike="noStrike" cap="none">
                          <a:solidFill>
                            <a:schemeClr val="dk1"/>
                          </a:solidFill>
                        </a:rPr>
                        <a:t>wine = pd.read_csv('https://bit.ly/wine-date')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458" name="Google Shape;458;p26"/>
          <p:cNvGraphicFramePr/>
          <p:nvPr/>
        </p:nvGraphicFramePr>
        <p:xfrm>
          <a:off x="1732862" y="3331705"/>
          <a:ext cx="3000000" cy="3000000"/>
        </p:xfrm>
        <a:graphic>
          <a:graphicData uri="http://schemas.openxmlformats.org/drawingml/2006/table">
            <a:tbl>
              <a:tblPr firstRow="1" bandRow="1">
                <a:noFill/>
                <a:tableStyleId>{ABDC8413-338F-4B4E-88D6-13C1FF610216}</a:tableStyleId>
              </a:tblPr>
              <a:tblGrid>
                <a:gridCol w="46815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data = wine[['alcohol', 'sugar', 'pH']]</a:t>
                      </a:r>
                      <a:endParaRPr/>
                    </a:p>
                    <a:p>
                      <a:pPr marL="0" marR="0" lvl="0" indent="0" algn="l" rtl="0">
                        <a:spcBef>
                          <a:spcPts val="0"/>
                        </a:spcBef>
                        <a:spcAft>
                          <a:spcPts val="0"/>
                        </a:spcAft>
                        <a:buNone/>
                      </a:pPr>
                      <a:r>
                        <a:rPr lang="en-US" sz="1400" b="0" u="none" strike="noStrike" cap="none">
                          <a:solidFill>
                            <a:schemeClr val="dk1"/>
                          </a:solidFill>
                        </a:rPr>
                        <a:t>target = wine['class']</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459" name="Google Shape;459;p26"/>
          <p:cNvGraphicFramePr/>
          <p:nvPr/>
        </p:nvGraphicFramePr>
        <p:xfrm>
          <a:off x="1732862" y="4667150"/>
          <a:ext cx="3000000" cy="3000000"/>
        </p:xfrm>
        <a:graphic>
          <a:graphicData uri="http://schemas.openxmlformats.org/drawingml/2006/table">
            <a:tbl>
              <a:tblPr firstRow="1" bandRow="1">
                <a:noFill/>
                <a:tableStyleId>{ABDC8413-338F-4B4E-88D6-13C1FF610216}</a:tableStyleId>
              </a:tblPr>
              <a:tblGrid>
                <a:gridCol w="63188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train_test_split</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train_input, test_input, train_target, test_target = train_test_split(</a:t>
                      </a:r>
                      <a:endParaRPr/>
                    </a:p>
                    <a:p>
                      <a:pPr marL="0" marR="0" lvl="0" indent="0" algn="l" rtl="0">
                        <a:spcBef>
                          <a:spcPts val="0"/>
                        </a:spcBef>
                        <a:spcAft>
                          <a:spcPts val="0"/>
                        </a:spcAft>
                        <a:buNone/>
                      </a:pPr>
                      <a:r>
                        <a:rPr lang="en-US" sz="1400" b="0" u="none" strike="noStrike" cap="none">
                          <a:solidFill>
                            <a:schemeClr val="dk1"/>
                          </a:solidFill>
                        </a:rPr>
                        <a:t xml:space="preserve">      data, target, test_size=0.2, random_state=42)</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460" name="Google Shape;460;p26"/>
          <p:cNvGraphicFramePr/>
          <p:nvPr/>
        </p:nvGraphicFramePr>
        <p:xfrm>
          <a:off x="1732862" y="5862761"/>
          <a:ext cx="3000000" cy="3000000"/>
        </p:xfrm>
        <a:graphic>
          <a:graphicData uri="http://schemas.openxmlformats.org/drawingml/2006/table">
            <a:tbl>
              <a:tblPr firstRow="1" bandRow="1">
                <a:noFill/>
                <a:tableStyleId>{ABDC8413-338F-4B4E-88D6-13C1FF610216}</a:tableStyleId>
              </a:tblPr>
              <a:tblGrid>
                <a:gridCol w="63188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sub_input, val_input, sub_target, val_target = train_test_split(</a:t>
                      </a:r>
                      <a:endParaRPr/>
                    </a:p>
                    <a:p>
                      <a:pPr marL="0" marR="0" lvl="0" indent="0" algn="l" rtl="0">
                        <a:spcBef>
                          <a:spcPts val="0"/>
                        </a:spcBef>
                        <a:spcAft>
                          <a:spcPts val="0"/>
                        </a:spcAft>
                        <a:buNone/>
                      </a:pPr>
                      <a:r>
                        <a:rPr lang="en-US" sz="1400" b="0" u="none" strike="noStrike" cap="none">
                          <a:solidFill>
                            <a:schemeClr val="dk1"/>
                          </a:solidFill>
                        </a:rPr>
                        <a:t>train_input, train_target, test_size=0.2, random_state=42)</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7"/>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검증 세트</a:t>
            </a:r>
            <a:endParaRPr/>
          </a:p>
          <a:p>
            <a:pPr marL="685800" lvl="1" indent="-228600" algn="l" rtl="0">
              <a:lnSpc>
                <a:spcPct val="140000"/>
              </a:lnSpc>
              <a:spcBef>
                <a:spcPts val="500"/>
              </a:spcBef>
              <a:spcAft>
                <a:spcPts val="0"/>
              </a:spcAft>
              <a:buClr>
                <a:schemeClr val="dk1"/>
              </a:buClr>
              <a:buSzPts val="1800"/>
              <a:buChar char="⁃"/>
            </a:pPr>
            <a:r>
              <a:rPr lang="en-US"/>
              <a:t>훈련 세트와 테스트 세트를 나누기</a:t>
            </a:r>
            <a:endParaRPr/>
          </a:p>
          <a:p>
            <a:pPr marL="1143000" lvl="2" indent="-228600" algn="l" rtl="0">
              <a:lnSpc>
                <a:spcPct val="140000"/>
              </a:lnSpc>
              <a:spcBef>
                <a:spcPts val="500"/>
              </a:spcBef>
              <a:spcAft>
                <a:spcPts val="0"/>
              </a:spcAft>
              <a:buClr>
                <a:schemeClr val="dk1"/>
              </a:buClr>
              <a:buSzPts val="1600"/>
              <a:buChar char="•"/>
            </a:pPr>
            <a:r>
              <a:rPr lang="en-US"/>
              <a:t>훈련 세트와 검증 세트의 크기를 확인</a:t>
            </a:r>
            <a:endParaRPr/>
          </a:p>
          <a:p>
            <a:pPr marL="1143000" lvl="2" indent="-127000" algn="l" rtl="0">
              <a:lnSpc>
                <a:spcPct val="140000"/>
              </a:lnSpc>
              <a:spcBef>
                <a:spcPts val="500"/>
              </a:spcBef>
              <a:spcAft>
                <a:spcPts val="0"/>
              </a:spcAft>
              <a:buClr>
                <a:schemeClr val="dk1"/>
              </a:buClr>
              <a:buSzPts val="1600"/>
              <a:buNone/>
            </a:pPr>
            <a:endParaRPr/>
          </a:p>
          <a:p>
            <a:pPr marL="685800" lvl="1" indent="-228600" algn="l" rtl="0">
              <a:lnSpc>
                <a:spcPct val="140000"/>
              </a:lnSpc>
              <a:spcBef>
                <a:spcPts val="500"/>
              </a:spcBef>
              <a:spcAft>
                <a:spcPts val="0"/>
              </a:spcAft>
              <a:buClr>
                <a:schemeClr val="dk1"/>
              </a:buClr>
              <a:buSzPts val="1800"/>
              <a:buChar char="⁃"/>
            </a:pPr>
            <a:r>
              <a:rPr lang="en-US"/>
              <a:t>모델을 만들고 평가</a:t>
            </a:r>
            <a:endParaRPr/>
          </a:p>
          <a:p>
            <a:pPr marL="1143000" lvl="2" indent="-228600" algn="l" rtl="0">
              <a:lnSpc>
                <a:spcPct val="140000"/>
              </a:lnSpc>
              <a:spcBef>
                <a:spcPts val="500"/>
              </a:spcBef>
              <a:spcAft>
                <a:spcPts val="0"/>
              </a:spcAft>
              <a:buClr>
                <a:schemeClr val="dk1"/>
              </a:buClr>
              <a:buSzPts val="1600"/>
              <a:buChar char="•"/>
            </a:pPr>
            <a:r>
              <a:rPr lang="en-US"/>
              <a:t>sub_input, sub_target과 val_input, val_target을 사용</a:t>
            </a:r>
            <a:endParaRPr/>
          </a:p>
          <a:p>
            <a:pPr marL="1143000" lvl="2" indent="-127000" algn="l" rtl="0">
              <a:lnSpc>
                <a:spcPct val="140000"/>
              </a:lnSpc>
              <a:spcBef>
                <a:spcPts val="500"/>
              </a:spcBef>
              <a:spcAft>
                <a:spcPts val="0"/>
              </a:spcAft>
              <a:buClr>
                <a:schemeClr val="dk1"/>
              </a:buClr>
              <a:buSzPts val="1600"/>
              <a:buNone/>
            </a:pPr>
            <a:endParaRPr/>
          </a:p>
        </p:txBody>
      </p:sp>
      <p:sp>
        <p:nvSpPr>
          <p:cNvPr id="466" name="Google Shape;466;p27"/>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서치(3)</a:t>
            </a:r>
            <a:endParaRPr/>
          </a:p>
        </p:txBody>
      </p:sp>
      <p:sp>
        <p:nvSpPr>
          <p:cNvPr id="467" name="Google Shape;467;p27"/>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468" name="Google Shape;468;p27"/>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469" name="Google Shape;469;p27"/>
          <p:cNvGraphicFramePr/>
          <p:nvPr/>
        </p:nvGraphicFramePr>
        <p:xfrm>
          <a:off x="1704584" y="2435460"/>
          <a:ext cx="3000000" cy="3000000"/>
        </p:xfrm>
        <a:graphic>
          <a:graphicData uri="http://schemas.openxmlformats.org/drawingml/2006/table">
            <a:tbl>
              <a:tblPr firstRow="1" bandRow="1">
                <a:noFill/>
                <a:tableStyleId>{ABDC8413-338F-4B4E-88D6-13C1FF610216}</a:tableStyleId>
              </a:tblPr>
              <a:tblGrid>
                <a:gridCol w="41731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print(sub_input.shape, val_input.shape)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470" name="Google Shape;470;p27"/>
          <p:cNvCxnSpPr/>
          <p:nvPr/>
        </p:nvCxnSpPr>
        <p:spPr>
          <a:xfrm>
            <a:off x="6169862" y="2583356"/>
            <a:ext cx="288925" cy="0"/>
          </a:xfrm>
          <a:prstGeom prst="straightConnector1">
            <a:avLst/>
          </a:prstGeom>
          <a:noFill/>
          <a:ln w="9525" cap="flat" cmpd="sng">
            <a:solidFill>
              <a:schemeClr val="accent6"/>
            </a:solidFill>
            <a:prstDash val="solid"/>
            <a:miter lim="800000"/>
            <a:headEnd type="none" w="sm" len="sm"/>
            <a:tailEnd type="triangle" w="med" len="med"/>
          </a:ln>
        </p:spPr>
      </p:cxnSp>
      <p:sp>
        <p:nvSpPr>
          <p:cNvPr id="471" name="Google Shape;471;p27"/>
          <p:cNvSpPr txBox="1"/>
          <p:nvPr/>
        </p:nvSpPr>
        <p:spPr>
          <a:xfrm>
            <a:off x="6651449" y="2397753"/>
            <a:ext cx="3054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(4157, 3)      (1040, 3)</a:t>
            </a:r>
            <a:endParaRPr sz="1800">
              <a:solidFill>
                <a:schemeClr val="dk1"/>
              </a:solidFill>
              <a:latin typeface="Calibri"/>
              <a:ea typeface="Calibri"/>
              <a:cs typeface="Calibri"/>
              <a:sym typeface="Calibri"/>
            </a:endParaRPr>
          </a:p>
        </p:txBody>
      </p:sp>
      <p:graphicFrame>
        <p:nvGraphicFramePr>
          <p:cNvPr id="472" name="Google Shape;472;p27"/>
          <p:cNvGraphicFramePr/>
          <p:nvPr/>
        </p:nvGraphicFramePr>
        <p:xfrm>
          <a:off x="1704584" y="3767889"/>
          <a:ext cx="3000000" cy="3000000"/>
        </p:xfrm>
        <a:graphic>
          <a:graphicData uri="http://schemas.openxmlformats.org/drawingml/2006/table">
            <a:tbl>
              <a:tblPr firstRow="1" bandRow="1">
                <a:noFill/>
                <a:tableStyleId>{ABDC8413-338F-4B4E-88D6-13C1FF610216}</a:tableStyleId>
              </a:tblPr>
              <a:tblGrid>
                <a:gridCol w="40877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sklearn.tree import DecisionTreeClassifier</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dt = DecisionTreeClassifier(random_state=42)</a:t>
                      </a:r>
                      <a:endParaRPr/>
                    </a:p>
                    <a:p>
                      <a:pPr marL="0" marR="0" lvl="0" indent="0" algn="l" rtl="0">
                        <a:spcBef>
                          <a:spcPts val="0"/>
                        </a:spcBef>
                        <a:spcAft>
                          <a:spcPts val="0"/>
                        </a:spcAft>
                        <a:buNone/>
                      </a:pPr>
                      <a:r>
                        <a:rPr lang="en-US" sz="1400" b="0" u="none" strike="noStrike" cap="none">
                          <a:solidFill>
                            <a:schemeClr val="dk1"/>
                          </a:solidFill>
                        </a:rPr>
                        <a:t>dt.fit(sub_input, sub_target)</a:t>
                      </a:r>
                      <a:endParaRPr/>
                    </a:p>
                    <a:p>
                      <a:pPr marL="0" marR="0" lvl="0" indent="0" algn="l" rtl="0">
                        <a:spcBef>
                          <a:spcPts val="0"/>
                        </a:spcBef>
                        <a:spcAft>
                          <a:spcPts val="0"/>
                        </a:spcAft>
                        <a:buNone/>
                      </a:pPr>
                      <a:r>
                        <a:rPr lang="en-US" sz="1400" b="0" u="none" strike="noStrike" cap="none">
                          <a:solidFill>
                            <a:schemeClr val="dk1"/>
                          </a:solidFill>
                        </a:rPr>
                        <a:t>print(dt.score(sub_input, sub_target))</a:t>
                      </a:r>
                      <a:endParaRPr/>
                    </a:p>
                    <a:p>
                      <a:pPr marL="0" marR="0" lvl="0" indent="0" algn="l" rtl="0">
                        <a:spcBef>
                          <a:spcPts val="0"/>
                        </a:spcBef>
                        <a:spcAft>
                          <a:spcPts val="0"/>
                        </a:spcAft>
                        <a:buNone/>
                      </a:pPr>
                      <a:r>
                        <a:rPr lang="en-US" sz="1400" b="0" u="none" strike="noStrike" cap="none">
                          <a:solidFill>
                            <a:schemeClr val="dk1"/>
                          </a:solidFill>
                        </a:rPr>
                        <a:t>print(dt.score(val_input, val_target))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473" name="Google Shape;473;p27"/>
          <p:cNvCxnSpPr/>
          <p:nvPr/>
        </p:nvCxnSpPr>
        <p:spPr>
          <a:xfrm>
            <a:off x="6169862" y="4323472"/>
            <a:ext cx="288925" cy="0"/>
          </a:xfrm>
          <a:prstGeom prst="straightConnector1">
            <a:avLst/>
          </a:prstGeom>
          <a:noFill/>
          <a:ln w="9525" cap="flat" cmpd="sng">
            <a:solidFill>
              <a:schemeClr val="accent6"/>
            </a:solidFill>
            <a:prstDash val="solid"/>
            <a:miter lim="800000"/>
            <a:headEnd type="none" w="sm" len="sm"/>
            <a:tailEnd type="triangle" w="med" len="med"/>
          </a:ln>
        </p:spPr>
      </p:cxnSp>
      <p:sp>
        <p:nvSpPr>
          <p:cNvPr id="474" name="Google Shape;474;p27"/>
          <p:cNvSpPr txBox="1"/>
          <p:nvPr/>
        </p:nvSpPr>
        <p:spPr>
          <a:xfrm>
            <a:off x="6651449" y="4000306"/>
            <a:ext cx="30540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0.9971133028626413</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0.864423076923077</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5"/>
          <p:cNvSpPr txBox="1"/>
          <p:nvPr/>
        </p:nvSpPr>
        <p:spPr>
          <a:xfrm>
            <a:off x="779230" y="1906438"/>
            <a:ext cx="11228717" cy="482216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2200">
              <a:solidFill>
                <a:schemeClr val="dk1"/>
              </a:solidFill>
              <a:latin typeface="Malgun Gothic"/>
              <a:ea typeface="Malgun Gothic"/>
              <a:cs typeface="Malgun Gothic"/>
              <a:sym typeface="Malgun Gothic"/>
            </a:endParaRPr>
          </a:p>
        </p:txBody>
      </p:sp>
      <p:sp>
        <p:nvSpPr>
          <p:cNvPr id="199" name="Google Shape;199;p5"/>
          <p:cNvSpPr txBox="1">
            <a:spLocks noGrp="1"/>
          </p:cNvSpPr>
          <p:nvPr>
            <p:ph type="sldNum" idx="12"/>
          </p:nvPr>
        </p:nvSpPr>
        <p:spPr>
          <a:xfrm>
            <a:off x="11691731" y="6483194"/>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00" name="Google Shape;200;p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Contents</a:t>
            </a:r>
            <a:endParaRPr/>
          </a:p>
        </p:txBody>
      </p:sp>
      <p:sp>
        <p:nvSpPr>
          <p:cNvPr id="201" name="Google Shape;201;p5"/>
          <p:cNvSpPr txBox="1">
            <a:spLocks noGrp="1"/>
          </p:cNvSpPr>
          <p:nvPr>
            <p:ph type="body" idx="4294967295"/>
          </p:nvPr>
        </p:nvSpPr>
        <p:spPr>
          <a:xfrm>
            <a:off x="720000" y="1440000"/>
            <a:ext cx="11280775" cy="135438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b="1"/>
              <a:t>CHAPTER 05 트리 알고리즘</a:t>
            </a:r>
            <a:br>
              <a:rPr lang="en-US"/>
            </a:br>
            <a:endParaRPr sz="2000"/>
          </a:p>
        </p:txBody>
      </p:sp>
      <p:sp>
        <p:nvSpPr>
          <p:cNvPr id="202" name="Google Shape;202;p5"/>
          <p:cNvSpPr txBox="1"/>
          <p:nvPr/>
        </p:nvSpPr>
        <p:spPr>
          <a:xfrm>
            <a:off x="720000" y="2671200"/>
            <a:ext cx="10034954" cy="2868406"/>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US" sz="2000">
                <a:solidFill>
                  <a:schemeClr val="dk1"/>
                </a:solidFill>
                <a:latin typeface="Calibri"/>
                <a:ea typeface="Calibri"/>
                <a:cs typeface="Calibri"/>
                <a:sym typeface="Calibri"/>
              </a:rPr>
              <a:t xml:space="preserve">SECTION 5-1	결정 트리 </a:t>
            </a:r>
            <a:endParaRPr sz="20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r>
              <a:rPr lang="en-US" sz="2000">
                <a:solidFill>
                  <a:schemeClr val="dk1"/>
                </a:solidFill>
                <a:latin typeface="Calibri"/>
                <a:ea typeface="Calibri"/>
                <a:cs typeface="Calibri"/>
                <a:sym typeface="Calibri"/>
              </a:rPr>
              <a:t>SECTION 5-2 	교차 검증과 그리드 서치</a:t>
            </a:r>
            <a:endParaRPr sz="20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r>
              <a:rPr lang="en-US" sz="2000">
                <a:solidFill>
                  <a:schemeClr val="dk1"/>
                </a:solidFill>
                <a:latin typeface="Calibri"/>
                <a:ea typeface="Calibri"/>
                <a:cs typeface="Calibri"/>
                <a:sym typeface="Calibri"/>
              </a:rPr>
              <a:t>SECTION 5-3 	트리의 앙상블</a:t>
            </a:r>
            <a:endParaRPr sz="20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endParaRPr sz="2000">
              <a:solidFill>
                <a:schemeClr val="dk1"/>
              </a:solidFill>
              <a:latin typeface="Calibri"/>
              <a:ea typeface="Calibri"/>
              <a:cs typeface="Calibri"/>
              <a:sym typeface="Calibri"/>
            </a:endParaRPr>
          </a:p>
        </p:txBody>
      </p:sp>
      <p:sp>
        <p:nvSpPr>
          <p:cNvPr id="203" name="Google Shape;203;p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8"/>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교차 검증(cross validation)</a:t>
            </a:r>
            <a:endParaRPr/>
          </a:p>
          <a:p>
            <a:pPr marL="685800" lvl="1" indent="-228600" algn="l" rtl="0">
              <a:lnSpc>
                <a:spcPct val="140000"/>
              </a:lnSpc>
              <a:spcBef>
                <a:spcPts val="500"/>
              </a:spcBef>
              <a:spcAft>
                <a:spcPts val="0"/>
              </a:spcAft>
              <a:buClr>
                <a:schemeClr val="dk1"/>
              </a:buClr>
              <a:buSzPts val="1800"/>
              <a:buChar char="⁃"/>
            </a:pPr>
            <a:r>
              <a:rPr lang="en-US"/>
              <a:t>교차 검증은 검증 세트를 떼어 내어 평가하는 과정을 여러 번 반복</a:t>
            </a:r>
            <a:endParaRPr/>
          </a:p>
          <a:p>
            <a:pPr marL="685800" lvl="1" indent="-228600" algn="l" rtl="0">
              <a:lnSpc>
                <a:spcPct val="140000"/>
              </a:lnSpc>
              <a:spcBef>
                <a:spcPts val="500"/>
              </a:spcBef>
              <a:spcAft>
                <a:spcPts val="0"/>
              </a:spcAft>
              <a:buClr>
                <a:schemeClr val="dk1"/>
              </a:buClr>
              <a:buSzPts val="1800"/>
              <a:buChar char="⁃"/>
            </a:pPr>
            <a:r>
              <a:rPr lang="en-US"/>
              <a:t>그다음 이 점수를 평균하여 최종 검증 점수를 계산</a:t>
            </a:r>
            <a:endParaRPr/>
          </a:p>
        </p:txBody>
      </p:sp>
      <p:sp>
        <p:nvSpPr>
          <p:cNvPr id="480" name="Google Shape;480;p28"/>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서치(4)</a:t>
            </a:r>
            <a:endParaRPr/>
          </a:p>
        </p:txBody>
      </p:sp>
      <p:sp>
        <p:nvSpPr>
          <p:cNvPr id="481" name="Google Shape;481;p28"/>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482" name="Google Shape;482;p28"/>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pic>
        <p:nvPicPr>
          <p:cNvPr id="483" name="Google Shape;483;p28"/>
          <p:cNvPicPr preferRelativeResize="0"/>
          <p:nvPr/>
        </p:nvPicPr>
        <p:blipFill rotWithShape="1">
          <a:blip r:embed="rId3">
            <a:alphaModFix/>
          </a:blip>
          <a:srcRect/>
          <a:stretch/>
        </p:blipFill>
        <p:spPr>
          <a:xfrm>
            <a:off x="2834593" y="2771040"/>
            <a:ext cx="6547866" cy="3006960"/>
          </a:xfrm>
          <a:prstGeom prst="rect">
            <a:avLst/>
          </a:prstGeom>
          <a:noFill/>
          <a:ln>
            <a:noFill/>
          </a:ln>
        </p:spPr>
      </p:pic>
      <p:sp>
        <p:nvSpPr>
          <p:cNvPr id="484" name="Google Shape;484;p28"/>
          <p:cNvSpPr txBox="1"/>
          <p:nvPr/>
        </p:nvSpPr>
        <p:spPr>
          <a:xfrm>
            <a:off x="4127326" y="5927236"/>
            <a:ext cx="3962400" cy="307777"/>
          </a:xfrm>
          <a:prstGeom prst="rect">
            <a:avLst/>
          </a:prstGeom>
          <a:noFill/>
          <a:ln>
            <a:noFill/>
          </a:ln>
        </p:spPr>
        <p:txBody>
          <a:bodyPr spcFirstLastPara="1" wrap="square" lIns="91425" tIns="45700" rIns="91425" bIns="45700" anchor="t" anchorCtr="0">
            <a:spAutoFit/>
          </a:bodyPr>
          <a:lstStyle/>
          <a:p>
            <a:pPr marL="285750" marR="0" lvl="0" indent="-285750" algn="ctr" rtl="0">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3-폴드 교차 검증</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
            <a:ext cx="10972800" cy="594360"/>
          </a:xfrm>
          <a:prstGeom prst="rect">
            <a:avLst/>
          </a:prstGeom>
          <a:noFill/>
        </p:spPr>
        <p:txBody>
          <a:bodyPr wrap="square" lIns="0" tIns="0" rIns="0" bIns="0" anchor="t">
            <a:spAutoFit/>
          </a:bodyPr>
          <a:lstStyle/>
          <a:p>
            <a:pPr algn="l"/>
            <a:r>
              <a:rPr sz="2800" b="1">
                <a:solidFill>
                  <a:srgbClr val="FF6F3C"/>
                </a:solidFill>
                <a:latin typeface="Trebuchet MS"/>
              </a:rPr>
              <a:t>SECTION 5-2  교차 검증 시각화 — 5-폴드의 작동 방식</a:t>
            </a:r>
          </a:p>
        </p:txBody>
      </p:sp>
      <p:sp>
        <p:nvSpPr>
          <p:cNvPr id="3" name="TextBox 2"/>
          <p:cNvSpPr txBox="1"/>
          <p:nvPr/>
        </p:nvSpPr>
        <p:spPr>
          <a:xfrm>
            <a:off x="640080" y="868680"/>
            <a:ext cx="10515600" cy="365760"/>
          </a:xfrm>
          <a:prstGeom prst="rect">
            <a:avLst/>
          </a:prstGeom>
          <a:noFill/>
        </p:spPr>
        <p:txBody>
          <a:bodyPr wrap="square" lIns="0" tIns="0" rIns="0" bIns="0" anchor="t">
            <a:spAutoFit/>
          </a:bodyPr>
          <a:lstStyle/>
          <a:p>
            <a:pPr algn="l"/>
            <a:r>
              <a:rPr sz="1500" b="0">
                <a:solidFill>
                  <a:srgbClr val="333333"/>
                </a:solidFill>
                <a:latin typeface="Trebuchet MS"/>
              </a:rPr>
              <a:t>훈련 세트를 5등분 → 라운드마다 1개를 검증, 4개를 학습 → 5번 평가의 평균</a:t>
            </a:r>
          </a:p>
        </p:txBody>
      </p:sp>
      <p:sp>
        <p:nvSpPr>
          <p:cNvPr id="4" name="TextBox 3"/>
          <p:cNvSpPr txBox="1"/>
          <p:nvPr/>
        </p:nvSpPr>
        <p:spPr>
          <a:xfrm>
            <a:off x="2286000" y="1188720"/>
            <a:ext cx="1691640" cy="274320"/>
          </a:xfrm>
          <a:prstGeom prst="rect">
            <a:avLst/>
          </a:prstGeom>
          <a:noFill/>
        </p:spPr>
        <p:txBody>
          <a:bodyPr wrap="square" lIns="0" tIns="0" rIns="0" bIns="0" anchor="t">
            <a:spAutoFit/>
          </a:bodyPr>
          <a:lstStyle/>
          <a:p>
            <a:pPr algn="ctr"/>
            <a:r>
              <a:rPr sz="1100" b="1">
                <a:solidFill>
                  <a:srgbClr val="444441"/>
                </a:solidFill>
                <a:latin typeface="Trebuchet MS"/>
              </a:rPr>
              <a:t>Fold 1</a:t>
            </a:r>
          </a:p>
        </p:txBody>
      </p:sp>
      <p:sp>
        <p:nvSpPr>
          <p:cNvPr id="5" name="TextBox 4"/>
          <p:cNvSpPr txBox="1"/>
          <p:nvPr/>
        </p:nvSpPr>
        <p:spPr>
          <a:xfrm>
            <a:off x="3977640" y="1188720"/>
            <a:ext cx="1691640" cy="274320"/>
          </a:xfrm>
          <a:prstGeom prst="rect">
            <a:avLst/>
          </a:prstGeom>
          <a:noFill/>
        </p:spPr>
        <p:txBody>
          <a:bodyPr wrap="square" lIns="0" tIns="0" rIns="0" bIns="0" anchor="t">
            <a:spAutoFit/>
          </a:bodyPr>
          <a:lstStyle/>
          <a:p>
            <a:pPr algn="ctr"/>
            <a:r>
              <a:rPr sz="1100" b="1">
                <a:solidFill>
                  <a:srgbClr val="444441"/>
                </a:solidFill>
                <a:latin typeface="Trebuchet MS"/>
              </a:rPr>
              <a:t>Fold 2</a:t>
            </a:r>
          </a:p>
        </p:txBody>
      </p:sp>
      <p:sp>
        <p:nvSpPr>
          <p:cNvPr id="6" name="TextBox 5"/>
          <p:cNvSpPr txBox="1"/>
          <p:nvPr/>
        </p:nvSpPr>
        <p:spPr>
          <a:xfrm>
            <a:off x="5669280" y="1188720"/>
            <a:ext cx="1691640" cy="274320"/>
          </a:xfrm>
          <a:prstGeom prst="rect">
            <a:avLst/>
          </a:prstGeom>
          <a:noFill/>
        </p:spPr>
        <p:txBody>
          <a:bodyPr wrap="square" lIns="0" tIns="0" rIns="0" bIns="0" anchor="t">
            <a:spAutoFit/>
          </a:bodyPr>
          <a:lstStyle/>
          <a:p>
            <a:pPr algn="ctr"/>
            <a:r>
              <a:rPr sz="1100" b="1">
                <a:solidFill>
                  <a:srgbClr val="444441"/>
                </a:solidFill>
                <a:latin typeface="Trebuchet MS"/>
              </a:rPr>
              <a:t>Fold 3</a:t>
            </a:r>
          </a:p>
        </p:txBody>
      </p:sp>
      <p:sp>
        <p:nvSpPr>
          <p:cNvPr id="7" name="TextBox 6"/>
          <p:cNvSpPr txBox="1"/>
          <p:nvPr/>
        </p:nvSpPr>
        <p:spPr>
          <a:xfrm>
            <a:off x="7360920" y="1188720"/>
            <a:ext cx="1691640" cy="274320"/>
          </a:xfrm>
          <a:prstGeom prst="rect">
            <a:avLst/>
          </a:prstGeom>
          <a:noFill/>
        </p:spPr>
        <p:txBody>
          <a:bodyPr wrap="square" lIns="0" tIns="0" rIns="0" bIns="0" anchor="t">
            <a:spAutoFit/>
          </a:bodyPr>
          <a:lstStyle/>
          <a:p>
            <a:pPr algn="ctr"/>
            <a:r>
              <a:rPr sz="1100" b="1">
                <a:solidFill>
                  <a:srgbClr val="444441"/>
                </a:solidFill>
                <a:latin typeface="Trebuchet MS"/>
              </a:rPr>
              <a:t>Fold 4</a:t>
            </a:r>
          </a:p>
        </p:txBody>
      </p:sp>
      <p:sp>
        <p:nvSpPr>
          <p:cNvPr id="8" name="TextBox 7"/>
          <p:cNvSpPr txBox="1"/>
          <p:nvPr/>
        </p:nvSpPr>
        <p:spPr>
          <a:xfrm>
            <a:off x="9052560" y="1188720"/>
            <a:ext cx="1691640" cy="274320"/>
          </a:xfrm>
          <a:prstGeom prst="rect">
            <a:avLst/>
          </a:prstGeom>
          <a:noFill/>
        </p:spPr>
        <p:txBody>
          <a:bodyPr wrap="square" lIns="0" tIns="0" rIns="0" bIns="0" anchor="t">
            <a:spAutoFit/>
          </a:bodyPr>
          <a:lstStyle/>
          <a:p>
            <a:pPr algn="ctr"/>
            <a:r>
              <a:rPr sz="1100" b="1">
                <a:solidFill>
                  <a:srgbClr val="444441"/>
                </a:solidFill>
                <a:latin typeface="Trebuchet MS"/>
              </a:rPr>
              <a:t>Fold 5</a:t>
            </a:r>
          </a:p>
        </p:txBody>
      </p:sp>
      <p:sp>
        <p:nvSpPr>
          <p:cNvPr id="9" name="TextBox 8"/>
          <p:cNvSpPr txBox="1"/>
          <p:nvPr/>
        </p:nvSpPr>
        <p:spPr>
          <a:xfrm>
            <a:off x="10927080" y="1188720"/>
            <a:ext cx="1371600" cy="274320"/>
          </a:xfrm>
          <a:prstGeom prst="rect">
            <a:avLst/>
          </a:prstGeom>
          <a:noFill/>
        </p:spPr>
        <p:txBody>
          <a:bodyPr wrap="square" lIns="0" tIns="0" rIns="0" bIns="0" anchor="t">
            <a:spAutoFit/>
          </a:bodyPr>
          <a:lstStyle/>
          <a:p>
            <a:pPr algn="ctr"/>
            <a:r>
              <a:rPr sz="1100" b="1">
                <a:solidFill>
                  <a:srgbClr val="444441"/>
                </a:solidFill>
                <a:latin typeface="Trebuchet MS"/>
              </a:rPr>
              <a:t>검증 점수</a:t>
            </a:r>
          </a:p>
        </p:txBody>
      </p:sp>
      <p:sp>
        <p:nvSpPr>
          <p:cNvPr id="10" name="TextBox 9"/>
          <p:cNvSpPr txBox="1"/>
          <p:nvPr/>
        </p:nvSpPr>
        <p:spPr>
          <a:xfrm>
            <a:off x="548640" y="1554480"/>
            <a:ext cx="1554480" cy="502920"/>
          </a:xfrm>
          <a:prstGeom prst="rect">
            <a:avLst/>
          </a:prstGeom>
          <a:noFill/>
        </p:spPr>
        <p:txBody>
          <a:bodyPr wrap="square" lIns="0" tIns="0" rIns="0" bIns="0" anchor="ctr">
            <a:spAutoFit/>
          </a:bodyPr>
          <a:lstStyle/>
          <a:p>
            <a:pPr algn="r"/>
            <a:r>
              <a:rPr sz="1200" b="1">
                <a:solidFill>
                  <a:srgbClr val="333333"/>
                </a:solidFill>
                <a:latin typeface="Trebuchet MS"/>
              </a:rPr>
              <a:t>라운드 1</a:t>
            </a:r>
          </a:p>
        </p:txBody>
      </p:sp>
      <p:sp>
        <p:nvSpPr>
          <p:cNvPr id="11" name="Rectangle 10"/>
          <p:cNvSpPr/>
          <p:nvPr/>
        </p:nvSpPr>
        <p:spPr>
          <a:xfrm>
            <a:off x="2286000" y="1554480"/>
            <a:ext cx="1645920" cy="502920"/>
          </a:xfrm>
          <a:prstGeom prst="rect">
            <a:avLst/>
          </a:prstGeom>
          <a:solidFill>
            <a:srgbClr val="EF9F27"/>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286000" y="1554480"/>
            <a:ext cx="1645920" cy="502920"/>
          </a:xfrm>
          <a:prstGeom prst="rect">
            <a:avLst/>
          </a:prstGeom>
          <a:noFill/>
        </p:spPr>
        <p:txBody>
          <a:bodyPr wrap="square" lIns="0" tIns="0" rIns="0" bIns="0" anchor="ctr">
            <a:spAutoFit/>
          </a:bodyPr>
          <a:lstStyle/>
          <a:p>
            <a:pPr algn="ctr"/>
            <a:r>
              <a:rPr sz="1200" b="1">
                <a:solidFill>
                  <a:srgbClr val="FFFFFF"/>
                </a:solidFill>
                <a:latin typeface="Trebuchet MS"/>
              </a:rPr>
              <a:t>검증</a:t>
            </a:r>
          </a:p>
        </p:txBody>
      </p:sp>
      <p:sp>
        <p:nvSpPr>
          <p:cNvPr id="13" name="Rectangle 12"/>
          <p:cNvSpPr/>
          <p:nvPr/>
        </p:nvSpPr>
        <p:spPr>
          <a:xfrm>
            <a:off x="3977640" y="155448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3977640" y="155448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15" name="Rectangle 14"/>
          <p:cNvSpPr/>
          <p:nvPr/>
        </p:nvSpPr>
        <p:spPr>
          <a:xfrm>
            <a:off x="5669280" y="155448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5669280" y="155448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17" name="Rectangle 16"/>
          <p:cNvSpPr/>
          <p:nvPr/>
        </p:nvSpPr>
        <p:spPr>
          <a:xfrm>
            <a:off x="7360920" y="155448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7360920" y="155448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19" name="Rectangle 18"/>
          <p:cNvSpPr/>
          <p:nvPr/>
        </p:nvSpPr>
        <p:spPr>
          <a:xfrm>
            <a:off x="9052560" y="155448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9052560" y="155448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21" name="TextBox 20"/>
          <p:cNvSpPr txBox="1"/>
          <p:nvPr/>
        </p:nvSpPr>
        <p:spPr>
          <a:xfrm>
            <a:off x="10927080" y="1554480"/>
            <a:ext cx="1371600" cy="502920"/>
          </a:xfrm>
          <a:prstGeom prst="rect">
            <a:avLst/>
          </a:prstGeom>
          <a:noFill/>
        </p:spPr>
        <p:txBody>
          <a:bodyPr wrap="square" lIns="0" tIns="0" rIns="0" bIns="0" anchor="ctr">
            <a:spAutoFit/>
          </a:bodyPr>
          <a:lstStyle/>
          <a:p>
            <a:pPr algn="ctr"/>
            <a:r>
              <a:rPr sz="1300" b="1">
                <a:solidFill>
                  <a:srgbClr val="0F6E56"/>
                </a:solidFill>
                <a:latin typeface="Trebuchet MS"/>
              </a:rPr>
              <a:t>0.869</a:t>
            </a:r>
          </a:p>
        </p:txBody>
      </p:sp>
      <p:sp>
        <p:nvSpPr>
          <p:cNvPr id="22" name="TextBox 21"/>
          <p:cNvSpPr txBox="1"/>
          <p:nvPr/>
        </p:nvSpPr>
        <p:spPr>
          <a:xfrm>
            <a:off x="548640" y="2194560"/>
            <a:ext cx="1554480" cy="502920"/>
          </a:xfrm>
          <a:prstGeom prst="rect">
            <a:avLst/>
          </a:prstGeom>
          <a:noFill/>
        </p:spPr>
        <p:txBody>
          <a:bodyPr wrap="square" lIns="0" tIns="0" rIns="0" bIns="0" anchor="ctr">
            <a:spAutoFit/>
          </a:bodyPr>
          <a:lstStyle/>
          <a:p>
            <a:pPr algn="r"/>
            <a:r>
              <a:rPr sz="1200" b="1">
                <a:solidFill>
                  <a:srgbClr val="333333"/>
                </a:solidFill>
                <a:latin typeface="Trebuchet MS"/>
              </a:rPr>
              <a:t>라운드 2</a:t>
            </a:r>
          </a:p>
        </p:txBody>
      </p:sp>
      <p:sp>
        <p:nvSpPr>
          <p:cNvPr id="23" name="Rectangle 22"/>
          <p:cNvSpPr/>
          <p:nvPr/>
        </p:nvSpPr>
        <p:spPr>
          <a:xfrm>
            <a:off x="2286000" y="219456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2286000" y="219456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25" name="Rectangle 24"/>
          <p:cNvSpPr/>
          <p:nvPr/>
        </p:nvSpPr>
        <p:spPr>
          <a:xfrm>
            <a:off x="3977640" y="2194560"/>
            <a:ext cx="1645920" cy="502920"/>
          </a:xfrm>
          <a:prstGeom prst="rect">
            <a:avLst/>
          </a:prstGeom>
          <a:solidFill>
            <a:srgbClr val="EF9F27"/>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3977640" y="2194560"/>
            <a:ext cx="1645920" cy="502920"/>
          </a:xfrm>
          <a:prstGeom prst="rect">
            <a:avLst/>
          </a:prstGeom>
          <a:noFill/>
        </p:spPr>
        <p:txBody>
          <a:bodyPr wrap="square" lIns="0" tIns="0" rIns="0" bIns="0" anchor="ctr">
            <a:spAutoFit/>
          </a:bodyPr>
          <a:lstStyle/>
          <a:p>
            <a:pPr algn="ctr"/>
            <a:r>
              <a:rPr sz="1200" b="1">
                <a:solidFill>
                  <a:srgbClr val="FFFFFF"/>
                </a:solidFill>
                <a:latin typeface="Trebuchet MS"/>
              </a:rPr>
              <a:t>검증</a:t>
            </a:r>
          </a:p>
        </p:txBody>
      </p:sp>
      <p:sp>
        <p:nvSpPr>
          <p:cNvPr id="27" name="Rectangle 26"/>
          <p:cNvSpPr/>
          <p:nvPr/>
        </p:nvSpPr>
        <p:spPr>
          <a:xfrm>
            <a:off x="5669280" y="219456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5669280" y="219456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29" name="Rectangle 28"/>
          <p:cNvSpPr/>
          <p:nvPr/>
        </p:nvSpPr>
        <p:spPr>
          <a:xfrm>
            <a:off x="7360920" y="219456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7360920" y="219456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31" name="Rectangle 30"/>
          <p:cNvSpPr/>
          <p:nvPr/>
        </p:nvSpPr>
        <p:spPr>
          <a:xfrm>
            <a:off x="9052560" y="219456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9052560" y="219456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33" name="TextBox 32"/>
          <p:cNvSpPr txBox="1"/>
          <p:nvPr/>
        </p:nvSpPr>
        <p:spPr>
          <a:xfrm>
            <a:off x="10927080" y="2194560"/>
            <a:ext cx="1371600" cy="502920"/>
          </a:xfrm>
          <a:prstGeom prst="rect">
            <a:avLst/>
          </a:prstGeom>
          <a:noFill/>
        </p:spPr>
        <p:txBody>
          <a:bodyPr wrap="square" lIns="0" tIns="0" rIns="0" bIns="0" anchor="ctr">
            <a:spAutoFit/>
          </a:bodyPr>
          <a:lstStyle/>
          <a:p>
            <a:pPr algn="ctr"/>
            <a:r>
              <a:rPr sz="1300" b="1">
                <a:solidFill>
                  <a:srgbClr val="0F6E56"/>
                </a:solidFill>
                <a:latin typeface="Trebuchet MS"/>
              </a:rPr>
              <a:t>0.846</a:t>
            </a:r>
          </a:p>
        </p:txBody>
      </p:sp>
      <p:sp>
        <p:nvSpPr>
          <p:cNvPr id="34" name="TextBox 33"/>
          <p:cNvSpPr txBox="1"/>
          <p:nvPr/>
        </p:nvSpPr>
        <p:spPr>
          <a:xfrm>
            <a:off x="548640" y="2834640"/>
            <a:ext cx="1554480" cy="502920"/>
          </a:xfrm>
          <a:prstGeom prst="rect">
            <a:avLst/>
          </a:prstGeom>
          <a:noFill/>
        </p:spPr>
        <p:txBody>
          <a:bodyPr wrap="square" lIns="0" tIns="0" rIns="0" bIns="0" anchor="ctr">
            <a:spAutoFit/>
          </a:bodyPr>
          <a:lstStyle/>
          <a:p>
            <a:pPr algn="r"/>
            <a:r>
              <a:rPr sz="1200" b="1">
                <a:solidFill>
                  <a:srgbClr val="333333"/>
                </a:solidFill>
                <a:latin typeface="Trebuchet MS"/>
              </a:rPr>
              <a:t>라운드 3</a:t>
            </a:r>
          </a:p>
        </p:txBody>
      </p:sp>
      <p:sp>
        <p:nvSpPr>
          <p:cNvPr id="35" name="Rectangle 34"/>
          <p:cNvSpPr/>
          <p:nvPr/>
        </p:nvSpPr>
        <p:spPr>
          <a:xfrm>
            <a:off x="2286000" y="283464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2286000" y="283464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37" name="Rectangle 36"/>
          <p:cNvSpPr/>
          <p:nvPr/>
        </p:nvSpPr>
        <p:spPr>
          <a:xfrm>
            <a:off x="3977640" y="283464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TextBox 37"/>
          <p:cNvSpPr txBox="1"/>
          <p:nvPr/>
        </p:nvSpPr>
        <p:spPr>
          <a:xfrm>
            <a:off x="3977640" y="283464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39" name="Rectangle 38"/>
          <p:cNvSpPr/>
          <p:nvPr/>
        </p:nvSpPr>
        <p:spPr>
          <a:xfrm>
            <a:off x="5669280" y="2834640"/>
            <a:ext cx="1645920" cy="502920"/>
          </a:xfrm>
          <a:prstGeom prst="rect">
            <a:avLst/>
          </a:prstGeom>
          <a:solidFill>
            <a:srgbClr val="EF9F27"/>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TextBox 39"/>
          <p:cNvSpPr txBox="1"/>
          <p:nvPr/>
        </p:nvSpPr>
        <p:spPr>
          <a:xfrm>
            <a:off x="5669280" y="2834640"/>
            <a:ext cx="1645920" cy="502920"/>
          </a:xfrm>
          <a:prstGeom prst="rect">
            <a:avLst/>
          </a:prstGeom>
          <a:noFill/>
        </p:spPr>
        <p:txBody>
          <a:bodyPr wrap="square" lIns="0" tIns="0" rIns="0" bIns="0" anchor="ctr">
            <a:spAutoFit/>
          </a:bodyPr>
          <a:lstStyle/>
          <a:p>
            <a:pPr algn="ctr"/>
            <a:r>
              <a:rPr sz="1200" b="1">
                <a:solidFill>
                  <a:srgbClr val="FFFFFF"/>
                </a:solidFill>
                <a:latin typeface="Trebuchet MS"/>
              </a:rPr>
              <a:t>검증</a:t>
            </a:r>
          </a:p>
        </p:txBody>
      </p:sp>
      <p:sp>
        <p:nvSpPr>
          <p:cNvPr id="41" name="Rectangle 40"/>
          <p:cNvSpPr/>
          <p:nvPr/>
        </p:nvSpPr>
        <p:spPr>
          <a:xfrm>
            <a:off x="7360920" y="283464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TextBox 41"/>
          <p:cNvSpPr txBox="1"/>
          <p:nvPr/>
        </p:nvSpPr>
        <p:spPr>
          <a:xfrm>
            <a:off x="7360920" y="283464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43" name="Rectangle 42"/>
          <p:cNvSpPr/>
          <p:nvPr/>
        </p:nvSpPr>
        <p:spPr>
          <a:xfrm>
            <a:off x="9052560" y="283464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4" name="TextBox 43"/>
          <p:cNvSpPr txBox="1"/>
          <p:nvPr/>
        </p:nvSpPr>
        <p:spPr>
          <a:xfrm>
            <a:off x="9052560" y="283464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45" name="TextBox 44"/>
          <p:cNvSpPr txBox="1"/>
          <p:nvPr/>
        </p:nvSpPr>
        <p:spPr>
          <a:xfrm>
            <a:off x="10927080" y="2834640"/>
            <a:ext cx="1371600" cy="502920"/>
          </a:xfrm>
          <a:prstGeom prst="rect">
            <a:avLst/>
          </a:prstGeom>
          <a:noFill/>
        </p:spPr>
        <p:txBody>
          <a:bodyPr wrap="square" lIns="0" tIns="0" rIns="0" bIns="0" anchor="ctr">
            <a:spAutoFit/>
          </a:bodyPr>
          <a:lstStyle/>
          <a:p>
            <a:pPr algn="ctr"/>
            <a:r>
              <a:rPr sz="1300" b="1">
                <a:solidFill>
                  <a:srgbClr val="0F6E56"/>
                </a:solidFill>
                <a:latin typeface="Trebuchet MS"/>
              </a:rPr>
              <a:t>0.877</a:t>
            </a:r>
          </a:p>
        </p:txBody>
      </p:sp>
      <p:sp>
        <p:nvSpPr>
          <p:cNvPr id="46" name="TextBox 45"/>
          <p:cNvSpPr txBox="1"/>
          <p:nvPr/>
        </p:nvSpPr>
        <p:spPr>
          <a:xfrm>
            <a:off x="548640" y="3474720"/>
            <a:ext cx="1554480" cy="502920"/>
          </a:xfrm>
          <a:prstGeom prst="rect">
            <a:avLst/>
          </a:prstGeom>
          <a:noFill/>
        </p:spPr>
        <p:txBody>
          <a:bodyPr wrap="square" lIns="0" tIns="0" rIns="0" bIns="0" anchor="ctr">
            <a:spAutoFit/>
          </a:bodyPr>
          <a:lstStyle/>
          <a:p>
            <a:pPr algn="r"/>
            <a:r>
              <a:rPr sz="1200" b="1">
                <a:solidFill>
                  <a:srgbClr val="333333"/>
                </a:solidFill>
                <a:latin typeface="Trebuchet MS"/>
              </a:rPr>
              <a:t>라운드 4</a:t>
            </a:r>
          </a:p>
        </p:txBody>
      </p:sp>
      <p:sp>
        <p:nvSpPr>
          <p:cNvPr id="47" name="Rectangle 46"/>
          <p:cNvSpPr/>
          <p:nvPr/>
        </p:nvSpPr>
        <p:spPr>
          <a:xfrm>
            <a:off x="2286000" y="347472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8" name="TextBox 47"/>
          <p:cNvSpPr txBox="1"/>
          <p:nvPr/>
        </p:nvSpPr>
        <p:spPr>
          <a:xfrm>
            <a:off x="2286000" y="347472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49" name="Rectangle 48"/>
          <p:cNvSpPr/>
          <p:nvPr/>
        </p:nvSpPr>
        <p:spPr>
          <a:xfrm>
            <a:off x="3977640" y="347472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0" name="TextBox 49"/>
          <p:cNvSpPr txBox="1"/>
          <p:nvPr/>
        </p:nvSpPr>
        <p:spPr>
          <a:xfrm>
            <a:off x="3977640" y="347472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51" name="Rectangle 50"/>
          <p:cNvSpPr/>
          <p:nvPr/>
        </p:nvSpPr>
        <p:spPr>
          <a:xfrm>
            <a:off x="5669280" y="347472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2" name="TextBox 51"/>
          <p:cNvSpPr txBox="1"/>
          <p:nvPr/>
        </p:nvSpPr>
        <p:spPr>
          <a:xfrm>
            <a:off x="5669280" y="347472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53" name="Rectangle 52"/>
          <p:cNvSpPr/>
          <p:nvPr/>
        </p:nvSpPr>
        <p:spPr>
          <a:xfrm>
            <a:off x="7360920" y="3474720"/>
            <a:ext cx="1645920" cy="502920"/>
          </a:xfrm>
          <a:prstGeom prst="rect">
            <a:avLst/>
          </a:prstGeom>
          <a:solidFill>
            <a:srgbClr val="EF9F27"/>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4" name="TextBox 53"/>
          <p:cNvSpPr txBox="1"/>
          <p:nvPr/>
        </p:nvSpPr>
        <p:spPr>
          <a:xfrm>
            <a:off x="7360920" y="3474720"/>
            <a:ext cx="1645920" cy="502920"/>
          </a:xfrm>
          <a:prstGeom prst="rect">
            <a:avLst/>
          </a:prstGeom>
          <a:noFill/>
        </p:spPr>
        <p:txBody>
          <a:bodyPr wrap="square" lIns="0" tIns="0" rIns="0" bIns="0" anchor="ctr">
            <a:spAutoFit/>
          </a:bodyPr>
          <a:lstStyle/>
          <a:p>
            <a:pPr algn="ctr"/>
            <a:r>
              <a:rPr sz="1200" b="1">
                <a:solidFill>
                  <a:srgbClr val="FFFFFF"/>
                </a:solidFill>
                <a:latin typeface="Trebuchet MS"/>
              </a:rPr>
              <a:t>검증</a:t>
            </a:r>
          </a:p>
        </p:txBody>
      </p:sp>
      <p:sp>
        <p:nvSpPr>
          <p:cNvPr id="55" name="Rectangle 54"/>
          <p:cNvSpPr/>
          <p:nvPr/>
        </p:nvSpPr>
        <p:spPr>
          <a:xfrm>
            <a:off x="9052560" y="347472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6" name="TextBox 55"/>
          <p:cNvSpPr txBox="1"/>
          <p:nvPr/>
        </p:nvSpPr>
        <p:spPr>
          <a:xfrm>
            <a:off x="9052560" y="347472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57" name="TextBox 56"/>
          <p:cNvSpPr txBox="1"/>
          <p:nvPr/>
        </p:nvSpPr>
        <p:spPr>
          <a:xfrm>
            <a:off x="10927080" y="3474720"/>
            <a:ext cx="1371600" cy="502920"/>
          </a:xfrm>
          <a:prstGeom prst="rect">
            <a:avLst/>
          </a:prstGeom>
          <a:noFill/>
        </p:spPr>
        <p:txBody>
          <a:bodyPr wrap="square" lIns="0" tIns="0" rIns="0" bIns="0" anchor="ctr">
            <a:spAutoFit/>
          </a:bodyPr>
          <a:lstStyle/>
          <a:p>
            <a:pPr algn="ctr"/>
            <a:r>
              <a:rPr sz="1300" b="1">
                <a:solidFill>
                  <a:srgbClr val="0F6E56"/>
                </a:solidFill>
                <a:latin typeface="Trebuchet MS"/>
              </a:rPr>
              <a:t>0.849</a:t>
            </a:r>
          </a:p>
        </p:txBody>
      </p:sp>
      <p:sp>
        <p:nvSpPr>
          <p:cNvPr id="58" name="TextBox 57"/>
          <p:cNvSpPr txBox="1"/>
          <p:nvPr/>
        </p:nvSpPr>
        <p:spPr>
          <a:xfrm>
            <a:off x="548640" y="4114800"/>
            <a:ext cx="1554480" cy="502920"/>
          </a:xfrm>
          <a:prstGeom prst="rect">
            <a:avLst/>
          </a:prstGeom>
          <a:noFill/>
        </p:spPr>
        <p:txBody>
          <a:bodyPr wrap="square" lIns="0" tIns="0" rIns="0" bIns="0" anchor="ctr">
            <a:spAutoFit/>
          </a:bodyPr>
          <a:lstStyle/>
          <a:p>
            <a:pPr algn="r"/>
            <a:r>
              <a:rPr sz="1200" b="1">
                <a:solidFill>
                  <a:srgbClr val="333333"/>
                </a:solidFill>
                <a:latin typeface="Trebuchet MS"/>
              </a:rPr>
              <a:t>라운드 5</a:t>
            </a:r>
          </a:p>
        </p:txBody>
      </p:sp>
      <p:sp>
        <p:nvSpPr>
          <p:cNvPr id="59" name="Rectangle 58"/>
          <p:cNvSpPr/>
          <p:nvPr/>
        </p:nvSpPr>
        <p:spPr>
          <a:xfrm>
            <a:off x="2286000" y="411480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0" name="TextBox 59"/>
          <p:cNvSpPr txBox="1"/>
          <p:nvPr/>
        </p:nvSpPr>
        <p:spPr>
          <a:xfrm>
            <a:off x="2286000" y="411480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61" name="Rectangle 60"/>
          <p:cNvSpPr/>
          <p:nvPr/>
        </p:nvSpPr>
        <p:spPr>
          <a:xfrm>
            <a:off x="3977640" y="411480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2" name="TextBox 61"/>
          <p:cNvSpPr txBox="1"/>
          <p:nvPr/>
        </p:nvSpPr>
        <p:spPr>
          <a:xfrm>
            <a:off x="3977640" y="411480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63" name="Rectangle 62"/>
          <p:cNvSpPr/>
          <p:nvPr/>
        </p:nvSpPr>
        <p:spPr>
          <a:xfrm>
            <a:off x="5669280" y="411480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4" name="TextBox 63"/>
          <p:cNvSpPr txBox="1"/>
          <p:nvPr/>
        </p:nvSpPr>
        <p:spPr>
          <a:xfrm>
            <a:off x="5669280" y="411480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65" name="Rectangle 64"/>
          <p:cNvSpPr/>
          <p:nvPr/>
        </p:nvSpPr>
        <p:spPr>
          <a:xfrm>
            <a:off x="7360920" y="4114800"/>
            <a:ext cx="1645920" cy="502920"/>
          </a:xfrm>
          <a:prstGeom prst="rect">
            <a:avLst/>
          </a:prstGeom>
          <a:solidFill>
            <a:srgbClr val="B5D4F4"/>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6" name="TextBox 65"/>
          <p:cNvSpPr txBox="1"/>
          <p:nvPr/>
        </p:nvSpPr>
        <p:spPr>
          <a:xfrm>
            <a:off x="7360920" y="4114800"/>
            <a:ext cx="1645920" cy="502920"/>
          </a:xfrm>
          <a:prstGeom prst="rect">
            <a:avLst/>
          </a:prstGeom>
          <a:noFill/>
        </p:spPr>
        <p:txBody>
          <a:bodyPr wrap="square" lIns="0" tIns="0" rIns="0" bIns="0" anchor="ctr">
            <a:spAutoFit/>
          </a:bodyPr>
          <a:lstStyle/>
          <a:p>
            <a:pPr algn="ctr"/>
            <a:r>
              <a:rPr sz="1200" b="0">
                <a:solidFill>
                  <a:srgbClr val="3C3489"/>
                </a:solidFill>
                <a:latin typeface="Trebuchet MS"/>
              </a:rPr>
              <a:t>학습</a:t>
            </a:r>
          </a:p>
        </p:txBody>
      </p:sp>
      <p:sp>
        <p:nvSpPr>
          <p:cNvPr id="67" name="Rectangle 66"/>
          <p:cNvSpPr/>
          <p:nvPr/>
        </p:nvSpPr>
        <p:spPr>
          <a:xfrm>
            <a:off x="9052560" y="4114800"/>
            <a:ext cx="1645920" cy="502920"/>
          </a:xfrm>
          <a:prstGeom prst="rect">
            <a:avLst/>
          </a:prstGeom>
          <a:solidFill>
            <a:srgbClr val="EF9F27"/>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8" name="TextBox 67"/>
          <p:cNvSpPr txBox="1"/>
          <p:nvPr/>
        </p:nvSpPr>
        <p:spPr>
          <a:xfrm>
            <a:off x="9052560" y="4114800"/>
            <a:ext cx="1645920" cy="502920"/>
          </a:xfrm>
          <a:prstGeom prst="rect">
            <a:avLst/>
          </a:prstGeom>
          <a:noFill/>
        </p:spPr>
        <p:txBody>
          <a:bodyPr wrap="square" lIns="0" tIns="0" rIns="0" bIns="0" anchor="ctr">
            <a:spAutoFit/>
          </a:bodyPr>
          <a:lstStyle/>
          <a:p>
            <a:pPr algn="ctr"/>
            <a:r>
              <a:rPr sz="1200" b="1">
                <a:solidFill>
                  <a:srgbClr val="FFFFFF"/>
                </a:solidFill>
                <a:latin typeface="Trebuchet MS"/>
              </a:rPr>
              <a:t>검증</a:t>
            </a:r>
          </a:p>
        </p:txBody>
      </p:sp>
      <p:sp>
        <p:nvSpPr>
          <p:cNvPr id="69" name="TextBox 68"/>
          <p:cNvSpPr txBox="1"/>
          <p:nvPr/>
        </p:nvSpPr>
        <p:spPr>
          <a:xfrm>
            <a:off x="10927080" y="4114800"/>
            <a:ext cx="1371600" cy="502920"/>
          </a:xfrm>
          <a:prstGeom prst="rect">
            <a:avLst/>
          </a:prstGeom>
          <a:noFill/>
        </p:spPr>
        <p:txBody>
          <a:bodyPr wrap="square" lIns="0" tIns="0" rIns="0" bIns="0" anchor="ctr">
            <a:spAutoFit/>
          </a:bodyPr>
          <a:lstStyle/>
          <a:p>
            <a:pPr algn="ctr"/>
            <a:r>
              <a:rPr sz="1300" b="1">
                <a:solidFill>
                  <a:srgbClr val="0F6E56"/>
                </a:solidFill>
                <a:latin typeface="Trebuchet MS"/>
              </a:rPr>
              <a:t>0.836</a:t>
            </a:r>
          </a:p>
        </p:txBody>
      </p:sp>
      <p:sp>
        <p:nvSpPr>
          <p:cNvPr id="70" name="Rounded Rectangle 69"/>
          <p:cNvSpPr/>
          <p:nvPr/>
        </p:nvSpPr>
        <p:spPr>
          <a:xfrm>
            <a:off x="10927080" y="4892040"/>
            <a:ext cx="1371600" cy="457200"/>
          </a:xfrm>
          <a:prstGeom prst="roundRect">
            <a:avLst/>
          </a:prstGeom>
          <a:solidFill>
            <a:srgbClr val="0F6E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1" name="TextBox 70"/>
          <p:cNvSpPr txBox="1"/>
          <p:nvPr/>
        </p:nvSpPr>
        <p:spPr>
          <a:xfrm>
            <a:off x="10927080" y="4892040"/>
            <a:ext cx="1371600" cy="457200"/>
          </a:xfrm>
          <a:prstGeom prst="rect">
            <a:avLst/>
          </a:prstGeom>
          <a:noFill/>
        </p:spPr>
        <p:txBody>
          <a:bodyPr wrap="square" lIns="0" tIns="0" rIns="0" bIns="0" anchor="ctr">
            <a:spAutoFit/>
          </a:bodyPr>
          <a:lstStyle/>
          <a:p>
            <a:pPr algn="ctr"/>
            <a:r>
              <a:rPr sz="1400" b="1">
                <a:solidFill>
                  <a:srgbClr val="FFFFFF"/>
                </a:solidFill>
                <a:latin typeface="Trebuchet MS"/>
              </a:rPr>
              <a:t>평균 0.855</a:t>
            </a:r>
          </a:p>
        </p:txBody>
      </p:sp>
      <p:cxnSp>
        <p:nvCxnSpPr>
          <p:cNvPr id="72" name="Connector 71"/>
          <p:cNvCxnSpPr/>
          <p:nvPr/>
        </p:nvCxnSpPr>
        <p:spPr>
          <a:xfrm>
            <a:off x="2286000" y="5120640"/>
            <a:ext cx="8595360" cy="0"/>
          </a:xfrm>
          <a:prstGeom prst="line">
            <a:avLst/>
          </a:prstGeom>
          <a:ln w="19050">
            <a:solidFill>
              <a:srgbClr val="0F6E56"/>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572000" y="4846320"/>
            <a:ext cx="3657600" cy="274320"/>
          </a:xfrm>
          <a:prstGeom prst="rect">
            <a:avLst/>
          </a:prstGeom>
          <a:noFill/>
        </p:spPr>
        <p:txBody>
          <a:bodyPr wrap="square" lIns="0" tIns="0" rIns="0" bIns="0" anchor="t">
            <a:spAutoFit/>
          </a:bodyPr>
          <a:lstStyle/>
          <a:p>
            <a:pPr algn="r"/>
            <a:r>
              <a:rPr sz="1100" b="1">
                <a:solidFill>
                  <a:srgbClr val="0F6E56"/>
                </a:solidFill>
                <a:latin typeface="Trebuchet MS"/>
              </a:rPr>
              <a:t>5개 폴드의 검증 점수를 평균 →</a:t>
            </a:r>
          </a:p>
        </p:txBody>
      </p:sp>
      <p:sp>
        <p:nvSpPr>
          <p:cNvPr id="74" name="Rectangle 73"/>
          <p:cNvSpPr/>
          <p:nvPr/>
        </p:nvSpPr>
        <p:spPr>
          <a:xfrm>
            <a:off x="548640" y="5532120"/>
            <a:ext cx="11064240" cy="777240"/>
          </a:xfrm>
          <a:prstGeom prst="rect">
            <a:avLst/>
          </a:prstGeom>
          <a:solidFill>
            <a:srgbClr val="F8F6EC"/>
          </a:solidFill>
          <a:ln w="9525">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5" name="TextBox 74"/>
          <p:cNvSpPr txBox="1"/>
          <p:nvPr/>
        </p:nvSpPr>
        <p:spPr>
          <a:xfrm>
            <a:off x="731520" y="5605272"/>
            <a:ext cx="10698480" cy="274320"/>
          </a:xfrm>
          <a:prstGeom prst="rect">
            <a:avLst/>
          </a:prstGeom>
          <a:noFill/>
        </p:spPr>
        <p:txBody>
          <a:bodyPr wrap="square" lIns="0" tIns="0" rIns="0" bIns="0" anchor="t">
            <a:spAutoFit/>
          </a:bodyPr>
          <a:lstStyle/>
          <a:p>
            <a:pPr algn="l"/>
            <a:r>
              <a:rPr sz="1400" b="1">
                <a:solidFill>
                  <a:srgbClr val="0F6E56"/>
                </a:solidFill>
                <a:latin typeface="Trebuchet MS"/>
              </a:rPr>
              <a:t>핵심: 5-폴드 = 모델을 5번 학습 + 5번 평가 + 점수 평균</a:t>
            </a:r>
          </a:p>
        </p:txBody>
      </p:sp>
      <p:sp>
        <p:nvSpPr>
          <p:cNvPr id="76" name="TextBox 75"/>
          <p:cNvSpPr txBox="1"/>
          <p:nvPr/>
        </p:nvSpPr>
        <p:spPr>
          <a:xfrm>
            <a:off x="731520" y="5897880"/>
            <a:ext cx="10698480" cy="384048"/>
          </a:xfrm>
          <a:prstGeom prst="rect">
            <a:avLst/>
          </a:prstGeom>
          <a:noFill/>
        </p:spPr>
        <p:txBody>
          <a:bodyPr wrap="square" lIns="0" tIns="0" rIns="0" bIns="0" anchor="t">
            <a:spAutoFit/>
          </a:bodyPr>
          <a:lstStyle/>
          <a:p>
            <a:pPr algn="l"/>
            <a:r>
              <a:rPr sz="1100" b="0">
                <a:solidFill>
                  <a:srgbClr val="333333"/>
                </a:solidFill>
                <a:latin typeface="Trebuchet MS"/>
              </a:rPr>
              <a:t>한 번 검증보다 안정적. 모든 데이터가 학습+검증에 한 번씩 활용됨. 매개변수 한 조합당 5번 학습되므로 그리드 서치 시간 견적의 기준이 됨.</a:t>
            </a:r>
          </a:p>
        </p:txBody>
      </p:sp>
      <p:sp>
        <p:nvSpPr>
          <p:cNvPr id="77" name="TextBox 76"/>
          <p:cNvSpPr txBox="1"/>
          <p:nvPr/>
        </p:nvSpPr>
        <p:spPr>
          <a:xfrm>
            <a:off x="457200" y="6537960"/>
            <a:ext cx="4572000" cy="228600"/>
          </a:xfrm>
          <a:prstGeom prst="rect">
            <a:avLst/>
          </a:prstGeom>
          <a:noFill/>
        </p:spPr>
        <p:txBody>
          <a:bodyPr wrap="square" lIns="0" tIns="0" rIns="0" bIns="0" anchor="t">
            <a:spAutoFit/>
          </a:bodyPr>
          <a:lstStyle/>
          <a:p>
            <a:pPr algn="l"/>
            <a:r>
              <a:rPr sz="1000" b="0">
                <a:solidFill>
                  <a:srgbClr val="888780"/>
                </a:solidFill>
                <a:latin typeface="Trebuchet MS"/>
              </a:rPr>
              <a:t>〉 〉 혼자 공부하는 머신러닝+딥러닝</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9"/>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교차 검증(cross validation)</a:t>
            </a:r>
            <a:endParaRPr/>
          </a:p>
          <a:p>
            <a:pPr marL="685800" lvl="1" indent="-228600" algn="l" rtl="0">
              <a:lnSpc>
                <a:spcPct val="130000"/>
              </a:lnSpc>
              <a:spcBef>
                <a:spcPts val="500"/>
              </a:spcBef>
              <a:spcAft>
                <a:spcPts val="0"/>
              </a:spcAft>
              <a:buClr>
                <a:schemeClr val="dk1"/>
              </a:buClr>
              <a:buSzPts val="1800"/>
              <a:buChar char="⁃"/>
            </a:pPr>
            <a:r>
              <a:rPr lang="en-US"/>
              <a:t>사이킷런의 교차 검증 함수 cross_validate( )</a:t>
            </a:r>
            <a:endParaRPr/>
          </a:p>
          <a:p>
            <a:pPr marL="1143000" lvl="2" indent="-228600" algn="l" rtl="0">
              <a:lnSpc>
                <a:spcPct val="130000"/>
              </a:lnSpc>
              <a:spcBef>
                <a:spcPts val="500"/>
              </a:spcBef>
              <a:spcAft>
                <a:spcPts val="0"/>
              </a:spcAft>
              <a:buClr>
                <a:schemeClr val="dk1"/>
              </a:buClr>
              <a:buSzPts val="1600"/>
              <a:buChar char="•"/>
            </a:pPr>
            <a:r>
              <a:rPr lang="en-US"/>
              <a:t>평가할 모델 객체를 첫 번째 매개변수로 전달하 다음 앞에서처럼 직접 검증 세트를 떼어 내지 않고 훈련 세트 전체를 cross_validate( ) 함수에 전달</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96850" algn="l" rtl="0">
              <a:lnSpc>
                <a:spcPct val="130000"/>
              </a:lnSpc>
              <a:spcBef>
                <a:spcPts val="500"/>
              </a:spcBef>
              <a:spcAft>
                <a:spcPts val="0"/>
              </a:spcAft>
              <a:buClr>
                <a:schemeClr val="dk1"/>
              </a:buClr>
              <a:buSzPts val="500"/>
              <a:buNone/>
            </a:pPr>
            <a:endParaRPr sz="500"/>
          </a:p>
          <a:p>
            <a:pPr marL="1143000" lvl="2" indent="-228600" algn="l" rtl="0">
              <a:lnSpc>
                <a:spcPct val="130000"/>
              </a:lnSpc>
              <a:spcBef>
                <a:spcPts val="500"/>
              </a:spcBef>
              <a:spcAft>
                <a:spcPts val="0"/>
              </a:spcAft>
              <a:buClr>
                <a:schemeClr val="dk1"/>
              </a:buClr>
              <a:buSzPts val="1600"/>
              <a:buChar char="•"/>
            </a:pPr>
            <a:r>
              <a:rPr lang="en-US"/>
              <a:t>이 함수는 fit_time, score_time, test_score 키를 가진 딕셔너리를 반환</a:t>
            </a:r>
            <a:endParaRPr/>
          </a:p>
          <a:p>
            <a:pPr marL="1143000" lvl="2" indent="-228600" algn="l" rtl="0">
              <a:lnSpc>
                <a:spcPct val="130000"/>
              </a:lnSpc>
              <a:spcBef>
                <a:spcPts val="500"/>
              </a:spcBef>
              <a:spcAft>
                <a:spcPts val="0"/>
              </a:spcAft>
              <a:buClr>
                <a:schemeClr val="dk1"/>
              </a:buClr>
              <a:buSzPts val="1600"/>
              <a:buChar char="•"/>
            </a:pPr>
            <a:r>
              <a:rPr lang="en-US"/>
              <a:t>처음 2개의 키는 각각 모델을 훈련하는 시간과 검증하는 시간을 의미</a:t>
            </a:r>
            <a:endParaRPr/>
          </a:p>
          <a:p>
            <a:pPr marL="1143000" lvl="2" indent="-228600" algn="l" rtl="0">
              <a:lnSpc>
                <a:spcPct val="130000"/>
              </a:lnSpc>
              <a:spcBef>
                <a:spcPts val="500"/>
              </a:spcBef>
              <a:spcAft>
                <a:spcPts val="0"/>
              </a:spcAft>
              <a:buClr>
                <a:schemeClr val="dk1"/>
              </a:buClr>
              <a:buSzPts val="1600"/>
              <a:buChar char="•"/>
            </a:pPr>
            <a:r>
              <a:rPr lang="en-US"/>
              <a:t>각 키마다 5개의 숫자</a:t>
            </a:r>
            <a:endParaRPr/>
          </a:p>
          <a:p>
            <a:pPr marL="1143000" lvl="2" indent="-228600" algn="l" rtl="0">
              <a:lnSpc>
                <a:spcPct val="130000"/>
              </a:lnSpc>
              <a:spcBef>
                <a:spcPts val="500"/>
              </a:spcBef>
              <a:spcAft>
                <a:spcPts val="0"/>
              </a:spcAft>
              <a:buClr>
                <a:schemeClr val="dk1"/>
              </a:buClr>
              <a:buSzPts val="1600"/>
              <a:buChar char="•"/>
            </a:pPr>
            <a:r>
              <a:rPr lang="en-US"/>
              <a:t>cross_validate( ) 함수는 기본적으로 5-폴드 교차 검증을 수행(cv 매개변수에서 폴드 수 변경 가능)</a:t>
            </a:r>
            <a:endParaRPr/>
          </a:p>
        </p:txBody>
      </p:sp>
      <p:sp>
        <p:nvSpPr>
          <p:cNvPr id="490" name="Google Shape;490;p2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서치(5)</a:t>
            </a:r>
            <a:endParaRPr/>
          </a:p>
        </p:txBody>
      </p:sp>
      <p:sp>
        <p:nvSpPr>
          <p:cNvPr id="491" name="Google Shape;491;p2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492" name="Google Shape;492;p2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493" name="Google Shape;493;p29"/>
          <p:cNvGraphicFramePr/>
          <p:nvPr/>
        </p:nvGraphicFramePr>
        <p:xfrm>
          <a:off x="1714010" y="2729449"/>
          <a:ext cx="3000000" cy="3000000"/>
        </p:xfrm>
        <a:graphic>
          <a:graphicData uri="http://schemas.openxmlformats.org/drawingml/2006/table">
            <a:tbl>
              <a:tblPr firstRow="1" bandRow="1">
                <a:noFill/>
                <a:tableStyleId>{ABDC8413-338F-4B4E-88D6-13C1FF610216}</a:tableStyleId>
              </a:tblPr>
              <a:tblGrid>
                <a:gridCol w="4330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cross_validate</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scores = cross_validate(dt, train_input, train_target)</a:t>
                      </a:r>
                      <a:endParaRPr/>
                    </a:p>
                    <a:p>
                      <a:pPr marL="0" marR="0" lvl="0" indent="0" algn="l" rtl="0">
                        <a:spcBef>
                          <a:spcPts val="0"/>
                        </a:spcBef>
                        <a:spcAft>
                          <a:spcPts val="0"/>
                        </a:spcAft>
                        <a:buNone/>
                      </a:pPr>
                      <a:r>
                        <a:rPr lang="en-US" sz="1400" b="0" u="none" strike="noStrike" cap="none">
                          <a:solidFill>
                            <a:schemeClr val="dk1"/>
                          </a:solidFill>
                        </a:rPr>
                        <a:t>print(scores)</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494" name="Google Shape;494;p29"/>
          <p:cNvCxnSpPr/>
          <p:nvPr/>
        </p:nvCxnSpPr>
        <p:spPr>
          <a:xfrm>
            <a:off x="6346001" y="3078999"/>
            <a:ext cx="451104" cy="0"/>
          </a:xfrm>
          <a:prstGeom prst="straightConnector1">
            <a:avLst/>
          </a:prstGeom>
          <a:noFill/>
          <a:ln w="9525" cap="flat" cmpd="sng">
            <a:solidFill>
              <a:schemeClr val="accent6"/>
            </a:solidFill>
            <a:prstDash val="solid"/>
            <a:miter lim="800000"/>
            <a:headEnd type="none" w="sm" len="sm"/>
            <a:tailEnd type="triangle" w="med" len="med"/>
          </a:ln>
        </p:spPr>
      </p:cxnSp>
      <p:sp>
        <p:nvSpPr>
          <p:cNvPr id="495" name="Google Shape;495;p29"/>
          <p:cNvSpPr txBox="1"/>
          <p:nvPr/>
        </p:nvSpPr>
        <p:spPr>
          <a:xfrm>
            <a:off x="1694180" y="3654562"/>
            <a:ext cx="880363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xml:space="preserve">{' fit_time': array([ 0.01334453,   0.01186419,   0.00783849,   0.0077858,  0.00726461]),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xml:space="preserve"> 'score_time': array([0.00085783, 0.00062561,   0.00061512,   0.00063181,   0.00067616]),</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xml:space="preserve"> 'test_score': array([0.86923077,   0.84615385,   0.87680462,    0.84889317,   0.83541867])}</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0"/>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교차 검증(cross validation)</a:t>
            </a:r>
            <a:endParaRPr/>
          </a:p>
          <a:p>
            <a:pPr marL="685800" lvl="1" indent="-228600" algn="l" rtl="0">
              <a:lnSpc>
                <a:spcPct val="140000"/>
              </a:lnSpc>
              <a:spcBef>
                <a:spcPts val="500"/>
              </a:spcBef>
              <a:spcAft>
                <a:spcPts val="0"/>
              </a:spcAft>
              <a:buClr>
                <a:schemeClr val="dk1"/>
              </a:buClr>
              <a:buSzPts val="1800"/>
              <a:buChar char="⁃"/>
            </a:pPr>
            <a:r>
              <a:rPr lang="en-US"/>
              <a:t>사이킷런의 교차 검증 함수 cross_validate( )</a:t>
            </a:r>
            <a:endParaRPr/>
          </a:p>
          <a:p>
            <a:pPr marL="1143000" lvl="2" indent="-228600" algn="l" rtl="0">
              <a:lnSpc>
                <a:spcPct val="140000"/>
              </a:lnSpc>
              <a:spcBef>
                <a:spcPts val="500"/>
              </a:spcBef>
              <a:spcAft>
                <a:spcPts val="0"/>
              </a:spcAft>
              <a:buClr>
                <a:schemeClr val="dk1"/>
              </a:buClr>
              <a:buSzPts val="1600"/>
              <a:buChar char="•"/>
            </a:pPr>
            <a:r>
              <a:rPr lang="en-US"/>
              <a:t>교차 검증의 최종 점수는 test_score 키에 담긴 5개의 점수를 평균</a:t>
            </a:r>
            <a:endParaRPr/>
          </a:p>
          <a:p>
            <a:pPr marL="1143000" lvl="2" indent="-127000" algn="l" rtl="0">
              <a:lnSpc>
                <a:spcPct val="140000"/>
              </a:lnSpc>
              <a:spcBef>
                <a:spcPts val="500"/>
              </a:spcBef>
              <a:spcAft>
                <a:spcPts val="0"/>
              </a:spcAft>
              <a:buClr>
                <a:schemeClr val="dk1"/>
              </a:buClr>
              <a:buSzPts val="1600"/>
              <a:buNone/>
            </a:pPr>
            <a:endParaRPr/>
          </a:p>
          <a:p>
            <a:pPr marL="1143000" lvl="2" indent="-171450" algn="l" rtl="0">
              <a:lnSpc>
                <a:spcPct val="140000"/>
              </a:lnSpc>
              <a:spcBef>
                <a:spcPts val="500"/>
              </a:spcBef>
              <a:spcAft>
                <a:spcPts val="0"/>
              </a:spcAft>
              <a:buClr>
                <a:schemeClr val="dk1"/>
              </a:buClr>
              <a:buSzPts val="900"/>
              <a:buNone/>
            </a:pPr>
            <a:endParaRPr sz="900"/>
          </a:p>
          <a:p>
            <a:pPr marL="1143000" lvl="2" indent="-228600" algn="l" rtl="0">
              <a:lnSpc>
                <a:spcPct val="140000"/>
              </a:lnSpc>
              <a:spcBef>
                <a:spcPts val="500"/>
              </a:spcBef>
              <a:spcAft>
                <a:spcPts val="0"/>
              </a:spcAft>
              <a:buClr>
                <a:schemeClr val="dk1"/>
              </a:buClr>
              <a:buSzPts val="1600"/>
              <a:buChar char="•"/>
            </a:pPr>
            <a:r>
              <a:rPr lang="en-US"/>
              <a:t xml:space="preserve">분할기 지정: cross_validate( ) 함수는 기본적으로 회귀 모델일 경우 KFold 분할기를 사용하고 분류 모델일 </a:t>
            </a:r>
            <a:br>
              <a:rPr lang="en-US"/>
            </a:br>
            <a:r>
              <a:rPr lang="en-US"/>
              <a:t>경우 타깃 클래스를 골고루 나누기 위해 StratifiedKFold를 사용</a:t>
            </a: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훈련 세트를 섞은 후 10-폴드 교차 검증을 수행</a:t>
            </a:r>
            <a:endParaRPr/>
          </a:p>
        </p:txBody>
      </p:sp>
      <p:sp>
        <p:nvSpPr>
          <p:cNvPr id="501" name="Google Shape;501;p30"/>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서치(6)</a:t>
            </a:r>
            <a:endParaRPr/>
          </a:p>
        </p:txBody>
      </p:sp>
      <p:sp>
        <p:nvSpPr>
          <p:cNvPr id="502" name="Google Shape;502;p30"/>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503" name="Google Shape;503;p30"/>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504" name="Google Shape;504;p30"/>
          <p:cNvGraphicFramePr/>
          <p:nvPr/>
        </p:nvGraphicFramePr>
        <p:xfrm>
          <a:off x="1704582" y="2454165"/>
          <a:ext cx="3000000" cy="3000000"/>
        </p:xfrm>
        <a:graphic>
          <a:graphicData uri="http://schemas.openxmlformats.org/drawingml/2006/table">
            <a:tbl>
              <a:tblPr firstRow="1" bandRow="1">
                <a:noFill/>
                <a:tableStyleId>{ABDC8413-338F-4B4E-88D6-13C1FF610216}</a:tableStyleId>
              </a:tblPr>
              <a:tblGrid>
                <a:gridCol w="36554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import numpy as np</a:t>
                      </a:r>
                      <a:endParaRPr/>
                    </a:p>
                    <a:p>
                      <a:pPr marL="0" marR="0" lvl="0" indent="0" algn="l" rtl="0">
                        <a:spcBef>
                          <a:spcPts val="0"/>
                        </a:spcBef>
                        <a:spcAft>
                          <a:spcPts val="0"/>
                        </a:spcAft>
                        <a:buNone/>
                      </a:pPr>
                      <a:r>
                        <a:rPr lang="en-US" sz="1400" b="0" u="none" strike="noStrike" cap="none">
                          <a:solidFill>
                            <a:schemeClr val="dk1"/>
                          </a:solidFill>
                        </a:rPr>
                        <a:t>print(np.mean(scores['test_score']))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05" name="Google Shape;505;p30"/>
          <p:cNvCxnSpPr/>
          <p:nvPr/>
        </p:nvCxnSpPr>
        <p:spPr>
          <a:xfrm>
            <a:off x="5598933" y="2702978"/>
            <a:ext cx="451104" cy="0"/>
          </a:xfrm>
          <a:prstGeom prst="straightConnector1">
            <a:avLst/>
          </a:prstGeom>
          <a:noFill/>
          <a:ln w="9525" cap="flat" cmpd="sng">
            <a:solidFill>
              <a:schemeClr val="accent6"/>
            </a:solidFill>
            <a:prstDash val="solid"/>
            <a:miter lim="800000"/>
            <a:headEnd type="none" w="sm" len="sm"/>
            <a:tailEnd type="triangle" w="med" len="med"/>
          </a:ln>
        </p:spPr>
      </p:cxnSp>
      <p:sp>
        <p:nvSpPr>
          <p:cNvPr id="506" name="Google Shape;506;p30"/>
          <p:cNvSpPr txBox="1"/>
          <p:nvPr/>
        </p:nvSpPr>
        <p:spPr>
          <a:xfrm>
            <a:off x="6211000" y="2518312"/>
            <a:ext cx="2500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0.855300214703487</a:t>
            </a:r>
            <a:endParaRPr sz="1800">
              <a:solidFill>
                <a:schemeClr val="dk1"/>
              </a:solidFill>
              <a:latin typeface="Calibri"/>
              <a:ea typeface="Calibri"/>
              <a:cs typeface="Calibri"/>
              <a:sym typeface="Calibri"/>
            </a:endParaRPr>
          </a:p>
        </p:txBody>
      </p:sp>
      <p:graphicFrame>
        <p:nvGraphicFramePr>
          <p:cNvPr id="507" name="Google Shape;507;p30"/>
          <p:cNvGraphicFramePr/>
          <p:nvPr/>
        </p:nvGraphicFramePr>
        <p:xfrm>
          <a:off x="1704582" y="3840433"/>
          <a:ext cx="3000000" cy="3000000"/>
        </p:xfrm>
        <a:graphic>
          <a:graphicData uri="http://schemas.openxmlformats.org/drawingml/2006/table">
            <a:tbl>
              <a:tblPr firstRow="1" bandRow="1">
                <a:noFill/>
                <a:tableStyleId>{ABDC8413-338F-4B4E-88D6-13C1FF610216}</a:tableStyleId>
              </a:tblPr>
              <a:tblGrid>
                <a:gridCol w="60469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StratifiedKFold</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scores = cross_validate(dt, train_input, train_target, cv=StratifiedKFold())</a:t>
                      </a:r>
                      <a:endParaRPr/>
                    </a:p>
                    <a:p>
                      <a:pPr marL="0" marR="0" lvl="0" indent="0" algn="l" rtl="0">
                        <a:spcBef>
                          <a:spcPts val="0"/>
                        </a:spcBef>
                        <a:spcAft>
                          <a:spcPts val="0"/>
                        </a:spcAft>
                        <a:buNone/>
                      </a:pPr>
                      <a:r>
                        <a:rPr lang="en-US" sz="1400" b="0" u="none" strike="noStrike" cap="none">
                          <a:solidFill>
                            <a:schemeClr val="dk1"/>
                          </a:solidFill>
                        </a:rPr>
                        <a:t>print(np.mean(scores['test_score']))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08" name="Google Shape;508;p30"/>
          <p:cNvCxnSpPr/>
          <p:nvPr/>
        </p:nvCxnSpPr>
        <p:spPr>
          <a:xfrm>
            <a:off x="8000215" y="4181528"/>
            <a:ext cx="451104" cy="0"/>
          </a:xfrm>
          <a:prstGeom prst="straightConnector1">
            <a:avLst/>
          </a:prstGeom>
          <a:noFill/>
          <a:ln w="9525" cap="flat" cmpd="sng">
            <a:solidFill>
              <a:schemeClr val="accent6"/>
            </a:solidFill>
            <a:prstDash val="solid"/>
            <a:miter lim="800000"/>
            <a:headEnd type="none" w="sm" len="sm"/>
            <a:tailEnd type="triangle" w="med" len="med"/>
          </a:ln>
        </p:spPr>
      </p:cxnSp>
      <p:sp>
        <p:nvSpPr>
          <p:cNvPr id="509" name="Google Shape;509;p30"/>
          <p:cNvSpPr txBox="1"/>
          <p:nvPr/>
        </p:nvSpPr>
        <p:spPr>
          <a:xfrm>
            <a:off x="8711644" y="3993765"/>
            <a:ext cx="2500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0.855300214703487</a:t>
            </a:r>
            <a:endParaRPr sz="1800">
              <a:solidFill>
                <a:schemeClr val="dk1"/>
              </a:solidFill>
              <a:latin typeface="Calibri"/>
              <a:ea typeface="Calibri"/>
              <a:cs typeface="Calibri"/>
              <a:sym typeface="Calibri"/>
            </a:endParaRPr>
          </a:p>
        </p:txBody>
      </p:sp>
      <p:graphicFrame>
        <p:nvGraphicFramePr>
          <p:cNvPr id="510" name="Google Shape;510;p30"/>
          <p:cNvGraphicFramePr/>
          <p:nvPr/>
        </p:nvGraphicFramePr>
        <p:xfrm>
          <a:off x="1704582" y="5429368"/>
          <a:ext cx="3000000" cy="3000000"/>
        </p:xfrm>
        <a:graphic>
          <a:graphicData uri="http://schemas.openxmlformats.org/drawingml/2006/table">
            <a:tbl>
              <a:tblPr firstRow="1" bandRow="1">
                <a:noFill/>
                <a:tableStyleId>{ABDC8413-338F-4B4E-88D6-13C1FF610216}</a:tableStyleId>
              </a:tblPr>
              <a:tblGrid>
                <a:gridCol w="60469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splitter = StratifiedKFold(n_splits=10, shuffle=True, random_state=42)</a:t>
                      </a:r>
                      <a:endParaRPr/>
                    </a:p>
                    <a:p>
                      <a:pPr marL="0" marR="0" lvl="0" indent="0" algn="l" rtl="0">
                        <a:spcBef>
                          <a:spcPts val="0"/>
                        </a:spcBef>
                        <a:spcAft>
                          <a:spcPts val="0"/>
                        </a:spcAft>
                        <a:buNone/>
                      </a:pPr>
                      <a:r>
                        <a:rPr lang="en-US" sz="1400" b="0" u="none" strike="noStrike" cap="none">
                          <a:solidFill>
                            <a:schemeClr val="dk1"/>
                          </a:solidFill>
                        </a:rPr>
                        <a:t>scores = cross_validate(dt, train_input, train_target, cv=splitter)</a:t>
                      </a:r>
                      <a:endParaRPr/>
                    </a:p>
                    <a:p>
                      <a:pPr marL="0" marR="0" lvl="0" indent="0" algn="l" rtl="0">
                        <a:spcBef>
                          <a:spcPts val="0"/>
                        </a:spcBef>
                        <a:spcAft>
                          <a:spcPts val="0"/>
                        </a:spcAft>
                        <a:buNone/>
                      </a:pPr>
                      <a:r>
                        <a:rPr lang="en-US" sz="1400" b="0" u="none" strike="noStrike" cap="none">
                          <a:solidFill>
                            <a:schemeClr val="dk1"/>
                          </a:solidFill>
                        </a:rPr>
                        <a:t>print(np.mean(scores['test_score']))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11" name="Google Shape;511;p30"/>
          <p:cNvCxnSpPr/>
          <p:nvPr/>
        </p:nvCxnSpPr>
        <p:spPr>
          <a:xfrm>
            <a:off x="8000215" y="5795389"/>
            <a:ext cx="451104" cy="0"/>
          </a:xfrm>
          <a:prstGeom prst="straightConnector1">
            <a:avLst/>
          </a:prstGeom>
          <a:noFill/>
          <a:ln w="9525" cap="flat" cmpd="sng">
            <a:solidFill>
              <a:schemeClr val="accent6"/>
            </a:solidFill>
            <a:prstDash val="solid"/>
            <a:miter lim="800000"/>
            <a:headEnd type="none" w="sm" len="sm"/>
            <a:tailEnd type="triangle" w="med" len="med"/>
          </a:ln>
        </p:spPr>
      </p:cxnSp>
      <p:sp>
        <p:nvSpPr>
          <p:cNvPr id="512" name="Google Shape;512;p30"/>
          <p:cNvSpPr txBox="1"/>
          <p:nvPr/>
        </p:nvSpPr>
        <p:spPr>
          <a:xfrm>
            <a:off x="8711644" y="5610462"/>
            <a:ext cx="2500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0.8574181117533719</a:t>
            </a:r>
            <a:endParaRPr sz="1800">
              <a:solidFill>
                <a:schemeClr val="dk1"/>
              </a:solidFill>
              <a:latin typeface="Calibri"/>
              <a:ea typeface="Calibri"/>
              <a:cs typeface="Calibri"/>
              <a:sym typeface="Calibri"/>
            </a:endParaRPr>
          </a:p>
        </p:txBody>
      </p:sp>
      <p:sp>
        <p:nvSpPr>
          <p:cNvPr id="513" name="Google Shape;513;p30"/>
          <p:cNvSpPr/>
          <p:nvPr/>
        </p:nvSpPr>
        <p:spPr>
          <a:xfrm>
            <a:off x="4138246" y="5199491"/>
            <a:ext cx="750277" cy="187569"/>
          </a:xfrm>
          <a:custGeom>
            <a:avLst/>
            <a:gdLst/>
            <a:ahLst/>
            <a:cxnLst/>
            <a:rect l="l" t="t" r="r" b="b"/>
            <a:pathLst>
              <a:path w="750277" h="187569" extrusionOk="0">
                <a:moveTo>
                  <a:pt x="0" y="187569"/>
                </a:moveTo>
                <a:lnTo>
                  <a:pt x="0" y="0"/>
                </a:lnTo>
                <a:lnTo>
                  <a:pt x="750277" y="0"/>
                </a:lnTo>
              </a:path>
            </a:pathLst>
          </a:custGeom>
          <a:noFill/>
          <a:ln w="9525" cap="flat" cmpd="sng">
            <a:solidFill>
              <a:srgbClr val="1C5A25"/>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30"/>
          <p:cNvSpPr txBox="1"/>
          <p:nvPr/>
        </p:nvSpPr>
        <p:spPr>
          <a:xfrm>
            <a:off x="4933357" y="5045599"/>
            <a:ext cx="427232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C5A25"/>
                </a:solidFill>
                <a:latin typeface="Calibri"/>
                <a:ea typeface="Calibri"/>
                <a:cs typeface="Calibri"/>
                <a:sym typeface="Calibri"/>
              </a:rPr>
              <a:t>n_splits 매개변수는 몇(k) 폴드 교차 검증을 할지 결정</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1"/>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하이퍼파라미터 튜닝</a:t>
            </a:r>
            <a:endParaRPr/>
          </a:p>
          <a:p>
            <a:pPr marL="685800" lvl="1" indent="-228600" algn="l" rtl="0">
              <a:lnSpc>
                <a:spcPct val="140000"/>
              </a:lnSpc>
              <a:spcBef>
                <a:spcPts val="500"/>
              </a:spcBef>
              <a:spcAft>
                <a:spcPts val="0"/>
              </a:spcAft>
              <a:buClr>
                <a:schemeClr val="dk1"/>
              </a:buClr>
              <a:buSzPts val="1800"/>
              <a:buChar char="⁃"/>
            </a:pPr>
            <a:r>
              <a:rPr lang="en-US"/>
              <a:t>모델 파라미터: 머신러닝 모델이 학습하는 파라미터</a:t>
            </a:r>
            <a:endParaRPr/>
          </a:p>
          <a:p>
            <a:pPr marL="685800" lvl="1" indent="-228600" algn="l" rtl="0">
              <a:lnSpc>
                <a:spcPct val="140000"/>
              </a:lnSpc>
              <a:spcBef>
                <a:spcPts val="500"/>
              </a:spcBef>
              <a:spcAft>
                <a:spcPts val="0"/>
              </a:spcAft>
              <a:buClr>
                <a:schemeClr val="dk1"/>
              </a:buClr>
              <a:buSzPts val="1800"/>
              <a:buChar char="⁃"/>
            </a:pPr>
            <a:r>
              <a:rPr lang="en-US"/>
              <a:t>하이퍼파라미터: 모델이 학습할 수 없어서 사용자가 지정해야만 하는 파라미터</a:t>
            </a:r>
            <a:endParaRPr/>
          </a:p>
          <a:p>
            <a:pPr marL="685800" lvl="1" indent="-228600" algn="l" rtl="0">
              <a:lnSpc>
                <a:spcPct val="140000"/>
              </a:lnSpc>
              <a:spcBef>
                <a:spcPts val="500"/>
              </a:spcBef>
              <a:spcAft>
                <a:spcPts val="0"/>
              </a:spcAft>
              <a:buClr>
                <a:schemeClr val="dk1"/>
              </a:buClr>
              <a:buSzPts val="1800"/>
              <a:buChar char="⁃"/>
            </a:pPr>
            <a:r>
              <a:rPr lang="en-US"/>
              <a:t>하이퍼파라미터 튜닝 작업의 진행</a:t>
            </a:r>
            <a:endParaRPr/>
          </a:p>
          <a:p>
            <a:pPr marL="1143000" lvl="2" indent="-228600" algn="l" rtl="0">
              <a:lnSpc>
                <a:spcPct val="140000"/>
              </a:lnSpc>
              <a:spcBef>
                <a:spcPts val="500"/>
              </a:spcBef>
              <a:spcAft>
                <a:spcPts val="0"/>
              </a:spcAft>
              <a:buClr>
                <a:schemeClr val="dk1"/>
              </a:buClr>
              <a:buSzPts val="1600"/>
              <a:buChar char="•"/>
            </a:pPr>
            <a:r>
              <a:rPr lang="en-US"/>
              <a:t>라이브러리가 제공하는 기본값을 그대로 사용해 모델을 훈련</a:t>
            </a:r>
            <a:endParaRPr/>
          </a:p>
          <a:p>
            <a:pPr marL="1143000" lvl="2" indent="-228600" algn="l" rtl="0">
              <a:lnSpc>
                <a:spcPct val="140000"/>
              </a:lnSpc>
              <a:spcBef>
                <a:spcPts val="500"/>
              </a:spcBef>
              <a:spcAft>
                <a:spcPts val="0"/>
              </a:spcAft>
              <a:buClr>
                <a:schemeClr val="dk1"/>
              </a:buClr>
              <a:buSzPts val="1600"/>
              <a:buChar char="•"/>
            </a:pPr>
            <a:r>
              <a:rPr lang="en-US"/>
              <a:t>검증 세트의 점수나 교차 검증을 통해서 매개변수를 조금씩 바꿈</a:t>
            </a:r>
            <a:endParaRPr/>
          </a:p>
          <a:p>
            <a:pPr marL="1143000" lvl="2" indent="-228600" algn="l" rtl="0">
              <a:lnSpc>
                <a:spcPct val="140000"/>
              </a:lnSpc>
              <a:spcBef>
                <a:spcPts val="500"/>
              </a:spcBef>
              <a:spcAft>
                <a:spcPts val="0"/>
              </a:spcAft>
              <a:buClr>
                <a:schemeClr val="dk1"/>
              </a:buClr>
              <a:buSzPts val="1600"/>
              <a:buChar char="•"/>
            </a:pPr>
            <a:r>
              <a:rPr lang="en-US"/>
              <a:t>모델마다 적게는 1~2개에서, 많게는 5~6개의 매개변수를 제공</a:t>
            </a:r>
            <a:endParaRPr/>
          </a:p>
          <a:p>
            <a:pPr marL="1143000" lvl="2" indent="-228600" algn="l" rtl="0">
              <a:lnSpc>
                <a:spcPct val="140000"/>
              </a:lnSpc>
              <a:spcBef>
                <a:spcPts val="500"/>
              </a:spcBef>
              <a:spcAft>
                <a:spcPts val="0"/>
              </a:spcAft>
              <a:buClr>
                <a:schemeClr val="dk1"/>
              </a:buClr>
              <a:buSzPts val="1600"/>
              <a:buChar char="•"/>
            </a:pPr>
            <a:r>
              <a:rPr lang="en-US"/>
              <a:t>매개변수를 바꿔가면서 모델을 훈련하고 교차 검증을 수행</a:t>
            </a:r>
            <a:endParaRPr/>
          </a:p>
          <a:p>
            <a:pPr marL="685800" lvl="1" indent="-228600" algn="l" rtl="0">
              <a:lnSpc>
                <a:spcPct val="140000"/>
              </a:lnSpc>
              <a:spcBef>
                <a:spcPts val="500"/>
              </a:spcBef>
              <a:spcAft>
                <a:spcPts val="0"/>
              </a:spcAft>
              <a:buClr>
                <a:schemeClr val="dk1"/>
              </a:buClr>
              <a:buSzPts val="1800"/>
              <a:buChar char="⁃"/>
            </a:pPr>
            <a:r>
              <a:rPr lang="en-US"/>
              <a:t xml:space="preserve">그리드 서치(Grid Search): max_depth의 최적값은 min_samples_split 매개변수의 값이 바뀌면 함께 </a:t>
            </a:r>
            <a:br>
              <a:rPr lang="en-US"/>
            </a:br>
            <a:r>
              <a:rPr lang="en-US"/>
              <a:t>달라지므로 이 두 매개변수를 동시에 바꿔가며 최적의 값을 찾기 위해 사용</a:t>
            </a:r>
            <a:endParaRPr/>
          </a:p>
          <a:p>
            <a:pPr marL="1143000" lvl="2" indent="-228600" algn="l" rtl="0">
              <a:lnSpc>
                <a:spcPct val="140000"/>
              </a:lnSpc>
              <a:spcBef>
                <a:spcPts val="500"/>
              </a:spcBef>
              <a:spcAft>
                <a:spcPts val="0"/>
              </a:spcAft>
              <a:buClr>
                <a:schemeClr val="dk1"/>
              </a:buClr>
              <a:buSzPts val="1600"/>
              <a:buChar char="•"/>
            </a:pPr>
            <a:r>
              <a:rPr lang="en-US"/>
              <a:t>사이킷런의 GridSearchCV 클래스는 하이퍼파라미터 탐색과 교차 검증을 한 번에 수행</a:t>
            </a:r>
            <a:endParaRPr/>
          </a:p>
        </p:txBody>
      </p:sp>
      <p:sp>
        <p:nvSpPr>
          <p:cNvPr id="520" name="Google Shape;520;p31"/>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서치(7)</a:t>
            </a:r>
            <a:endParaRPr/>
          </a:p>
        </p:txBody>
      </p:sp>
      <p:sp>
        <p:nvSpPr>
          <p:cNvPr id="521" name="Google Shape;521;p31"/>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522" name="Google Shape;522;p31"/>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2"/>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하이퍼파라미터 튜닝</a:t>
            </a:r>
            <a:endParaRPr/>
          </a:p>
          <a:p>
            <a:pPr marL="685800" lvl="1" indent="-228600" algn="l" rtl="0">
              <a:lnSpc>
                <a:spcPct val="120000"/>
              </a:lnSpc>
              <a:spcBef>
                <a:spcPts val="500"/>
              </a:spcBef>
              <a:spcAft>
                <a:spcPts val="0"/>
              </a:spcAft>
              <a:buClr>
                <a:schemeClr val="dk1"/>
              </a:buClr>
              <a:buSzPts val="1800"/>
              <a:buChar char="⁃"/>
            </a:pPr>
            <a:r>
              <a:rPr lang="en-US"/>
              <a:t>기본 매개변수를 사용한 결정 트리 모델에서 min_impurity_decrease 매개변수 최적값 찾기</a:t>
            </a:r>
            <a:endParaRPr/>
          </a:p>
          <a:p>
            <a:pPr marL="1143000" lvl="2" indent="-228600" algn="l" rtl="0">
              <a:lnSpc>
                <a:spcPct val="120000"/>
              </a:lnSpc>
              <a:spcBef>
                <a:spcPts val="500"/>
              </a:spcBef>
              <a:spcAft>
                <a:spcPts val="0"/>
              </a:spcAft>
              <a:buClr>
                <a:schemeClr val="dk1"/>
              </a:buClr>
              <a:buSzPts val="1600"/>
              <a:buChar char="•"/>
            </a:pPr>
            <a:r>
              <a:rPr lang="en-US"/>
              <a:t xml:space="preserve"> GridSearchCV 클래스를 임포트하고 탐색할 매개변수와 탐색할 값의 리스트를 딕셔너리로 만들기</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GridSearchCV 클래스에 탐색 대상 모델과 params 변수를 전달하여 그리드 서치 객체 만들기</a:t>
            </a: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gs 객체에 fit( ) 메서드를 호출. 이 메서드를 호출하면 그리드 서치 객체는 결정 트리 모델 min_impurity_decrease 값을 바꿔가며 총 5번 실행</a:t>
            </a: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검증 점수가 가장 높은 모델의 매개변수 조합으로 전체 훈련 세트에서 자동으로 다시 모델을 훈련</a:t>
            </a:r>
            <a:endParaRPr/>
          </a:p>
          <a:p>
            <a:pPr marL="1143000" lvl="2" indent="-127000" algn="l" rtl="0">
              <a:lnSpc>
                <a:spcPct val="120000"/>
              </a:lnSpc>
              <a:spcBef>
                <a:spcPts val="500"/>
              </a:spcBef>
              <a:spcAft>
                <a:spcPts val="0"/>
              </a:spcAft>
              <a:buClr>
                <a:schemeClr val="dk1"/>
              </a:buClr>
              <a:buSzPts val="1600"/>
              <a:buNone/>
            </a:pPr>
            <a:endParaRPr/>
          </a:p>
          <a:p>
            <a:pPr marL="1143000" lvl="2" indent="-158750" algn="l" rtl="0">
              <a:lnSpc>
                <a:spcPct val="120000"/>
              </a:lnSpc>
              <a:spcBef>
                <a:spcPts val="500"/>
              </a:spcBef>
              <a:spcAft>
                <a:spcPts val="0"/>
              </a:spcAft>
              <a:buClr>
                <a:schemeClr val="dk1"/>
              </a:buClr>
              <a:buSzPts val="1100"/>
              <a:buNone/>
            </a:pPr>
            <a:endParaRPr sz="1100"/>
          </a:p>
          <a:p>
            <a:pPr marL="1143000" lvl="2" indent="-228600" algn="l" rtl="0">
              <a:lnSpc>
                <a:spcPct val="120000"/>
              </a:lnSpc>
              <a:spcBef>
                <a:spcPts val="500"/>
              </a:spcBef>
              <a:spcAft>
                <a:spcPts val="0"/>
              </a:spcAft>
              <a:buClr>
                <a:schemeClr val="dk1"/>
              </a:buClr>
              <a:buSzPts val="1600"/>
              <a:buChar char="•"/>
            </a:pPr>
            <a:r>
              <a:rPr lang="en-US"/>
              <a:t>그리드 서치로 찾은 최적의 매개변수는 best_params_ 속성에 저장됨</a:t>
            </a:r>
            <a:endParaRPr/>
          </a:p>
        </p:txBody>
      </p:sp>
      <p:sp>
        <p:nvSpPr>
          <p:cNvPr id="528" name="Google Shape;528;p32"/>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서치(8)</a:t>
            </a:r>
            <a:endParaRPr/>
          </a:p>
        </p:txBody>
      </p:sp>
      <p:sp>
        <p:nvSpPr>
          <p:cNvPr id="529" name="Google Shape;529;p32"/>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530" name="Google Shape;530;p32"/>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531" name="Google Shape;531;p32"/>
          <p:cNvGraphicFramePr/>
          <p:nvPr/>
        </p:nvGraphicFramePr>
        <p:xfrm>
          <a:off x="1751717" y="2293910"/>
          <a:ext cx="3000000" cy="3000000"/>
        </p:xfrm>
        <a:graphic>
          <a:graphicData uri="http://schemas.openxmlformats.org/drawingml/2006/table">
            <a:tbl>
              <a:tblPr firstRow="1" bandRow="1">
                <a:noFill/>
                <a:tableStyleId>{ABDC8413-338F-4B4E-88D6-13C1FF610216}</a:tableStyleId>
              </a:tblPr>
              <a:tblGrid>
                <a:gridCol w="6164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GridSearchCV</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params = {'min_impurity_decrease': [0.0001, 0.0002, 0.0003, 0.0004, 0.0005]}</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532" name="Google Shape;532;p32"/>
          <p:cNvGraphicFramePr/>
          <p:nvPr/>
        </p:nvGraphicFramePr>
        <p:xfrm>
          <a:off x="1751717" y="3355203"/>
          <a:ext cx="3000000" cy="3000000"/>
        </p:xfrm>
        <a:graphic>
          <a:graphicData uri="http://schemas.openxmlformats.org/drawingml/2006/table">
            <a:tbl>
              <a:tblPr firstRow="1" bandRow="1">
                <a:noFill/>
                <a:tableStyleId>{ABDC8413-338F-4B4E-88D6-13C1FF610216}</a:tableStyleId>
              </a:tblPr>
              <a:tblGrid>
                <a:gridCol w="6164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gs = GridSearchCV(DecisionTreeClassifier(random_state=42), params, n_jobs=-1)</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533" name="Google Shape;533;p32"/>
          <p:cNvGraphicFramePr/>
          <p:nvPr/>
        </p:nvGraphicFramePr>
        <p:xfrm>
          <a:off x="1751717" y="4356720"/>
          <a:ext cx="3000000" cy="3000000"/>
        </p:xfrm>
        <a:graphic>
          <a:graphicData uri="http://schemas.openxmlformats.org/drawingml/2006/table">
            <a:tbl>
              <a:tblPr firstRow="1" bandRow="1">
                <a:noFill/>
                <a:tableStyleId>{ABDC8413-338F-4B4E-88D6-13C1FF610216}</a:tableStyleId>
              </a:tblPr>
              <a:tblGrid>
                <a:gridCol w="6164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gs.fit(train_input, train_target)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534" name="Google Shape;534;p32"/>
          <p:cNvGraphicFramePr/>
          <p:nvPr/>
        </p:nvGraphicFramePr>
        <p:xfrm>
          <a:off x="1751717" y="5075939"/>
          <a:ext cx="3000000" cy="3000000"/>
        </p:xfrm>
        <a:graphic>
          <a:graphicData uri="http://schemas.openxmlformats.org/drawingml/2006/table">
            <a:tbl>
              <a:tblPr firstRow="1" bandRow="1">
                <a:noFill/>
                <a:tableStyleId>{ABDC8413-338F-4B4E-88D6-13C1FF610216}</a:tableStyleId>
              </a:tblPr>
              <a:tblGrid>
                <a:gridCol w="37140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dt = gs.best_estimator_</a:t>
                      </a:r>
                      <a:endParaRPr/>
                    </a:p>
                    <a:p>
                      <a:pPr marL="0" marR="0" lvl="0" indent="0" algn="l" rtl="0">
                        <a:spcBef>
                          <a:spcPts val="0"/>
                        </a:spcBef>
                        <a:spcAft>
                          <a:spcPts val="0"/>
                        </a:spcAft>
                        <a:buNone/>
                      </a:pPr>
                      <a:r>
                        <a:rPr lang="en-US" sz="1400" b="0" u="none" strike="noStrike" cap="none">
                          <a:solidFill>
                            <a:schemeClr val="dk1"/>
                          </a:solidFill>
                        </a:rPr>
                        <a:t>print(dt.score(train_input, train_target))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35" name="Google Shape;535;p32"/>
          <p:cNvCxnSpPr/>
          <p:nvPr/>
        </p:nvCxnSpPr>
        <p:spPr>
          <a:xfrm>
            <a:off x="5747088" y="5277044"/>
            <a:ext cx="293077" cy="0"/>
          </a:xfrm>
          <a:prstGeom prst="straightConnector1">
            <a:avLst/>
          </a:prstGeom>
          <a:noFill/>
          <a:ln w="9525" cap="flat" cmpd="sng">
            <a:solidFill>
              <a:schemeClr val="accent6"/>
            </a:solidFill>
            <a:prstDash val="solid"/>
            <a:miter lim="800000"/>
            <a:headEnd type="none" w="sm" len="sm"/>
            <a:tailEnd type="triangle" w="med" len="med"/>
          </a:ln>
        </p:spPr>
      </p:cxnSp>
      <p:sp>
        <p:nvSpPr>
          <p:cNvPr id="536" name="Google Shape;536;p32"/>
          <p:cNvSpPr txBox="1"/>
          <p:nvPr/>
        </p:nvSpPr>
        <p:spPr>
          <a:xfrm>
            <a:off x="6254926" y="5108224"/>
            <a:ext cx="28955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0.9615162593804117</a:t>
            </a:r>
            <a:endParaRPr sz="1800">
              <a:solidFill>
                <a:schemeClr val="dk1"/>
              </a:solidFill>
              <a:latin typeface="Calibri"/>
              <a:ea typeface="Calibri"/>
              <a:cs typeface="Calibri"/>
              <a:sym typeface="Calibri"/>
            </a:endParaRPr>
          </a:p>
        </p:txBody>
      </p:sp>
      <p:graphicFrame>
        <p:nvGraphicFramePr>
          <p:cNvPr id="537" name="Google Shape;537;p32"/>
          <p:cNvGraphicFramePr/>
          <p:nvPr/>
        </p:nvGraphicFramePr>
        <p:xfrm>
          <a:off x="1751717" y="6053433"/>
          <a:ext cx="3000000" cy="3000000"/>
        </p:xfrm>
        <a:graphic>
          <a:graphicData uri="http://schemas.openxmlformats.org/drawingml/2006/table">
            <a:tbl>
              <a:tblPr firstRow="1" bandRow="1">
                <a:noFill/>
                <a:tableStyleId>{ABDC8413-338F-4B4E-88D6-13C1FF610216}</a:tableStyleId>
              </a:tblPr>
              <a:tblGrid>
                <a:gridCol w="37140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print(gs.best_params_)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38" name="Google Shape;538;p32"/>
          <p:cNvCxnSpPr/>
          <p:nvPr/>
        </p:nvCxnSpPr>
        <p:spPr>
          <a:xfrm>
            <a:off x="5747088" y="6217920"/>
            <a:ext cx="293077" cy="0"/>
          </a:xfrm>
          <a:prstGeom prst="straightConnector1">
            <a:avLst/>
          </a:prstGeom>
          <a:noFill/>
          <a:ln w="9525" cap="flat" cmpd="sng">
            <a:solidFill>
              <a:schemeClr val="accent6"/>
            </a:solidFill>
            <a:prstDash val="solid"/>
            <a:miter lim="800000"/>
            <a:headEnd type="none" w="sm" len="sm"/>
            <a:tailEnd type="triangle" w="med" len="med"/>
          </a:ln>
        </p:spPr>
      </p:cxnSp>
      <p:sp>
        <p:nvSpPr>
          <p:cNvPr id="539" name="Google Shape;539;p32"/>
          <p:cNvSpPr txBox="1"/>
          <p:nvPr/>
        </p:nvSpPr>
        <p:spPr>
          <a:xfrm>
            <a:off x="6254926" y="6044099"/>
            <a:ext cx="39037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{'min_impurity_decrease': 0.0001}</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3"/>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하이퍼파라미터 튜닝</a:t>
            </a:r>
            <a:endParaRPr/>
          </a:p>
          <a:p>
            <a:pPr marL="685800" lvl="1" indent="-228600" algn="l" rtl="0">
              <a:lnSpc>
                <a:spcPct val="120000"/>
              </a:lnSpc>
              <a:spcBef>
                <a:spcPts val="500"/>
              </a:spcBef>
              <a:spcAft>
                <a:spcPts val="0"/>
              </a:spcAft>
              <a:buClr>
                <a:schemeClr val="dk1"/>
              </a:buClr>
              <a:buSzPts val="1800"/>
              <a:buChar char="⁃"/>
            </a:pPr>
            <a:r>
              <a:rPr lang="en-US"/>
              <a:t>기본 매개변수를 사용한 결정 트리 모델에서 min_impurity_decrease 매개변수 최적값 찾기</a:t>
            </a:r>
            <a:endParaRPr/>
          </a:p>
          <a:p>
            <a:pPr marL="1143000" lvl="2" indent="-228600" algn="l" rtl="0">
              <a:lnSpc>
                <a:spcPct val="120000"/>
              </a:lnSpc>
              <a:spcBef>
                <a:spcPts val="500"/>
              </a:spcBef>
              <a:spcAft>
                <a:spcPts val="0"/>
              </a:spcAft>
              <a:buClr>
                <a:schemeClr val="dk1"/>
              </a:buClr>
              <a:buSzPts val="1600"/>
              <a:buChar char="•"/>
            </a:pPr>
            <a:r>
              <a:rPr lang="en-US"/>
              <a:t>5번의 교차 검증으로 얻은 점수를 출력</a:t>
            </a:r>
            <a:endParaRPr/>
          </a:p>
          <a:p>
            <a:pPr marL="1143000" lvl="2" indent="-127000" algn="l" rtl="0">
              <a:lnSpc>
                <a:spcPct val="120000"/>
              </a:lnSpc>
              <a:spcBef>
                <a:spcPts val="500"/>
              </a:spcBef>
              <a:spcAft>
                <a:spcPts val="0"/>
              </a:spcAft>
              <a:buClr>
                <a:schemeClr val="dk1"/>
              </a:buClr>
              <a:buSzPts val="1600"/>
              <a:buNone/>
            </a:pPr>
            <a:endParaRPr/>
          </a:p>
          <a:p>
            <a:pPr marL="1143000" lvl="2" indent="-228600" algn="l" rtl="0">
              <a:lnSpc>
                <a:spcPct val="120000"/>
              </a:lnSpc>
              <a:spcBef>
                <a:spcPts val="500"/>
              </a:spcBef>
              <a:spcAft>
                <a:spcPts val="0"/>
              </a:spcAft>
              <a:buClr>
                <a:schemeClr val="dk1"/>
              </a:buClr>
              <a:buSzPts val="1600"/>
              <a:buChar char="•"/>
            </a:pPr>
            <a:r>
              <a:rPr lang="en-US"/>
              <a:t>그다음 이 인덱스를 사용해 params 키에 저장된 매개변수를 출력</a:t>
            </a:r>
            <a:br>
              <a:rPr lang="en-US"/>
            </a:br>
            <a:r>
              <a:rPr lang="en-US"/>
              <a:t>(이 값이 최상의 검증 점수를 만든 매개변수 조합)</a:t>
            </a:r>
            <a:endParaRPr/>
          </a:p>
        </p:txBody>
      </p:sp>
      <p:sp>
        <p:nvSpPr>
          <p:cNvPr id="545" name="Google Shape;545;p33"/>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서치(9)</a:t>
            </a:r>
            <a:endParaRPr/>
          </a:p>
        </p:txBody>
      </p:sp>
      <p:sp>
        <p:nvSpPr>
          <p:cNvPr id="546" name="Google Shape;546;p33"/>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547" name="Google Shape;547;p33"/>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548" name="Google Shape;548;p33"/>
          <p:cNvGraphicFramePr/>
          <p:nvPr/>
        </p:nvGraphicFramePr>
        <p:xfrm>
          <a:off x="1731390" y="2268432"/>
          <a:ext cx="3000000" cy="3000000"/>
        </p:xfrm>
        <a:graphic>
          <a:graphicData uri="http://schemas.openxmlformats.org/drawingml/2006/table">
            <a:tbl>
              <a:tblPr firstRow="1" bandRow="1">
                <a:noFill/>
                <a:tableStyleId>{ABDC8413-338F-4B4E-88D6-13C1FF610216}</a:tableStyleId>
              </a:tblPr>
              <a:tblGrid>
                <a:gridCol w="34700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print(gs.cv_results_['mean_test_score'])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49" name="Google Shape;549;p33"/>
          <p:cNvCxnSpPr/>
          <p:nvPr/>
        </p:nvCxnSpPr>
        <p:spPr>
          <a:xfrm>
            <a:off x="5286264" y="2426273"/>
            <a:ext cx="293077" cy="0"/>
          </a:xfrm>
          <a:prstGeom prst="straightConnector1">
            <a:avLst/>
          </a:prstGeom>
          <a:noFill/>
          <a:ln w="9525" cap="flat" cmpd="sng">
            <a:solidFill>
              <a:schemeClr val="accent6"/>
            </a:solidFill>
            <a:prstDash val="solid"/>
            <a:miter lim="800000"/>
            <a:headEnd type="none" w="sm" len="sm"/>
            <a:tailEnd type="triangle" w="med" len="med"/>
          </a:ln>
        </p:spPr>
      </p:cxnSp>
      <p:sp>
        <p:nvSpPr>
          <p:cNvPr id="550" name="Google Shape;550;p33"/>
          <p:cNvSpPr txBox="1"/>
          <p:nvPr/>
        </p:nvSpPr>
        <p:spPr>
          <a:xfrm>
            <a:off x="5617048" y="2203899"/>
            <a:ext cx="64809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[0.86819297   0.86453617   0.86492226   0.86780891   0.86761605]</a:t>
            </a:r>
            <a:endParaRPr sz="1800">
              <a:solidFill>
                <a:schemeClr val="dk1"/>
              </a:solidFill>
              <a:latin typeface="Calibri"/>
              <a:ea typeface="Calibri"/>
              <a:cs typeface="Calibri"/>
              <a:sym typeface="Calibri"/>
            </a:endParaRPr>
          </a:p>
        </p:txBody>
      </p:sp>
      <p:graphicFrame>
        <p:nvGraphicFramePr>
          <p:cNvPr id="551" name="Google Shape;551;p33"/>
          <p:cNvGraphicFramePr/>
          <p:nvPr/>
        </p:nvGraphicFramePr>
        <p:xfrm>
          <a:off x="1731390" y="3379409"/>
          <a:ext cx="3000000" cy="3000000"/>
        </p:xfrm>
        <a:graphic>
          <a:graphicData uri="http://schemas.openxmlformats.org/drawingml/2006/table">
            <a:tbl>
              <a:tblPr firstRow="1" bandRow="1">
                <a:noFill/>
                <a:tableStyleId>{ABDC8413-338F-4B4E-88D6-13C1FF610216}</a:tableStyleId>
              </a:tblPr>
              <a:tblGrid>
                <a:gridCol w="50995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print(gs.cv_results_['params'][</a:t>
                      </a:r>
                      <a:r>
                        <a:rPr lang="en-US" b="0">
                          <a:solidFill>
                            <a:schemeClr val="dk1"/>
                          </a:solidFill>
                        </a:rPr>
                        <a:t>gs.</a:t>
                      </a:r>
                      <a:r>
                        <a:rPr lang="en-US" sz="1400" b="0" u="none" strike="noStrike" cap="none">
                          <a:solidFill>
                            <a:schemeClr val="dk1"/>
                          </a:solidFill>
                        </a:rPr>
                        <a:t>best_index_])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52" name="Google Shape;552;p33"/>
          <p:cNvCxnSpPr/>
          <p:nvPr/>
        </p:nvCxnSpPr>
        <p:spPr>
          <a:xfrm>
            <a:off x="6957644" y="3543435"/>
            <a:ext cx="293100" cy="0"/>
          </a:xfrm>
          <a:prstGeom prst="straightConnector1">
            <a:avLst/>
          </a:prstGeom>
          <a:noFill/>
          <a:ln w="9525" cap="flat" cmpd="sng">
            <a:solidFill>
              <a:schemeClr val="accent6"/>
            </a:solidFill>
            <a:prstDash val="solid"/>
            <a:miter lim="800000"/>
            <a:headEnd type="none" w="sm" len="sm"/>
            <a:tailEnd type="triangle" w="med" len="med"/>
          </a:ln>
        </p:spPr>
      </p:cxnSp>
      <p:sp>
        <p:nvSpPr>
          <p:cNvPr id="553" name="Google Shape;553;p33"/>
          <p:cNvSpPr txBox="1"/>
          <p:nvPr/>
        </p:nvSpPr>
        <p:spPr>
          <a:xfrm>
            <a:off x="7349156" y="3358769"/>
            <a:ext cx="3634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{'min_impurity_decrease': 0.0001}</a:t>
            </a:r>
            <a:endParaRPr sz="1800">
              <a:solidFill>
                <a:schemeClr val="dk1"/>
              </a:solidFill>
              <a:latin typeface="Calibri"/>
              <a:ea typeface="Calibri"/>
              <a:cs typeface="Calibri"/>
              <a:sym typeface="Calibri"/>
            </a:endParaRPr>
          </a:p>
        </p:txBody>
      </p:sp>
      <p:sp>
        <p:nvSpPr>
          <p:cNvPr id="554" name="Google Shape;554;p33"/>
          <p:cNvSpPr/>
          <p:nvPr/>
        </p:nvSpPr>
        <p:spPr>
          <a:xfrm>
            <a:off x="1693975" y="4063925"/>
            <a:ext cx="8960100" cy="2255400"/>
          </a:xfrm>
          <a:prstGeom prst="roundRect">
            <a:avLst>
              <a:gd name="adj" fmla="val 16667"/>
            </a:avLst>
          </a:prstGeom>
          <a:solidFill>
            <a:srgbClr val="AAE5B2"/>
          </a:solid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n-US" sz="1400">
                <a:solidFill>
                  <a:schemeClr val="dk1"/>
                </a:solidFill>
                <a:latin typeface="Calibri"/>
                <a:ea typeface="Calibri"/>
                <a:cs typeface="Calibri"/>
                <a:sym typeface="Calibri"/>
              </a:rPr>
              <a:t>[과정 요약]</a:t>
            </a:r>
            <a:endParaRPr/>
          </a:p>
          <a:p>
            <a:pPr marL="342900" marR="0" lvl="0" indent="-342900" algn="l" rtl="0">
              <a:lnSpc>
                <a:spcPct val="140000"/>
              </a:lnSpc>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먼저 탐색할 매개변수를 지정</a:t>
            </a:r>
            <a:endParaRPr sz="1400">
              <a:solidFill>
                <a:schemeClr val="dk1"/>
              </a:solidFill>
              <a:latin typeface="Calibri"/>
              <a:ea typeface="Calibri"/>
              <a:cs typeface="Calibri"/>
              <a:sym typeface="Calibri"/>
            </a:endParaRPr>
          </a:p>
          <a:p>
            <a:pPr marL="342900" marR="0" lvl="0" indent="-342900" algn="l" rtl="0">
              <a:lnSpc>
                <a:spcPct val="140000"/>
              </a:lnSpc>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 xml:space="preserve">그다음 훈련 세트에서 그리드 서치를 수행하여 최상의 평균 검증 점수가 나오는 매개변수 조합을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찾음(이 조합은 그리드 서치 객체에 저장됨)</a:t>
            </a:r>
            <a:endParaRPr/>
          </a:p>
          <a:p>
            <a:pPr marL="342900" marR="0" lvl="0" indent="-342900" algn="l" rtl="0">
              <a:lnSpc>
                <a:spcPct val="140000"/>
              </a:lnSpc>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 xml:space="preserve">그리드 서치는 최상의 매개변수에서 (교차 검증에 사용한 훈련 세트가 아니라) 전체 훈련 세트를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사용해 최종 모델을 훈련(이 모델도 그리드 서치 객체에 저장됨)</a:t>
            </a:r>
            <a:endParaRPr sz="14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4"/>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하이퍼파라미터 튜닝</a:t>
            </a:r>
            <a:endParaRPr/>
          </a:p>
          <a:p>
            <a:pPr marL="685800" lvl="1" indent="-228600" algn="l" rtl="0">
              <a:lnSpc>
                <a:spcPct val="120000"/>
              </a:lnSpc>
              <a:spcBef>
                <a:spcPts val="500"/>
              </a:spcBef>
              <a:spcAft>
                <a:spcPts val="0"/>
              </a:spcAft>
              <a:buClr>
                <a:schemeClr val="dk1"/>
              </a:buClr>
              <a:buSzPts val="1800"/>
              <a:buChar char="⁃"/>
            </a:pPr>
            <a:r>
              <a:rPr lang="en-US"/>
              <a:t>복잡한 매개변수 조합 탐색</a:t>
            </a:r>
            <a:endParaRPr/>
          </a:p>
          <a:p>
            <a:pPr marL="1143000" lvl="2" indent="-228600" algn="l" rtl="0">
              <a:lnSpc>
                <a:spcPct val="120000"/>
              </a:lnSpc>
              <a:spcBef>
                <a:spcPts val="500"/>
              </a:spcBef>
              <a:spcAft>
                <a:spcPts val="0"/>
              </a:spcAft>
              <a:buClr>
                <a:schemeClr val="dk1"/>
              </a:buClr>
              <a:buSzPts val="1600"/>
              <a:buChar char="•"/>
            </a:pPr>
            <a:r>
              <a:rPr lang="en-US"/>
              <a:t>min_impurity_decrease는 노드를 분할하기 위한 불순도 감소 최소량을 지정</a:t>
            </a:r>
            <a:br>
              <a:rPr lang="en-US"/>
            </a:br>
            <a:r>
              <a:rPr lang="en-US"/>
              <a:t>max_depth로 트리의 깊이를 제한</a:t>
            </a:r>
            <a:br>
              <a:rPr lang="en-US"/>
            </a:br>
            <a:r>
              <a:rPr lang="en-US"/>
              <a:t>min_samples_split으로 노드를 나누기 위한 최소 샘플 수 선택</a:t>
            </a:r>
            <a:endParaRPr/>
          </a:p>
        </p:txBody>
      </p:sp>
      <p:sp>
        <p:nvSpPr>
          <p:cNvPr id="560" name="Google Shape;560;p34"/>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서치(10)</a:t>
            </a:r>
            <a:endParaRPr/>
          </a:p>
        </p:txBody>
      </p:sp>
      <p:sp>
        <p:nvSpPr>
          <p:cNvPr id="561" name="Google Shape;561;p34"/>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562" name="Google Shape;562;p34"/>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563" name="Google Shape;563;p34"/>
          <p:cNvGraphicFramePr/>
          <p:nvPr/>
        </p:nvGraphicFramePr>
        <p:xfrm>
          <a:off x="1723436" y="2937706"/>
          <a:ext cx="3000000" cy="3000000"/>
        </p:xfrm>
        <a:graphic>
          <a:graphicData uri="http://schemas.openxmlformats.org/drawingml/2006/table">
            <a:tbl>
              <a:tblPr firstRow="1" bandRow="1">
                <a:noFill/>
                <a:tableStyleId>{ABDC8413-338F-4B4E-88D6-13C1FF610216}</a:tableStyleId>
              </a:tblPr>
              <a:tblGrid>
                <a:gridCol w="60256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params = {'min_impurity_decrease': np.arange(0.0001, 0.001, 0.0001),</a:t>
                      </a:r>
                      <a:endParaRPr/>
                    </a:p>
                    <a:p>
                      <a:pPr marL="0" marR="0" lvl="0" indent="0" algn="l" rtl="0">
                        <a:spcBef>
                          <a:spcPts val="0"/>
                        </a:spcBef>
                        <a:spcAft>
                          <a:spcPts val="0"/>
                        </a:spcAft>
                        <a:buNone/>
                      </a:pPr>
                      <a:r>
                        <a:rPr lang="en-US" sz="1400" b="0" u="none" strike="noStrike" cap="none">
                          <a:solidFill>
                            <a:schemeClr val="dk1"/>
                          </a:solidFill>
                        </a:rPr>
                        <a:t xml:space="preserve">                   'max_depth': range(5, 20, 1),</a:t>
                      </a:r>
                      <a:endParaRPr/>
                    </a:p>
                    <a:p>
                      <a:pPr marL="0" marR="0" lvl="0" indent="0" algn="l" rtl="0">
                        <a:spcBef>
                          <a:spcPts val="0"/>
                        </a:spcBef>
                        <a:spcAft>
                          <a:spcPts val="0"/>
                        </a:spcAft>
                        <a:buNone/>
                      </a:pPr>
                      <a:r>
                        <a:rPr lang="en-US" sz="1400" b="0" u="none" strike="noStrike" cap="none">
                          <a:solidFill>
                            <a:schemeClr val="dk1"/>
                          </a:solidFill>
                        </a:rPr>
                        <a:t xml:space="preserve">                   'min_samples_split': range(2, 100, 10)</a:t>
                      </a:r>
                      <a:endParaRPr/>
                    </a:p>
                    <a:p>
                      <a:pPr marL="0" marR="0" lvl="0" indent="0" algn="l" rtl="0">
                        <a:spcBef>
                          <a:spcPts val="0"/>
                        </a:spcBef>
                        <a:spcAft>
                          <a:spcPts val="0"/>
                        </a:spcAft>
                        <a:buNone/>
                      </a:pPr>
                      <a:r>
                        <a:rPr lang="en-US" sz="1400" b="0" u="none" strike="noStrike" cap="none">
                          <a:solidFill>
                            <a:schemeClr val="dk1"/>
                          </a:solidFill>
                        </a:rPr>
                        <a:t xml:space="preserve">                   }</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64" name="Google Shape;564;p34"/>
          <p:cNvCxnSpPr/>
          <p:nvPr/>
        </p:nvCxnSpPr>
        <p:spPr>
          <a:xfrm>
            <a:off x="4594900" y="3214000"/>
            <a:ext cx="2401723" cy="0"/>
          </a:xfrm>
          <a:prstGeom prst="straightConnector1">
            <a:avLst/>
          </a:prstGeom>
          <a:noFill/>
          <a:ln w="9525" cap="flat" cmpd="sng">
            <a:solidFill>
              <a:srgbClr val="FF0000"/>
            </a:solidFill>
            <a:prstDash val="solid"/>
            <a:miter lim="800000"/>
            <a:headEnd type="none" w="sm" len="sm"/>
            <a:tailEnd type="none" w="sm" len="sm"/>
          </a:ln>
        </p:spPr>
      </p:cxnSp>
      <p:cxnSp>
        <p:nvCxnSpPr>
          <p:cNvPr id="565" name="Google Shape;565;p34"/>
          <p:cNvCxnSpPr/>
          <p:nvPr/>
        </p:nvCxnSpPr>
        <p:spPr>
          <a:xfrm>
            <a:off x="3714161" y="3410146"/>
            <a:ext cx="1022106" cy="0"/>
          </a:xfrm>
          <a:prstGeom prst="straightConnector1">
            <a:avLst/>
          </a:prstGeom>
          <a:noFill/>
          <a:ln w="9525" cap="flat" cmpd="sng">
            <a:solidFill>
              <a:srgbClr val="FF0000"/>
            </a:solidFill>
            <a:prstDash val="solid"/>
            <a:miter lim="800000"/>
            <a:headEnd type="none" w="sm" len="sm"/>
            <a:tailEnd type="none" w="sm" len="sm"/>
          </a:ln>
        </p:spPr>
      </p:cxnSp>
      <p:cxnSp>
        <p:nvCxnSpPr>
          <p:cNvPr id="566" name="Google Shape;566;p34"/>
          <p:cNvCxnSpPr/>
          <p:nvPr/>
        </p:nvCxnSpPr>
        <p:spPr>
          <a:xfrm>
            <a:off x="4225214" y="3632885"/>
            <a:ext cx="1212239" cy="0"/>
          </a:xfrm>
          <a:prstGeom prst="straightConnector1">
            <a:avLst/>
          </a:prstGeom>
          <a:noFill/>
          <a:ln w="9525" cap="flat" cmpd="sng">
            <a:solidFill>
              <a:srgbClr val="FF0000"/>
            </a:solidFill>
            <a:prstDash val="solid"/>
            <a:miter lim="800000"/>
            <a:headEnd type="none" w="sm" len="sm"/>
            <a:tailEnd type="none" w="sm" len="sm"/>
          </a:ln>
        </p:spPr>
      </p:cxnSp>
      <p:sp>
        <p:nvSpPr>
          <p:cNvPr id="567" name="Google Shape;567;p34"/>
          <p:cNvSpPr txBox="1"/>
          <p:nvPr/>
        </p:nvSpPr>
        <p:spPr>
          <a:xfrm>
            <a:off x="5788359" y="3167108"/>
            <a:ext cx="36420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①</a:t>
            </a:r>
            <a:endParaRPr/>
          </a:p>
        </p:txBody>
      </p:sp>
      <p:sp>
        <p:nvSpPr>
          <p:cNvPr id="568" name="Google Shape;568;p34"/>
          <p:cNvSpPr txBox="1"/>
          <p:nvPr/>
        </p:nvSpPr>
        <p:spPr>
          <a:xfrm>
            <a:off x="4043113" y="3764398"/>
            <a:ext cx="36420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②</a:t>
            </a:r>
            <a:endParaRPr/>
          </a:p>
        </p:txBody>
      </p:sp>
      <p:sp>
        <p:nvSpPr>
          <p:cNvPr id="569" name="Google Shape;569;p34"/>
          <p:cNvSpPr/>
          <p:nvPr/>
        </p:nvSpPr>
        <p:spPr>
          <a:xfrm>
            <a:off x="4191821" y="3412560"/>
            <a:ext cx="525639" cy="355600"/>
          </a:xfrm>
          <a:custGeom>
            <a:avLst/>
            <a:gdLst/>
            <a:ahLst/>
            <a:cxnLst/>
            <a:rect l="l" t="t" r="r" b="b"/>
            <a:pathLst>
              <a:path w="654050" h="355600" extrusionOk="0">
                <a:moveTo>
                  <a:pt x="0" y="0"/>
                </a:moveTo>
                <a:lnTo>
                  <a:pt x="0" y="355600"/>
                </a:lnTo>
                <a:lnTo>
                  <a:pt x="654050" y="355600"/>
                </a:lnTo>
                <a:lnTo>
                  <a:pt x="654050" y="228600"/>
                </a:lnTo>
              </a:path>
            </a:pathLst>
          </a:cu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34"/>
          <p:cNvSpPr txBox="1"/>
          <p:nvPr/>
        </p:nvSpPr>
        <p:spPr>
          <a:xfrm>
            <a:off x="1606353" y="3961638"/>
            <a:ext cx="9864725" cy="267714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400" b="1">
                <a:solidFill>
                  <a:schemeClr val="dk1"/>
                </a:solidFill>
                <a:latin typeface="Calibri"/>
                <a:ea typeface="Calibri"/>
                <a:cs typeface="Calibri"/>
                <a:sym typeface="Calibri"/>
              </a:rPr>
              <a:t>넘파이 arange( ) 함수(</a:t>
            </a:r>
            <a:r>
              <a:rPr lang="en-US" sz="1400" b="1">
                <a:solidFill>
                  <a:srgbClr val="FF0000"/>
                </a:solidFill>
                <a:latin typeface="Calibri"/>
                <a:ea typeface="Calibri"/>
                <a:cs typeface="Calibri"/>
                <a:sym typeface="Calibri"/>
              </a:rPr>
              <a:t>①</a:t>
            </a:r>
            <a:r>
              <a:rPr lang="en-US" sz="1400" b="1">
                <a:solidFill>
                  <a:schemeClr val="dk1"/>
                </a:solidFill>
                <a:latin typeface="Calibri"/>
                <a:ea typeface="Calibri"/>
                <a:cs typeface="Calibri"/>
                <a:sym typeface="Calibri"/>
              </a:rPr>
              <a:t>)</a:t>
            </a:r>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첫 번째 매개변수 값에서 시작하여 두 번째 매개변수에 도달할 때까지 세 번째 매개변수를 계속 더한 배열을 만듦</a:t>
            </a:r>
            <a:br>
              <a:rPr lang="en-US" sz="1400" b="0" i="0" u="none" strike="noStrike" cap="none">
                <a:solidFill>
                  <a:schemeClr val="dk1"/>
                </a:solidFill>
                <a:latin typeface="Calibri"/>
                <a:ea typeface="Calibri"/>
                <a:cs typeface="Calibri"/>
                <a:sym typeface="Calibri"/>
              </a:rPr>
            </a:br>
            <a:r>
              <a:rPr lang="en-US" sz="1400" b="0" i="0" u="none" strike="noStrike" cap="none">
                <a:solidFill>
                  <a:schemeClr val="dk1"/>
                </a:solidFill>
                <a:latin typeface="Calibri"/>
                <a:ea typeface="Calibri"/>
                <a:cs typeface="Calibri"/>
                <a:sym typeface="Calibri"/>
              </a:rPr>
              <a:t>코드에서는 0.0001에서 시작하여 0.001이 될 때까지 0.0001을 계속 더한 배열</a:t>
            </a:r>
            <a:endParaRPr sz="14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두 번째 매개변수는 포함되지 않으므로 배열의 원소는 총 9개</a:t>
            </a:r>
            <a:endParaRPr sz="1400" b="0" i="0" u="none" strike="noStrike" cap="none">
              <a:solidFill>
                <a:schemeClr val="dk1"/>
              </a:solidFill>
              <a:latin typeface="Calibri"/>
              <a:ea typeface="Calibri"/>
              <a:cs typeface="Calibri"/>
              <a:sym typeface="Calibri"/>
            </a:endParaRPr>
          </a:p>
          <a:p>
            <a:pPr marL="285750" marR="0" lvl="0" indent="-279400" algn="l" rtl="0">
              <a:lnSpc>
                <a:spcPct val="120000"/>
              </a:lnSpc>
              <a:spcBef>
                <a:spcPts val="0"/>
              </a:spcBef>
              <a:spcAft>
                <a:spcPts val="0"/>
              </a:spcAft>
              <a:buClr>
                <a:schemeClr val="dk1"/>
              </a:buClr>
              <a:buSzPts val="100"/>
              <a:buFont typeface="Arial"/>
              <a:buNone/>
            </a:pPr>
            <a:endParaRPr sz="10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400" b="1">
                <a:solidFill>
                  <a:schemeClr val="dk1"/>
                </a:solidFill>
                <a:latin typeface="Calibri"/>
                <a:ea typeface="Calibri"/>
                <a:cs typeface="Calibri"/>
                <a:sym typeface="Calibri"/>
              </a:rPr>
              <a:t>파이썬 range( ) 함수(</a:t>
            </a:r>
            <a:r>
              <a:rPr lang="en-US" sz="1400" b="1">
                <a:solidFill>
                  <a:srgbClr val="FF0000"/>
                </a:solidFill>
                <a:latin typeface="Calibri"/>
                <a:ea typeface="Calibri"/>
                <a:cs typeface="Calibri"/>
                <a:sym typeface="Calibri"/>
              </a:rPr>
              <a:t>②</a:t>
            </a:r>
            <a:r>
              <a:rPr lang="en-US" sz="1400" b="1">
                <a:solidFill>
                  <a:schemeClr val="dk1"/>
                </a:solidFill>
                <a:latin typeface="Calibri"/>
                <a:ea typeface="Calibri"/>
                <a:cs typeface="Calibri"/>
                <a:sym typeface="Calibri"/>
              </a:rPr>
              <a:t>)</a:t>
            </a:r>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정수만 사용 가능</a:t>
            </a:r>
            <a:endParaRPr sz="14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이 경우 max_depth를 5에서 20까지 1씩 증가하면서 15개의 값을 만듦</a:t>
            </a:r>
            <a:endParaRPr sz="14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min_samples_split은 2에서 100까지 10씩 증가하면서 10개의 값을 만듦</a:t>
            </a:r>
            <a:endParaRPr sz="14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따라서 이 매개변수로 수행할 교차 검증 횟수는 9 × 15 × 10 = 1,350개</a:t>
            </a:r>
            <a:endParaRPr sz="14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기본 5-폴드 교차 검증을 수행하므로 만들어지는 모델의 수는 모두 6,750개</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5"/>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하이퍼파라미터 튜닝</a:t>
            </a:r>
            <a:endParaRPr/>
          </a:p>
          <a:p>
            <a:pPr marL="685800" lvl="1" indent="-228600" algn="l" rtl="0">
              <a:lnSpc>
                <a:spcPct val="140000"/>
              </a:lnSpc>
              <a:spcBef>
                <a:spcPts val="500"/>
              </a:spcBef>
              <a:spcAft>
                <a:spcPts val="0"/>
              </a:spcAft>
              <a:buClr>
                <a:schemeClr val="dk1"/>
              </a:buClr>
              <a:buSzPts val="1800"/>
              <a:buChar char="⁃"/>
            </a:pPr>
            <a:r>
              <a:rPr lang="en-US"/>
              <a:t>복잡한 매개변수 조합 탐색</a:t>
            </a:r>
            <a:endParaRPr/>
          </a:p>
          <a:p>
            <a:pPr marL="1143000" lvl="2" indent="-228600" algn="l" rtl="0">
              <a:lnSpc>
                <a:spcPct val="140000"/>
              </a:lnSpc>
              <a:spcBef>
                <a:spcPts val="500"/>
              </a:spcBef>
              <a:spcAft>
                <a:spcPts val="0"/>
              </a:spcAft>
              <a:buClr>
                <a:schemeClr val="dk1"/>
              </a:buClr>
              <a:buSzPts val="1600"/>
              <a:buChar char="•"/>
            </a:pPr>
            <a:r>
              <a:rPr lang="en-US"/>
              <a:t>n_jobs 매개변수를 -1로 설정하고 그리드 서치 실행</a:t>
            </a: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최상의 매개변수 조합 확인</a:t>
            </a: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최상의 교차 검증 점수 확인</a:t>
            </a:r>
            <a:endParaRPr/>
          </a:p>
        </p:txBody>
      </p:sp>
      <p:sp>
        <p:nvSpPr>
          <p:cNvPr id="576" name="Google Shape;576;p3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서치(11)</a:t>
            </a:r>
            <a:endParaRPr/>
          </a:p>
        </p:txBody>
      </p:sp>
      <p:sp>
        <p:nvSpPr>
          <p:cNvPr id="577" name="Google Shape;577;p35"/>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578" name="Google Shape;578;p3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579" name="Google Shape;579;p35"/>
          <p:cNvGraphicFramePr/>
          <p:nvPr/>
        </p:nvGraphicFramePr>
        <p:xfrm>
          <a:off x="1704584" y="2511285"/>
          <a:ext cx="3000000" cy="3000000"/>
        </p:xfrm>
        <a:graphic>
          <a:graphicData uri="http://schemas.openxmlformats.org/drawingml/2006/table">
            <a:tbl>
              <a:tblPr firstRow="1" bandRow="1">
                <a:noFill/>
                <a:tableStyleId>{ABDC8413-338F-4B4E-88D6-13C1FF610216}</a:tableStyleId>
              </a:tblPr>
              <a:tblGrid>
                <a:gridCol w="6280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gs = GridSearchCV(DecisionTreeClassifier(random_state=42), params, n_jobs=-1)</a:t>
                      </a:r>
                      <a:endParaRPr/>
                    </a:p>
                    <a:p>
                      <a:pPr marL="0" marR="0" lvl="0" indent="0" algn="l" rtl="0">
                        <a:spcBef>
                          <a:spcPts val="0"/>
                        </a:spcBef>
                        <a:spcAft>
                          <a:spcPts val="0"/>
                        </a:spcAft>
                        <a:buNone/>
                      </a:pPr>
                      <a:r>
                        <a:rPr lang="en-US" sz="1400" b="0" u="none" strike="noStrike" cap="none">
                          <a:solidFill>
                            <a:schemeClr val="dk1"/>
                          </a:solidFill>
                        </a:rPr>
                        <a:t>gs.fit(train_input, train_target)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580" name="Google Shape;580;p35"/>
          <p:cNvGraphicFramePr/>
          <p:nvPr/>
        </p:nvGraphicFramePr>
        <p:xfrm>
          <a:off x="1704584" y="3667276"/>
          <a:ext cx="3000000" cy="3000000"/>
        </p:xfrm>
        <a:graphic>
          <a:graphicData uri="http://schemas.openxmlformats.org/drawingml/2006/table">
            <a:tbl>
              <a:tblPr firstRow="1" bandRow="1">
                <a:noFill/>
                <a:tableStyleId>{ABDC8413-338F-4B4E-88D6-13C1FF610216}</a:tableStyleId>
              </a:tblPr>
              <a:tblGrid>
                <a:gridCol w="23082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print(gs.best_params_)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81" name="Google Shape;581;p35"/>
          <p:cNvCxnSpPr/>
          <p:nvPr/>
        </p:nvCxnSpPr>
        <p:spPr>
          <a:xfrm>
            <a:off x="4194797" y="3812639"/>
            <a:ext cx="418654" cy="0"/>
          </a:xfrm>
          <a:prstGeom prst="straightConnector1">
            <a:avLst/>
          </a:prstGeom>
          <a:noFill/>
          <a:ln w="9525" cap="flat" cmpd="sng">
            <a:solidFill>
              <a:schemeClr val="accent6"/>
            </a:solidFill>
            <a:prstDash val="solid"/>
            <a:miter lim="800000"/>
            <a:headEnd type="none" w="sm" len="sm"/>
            <a:tailEnd type="triangle" w="med" len="med"/>
          </a:ln>
        </p:spPr>
      </p:cxnSp>
      <p:sp>
        <p:nvSpPr>
          <p:cNvPr id="582" name="Google Shape;582;p35"/>
          <p:cNvSpPr txBox="1"/>
          <p:nvPr/>
        </p:nvSpPr>
        <p:spPr>
          <a:xfrm>
            <a:off x="4673678" y="3604527"/>
            <a:ext cx="80200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{'max_depth': 14, 'min_impurity_decrease': 0.0004, 'min_samples_split': 12}</a:t>
            </a:r>
            <a:endParaRPr sz="1800">
              <a:solidFill>
                <a:schemeClr val="dk1"/>
              </a:solidFill>
              <a:latin typeface="Calibri"/>
              <a:ea typeface="Calibri"/>
              <a:cs typeface="Calibri"/>
              <a:sym typeface="Calibri"/>
            </a:endParaRPr>
          </a:p>
        </p:txBody>
      </p:sp>
      <p:graphicFrame>
        <p:nvGraphicFramePr>
          <p:cNvPr id="583" name="Google Shape;583;p35"/>
          <p:cNvGraphicFramePr/>
          <p:nvPr/>
        </p:nvGraphicFramePr>
        <p:xfrm>
          <a:off x="1704584" y="4507052"/>
          <a:ext cx="3000000" cy="3000000"/>
        </p:xfrm>
        <a:graphic>
          <a:graphicData uri="http://schemas.openxmlformats.org/drawingml/2006/table">
            <a:tbl>
              <a:tblPr firstRow="1" bandRow="1">
                <a:noFill/>
                <a:tableStyleId>{ABDC8413-338F-4B4E-88D6-13C1FF610216}</a:tableStyleId>
              </a:tblPr>
              <a:tblGrid>
                <a:gridCol w="40104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print(np.max(gs.cv_results_['mean_test_score']))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84" name="Google Shape;584;p35"/>
          <p:cNvCxnSpPr/>
          <p:nvPr/>
        </p:nvCxnSpPr>
        <p:spPr>
          <a:xfrm>
            <a:off x="5896100" y="4643953"/>
            <a:ext cx="418654" cy="0"/>
          </a:xfrm>
          <a:prstGeom prst="straightConnector1">
            <a:avLst/>
          </a:prstGeom>
          <a:noFill/>
          <a:ln w="9525" cap="flat" cmpd="sng">
            <a:solidFill>
              <a:schemeClr val="accent6"/>
            </a:solidFill>
            <a:prstDash val="solid"/>
            <a:miter lim="800000"/>
            <a:headEnd type="none" w="sm" len="sm"/>
            <a:tailEnd type="triangle" w="med" len="med"/>
          </a:ln>
        </p:spPr>
      </p:cxnSp>
      <p:sp>
        <p:nvSpPr>
          <p:cNvPr id="585" name="Google Shape;585;p35"/>
          <p:cNvSpPr txBox="1"/>
          <p:nvPr/>
        </p:nvSpPr>
        <p:spPr>
          <a:xfrm>
            <a:off x="6477017" y="4447842"/>
            <a:ext cx="49335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0.8683865773302731</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6"/>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하이퍼파라미터 튜닝</a:t>
            </a:r>
            <a:endParaRPr/>
          </a:p>
          <a:p>
            <a:pPr marL="685800" lvl="1" indent="-228600" algn="l" rtl="0">
              <a:lnSpc>
                <a:spcPct val="130000"/>
              </a:lnSpc>
              <a:spcBef>
                <a:spcPts val="500"/>
              </a:spcBef>
              <a:spcAft>
                <a:spcPts val="0"/>
              </a:spcAft>
              <a:buClr>
                <a:schemeClr val="dk1"/>
              </a:buClr>
              <a:buSzPts val="1800"/>
              <a:buChar char="⁃"/>
            </a:pPr>
            <a:r>
              <a:rPr lang="en-US"/>
              <a:t>랜덤 서치(Random Search)</a:t>
            </a:r>
            <a:endParaRPr/>
          </a:p>
          <a:p>
            <a:pPr marL="1143000" lvl="2" indent="-228600" algn="l" rtl="0">
              <a:lnSpc>
                <a:spcPct val="130000"/>
              </a:lnSpc>
              <a:spcBef>
                <a:spcPts val="500"/>
              </a:spcBef>
              <a:spcAft>
                <a:spcPts val="0"/>
              </a:spcAft>
              <a:buClr>
                <a:schemeClr val="dk1"/>
              </a:buClr>
              <a:buSzPts val="1600"/>
              <a:buChar char="•"/>
            </a:pPr>
            <a:r>
              <a:rPr lang="en-US"/>
              <a:t>매개변수의 값이 수치일 때 값의 범위나 간격을 미리 정하기 어려울 때</a:t>
            </a:r>
            <a:endParaRPr/>
          </a:p>
          <a:p>
            <a:pPr marL="1143000" lvl="2" indent="-228600" algn="l" rtl="0">
              <a:lnSpc>
                <a:spcPct val="130000"/>
              </a:lnSpc>
              <a:spcBef>
                <a:spcPts val="500"/>
              </a:spcBef>
              <a:spcAft>
                <a:spcPts val="0"/>
              </a:spcAft>
              <a:buClr>
                <a:schemeClr val="dk1"/>
              </a:buClr>
              <a:buSzPts val="1600"/>
              <a:buChar char="•"/>
            </a:pPr>
            <a:r>
              <a:rPr lang="en-US"/>
              <a:t>너무 많은 매개 변수 조건이 있어 그리드 서치 수행 시간이 오래 걸릴 때</a:t>
            </a:r>
            <a:endParaRPr/>
          </a:p>
          <a:p>
            <a:pPr marL="1143000" lvl="2" indent="-228600" algn="l" rtl="0">
              <a:lnSpc>
                <a:spcPct val="130000"/>
              </a:lnSpc>
              <a:spcBef>
                <a:spcPts val="500"/>
              </a:spcBef>
              <a:spcAft>
                <a:spcPts val="0"/>
              </a:spcAft>
              <a:buClr>
                <a:schemeClr val="dk1"/>
              </a:buClr>
              <a:buSzPts val="1600"/>
              <a:buChar char="•"/>
            </a:pPr>
            <a:r>
              <a:rPr lang="en-US"/>
              <a:t>랜덤 서치에는 매개변수 값의 목록이 아닌 매개변수를 샘플링할 수 있는 확률 분포 객체를 전달</a:t>
            </a:r>
            <a:endParaRPr/>
          </a:p>
          <a:p>
            <a:pPr marL="1143000" lvl="2" indent="-228600" algn="l" rtl="0">
              <a:lnSpc>
                <a:spcPct val="130000"/>
              </a:lnSpc>
              <a:spcBef>
                <a:spcPts val="500"/>
              </a:spcBef>
              <a:spcAft>
                <a:spcPts val="0"/>
              </a:spcAft>
              <a:buClr>
                <a:schemeClr val="dk1"/>
              </a:buClr>
              <a:buSzPts val="1600"/>
              <a:buChar char="•"/>
            </a:pPr>
            <a:r>
              <a:rPr lang="en-US"/>
              <a:t>싸이파이 에서 2개의 확률 분포 클래스를 임포트</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222250" algn="l" rtl="0">
              <a:lnSpc>
                <a:spcPct val="130000"/>
              </a:lnSpc>
              <a:spcBef>
                <a:spcPts val="500"/>
              </a:spcBef>
              <a:spcAft>
                <a:spcPts val="0"/>
              </a:spcAft>
              <a:buClr>
                <a:schemeClr val="dk1"/>
              </a:buClr>
              <a:buSzPts val="100"/>
              <a:buNone/>
            </a:pPr>
            <a:endParaRPr sz="100"/>
          </a:p>
          <a:p>
            <a:pPr marL="1143000" lvl="2" indent="-228600" algn="l" rtl="0">
              <a:lnSpc>
                <a:spcPct val="130000"/>
              </a:lnSpc>
              <a:spcBef>
                <a:spcPts val="500"/>
              </a:spcBef>
              <a:spcAft>
                <a:spcPts val="0"/>
              </a:spcAft>
              <a:buClr>
                <a:schemeClr val="dk1"/>
              </a:buClr>
              <a:buSzPts val="1600"/>
              <a:buChar char="•"/>
            </a:pPr>
            <a:r>
              <a:rPr lang="en-US"/>
              <a:t>0에서 10 사이의 범위를 갖는 randint 객체를 만들고 10개의 숫자를 샘플링</a:t>
            </a:r>
            <a:endParaRPr/>
          </a:p>
          <a:p>
            <a:pPr marL="1143000" lvl="2" indent="-127000" algn="l" rtl="0">
              <a:lnSpc>
                <a:spcPct val="130000"/>
              </a:lnSpc>
              <a:spcBef>
                <a:spcPts val="500"/>
              </a:spcBef>
              <a:spcAft>
                <a:spcPts val="0"/>
              </a:spcAft>
              <a:buClr>
                <a:schemeClr val="dk1"/>
              </a:buClr>
              <a:buSzPts val="1600"/>
              <a:buNone/>
            </a:pPr>
            <a:endParaRPr/>
          </a:p>
          <a:p>
            <a:pPr marL="1143000" lvl="2" indent="-158750" algn="l" rtl="0">
              <a:lnSpc>
                <a:spcPct val="130000"/>
              </a:lnSpc>
              <a:spcBef>
                <a:spcPts val="500"/>
              </a:spcBef>
              <a:spcAft>
                <a:spcPts val="0"/>
              </a:spcAft>
              <a:buClr>
                <a:schemeClr val="dk1"/>
              </a:buClr>
              <a:buSzPts val="1100"/>
              <a:buNone/>
            </a:pPr>
            <a:endParaRPr sz="1100"/>
          </a:p>
          <a:p>
            <a:pPr marL="1143000" lvl="2" indent="-228600" algn="l" rtl="0">
              <a:lnSpc>
                <a:spcPct val="130000"/>
              </a:lnSpc>
              <a:spcBef>
                <a:spcPts val="500"/>
              </a:spcBef>
              <a:spcAft>
                <a:spcPts val="0"/>
              </a:spcAft>
              <a:buClr>
                <a:schemeClr val="dk1"/>
              </a:buClr>
              <a:buSzPts val="1600"/>
              <a:buChar char="•"/>
            </a:pPr>
            <a:r>
              <a:rPr lang="en-US"/>
              <a:t>1,000개를 샘플링해서 각 숫자의 개수 구하기</a:t>
            </a:r>
            <a:endParaRPr/>
          </a:p>
        </p:txBody>
      </p:sp>
      <p:sp>
        <p:nvSpPr>
          <p:cNvPr id="591" name="Google Shape;591;p36"/>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서치(12)</a:t>
            </a:r>
            <a:endParaRPr/>
          </a:p>
        </p:txBody>
      </p:sp>
      <p:sp>
        <p:nvSpPr>
          <p:cNvPr id="592" name="Google Shape;592;p36"/>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593" name="Google Shape;593;p36"/>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594" name="Google Shape;594;p36"/>
          <p:cNvGraphicFramePr/>
          <p:nvPr/>
        </p:nvGraphicFramePr>
        <p:xfrm>
          <a:off x="1722991" y="3517189"/>
          <a:ext cx="3000000" cy="3000000"/>
        </p:xfrm>
        <a:graphic>
          <a:graphicData uri="http://schemas.openxmlformats.org/drawingml/2006/table">
            <a:tbl>
              <a:tblPr firstRow="1" bandRow="1">
                <a:noFill/>
                <a:tableStyleId>{ABDC8413-338F-4B4E-88D6-13C1FF610216}</a:tableStyleId>
              </a:tblPr>
              <a:tblGrid>
                <a:gridCol w="40104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scipy.stats import uniform, randint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595" name="Google Shape;595;p36"/>
          <p:cNvSpPr txBox="1"/>
          <p:nvPr/>
        </p:nvSpPr>
        <p:spPr>
          <a:xfrm>
            <a:off x="5920802" y="3441554"/>
            <a:ext cx="6108700" cy="84895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1C5A25"/>
              </a:buClr>
              <a:buSzPts val="1400"/>
              <a:buFont typeface="Arial"/>
              <a:buChar char="•"/>
            </a:pPr>
            <a:r>
              <a:rPr lang="en-US" sz="1400">
                <a:solidFill>
                  <a:srgbClr val="1C5A25"/>
                </a:solidFill>
                <a:latin typeface="Calibri"/>
                <a:ea typeface="Calibri"/>
                <a:cs typeface="Calibri"/>
                <a:sym typeface="Calibri"/>
              </a:rPr>
              <a:t>uniform과 randint 클래스는 모두 주어진 범위에서 고르게 값을 추출함</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(균등 분포에서 샘플링)</a:t>
            </a:r>
            <a:endParaRPr/>
          </a:p>
          <a:p>
            <a:pPr marL="285750" marR="0" lvl="0" indent="-285750" algn="l" rtl="0">
              <a:lnSpc>
                <a:spcPct val="120000"/>
              </a:lnSpc>
              <a:spcBef>
                <a:spcPts val="0"/>
              </a:spcBef>
              <a:spcAft>
                <a:spcPts val="0"/>
              </a:spcAft>
              <a:buClr>
                <a:srgbClr val="1C5A25"/>
              </a:buClr>
              <a:buSzPts val="1400"/>
              <a:buFont typeface="Arial"/>
              <a:buChar char="•"/>
            </a:pPr>
            <a:r>
              <a:rPr lang="en-US" sz="1400">
                <a:solidFill>
                  <a:srgbClr val="1C5A25"/>
                </a:solidFill>
                <a:latin typeface="Calibri"/>
                <a:ea typeface="Calibri"/>
                <a:cs typeface="Calibri"/>
                <a:sym typeface="Calibri"/>
              </a:rPr>
              <a:t>randint는 정숫값을 , uniform은 실숫값을 추출</a:t>
            </a:r>
            <a:endParaRPr/>
          </a:p>
        </p:txBody>
      </p:sp>
      <p:graphicFrame>
        <p:nvGraphicFramePr>
          <p:cNvPr id="596" name="Google Shape;596;p36"/>
          <p:cNvGraphicFramePr/>
          <p:nvPr/>
        </p:nvGraphicFramePr>
        <p:xfrm>
          <a:off x="1722991" y="4749178"/>
          <a:ext cx="3000000" cy="3000000"/>
        </p:xfrm>
        <a:graphic>
          <a:graphicData uri="http://schemas.openxmlformats.org/drawingml/2006/table">
            <a:tbl>
              <a:tblPr firstRow="1" bandRow="1">
                <a:noFill/>
                <a:tableStyleId>{ABDC8413-338F-4B4E-88D6-13C1FF610216}</a:tableStyleId>
              </a:tblPr>
              <a:tblGrid>
                <a:gridCol w="23463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rgen = randint(0, 10)</a:t>
                      </a:r>
                      <a:endParaRPr/>
                    </a:p>
                    <a:p>
                      <a:pPr marL="0" marR="0" lvl="0" indent="0" algn="l" rtl="0">
                        <a:spcBef>
                          <a:spcPts val="0"/>
                        </a:spcBef>
                        <a:spcAft>
                          <a:spcPts val="0"/>
                        </a:spcAft>
                        <a:buNone/>
                      </a:pPr>
                      <a:r>
                        <a:rPr lang="en-US" sz="1400" b="0" u="none" strike="noStrike" cap="none">
                          <a:solidFill>
                            <a:schemeClr val="dk1"/>
                          </a:solidFill>
                        </a:rPr>
                        <a:t>rgen.rvs(10)</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597" name="Google Shape;597;p36"/>
          <p:cNvCxnSpPr/>
          <p:nvPr/>
        </p:nvCxnSpPr>
        <p:spPr>
          <a:xfrm>
            <a:off x="4416764" y="4971965"/>
            <a:ext cx="355154" cy="0"/>
          </a:xfrm>
          <a:prstGeom prst="straightConnector1">
            <a:avLst/>
          </a:prstGeom>
          <a:noFill/>
          <a:ln w="9525" cap="flat" cmpd="sng">
            <a:solidFill>
              <a:schemeClr val="accent6"/>
            </a:solidFill>
            <a:prstDash val="solid"/>
            <a:miter lim="800000"/>
            <a:headEnd type="none" w="sm" len="sm"/>
            <a:tailEnd type="triangle" w="med" len="med"/>
          </a:ln>
        </p:spPr>
      </p:cxnSp>
      <p:sp>
        <p:nvSpPr>
          <p:cNvPr id="598" name="Google Shape;598;p36"/>
          <p:cNvSpPr txBox="1"/>
          <p:nvPr/>
        </p:nvSpPr>
        <p:spPr>
          <a:xfrm>
            <a:off x="5015037" y="4777872"/>
            <a:ext cx="36385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array([6, 4, 2, 2, 7, 7, 0, 0, 5, 4])</a:t>
            </a:r>
            <a:endParaRPr sz="1800">
              <a:solidFill>
                <a:schemeClr val="dk1"/>
              </a:solidFill>
              <a:latin typeface="Calibri"/>
              <a:ea typeface="Calibri"/>
              <a:cs typeface="Calibri"/>
              <a:sym typeface="Calibri"/>
            </a:endParaRPr>
          </a:p>
        </p:txBody>
      </p:sp>
      <p:graphicFrame>
        <p:nvGraphicFramePr>
          <p:cNvPr id="599" name="Google Shape;599;p36"/>
          <p:cNvGraphicFramePr/>
          <p:nvPr/>
        </p:nvGraphicFramePr>
        <p:xfrm>
          <a:off x="1722991" y="5785936"/>
          <a:ext cx="3000000" cy="3000000"/>
        </p:xfrm>
        <a:graphic>
          <a:graphicData uri="http://schemas.openxmlformats.org/drawingml/2006/table">
            <a:tbl>
              <a:tblPr firstRow="1" bandRow="1">
                <a:noFill/>
                <a:tableStyleId>{ABDC8413-338F-4B4E-88D6-13C1FF610216}</a:tableStyleId>
              </a:tblPr>
              <a:tblGrid>
                <a:gridCol w="23463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np.unique(rgen.rvs(1000), return_counts=True)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600" name="Google Shape;600;p36"/>
          <p:cNvCxnSpPr/>
          <p:nvPr/>
        </p:nvCxnSpPr>
        <p:spPr>
          <a:xfrm>
            <a:off x="4416764" y="6010181"/>
            <a:ext cx="355154" cy="0"/>
          </a:xfrm>
          <a:prstGeom prst="straightConnector1">
            <a:avLst/>
          </a:prstGeom>
          <a:noFill/>
          <a:ln w="9525" cap="flat" cmpd="sng">
            <a:solidFill>
              <a:schemeClr val="accent6"/>
            </a:solidFill>
            <a:prstDash val="solid"/>
            <a:miter lim="800000"/>
            <a:headEnd type="none" w="sm" len="sm"/>
            <a:tailEnd type="triangle" w="med" len="med"/>
          </a:ln>
        </p:spPr>
      </p:cxnSp>
      <p:sp>
        <p:nvSpPr>
          <p:cNvPr id="601" name="Google Shape;601;p36"/>
          <p:cNvSpPr txBox="1"/>
          <p:nvPr/>
        </p:nvSpPr>
        <p:spPr>
          <a:xfrm>
            <a:off x="5015037" y="5701983"/>
            <a:ext cx="55879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(array([0, 1, 2, 3, 4, 5, 6, 7, 8, 9]),</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xml:space="preserve"> array([ 98, 94, 99, 93, 93, 92, 111, 118, 105, 97]))</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a:spLocks noGrp="1"/>
          </p:cNvSpPr>
          <p:nvPr>
            <p:ph type="body" idx="1"/>
          </p:nvPr>
        </p:nvSpPr>
        <p:spPr>
          <a:xfrm>
            <a:off x="691200" y="1558800"/>
            <a:ext cx="10267121" cy="99359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F06436"/>
              </a:buClr>
              <a:buSzPts val="3600"/>
              <a:buNone/>
            </a:pPr>
            <a:r>
              <a:rPr lang="en-US" sz="3600" b="1"/>
              <a:t>CHAPTER 05 트리 알고리즘</a:t>
            </a:r>
            <a:endParaRPr sz="3600" b="1"/>
          </a:p>
        </p:txBody>
      </p:sp>
      <p:sp>
        <p:nvSpPr>
          <p:cNvPr id="209" name="Google Shape;209;p6"/>
          <p:cNvSpPr txBox="1"/>
          <p:nvPr/>
        </p:nvSpPr>
        <p:spPr>
          <a:xfrm>
            <a:off x="691200" y="3430800"/>
            <a:ext cx="10328031" cy="1991123"/>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600" b="1">
                <a:solidFill>
                  <a:schemeClr val="dk1"/>
                </a:solidFill>
                <a:latin typeface="Calibri"/>
                <a:ea typeface="Calibri"/>
                <a:cs typeface="Calibri"/>
                <a:sym typeface="Calibri"/>
              </a:rPr>
              <a:t>학습목표</a:t>
            </a:r>
            <a:endParaRPr sz="1600" b="1">
              <a:solidFill>
                <a:schemeClr val="dk1"/>
              </a:solidFill>
              <a:latin typeface="Calibri"/>
              <a:ea typeface="Calibri"/>
              <a:cs typeface="Calibri"/>
              <a:sym typeface="Calibri"/>
            </a:endParaRPr>
          </a:p>
          <a:p>
            <a:pPr marL="285750" marR="0" lvl="0" indent="-285750" algn="l" rtl="0">
              <a:lnSpc>
                <a:spcPct val="20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성능이 좋고 이해하기 쉬운 트리 알고리즘에 대해 배웁니다.</a:t>
            </a:r>
            <a:endParaRPr sz="1600">
              <a:solidFill>
                <a:schemeClr val="dk1"/>
              </a:solidFill>
              <a:latin typeface="Calibri"/>
              <a:ea typeface="Calibri"/>
              <a:cs typeface="Calibri"/>
              <a:sym typeface="Calibri"/>
            </a:endParaRPr>
          </a:p>
          <a:p>
            <a:pPr marL="285750" marR="0" lvl="0" indent="-285750" algn="l" rtl="0">
              <a:lnSpc>
                <a:spcPct val="20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알고리즘의 성능을 최대화하기 위한 하이퍼파라미터 튜닝을 실습합니다.</a:t>
            </a:r>
            <a:endParaRPr sz="1600">
              <a:solidFill>
                <a:schemeClr val="dk1"/>
              </a:solidFill>
              <a:latin typeface="Calibri"/>
              <a:ea typeface="Calibri"/>
              <a:cs typeface="Calibri"/>
              <a:sym typeface="Calibri"/>
            </a:endParaRPr>
          </a:p>
          <a:p>
            <a:pPr marL="285750" marR="0" lvl="0" indent="-285750" algn="l" rtl="0">
              <a:lnSpc>
                <a:spcPct val="20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여러 트리를 합쳐 일반화 성능을 높일 수 있는 앙상블 모델을 배웁니다.</a:t>
            </a:r>
            <a:endParaRPr sz="1600">
              <a:solidFill>
                <a:schemeClr val="dk1"/>
              </a:solidFill>
              <a:latin typeface="Calibri"/>
              <a:ea typeface="Calibri"/>
              <a:cs typeface="Calibri"/>
              <a:sym typeface="Calibri"/>
            </a:endParaRPr>
          </a:p>
        </p:txBody>
      </p:sp>
      <p:sp>
        <p:nvSpPr>
          <p:cNvPr id="210" name="Google Shape;210;p6"/>
          <p:cNvSpPr txBox="1"/>
          <p:nvPr/>
        </p:nvSpPr>
        <p:spPr>
          <a:xfrm>
            <a:off x="691200" y="2710800"/>
            <a:ext cx="50718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06436"/>
                </a:solidFill>
                <a:latin typeface="Calibri"/>
                <a:ea typeface="Calibri"/>
                <a:cs typeface="Calibri"/>
                <a:sym typeface="Calibri"/>
              </a:rPr>
              <a:t>화이트 와인을 찾아라!</a:t>
            </a:r>
            <a:endParaRPr sz="1800" b="1">
              <a:solidFill>
                <a:srgbClr val="F06436"/>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7"/>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하이퍼파라미터 튜닝</a:t>
            </a:r>
            <a:endParaRPr/>
          </a:p>
          <a:p>
            <a:pPr marL="685800" lvl="1" indent="-228600" algn="l" rtl="0">
              <a:lnSpc>
                <a:spcPct val="120000"/>
              </a:lnSpc>
              <a:spcBef>
                <a:spcPts val="500"/>
              </a:spcBef>
              <a:spcAft>
                <a:spcPts val="0"/>
              </a:spcAft>
              <a:buClr>
                <a:schemeClr val="dk1"/>
              </a:buClr>
              <a:buSzPts val="1800"/>
              <a:buChar char="⁃"/>
            </a:pPr>
            <a:r>
              <a:rPr lang="en-US"/>
              <a:t>랜덤 서치(Random Search)</a:t>
            </a:r>
            <a:endParaRPr/>
          </a:p>
          <a:p>
            <a:pPr marL="1143000" lvl="2" indent="-228600" algn="l" rtl="0">
              <a:lnSpc>
                <a:spcPct val="120000"/>
              </a:lnSpc>
              <a:spcBef>
                <a:spcPts val="500"/>
              </a:spcBef>
              <a:spcAft>
                <a:spcPts val="0"/>
              </a:spcAft>
              <a:buClr>
                <a:schemeClr val="dk1"/>
              </a:buClr>
              <a:buSzPts val="1600"/>
              <a:buChar char="•"/>
            </a:pPr>
            <a:r>
              <a:rPr lang="en-US"/>
              <a:t>uniform 클래스로 0~1 사이에서 10개의 실수를 추출</a:t>
            </a:r>
            <a:endParaRPr/>
          </a:p>
          <a:p>
            <a:pPr marL="1143000" lvl="2" indent="-127000" algn="l" rtl="0">
              <a:lnSpc>
                <a:spcPct val="120000"/>
              </a:lnSpc>
              <a:spcBef>
                <a:spcPts val="500"/>
              </a:spcBef>
              <a:spcAft>
                <a:spcPts val="0"/>
              </a:spcAft>
              <a:buClr>
                <a:schemeClr val="dk1"/>
              </a:buClr>
              <a:buSzPts val="1600"/>
              <a:buNone/>
            </a:pPr>
            <a:endParaRPr/>
          </a:p>
          <a:p>
            <a:pPr marL="1143000" lvl="2" indent="-127000" algn="l" rtl="0">
              <a:lnSpc>
                <a:spcPct val="120000"/>
              </a:lnSpc>
              <a:spcBef>
                <a:spcPts val="500"/>
              </a:spcBef>
              <a:spcAft>
                <a:spcPts val="0"/>
              </a:spcAft>
              <a:buClr>
                <a:schemeClr val="dk1"/>
              </a:buClr>
              <a:buSzPts val="1600"/>
              <a:buNone/>
            </a:pPr>
            <a:endParaRPr/>
          </a:p>
          <a:p>
            <a:pPr marL="1143000" lvl="2" indent="-158750" algn="l" rtl="0">
              <a:lnSpc>
                <a:spcPct val="120000"/>
              </a:lnSpc>
              <a:spcBef>
                <a:spcPts val="500"/>
              </a:spcBef>
              <a:spcAft>
                <a:spcPts val="0"/>
              </a:spcAft>
              <a:buClr>
                <a:schemeClr val="dk1"/>
              </a:buClr>
              <a:buSzPts val="1100"/>
              <a:buNone/>
            </a:pPr>
            <a:endParaRPr sz="1100"/>
          </a:p>
          <a:p>
            <a:pPr marL="1143000" lvl="2" indent="-228600" algn="l" rtl="0">
              <a:lnSpc>
                <a:spcPct val="120000"/>
              </a:lnSpc>
              <a:spcBef>
                <a:spcPts val="500"/>
              </a:spcBef>
              <a:spcAft>
                <a:spcPts val="0"/>
              </a:spcAft>
              <a:buClr>
                <a:schemeClr val="dk1"/>
              </a:buClr>
              <a:buSzPts val="1600"/>
              <a:buChar char="•"/>
            </a:pPr>
            <a:r>
              <a:rPr lang="en-US"/>
              <a:t>탐색할 매개변수의 딕셔너리를 만들기</a:t>
            </a:r>
            <a:endParaRPr/>
          </a:p>
          <a:p>
            <a:pPr marL="1600200" lvl="3" indent="-228600" algn="l" rtl="0">
              <a:lnSpc>
                <a:spcPct val="120000"/>
              </a:lnSpc>
              <a:spcBef>
                <a:spcPts val="500"/>
              </a:spcBef>
              <a:spcAft>
                <a:spcPts val="0"/>
              </a:spcAft>
              <a:buClr>
                <a:schemeClr val="dk1"/>
              </a:buClr>
              <a:buSzPts val="1400"/>
              <a:buChar char="•"/>
            </a:pPr>
            <a:r>
              <a:rPr lang="en-US"/>
              <a:t>min_samples_leaf 매개변수를 탐색 대상에 추가</a:t>
            </a:r>
            <a:endParaRPr/>
          </a:p>
          <a:p>
            <a:pPr marL="1600200" lvl="3" indent="-139700" algn="l" rtl="0">
              <a:lnSpc>
                <a:spcPct val="120000"/>
              </a:lnSpc>
              <a:spcBef>
                <a:spcPts val="500"/>
              </a:spcBef>
              <a:spcAft>
                <a:spcPts val="0"/>
              </a:spcAft>
              <a:buClr>
                <a:schemeClr val="dk1"/>
              </a:buClr>
              <a:buSzPts val="1400"/>
              <a:buNone/>
            </a:pPr>
            <a:endParaRPr/>
          </a:p>
          <a:p>
            <a:pPr marL="1600200" lvl="3" indent="-139700" algn="l" rtl="0">
              <a:lnSpc>
                <a:spcPct val="120000"/>
              </a:lnSpc>
              <a:spcBef>
                <a:spcPts val="500"/>
              </a:spcBef>
              <a:spcAft>
                <a:spcPts val="0"/>
              </a:spcAft>
              <a:buClr>
                <a:schemeClr val="dk1"/>
              </a:buClr>
              <a:buSzPts val="1400"/>
              <a:buNone/>
            </a:pPr>
            <a:endParaRPr/>
          </a:p>
          <a:p>
            <a:pPr marL="1600200" lvl="3" indent="-139700" algn="l" rtl="0">
              <a:lnSpc>
                <a:spcPct val="120000"/>
              </a:lnSpc>
              <a:spcBef>
                <a:spcPts val="500"/>
              </a:spcBef>
              <a:spcAft>
                <a:spcPts val="0"/>
              </a:spcAft>
              <a:buClr>
                <a:schemeClr val="dk1"/>
              </a:buClr>
              <a:buSzPts val="1400"/>
              <a:buNone/>
            </a:pPr>
            <a:endParaRPr/>
          </a:p>
          <a:p>
            <a:pPr marL="1600200" lvl="3" indent="-139700" algn="l" rtl="0">
              <a:lnSpc>
                <a:spcPct val="120000"/>
              </a:lnSpc>
              <a:spcBef>
                <a:spcPts val="500"/>
              </a:spcBef>
              <a:spcAft>
                <a:spcPts val="0"/>
              </a:spcAft>
              <a:buClr>
                <a:schemeClr val="dk1"/>
              </a:buClr>
              <a:buSzPts val="1400"/>
              <a:buNone/>
            </a:pPr>
            <a:endParaRPr/>
          </a:p>
          <a:p>
            <a:pPr marL="1600200" lvl="3" indent="-228600" algn="l" rtl="0">
              <a:lnSpc>
                <a:spcPct val="120000"/>
              </a:lnSpc>
              <a:spcBef>
                <a:spcPts val="500"/>
              </a:spcBef>
              <a:spcAft>
                <a:spcPts val="0"/>
              </a:spcAft>
              <a:buClr>
                <a:schemeClr val="dk1"/>
              </a:buClr>
              <a:buSzPts val="1400"/>
              <a:buChar char="•"/>
            </a:pPr>
            <a:r>
              <a:rPr lang="en-US"/>
              <a:t>사이킷런의 랜덤 서치 클래스 RandomizedSearchCV의 n_iter 매개변수에 샘플링 횟수 지정</a:t>
            </a:r>
            <a:endParaRPr/>
          </a:p>
        </p:txBody>
      </p:sp>
      <p:sp>
        <p:nvSpPr>
          <p:cNvPr id="607" name="Google Shape;607;p37"/>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서치(13)</a:t>
            </a:r>
            <a:endParaRPr/>
          </a:p>
        </p:txBody>
      </p:sp>
      <p:sp>
        <p:nvSpPr>
          <p:cNvPr id="608" name="Google Shape;608;p37"/>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609" name="Google Shape;609;p37"/>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610" name="Google Shape;610;p37"/>
          <p:cNvGraphicFramePr/>
          <p:nvPr/>
        </p:nvGraphicFramePr>
        <p:xfrm>
          <a:off x="1685729" y="2277982"/>
          <a:ext cx="3000000" cy="3000000"/>
        </p:xfrm>
        <a:graphic>
          <a:graphicData uri="http://schemas.openxmlformats.org/drawingml/2006/table">
            <a:tbl>
              <a:tblPr firstRow="1" bandRow="1">
                <a:noFill/>
                <a:tableStyleId>{ABDC8413-338F-4B4E-88D6-13C1FF610216}</a:tableStyleId>
              </a:tblPr>
              <a:tblGrid>
                <a:gridCol w="23463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ugen = uniform(0, 1)</a:t>
                      </a:r>
                      <a:endParaRPr/>
                    </a:p>
                    <a:p>
                      <a:pPr marL="0" marR="0" lvl="0" indent="0" algn="l" rtl="0">
                        <a:spcBef>
                          <a:spcPts val="0"/>
                        </a:spcBef>
                        <a:spcAft>
                          <a:spcPts val="0"/>
                        </a:spcAft>
                        <a:buNone/>
                      </a:pPr>
                      <a:r>
                        <a:rPr lang="en-US" sz="1400" b="0" u="none" strike="noStrike" cap="none">
                          <a:solidFill>
                            <a:schemeClr val="dk1"/>
                          </a:solidFill>
                        </a:rPr>
                        <a:t>ugen.rvs(10)</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611" name="Google Shape;611;p37"/>
          <p:cNvCxnSpPr/>
          <p:nvPr/>
        </p:nvCxnSpPr>
        <p:spPr>
          <a:xfrm>
            <a:off x="4238927" y="2518282"/>
            <a:ext cx="355154" cy="0"/>
          </a:xfrm>
          <a:prstGeom prst="straightConnector1">
            <a:avLst/>
          </a:prstGeom>
          <a:noFill/>
          <a:ln w="9525" cap="flat" cmpd="sng">
            <a:solidFill>
              <a:schemeClr val="accent6"/>
            </a:solidFill>
            <a:prstDash val="solid"/>
            <a:miter lim="800000"/>
            <a:headEnd type="none" w="sm" len="sm"/>
            <a:tailEnd type="triangle" w="med" len="med"/>
          </a:ln>
        </p:spPr>
      </p:cxnSp>
      <p:sp>
        <p:nvSpPr>
          <p:cNvPr id="612" name="Google Shape;612;p37"/>
          <p:cNvSpPr txBox="1"/>
          <p:nvPr/>
        </p:nvSpPr>
        <p:spPr>
          <a:xfrm>
            <a:off x="4800954" y="2249526"/>
            <a:ext cx="73854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array([0.12982148, 0.32130647, 0.22468098, 0.09345374, 0.43188927,</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xml:space="preserve">            0.69791727, 0.81250121, 0.54913255, 0.00552007, 0.52386115])</a:t>
            </a:r>
            <a:endParaRPr sz="1800">
              <a:solidFill>
                <a:schemeClr val="dk1"/>
              </a:solidFill>
              <a:latin typeface="Calibri"/>
              <a:ea typeface="Calibri"/>
              <a:cs typeface="Calibri"/>
              <a:sym typeface="Calibri"/>
            </a:endParaRPr>
          </a:p>
        </p:txBody>
      </p:sp>
      <p:graphicFrame>
        <p:nvGraphicFramePr>
          <p:cNvPr id="613" name="Google Shape;613;p37"/>
          <p:cNvGraphicFramePr/>
          <p:nvPr/>
        </p:nvGraphicFramePr>
        <p:xfrm>
          <a:off x="2138218" y="3953461"/>
          <a:ext cx="3000000" cy="3000000"/>
        </p:xfrm>
        <a:graphic>
          <a:graphicData uri="http://schemas.openxmlformats.org/drawingml/2006/table">
            <a:tbl>
              <a:tblPr firstRow="1" bandRow="1">
                <a:noFill/>
                <a:tableStyleId>{ABDC8413-338F-4B4E-88D6-13C1FF610216}</a:tableStyleId>
              </a:tblPr>
              <a:tblGrid>
                <a:gridCol w="49117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params = {'min_impurity_decrease': uniform(0.0001, 0.001),</a:t>
                      </a:r>
                      <a:endParaRPr/>
                    </a:p>
                    <a:p>
                      <a:pPr marL="0" marR="0" lvl="0" indent="0" algn="l" rtl="0">
                        <a:spcBef>
                          <a:spcPts val="0"/>
                        </a:spcBef>
                        <a:spcAft>
                          <a:spcPts val="0"/>
                        </a:spcAft>
                        <a:buNone/>
                      </a:pPr>
                      <a:r>
                        <a:rPr lang="en-US" sz="1400" b="0" u="none" strike="noStrike" cap="none">
                          <a:solidFill>
                            <a:schemeClr val="dk1"/>
                          </a:solidFill>
                        </a:rPr>
                        <a:t>'max_depth': randint(20, 50),</a:t>
                      </a:r>
                      <a:endParaRPr/>
                    </a:p>
                    <a:p>
                      <a:pPr marL="0" marR="0" lvl="0" indent="0" algn="l" rtl="0">
                        <a:spcBef>
                          <a:spcPts val="0"/>
                        </a:spcBef>
                        <a:spcAft>
                          <a:spcPts val="0"/>
                        </a:spcAft>
                        <a:buNone/>
                      </a:pPr>
                      <a:r>
                        <a:rPr lang="en-US" sz="1400" b="0" u="none" strike="noStrike" cap="none">
                          <a:solidFill>
                            <a:schemeClr val="dk1"/>
                          </a:solidFill>
                        </a:rPr>
                        <a:t>'min_samples_split': randint(2, 25),</a:t>
                      </a:r>
                      <a:endParaRPr/>
                    </a:p>
                    <a:p>
                      <a:pPr marL="0" marR="0" lvl="0" indent="0" algn="l" rtl="0">
                        <a:spcBef>
                          <a:spcPts val="0"/>
                        </a:spcBef>
                        <a:spcAft>
                          <a:spcPts val="0"/>
                        </a:spcAft>
                        <a:buNone/>
                      </a:pPr>
                      <a:r>
                        <a:rPr lang="en-US" sz="1400" b="0" u="none" strike="noStrike" cap="none">
                          <a:solidFill>
                            <a:schemeClr val="dk1"/>
                          </a:solidFill>
                        </a:rPr>
                        <a:t>'min_samples_leaf': randint(1, 25),</a:t>
                      </a:r>
                      <a:endParaRPr/>
                    </a:p>
                    <a:p>
                      <a:pPr marL="0" marR="0" lvl="0" indent="0" algn="l" rtl="0">
                        <a:spcBef>
                          <a:spcPts val="0"/>
                        </a:spcBef>
                        <a:spcAft>
                          <a:spcPts val="0"/>
                        </a:spcAft>
                        <a:buNone/>
                      </a:pPr>
                      <a:r>
                        <a:rPr lang="en-US" sz="1400" b="0" u="none" strike="noStrike" cap="none">
                          <a:solidFill>
                            <a:schemeClr val="dk1"/>
                          </a:solidFill>
                        </a:rPr>
                        <a: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614" name="Google Shape;614;p37"/>
          <p:cNvGraphicFramePr/>
          <p:nvPr/>
        </p:nvGraphicFramePr>
        <p:xfrm>
          <a:off x="2138218" y="5537279"/>
          <a:ext cx="3000000" cy="3000000"/>
        </p:xfrm>
        <a:graphic>
          <a:graphicData uri="http://schemas.openxmlformats.org/drawingml/2006/table">
            <a:tbl>
              <a:tblPr firstRow="1" bandRow="1">
                <a:noFill/>
                <a:tableStyleId>{ABDC8413-338F-4B4E-88D6-13C1FF610216}</a:tableStyleId>
              </a:tblPr>
              <a:tblGrid>
                <a:gridCol w="59281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RandomizedSearchCV</a:t>
                      </a:r>
                      <a:endParaRPr/>
                    </a:p>
                    <a:p>
                      <a:pPr marL="0" marR="0" lvl="0" indent="0" algn="l" rtl="0">
                        <a:spcBef>
                          <a:spcPts val="0"/>
                        </a:spcBef>
                        <a:spcAft>
                          <a:spcPts val="0"/>
                        </a:spcAft>
                        <a:buNone/>
                      </a:pPr>
                      <a:r>
                        <a:rPr lang="en-US" b="0">
                          <a:solidFill>
                            <a:schemeClr val="dk1"/>
                          </a:solidFill>
                        </a:rPr>
                        <a:t>r</a:t>
                      </a:r>
                      <a:r>
                        <a:rPr lang="en-US" sz="1400" b="0" u="none" strike="noStrike" cap="none">
                          <a:solidFill>
                            <a:schemeClr val="dk1"/>
                          </a:solidFill>
                        </a:rPr>
                        <a:t>s = RandomizedSearchCV(DecisionTreeClassifier(random_state=42), params,</a:t>
                      </a:r>
                      <a:endParaRPr/>
                    </a:p>
                    <a:p>
                      <a:pPr marL="0" marR="0" lvl="0" indent="0" algn="l" rtl="0">
                        <a:spcBef>
                          <a:spcPts val="0"/>
                        </a:spcBef>
                        <a:spcAft>
                          <a:spcPts val="0"/>
                        </a:spcAft>
                        <a:buNone/>
                      </a:pPr>
                      <a:r>
                        <a:rPr lang="en-US" sz="1400" b="0" u="none" strike="noStrike" cap="none">
                          <a:solidFill>
                            <a:schemeClr val="dk1"/>
                          </a:solidFill>
                        </a:rPr>
                        <a:t>n_iter=100, n_jobs=-1, random_state=42)</a:t>
                      </a:r>
                      <a:endParaRPr/>
                    </a:p>
                    <a:p>
                      <a:pPr marL="0" marR="0" lvl="0" indent="0" algn="l" rtl="0">
                        <a:spcBef>
                          <a:spcPts val="0"/>
                        </a:spcBef>
                        <a:spcAft>
                          <a:spcPts val="0"/>
                        </a:spcAft>
                        <a:buNone/>
                      </a:pPr>
                      <a:r>
                        <a:rPr lang="en-US" b="0">
                          <a:solidFill>
                            <a:schemeClr val="dk1"/>
                          </a:solidFill>
                        </a:rPr>
                        <a:t>r</a:t>
                      </a:r>
                      <a:r>
                        <a:rPr lang="en-US" sz="1400" b="0" u="none" strike="noStrike" cap="none">
                          <a:solidFill>
                            <a:schemeClr val="dk1"/>
                          </a:solidFill>
                        </a:rPr>
                        <a:t>s.fit(train_input, train_target)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8"/>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하이퍼파라미터 튜닝</a:t>
            </a:r>
            <a:endParaRPr/>
          </a:p>
          <a:p>
            <a:pPr marL="685800" lvl="1" indent="-228600" algn="l" rtl="0">
              <a:lnSpc>
                <a:spcPct val="140000"/>
              </a:lnSpc>
              <a:spcBef>
                <a:spcPts val="500"/>
              </a:spcBef>
              <a:spcAft>
                <a:spcPts val="0"/>
              </a:spcAft>
              <a:buClr>
                <a:schemeClr val="dk1"/>
              </a:buClr>
              <a:buSzPts val="1800"/>
              <a:buChar char="⁃"/>
            </a:pPr>
            <a:r>
              <a:rPr lang="en-US"/>
              <a:t>랜덤 서치(Random Search)</a:t>
            </a:r>
            <a:endParaRPr/>
          </a:p>
          <a:p>
            <a:pPr marL="1143000" lvl="2" indent="-228600" algn="l" rtl="0">
              <a:lnSpc>
                <a:spcPct val="140000"/>
              </a:lnSpc>
              <a:spcBef>
                <a:spcPts val="500"/>
              </a:spcBef>
              <a:spcAft>
                <a:spcPts val="0"/>
              </a:spcAft>
              <a:buClr>
                <a:schemeClr val="dk1"/>
              </a:buClr>
              <a:buSzPts val="1600"/>
              <a:buChar char="•"/>
            </a:pPr>
            <a:r>
              <a:rPr lang="en-US"/>
              <a:t>params에 정의된 매개변수 범위에서 총 100번(n_iter 매개변수)을 샘플링하여 교차 검증을 수행하고 최적의 매개변수 조합 탐색</a:t>
            </a: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최고의 교차 검증 점수 확인</a:t>
            </a: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최종 모델로 결정하고 테스트 세트의 성능 확인</a:t>
            </a:r>
            <a:endParaRPr/>
          </a:p>
        </p:txBody>
      </p:sp>
      <p:sp>
        <p:nvSpPr>
          <p:cNvPr id="620" name="Google Shape;620;p38"/>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서치(14)</a:t>
            </a:r>
            <a:endParaRPr/>
          </a:p>
        </p:txBody>
      </p:sp>
      <p:sp>
        <p:nvSpPr>
          <p:cNvPr id="621" name="Google Shape;621;p38"/>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622" name="Google Shape;622;p38"/>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623" name="Google Shape;623;p38"/>
          <p:cNvGraphicFramePr/>
          <p:nvPr/>
        </p:nvGraphicFramePr>
        <p:xfrm>
          <a:off x="1680271" y="2759440"/>
          <a:ext cx="3000000" cy="3000000"/>
        </p:xfrm>
        <a:graphic>
          <a:graphicData uri="http://schemas.openxmlformats.org/drawingml/2006/table">
            <a:tbl>
              <a:tblPr firstRow="1" bandRow="1">
                <a:noFill/>
                <a:tableStyleId>{ABDC8413-338F-4B4E-88D6-13C1FF610216}</a:tableStyleId>
              </a:tblPr>
              <a:tblGrid>
                <a:gridCol w="22860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a:t>
                      </a:r>
                      <a:r>
                        <a:rPr lang="en-US" b="0">
                          <a:solidFill>
                            <a:schemeClr val="dk1"/>
                          </a:solidFill>
                        </a:rPr>
                        <a:t>r</a:t>
                      </a:r>
                      <a:r>
                        <a:rPr lang="en-US" sz="1400" b="0" u="none" strike="noStrike" cap="none">
                          <a:solidFill>
                            <a:schemeClr val="dk1"/>
                          </a:solidFill>
                        </a:rPr>
                        <a:t>s.best_params_)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624" name="Google Shape;624;p38"/>
          <p:cNvCxnSpPr/>
          <p:nvPr/>
        </p:nvCxnSpPr>
        <p:spPr>
          <a:xfrm>
            <a:off x="4178898" y="2912621"/>
            <a:ext cx="279400" cy="0"/>
          </a:xfrm>
          <a:prstGeom prst="straightConnector1">
            <a:avLst/>
          </a:prstGeom>
          <a:noFill/>
          <a:ln w="9525" cap="flat" cmpd="sng">
            <a:solidFill>
              <a:schemeClr val="accent6"/>
            </a:solidFill>
            <a:prstDash val="solid"/>
            <a:miter lim="800000"/>
            <a:headEnd type="none" w="sm" len="sm"/>
            <a:tailEnd type="triangle" w="med" len="med"/>
          </a:ln>
        </p:spPr>
      </p:cxnSp>
      <p:sp>
        <p:nvSpPr>
          <p:cNvPr id="625" name="Google Shape;625;p38"/>
          <p:cNvSpPr txBox="1"/>
          <p:nvPr/>
        </p:nvSpPr>
        <p:spPr>
          <a:xfrm>
            <a:off x="4624156" y="2598101"/>
            <a:ext cx="714375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'max_depth': 39, 'min_impurity_decrease': 0.00034102546602601173,</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xml:space="preserve">   'min_samples_leaf': 7, 'min_samples_split': 13}</a:t>
            </a:r>
            <a:endParaRPr sz="1800">
              <a:solidFill>
                <a:schemeClr val="dk1"/>
              </a:solidFill>
              <a:latin typeface="Calibri"/>
              <a:ea typeface="Calibri"/>
              <a:cs typeface="Calibri"/>
              <a:sym typeface="Calibri"/>
            </a:endParaRPr>
          </a:p>
        </p:txBody>
      </p:sp>
      <p:graphicFrame>
        <p:nvGraphicFramePr>
          <p:cNvPr id="626" name="Google Shape;626;p38"/>
          <p:cNvGraphicFramePr/>
          <p:nvPr/>
        </p:nvGraphicFramePr>
        <p:xfrm>
          <a:off x="1680271" y="3577938"/>
          <a:ext cx="3000000" cy="3000000"/>
        </p:xfrm>
        <a:graphic>
          <a:graphicData uri="http://schemas.openxmlformats.org/drawingml/2006/table">
            <a:tbl>
              <a:tblPr firstRow="1" bandRow="1">
                <a:noFill/>
                <a:tableStyleId>{ABDC8413-338F-4B4E-88D6-13C1FF610216}</a:tableStyleId>
              </a:tblPr>
              <a:tblGrid>
                <a:gridCol w="43434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print(np.max(</a:t>
                      </a:r>
                      <a:r>
                        <a:rPr lang="en-US" b="0">
                          <a:solidFill>
                            <a:schemeClr val="dk1"/>
                          </a:solidFill>
                        </a:rPr>
                        <a:t>r</a:t>
                      </a:r>
                      <a:r>
                        <a:rPr lang="en-US" sz="1400" b="0" u="none" strike="noStrike" cap="none">
                          <a:solidFill>
                            <a:schemeClr val="dk1"/>
                          </a:solidFill>
                        </a:rPr>
                        <a:t>s.cv_results_['mean_test_score']))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627" name="Google Shape;627;p38"/>
          <p:cNvCxnSpPr/>
          <p:nvPr/>
        </p:nvCxnSpPr>
        <p:spPr>
          <a:xfrm>
            <a:off x="6323220" y="3702449"/>
            <a:ext cx="279400" cy="0"/>
          </a:xfrm>
          <a:prstGeom prst="straightConnector1">
            <a:avLst/>
          </a:prstGeom>
          <a:noFill/>
          <a:ln w="9525" cap="flat" cmpd="sng">
            <a:solidFill>
              <a:schemeClr val="accent6"/>
            </a:solidFill>
            <a:prstDash val="solid"/>
            <a:miter lim="800000"/>
            <a:headEnd type="none" w="sm" len="sm"/>
            <a:tailEnd type="triangle" w="med" len="med"/>
          </a:ln>
        </p:spPr>
      </p:cxnSp>
      <p:sp>
        <p:nvSpPr>
          <p:cNvPr id="628" name="Google Shape;628;p38"/>
          <p:cNvSpPr txBox="1"/>
          <p:nvPr/>
        </p:nvSpPr>
        <p:spPr>
          <a:xfrm>
            <a:off x="6759945" y="3517390"/>
            <a:ext cx="2489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0.8695428296438884</a:t>
            </a:r>
            <a:endParaRPr sz="1800">
              <a:solidFill>
                <a:schemeClr val="dk1"/>
              </a:solidFill>
              <a:latin typeface="Calibri"/>
              <a:ea typeface="Calibri"/>
              <a:cs typeface="Calibri"/>
              <a:sym typeface="Calibri"/>
            </a:endParaRPr>
          </a:p>
        </p:txBody>
      </p:sp>
      <p:graphicFrame>
        <p:nvGraphicFramePr>
          <p:cNvPr id="629" name="Google Shape;629;p38"/>
          <p:cNvGraphicFramePr/>
          <p:nvPr/>
        </p:nvGraphicFramePr>
        <p:xfrm>
          <a:off x="1680271" y="4409585"/>
          <a:ext cx="3000000" cy="3000000"/>
        </p:xfrm>
        <a:graphic>
          <a:graphicData uri="http://schemas.openxmlformats.org/drawingml/2006/table">
            <a:tbl>
              <a:tblPr firstRow="1" bandRow="1">
                <a:noFill/>
                <a:tableStyleId>{ABDC8413-338F-4B4E-88D6-13C1FF610216}</a:tableStyleId>
              </a:tblPr>
              <a:tblGrid>
                <a:gridCol w="43434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 xml:space="preserve">dt = </a:t>
                      </a:r>
                      <a:r>
                        <a:rPr lang="en-US" b="0">
                          <a:solidFill>
                            <a:schemeClr val="dk1"/>
                          </a:solidFill>
                        </a:rPr>
                        <a:t>r</a:t>
                      </a:r>
                      <a:r>
                        <a:rPr lang="en-US" sz="1400" b="0" u="none" strike="noStrike" cap="none">
                          <a:solidFill>
                            <a:schemeClr val="dk1"/>
                          </a:solidFill>
                        </a:rPr>
                        <a:t>s.best_estimator_</a:t>
                      </a:r>
                      <a:endParaRPr/>
                    </a:p>
                    <a:p>
                      <a:pPr marL="0" marR="0" lvl="0" indent="0" algn="l" rtl="0">
                        <a:spcBef>
                          <a:spcPts val="0"/>
                        </a:spcBef>
                        <a:spcAft>
                          <a:spcPts val="0"/>
                        </a:spcAft>
                        <a:buNone/>
                      </a:pPr>
                      <a:r>
                        <a:rPr lang="en-US" sz="1400" b="0" u="none" strike="noStrike" cap="none">
                          <a:solidFill>
                            <a:schemeClr val="dk1"/>
                          </a:solidFill>
                        </a:rPr>
                        <a:t>print(dt.score(test_input, test_target))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630" name="Google Shape;630;p38"/>
          <p:cNvCxnSpPr/>
          <p:nvPr/>
        </p:nvCxnSpPr>
        <p:spPr>
          <a:xfrm>
            <a:off x="6323220" y="4668665"/>
            <a:ext cx="279400" cy="0"/>
          </a:xfrm>
          <a:prstGeom prst="straightConnector1">
            <a:avLst/>
          </a:prstGeom>
          <a:noFill/>
          <a:ln w="9525" cap="flat" cmpd="sng">
            <a:solidFill>
              <a:schemeClr val="accent6"/>
            </a:solidFill>
            <a:prstDash val="solid"/>
            <a:miter lim="800000"/>
            <a:headEnd type="none" w="sm" len="sm"/>
            <a:tailEnd type="triangle" w="med" len="med"/>
          </a:ln>
        </p:spPr>
      </p:cxnSp>
      <p:sp>
        <p:nvSpPr>
          <p:cNvPr id="631" name="Google Shape;631;p38"/>
          <p:cNvSpPr txBox="1"/>
          <p:nvPr/>
        </p:nvSpPr>
        <p:spPr>
          <a:xfrm>
            <a:off x="6759945" y="4478533"/>
            <a:ext cx="2489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0.86</a:t>
            </a:r>
            <a:endParaRPr sz="18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40000"/>
              </a:lnSpc>
              <a:spcBef>
                <a:spcPts val="0"/>
              </a:spcBef>
              <a:spcAft>
                <a:spcPts val="0"/>
              </a:spcAft>
              <a:buSzPts val="2000"/>
              <a:buChar char="◦"/>
            </a:pPr>
            <a:r>
              <a:rPr lang="en-US"/>
              <a:t>최적의 모델을 위한 하이퍼파라미터 탐색(문제해결 과정)</a:t>
            </a:r>
            <a:endParaRPr/>
          </a:p>
          <a:p>
            <a:pPr marL="685800" lvl="1" indent="-228600" algn="l" rtl="0">
              <a:lnSpc>
                <a:spcPct val="140000"/>
              </a:lnSpc>
              <a:spcBef>
                <a:spcPts val="500"/>
              </a:spcBef>
              <a:spcAft>
                <a:spcPts val="0"/>
              </a:spcAft>
              <a:buClr>
                <a:schemeClr val="dk1"/>
              </a:buClr>
              <a:buSzPts val="1800"/>
              <a:buChar char="⁃"/>
            </a:pPr>
            <a:r>
              <a:rPr lang="en-US"/>
              <a:t>문제</a:t>
            </a:r>
            <a:endParaRPr/>
          </a:p>
          <a:p>
            <a:pPr marL="1143000" lvl="2" indent="-228600" algn="l" rtl="0">
              <a:lnSpc>
                <a:spcPct val="140000"/>
              </a:lnSpc>
              <a:spcBef>
                <a:spcPts val="500"/>
              </a:spcBef>
              <a:spcAft>
                <a:spcPts val="0"/>
              </a:spcAft>
              <a:buClr>
                <a:schemeClr val="dk1"/>
              </a:buClr>
              <a:buSzPts val="1600"/>
              <a:buChar char="•"/>
            </a:pPr>
            <a:r>
              <a:rPr lang="en-US"/>
              <a:t>레드 와인과 화이트 와인 선별 작업의 성능 향상을 위해 결정 트리의 다양한 하이퍼파라미터를 시도</a:t>
            </a:r>
            <a:endParaRPr/>
          </a:p>
          <a:p>
            <a:pPr marL="685800" lvl="1" indent="-228600" algn="l" rtl="0">
              <a:lnSpc>
                <a:spcPct val="140000"/>
              </a:lnSpc>
              <a:spcBef>
                <a:spcPts val="500"/>
              </a:spcBef>
              <a:spcAft>
                <a:spcPts val="0"/>
              </a:spcAft>
              <a:buClr>
                <a:schemeClr val="dk1"/>
              </a:buClr>
              <a:buSzPts val="1800"/>
              <a:buChar char="⁃"/>
            </a:pPr>
            <a:r>
              <a:rPr lang="en-US"/>
              <a:t>해결</a:t>
            </a:r>
            <a:endParaRPr/>
          </a:p>
          <a:p>
            <a:pPr marL="1143000" lvl="2" indent="-228600" algn="l" rtl="0">
              <a:lnSpc>
                <a:spcPct val="140000"/>
              </a:lnSpc>
              <a:spcBef>
                <a:spcPts val="500"/>
              </a:spcBef>
              <a:spcAft>
                <a:spcPts val="0"/>
              </a:spcAft>
              <a:buClr>
                <a:schemeClr val="dk1"/>
              </a:buClr>
              <a:buSzPts val="1600"/>
              <a:buChar char="•"/>
            </a:pPr>
            <a:r>
              <a:rPr lang="en-US"/>
              <a:t>테스트 세트를 사용하지 않고 모델을 평가하기 위해 검증 세트(혹은 개발 세트, dev set) 이용</a:t>
            </a:r>
            <a:endParaRPr/>
          </a:p>
          <a:p>
            <a:pPr marL="1143000" lvl="2" indent="-228600" algn="l" rtl="0">
              <a:lnSpc>
                <a:spcPct val="140000"/>
              </a:lnSpc>
              <a:spcBef>
                <a:spcPts val="500"/>
              </a:spcBef>
              <a:spcAft>
                <a:spcPts val="0"/>
              </a:spcAft>
              <a:buClr>
                <a:schemeClr val="dk1"/>
              </a:buClr>
              <a:buSzPts val="1600"/>
              <a:buChar char="•"/>
            </a:pPr>
            <a:r>
              <a:rPr lang="en-US"/>
              <a:t>교차 검증: 훈련한 모델의 성능을 안정적으로 평가하기 위해 검증 세트를 한 번 나누어 모델을 평가하는 것에 그치지 않고 여러 번 반복</a:t>
            </a:r>
            <a:endParaRPr/>
          </a:p>
          <a:p>
            <a:pPr marL="1600200" lvl="3" indent="-228600" algn="l" rtl="0">
              <a:lnSpc>
                <a:spcPct val="140000"/>
              </a:lnSpc>
              <a:spcBef>
                <a:spcPts val="500"/>
              </a:spcBef>
              <a:spcAft>
                <a:spcPts val="0"/>
              </a:spcAft>
              <a:buClr>
                <a:schemeClr val="dk1"/>
              </a:buClr>
              <a:buSzPts val="1400"/>
              <a:buChar char="•"/>
            </a:pPr>
            <a:r>
              <a:rPr lang="en-US"/>
              <a:t>보통 훈련 세트를 5등분 혹은 10등분. 전체적으로 5개 혹은 10개의 모델을 만들고 최종 검증 점수는 모든 폴드의 검증 점수를 평균하여 계산</a:t>
            </a:r>
            <a:endParaRPr/>
          </a:p>
          <a:p>
            <a:pPr marL="1143000" lvl="2" indent="-228600" algn="l" rtl="0">
              <a:lnSpc>
                <a:spcPct val="140000"/>
              </a:lnSpc>
              <a:spcBef>
                <a:spcPts val="500"/>
              </a:spcBef>
              <a:spcAft>
                <a:spcPts val="0"/>
              </a:spcAft>
              <a:buClr>
                <a:schemeClr val="dk1"/>
              </a:buClr>
              <a:buSzPts val="1600"/>
              <a:buChar char="•"/>
            </a:pPr>
            <a:r>
              <a:rPr lang="en-US"/>
              <a:t>교차 검증을 사용해 다양한 하이퍼파라미터를 탐색</a:t>
            </a:r>
            <a:endParaRPr/>
          </a:p>
          <a:p>
            <a:pPr marL="1600200" lvl="3" indent="-228600" algn="l" rtl="0">
              <a:lnSpc>
                <a:spcPct val="140000"/>
              </a:lnSpc>
              <a:spcBef>
                <a:spcPts val="500"/>
              </a:spcBef>
              <a:spcAft>
                <a:spcPts val="0"/>
              </a:spcAft>
              <a:buClr>
                <a:schemeClr val="dk1"/>
              </a:buClr>
              <a:buSzPts val="1400"/>
              <a:buChar char="•"/>
            </a:pPr>
            <a:r>
              <a:rPr lang="en-US"/>
              <a:t>클래스와 메서드의 매개변수를 바꾸어 모델을 훈련하고 평가</a:t>
            </a:r>
            <a:endParaRPr/>
          </a:p>
          <a:p>
            <a:pPr marL="1143000" lvl="2" indent="-228600" algn="l" rtl="0">
              <a:lnSpc>
                <a:spcPct val="140000"/>
              </a:lnSpc>
              <a:spcBef>
                <a:spcPts val="500"/>
              </a:spcBef>
              <a:spcAft>
                <a:spcPts val="0"/>
              </a:spcAft>
              <a:buClr>
                <a:schemeClr val="dk1"/>
              </a:buClr>
              <a:buSzPts val="1600"/>
              <a:buChar char="•"/>
            </a:pPr>
            <a:r>
              <a:rPr lang="en-US"/>
              <a:t>그리드 서치를 사용하여 테스트하고 싶은 매개변수 리스트를 만들어 이 과정을 자동화</a:t>
            </a:r>
            <a:endParaRPr/>
          </a:p>
          <a:p>
            <a:pPr marL="1143000" lvl="2" indent="-228600" algn="l" rtl="0">
              <a:lnSpc>
                <a:spcPct val="140000"/>
              </a:lnSpc>
              <a:spcBef>
                <a:spcPts val="500"/>
              </a:spcBef>
              <a:spcAft>
                <a:spcPts val="0"/>
              </a:spcAft>
              <a:buClr>
                <a:schemeClr val="dk1"/>
              </a:buClr>
              <a:buSzPts val="1600"/>
              <a:buChar char="•"/>
            </a:pPr>
            <a:r>
              <a:rPr lang="en-US"/>
              <a:t xml:space="preserve">매개변수 값이 수치형이고 특히 연속적인 실숫값이라면 싸이파이의 확률 분포 객체를 전달하여 특정 </a:t>
            </a:r>
            <a:br>
              <a:rPr lang="en-US"/>
            </a:br>
            <a:r>
              <a:rPr lang="en-US"/>
              <a:t>범위 내에서 지정된 횟수만큼 매개변수 후보 값을 샘플링하여 교차 검증을 시도</a:t>
            </a:r>
            <a:endParaRPr/>
          </a:p>
        </p:txBody>
      </p:sp>
      <p:sp>
        <p:nvSpPr>
          <p:cNvPr id="637" name="Google Shape;637;p3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교차 검증과 그리드 서치(15)</a:t>
            </a:r>
            <a:endParaRPr/>
          </a:p>
        </p:txBody>
      </p:sp>
      <p:sp>
        <p:nvSpPr>
          <p:cNvPr id="638" name="Google Shape;638;p3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639" name="Google Shape;639;p3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40"/>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마무리(1)</a:t>
            </a:r>
            <a:endParaRPr/>
          </a:p>
        </p:txBody>
      </p:sp>
      <p:sp>
        <p:nvSpPr>
          <p:cNvPr id="645" name="Google Shape;645;p40"/>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646" name="Google Shape;646;p40"/>
          <p:cNvSpPr txBox="1">
            <a:spLocks noGrp="1"/>
          </p:cNvSpPr>
          <p:nvPr>
            <p:ph type="body" idx="1"/>
          </p:nvPr>
        </p:nvSpPr>
        <p:spPr>
          <a:xfrm>
            <a:off x="468000" y="1080000"/>
            <a:ext cx="11605594" cy="5547693"/>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키워드로 끝나는 핵심 포인트</a:t>
            </a:r>
            <a:endParaRPr/>
          </a:p>
          <a:p>
            <a:pPr marL="685800" lvl="1" indent="-228600" algn="l" rtl="0">
              <a:lnSpc>
                <a:spcPct val="140000"/>
              </a:lnSpc>
              <a:spcBef>
                <a:spcPts val="500"/>
              </a:spcBef>
              <a:spcAft>
                <a:spcPts val="0"/>
              </a:spcAft>
              <a:buClr>
                <a:schemeClr val="dk1"/>
              </a:buClr>
              <a:buSzPts val="1800"/>
              <a:buChar char="⁃"/>
            </a:pPr>
            <a:r>
              <a:rPr lang="en-US"/>
              <a:t xml:space="preserve">검증 세트는 하이퍼파라미터 튜닝을 위해 모델을 평가할 때, 테스트 세트를 사용하지 않기 위해 훈련 </a:t>
            </a:r>
            <a:br>
              <a:rPr lang="en-US"/>
            </a:br>
            <a:r>
              <a:rPr lang="en-US"/>
              <a:t>세트에서 다시 떼어 낸 데이터 세트</a:t>
            </a:r>
            <a:endParaRPr/>
          </a:p>
          <a:p>
            <a:pPr marL="685800" lvl="1" indent="-228600" algn="l" rtl="0">
              <a:lnSpc>
                <a:spcPct val="140000"/>
              </a:lnSpc>
              <a:spcBef>
                <a:spcPts val="500"/>
              </a:spcBef>
              <a:spcAft>
                <a:spcPts val="0"/>
              </a:spcAft>
              <a:buClr>
                <a:schemeClr val="dk1"/>
              </a:buClr>
              <a:buSzPts val="1800"/>
              <a:buChar char="⁃"/>
            </a:pPr>
            <a:r>
              <a:rPr lang="en-US"/>
              <a:t>교차 검증은 훈련 세트를 여러 폴드로 나눈 다음 한 폴드가 검증 세트의 역할을 하고 나머지 폴드에서는 모델을 훈련</a:t>
            </a:r>
            <a:endParaRPr/>
          </a:p>
          <a:p>
            <a:pPr marL="1143000" lvl="2" indent="-228600" algn="l" rtl="0">
              <a:lnSpc>
                <a:spcPct val="140000"/>
              </a:lnSpc>
              <a:spcBef>
                <a:spcPts val="500"/>
              </a:spcBef>
              <a:spcAft>
                <a:spcPts val="0"/>
              </a:spcAft>
              <a:buClr>
                <a:schemeClr val="dk1"/>
              </a:buClr>
              <a:buSzPts val="1600"/>
              <a:buChar char="•"/>
            </a:pPr>
            <a:r>
              <a:rPr lang="en-US"/>
              <a:t>교차 검증은 이런 식으로 모든 폴드에 대해 검증 점수를 얻어 평균하는 방법</a:t>
            </a:r>
            <a:endParaRPr/>
          </a:p>
          <a:p>
            <a:pPr marL="685800" lvl="1" indent="-228600" algn="l" rtl="0">
              <a:lnSpc>
                <a:spcPct val="140000"/>
              </a:lnSpc>
              <a:spcBef>
                <a:spcPts val="500"/>
              </a:spcBef>
              <a:spcAft>
                <a:spcPts val="0"/>
              </a:spcAft>
              <a:buClr>
                <a:schemeClr val="dk1"/>
              </a:buClr>
              <a:buSzPts val="1800"/>
              <a:buChar char="⁃"/>
            </a:pPr>
            <a:r>
              <a:rPr lang="en-US"/>
              <a:t>그리드 서치는 하이퍼파라미터 탐색을 자동화해 주는 도구</a:t>
            </a:r>
            <a:endParaRPr/>
          </a:p>
          <a:p>
            <a:pPr marL="1143000" lvl="2" indent="-228600" algn="l" rtl="0">
              <a:lnSpc>
                <a:spcPct val="140000"/>
              </a:lnSpc>
              <a:spcBef>
                <a:spcPts val="500"/>
              </a:spcBef>
              <a:spcAft>
                <a:spcPts val="0"/>
              </a:spcAft>
              <a:buClr>
                <a:schemeClr val="dk1"/>
              </a:buClr>
              <a:buSzPts val="1600"/>
              <a:buChar char="•"/>
            </a:pPr>
            <a:r>
              <a:rPr lang="en-US"/>
              <a:t>탐색할 매개변수를 나열하면 교차 검증을 수행하여 가장 좋은 검증 점수의 매개변수 조합을 선택</a:t>
            </a:r>
            <a:endParaRPr/>
          </a:p>
          <a:p>
            <a:pPr marL="1143000" lvl="2" indent="-228600" algn="l" rtl="0">
              <a:lnSpc>
                <a:spcPct val="140000"/>
              </a:lnSpc>
              <a:spcBef>
                <a:spcPts val="500"/>
              </a:spcBef>
              <a:spcAft>
                <a:spcPts val="0"/>
              </a:spcAft>
              <a:buClr>
                <a:schemeClr val="dk1"/>
              </a:buClr>
              <a:buSzPts val="1600"/>
              <a:buChar char="•"/>
            </a:pPr>
            <a:r>
              <a:rPr lang="en-US"/>
              <a:t>마지막으로 이 매개변수 조합으로 최종 모델을 훈련</a:t>
            </a:r>
            <a:endParaRPr/>
          </a:p>
          <a:p>
            <a:pPr marL="685800" lvl="1" indent="-228600" algn="l" rtl="0">
              <a:lnSpc>
                <a:spcPct val="140000"/>
              </a:lnSpc>
              <a:spcBef>
                <a:spcPts val="500"/>
              </a:spcBef>
              <a:spcAft>
                <a:spcPts val="0"/>
              </a:spcAft>
              <a:buClr>
                <a:schemeClr val="dk1"/>
              </a:buClr>
              <a:buSzPts val="1800"/>
              <a:buChar char="⁃"/>
            </a:pPr>
            <a:r>
              <a:rPr lang="en-US"/>
              <a:t>랜덤 서치는 연속된 매개변수 값을 탐색할 때 유용</a:t>
            </a:r>
            <a:endParaRPr/>
          </a:p>
          <a:p>
            <a:pPr marL="1143000" lvl="2" indent="-228600" algn="l" rtl="0">
              <a:lnSpc>
                <a:spcPct val="140000"/>
              </a:lnSpc>
              <a:spcBef>
                <a:spcPts val="500"/>
              </a:spcBef>
              <a:spcAft>
                <a:spcPts val="0"/>
              </a:spcAft>
              <a:buClr>
                <a:schemeClr val="dk1"/>
              </a:buClr>
              <a:buSzPts val="1600"/>
              <a:buChar char="•"/>
            </a:pPr>
            <a:r>
              <a:rPr lang="en-US"/>
              <a:t>탐색할 값을 직접 나열하는 것이 아니고 탐색 값을 샘플링할 수 있는 확률 분포 객체를 전달</a:t>
            </a:r>
            <a:endParaRPr/>
          </a:p>
          <a:p>
            <a:pPr marL="1143000" lvl="2" indent="-228600" algn="l" rtl="0">
              <a:lnSpc>
                <a:spcPct val="140000"/>
              </a:lnSpc>
              <a:spcBef>
                <a:spcPts val="500"/>
              </a:spcBef>
              <a:spcAft>
                <a:spcPts val="0"/>
              </a:spcAft>
              <a:buClr>
                <a:schemeClr val="dk1"/>
              </a:buClr>
              <a:buSzPts val="1600"/>
              <a:buChar char="•"/>
            </a:pPr>
            <a:r>
              <a:rPr lang="en-US"/>
              <a:t>지정된 횟수만큼 샘플링하여 교차 검증을 수행하기 때문에 시스템 자원이 허락하는 만큼 탐색량 조절 가능</a:t>
            </a:r>
            <a:endParaRPr/>
          </a:p>
        </p:txBody>
      </p:sp>
      <p:sp>
        <p:nvSpPr>
          <p:cNvPr id="647" name="Google Shape;647;p40"/>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41"/>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마무리(2)</a:t>
            </a:r>
            <a:endParaRPr/>
          </a:p>
        </p:txBody>
      </p:sp>
      <p:sp>
        <p:nvSpPr>
          <p:cNvPr id="653" name="Google Shape;653;p41"/>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654" name="Google Shape;654;p41"/>
          <p:cNvSpPr txBox="1">
            <a:spLocks noGrp="1"/>
          </p:cNvSpPr>
          <p:nvPr>
            <p:ph type="body" idx="1"/>
          </p:nvPr>
        </p:nvSpPr>
        <p:spPr>
          <a:xfrm>
            <a:off x="468000" y="1080000"/>
            <a:ext cx="11605594" cy="5547693"/>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핵심 패키지와 함수</a:t>
            </a:r>
            <a:endParaRPr/>
          </a:p>
          <a:p>
            <a:pPr marL="685800" lvl="1" indent="-228600" algn="l" rtl="0">
              <a:lnSpc>
                <a:spcPct val="140000"/>
              </a:lnSpc>
              <a:spcBef>
                <a:spcPts val="500"/>
              </a:spcBef>
              <a:spcAft>
                <a:spcPts val="0"/>
              </a:spcAft>
              <a:buClr>
                <a:schemeClr val="dk1"/>
              </a:buClr>
              <a:buSzPts val="1800"/>
              <a:buChar char="⁃"/>
            </a:pPr>
            <a:r>
              <a:rPr lang="en-US"/>
              <a:t>scikit-learn</a:t>
            </a:r>
            <a:endParaRPr/>
          </a:p>
          <a:p>
            <a:pPr marL="1143000" lvl="2" indent="-228600" algn="l" rtl="0">
              <a:lnSpc>
                <a:spcPct val="140000"/>
              </a:lnSpc>
              <a:spcBef>
                <a:spcPts val="500"/>
              </a:spcBef>
              <a:spcAft>
                <a:spcPts val="0"/>
              </a:spcAft>
              <a:buClr>
                <a:schemeClr val="dk1"/>
              </a:buClr>
              <a:buSzPts val="1600"/>
              <a:buChar char="•"/>
            </a:pPr>
            <a:r>
              <a:rPr lang="en-US"/>
              <a:t>cross_validate( ): 교차 검증을 수행하는 함수</a:t>
            </a:r>
            <a:endParaRPr/>
          </a:p>
          <a:p>
            <a:pPr marL="1143000" lvl="2" indent="-228600" algn="l" rtl="0">
              <a:lnSpc>
                <a:spcPct val="140000"/>
              </a:lnSpc>
              <a:spcBef>
                <a:spcPts val="500"/>
              </a:spcBef>
              <a:spcAft>
                <a:spcPts val="0"/>
              </a:spcAft>
              <a:buClr>
                <a:schemeClr val="dk1"/>
              </a:buClr>
              <a:buSzPts val="1600"/>
              <a:buChar char="•"/>
            </a:pPr>
            <a:r>
              <a:rPr lang="en-US"/>
              <a:t>GridSearchCV: 교차 검증으로 하이퍼파라미터 탐색을 수행</a:t>
            </a:r>
            <a:endParaRPr/>
          </a:p>
          <a:p>
            <a:pPr marL="1143000" lvl="2" indent="-228600" algn="l" rtl="0">
              <a:lnSpc>
                <a:spcPct val="140000"/>
              </a:lnSpc>
              <a:spcBef>
                <a:spcPts val="500"/>
              </a:spcBef>
              <a:spcAft>
                <a:spcPts val="0"/>
              </a:spcAft>
              <a:buClr>
                <a:schemeClr val="dk1"/>
              </a:buClr>
              <a:buSzPts val="1600"/>
              <a:buChar char="•"/>
            </a:pPr>
            <a:r>
              <a:rPr lang="en-US"/>
              <a:t>RandomizedSearchCV: 교차 검증으로 랜덤한 하이퍼파라미터 탐색을 수행</a:t>
            </a:r>
            <a:endParaRPr/>
          </a:p>
        </p:txBody>
      </p:sp>
      <p:sp>
        <p:nvSpPr>
          <p:cNvPr id="655" name="Google Shape;655;p41"/>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2"/>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확인 문제</a:t>
            </a:r>
            <a:endParaRPr/>
          </a:p>
        </p:txBody>
      </p:sp>
      <p:sp>
        <p:nvSpPr>
          <p:cNvPr id="661" name="Google Shape;661;p42"/>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662" name="Google Shape;662;p42"/>
          <p:cNvSpPr txBox="1">
            <a:spLocks noGrp="1"/>
          </p:cNvSpPr>
          <p:nvPr>
            <p:ph type="body" idx="1"/>
          </p:nvPr>
        </p:nvSpPr>
        <p:spPr>
          <a:xfrm>
            <a:off x="468000" y="1080000"/>
            <a:ext cx="10901710" cy="5395293"/>
          </a:xfrm>
          <a:prstGeom prst="rect">
            <a:avLst/>
          </a:prstGeom>
          <a:noFill/>
          <a:ln>
            <a:noFill/>
          </a:ln>
        </p:spPr>
        <p:txBody>
          <a:bodyPr spcFirstLastPara="1" wrap="square" lIns="91425" tIns="45700" rIns="91425" bIns="45700" anchor="t" anchorCtr="0">
            <a:normAutofit/>
          </a:bodyPr>
          <a:lstStyle/>
          <a:p>
            <a:pPr marL="457200" lvl="0" indent="-457200" algn="l" rtl="0">
              <a:lnSpc>
                <a:spcPct val="140000"/>
              </a:lnSpc>
              <a:spcBef>
                <a:spcPts val="0"/>
              </a:spcBef>
              <a:spcAft>
                <a:spcPts val="0"/>
              </a:spcAft>
              <a:buClr>
                <a:schemeClr val="dk1"/>
              </a:buClr>
              <a:buSzPts val="2000"/>
              <a:buFont typeface="Calibri"/>
              <a:buAutoNum type="arabicPeriod"/>
            </a:pPr>
            <a:r>
              <a:rPr lang="en-US"/>
              <a:t xml:space="preserve">훈련 세트를 여러 개의 폴드로 나누고 폴드 1개는 평가 용도로, 나머지 폴드는 훈련 용도로 사용하고, 그다음 모든 폴드를 평가 용도로 사용하게끔 폴드 개수만큼 이 과정을 반복. </a:t>
            </a:r>
            <a:br>
              <a:rPr lang="en-US"/>
            </a:br>
            <a:r>
              <a:rPr lang="en-US"/>
              <a:t>이런 평가 방법을 무엇이라고 부르나?</a:t>
            </a:r>
            <a:endParaRPr/>
          </a:p>
          <a:p>
            <a:pPr marL="457200" lvl="1" indent="0" algn="l" rtl="0">
              <a:lnSpc>
                <a:spcPct val="140000"/>
              </a:lnSpc>
              <a:spcBef>
                <a:spcPts val="500"/>
              </a:spcBef>
              <a:spcAft>
                <a:spcPts val="0"/>
              </a:spcAft>
              <a:buClr>
                <a:schemeClr val="dk1"/>
              </a:buClr>
              <a:buSzPts val="1800"/>
              <a:buNone/>
            </a:pPr>
            <a:r>
              <a:rPr lang="en-US"/>
              <a:t xml:space="preserve">① 교차 검증			② 반복 검증		</a:t>
            </a:r>
            <a:br>
              <a:rPr lang="en-US"/>
            </a:br>
            <a:r>
              <a:rPr lang="en-US"/>
              <a:t>③ 교차 평가			④ 반복 평가</a:t>
            </a:r>
            <a:endParaRPr/>
          </a:p>
          <a:p>
            <a:pPr marL="457200" lvl="1" indent="0" algn="l" rtl="0">
              <a:lnSpc>
                <a:spcPct val="140000"/>
              </a:lnSpc>
              <a:spcBef>
                <a:spcPts val="500"/>
              </a:spcBef>
              <a:spcAft>
                <a:spcPts val="0"/>
              </a:spcAft>
              <a:buClr>
                <a:schemeClr val="dk1"/>
              </a:buClr>
              <a:buSzPts val="1800"/>
              <a:buNone/>
            </a:pPr>
            <a:endParaRPr baseline="30000"/>
          </a:p>
          <a:p>
            <a:pPr marL="342900" lvl="0" indent="-342900" algn="l" rtl="0">
              <a:lnSpc>
                <a:spcPct val="140000"/>
              </a:lnSpc>
              <a:spcBef>
                <a:spcPts val="1000"/>
              </a:spcBef>
              <a:spcAft>
                <a:spcPts val="0"/>
              </a:spcAft>
              <a:buClr>
                <a:schemeClr val="dk1"/>
              </a:buClr>
              <a:buSzPts val="2000"/>
              <a:buFont typeface="Calibri"/>
              <a:buAutoNum type="arabicPeriod"/>
            </a:pPr>
            <a:r>
              <a:rPr lang="en-US"/>
              <a:t>다음 중 교차 검증을 수행하지 않는 함수나 클래스는 무엇인가?</a:t>
            </a:r>
            <a:endParaRPr/>
          </a:p>
          <a:p>
            <a:pPr marL="457200" lvl="1" indent="0" algn="l" rtl="0">
              <a:lnSpc>
                <a:spcPct val="140000"/>
              </a:lnSpc>
              <a:spcBef>
                <a:spcPts val="500"/>
              </a:spcBef>
              <a:spcAft>
                <a:spcPts val="0"/>
              </a:spcAft>
              <a:buClr>
                <a:schemeClr val="dk1"/>
              </a:buClr>
              <a:buSzPts val="1800"/>
              <a:buNone/>
            </a:pPr>
            <a:r>
              <a:rPr lang="en-US"/>
              <a:t>① cross_validate( )</a:t>
            </a:r>
            <a:br>
              <a:rPr lang="en-US"/>
            </a:br>
            <a:r>
              <a:rPr lang="en-US"/>
              <a:t xml:space="preserve">② GridSearchCV		</a:t>
            </a:r>
            <a:br>
              <a:rPr lang="en-US"/>
            </a:br>
            <a:r>
              <a:rPr lang="en-US"/>
              <a:t xml:space="preserve">③ RandomizedSearchCV	</a:t>
            </a:r>
            <a:br>
              <a:rPr lang="en-US"/>
            </a:br>
            <a:r>
              <a:rPr lang="en-US"/>
              <a:t>④ train_test_split</a:t>
            </a:r>
            <a:endParaRPr/>
          </a:p>
          <a:p>
            <a:pPr marL="342900" lvl="0" indent="-215900" algn="l" rtl="0">
              <a:lnSpc>
                <a:spcPct val="140000"/>
              </a:lnSpc>
              <a:spcBef>
                <a:spcPts val="1000"/>
              </a:spcBef>
              <a:spcAft>
                <a:spcPts val="0"/>
              </a:spcAft>
              <a:buClr>
                <a:schemeClr val="dk1"/>
              </a:buClr>
              <a:buSzPts val="2000"/>
              <a:buFont typeface="Calibri"/>
              <a:buNone/>
            </a:pPr>
            <a:endParaRPr/>
          </a:p>
        </p:txBody>
      </p:sp>
      <p:sp>
        <p:nvSpPr>
          <p:cNvPr id="663" name="Google Shape;663;p42"/>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343e55feb5e_0_8"/>
          <p:cNvSpPr txBox="1">
            <a:spLocks noGrp="1"/>
          </p:cNvSpPr>
          <p:nvPr>
            <p:ph type="title"/>
          </p:nvPr>
        </p:nvSpPr>
        <p:spPr>
          <a:xfrm>
            <a:off x="487015" y="107957"/>
            <a:ext cx="11281200" cy="671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5-2 확인 문제</a:t>
            </a:r>
            <a:endParaRPr/>
          </a:p>
        </p:txBody>
      </p:sp>
      <p:sp>
        <p:nvSpPr>
          <p:cNvPr id="669" name="Google Shape;669;g343e55feb5e_0_8"/>
          <p:cNvSpPr txBox="1">
            <a:spLocks noGrp="1"/>
          </p:cNvSpPr>
          <p:nvPr>
            <p:ph type="sldNum" idx="12"/>
          </p:nvPr>
        </p:nvSpPr>
        <p:spPr>
          <a:xfrm>
            <a:off x="11691731" y="6472308"/>
            <a:ext cx="400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670" name="Google Shape;670;g343e55feb5e_0_8"/>
          <p:cNvSpPr txBox="1">
            <a:spLocks noGrp="1"/>
          </p:cNvSpPr>
          <p:nvPr>
            <p:ph type="body" idx="1"/>
          </p:nvPr>
        </p:nvSpPr>
        <p:spPr>
          <a:xfrm>
            <a:off x="468000" y="1080000"/>
            <a:ext cx="10901700" cy="5395200"/>
          </a:xfrm>
          <a:prstGeom prst="rect">
            <a:avLst/>
          </a:prstGeom>
          <a:noFill/>
          <a:ln>
            <a:noFill/>
          </a:ln>
        </p:spPr>
        <p:txBody>
          <a:bodyPr spcFirstLastPara="1" wrap="square" lIns="91425" tIns="45700" rIns="91425" bIns="45700" anchor="t" anchorCtr="0">
            <a:normAutofit lnSpcReduction="10000"/>
          </a:bodyPr>
          <a:lstStyle/>
          <a:p>
            <a:pPr marL="457200" lvl="0" indent="0" algn="l" rtl="0">
              <a:lnSpc>
                <a:spcPct val="140000"/>
              </a:lnSpc>
              <a:spcBef>
                <a:spcPts val="500"/>
              </a:spcBef>
              <a:spcAft>
                <a:spcPts val="0"/>
              </a:spcAft>
              <a:buClr>
                <a:schemeClr val="dk1"/>
              </a:buClr>
              <a:buSzPts val="1100"/>
              <a:buFont typeface="Arial"/>
              <a:buNone/>
            </a:pPr>
            <a:r>
              <a:rPr lang="en-US" sz="2150"/>
              <a:t>3. 다음 중 GridSearchCV에 대해 올바르게 설명한 것은 무엇인가요?</a:t>
            </a:r>
            <a:endParaRPr sz="2150"/>
          </a:p>
          <a:p>
            <a:pPr marL="457200" lvl="0" indent="0" algn="l" rtl="0">
              <a:lnSpc>
                <a:spcPct val="140000"/>
              </a:lnSpc>
              <a:spcBef>
                <a:spcPts val="500"/>
              </a:spcBef>
              <a:spcAft>
                <a:spcPts val="0"/>
              </a:spcAft>
              <a:buClr>
                <a:schemeClr val="dk1"/>
              </a:buClr>
              <a:buSzPts val="1100"/>
              <a:buFont typeface="Arial"/>
              <a:buNone/>
            </a:pPr>
            <a:r>
              <a:rPr lang="en-US" sz="1800"/>
              <a:t>1) 사람의 개입없이 하이퍼파라미터를 자동으로 검색합니다.</a:t>
            </a:r>
            <a:endParaRPr sz="1800"/>
          </a:p>
          <a:p>
            <a:pPr marL="457200" lvl="0" indent="0" algn="l" rtl="0">
              <a:lnSpc>
                <a:spcPct val="140000"/>
              </a:lnSpc>
              <a:spcBef>
                <a:spcPts val="500"/>
              </a:spcBef>
              <a:spcAft>
                <a:spcPts val="0"/>
              </a:spcAft>
              <a:buClr>
                <a:schemeClr val="dk1"/>
              </a:buClr>
              <a:buSzPts val="1100"/>
              <a:buFont typeface="Arial"/>
              <a:buNone/>
            </a:pPr>
            <a:r>
              <a:rPr lang="en-US" sz="1800"/>
              <a:t>2) 확률 분포에서 후보 매개변수를 샘플링합니다.</a:t>
            </a:r>
            <a:endParaRPr sz="1800"/>
          </a:p>
          <a:p>
            <a:pPr marL="457200" lvl="0" indent="0" algn="l" rtl="0">
              <a:lnSpc>
                <a:spcPct val="140000"/>
              </a:lnSpc>
              <a:spcBef>
                <a:spcPts val="500"/>
              </a:spcBef>
              <a:spcAft>
                <a:spcPts val="0"/>
              </a:spcAft>
              <a:buClr>
                <a:schemeClr val="dk1"/>
              </a:buClr>
              <a:buSzPts val="1100"/>
              <a:buFont typeface="Arial"/>
              <a:buNone/>
            </a:pPr>
            <a:r>
              <a:rPr lang="en-US" sz="1800"/>
              <a:t>3) 기본적으로 5-폴드 교차 검증을 수행하여 최적의 하이퍼파라미터 조합을 찾습니다.</a:t>
            </a:r>
            <a:endParaRPr sz="1800"/>
          </a:p>
          <a:p>
            <a:pPr marL="457200" lvl="0" indent="0" algn="l" rtl="0">
              <a:lnSpc>
                <a:spcPct val="140000"/>
              </a:lnSpc>
              <a:spcBef>
                <a:spcPts val="500"/>
              </a:spcBef>
              <a:spcAft>
                <a:spcPts val="0"/>
              </a:spcAft>
              <a:buClr>
                <a:schemeClr val="dk1"/>
              </a:buClr>
              <a:buSzPts val="1100"/>
              <a:buFont typeface="Arial"/>
              <a:buNone/>
            </a:pPr>
            <a:r>
              <a:rPr lang="en-US" sz="1800"/>
              <a:t>4) DecisionTreeClassifier만 사용할 수 있습니다.</a:t>
            </a:r>
            <a:endParaRPr sz="1800"/>
          </a:p>
          <a:p>
            <a:pPr marL="0" lvl="1" indent="0" algn="l" rtl="0">
              <a:lnSpc>
                <a:spcPct val="140000"/>
              </a:lnSpc>
              <a:spcBef>
                <a:spcPts val="500"/>
              </a:spcBef>
              <a:spcAft>
                <a:spcPts val="0"/>
              </a:spcAft>
              <a:buClr>
                <a:schemeClr val="dk1"/>
              </a:buClr>
              <a:buSzPts val="1800"/>
              <a:buNone/>
            </a:pPr>
            <a:endParaRPr sz="2000"/>
          </a:p>
          <a:p>
            <a:pPr marL="457200" lvl="1" indent="0" algn="l" rtl="0">
              <a:lnSpc>
                <a:spcPct val="140000"/>
              </a:lnSpc>
              <a:spcBef>
                <a:spcPts val="500"/>
              </a:spcBef>
              <a:spcAft>
                <a:spcPts val="0"/>
              </a:spcAft>
              <a:buClr>
                <a:schemeClr val="dk1"/>
              </a:buClr>
              <a:buSzPts val="1800"/>
              <a:buNone/>
            </a:pPr>
            <a:endParaRPr baseline="30000"/>
          </a:p>
          <a:p>
            <a:pPr marL="457200" lvl="0" indent="0" algn="l" rtl="0">
              <a:lnSpc>
                <a:spcPct val="140000"/>
              </a:lnSpc>
              <a:spcBef>
                <a:spcPts val="500"/>
              </a:spcBef>
              <a:spcAft>
                <a:spcPts val="0"/>
              </a:spcAft>
              <a:buClr>
                <a:schemeClr val="dk1"/>
              </a:buClr>
              <a:buSzPts val="1100"/>
              <a:buNone/>
            </a:pPr>
            <a:r>
              <a:rPr lang="en-US"/>
              <a:t>4</a:t>
            </a:r>
            <a:r>
              <a:rPr lang="en-US" sz="2000"/>
              <a:t>. 마지막 RandomizedSearchCV 예제에서 DecisionTreeClassifier 클래스에</a:t>
            </a:r>
            <a:r>
              <a:rPr lang="en-US"/>
              <a:t xml:space="preserve"> </a:t>
            </a:r>
            <a:r>
              <a:rPr lang="en-US" sz="2000"/>
              <a:t>splitter=‘random’ 매개변수를 추가하고 다시 훈련해 보세요. splitter 매개변수의 기본값은 ‘best’로 각 노드에서 최선의 분할을 찾습니다. ‘random’이면 무작위로 분할한 다음 가장</a:t>
            </a:r>
            <a:r>
              <a:rPr lang="en-US"/>
              <a:t xml:space="preserve"> </a:t>
            </a:r>
            <a:r>
              <a:rPr lang="en-US" sz="2000"/>
              <a:t>좋은 것을 고릅니다. 왜 이런 옵션이 필요한지는 다음 절에서 알 수 있습니다. 테스트 세트에서 성능이 올라갔나요? 내려갔나요?</a:t>
            </a:r>
            <a:endParaRPr sz="2000"/>
          </a:p>
          <a:p>
            <a:pPr marL="342900" lvl="0" indent="-215900" algn="l" rtl="0">
              <a:lnSpc>
                <a:spcPct val="140000"/>
              </a:lnSpc>
              <a:spcBef>
                <a:spcPts val="1000"/>
              </a:spcBef>
              <a:spcAft>
                <a:spcPts val="0"/>
              </a:spcAft>
              <a:buClr>
                <a:schemeClr val="dk1"/>
              </a:buClr>
              <a:buSzPts val="2000"/>
              <a:buFont typeface="Calibri"/>
              <a:buNone/>
            </a:pPr>
            <a:endParaRPr/>
          </a:p>
        </p:txBody>
      </p:sp>
      <p:sp>
        <p:nvSpPr>
          <p:cNvPr id="671" name="Google Shape;671;g343e55feb5e_0_8"/>
          <p:cNvSpPr txBox="1">
            <a:spLocks noGrp="1"/>
          </p:cNvSpPr>
          <p:nvPr>
            <p:ph type="ftr" idx="11"/>
          </p:nvPr>
        </p:nvSpPr>
        <p:spPr>
          <a:xfrm>
            <a:off x="482154" y="6574971"/>
            <a:ext cx="4114800" cy="21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3"/>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정형 데이터와 비정형 데이터</a:t>
            </a:r>
            <a:endParaRPr/>
          </a:p>
          <a:p>
            <a:pPr marL="685800" lvl="1" indent="-228600" algn="l" rtl="0">
              <a:lnSpc>
                <a:spcPct val="140000"/>
              </a:lnSpc>
              <a:spcBef>
                <a:spcPts val="500"/>
              </a:spcBef>
              <a:spcAft>
                <a:spcPts val="0"/>
              </a:spcAft>
              <a:buClr>
                <a:schemeClr val="dk1"/>
              </a:buClr>
              <a:buSzPts val="1800"/>
              <a:buChar char="⁃"/>
            </a:pPr>
            <a:r>
              <a:rPr lang="en-US"/>
              <a:t>정형 데이터(structured data)</a:t>
            </a:r>
            <a:endParaRPr/>
          </a:p>
          <a:p>
            <a:pPr marL="1143000" lvl="2" indent="-228600" algn="l" rtl="0">
              <a:lnSpc>
                <a:spcPct val="140000"/>
              </a:lnSpc>
              <a:spcBef>
                <a:spcPts val="500"/>
              </a:spcBef>
              <a:spcAft>
                <a:spcPts val="0"/>
              </a:spcAft>
              <a:buClr>
                <a:schemeClr val="dk1"/>
              </a:buClr>
              <a:buSzPts val="1600"/>
              <a:buChar char="•"/>
            </a:pPr>
            <a:r>
              <a:rPr lang="en-US"/>
              <a:t>어떤 구조로 되어 있는 생선의 길이, 높이, 무게, 와인 데이터 등</a:t>
            </a:r>
            <a:endParaRPr/>
          </a:p>
          <a:p>
            <a:pPr marL="1143000" lvl="2" indent="-228600" algn="l" rtl="0">
              <a:lnSpc>
                <a:spcPct val="140000"/>
              </a:lnSpc>
              <a:spcBef>
                <a:spcPts val="500"/>
              </a:spcBef>
              <a:spcAft>
                <a:spcPts val="0"/>
              </a:spcAft>
              <a:buClr>
                <a:schemeClr val="dk1"/>
              </a:buClr>
              <a:buSzPts val="1600"/>
              <a:buChar char="•"/>
            </a:pPr>
            <a:r>
              <a:rPr lang="en-US"/>
              <a:t>CSV나 데이터베이스(Database), 혹은 엑셀(Excel)에 저장하기 용이함</a:t>
            </a:r>
            <a:endParaRPr/>
          </a:p>
          <a:p>
            <a:pPr marL="1143000" lvl="2" indent="-228600" algn="l" rtl="0">
              <a:lnSpc>
                <a:spcPct val="140000"/>
              </a:lnSpc>
              <a:spcBef>
                <a:spcPts val="500"/>
              </a:spcBef>
              <a:spcAft>
                <a:spcPts val="0"/>
              </a:spcAft>
              <a:buClr>
                <a:schemeClr val="dk1"/>
              </a:buClr>
              <a:buSzPts val="1600"/>
              <a:buChar char="•"/>
            </a:pPr>
            <a:r>
              <a:rPr lang="en-US"/>
              <a:t>머신러닝 알고리즘과 앙상블 학습(ensemble learning)</a:t>
            </a:r>
            <a:endParaRPr/>
          </a:p>
          <a:p>
            <a:pPr marL="1143000" lvl="2" indent="-228600" algn="l" rtl="0">
              <a:lnSpc>
                <a:spcPct val="140000"/>
              </a:lnSpc>
              <a:spcBef>
                <a:spcPts val="500"/>
              </a:spcBef>
              <a:spcAft>
                <a:spcPts val="0"/>
              </a:spcAft>
              <a:buClr>
                <a:schemeClr val="dk1"/>
              </a:buClr>
              <a:buSzPts val="1600"/>
              <a:buChar char="•"/>
            </a:pPr>
            <a:r>
              <a:rPr lang="en-US"/>
              <a:t>이 알고리즘은 대부분 결정 트리를 기반으로 만들어짐</a:t>
            </a:r>
            <a:endParaRPr/>
          </a:p>
          <a:p>
            <a:pPr marL="685800" lvl="1" indent="-228600" algn="l" rtl="0">
              <a:lnSpc>
                <a:spcPct val="140000"/>
              </a:lnSpc>
              <a:spcBef>
                <a:spcPts val="500"/>
              </a:spcBef>
              <a:spcAft>
                <a:spcPts val="0"/>
              </a:spcAft>
              <a:buClr>
                <a:schemeClr val="dk1"/>
              </a:buClr>
              <a:buSzPts val="1800"/>
              <a:buChar char="⁃"/>
            </a:pPr>
            <a:r>
              <a:rPr lang="en-US"/>
              <a:t>비정형 데이터(unstructured data)</a:t>
            </a:r>
            <a:endParaRPr/>
          </a:p>
          <a:p>
            <a:pPr marL="1143000" lvl="2" indent="-228600" algn="l" rtl="0">
              <a:lnSpc>
                <a:spcPct val="140000"/>
              </a:lnSpc>
              <a:spcBef>
                <a:spcPts val="500"/>
              </a:spcBef>
              <a:spcAft>
                <a:spcPts val="0"/>
              </a:spcAft>
              <a:buClr>
                <a:schemeClr val="dk1"/>
              </a:buClr>
              <a:buSzPts val="1600"/>
              <a:buChar char="•"/>
            </a:pPr>
            <a:r>
              <a:rPr lang="en-US"/>
              <a:t>텍스트 데이터, 디지털카메라로 찍은 사진, 핸드폰으로 듣는 디지털 음악 등</a:t>
            </a:r>
            <a:endParaRPr/>
          </a:p>
          <a:p>
            <a:pPr marL="1143000" lvl="2" indent="-228600" algn="l" rtl="0">
              <a:lnSpc>
                <a:spcPct val="140000"/>
              </a:lnSpc>
              <a:spcBef>
                <a:spcPts val="500"/>
              </a:spcBef>
              <a:spcAft>
                <a:spcPts val="0"/>
              </a:spcAft>
              <a:buClr>
                <a:schemeClr val="dk1"/>
              </a:buClr>
              <a:buSzPts val="1600"/>
              <a:buChar char="•"/>
            </a:pPr>
            <a:r>
              <a:rPr lang="en-US"/>
              <a:t>신경망 알고리즘</a:t>
            </a:r>
            <a:endParaRPr/>
          </a:p>
        </p:txBody>
      </p:sp>
      <p:sp>
        <p:nvSpPr>
          <p:cNvPr id="677" name="Google Shape;677;p43"/>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앙상블(1)</a:t>
            </a:r>
            <a:endParaRPr/>
          </a:p>
        </p:txBody>
      </p:sp>
      <p:sp>
        <p:nvSpPr>
          <p:cNvPr id="678" name="Google Shape;678;p43"/>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679" name="Google Shape;679;p43"/>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
            <a:ext cx="10972800" cy="594360"/>
          </a:xfrm>
          <a:prstGeom prst="rect">
            <a:avLst/>
          </a:prstGeom>
          <a:noFill/>
        </p:spPr>
        <p:txBody>
          <a:bodyPr wrap="square" lIns="0" tIns="0" rIns="0" bIns="0" anchor="t">
            <a:spAutoFit/>
          </a:bodyPr>
          <a:lstStyle/>
          <a:p>
            <a:pPr algn="l"/>
            <a:r>
              <a:rPr sz="2800" b="1">
                <a:solidFill>
                  <a:srgbClr val="FF6F3C"/>
                </a:solidFill>
                <a:latin typeface="Trebuchet MS"/>
              </a:rPr>
              <a:t>SECTION 5-3  앙상블의 직관 — 다수결의 힘</a:t>
            </a:r>
          </a:p>
        </p:txBody>
      </p:sp>
      <p:sp>
        <p:nvSpPr>
          <p:cNvPr id="3" name="TextBox 2"/>
          <p:cNvSpPr txBox="1"/>
          <p:nvPr/>
        </p:nvSpPr>
        <p:spPr>
          <a:xfrm>
            <a:off x="640080" y="868680"/>
            <a:ext cx="10515600" cy="365760"/>
          </a:xfrm>
          <a:prstGeom prst="rect">
            <a:avLst/>
          </a:prstGeom>
          <a:noFill/>
        </p:spPr>
        <p:txBody>
          <a:bodyPr wrap="square" lIns="0" tIns="0" rIns="0" bIns="0" anchor="t">
            <a:spAutoFit/>
          </a:bodyPr>
          <a:lstStyle/>
          <a:p>
            <a:pPr algn="l"/>
            <a:r>
              <a:rPr sz="1500" b="0">
                <a:solidFill>
                  <a:srgbClr val="333333"/>
                </a:solidFill>
                <a:latin typeface="Trebuchet MS"/>
              </a:rPr>
              <a:t>약한 모델 여러 개의 다수결이 강한 모델 한 개보다 정확하다</a:t>
            </a:r>
          </a:p>
        </p:txBody>
      </p:sp>
      <p:sp>
        <p:nvSpPr>
          <p:cNvPr id="4" name="Rounded Rectangle 3"/>
          <p:cNvSpPr/>
          <p:nvPr/>
        </p:nvSpPr>
        <p:spPr>
          <a:xfrm>
            <a:off x="1431036" y="1554480"/>
            <a:ext cx="1645920" cy="1828800"/>
          </a:xfrm>
          <a:prstGeom prst="roundRect">
            <a:avLst/>
          </a:prstGeom>
          <a:solidFill>
            <a:srgbClr val="B5D4F4"/>
          </a:solidFill>
          <a:ln w="12700">
            <a:solidFill>
              <a:srgbClr val="378AD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Oval 4"/>
          <p:cNvSpPr/>
          <p:nvPr/>
        </p:nvSpPr>
        <p:spPr>
          <a:xfrm>
            <a:off x="2025396" y="1719072"/>
            <a:ext cx="457200" cy="457200"/>
          </a:xfrm>
          <a:prstGeom prst="ellipse">
            <a:avLst/>
          </a:prstGeom>
          <a:solidFill>
            <a:srgbClr val="D3D1C7"/>
          </a:solidFill>
          <a:ln w="9525">
            <a:solidFill>
              <a:srgbClr val="4444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1431036" y="2267712"/>
            <a:ext cx="1645920" cy="274320"/>
          </a:xfrm>
          <a:prstGeom prst="rect">
            <a:avLst/>
          </a:prstGeom>
          <a:noFill/>
        </p:spPr>
        <p:txBody>
          <a:bodyPr wrap="square" lIns="0" tIns="0" rIns="0" bIns="0" anchor="t">
            <a:spAutoFit/>
          </a:bodyPr>
          <a:lstStyle/>
          <a:p>
            <a:pPr algn="ctr"/>
            <a:r>
              <a:rPr sz="1200" b="1">
                <a:solidFill>
                  <a:srgbClr val="333333"/>
                </a:solidFill>
                <a:latin typeface="Trebuchet MS"/>
              </a:rPr>
              <a:t>트리 1</a:t>
            </a:r>
          </a:p>
        </p:txBody>
      </p:sp>
      <p:sp>
        <p:nvSpPr>
          <p:cNvPr id="7" name="TextBox 6"/>
          <p:cNvSpPr txBox="1"/>
          <p:nvPr/>
        </p:nvSpPr>
        <p:spPr>
          <a:xfrm>
            <a:off x="1476756" y="2514600"/>
            <a:ext cx="1554480" cy="274320"/>
          </a:xfrm>
          <a:prstGeom prst="rect">
            <a:avLst/>
          </a:prstGeom>
          <a:noFill/>
        </p:spPr>
        <p:txBody>
          <a:bodyPr wrap="square" lIns="0" tIns="0" rIns="0" bIns="0" anchor="t">
            <a:spAutoFit/>
          </a:bodyPr>
          <a:lstStyle/>
          <a:p>
            <a:pPr algn="ctr"/>
            <a:r>
              <a:rPr sz="1000" b="0">
                <a:solidFill>
                  <a:srgbClr val="444441"/>
                </a:solidFill>
                <a:latin typeface="Trebuchet MS"/>
              </a:rPr>
              <a:t>호흡기 전문</a:t>
            </a:r>
          </a:p>
        </p:txBody>
      </p:sp>
      <p:sp>
        <p:nvSpPr>
          <p:cNvPr id="8" name="Rounded Rectangle 7"/>
          <p:cNvSpPr/>
          <p:nvPr/>
        </p:nvSpPr>
        <p:spPr>
          <a:xfrm>
            <a:off x="1613916" y="2852928"/>
            <a:ext cx="1280160" cy="384048"/>
          </a:xfrm>
          <a:prstGeom prst="roundRect">
            <a:avLst/>
          </a:prstGeom>
          <a:solidFill>
            <a:srgbClr val="0F6E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1613916" y="2852928"/>
            <a:ext cx="1280160" cy="384048"/>
          </a:xfrm>
          <a:prstGeom prst="rect">
            <a:avLst/>
          </a:prstGeom>
          <a:noFill/>
        </p:spPr>
        <p:txBody>
          <a:bodyPr wrap="square" lIns="0" tIns="0" rIns="0" bIns="0" anchor="ctr">
            <a:spAutoFit/>
          </a:bodyPr>
          <a:lstStyle/>
          <a:p>
            <a:pPr algn="ctr"/>
            <a:r>
              <a:rPr sz="1300" b="1">
                <a:solidFill>
                  <a:srgbClr val="FFFFFF"/>
                </a:solidFill>
                <a:latin typeface="Trebuchet MS"/>
              </a:rPr>
              <a:t>"감기"</a:t>
            </a:r>
          </a:p>
        </p:txBody>
      </p:sp>
      <p:sp>
        <p:nvSpPr>
          <p:cNvPr id="10" name="Rounded Rectangle 9"/>
          <p:cNvSpPr/>
          <p:nvPr/>
        </p:nvSpPr>
        <p:spPr>
          <a:xfrm>
            <a:off x="3351276" y="1554480"/>
            <a:ext cx="1645920" cy="1828800"/>
          </a:xfrm>
          <a:prstGeom prst="roundRect">
            <a:avLst/>
          </a:prstGeom>
          <a:solidFill>
            <a:srgbClr val="B5D4F4"/>
          </a:solidFill>
          <a:ln w="12700">
            <a:solidFill>
              <a:srgbClr val="378AD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Oval 10"/>
          <p:cNvSpPr/>
          <p:nvPr/>
        </p:nvSpPr>
        <p:spPr>
          <a:xfrm>
            <a:off x="3945636" y="1719072"/>
            <a:ext cx="457200" cy="457200"/>
          </a:xfrm>
          <a:prstGeom prst="ellipse">
            <a:avLst/>
          </a:prstGeom>
          <a:solidFill>
            <a:srgbClr val="D3D1C7"/>
          </a:solidFill>
          <a:ln w="9525">
            <a:solidFill>
              <a:srgbClr val="4444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3351276" y="2267712"/>
            <a:ext cx="1645920" cy="274320"/>
          </a:xfrm>
          <a:prstGeom prst="rect">
            <a:avLst/>
          </a:prstGeom>
          <a:noFill/>
        </p:spPr>
        <p:txBody>
          <a:bodyPr wrap="square" lIns="0" tIns="0" rIns="0" bIns="0" anchor="t">
            <a:spAutoFit/>
          </a:bodyPr>
          <a:lstStyle/>
          <a:p>
            <a:pPr algn="ctr"/>
            <a:r>
              <a:rPr sz="1200" b="1">
                <a:solidFill>
                  <a:srgbClr val="333333"/>
                </a:solidFill>
                <a:latin typeface="Trebuchet MS"/>
              </a:rPr>
              <a:t>트리 2</a:t>
            </a:r>
          </a:p>
        </p:txBody>
      </p:sp>
      <p:sp>
        <p:nvSpPr>
          <p:cNvPr id="13" name="TextBox 12"/>
          <p:cNvSpPr txBox="1"/>
          <p:nvPr/>
        </p:nvSpPr>
        <p:spPr>
          <a:xfrm>
            <a:off x="3396996" y="2514600"/>
            <a:ext cx="1554480" cy="274320"/>
          </a:xfrm>
          <a:prstGeom prst="rect">
            <a:avLst/>
          </a:prstGeom>
          <a:noFill/>
        </p:spPr>
        <p:txBody>
          <a:bodyPr wrap="square" lIns="0" tIns="0" rIns="0" bIns="0" anchor="t">
            <a:spAutoFit/>
          </a:bodyPr>
          <a:lstStyle/>
          <a:p>
            <a:pPr algn="ctr"/>
            <a:r>
              <a:rPr sz="1000" b="0">
                <a:solidFill>
                  <a:srgbClr val="444441"/>
                </a:solidFill>
                <a:latin typeface="Trebuchet MS"/>
              </a:rPr>
              <a:t>소아과 전문</a:t>
            </a:r>
          </a:p>
        </p:txBody>
      </p:sp>
      <p:sp>
        <p:nvSpPr>
          <p:cNvPr id="14" name="Rounded Rectangle 13"/>
          <p:cNvSpPr/>
          <p:nvPr/>
        </p:nvSpPr>
        <p:spPr>
          <a:xfrm>
            <a:off x="3534156" y="2852928"/>
            <a:ext cx="1280160" cy="384048"/>
          </a:xfrm>
          <a:prstGeom prst="roundRect">
            <a:avLst/>
          </a:prstGeom>
          <a:solidFill>
            <a:srgbClr val="0F6E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3534156" y="2852928"/>
            <a:ext cx="1280160" cy="384048"/>
          </a:xfrm>
          <a:prstGeom prst="rect">
            <a:avLst/>
          </a:prstGeom>
          <a:noFill/>
        </p:spPr>
        <p:txBody>
          <a:bodyPr wrap="square" lIns="0" tIns="0" rIns="0" bIns="0" anchor="ctr">
            <a:spAutoFit/>
          </a:bodyPr>
          <a:lstStyle/>
          <a:p>
            <a:pPr algn="ctr"/>
            <a:r>
              <a:rPr sz="1300" b="1">
                <a:solidFill>
                  <a:srgbClr val="FFFFFF"/>
                </a:solidFill>
                <a:latin typeface="Trebuchet MS"/>
              </a:rPr>
              <a:t>"감기"</a:t>
            </a:r>
          </a:p>
        </p:txBody>
      </p:sp>
      <p:sp>
        <p:nvSpPr>
          <p:cNvPr id="16" name="Rounded Rectangle 15"/>
          <p:cNvSpPr/>
          <p:nvPr/>
        </p:nvSpPr>
        <p:spPr>
          <a:xfrm>
            <a:off x="5271516" y="1554480"/>
            <a:ext cx="1645920" cy="1828800"/>
          </a:xfrm>
          <a:prstGeom prst="roundRect">
            <a:avLst/>
          </a:prstGeom>
          <a:solidFill>
            <a:srgbClr val="F4C0D1"/>
          </a:solidFill>
          <a:ln w="12700">
            <a:solidFill>
              <a:srgbClr val="9935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Oval 16"/>
          <p:cNvSpPr/>
          <p:nvPr/>
        </p:nvSpPr>
        <p:spPr>
          <a:xfrm>
            <a:off x="5865876" y="1719072"/>
            <a:ext cx="457200" cy="457200"/>
          </a:xfrm>
          <a:prstGeom prst="ellipse">
            <a:avLst/>
          </a:prstGeom>
          <a:solidFill>
            <a:srgbClr val="D3D1C7"/>
          </a:solidFill>
          <a:ln w="9525">
            <a:solidFill>
              <a:srgbClr val="4444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5271516" y="2267712"/>
            <a:ext cx="1645920" cy="274320"/>
          </a:xfrm>
          <a:prstGeom prst="rect">
            <a:avLst/>
          </a:prstGeom>
          <a:noFill/>
        </p:spPr>
        <p:txBody>
          <a:bodyPr wrap="square" lIns="0" tIns="0" rIns="0" bIns="0" anchor="t">
            <a:spAutoFit/>
          </a:bodyPr>
          <a:lstStyle/>
          <a:p>
            <a:pPr algn="ctr"/>
            <a:r>
              <a:rPr sz="1200" b="1">
                <a:solidFill>
                  <a:srgbClr val="333333"/>
                </a:solidFill>
                <a:latin typeface="Trebuchet MS"/>
              </a:rPr>
              <a:t>트리 3</a:t>
            </a:r>
          </a:p>
        </p:txBody>
      </p:sp>
      <p:sp>
        <p:nvSpPr>
          <p:cNvPr id="19" name="TextBox 18"/>
          <p:cNvSpPr txBox="1"/>
          <p:nvPr/>
        </p:nvSpPr>
        <p:spPr>
          <a:xfrm>
            <a:off x="5317236" y="2514600"/>
            <a:ext cx="1554480" cy="274320"/>
          </a:xfrm>
          <a:prstGeom prst="rect">
            <a:avLst/>
          </a:prstGeom>
          <a:noFill/>
        </p:spPr>
        <p:txBody>
          <a:bodyPr wrap="square" lIns="0" tIns="0" rIns="0" bIns="0" anchor="t">
            <a:spAutoFit/>
          </a:bodyPr>
          <a:lstStyle/>
          <a:p>
            <a:pPr algn="ctr"/>
            <a:r>
              <a:rPr sz="1000" b="0">
                <a:solidFill>
                  <a:srgbClr val="444441"/>
                </a:solidFill>
                <a:latin typeface="Trebuchet MS"/>
              </a:rPr>
              <a:t>내과 전문</a:t>
            </a:r>
          </a:p>
        </p:txBody>
      </p:sp>
      <p:sp>
        <p:nvSpPr>
          <p:cNvPr id="20" name="Rounded Rectangle 19"/>
          <p:cNvSpPr/>
          <p:nvPr/>
        </p:nvSpPr>
        <p:spPr>
          <a:xfrm>
            <a:off x="5454396" y="2852928"/>
            <a:ext cx="1280160" cy="384048"/>
          </a:xfrm>
          <a:prstGeom prst="roundRect">
            <a:avLst/>
          </a:prstGeom>
          <a:solidFill>
            <a:srgbClr val="9935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5454396" y="2852928"/>
            <a:ext cx="1280160" cy="384048"/>
          </a:xfrm>
          <a:prstGeom prst="rect">
            <a:avLst/>
          </a:prstGeom>
          <a:noFill/>
        </p:spPr>
        <p:txBody>
          <a:bodyPr wrap="square" lIns="0" tIns="0" rIns="0" bIns="0" anchor="ctr">
            <a:spAutoFit/>
          </a:bodyPr>
          <a:lstStyle/>
          <a:p>
            <a:pPr algn="ctr"/>
            <a:r>
              <a:rPr sz="1300" b="1">
                <a:solidFill>
                  <a:srgbClr val="FFFFFF"/>
                </a:solidFill>
                <a:latin typeface="Trebuchet MS"/>
              </a:rPr>
              <a:t>"독감"</a:t>
            </a:r>
          </a:p>
        </p:txBody>
      </p:sp>
      <p:sp>
        <p:nvSpPr>
          <p:cNvPr id="22" name="Rounded Rectangle 21"/>
          <p:cNvSpPr/>
          <p:nvPr/>
        </p:nvSpPr>
        <p:spPr>
          <a:xfrm>
            <a:off x="7191756" y="1554480"/>
            <a:ext cx="1645920" cy="1828800"/>
          </a:xfrm>
          <a:prstGeom prst="roundRect">
            <a:avLst/>
          </a:prstGeom>
          <a:solidFill>
            <a:srgbClr val="B5D4F4"/>
          </a:solidFill>
          <a:ln w="12700">
            <a:solidFill>
              <a:srgbClr val="378AD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Oval 22"/>
          <p:cNvSpPr/>
          <p:nvPr/>
        </p:nvSpPr>
        <p:spPr>
          <a:xfrm>
            <a:off x="7786116" y="1719072"/>
            <a:ext cx="457200" cy="457200"/>
          </a:xfrm>
          <a:prstGeom prst="ellipse">
            <a:avLst/>
          </a:prstGeom>
          <a:solidFill>
            <a:srgbClr val="D3D1C7"/>
          </a:solidFill>
          <a:ln w="9525">
            <a:solidFill>
              <a:srgbClr val="4444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7191756" y="2267712"/>
            <a:ext cx="1645920" cy="274320"/>
          </a:xfrm>
          <a:prstGeom prst="rect">
            <a:avLst/>
          </a:prstGeom>
          <a:noFill/>
        </p:spPr>
        <p:txBody>
          <a:bodyPr wrap="square" lIns="0" tIns="0" rIns="0" bIns="0" anchor="t">
            <a:spAutoFit/>
          </a:bodyPr>
          <a:lstStyle/>
          <a:p>
            <a:pPr algn="ctr"/>
            <a:r>
              <a:rPr sz="1200" b="1">
                <a:solidFill>
                  <a:srgbClr val="333333"/>
                </a:solidFill>
                <a:latin typeface="Trebuchet MS"/>
              </a:rPr>
              <a:t>트리 4</a:t>
            </a:r>
          </a:p>
        </p:txBody>
      </p:sp>
      <p:sp>
        <p:nvSpPr>
          <p:cNvPr id="25" name="TextBox 24"/>
          <p:cNvSpPr txBox="1"/>
          <p:nvPr/>
        </p:nvSpPr>
        <p:spPr>
          <a:xfrm>
            <a:off x="7237476" y="2514600"/>
            <a:ext cx="1554480" cy="274320"/>
          </a:xfrm>
          <a:prstGeom prst="rect">
            <a:avLst/>
          </a:prstGeom>
          <a:noFill/>
        </p:spPr>
        <p:txBody>
          <a:bodyPr wrap="square" lIns="0" tIns="0" rIns="0" bIns="0" anchor="t">
            <a:spAutoFit/>
          </a:bodyPr>
          <a:lstStyle/>
          <a:p>
            <a:pPr algn="ctr"/>
            <a:r>
              <a:rPr sz="1000" b="0">
                <a:solidFill>
                  <a:srgbClr val="444441"/>
                </a:solidFill>
                <a:latin typeface="Trebuchet MS"/>
              </a:rPr>
              <a:t>응급의학</a:t>
            </a:r>
          </a:p>
        </p:txBody>
      </p:sp>
      <p:sp>
        <p:nvSpPr>
          <p:cNvPr id="26" name="Rounded Rectangle 25"/>
          <p:cNvSpPr/>
          <p:nvPr/>
        </p:nvSpPr>
        <p:spPr>
          <a:xfrm>
            <a:off x="7374636" y="2852928"/>
            <a:ext cx="1280160" cy="384048"/>
          </a:xfrm>
          <a:prstGeom prst="roundRect">
            <a:avLst/>
          </a:prstGeom>
          <a:solidFill>
            <a:srgbClr val="0F6E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p:cNvSpPr txBox="1"/>
          <p:nvPr/>
        </p:nvSpPr>
        <p:spPr>
          <a:xfrm>
            <a:off x="7374636" y="2852928"/>
            <a:ext cx="1280160" cy="384048"/>
          </a:xfrm>
          <a:prstGeom prst="rect">
            <a:avLst/>
          </a:prstGeom>
          <a:noFill/>
        </p:spPr>
        <p:txBody>
          <a:bodyPr wrap="square" lIns="0" tIns="0" rIns="0" bIns="0" anchor="ctr">
            <a:spAutoFit/>
          </a:bodyPr>
          <a:lstStyle/>
          <a:p>
            <a:pPr algn="ctr"/>
            <a:r>
              <a:rPr sz="1300" b="1">
                <a:solidFill>
                  <a:srgbClr val="FFFFFF"/>
                </a:solidFill>
                <a:latin typeface="Trebuchet MS"/>
              </a:rPr>
              <a:t>"감기"</a:t>
            </a:r>
          </a:p>
        </p:txBody>
      </p:sp>
      <p:sp>
        <p:nvSpPr>
          <p:cNvPr id="28" name="Rounded Rectangle 27"/>
          <p:cNvSpPr/>
          <p:nvPr/>
        </p:nvSpPr>
        <p:spPr>
          <a:xfrm>
            <a:off x="9111996" y="1554480"/>
            <a:ext cx="1645920" cy="1828800"/>
          </a:xfrm>
          <a:prstGeom prst="roundRect">
            <a:avLst/>
          </a:prstGeom>
          <a:solidFill>
            <a:srgbClr val="B5D4F4"/>
          </a:solidFill>
          <a:ln w="12700">
            <a:solidFill>
              <a:srgbClr val="378AD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Oval 28"/>
          <p:cNvSpPr/>
          <p:nvPr/>
        </p:nvSpPr>
        <p:spPr>
          <a:xfrm>
            <a:off x="9706356" y="1719072"/>
            <a:ext cx="457200" cy="457200"/>
          </a:xfrm>
          <a:prstGeom prst="ellipse">
            <a:avLst/>
          </a:prstGeom>
          <a:solidFill>
            <a:srgbClr val="D3D1C7"/>
          </a:solidFill>
          <a:ln w="9525">
            <a:solidFill>
              <a:srgbClr val="4444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9111996" y="2267712"/>
            <a:ext cx="1645920" cy="274320"/>
          </a:xfrm>
          <a:prstGeom prst="rect">
            <a:avLst/>
          </a:prstGeom>
          <a:noFill/>
        </p:spPr>
        <p:txBody>
          <a:bodyPr wrap="square" lIns="0" tIns="0" rIns="0" bIns="0" anchor="t">
            <a:spAutoFit/>
          </a:bodyPr>
          <a:lstStyle/>
          <a:p>
            <a:pPr algn="ctr"/>
            <a:r>
              <a:rPr sz="1200" b="1">
                <a:solidFill>
                  <a:srgbClr val="333333"/>
                </a:solidFill>
                <a:latin typeface="Trebuchet MS"/>
              </a:rPr>
              <a:t>트리 5</a:t>
            </a:r>
          </a:p>
        </p:txBody>
      </p:sp>
      <p:sp>
        <p:nvSpPr>
          <p:cNvPr id="31" name="TextBox 30"/>
          <p:cNvSpPr txBox="1"/>
          <p:nvPr/>
        </p:nvSpPr>
        <p:spPr>
          <a:xfrm>
            <a:off x="9157716" y="2514600"/>
            <a:ext cx="1554480" cy="274320"/>
          </a:xfrm>
          <a:prstGeom prst="rect">
            <a:avLst/>
          </a:prstGeom>
          <a:noFill/>
        </p:spPr>
        <p:txBody>
          <a:bodyPr wrap="square" lIns="0" tIns="0" rIns="0" bIns="0" anchor="t">
            <a:spAutoFit/>
          </a:bodyPr>
          <a:lstStyle/>
          <a:p>
            <a:pPr algn="ctr"/>
            <a:r>
              <a:rPr sz="1000" b="0">
                <a:solidFill>
                  <a:srgbClr val="444441"/>
                </a:solidFill>
                <a:latin typeface="Trebuchet MS"/>
              </a:rPr>
              <a:t>가정의학</a:t>
            </a:r>
          </a:p>
        </p:txBody>
      </p:sp>
      <p:sp>
        <p:nvSpPr>
          <p:cNvPr id="32" name="Rounded Rectangle 31"/>
          <p:cNvSpPr/>
          <p:nvPr/>
        </p:nvSpPr>
        <p:spPr>
          <a:xfrm>
            <a:off x="9294876" y="2852928"/>
            <a:ext cx="1280160" cy="384048"/>
          </a:xfrm>
          <a:prstGeom prst="roundRect">
            <a:avLst/>
          </a:prstGeom>
          <a:solidFill>
            <a:srgbClr val="0F6E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9294876" y="2852928"/>
            <a:ext cx="1280160" cy="384048"/>
          </a:xfrm>
          <a:prstGeom prst="rect">
            <a:avLst/>
          </a:prstGeom>
          <a:noFill/>
        </p:spPr>
        <p:txBody>
          <a:bodyPr wrap="square" lIns="0" tIns="0" rIns="0" bIns="0" anchor="ctr">
            <a:spAutoFit/>
          </a:bodyPr>
          <a:lstStyle/>
          <a:p>
            <a:pPr algn="ctr"/>
            <a:r>
              <a:rPr sz="1300" b="1">
                <a:solidFill>
                  <a:srgbClr val="FFFFFF"/>
                </a:solidFill>
                <a:latin typeface="Trebuchet MS"/>
              </a:rPr>
              <a:t>"감기"</a:t>
            </a:r>
          </a:p>
        </p:txBody>
      </p:sp>
      <p:sp>
        <p:nvSpPr>
          <p:cNvPr id="34" name="TextBox 33"/>
          <p:cNvSpPr txBox="1"/>
          <p:nvPr/>
        </p:nvSpPr>
        <p:spPr>
          <a:xfrm>
            <a:off x="548640" y="3749040"/>
            <a:ext cx="11064240" cy="274320"/>
          </a:xfrm>
          <a:prstGeom prst="rect">
            <a:avLst/>
          </a:prstGeom>
          <a:noFill/>
        </p:spPr>
        <p:txBody>
          <a:bodyPr wrap="square" lIns="0" tIns="0" rIns="0" bIns="0" anchor="t">
            <a:spAutoFit/>
          </a:bodyPr>
          <a:lstStyle/>
          <a:p>
            <a:pPr algn="ctr"/>
            <a:r>
              <a:rPr sz="1400" b="1">
                <a:solidFill>
                  <a:srgbClr val="444441"/>
                </a:solidFill>
                <a:latin typeface="Trebuchet MS"/>
              </a:rPr>
              <a:t>↓ 다수결 (4 vs 1) ↓</a:t>
            </a:r>
          </a:p>
        </p:txBody>
      </p:sp>
      <p:sp>
        <p:nvSpPr>
          <p:cNvPr id="35" name="Rounded Rectangle 34"/>
          <p:cNvSpPr/>
          <p:nvPr/>
        </p:nvSpPr>
        <p:spPr>
          <a:xfrm>
            <a:off x="4037076" y="4114800"/>
            <a:ext cx="4114800" cy="640080"/>
          </a:xfrm>
          <a:prstGeom prst="roundRect">
            <a:avLst/>
          </a:prstGeom>
          <a:solidFill>
            <a:srgbClr val="0F6E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4037076" y="4114800"/>
            <a:ext cx="4114800" cy="640080"/>
          </a:xfrm>
          <a:prstGeom prst="rect">
            <a:avLst/>
          </a:prstGeom>
          <a:noFill/>
        </p:spPr>
        <p:txBody>
          <a:bodyPr wrap="square" lIns="0" tIns="0" rIns="0" bIns="0" anchor="ctr">
            <a:spAutoFit/>
          </a:bodyPr>
          <a:lstStyle/>
          <a:p>
            <a:pPr algn="ctr"/>
            <a:r>
              <a:rPr sz="1800" b="1">
                <a:solidFill>
                  <a:srgbClr val="FFFFFF"/>
                </a:solidFill>
                <a:latin typeface="Trebuchet MS"/>
              </a:rPr>
              <a:t>최종 진단: "감기"</a:t>
            </a:r>
          </a:p>
        </p:txBody>
      </p:sp>
      <p:sp>
        <p:nvSpPr>
          <p:cNvPr id="37" name="Rectangle 36"/>
          <p:cNvSpPr/>
          <p:nvPr/>
        </p:nvSpPr>
        <p:spPr>
          <a:xfrm>
            <a:off x="548640" y="5897880"/>
            <a:ext cx="11064240" cy="502920"/>
          </a:xfrm>
          <a:prstGeom prst="rect">
            <a:avLst/>
          </a:prstGeom>
          <a:solidFill>
            <a:srgbClr val="F8F6EC"/>
          </a:solidFill>
          <a:ln w="9525">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TextBox 37"/>
          <p:cNvSpPr txBox="1"/>
          <p:nvPr/>
        </p:nvSpPr>
        <p:spPr>
          <a:xfrm>
            <a:off x="731520" y="5943600"/>
            <a:ext cx="10698480" cy="457200"/>
          </a:xfrm>
          <a:prstGeom prst="rect">
            <a:avLst/>
          </a:prstGeom>
          <a:noFill/>
        </p:spPr>
        <p:txBody>
          <a:bodyPr wrap="square" lIns="0" tIns="0" rIns="0" bIns="0" anchor="ctr">
            <a:spAutoFit/>
          </a:bodyPr>
          <a:lstStyle/>
          <a:p>
            <a:pPr algn="l"/>
            <a:r>
              <a:rPr sz="1200" b="1">
                <a:solidFill>
                  <a:srgbClr val="0F6E56"/>
                </a:solidFill>
                <a:latin typeface="Trebuchet MS"/>
              </a:rPr>
              <a:t>Condorcet 배심원 정리 (1785): 51% 정확한 분류기를 N개 모아 다수결하면, N → ∞일 때 정확도 → 100%.  단, 오차가 서로 독립적일 때만 성립 — 그래서 "다양성"이 핵심.</a:t>
            </a:r>
          </a:p>
        </p:txBody>
      </p:sp>
      <p:sp>
        <p:nvSpPr>
          <p:cNvPr id="39" name="TextBox 38"/>
          <p:cNvSpPr txBox="1"/>
          <p:nvPr/>
        </p:nvSpPr>
        <p:spPr>
          <a:xfrm>
            <a:off x="457200" y="6537960"/>
            <a:ext cx="4572000" cy="228600"/>
          </a:xfrm>
          <a:prstGeom prst="rect">
            <a:avLst/>
          </a:prstGeom>
          <a:noFill/>
        </p:spPr>
        <p:txBody>
          <a:bodyPr wrap="square" lIns="0" tIns="0" rIns="0" bIns="0" anchor="t">
            <a:spAutoFit/>
          </a:bodyPr>
          <a:lstStyle/>
          <a:p>
            <a:pPr algn="l"/>
            <a:r>
              <a:rPr sz="1000" b="0">
                <a:solidFill>
                  <a:srgbClr val="888780"/>
                </a:solidFill>
                <a:latin typeface="Trebuchet MS"/>
              </a:rPr>
              <a:t>〉 〉 혼자 공부하는 머신러닝+딥러닝</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44"/>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랜덤 포레스트(Random Forest)</a:t>
            </a:r>
            <a:endParaRPr/>
          </a:p>
          <a:p>
            <a:pPr marL="685800" lvl="1" indent="-228600" algn="l" rtl="0">
              <a:lnSpc>
                <a:spcPct val="140000"/>
              </a:lnSpc>
              <a:spcBef>
                <a:spcPts val="500"/>
              </a:spcBef>
              <a:spcAft>
                <a:spcPts val="0"/>
              </a:spcAft>
              <a:buClr>
                <a:schemeClr val="dk1"/>
              </a:buClr>
              <a:buSzPts val="1800"/>
              <a:buChar char="⁃"/>
            </a:pPr>
            <a:r>
              <a:rPr lang="en-US"/>
              <a:t>대표적인 앙상블 학습</a:t>
            </a:r>
            <a:endParaRPr/>
          </a:p>
          <a:p>
            <a:pPr marL="1143000" lvl="2" indent="-228600" algn="l" rtl="0">
              <a:lnSpc>
                <a:spcPct val="140000"/>
              </a:lnSpc>
              <a:spcBef>
                <a:spcPts val="500"/>
              </a:spcBef>
              <a:spcAft>
                <a:spcPts val="0"/>
              </a:spcAft>
              <a:buClr>
                <a:schemeClr val="dk1"/>
              </a:buClr>
              <a:buSzPts val="1600"/>
              <a:buChar char="•"/>
            </a:pPr>
            <a:r>
              <a:rPr lang="en-US"/>
              <a:t>안정적인 성능 덕분에 널리 사용됨</a:t>
            </a:r>
            <a:endParaRPr/>
          </a:p>
          <a:p>
            <a:pPr marL="1143000" lvl="2" indent="-228600" algn="l" rtl="0">
              <a:lnSpc>
                <a:spcPct val="140000"/>
              </a:lnSpc>
              <a:spcBef>
                <a:spcPts val="500"/>
              </a:spcBef>
              <a:spcAft>
                <a:spcPts val="0"/>
              </a:spcAft>
              <a:buClr>
                <a:schemeClr val="dk1"/>
              </a:buClr>
              <a:buSzPts val="1600"/>
              <a:buChar char="•"/>
            </a:pPr>
            <a:r>
              <a:rPr lang="en-US"/>
              <a:t xml:space="preserve">랜덤 포레스트는 결정 트리를 랜덤하게 만들어 결정 트리(나무)의 숲을 만들고 각 결정 트리의 예측을 </a:t>
            </a:r>
            <a:br>
              <a:rPr lang="en-US"/>
            </a:br>
            <a:r>
              <a:rPr lang="en-US"/>
              <a:t>사용해 최종 예측을 도출</a:t>
            </a:r>
            <a:endParaRPr/>
          </a:p>
        </p:txBody>
      </p:sp>
      <p:sp>
        <p:nvSpPr>
          <p:cNvPr id="685" name="Google Shape;685;p44"/>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앙상블(2)</a:t>
            </a:r>
            <a:endParaRPr/>
          </a:p>
        </p:txBody>
      </p:sp>
      <p:sp>
        <p:nvSpPr>
          <p:cNvPr id="686" name="Google Shape;686;p44"/>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687" name="Google Shape;687;p44"/>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pic>
        <p:nvPicPr>
          <p:cNvPr id="688" name="Google Shape;688;p44"/>
          <p:cNvPicPr preferRelativeResize="0"/>
          <p:nvPr/>
        </p:nvPicPr>
        <p:blipFill rotWithShape="1">
          <a:blip r:embed="rId3">
            <a:alphaModFix/>
          </a:blip>
          <a:srcRect/>
          <a:stretch/>
        </p:blipFill>
        <p:spPr>
          <a:xfrm>
            <a:off x="3796507" y="3221607"/>
            <a:ext cx="4598987" cy="31939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7"/>
          <p:cNvSpPr txBox="1">
            <a:spLocks noGrp="1"/>
          </p:cNvSpPr>
          <p:nvPr>
            <p:ph type="body" idx="1"/>
          </p:nvPr>
        </p:nvSpPr>
        <p:spPr>
          <a:xfrm>
            <a:off x="468000" y="1080000"/>
            <a:ext cx="11281052" cy="473000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캔에 인쇄된 알코올 도수, 당도, pH 값으로 레드 와인과 화이트 와인 구별하기</a:t>
            </a:r>
            <a:endParaRPr/>
          </a:p>
          <a:p>
            <a:pPr marL="228600" lvl="0" indent="-228600" algn="l" rtl="0">
              <a:lnSpc>
                <a:spcPct val="120000"/>
              </a:lnSpc>
              <a:spcBef>
                <a:spcPts val="1000"/>
              </a:spcBef>
              <a:spcAft>
                <a:spcPts val="0"/>
              </a:spcAft>
              <a:buClr>
                <a:srgbClr val="4BB0A0"/>
              </a:buClr>
              <a:buSzPts val="2000"/>
              <a:buFont typeface="Arial"/>
              <a:buChar char="◦"/>
            </a:pPr>
            <a:r>
              <a:rPr lang="en-US"/>
              <a:t>로지스틱 회귀로 와인 분류하기</a:t>
            </a:r>
            <a:endParaRPr/>
          </a:p>
          <a:p>
            <a:pPr marL="685800" lvl="1" indent="-228600" algn="l" rtl="0">
              <a:lnSpc>
                <a:spcPct val="120000"/>
              </a:lnSpc>
              <a:spcBef>
                <a:spcPts val="500"/>
              </a:spcBef>
              <a:spcAft>
                <a:spcPts val="0"/>
              </a:spcAft>
              <a:buClr>
                <a:schemeClr val="dk1"/>
              </a:buClr>
              <a:buSzPts val="1800"/>
              <a:buChar char="⁃"/>
            </a:pPr>
            <a:r>
              <a:rPr lang="en-US"/>
              <a:t xml:space="preserve">6,497개의 와인 샘플 데이터 가져오기 (소스 </a:t>
            </a:r>
            <a:r>
              <a:rPr lang="en-US" u="sng">
                <a:solidFill>
                  <a:schemeClr val="hlink"/>
                </a:solidFill>
                <a:hlinkClick r:id="rId3"/>
              </a:rPr>
              <a:t>https://bit.ly/wine-date</a:t>
            </a:r>
            <a:r>
              <a:rPr lang="en-US"/>
              <a:t>)</a:t>
            </a:r>
            <a:endParaRPr/>
          </a:p>
          <a:p>
            <a:pPr marL="685800" lvl="1" indent="-114300" algn="l" rtl="0">
              <a:lnSpc>
                <a:spcPct val="120000"/>
              </a:lnSpc>
              <a:spcBef>
                <a:spcPts val="500"/>
              </a:spcBef>
              <a:spcAft>
                <a:spcPts val="0"/>
              </a:spcAft>
              <a:buClr>
                <a:schemeClr val="dk1"/>
              </a:buClr>
              <a:buSzPts val="1800"/>
              <a:buNone/>
            </a:pPr>
            <a:endParaRPr/>
          </a:p>
          <a:p>
            <a:pPr marL="685800" lvl="1" indent="-165100" algn="l" rtl="0">
              <a:lnSpc>
                <a:spcPct val="120000"/>
              </a:lnSpc>
              <a:spcBef>
                <a:spcPts val="500"/>
              </a:spcBef>
              <a:spcAft>
                <a:spcPts val="0"/>
              </a:spcAft>
              <a:buClr>
                <a:schemeClr val="dk1"/>
              </a:buClr>
              <a:buSzPts val="1000"/>
              <a:buNone/>
            </a:pPr>
            <a:endParaRPr sz="1000"/>
          </a:p>
          <a:p>
            <a:pPr marL="685800" lvl="1" indent="-228600" algn="l" rtl="0">
              <a:lnSpc>
                <a:spcPct val="120000"/>
              </a:lnSpc>
              <a:spcBef>
                <a:spcPts val="500"/>
              </a:spcBef>
              <a:spcAft>
                <a:spcPts val="0"/>
              </a:spcAft>
              <a:buClr>
                <a:schemeClr val="dk1"/>
              </a:buClr>
              <a:buSzPts val="1800"/>
              <a:buChar char="⁃"/>
            </a:pPr>
            <a:r>
              <a:rPr lang="en-US"/>
              <a:t>head( ) 메서드로 처음 5개의 샘플을 확인</a:t>
            </a:r>
            <a:endParaRPr/>
          </a:p>
        </p:txBody>
      </p:sp>
      <p:sp>
        <p:nvSpPr>
          <p:cNvPr id="216" name="Google Shape;216;p7"/>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트리(1)</a:t>
            </a:r>
            <a:endParaRPr/>
          </a:p>
        </p:txBody>
      </p:sp>
      <p:sp>
        <p:nvSpPr>
          <p:cNvPr id="217" name="Google Shape;217;p7"/>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218" name="Google Shape;218;p7"/>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19" name="Google Shape;219;p7"/>
          <p:cNvGraphicFramePr/>
          <p:nvPr/>
        </p:nvGraphicFramePr>
        <p:xfrm>
          <a:off x="1252031" y="2433199"/>
          <a:ext cx="3000000" cy="3000000"/>
        </p:xfrm>
        <a:graphic>
          <a:graphicData uri="http://schemas.openxmlformats.org/drawingml/2006/table">
            <a:tbl>
              <a:tblPr firstRow="1" bandRow="1">
                <a:noFill/>
                <a:tableStyleId>{ABDC8413-338F-4B4E-88D6-13C1FF610216}</a:tableStyleId>
              </a:tblPr>
              <a:tblGrid>
                <a:gridCol w="39629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import pandas as pd</a:t>
                      </a:r>
                      <a:endParaRPr/>
                    </a:p>
                    <a:p>
                      <a:pPr marL="0" marR="0" lvl="0" indent="0" algn="l" rtl="0">
                        <a:spcBef>
                          <a:spcPts val="0"/>
                        </a:spcBef>
                        <a:spcAft>
                          <a:spcPts val="0"/>
                        </a:spcAft>
                        <a:buNone/>
                      </a:pPr>
                      <a:r>
                        <a:rPr lang="en-US" sz="1400" b="0" u="none" strike="noStrike" cap="none">
                          <a:solidFill>
                            <a:schemeClr val="dk1"/>
                          </a:solidFill>
                        </a:rPr>
                        <a:t>wine = pd.read_csv('https://bit.ly/wine-date')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220" name="Google Shape;220;p7"/>
          <p:cNvGraphicFramePr/>
          <p:nvPr/>
        </p:nvGraphicFramePr>
        <p:xfrm>
          <a:off x="1289255" y="3469175"/>
          <a:ext cx="3000000" cy="3000000"/>
        </p:xfrm>
        <a:graphic>
          <a:graphicData uri="http://schemas.openxmlformats.org/drawingml/2006/table">
            <a:tbl>
              <a:tblPr firstRow="1" bandRow="1">
                <a:noFill/>
                <a:tableStyleId>{ABDC8413-338F-4B4E-88D6-13C1FF610216}</a:tableStyleId>
              </a:tblPr>
              <a:tblGrid>
                <a:gridCol w="23145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wine.head()</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21" name="Google Shape;221;p7"/>
          <p:cNvCxnSpPr/>
          <p:nvPr/>
        </p:nvCxnSpPr>
        <p:spPr>
          <a:xfrm>
            <a:off x="4013459" y="3621575"/>
            <a:ext cx="375138" cy="0"/>
          </a:xfrm>
          <a:prstGeom prst="straightConnector1">
            <a:avLst/>
          </a:prstGeom>
          <a:noFill/>
          <a:ln w="9525" cap="flat" cmpd="sng">
            <a:solidFill>
              <a:schemeClr val="accent6"/>
            </a:solidFill>
            <a:prstDash val="solid"/>
            <a:miter lim="800000"/>
            <a:headEnd type="none" w="sm" len="sm"/>
            <a:tailEnd type="triangle" w="med" len="med"/>
          </a:ln>
        </p:spPr>
      </p:cxnSp>
      <p:pic>
        <p:nvPicPr>
          <p:cNvPr id="222" name="Google Shape;222;p7"/>
          <p:cNvPicPr preferRelativeResize="0"/>
          <p:nvPr/>
        </p:nvPicPr>
        <p:blipFill rotWithShape="1">
          <a:blip r:embed="rId4">
            <a:alphaModFix/>
          </a:blip>
          <a:srcRect/>
          <a:stretch/>
        </p:blipFill>
        <p:spPr>
          <a:xfrm>
            <a:off x="1289255" y="3946817"/>
            <a:ext cx="3474354" cy="2410545"/>
          </a:xfrm>
          <a:prstGeom prst="rect">
            <a:avLst/>
          </a:prstGeom>
          <a:noFill/>
          <a:ln>
            <a:noFill/>
          </a:ln>
        </p:spPr>
      </p:pic>
      <p:sp>
        <p:nvSpPr>
          <p:cNvPr id="223" name="Google Shape;223;p7"/>
          <p:cNvSpPr txBox="1"/>
          <p:nvPr/>
        </p:nvSpPr>
        <p:spPr>
          <a:xfrm>
            <a:off x="5215002" y="3946817"/>
            <a:ext cx="5469706" cy="126906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40000"/>
              </a:lnSpc>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 xml:space="preserve">처음 3개의 열(alcohol, sugar, pH)은 각각 알코올 도수, 당도, pH </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네 번째 열(class )은 타깃값. 0이면 레드 와인, 1이면 화이트 와인</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 xml:space="preserve">레드 와인과 화이트 와인을 구분하는 이진 분류 문제이고, </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화이트 와인이 양성 클래스</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5"/>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랜덤 포레스트(Random Forest)</a:t>
            </a:r>
            <a:endParaRPr/>
          </a:p>
          <a:p>
            <a:pPr marL="685800" lvl="1" indent="-228600" algn="l" rtl="0">
              <a:lnSpc>
                <a:spcPct val="140000"/>
              </a:lnSpc>
              <a:spcBef>
                <a:spcPts val="500"/>
              </a:spcBef>
              <a:spcAft>
                <a:spcPts val="0"/>
              </a:spcAft>
              <a:buClr>
                <a:schemeClr val="dk1"/>
              </a:buClr>
              <a:buSzPts val="1800"/>
              <a:buChar char="⁃"/>
            </a:pPr>
            <a:r>
              <a:rPr lang="en-US"/>
              <a:t>부트스트랩 샘플(bootstrap sample)</a:t>
            </a:r>
            <a:endParaRPr/>
          </a:p>
          <a:p>
            <a:pPr marL="1143000" lvl="2" indent="-228600" algn="l" rtl="0">
              <a:lnSpc>
                <a:spcPct val="140000"/>
              </a:lnSpc>
              <a:spcBef>
                <a:spcPts val="500"/>
              </a:spcBef>
              <a:spcAft>
                <a:spcPts val="0"/>
              </a:spcAft>
              <a:buClr>
                <a:schemeClr val="dk1"/>
              </a:buClr>
              <a:buSzPts val="1600"/>
              <a:buChar char="•"/>
            </a:pPr>
            <a:r>
              <a:rPr lang="en-US"/>
              <a:t>데이터 세트에서 중복을 허용하여 데이터를 샘플링하는 방식</a:t>
            </a:r>
            <a:endParaRPr/>
          </a:p>
          <a:p>
            <a:pPr marL="1143000" lvl="2" indent="-228600" algn="l" rtl="0">
              <a:lnSpc>
                <a:spcPct val="140000"/>
              </a:lnSpc>
              <a:spcBef>
                <a:spcPts val="500"/>
              </a:spcBef>
              <a:spcAft>
                <a:spcPts val="0"/>
              </a:spcAft>
              <a:buClr>
                <a:schemeClr val="dk1"/>
              </a:buClr>
              <a:buSzPts val="1600"/>
              <a:buChar char="•"/>
            </a:pPr>
            <a:r>
              <a:rPr lang="en-US"/>
              <a:t>기본적으로 부트스트랩 샘플은 훈련세트의 크기와 같게 만듦</a:t>
            </a:r>
            <a:endParaRPr/>
          </a:p>
          <a:p>
            <a:pPr marL="1143000" lvl="2" indent="-228600" algn="l" rtl="0">
              <a:lnSpc>
                <a:spcPct val="140000"/>
              </a:lnSpc>
              <a:spcBef>
                <a:spcPts val="500"/>
              </a:spcBef>
              <a:spcAft>
                <a:spcPts val="0"/>
              </a:spcAft>
              <a:buClr>
                <a:schemeClr val="dk1"/>
              </a:buClr>
              <a:buSzPts val="1600"/>
              <a:buChar char="•"/>
            </a:pPr>
            <a:r>
              <a:rPr lang="en-US"/>
              <a:t>1,000개 가방에서 중복하여 1,000개의 샘플을 뽑기 때문에 부트스트랩 샘플은 훈련 세트와 크기가 같음</a:t>
            </a:r>
            <a:endParaRPr/>
          </a:p>
          <a:p>
            <a:pPr marL="1143000" lvl="2" indent="-228600" algn="l" rtl="0">
              <a:lnSpc>
                <a:spcPct val="140000"/>
              </a:lnSpc>
              <a:spcBef>
                <a:spcPts val="500"/>
              </a:spcBef>
              <a:spcAft>
                <a:spcPts val="0"/>
              </a:spcAft>
              <a:buClr>
                <a:schemeClr val="dk1"/>
              </a:buClr>
              <a:buSzPts val="1600"/>
              <a:buChar char="•"/>
            </a:pPr>
            <a:r>
              <a:rPr lang="en-US"/>
              <a:t>각 노드를 분할할 때 전체 특성 중에서 일부 특성을 무작위로 고른 다음 이 중에서 최선의 분할을 탐색</a:t>
            </a:r>
            <a:endParaRPr/>
          </a:p>
          <a:p>
            <a:pPr marL="685800" lvl="1" indent="-228600" algn="l" rtl="0">
              <a:lnSpc>
                <a:spcPct val="140000"/>
              </a:lnSpc>
              <a:spcBef>
                <a:spcPts val="500"/>
              </a:spcBef>
              <a:spcAft>
                <a:spcPts val="0"/>
              </a:spcAft>
              <a:buClr>
                <a:schemeClr val="dk1"/>
              </a:buClr>
              <a:buSzPts val="1800"/>
              <a:buChar char="⁃"/>
            </a:pPr>
            <a:r>
              <a:rPr lang="en-US"/>
              <a:t>분류 모델인 RandomForestClassifier는 기본적으로 전체 특성 개수의 제곱근만큼의 특성을 선택</a:t>
            </a:r>
            <a:endParaRPr/>
          </a:p>
          <a:p>
            <a:pPr marL="1143000" lvl="2" indent="-228600" algn="l" rtl="0">
              <a:lnSpc>
                <a:spcPct val="140000"/>
              </a:lnSpc>
              <a:spcBef>
                <a:spcPts val="500"/>
              </a:spcBef>
              <a:spcAft>
                <a:spcPts val="0"/>
              </a:spcAft>
              <a:buClr>
                <a:schemeClr val="dk1"/>
              </a:buClr>
              <a:buSzPts val="1600"/>
              <a:buChar char="•"/>
            </a:pPr>
            <a:r>
              <a:rPr lang="en-US"/>
              <a:t>즉 4개의 특성이 있다면 노드마다 2개를 랜덤하게 선택하여 사용</a:t>
            </a:r>
            <a:endParaRPr/>
          </a:p>
          <a:p>
            <a:pPr marL="685800" lvl="1" indent="-228600" algn="l" rtl="0">
              <a:lnSpc>
                <a:spcPct val="140000"/>
              </a:lnSpc>
              <a:spcBef>
                <a:spcPts val="500"/>
              </a:spcBef>
              <a:spcAft>
                <a:spcPts val="0"/>
              </a:spcAft>
              <a:buClr>
                <a:schemeClr val="dk1"/>
              </a:buClr>
              <a:buSzPts val="1800"/>
              <a:buChar char="⁃"/>
            </a:pPr>
            <a:r>
              <a:rPr lang="en-US"/>
              <a:t>회귀 모델인 RandomForestRegressor는 전체 특성을 사용</a:t>
            </a:r>
            <a:endParaRPr/>
          </a:p>
          <a:p>
            <a:pPr marL="685800" lvl="1" indent="-228600" algn="l" rtl="0">
              <a:lnSpc>
                <a:spcPct val="140000"/>
              </a:lnSpc>
              <a:spcBef>
                <a:spcPts val="500"/>
              </a:spcBef>
              <a:spcAft>
                <a:spcPts val="0"/>
              </a:spcAft>
              <a:buClr>
                <a:schemeClr val="dk1"/>
              </a:buClr>
              <a:buSzPts val="1800"/>
              <a:buChar char="⁃"/>
            </a:pPr>
            <a:r>
              <a:rPr lang="en-US"/>
              <a:t>사이킷런의 랜덤 포레스트는 기본적으로 100개의 결정 트리를 이런 방식으로 훈련</a:t>
            </a:r>
            <a:endParaRPr/>
          </a:p>
          <a:p>
            <a:pPr marL="1143000" lvl="2" indent="-228600" algn="l" rtl="0">
              <a:lnSpc>
                <a:spcPct val="140000"/>
              </a:lnSpc>
              <a:spcBef>
                <a:spcPts val="500"/>
              </a:spcBef>
              <a:spcAft>
                <a:spcPts val="0"/>
              </a:spcAft>
              <a:buClr>
                <a:schemeClr val="dk1"/>
              </a:buClr>
              <a:buSzPts val="1600"/>
              <a:buChar char="•"/>
            </a:pPr>
            <a:r>
              <a:rPr lang="en-US"/>
              <a:t xml:space="preserve">분류일 때는 각 트리의 클래스별 확률을 평균하여 가장 높은 확률을 가진 클래스를 예측으로 </a:t>
            </a:r>
            <a:endParaRPr/>
          </a:p>
          <a:p>
            <a:pPr marL="1143000" lvl="2" indent="-228600" algn="l" rtl="0">
              <a:lnSpc>
                <a:spcPct val="140000"/>
              </a:lnSpc>
              <a:spcBef>
                <a:spcPts val="500"/>
              </a:spcBef>
              <a:spcAft>
                <a:spcPts val="0"/>
              </a:spcAft>
              <a:buClr>
                <a:schemeClr val="dk1"/>
              </a:buClr>
              <a:buSzPts val="1600"/>
              <a:buChar char="•"/>
            </a:pPr>
            <a:r>
              <a:rPr lang="en-US"/>
              <a:t>회귀일 때는 단순히 각 트리의 예측을 평균</a:t>
            </a:r>
            <a:endParaRPr/>
          </a:p>
          <a:p>
            <a:pPr marL="1143000" lvl="2" indent="-127000" algn="l" rtl="0">
              <a:lnSpc>
                <a:spcPct val="140000"/>
              </a:lnSpc>
              <a:spcBef>
                <a:spcPts val="500"/>
              </a:spcBef>
              <a:spcAft>
                <a:spcPts val="0"/>
              </a:spcAft>
              <a:buClr>
                <a:schemeClr val="dk1"/>
              </a:buClr>
              <a:buSzPts val="1600"/>
              <a:buNone/>
            </a:pPr>
            <a:endParaRPr/>
          </a:p>
        </p:txBody>
      </p:sp>
      <p:sp>
        <p:nvSpPr>
          <p:cNvPr id="694" name="Google Shape;694;p4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앙상블(3)</a:t>
            </a:r>
            <a:endParaRPr/>
          </a:p>
        </p:txBody>
      </p:sp>
      <p:sp>
        <p:nvSpPr>
          <p:cNvPr id="695" name="Google Shape;695;p45"/>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696" name="Google Shape;696;p4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46"/>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랜덤 포레스트(Random Forest)</a:t>
            </a:r>
            <a:endParaRPr/>
          </a:p>
          <a:p>
            <a:pPr marL="685800" lvl="1" indent="-228600" algn="l" rtl="0">
              <a:lnSpc>
                <a:spcPct val="130000"/>
              </a:lnSpc>
              <a:spcBef>
                <a:spcPts val="500"/>
              </a:spcBef>
              <a:spcAft>
                <a:spcPts val="0"/>
              </a:spcAft>
              <a:buClr>
                <a:schemeClr val="dk1"/>
              </a:buClr>
              <a:buSzPts val="1800"/>
              <a:buChar char="⁃"/>
            </a:pPr>
            <a:r>
              <a:rPr lang="en-US"/>
              <a:t>RandomForestClassifier 클래스를 화이트 와인을 분류하는 문제에 적용하기</a:t>
            </a:r>
            <a:endParaRPr/>
          </a:p>
          <a:p>
            <a:pPr marL="1143000" lvl="2" indent="-228600" algn="l" rtl="0">
              <a:lnSpc>
                <a:spcPct val="130000"/>
              </a:lnSpc>
              <a:spcBef>
                <a:spcPts val="500"/>
              </a:spcBef>
              <a:spcAft>
                <a:spcPts val="0"/>
              </a:spcAft>
              <a:buClr>
                <a:schemeClr val="dk1"/>
              </a:buClr>
              <a:buSzPts val="1600"/>
              <a:buChar char="•"/>
            </a:pPr>
            <a:r>
              <a:rPr lang="en-US"/>
              <a:t>와인 데이터셋을 판다스로 불러오고 훈련 세트와 테스트 세트로 나누기</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228600" algn="l" rtl="0">
              <a:lnSpc>
                <a:spcPct val="130000"/>
              </a:lnSpc>
              <a:spcBef>
                <a:spcPts val="500"/>
              </a:spcBef>
              <a:spcAft>
                <a:spcPts val="0"/>
              </a:spcAft>
              <a:buClr>
                <a:schemeClr val="dk1"/>
              </a:buClr>
              <a:buSzPts val="1600"/>
              <a:buChar char="•"/>
            </a:pPr>
            <a:r>
              <a:rPr lang="en-US"/>
              <a:t>cross_validate( ) 함수를 사용해 교차 검증을 수행</a:t>
            </a:r>
            <a:endParaRPr/>
          </a:p>
        </p:txBody>
      </p:sp>
      <p:sp>
        <p:nvSpPr>
          <p:cNvPr id="702" name="Google Shape;702;p46"/>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앙상블(4)</a:t>
            </a:r>
            <a:endParaRPr/>
          </a:p>
        </p:txBody>
      </p:sp>
      <p:sp>
        <p:nvSpPr>
          <p:cNvPr id="703" name="Google Shape;703;p46"/>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704" name="Google Shape;704;p46"/>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05" name="Google Shape;705;p46"/>
          <p:cNvGraphicFramePr/>
          <p:nvPr/>
        </p:nvGraphicFramePr>
        <p:xfrm>
          <a:off x="1708117" y="2371094"/>
          <a:ext cx="3000000" cy="3000000"/>
        </p:xfrm>
        <a:graphic>
          <a:graphicData uri="http://schemas.openxmlformats.org/drawingml/2006/table">
            <a:tbl>
              <a:tblPr firstRow="1" bandRow="1">
                <a:noFill/>
                <a:tableStyleId>{ABDC8413-338F-4B4E-88D6-13C1FF610216}</a:tableStyleId>
              </a:tblPr>
              <a:tblGrid>
                <a:gridCol w="54391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import numpy as np</a:t>
                      </a:r>
                      <a:endParaRPr/>
                    </a:p>
                    <a:p>
                      <a:pPr marL="0" marR="0" lvl="0" indent="0" algn="l" rtl="0">
                        <a:spcBef>
                          <a:spcPts val="0"/>
                        </a:spcBef>
                        <a:spcAft>
                          <a:spcPts val="0"/>
                        </a:spcAft>
                        <a:buNone/>
                      </a:pPr>
                      <a:r>
                        <a:rPr lang="en-US" sz="1400" b="0" u="none" strike="noStrike" cap="none">
                          <a:solidFill>
                            <a:schemeClr val="dk1"/>
                          </a:solidFill>
                        </a:rPr>
                        <a:t>import pandas as pd</a:t>
                      </a:r>
                      <a:endParaRPr/>
                    </a:p>
                    <a:p>
                      <a:pPr marL="0" marR="0" lvl="0" indent="0" algn="l" rtl="0">
                        <a:spcBef>
                          <a:spcPts val="0"/>
                        </a:spcBef>
                        <a:spcAft>
                          <a:spcPts val="0"/>
                        </a:spcAft>
                        <a:buNone/>
                      </a:pPr>
                      <a:r>
                        <a:rPr lang="en-US" sz="1400" b="0" u="none" strike="noStrike" cap="none">
                          <a:solidFill>
                            <a:schemeClr val="dk1"/>
                          </a:solidFill>
                        </a:rPr>
                        <a:t>from sklearn.model_selection import train_test_split</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wine = pd.read_csv('https://bit.ly/wine-date')</a:t>
                      </a:r>
                      <a:endParaRPr/>
                    </a:p>
                    <a:p>
                      <a:pPr marL="0" marR="0" lvl="0" indent="0" algn="l" rtl="0">
                        <a:spcBef>
                          <a:spcPts val="0"/>
                        </a:spcBef>
                        <a:spcAft>
                          <a:spcPts val="0"/>
                        </a:spcAft>
                        <a:buNone/>
                      </a:pPr>
                      <a:r>
                        <a:rPr lang="en-US" sz="1400" b="0" u="none" strike="noStrike" cap="none">
                          <a:solidFill>
                            <a:schemeClr val="dk1"/>
                          </a:solidFill>
                        </a:rPr>
                        <a:t>data = wine[['alcohol', 'sugar', 'pH']]</a:t>
                      </a:r>
                      <a:endParaRPr/>
                    </a:p>
                    <a:p>
                      <a:pPr marL="0" marR="0" lvl="0" indent="0" algn="l" rtl="0">
                        <a:spcBef>
                          <a:spcPts val="0"/>
                        </a:spcBef>
                        <a:spcAft>
                          <a:spcPts val="0"/>
                        </a:spcAft>
                        <a:buNone/>
                      </a:pPr>
                      <a:r>
                        <a:rPr lang="en-US" sz="1400" b="0" u="none" strike="noStrike" cap="none">
                          <a:solidFill>
                            <a:schemeClr val="dk1"/>
                          </a:solidFill>
                        </a:rPr>
                        <a:t>target = wine['class']</a:t>
                      </a:r>
                      <a:endParaRPr/>
                    </a:p>
                    <a:p>
                      <a:pPr marL="0" marR="0" lvl="0" indent="0" algn="l" rtl="0">
                        <a:spcBef>
                          <a:spcPts val="0"/>
                        </a:spcBef>
                        <a:spcAft>
                          <a:spcPts val="0"/>
                        </a:spcAft>
                        <a:buNone/>
                      </a:pPr>
                      <a:r>
                        <a:rPr lang="en-US" sz="1400" b="0" u="none" strike="noStrike" cap="none">
                          <a:solidFill>
                            <a:schemeClr val="dk1"/>
                          </a:solidFill>
                        </a:rPr>
                        <a:t>train_input, test_input, train_target, test_target = train_test_split(</a:t>
                      </a:r>
                      <a:endParaRPr/>
                    </a:p>
                    <a:p>
                      <a:pPr marL="0" marR="0" lvl="0" indent="0" algn="l" rtl="0">
                        <a:spcBef>
                          <a:spcPts val="0"/>
                        </a:spcBef>
                        <a:spcAft>
                          <a:spcPts val="0"/>
                        </a:spcAft>
                        <a:buNone/>
                      </a:pPr>
                      <a:r>
                        <a:rPr lang="en-US" sz="1400" b="0" u="none" strike="noStrike" cap="none">
                          <a:solidFill>
                            <a:schemeClr val="dk1"/>
                          </a:solidFill>
                        </a:rPr>
                        <a:t xml:space="preserve">       data, target, test_size=0.2, random_state=42)</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706" name="Google Shape;706;p46"/>
          <p:cNvGraphicFramePr/>
          <p:nvPr/>
        </p:nvGraphicFramePr>
        <p:xfrm>
          <a:off x="1708117" y="4680922"/>
          <a:ext cx="3000000" cy="3000000"/>
        </p:xfrm>
        <a:graphic>
          <a:graphicData uri="http://schemas.openxmlformats.org/drawingml/2006/table">
            <a:tbl>
              <a:tblPr firstRow="1" bandRow="1">
                <a:noFill/>
                <a:tableStyleId>{ABDC8413-338F-4B4E-88D6-13C1FF610216}</a:tableStyleId>
              </a:tblPr>
              <a:tblGrid>
                <a:gridCol w="54391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cross_validate</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from sklearn.ensemble import RandomForestClassifier</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rf = RandomForestClassifier(n_jobs=-1, random_state=42)</a:t>
                      </a:r>
                      <a:endParaRPr/>
                    </a:p>
                    <a:p>
                      <a:pPr marL="0" marR="0" lvl="0" indent="0" algn="l" rtl="0">
                        <a:spcBef>
                          <a:spcPts val="0"/>
                        </a:spcBef>
                        <a:spcAft>
                          <a:spcPts val="0"/>
                        </a:spcAft>
                        <a:buNone/>
                      </a:pPr>
                      <a:r>
                        <a:rPr lang="en-US" sz="1400" b="0" u="none" strike="noStrike" cap="none">
                          <a:solidFill>
                            <a:schemeClr val="dk1"/>
                          </a:solidFill>
                        </a:rPr>
                        <a:t>scores = cross_validate(rf, train_input, train_target,</a:t>
                      </a:r>
                      <a:endParaRPr/>
                    </a:p>
                    <a:p>
                      <a:pPr marL="0" marR="0" lvl="0" indent="0" algn="l" rtl="0">
                        <a:spcBef>
                          <a:spcPts val="0"/>
                        </a:spcBef>
                        <a:spcAft>
                          <a:spcPts val="0"/>
                        </a:spcAft>
                        <a:buNone/>
                      </a:pPr>
                      <a:r>
                        <a:rPr lang="en-US" sz="1400" b="0" u="none" strike="noStrike" cap="none">
                          <a:solidFill>
                            <a:schemeClr val="dk1"/>
                          </a:solidFill>
                        </a:rPr>
                        <a:t xml:space="preserve">                                           return_train_score=True, n_jobs=-1)</a:t>
                      </a:r>
                      <a:endParaRPr/>
                    </a:p>
                    <a:p>
                      <a:pPr marL="0" marR="0" lvl="0" indent="0" algn="l" rtl="0">
                        <a:spcBef>
                          <a:spcPts val="0"/>
                        </a:spcBef>
                        <a:spcAft>
                          <a:spcPts val="0"/>
                        </a:spcAft>
                        <a:buNone/>
                      </a:pPr>
                      <a:r>
                        <a:rPr lang="en-US" sz="1400" b="0" u="none" strike="noStrike" cap="none">
                          <a:solidFill>
                            <a:schemeClr val="dk1"/>
                          </a:solidFill>
                        </a:rPr>
                        <a:t>print(np.mean(scores['train_score']), np.mean(scores['test_score']))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07" name="Google Shape;707;p46"/>
          <p:cNvSpPr txBox="1"/>
          <p:nvPr/>
        </p:nvSpPr>
        <p:spPr>
          <a:xfrm>
            <a:off x="7525666" y="5069337"/>
            <a:ext cx="47434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0.9973541965122431     0.8905151032797809</a:t>
            </a:r>
            <a:endParaRPr sz="1800">
              <a:solidFill>
                <a:schemeClr val="dk1"/>
              </a:solidFill>
              <a:latin typeface="Calibri"/>
              <a:ea typeface="Calibri"/>
              <a:cs typeface="Calibri"/>
              <a:sym typeface="Calibri"/>
            </a:endParaRPr>
          </a:p>
        </p:txBody>
      </p:sp>
      <p:cxnSp>
        <p:nvCxnSpPr>
          <p:cNvPr id="708" name="Google Shape;708;p46"/>
          <p:cNvCxnSpPr/>
          <p:nvPr/>
        </p:nvCxnSpPr>
        <p:spPr>
          <a:xfrm>
            <a:off x="7220147" y="5272857"/>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47"/>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랜덤 포레스트(Random Forest)</a:t>
            </a:r>
            <a:endParaRPr/>
          </a:p>
          <a:p>
            <a:pPr marL="685800" lvl="1" indent="-228600" algn="l" rtl="0">
              <a:lnSpc>
                <a:spcPct val="120000"/>
              </a:lnSpc>
              <a:spcBef>
                <a:spcPts val="500"/>
              </a:spcBef>
              <a:spcAft>
                <a:spcPts val="0"/>
              </a:spcAft>
              <a:buClr>
                <a:schemeClr val="dk1"/>
              </a:buClr>
              <a:buSzPts val="1800"/>
              <a:buChar char="⁃"/>
            </a:pPr>
            <a:r>
              <a:rPr lang="en-US"/>
              <a:t>RandomForestClassifier 클래스를 화이트 와인을 분류하는 문제에 적용하기</a:t>
            </a:r>
            <a:endParaRPr/>
          </a:p>
          <a:p>
            <a:pPr marL="1143000" lvl="2" indent="-228600" algn="l" rtl="0">
              <a:lnSpc>
                <a:spcPct val="120000"/>
              </a:lnSpc>
              <a:spcBef>
                <a:spcPts val="500"/>
              </a:spcBef>
              <a:spcAft>
                <a:spcPts val="0"/>
              </a:spcAft>
              <a:buClr>
                <a:schemeClr val="dk1"/>
              </a:buClr>
              <a:buSzPts val="1600"/>
              <a:buChar char="•"/>
            </a:pPr>
            <a:r>
              <a:rPr lang="en-US"/>
              <a:t>앞의 랜덤 포레스트 모델을 훈련 세트에 훈련한 후 특성 중요도를 출력</a:t>
            </a:r>
            <a:endParaRPr/>
          </a:p>
        </p:txBody>
      </p:sp>
      <p:sp>
        <p:nvSpPr>
          <p:cNvPr id="714" name="Google Shape;714;p47"/>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앙상블(5)</a:t>
            </a:r>
            <a:endParaRPr/>
          </a:p>
        </p:txBody>
      </p:sp>
      <p:sp>
        <p:nvSpPr>
          <p:cNvPr id="715" name="Google Shape;715;p47"/>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716" name="Google Shape;716;p47"/>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17" name="Google Shape;717;p47"/>
          <p:cNvGraphicFramePr/>
          <p:nvPr/>
        </p:nvGraphicFramePr>
        <p:xfrm>
          <a:off x="1704259" y="2333386"/>
          <a:ext cx="3000000" cy="3000000"/>
        </p:xfrm>
        <a:graphic>
          <a:graphicData uri="http://schemas.openxmlformats.org/drawingml/2006/table">
            <a:tbl>
              <a:tblPr firstRow="1" bandRow="1">
                <a:noFill/>
                <a:tableStyleId>{ABDC8413-338F-4B4E-88D6-13C1FF610216}</a:tableStyleId>
              </a:tblPr>
              <a:tblGrid>
                <a:gridCol w="29210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rf.fit(train_input, train_target)</a:t>
                      </a:r>
                      <a:endParaRPr/>
                    </a:p>
                    <a:p>
                      <a:pPr marL="0" marR="0" lvl="0" indent="0" algn="l" rtl="0">
                        <a:spcBef>
                          <a:spcPts val="0"/>
                        </a:spcBef>
                        <a:spcAft>
                          <a:spcPts val="0"/>
                        </a:spcAft>
                        <a:buNone/>
                      </a:pPr>
                      <a:r>
                        <a:rPr lang="en-US" sz="1400" b="0" u="none" strike="noStrike" cap="none">
                          <a:solidFill>
                            <a:schemeClr val="dk1"/>
                          </a:solidFill>
                        </a:rPr>
                        <a:t>print(rf.feature_importances_)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18" name="Google Shape;718;p47"/>
          <p:cNvSpPr txBox="1"/>
          <p:nvPr/>
        </p:nvSpPr>
        <p:spPr>
          <a:xfrm>
            <a:off x="5276298" y="2407800"/>
            <a:ext cx="47434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[0.23167441 	0.50039841	0.26792718]</a:t>
            </a:r>
            <a:endParaRPr sz="1800">
              <a:solidFill>
                <a:schemeClr val="dk1"/>
              </a:solidFill>
              <a:latin typeface="Calibri"/>
              <a:ea typeface="Calibri"/>
              <a:cs typeface="Calibri"/>
              <a:sym typeface="Calibri"/>
            </a:endParaRPr>
          </a:p>
        </p:txBody>
      </p:sp>
      <p:cxnSp>
        <p:nvCxnSpPr>
          <p:cNvPr id="719" name="Google Shape;719;p47"/>
          <p:cNvCxnSpPr/>
          <p:nvPr/>
        </p:nvCxnSpPr>
        <p:spPr>
          <a:xfrm>
            <a:off x="4850554" y="2593418"/>
            <a:ext cx="257011" cy="0"/>
          </a:xfrm>
          <a:prstGeom prst="straightConnector1">
            <a:avLst/>
          </a:prstGeom>
          <a:noFill/>
          <a:ln w="9525" cap="flat" cmpd="sng">
            <a:solidFill>
              <a:schemeClr val="accent6"/>
            </a:solidFill>
            <a:prstDash val="solid"/>
            <a:miter lim="800000"/>
            <a:headEnd type="none" w="sm" len="sm"/>
            <a:tailEnd type="triangle" w="med" len="med"/>
          </a:ln>
        </p:spPr>
      </p:cxnSp>
      <p:sp>
        <p:nvSpPr>
          <p:cNvPr id="720" name="Google Shape;720;p47"/>
          <p:cNvSpPr txBox="1"/>
          <p:nvPr/>
        </p:nvSpPr>
        <p:spPr>
          <a:xfrm>
            <a:off x="5276298" y="2946435"/>
            <a:ext cx="47434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1588D"/>
                </a:solidFill>
                <a:latin typeface="Calibri"/>
                <a:ea typeface="Calibri"/>
                <a:cs typeface="Calibri"/>
                <a:sym typeface="Calibri"/>
              </a:rPr>
              <a:t>[0.12345626 	0.86862934 	0.0079144 ]</a:t>
            </a:r>
            <a:endParaRPr sz="1800">
              <a:solidFill>
                <a:srgbClr val="11588D"/>
              </a:solidFill>
              <a:latin typeface="Calibri"/>
              <a:ea typeface="Calibri"/>
              <a:cs typeface="Calibri"/>
              <a:sym typeface="Calibri"/>
            </a:endParaRPr>
          </a:p>
        </p:txBody>
      </p:sp>
      <p:sp>
        <p:nvSpPr>
          <p:cNvPr id="721" name="Google Shape;721;p47"/>
          <p:cNvSpPr txBox="1"/>
          <p:nvPr/>
        </p:nvSpPr>
        <p:spPr>
          <a:xfrm>
            <a:off x="5231639" y="3851930"/>
            <a:ext cx="5829345" cy="240014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 xml:space="preserve">각각 [알코올 도수, 당도, pH], 두 번째 특성인 당도의 중요도가 </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감소하고 알코올 도수와 pH 특성의 중요도가 조금 상승</a:t>
            </a:r>
            <a:endParaRPr sz="1400">
              <a:solidFill>
                <a:srgbClr val="1C5A25"/>
              </a:solidFill>
              <a:latin typeface="Calibri"/>
              <a:ea typeface="Calibri"/>
              <a:cs typeface="Calibri"/>
              <a:sym typeface="Calibri"/>
            </a:endParaRPr>
          </a:p>
          <a:p>
            <a:pPr marL="285750" marR="0" lvl="0" indent="-196850" algn="l" rtl="0">
              <a:lnSpc>
                <a:spcPct val="120000"/>
              </a:lnSpc>
              <a:spcBef>
                <a:spcPts val="0"/>
              </a:spcBef>
              <a:spcAft>
                <a:spcPts val="0"/>
              </a:spcAft>
              <a:buClr>
                <a:schemeClr val="dk1"/>
              </a:buClr>
              <a:buSzPts val="1400"/>
              <a:buFont typeface="Malgun Gothic"/>
              <a:buNone/>
            </a:pPr>
            <a:endParaRPr sz="1400">
              <a:solidFill>
                <a:srgbClr val="1C5A25"/>
              </a:solidFill>
              <a:latin typeface="Calibri"/>
              <a:ea typeface="Calibri"/>
              <a:cs typeface="Calibri"/>
              <a:sym typeface="Calibri"/>
            </a:endParaRPr>
          </a:p>
          <a:p>
            <a:pPr marL="266700" marR="0" lvl="0" indent="0" algn="l" rtl="0">
              <a:lnSpc>
                <a:spcPct val="120000"/>
              </a:lnSpc>
              <a:spcBef>
                <a:spcPts val="0"/>
              </a:spcBef>
              <a:spcAft>
                <a:spcPts val="0"/>
              </a:spcAft>
              <a:buNone/>
            </a:pPr>
            <a:r>
              <a:rPr lang="en-US" sz="1400">
                <a:solidFill>
                  <a:srgbClr val="1C5A25"/>
                </a:solidFill>
                <a:latin typeface="Calibri"/>
                <a:ea typeface="Calibri"/>
                <a:cs typeface="Calibri"/>
                <a:sym typeface="Calibri"/>
              </a:rPr>
              <a:t>이런 이유는 랜덤 포레스트가 특성의 일부를 랜덤하게 선택하여 결정 트리를 훈련하기 때문임</a:t>
            </a:r>
            <a:endParaRPr sz="1400">
              <a:solidFill>
                <a:srgbClr val="1C5A25"/>
              </a:solidFill>
              <a:latin typeface="Calibri"/>
              <a:ea typeface="Calibri"/>
              <a:cs typeface="Calibri"/>
              <a:sym typeface="Calibri"/>
            </a:endParaRPr>
          </a:p>
          <a:p>
            <a:pPr marL="266700" marR="0" lvl="0" indent="0" algn="l" rtl="0">
              <a:lnSpc>
                <a:spcPct val="120000"/>
              </a:lnSpc>
              <a:spcBef>
                <a:spcPts val="0"/>
              </a:spcBef>
              <a:spcAft>
                <a:spcPts val="0"/>
              </a:spcAft>
              <a:buNone/>
            </a:pPr>
            <a:endParaRPr sz="1400">
              <a:solidFill>
                <a:srgbClr val="1C5A25"/>
              </a:solidFill>
              <a:latin typeface="Calibri"/>
              <a:ea typeface="Calibri"/>
              <a:cs typeface="Calibri"/>
              <a:sym typeface="Calibri"/>
            </a:endParaRPr>
          </a:p>
          <a:p>
            <a:pPr marL="266700" marR="0" lvl="0" indent="0" algn="l" rtl="0">
              <a:lnSpc>
                <a:spcPct val="120000"/>
              </a:lnSpc>
              <a:spcBef>
                <a:spcPts val="0"/>
              </a:spcBef>
              <a:spcAft>
                <a:spcPts val="0"/>
              </a:spcAft>
              <a:buNone/>
            </a:pPr>
            <a:r>
              <a:rPr lang="en-US" sz="1400">
                <a:solidFill>
                  <a:srgbClr val="1C5A25"/>
                </a:solidFill>
                <a:latin typeface="Calibri"/>
                <a:ea typeface="Calibri"/>
                <a:cs typeface="Calibri"/>
                <a:sym typeface="Calibri"/>
              </a:rPr>
              <a:t xml:space="preserve">그 결과 하나의 특성에 과도하게 집중하지 않고 좀 더 많은 특성이 </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훈련에 기여할 기회를 획득하므로 과대적합을 줄이고 일반화 성능을 높이는 데 도움</a:t>
            </a:r>
            <a:endParaRPr/>
          </a:p>
        </p:txBody>
      </p:sp>
      <p:sp>
        <p:nvSpPr>
          <p:cNvPr id="722" name="Google Shape;722;p47"/>
          <p:cNvSpPr txBox="1"/>
          <p:nvPr/>
        </p:nvSpPr>
        <p:spPr>
          <a:xfrm>
            <a:off x="5305003" y="3349631"/>
            <a:ext cx="6108700" cy="3077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b="0" i="0" u="none" strike="noStrike">
                <a:solidFill>
                  <a:srgbClr val="11588D"/>
                </a:solidFill>
                <a:latin typeface="Arial"/>
                <a:ea typeface="Arial"/>
                <a:cs typeface="Arial"/>
                <a:sym typeface="Arial"/>
              </a:rPr>
              <a:t xml:space="preserve">앞의 </a:t>
            </a:r>
            <a:r>
              <a:rPr lang="en-US" sz="1400" b="0" i="0" u="none" strike="noStrike">
                <a:solidFill>
                  <a:srgbClr val="11588D"/>
                </a:solidFill>
                <a:latin typeface="Garamond"/>
                <a:ea typeface="Garamond"/>
                <a:cs typeface="Garamond"/>
                <a:sym typeface="Garamond"/>
              </a:rPr>
              <a:t>1</a:t>
            </a:r>
            <a:r>
              <a:rPr lang="en-US" sz="1400" b="0" i="0" u="none" strike="noStrike">
                <a:solidFill>
                  <a:srgbClr val="11588D"/>
                </a:solidFill>
                <a:latin typeface="Arial"/>
                <a:ea typeface="Arial"/>
                <a:cs typeface="Arial"/>
                <a:sym typeface="Arial"/>
              </a:rPr>
              <a:t xml:space="preserve">절 ‘결정 트리’에서 만든 특성 중요도(본문 </a:t>
            </a:r>
            <a:r>
              <a:rPr lang="en-US" sz="1400" b="0" i="0" u="none" strike="noStrike">
                <a:solidFill>
                  <a:srgbClr val="11588D"/>
                </a:solidFill>
                <a:latin typeface="Helvetica Neue"/>
                <a:ea typeface="Helvetica Neue"/>
                <a:cs typeface="Helvetica Neue"/>
                <a:sym typeface="Helvetica Neue"/>
              </a:rPr>
              <a:t>234</a:t>
            </a:r>
            <a:r>
              <a:rPr lang="en-US" sz="1400" b="0" i="0" u="none" strike="noStrike">
                <a:solidFill>
                  <a:srgbClr val="11588D"/>
                </a:solidFill>
                <a:latin typeface="Arial"/>
                <a:ea typeface="Arial"/>
                <a:cs typeface="Arial"/>
                <a:sym typeface="Arial"/>
              </a:rPr>
              <a:t>쪽</a:t>
            </a:r>
            <a:r>
              <a:rPr lang="en-US" sz="1400">
                <a:solidFill>
                  <a:srgbClr val="11588D"/>
                </a:solidFill>
                <a:latin typeface="Arial"/>
                <a:ea typeface="Arial"/>
                <a:cs typeface="Arial"/>
                <a:sym typeface="Arial"/>
              </a:rPr>
              <a:t>)</a:t>
            </a:r>
            <a:endParaRPr sz="1400">
              <a:solidFill>
                <a:srgbClr val="11588D"/>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48"/>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랜덤 포레스트(Random Forest)</a:t>
            </a:r>
            <a:endParaRPr/>
          </a:p>
          <a:p>
            <a:pPr marL="685800" lvl="1" indent="-228600" algn="l" rtl="0">
              <a:lnSpc>
                <a:spcPct val="120000"/>
              </a:lnSpc>
              <a:spcBef>
                <a:spcPts val="500"/>
              </a:spcBef>
              <a:spcAft>
                <a:spcPts val="0"/>
              </a:spcAft>
              <a:buClr>
                <a:schemeClr val="dk1"/>
              </a:buClr>
              <a:buSzPts val="1800"/>
              <a:buChar char="⁃"/>
            </a:pPr>
            <a:r>
              <a:rPr lang="en-US"/>
              <a:t>RandomForestClassifier 클래스를 화이트 와인을 분류하는 문제에 적용하기</a:t>
            </a:r>
            <a:endParaRPr/>
          </a:p>
          <a:p>
            <a:pPr marL="1143000" lvl="2" indent="-228600" algn="l" rtl="0">
              <a:lnSpc>
                <a:spcPct val="120000"/>
              </a:lnSpc>
              <a:spcBef>
                <a:spcPts val="500"/>
              </a:spcBef>
              <a:spcAft>
                <a:spcPts val="0"/>
              </a:spcAft>
              <a:buClr>
                <a:schemeClr val="dk1"/>
              </a:buClr>
              <a:buSzPts val="1600"/>
              <a:buChar char="•"/>
            </a:pPr>
            <a:r>
              <a:rPr lang="en-US"/>
              <a:t>OOB(out of bag) 샘플: 부트스트랩 샘플에 포함되지 않고 남는 샘플</a:t>
            </a:r>
            <a:endParaRPr/>
          </a:p>
          <a:p>
            <a:pPr marL="1143000" lvl="2" indent="-228600" algn="l" rtl="0">
              <a:lnSpc>
                <a:spcPct val="120000"/>
              </a:lnSpc>
              <a:spcBef>
                <a:spcPts val="500"/>
              </a:spcBef>
              <a:spcAft>
                <a:spcPts val="0"/>
              </a:spcAft>
              <a:buClr>
                <a:schemeClr val="dk1"/>
              </a:buClr>
              <a:buSzPts val="1600"/>
              <a:buChar char="•"/>
            </a:pPr>
            <a:r>
              <a:rPr lang="en-US"/>
              <a:t>부트스트랩 샘플로 훈련한 결정 트리를 평가하는데 사용</a:t>
            </a:r>
            <a:endParaRPr/>
          </a:p>
          <a:p>
            <a:pPr marL="1143000" lvl="2" indent="-228600" algn="l" rtl="0">
              <a:lnSpc>
                <a:spcPct val="120000"/>
              </a:lnSpc>
              <a:spcBef>
                <a:spcPts val="500"/>
              </a:spcBef>
              <a:spcAft>
                <a:spcPts val="0"/>
              </a:spcAft>
              <a:buClr>
                <a:schemeClr val="dk1"/>
              </a:buClr>
              <a:buSzPts val="1600"/>
              <a:buChar char="•"/>
            </a:pPr>
            <a:r>
              <a:rPr lang="en-US"/>
              <a:t>oob_score=True로 지정하고 모델을 훈련하여 OOB 점수 출력</a:t>
            </a:r>
            <a:endParaRPr/>
          </a:p>
        </p:txBody>
      </p:sp>
      <p:sp>
        <p:nvSpPr>
          <p:cNvPr id="728" name="Google Shape;728;p48"/>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앙상블(6)</a:t>
            </a:r>
            <a:endParaRPr/>
          </a:p>
        </p:txBody>
      </p:sp>
      <p:sp>
        <p:nvSpPr>
          <p:cNvPr id="729" name="Google Shape;729;p48"/>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730" name="Google Shape;730;p48"/>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31" name="Google Shape;731;p48"/>
          <p:cNvGraphicFramePr/>
          <p:nvPr/>
        </p:nvGraphicFramePr>
        <p:xfrm>
          <a:off x="1704582" y="3062198"/>
          <a:ext cx="3000000" cy="3000000"/>
        </p:xfrm>
        <a:graphic>
          <a:graphicData uri="http://schemas.openxmlformats.org/drawingml/2006/table">
            <a:tbl>
              <a:tblPr firstRow="1" bandRow="1">
                <a:noFill/>
                <a:tableStyleId>{ABDC8413-338F-4B4E-88D6-13C1FF610216}</a:tableStyleId>
              </a:tblPr>
              <a:tblGrid>
                <a:gridCol w="47434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rf = RandomForestClassifier(oob_score=True, n_jobs=-1, random_state=42)</a:t>
                      </a:r>
                      <a:endParaRPr/>
                    </a:p>
                    <a:p>
                      <a:pPr marL="0" marR="0" lvl="0" indent="0" algn="l" rtl="0">
                        <a:spcBef>
                          <a:spcPts val="0"/>
                        </a:spcBef>
                        <a:spcAft>
                          <a:spcPts val="0"/>
                        </a:spcAft>
                        <a:buNone/>
                      </a:pPr>
                      <a:r>
                        <a:rPr lang="en-US" sz="1400" b="0" u="none" strike="noStrike" cap="none">
                          <a:solidFill>
                            <a:schemeClr val="dk1"/>
                          </a:solidFill>
                        </a:rPr>
                        <a:t>rf.fit(train_input, train_target)</a:t>
                      </a:r>
                      <a:endParaRPr/>
                    </a:p>
                    <a:p>
                      <a:pPr marL="0" marR="0" lvl="0" indent="0" algn="l" rtl="0">
                        <a:spcBef>
                          <a:spcPts val="0"/>
                        </a:spcBef>
                        <a:spcAft>
                          <a:spcPts val="0"/>
                        </a:spcAft>
                        <a:buNone/>
                      </a:pPr>
                      <a:r>
                        <a:rPr lang="en-US" sz="1400" b="0" u="none" strike="noStrike" cap="none">
                          <a:solidFill>
                            <a:schemeClr val="dk1"/>
                          </a:solidFill>
                        </a:rPr>
                        <a:t>print(rf.oob_score_)</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32" name="Google Shape;732;p48"/>
          <p:cNvSpPr txBox="1"/>
          <p:nvPr/>
        </p:nvSpPr>
        <p:spPr>
          <a:xfrm>
            <a:off x="7242511" y="3319487"/>
            <a:ext cx="30771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0.8934000384837406</a:t>
            </a:r>
            <a:endParaRPr sz="1800">
              <a:solidFill>
                <a:schemeClr val="dk1"/>
              </a:solidFill>
              <a:latin typeface="Calibri"/>
              <a:ea typeface="Calibri"/>
              <a:cs typeface="Calibri"/>
              <a:sym typeface="Calibri"/>
            </a:endParaRPr>
          </a:p>
        </p:txBody>
      </p:sp>
      <p:cxnSp>
        <p:nvCxnSpPr>
          <p:cNvPr id="733" name="Google Shape;733;p48"/>
          <p:cNvCxnSpPr/>
          <p:nvPr/>
        </p:nvCxnSpPr>
        <p:spPr>
          <a:xfrm>
            <a:off x="6716766" y="3504153"/>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엑스트라 트리(Extra Trees)</a:t>
            </a:r>
            <a:endParaRPr/>
          </a:p>
          <a:p>
            <a:pPr marL="1143000" lvl="2" indent="-228600" algn="l" rtl="0">
              <a:lnSpc>
                <a:spcPct val="130000"/>
              </a:lnSpc>
              <a:spcBef>
                <a:spcPts val="500"/>
              </a:spcBef>
              <a:spcAft>
                <a:spcPts val="0"/>
              </a:spcAft>
              <a:buClr>
                <a:schemeClr val="dk1"/>
              </a:buClr>
              <a:buSzPts val="1600"/>
              <a:buChar char="•"/>
            </a:pPr>
            <a:r>
              <a:rPr lang="en-US"/>
              <a:t xml:space="preserve">기본적으로 100개의 결정 트리를 훈련하고, 랜덤 포레스트와 동일하게 결정 트리가 제공하는 대부분의 </a:t>
            </a:r>
            <a:br>
              <a:rPr lang="en-US"/>
            </a:br>
            <a:r>
              <a:rPr lang="en-US"/>
              <a:t>매개변수를 지원</a:t>
            </a:r>
            <a:endParaRPr/>
          </a:p>
          <a:p>
            <a:pPr marL="1143000" lvl="2" indent="-228600" algn="l" rtl="0">
              <a:lnSpc>
                <a:spcPct val="130000"/>
              </a:lnSpc>
              <a:spcBef>
                <a:spcPts val="500"/>
              </a:spcBef>
              <a:spcAft>
                <a:spcPts val="0"/>
              </a:spcAft>
              <a:buClr>
                <a:schemeClr val="dk1"/>
              </a:buClr>
              <a:buSzPts val="1600"/>
              <a:buChar char="•"/>
            </a:pPr>
            <a:r>
              <a:rPr lang="en-US"/>
              <a:t>전체 특성 중에 일부 특성을 랜덤하게 선택하여 노드를 분할하는 데 사용</a:t>
            </a:r>
            <a:endParaRPr/>
          </a:p>
          <a:p>
            <a:pPr marL="1143000" lvl="2" indent="-228600" algn="l" rtl="0">
              <a:lnSpc>
                <a:spcPct val="130000"/>
              </a:lnSpc>
              <a:spcBef>
                <a:spcPts val="500"/>
              </a:spcBef>
              <a:spcAft>
                <a:spcPts val="0"/>
              </a:spcAft>
              <a:buClr>
                <a:schemeClr val="dk1"/>
              </a:buClr>
              <a:buSzPts val="1600"/>
              <a:buChar char="•"/>
            </a:pPr>
            <a:r>
              <a:rPr lang="en-US"/>
              <a:t>랜덤 포레스트와 엑스트라 트리의 차이점은 부트스트랩 샘플을 사용하지 않는다는 점</a:t>
            </a:r>
            <a:endParaRPr/>
          </a:p>
          <a:p>
            <a:pPr marL="1143000" lvl="2" indent="-228600" algn="l" rtl="0">
              <a:lnSpc>
                <a:spcPct val="130000"/>
              </a:lnSpc>
              <a:spcBef>
                <a:spcPts val="500"/>
              </a:spcBef>
              <a:spcAft>
                <a:spcPts val="0"/>
              </a:spcAft>
              <a:buClr>
                <a:schemeClr val="dk1"/>
              </a:buClr>
              <a:buSzPts val="1600"/>
              <a:buChar char="•"/>
            </a:pPr>
            <a:r>
              <a:rPr lang="en-US"/>
              <a:t>ExtraTreesClassifier를 사용해 모델의 교차 검증 점수를 확인</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엑스트라 트리도 랜덤 포레스트와 마찬가지로 특성 중요도를 제공. 순서는 [알코올 도수, 당도, pH]인데, 결과를 보면 엑스트라 트리도 결정 트리보다 당도에 대한 의존성이 작음</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앙상블(7)</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xml:space="preserve">from sklearn.ensemble import ExtraTreesClassifier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et = ExtraTreesClassifier(n_jobs=-1, random_state=42)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scores = cross_validate(et, train_input, train_target,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return_train_score=True, n_jobs=-1)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print(np.mean(scores['train_score']), np.mean(scores['test_score'])) </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0.9974503966084433     0.8887848893166506</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et.fit(train_input,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print(et.feature_importances_)</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[0.20183568 	 0.52242907	0.27573525]</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50"/>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그레이디언트 부스팅(gradient boosting)</a:t>
            </a:r>
            <a:endParaRPr/>
          </a:p>
          <a:p>
            <a:pPr marL="1143000" lvl="2" indent="-228600" algn="l" rtl="0">
              <a:lnSpc>
                <a:spcPct val="130000"/>
              </a:lnSpc>
              <a:spcBef>
                <a:spcPts val="500"/>
              </a:spcBef>
              <a:spcAft>
                <a:spcPts val="0"/>
              </a:spcAft>
              <a:buClr>
                <a:schemeClr val="dk1"/>
              </a:buClr>
              <a:buSzPts val="1600"/>
              <a:buChar char="•"/>
            </a:pPr>
            <a:r>
              <a:rPr lang="en-US"/>
              <a:t>깊이가 얕은 결정 트리를 사용하여 이전 트리의 오차를 보완하는 방식으로 앙상블 하는 방법</a:t>
            </a:r>
            <a:endParaRPr/>
          </a:p>
          <a:p>
            <a:pPr marL="1143000" lvl="2" indent="-228600" algn="l" rtl="0">
              <a:lnSpc>
                <a:spcPct val="130000"/>
              </a:lnSpc>
              <a:spcBef>
                <a:spcPts val="500"/>
              </a:spcBef>
              <a:spcAft>
                <a:spcPts val="0"/>
              </a:spcAft>
              <a:buClr>
                <a:schemeClr val="dk1"/>
              </a:buClr>
              <a:buSzPts val="1600"/>
              <a:buChar char="•"/>
            </a:pPr>
            <a:r>
              <a:rPr lang="en-US"/>
              <a:t>경사 하강법을 사용하여 트리를 앙상블에 추가</a:t>
            </a:r>
            <a:endParaRPr/>
          </a:p>
          <a:p>
            <a:pPr marL="1143000" lvl="2" indent="-228600" algn="l" rtl="0">
              <a:lnSpc>
                <a:spcPct val="130000"/>
              </a:lnSpc>
              <a:spcBef>
                <a:spcPts val="500"/>
              </a:spcBef>
              <a:spcAft>
                <a:spcPts val="0"/>
              </a:spcAft>
              <a:buClr>
                <a:schemeClr val="dk1"/>
              </a:buClr>
              <a:buSzPts val="1600"/>
              <a:buChar char="•"/>
            </a:pPr>
            <a:r>
              <a:rPr lang="en-US"/>
              <a:t>분류에서는 로지스틱 손실 함수를 사용하고 회귀에서는 평균 제곱 오차 함수를 사용</a:t>
            </a:r>
            <a:endParaRPr/>
          </a:p>
          <a:p>
            <a:pPr marL="1143000" lvl="2" indent="-228600" algn="l" rtl="0">
              <a:lnSpc>
                <a:spcPct val="130000"/>
              </a:lnSpc>
              <a:spcBef>
                <a:spcPts val="500"/>
              </a:spcBef>
              <a:spcAft>
                <a:spcPts val="0"/>
              </a:spcAft>
              <a:buClr>
                <a:schemeClr val="dk1"/>
              </a:buClr>
              <a:buSzPts val="1600"/>
              <a:buChar char="•"/>
            </a:pPr>
            <a:r>
              <a:rPr lang="en-US"/>
              <a:t>GradientBoostingClassifier를 사용해 와인 데이터셋의 교차 검증 점수 확인</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228600" algn="l" rtl="0">
              <a:lnSpc>
                <a:spcPct val="130000"/>
              </a:lnSpc>
              <a:spcBef>
                <a:spcPts val="500"/>
              </a:spcBef>
              <a:spcAft>
                <a:spcPts val="0"/>
              </a:spcAft>
              <a:buClr>
                <a:schemeClr val="dk1"/>
              </a:buClr>
              <a:buSzPts val="1600"/>
              <a:buChar char="•"/>
            </a:pPr>
            <a:r>
              <a:rPr lang="en-US"/>
              <a:t xml:space="preserve">그레이디언트 부스팅은 결정 트리의 개수를 늘려도 과대적합에 매우 강함 </a:t>
            </a:r>
            <a:endParaRPr/>
          </a:p>
          <a:p>
            <a:pPr marL="1143000" lvl="2" indent="-228600" algn="l" rtl="0">
              <a:lnSpc>
                <a:spcPct val="130000"/>
              </a:lnSpc>
              <a:spcBef>
                <a:spcPts val="500"/>
              </a:spcBef>
              <a:spcAft>
                <a:spcPts val="0"/>
              </a:spcAft>
              <a:buClr>
                <a:schemeClr val="dk1"/>
              </a:buClr>
              <a:buSzPts val="1600"/>
              <a:buChar char="•"/>
            </a:pPr>
            <a:r>
              <a:rPr lang="en-US"/>
              <a:t>결정 트리 개수를 500개로 늘려서 교차 검증 점수 확인</a:t>
            </a:r>
            <a:endParaRPr/>
          </a:p>
        </p:txBody>
      </p:sp>
      <p:sp>
        <p:nvSpPr>
          <p:cNvPr id="753" name="Google Shape;753;p50"/>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앙상블(8)</a:t>
            </a:r>
            <a:endParaRPr/>
          </a:p>
        </p:txBody>
      </p:sp>
      <p:sp>
        <p:nvSpPr>
          <p:cNvPr id="754" name="Google Shape;754;p50"/>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755" name="Google Shape;755;p50"/>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56" name="Google Shape;756;p50"/>
          <p:cNvGraphicFramePr/>
          <p:nvPr/>
        </p:nvGraphicFramePr>
        <p:xfrm>
          <a:off x="1706740" y="3117234"/>
          <a:ext cx="3000000" cy="3000000"/>
        </p:xfrm>
        <a:graphic>
          <a:graphicData uri="http://schemas.openxmlformats.org/drawingml/2006/table">
            <a:tbl>
              <a:tblPr firstRow="1" bandRow="1">
                <a:noFill/>
                <a:tableStyleId>{ABDC8413-338F-4B4E-88D6-13C1FF610216}</a:tableStyleId>
              </a:tblPr>
              <a:tblGrid>
                <a:gridCol w="47084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from sklearn.ensemble import GradientBoostingClassifier</a:t>
                      </a:r>
                      <a:endParaRPr sz="1400" b="0" i="0" u="none" strike="noStrike">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gb = GradientBoostingClassifier(random_state=42)</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scores = cross_validate(gb, 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return_train_score=True, n_jobs=-1)</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print(np.mean(scores['train_score']), np.mean(scores['test_score']))</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57" name="Google Shape;757;p50"/>
          <p:cNvSpPr txBox="1"/>
          <p:nvPr/>
        </p:nvSpPr>
        <p:spPr>
          <a:xfrm>
            <a:off x="7004980" y="3622901"/>
            <a:ext cx="49799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0.8881086892152563	 0.8720430147331015</a:t>
            </a:r>
            <a:endParaRPr sz="1800">
              <a:solidFill>
                <a:schemeClr val="dk1"/>
              </a:solidFill>
              <a:latin typeface="Calibri"/>
              <a:ea typeface="Calibri"/>
              <a:cs typeface="Calibri"/>
              <a:sym typeface="Calibri"/>
            </a:endParaRPr>
          </a:p>
        </p:txBody>
      </p:sp>
      <p:cxnSp>
        <p:nvCxnSpPr>
          <p:cNvPr id="758" name="Google Shape;758;p50"/>
          <p:cNvCxnSpPr/>
          <p:nvPr/>
        </p:nvCxnSpPr>
        <p:spPr>
          <a:xfrm>
            <a:off x="6659658" y="380756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59" name="Google Shape;759;p50"/>
          <p:cNvGraphicFramePr/>
          <p:nvPr/>
        </p:nvGraphicFramePr>
        <p:xfrm>
          <a:off x="1706740" y="5339961"/>
          <a:ext cx="3000000" cy="3000000"/>
        </p:xfrm>
        <a:graphic>
          <a:graphicData uri="http://schemas.openxmlformats.org/drawingml/2006/table">
            <a:tbl>
              <a:tblPr firstRow="1" bandRow="1">
                <a:noFill/>
                <a:tableStyleId>{ABDC8413-338F-4B4E-88D6-13C1FF610216}</a:tableStyleId>
              </a:tblPr>
              <a:tblGrid>
                <a:gridCol w="56086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gb = GradientBoostingClassifier(n_estimators=500, learning_rate=0.2,</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random_state=42)</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scores = cross_validate(gb, 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return_train_score=True, n_jobs=-1)</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print(np.mean(scores['train_score']), np.mean(scores['test_score']))</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60" name="Google Shape;760;p50"/>
          <p:cNvSpPr txBox="1"/>
          <p:nvPr/>
        </p:nvSpPr>
        <p:spPr>
          <a:xfrm>
            <a:off x="7628548" y="5753021"/>
            <a:ext cx="497990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0.9464595437171814        0.8780082549788999</a:t>
            </a:r>
            <a:endParaRPr sz="1600">
              <a:solidFill>
                <a:schemeClr val="dk1"/>
              </a:solidFill>
              <a:latin typeface="Calibri"/>
              <a:ea typeface="Calibri"/>
              <a:cs typeface="Calibri"/>
              <a:sym typeface="Calibri"/>
            </a:endParaRPr>
          </a:p>
        </p:txBody>
      </p:sp>
      <p:cxnSp>
        <p:nvCxnSpPr>
          <p:cNvPr id="761" name="Google Shape;761;p50"/>
          <p:cNvCxnSpPr/>
          <p:nvPr/>
        </p:nvCxnSpPr>
        <p:spPr>
          <a:xfrm>
            <a:off x="7371537" y="5922298"/>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1"/>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그레이디언트 부스팅(gradient boosting)</a:t>
            </a:r>
            <a:endParaRPr/>
          </a:p>
          <a:p>
            <a:pPr marL="1143000" lvl="2" indent="-228600" algn="l" rtl="0">
              <a:lnSpc>
                <a:spcPct val="140000"/>
              </a:lnSpc>
              <a:spcBef>
                <a:spcPts val="500"/>
              </a:spcBef>
              <a:spcAft>
                <a:spcPts val="0"/>
              </a:spcAft>
              <a:buClr>
                <a:schemeClr val="dk1"/>
              </a:buClr>
              <a:buSzPts val="1600"/>
              <a:buChar char="•"/>
            </a:pPr>
            <a:r>
              <a:rPr lang="en-US"/>
              <a:t>그레이디언트 부스팅도 특성 중요도 확인</a:t>
            </a:r>
            <a:br>
              <a:rPr lang="en-US"/>
            </a:br>
            <a:r>
              <a:rPr lang="en-US"/>
              <a:t>(결과에서 볼 수 있듯이 그레이디언트 부스팅이 랜덤 포레스트보다 일부 특성(당도)에 더 집중)</a:t>
            </a: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228600" algn="l" rtl="0">
              <a:lnSpc>
                <a:spcPct val="140000"/>
              </a:lnSpc>
              <a:spcBef>
                <a:spcPts val="500"/>
              </a:spcBef>
              <a:spcAft>
                <a:spcPts val="0"/>
              </a:spcAft>
              <a:buClr>
                <a:schemeClr val="dk1"/>
              </a:buClr>
              <a:buSzPts val="1600"/>
              <a:buChar char="•"/>
            </a:pPr>
            <a:r>
              <a:rPr lang="en-US"/>
              <a:t>subsample: 트리 훈련에 사용할 훈련 세트의 비율을 정하는 매개변수</a:t>
            </a:r>
            <a:br>
              <a:rPr lang="en-US"/>
            </a:br>
            <a:r>
              <a:rPr lang="en-US"/>
              <a:t>- 이 매개변수의 기본값은 1.0으로 전체 훈련 세트를 사용</a:t>
            </a:r>
            <a:br>
              <a:rPr lang="en-US"/>
            </a:br>
            <a:r>
              <a:rPr lang="en-US"/>
              <a:t>- subsample이 1보다 작으면 훈련 세트의 일부를 사용</a:t>
            </a:r>
            <a:endParaRPr/>
          </a:p>
        </p:txBody>
      </p:sp>
      <p:sp>
        <p:nvSpPr>
          <p:cNvPr id="767" name="Google Shape;767;p51"/>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앙상블(9)</a:t>
            </a:r>
            <a:endParaRPr/>
          </a:p>
        </p:txBody>
      </p:sp>
      <p:sp>
        <p:nvSpPr>
          <p:cNvPr id="768" name="Google Shape;768;p51"/>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
        <p:nvSpPr>
          <p:cNvPr id="769" name="Google Shape;769;p51"/>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70" name="Google Shape;770;p51"/>
          <p:cNvGraphicFramePr/>
          <p:nvPr/>
        </p:nvGraphicFramePr>
        <p:xfrm>
          <a:off x="1714009" y="2364408"/>
          <a:ext cx="3000000" cy="3000000"/>
        </p:xfrm>
        <a:graphic>
          <a:graphicData uri="http://schemas.openxmlformats.org/drawingml/2006/table">
            <a:tbl>
              <a:tblPr firstRow="1" bandRow="1">
                <a:noFill/>
                <a:tableStyleId>{ABDC8413-338F-4B4E-88D6-13C1FF610216}</a:tableStyleId>
              </a:tblPr>
              <a:tblGrid>
                <a:gridCol w="30940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gb.fit(train_input,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print(gb.feature_importances_)</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71" name="Google Shape;771;p51"/>
          <p:cNvSpPr txBox="1"/>
          <p:nvPr/>
        </p:nvSpPr>
        <p:spPr>
          <a:xfrm>
            <a:off x="5272670" y="2434967"/>
            <a:ext cx="4979903"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[0.15887763 0.6799705  0.16115187]</a:t>
            </a:r>
            <a:endParaRPr sz="1800">
              <a:solidFill>
                <a:schemeClr val="dk1"/>
              </a:solidFill>
              <a:latin typeface="Calibri"/>
              <a:ea typeface="Calibri"/>
              <a:cs typeface="Calibri"/>
              <a:sym typeface="Calibri"/>
            </a:endParaRPr>
          </a:p>
        </p:txBody>
      </p:sp>
      <p:cxnSp>
        <p:nvCxnSpPr>
          <p:cNvPr id="772" name="Google Shape;772;p51"/>
          <p:cNvCxnSpPr/>
          <p:nvPr/>
        </p:nvCxnSpPr>
        <p:spPr>
          <a:xfrm>
            <a:off x="4977951" y="2619633"/>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52"/>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히스토그램 기반 그레이디언트 부스팅(Histogram-based Gradient Boosting)</a:t>
            </a:r>
            <a:endParaRPr/>
          </a:p>
          <a:p>
            <a:pPr marL="1143000" lvl="2" indent="-228600" algn="l" rtl="0">
              <a:lnSpc>
                <a:spcPct val="140000"/>
              </a:lnSpc>
              <a:spcBef>
                <a:spcPts val="500"/>
              </a:spcBef>
              <a:spcAft>
                <a:spcPts val="0"/>
              </a:spcAft>
              <a:buClr>
                <a:schemeClr val="dk1"/>
              </a:buClr>
              <a:buSzPts val="1600"/>
              <a:buChar char="•"/>
            </a:pPr>
            <a:r>
              <a:rPr lang="en-US"/>
              <a:t>정형 데이터를 다루는 머신러닝 알고리즘 중에 가장 높은 인기</a:t>
            </a:r>
            <a:endParaRPr/>
          </a:p>
          <a:p>
            <a:pPr marL="1143000" lvl="2" indent="-228600" algn="l" rtl="0">
              <a:lnSpc>
                <a:spcPct val="140000"/>
              </a:lnSpc>
              <a:spcBef>
                <a:spcPts val="500"/>
              </a:spcBef>
              <a:spcAft>
                <a:spcPts val="0"/>
              </a:spcAft>
              <a:buClr>
                <a:schemeClr val="dk1"/>
              </a:buClr>
              <a:buSzPts val="1600"/>
              <a:buChar char="•"/>
            </a:pPr>
            <a:r>
              <a:rPr lang="en-US"/>
              <a:t>입력 특성을 256개의 구간으로 나누어 노드를 분할할 때 최적의 분할을 매우 빠르게 탐색</a:t>
            </a:r>
            <a:endParaRPr/>
          </a:p>
          <a:p>
            <a:pPr marL="1143000" lvl="2" indent="-228600" algn="l" rtl="0">
              <a:lnSpc>
                <a:spcPct val="140000"/>
              </a:lnSpc>
              <a:spcBef>
                <a:spcPts val="500"/>
              </a:spcBef>
              <a:spcAft>
                <a:spcPts val="0"/>
              </a:spcAft>
              <a:buClr>
                <a:schemeClr val="dk1"/>
              </a:buClr>
              <a:buSzPts val="1600"/>
              <a:buChar char="•"/>
            </a:pPr>
            <a:r>
              <a:rPr lang="en-US"/>
              <a:t>256개의 구간 중에서 하나를 떼어 놓고 누락된 값을 위해서 사용</a:t>
            </a:r>
            <a:endParaRPr/>
          </a:p>
          <a:p>
            <a:pPr marL="1143000" lvl="2" indent="-228600" algn="l" rtl="0">
              <a:lnSpc>
                <a:spcPct val="140000"/>
              </a:lnSpc>
              <a:spcBef>
                <a:spcPts val="500"/>
              </a:spcBef>
              <a:spcAft>
                <a:spcPts val="0"/>
              </a:spcAft>
              <a:buClr>
                <a:schemeClr val="dk1"/>
              </a:buClr>
              <a:buSzPts val="1600"/>
              <a:buChar char="•"/>
            </a:pPr>
            <a:r>
              <a:rPr lang="en-US"/>
              <a:t>따라서 입력에 누락된 특성이 있더라도 이를 따로 전처리할 필요가 없음</a:t>
            </a:r>
            <a:endParaRPr/>
          </a:p>
          <a:p>
            <a:pPr marL="1143000" lvl="2" indent="-228600" algn="l" rtl="0">
              <a:lnSpc>
                <a:spcPct val="140000"/>
              </a:lnSpc>
              <a:spcBef>
                <a:spcPts val="500"/>
              </a:spcBef>
              <a:spcAft>
                <a:spcPts val="0"/>
              </a:spcAft>
              <a:buClr>
                <a:schemeClr val="dk1"/>
              </a:buClr>
              <a:buSzPts val="1600"/>
              <a:buChar char="•"/>
            </a:pPr>
            <a:r>
              <a:rPr lang="en-US"/>
              <a:t>와인 데이터셋에 HistGradientBoostingClassifier 클래스를 적용</a:t>
            </a: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a:p>
            <a:pPr marL="1143000" lvl="2" indent="-127000" algn="l" rtl="0">
              <a:lnSpc>
                <a:spcPct val="140000"/>
              </a:lnSpc>
              <a:spcBef>
                <a:spcPts val="500"/>
              </a:spcBef>
              <a:spcAft>
                <a:spcPts val="0"/>
              </a:spcAft>
              <a:buClr>
                <a:schemeClr val="dk1"/>
              </a:buClr>
              <a:buSzPts val="1600"/>
              <a:buNone/>
            </a:pPr>
            <a:endParaRPr/>
          </a:p>
        </p:txBody>
      </p:sp>
      <p:sp>
        <p:nvSpPr>
          <p:cNvPr id="778" name="Google Shape;778;p52"/>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앙상블(10)</a:t>
            </a:r>
            <a:endParaRPr/>
          </a:p>
        </p:txBody>
      </p:sp>
      <p:sp>
        <p:nvSpPr>
          <p:cNvPr id="779" name="Google Shape;779;p52"/>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
        <p:nvSpPr>
          <p:cNvPr id="780" name="Google Shape;780;p52"/>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81" name="Google Shape;781;p52"/>
          <p:cNvGraphicFramePr/>
          <p:nvPr/>
        </p:nvGraphicFramePr>
        <p:xfrm>
          <a:off x="1666874" y="3692951"/>
          <a:ext cx="3000000" cy="3000000"/>
        </p:xfrm>
        <a:graphic>
          <a:graphicData uri="http://schemas.openxmlformats.org/drawingml/2006/table">
            <a:tbl>
              <a:tblPr firstRow="1" bandRow="1">
                <a:noFill/>
                <a:tableStyleId>{ABDC8413-338F-4B4E-88D6-13C1FF610216}</a:tableStyleId>
              </a:tblPr>
              <a:tblGrid>
                <a:gridCol w="54832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from sklearn.ensemble import HistGradientBoostingClassifier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hgb = HistGradientBoostingClassifier(random_state=42)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scores = cross_validate(hgb, train_input, train_target,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return_train_score=True)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print(np.mean(scores['train_score']), np.mean(scores['test_score'])) </a:t>
                      </a:r>
                      <a:endParaRPr sz="10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82" name="Google Shape;782;p52"/>
          <p:cNvSpPr txBox="1"/>
          <p:nvPr/>
        </p:nvSpPr>
        <p:spPr>
          <a:xfrm>
            <a:off x="7458409" y="4185745"/>
            <a:ext cx="49799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0.9321723946453317 	0.8801241948619236</a:t>
            </a:r>
            <a:endParaRPr sz="1800">
              <a:solidFill>
                <a:schemeClr val="dk1"/>
              </a:solidFill>
              <a:latin typeface="Calibri"/>
              <a:ea typeface="Calibri"/>
              <a:cs typeface="Calibri"/>
              <a:sym typeface="Calibri"/>
            </a:endParaRPr>
          </a:p>
        </p:txBody>
      </p:sp>
      <p:cxnSp>
        <p:nvCxnSpPr>
          <p:cNvPr id="783" name="Google Shape;783;p52"/>
          <p:cNvCxnSpPr/>
          <p:nvPr/>
        </p:nvCxnSpPr>
        <p:spPr>
          <a:xfrm>
            <a:off x="7200187" y="43704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53"/>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히스토그램 기반 그레이디언트 부스팅(Histogram-based Gradient Boosting)</a:t>
            </a:r>
            <a:endParaRPr/>
          </a:p>
          <a:p>
            <a:pPr marL="1143000" lvl="2" indent="-228600" algn="l" rtl="0">
              <a:lnSpc>
                <a:spcPct val="130000"/>
              </a:lnSpc>
              <a:spcBef>
                <a:spcPts val="500"/>
              </a:spcBef>
              <a:spcAft>
                <a:spcPts val="0"/>
              </a:spcAft>
              <a:buClr>
                <a:schemeClr val="dk1"/>
              </a:buClr>
              <a:buSzPts val="1600"/>
              <a:buChar char="•"/>
            </a:pPr>
            <a:r>
              <a:rPr lang="en-US"/>
              <a:t>히스토그램 기반 그레이디언트 부스팅 모델을 훈련하고 훈련 세트에서 특성 중요도를 계산</a:t>
            </a:r>
            <a:br>
              <a:rPr lang="en-US"/>
            </a:br>
            <a:r>
              <a:rPr lang="en-US"/>
              <a:t>n_repeats 매개변수는 랜덤하게 섞을 횟수를 지정</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228600" algn="l" rtl="0">
              <a:lnSpc>
                <a:spcPct val="130000"/>
              </a:lnSpc>
              <a:spcBef>
                <a:spcPts val="500"/>
              </a:spcBef>
              <a:spcAft>
                <a:spcPts val="0"/>
              </a:spcAft>
              <a:buClr>
                <a:schemeClr val="dk1"/>
              </a:buClr>
              <a:buSzPts val="1600"/>
              <a:buChar char="•"/>
            </a:pPr>
            <a:r>
              <a:rPr lang="en-US"/>
              <a:t>테스트 세트에서 특성 중요도를 계산</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228600" algn="l" rtl="0">
              <a:lnSpc>
                <a:spcPct val="130000"/>
              </a:lnSpc>
              <a:spcBef>
                <a:spcPts val="500"/>
              </a:spcBef>
              <a:spcAft>
                <a:spcPts val="0"/>
              </a:spcAft>
              <a:buClr>
                <a:schemeClr val="dk1"/>
              </a:buClr>
              <a:buSzPts val="1600"/>
              <a:buChar char="•"/>
            </a:pPr>
            <a:r>
              <a:rPr lang="en-US"/>
              <a:t>테스트 세트의 결과를 보면 그레이디언트 부스팅과 비슷하게 조금 더 당도에 집중하고 있다는 것을 알 수 있음. 이런 분석을 통해 모델을 실전에 투입했을 때 어떤 특성에 관심을 둘지 예상할 수 있음</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p:txBody>
      </p:sp>
      <p:sp>
        <p:nvSpPr>
          <p:cNvPr id="789" name="Google Shape;789;p53"/>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앙상블(11)</a:t>
            </a:r>
            <a:endParaRPr/>
          </a:p>
        </p:txBody>
      </p:sp>
      <p:sp>
        <p:nvSpPr>
          <p:cNvPr id="790" name="Google Shape;790;p53"/>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791" name="Google Shape;791;p53"/>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92" name="Google Shape;792;p53"/>
          <p:cNvGraphicFramePr/>
          <p:nvPr/>
        </p:nvGraphicFramePr>
        <p:xfrm>
          <a:off x="1666875" y="2297998"/>
          <a:ext cx="3000000" cy="3000000"/>
        </p:xfrm>
        <a:graphic>
          <a:graphicData uri="http://schemas.openxmlformats.org/drawingml/2006/table">
            <a:tbl>
              <a:tblPr firstRow="1" bandRow="1">
                <a:noFill/>
                <a:tableStyleId>{ABDC8413-338F-4B4E-88D6-13C1FF610216}</a:tableStyleId>
              </a:tblPr>
              <a:tblGrid>
                <a:gridCol w="6201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from sklearn.inspection import permutation_importance</a:t>
                      </a:r>
                      <a:endParaRPr sz="1400" b="0" i="0" u="none" strike="noStrike">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hgb.fit(train_input,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result = permutation_importance(hgb, train_input, train_target, </a:t>
                      </a:r>
                      <a:br>
                        <a:rPr lang="en-US" sz="1400" b="0" i="0" u="none" strike="noStrike">
                          <a:solidFill>
                            <a:schemeClr val="dk1"/>
                          </a:solidFill>
                          <a:latin typeface="Calibri"/>
                          <a:ea typeface="Calibri"/>
                          <a:cs typeface="Calibri"/>
                          <a:sym typeface="Calibri"/>
                        </a:rPr>
                      </a:br>
                      <a:r>
                        <a:rPr lang="en-US" sz="1400" b="0" i="0" u="none" strike="noStrike">
                          <a:solidFill>
                            <a:schemeClr val="dk1"/>
                          </a:solidFill>
                          <a:latin typeface="Calibri"/>
                          <a:ea typeface="Calibri"/>
                          <a:cs typeface="Calibri"/>
                          <a:sym typeface="Calibri"/>
                        </a:rPr>
                        <a:t xml:space="preserve">                                                               n_repeats=10, random_state=42, n_jobs=-1)</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print(result.importances_mean)</a:t>
                      </a:r>
                      <a:endParaRPr sz="10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93" name="Google Shape;793;p53"/>
          <p:cNvSpPr txBox="1"/>
          <p:nvPr/>
        </p:nvSpPr>
        <p:spPr>
          <a:xfrm>
            <a:off x="8331147" y="2658653"/>
            <a:ext cx="38403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xml:space="preserve">[0.08876275  0.23438522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xml:space="preserve"> 0.08027708]</a:t>
            </a:r>
            <a:endParaRPr sz="1800">
              <a:solidFill>
                <a:schemeClr val="dk1"/>
              </a:solidFill>
              <a:latin typeface="Calibri"/>
              <a:ea typeface="Calibri"/>
              <a:cs typeface="Calibri"/>
              <a:sym typeface="Calibri"/>
            </a:endParaRPr>
          </a:p>
        </p:txBody>
      </p:sp>
      <p:cxnSp>
        <p:nvCxnSpPr>
          <p:cNvPr id="794" name="Google Shape;794;p53"/>
          <p:cNvCxnSpPr/>
          <p:nvPr/>
        </p:nvCxnSpPr>
        <p:spPr>
          <a:xfrm>
            <a:off x="8013015" y="2867691"/>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95" name="Google Shape;795;p53"/>
          <p:cNvGraphicFramePr/>
          <p:nvPr/>
        </p:nvGraphicFramePr>
        <p:xfrm>
          <a:off x="1666875" y="4181000"/>
          <a:ext cx="3000000" cy="3000000"/>
        </p:xfrm>
        <a:graphic>
          <a:graphicData uri="http://schemas.openxmlformats.org/drawingml/2006/table">
            <a:tbl>
              <a:tblPr firstRow="1" bandRow="1">
                <a:noFill/>
                <a:tableStyleId>{ABDC8413-338F-4B4E-88D6-13C1FF610216}</a:tableStyleId>
              </a:tblPr>
              <a:tblGrid>
                <a:gridCol w="62011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result = permutation_importance(hgb, test_input, test_target, n_repeats=10,  </a:t>
                      </a:r>
                      <a:br>
                        <a:rPr lang="en-US" sz="1400" b="0" i="0" u="none" strike="noStrike">
                          <a:solidFill>
                            <a:schemeClr val="dk1"/>
                          </a:solidFill>
                          <a:latin typeface="Calibri"/>
                          <a:ea typeface="Calibri"/>
                          <a:cs typeface="Calibri"/>
                          <a:sym typeface="Calibri"/>
                        </a:rPr>
                      </a:br>
                      <a:r>
                        <a:rPr lang="en-US" sz="1400" b="0" i="0" u="none" strike="noStrike">
                          <a:solidFill>
                            <a:schemeClr val="dk1"/>
                          </a:solidFill>
                          <a:latin typeface="Calibri"/>
                          <a:ea typeface="Calibri"/>
                          <a:cs typeface="Calibri"/>
                          <a:sym typeface="Calibri"/>
                        </a:rPr>
                        <a:t xml:space="preserve">                                                              random_state=42, n_jobs=-1)</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print(result.importances_mean)</a:t>
                      </a:r>
                      <a:endParaRPr sz="10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96" name="Google Shape;796;p53"/>
          <p:cNvSpPr txBox="1"/>
          <p:nvPr/>
        </p:nvSpPr>
        <p:spPr>
          <a:xfrm>
            <a:off x="8331147" y="4329540"/>
            <a:ext cx="261845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0.8723076923076923</a:t>
            </a:r>
            <a:endParaRPr sz="1800">
              <a:solidFill>
                <a:schemeClr val="dk1"/>
              </a:solidFill>
              <a:latin typeface="Calibri"/>
              <a:ea typeface="Calibri"/>
              <a:cs typeface="Calibri"/>
              <a:sym typeface="Calibri"/>
            </a:endParaRPr>
          </a:p>
        </p:txBody>
      </p:sp>
      <p:cxnSp>
        <p:nvCxnSpPr>
          <p:cNvPr id="797" name="Google Shape;797;p53"/>
          <p:cNvCxnSpPr/>
          <p:nvPr/>
        </p:nvCxnSpPr>
        <p:spPr>
          <a:xfrm>
            <a:off x="8013015" y="4504779"/>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54"/>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히스토그램 기반 그레이디언트 부스팅(Histogram-based Gradient Boosting)</a:t>
            </a:r>
            <a:endParaRPr/>
          </a:p>
          <a:p>
            <a:pPr marL="1143000" lvl="2" indent="-228600" algn="l" rtl="0">
              <a:lnSpc>
                <a:spcPct val="120000"/>
              </a:lnSpc>
              <a:spcBef>
                <a:spcPts val="500"/>
              </a:spcBef>
              <a:spcAft>
                <a:spcPts val="0"/>
              </a:spcAft>
              <a:buClr>
                <a:schemeClr val="dk1"/>
              </a:buClr>
              <a:buSzPts val="1600"/>
              <a:buChar char="•"/>
            </a:pPr>
            <a:r>
              <a:rPr lang="en-US"/>
              <a:t>HistGradientBoostingClassifier를 사용해 테스트 세트에서의 성능을 최종적으로 확인</a:t>
            </a:r>
            <a:endParaRPr/>
          </a:p>
          <a:p>
            <a:pPr marL="1143000" lvl="2" indent="-127000" algn="l" rtl="0">
              <a:lnSpc>
                <a:spcPct val="120000"/>
              </a:lnSpc>
              <a:spcBef>
                <a:spcPts val="500"/>
              </a:spcBef>
              <a:spcAft>
                <a:spcPts val="0"/>
              </a:spcAft>
              <a:buClr>
                <a:schemeClr val="dk1"/>
              </a:buClr>
              <a:buSzPts val="1600"/>
              <a:buNone/>
            </a:pPr>
            <a:endParaRPr/>
          </a:p>
          <a:p>
            <a:pPr marL="685800" lvl="1" indent="-228600" algn="l" rtl="0">
              <a:lnSpc>
                <a:spcPct val="120000"/>
              </a:lnSpc>
              <a:spcBef>
                <a:spcPts val="500"/>
              </a:spcBef>
              <a:spcAft>
                <a:spcPts val="0"/>
              </a:spcAft>
              <a:buClr>
                <a:schemeClr val="dk1"/>
              </a:buClr>
              <a:buSzPts val="1800"/>
              <a:buChar char="⁃"/>
            </a:pPr>
            <a:r>
              <a:rPr lang="en-US"/>
              <a:t>다른 라이브러리</a:t>
            </a:r>
            <a:endParaRPr/>
          </a:p>
          <a:p>
            <a:pPr marL="1143000" lvl="2" indent="-228600" algn="l" rtl="0">
              <a:lnSpc>
                <a:spcPct val="120000"/>
              </a:lnSpc>
              <a:spcBef>
                <a:spcPts val="500"/>
              </a:spcBef>
              <a:spcAft>
                <a:spcPts val="0"/>
              </a:spcAft>
              <a:buClr>
                <a:schemeClr val="dk1"/>
              </a:buClr>
              <a:buSzPts val="1600"/>
              <a:buChar char="•"/>
            </a:pPr>
            <a:r>
              <a:rPr lang="en-US"/>
              <a:t>XGBoost 라이브러리를 사용해 와인 데이터의 교차 검증 점수 확인</a:t>
            </a:r>
            <a:endParaRPr/>
          </a:p>
          <a:p>
            <a:pPr marL="1600200" lvl="3" indent="-228600" algn="l" rtl="0">
              <a:lnSpc>
                <a:spcPct val="120000"/>
              </a:lnSpc>
              <a:spcBef>
                <a:spcPts val="500"/>
              </a:spcBef>
              <a:spcAft>
                <a:spcPts val="0"/>
              </a:spcAft>
              <a:buClr>
                <a:schemeClr val="dk1"/>
              </a:buClr>
              <a:buSzPts val="1400"/>
              <a:buChar char="•"/>
            </a:pPr>
            <a:r>
              <a:rPr lang="en-US"/>
              <a:t>https://xgboost.ai/</a:t>
            </a:r>
            <a:endParaRPr/>
          </a:p>
          <a:p>
            <a:pPr marL="1600200" lvl="3" indent="-139700" algn="l" rtl="0">
              <a:lnSpc>
                <a:spcPct val="120000"/>
              </a:lnSpc>
              <a:spcBef>
                <a:spcPts val="500"/>
              </a:spcBef>
              <a:spcAft>
                <a:spcPts val="0"/>
              </a:spcAft>
              <a:buClr>
                <a:schemeClr val="dk1"/>
              </a:buClr>
              <a:buSzPts val="1400"/>
              <a:buNone/>
            </a:pPr>
            <a:endParaRPr/>
          </a:p>
          <a:p>
            <a:pPr marL="1600200" lvl="3" indent="-139700" algn="l" rtl="0">
              <a:lnSpc>
                <a:spcPct val="120000"/>
              </a:lnSpc>
              <a:spcBef>
                <a:spcPts val="500"/>
              </a:spcBef>
              <a:spcAft>
                <a:spcPts val="0"/>
              </a:spcAft>
              <a:buClr>
                <a:schemeClr val="dk1"/>
              </a:buClr>
              <a:buSzPts val="1400"/>
              <a:buNone/>
            </a:pPr>
            <a:endParaRPr/>
          </a:p>
          <a:p>
            <a:pPr marL="1600200" lvl="3" indent="-139700" algn="l" rtl="0">
              <a:lnSpc>
                <a:spcPct val="120000"/>
              </a:lnSpc>
              <a:spcBef>
                <a:spcPts val="500"/>
              </a:spcBef>
              <a:spcAft>
                <a:spcPts val="0"/>
              </a:spcAft>
              <a:buClr>
                <a:schemeClr val="dk1"/>
              </a:buClr>
              <a:buSzPts val="1400"/>
              <a:buNone/>
            </a:pPr>
            <a:endParaRPr/>
          </a:p>
          <a:p>
            <a:pPr marL="1600200" lvl="3" indent="-139700" algn="l" rtl="0">
              <a:lnSpc>
                <a:spcPct val="120000"/>
              </a:lnSpc>
              <a:spcBef>
                <a:spcPts val="500"/>
              </a:spcBef>
              <a:spcAft>
                <a:spcPts val="0"/>
              </a:spcAft>
              <a:buClr>
                <a:schemeClr val="dk1"/>
              </a:buClr>
              <a:buSzPts val="1400"/>
              <a:buNone/>
            </a:pPr>
            <a:endParaRPr/>
          </a:p>
          <a:p>
            <a:pPr marL="1143000" lvl="2" indent="-228600" algn="l" rtl="0">
              <a:lnSpc>
                <a:spcPct val="120000"/>
              </a:lnSpc>
              <a:spcBef>
                <a:spcPts val="500"/>
              </a:spcBef>
              <a:spcAft>
                <a:spcPts val="0"/>
              </a:spcAft>
              <a:buClr>
                <a:schemeClr val="dk1"/>
              </a:buClr>
              <a:buSzPts val="1600"/>
              <a:buChar char="•"/>
            </a:pPr>
            <a:r>
              <a:rPr lang="en-US"/>
              <a:t>마이크로소프트 LightGBM 라이브러리를 사용해 와인 데이터의 교차 검증 점수 확인</a:t>
            </a:r>
            <a:endParaRPr/>
          </a:p>
          <a:p>
            <a:pPr marL="1600200" lvl="3" indent="-228600" algn="l" rtl="0">
              <a:lnSpc>
                <a:spcPct val="120000"/>
              </a:lnSpc>
              <a:spcBef>
                <a:spcPts val="500"/>
              </a:spcBef>
              <a:spcAft>
                <a:spcPts val="0"/>
              </a:spcAft>
              <a:buClr>
                <a:schemeClr val="dk1"/>
              </a:buClr>
              <a:buSzPts val="1400"/>
              <a:buChar char="•"/>
            </a:pPr>
            <a:r>
              <a:rPr lang="en-US"/>
              <a:t>https://github.com/microsoft/LightGBM</a:t>
            </a:r>
            <a:endParaRPr/>
          </a:p>
        </p:txBody>
      </p:sp>
      <p:sp>
        <p:nvSpPr>
          <p:cNvPr id="803" name="Google Shape;803;p54"/>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앙상블(12)</a:t>
            </a:r>
            <a:endParaRPr/>
          </a:p>
        </p:txBody>
      </p:sp>
      <p:sp>
        <p:nvSpPr>
          <p:cNvPr id="804" name="Google Shape;804;p54"/>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805" name="Google Shape;805;p54"/>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806" name="Google Shape;806;p54"/>
          <p:cNvGraphicFramePr/>
          <p:nvPr/>
        </p:nvGraphicFramePr>
        <p:xfrm>
          <a:off x="1685729" y="1916711"/>
          <a:ext cx="3000000" cy="3000000"/>
        </p:xfrm>
        <a:graphic>
          <a:graphicData uri="http://schemas.openxmlformats.org/drawingml/2006/table">
            <a:tbl>
              <a:tblPr firstRow="1" bandRow="1">
                <a:noFill/>
                <a:tableStyleId>{ABDC8413-338F-4B4E-88D6-13C1FF610216}</a:tableStyleId>
              </a:tblPr>
              <a:tblGrid>
                <a:gridCol w="33130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hgb.score(test_input, test_target)</a:t>
                      </a:r>
                      <a:endParaRPr sz="10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807" name="Google Shape;807;p54"/>
          <p:cNvSpPr txBox="1"/>
          <p:nvPr/>
        </p:nvSpPr>
        <p:spPr>
          <a:xfrm>
            <a:off x="5339862" y="1907284"/>
            <a:ext cx="305602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0.8723076923076923</a:t>
            </a:r>
            <a:endParaRPr sz="1800">
              <a:solidFill>
                <a:schemeClr val="dk1"/>
              </a:solidFill>
              <a:latin typeface="Calibri"/>
              <a:ea typeface="Calibri"/>
              <a:cs typeface="Calibri"/>
              <a:sym typeface="Calibri"/>
            </a:endParaRPr>
          </a:p>
        </p:txBody>
      </p:sp>
      <p:cxnSp>
        <p:nvCxnSpPr>
          <p:cNvPr id="808" name="Google Shape;808;p54"/>
          <p:cNvCxnSpPr/>
          <p:nvPr/>
        </p:nvCxnSpPr>
        <p:spPr>
          <a:xfrm>
            <a:off x="5082850" y="2091950"/>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809" name="Google Shape;809;p54"/>
          <p:cNvGraphicFramePr/>
          <p:nvPr/>
        </p:nvGraphicFramePr>
        <p:xfrm>
          <a:off x="1685729" y="3021793"/>
          <a:ext cx="3000000" cy="3000000"/>
        </p:xfrm>
        <a:graphic>
          <a:graphicData uri="http://schemas.openxmlformats.org/drawingml/2006/table">
            <a:tbl>
              <a:tblPr firstRow="1" bandRow="1">
                <a:noFill/>
                <a:tableStyleId>{ABDC8413-338F-4B4E-88D6-13C1FF610216}</a:tableStyleId>
              </a:tblPr>
              <a:tblGrid>
                <a:gridCol w="54610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from xgboost import XGBClassifier</a:t>
                      </a:r>
                      <a:endParaRPr sz="1400" b="0" i="0" u="none" strike="noStrike">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xgb = XGBClassifier(tree_method='hist', random_state=42)</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scores = cross_validate(xgb, 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return_train_score=True,</a:t>
                      </a:r>
                      <a:r>
                        <a:rPr lang="en-US" b="0">
                          <a:solidFill>
                            <a:schemeClr val="dk1"/>
                          </a:solidFill>
                        </a:rPr>
                        <a:t xml:space="preserve"> n_jobs=-1</a:t>
                      </a:r>
                      <a:r>
                        <a:rPr lang="en-US" sz="1400" b="0" i="0" u="none" strike="noStrike">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print(np.mean(scores['train_score']), np.mean(scores['test_score']))</a:t>
                      </a:r>
                      <a:endParaRPr sz="10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810" name="Google Shape;810;p54"/>
          <p:cNvSpPr txBox="1"/>
          <p:nvPr/>
        </p:nvSpPr>
        <p:spPr>
          <a:xfrm>
            <a:off x="7580007" y="3401561"/>
            <a:ext cx="445604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0.9558403027491312 0.8782000074035686</a:t>
            </a:r>
            <a:endParaRPr sz="1800">
              <a:solidFill>
                <a:schemeClr val="dk1"/>
              </a:solidFill>
              <a:latin typeface="Calibri"/>
              <a:ea typeface="Calibri"/>
              <a:cs typeface="Calibri"/>
              <a:sym typeface="Calibri"/>
            </a:endParaRPr>
          </a:p>
        </p:txBody>
      </p:sp>
      <p:cxnSp>
        <p:nvCxnSpPr>
          <p:cNvPr id="811" name="Google Shape;811;p54"/>
          <p:cNvCxnSpPr/>
          <p:nvPr/>
        </p:nvCxnSpPr>
        <p:spPr>
          <a:xfrm>
            <a:off x="7292161" y="3595654"/>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812" name="Google Shape;812;p54"/>
          <p:cNvGraphicFramePr/>
          <p:nvPr/>
        </p:nvGraphicFramePr>
        <p:xfrm>
          <a:off x="1685729" y="4990729"/>
          <a:ext cx="3000000" cy="3000000"/>
        </p:xfrm>
        <a:graphic>
          <a:graphicData uri="http://schemas.openxmlformats.org/drawingml/2006/table">
            <a:tbl>
              <a:tblPr firstRow="1" bandRow="1">
                <a:noFill/>
                <a:tableStyleId>{ABDC8413-338F-4B4E-88D6-13C1FF610216}</a:tableStyleId>
              </a:tblPr>
              <a:tblGrid>
                <a:gridCol w="546100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from lightgbm import LGBMClassifier</a:t>
                      </a:r>
                      <a:endParaRPr sz="1400" b="0" i="0" u="none" strike="noStrike">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lgb = LGBMClassifier(random_state=42)</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scores = cross_validate(lgb, train_input, train_target,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return_train_score=True, n_jobs=-1)</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print(np.mean(scores['train_score']), np.mean(scores['test_score']))</a:t>
                      </a:r>
                      <a:endParaRPr sz="10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813" name="Google Shape;813;p54"/>
          <p:cNvSpPr txBox="1"/>
          <p:nvPr/>
        </p:nvSpPr>
        <p:spPr>
          <a:xfrm>
            <a:off x="7580007" y="5319202"/>
            <a:ext cx="445604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0.935828414851749 0.8801251203079884</a:t>
            </a:r>
            <a:endParaRPr sz="1800">
              <a:solidFill>
                <a:schemeClr val="dk1"/>
              </a:solidFill>
              <a:latin typeface="Calibri"/>
              <a:ea typeface="Calibri"/>
              <a:cs typeface="Calibri"/>
              <a:sym typeface="Calibri"/>
            </a:endParaRPr>
          </a:p>
        </p:txBody>
      </p:sp>
      <p:cxnSp>
        <p:nvCxnSpPr>
          <p:cNvPr id="814" name="Google Shape;814;p54"/>
          <p:cNvCxnSpPr/>
          <p:nvPr/>
        </p:nvCxnSpPr>
        <p:spPr>
          <a:xfrm>
            <a:off x="7292161" y="5503868"/>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txBox="1">
            <a:spLocks noGrp="1"/>
          </p:cNvSpPr>
          <p:nvPr>
            <p:ph type="body" idx="1"/>
          </p:nvPr>
        </p:nvSpPr>
        <p:spPr>
          <a:xfrm>
            <a:off x="468000" y="1080000"/>
            <a:ext cx="11281052" cy="473000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로지스틱 회귀로 와인 분류하기</a:t>
            </a:r>
            <a:endParaRPr/>
          </a:p>
          <a:p>
            <a:pPr marL="685800" lvl="1" indent="-228600" algn="l" rtl="0">
              <a:lnSpc>
                <a:spcPct val="120000"/>
              </a:lnSpc>
              <a:spcBef>
                <a:spcPts val="500"/>
              </a:spcBef>
              <a:spcAft>
                <a:spcPts val="0"/>
              </a:spcAft>
              <a:buClr>
                <a:schemeClr val="dk1"/>
              </a:buClr>
              <a:buSzPts val="1800"/>
              <a:buChar char="⁃"/>
            </a:pPr>
            <a:r>
              <a:rPr lang="en-US"/>
              <a:t>info( ) 메서드: 데이터프레임의 각 열의 데이터 타입과 누락된 데이터가 있는지 확인</a:t>
            </a:r>
            <a:endParaRPr/>
          </a:p>
        </p:txBody>
      </p:sp>
      <p:sp>
        <p:nvSpPr>
          <p:cNvPr id="229" name="Google Shape;229;p8"/>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트리(2)</a:t>
            </a:r>
            <a:endParaRPr/>
          </a:p>
        </p:txBody>
      </p:sp>
      <p:sp>
        <p:nvSpPr>
          <p:cNvPr id="230" name="Google Shape;230;p8"/>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31" name="Google Shape;231;p8"/>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32" name="Google Shape;232;p8"/>
          <p:cNvGraphicFramePr/>
          <p:nvPr/>
        </p:nvGraphicFramePr>
        <p:xfrm>
          <a:off x="1219148" y="2005654"/>
          <a:ext cx="3000000" cy="3000000"/>
        </p:xfrm>
        <a:graphic>
          <a:graphicData uri="http://schemas.openxmlformats.org/drawingml/2006/table">
            <a:tbl>
              <a:tblPr firstRow="1" bandRow="1">
                <a:noFill/>
                <a:tableStyleId>{ABDC8413-338F-4B4E-88D6-13C1FF610216}</a:tableStyleId>
              </a:tblPr>
              <a:tblGrid>
                <a:gridCol w="23145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wine.info()</a:t>
                      </a:r>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33" name="Google Shape;233;p8"/>
          <p:cNvCxnSpPr/>
          <p:nvPr/>
        </p:nvCxnSpPr>
        <p:spPr>
          <a:xfrm>
            <a:off x="3925175" y="2147943"/>
            <a:ext cx="375138" cy="0"/>
          </a:xfrm>
          <a:prstGeom prst="straightConnector1">
            <a:avLst/>
          </a:prstGeom>
          <a:noFill/>
          <a:ln w="9525" cap="flat" cmpd="sng">
            <a:solidFill>
              <a:schemeClr val="accent6"/>
            </a:solidFill>
            <a:prstDash val="solid"/>
            <a:miter lim="800000"/>
            <a:headEnd type="none" w="sm" len="sm"/>
            <a:tailEnd type="triangle" w="med" len="med"/>
          </a:ln>
        </p:spPr>
      </p:cxnSp>
      <p:sp>
        <p:nvSpPr>
          <p:cNvPr id="234" name="Google Shape;234;p8"/>
          <p:cNvSpPr txBox="1"/>
          <p:nvPr/>
        </p:nvSpPr>
        <p:spPr>
          <a:xfrm>
            <a:off x="4691764" y="1930240"/>
            <a:ext cx="6107722" cy="372653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&lt;class 'pandas.core.frame.DataFrame'&gt;</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RangeIndex: 6497 entries, 0 to 6496</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Data columns (total 4 columns):</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xml:space="preserve">  # 	Column 	Non-Null 	Count 	Dtype</a:t>
            </a:r>
            <a:endParaRPr sz="180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xml:space="preserve"> ---	 ---------	 --------------------	 -----</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xml:space="preserve">  0 	alcohol 	6497 non-null	 float64</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xml:space="preserve">  1 	sugar 	6497 non-null	 float64</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xml:space="preserve">  2	 pH 		6497 non-null	 float64</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xml:space="preserve">  3	 class 		6497 non-null 	 float64</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dtypes: float64(4)</a:t>
            </a:r>
            <a:endParaRPr/>
          </a:p>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memory usage: 203.2 KB</a:t>
            </a:r>
            <a:endParaRPr sz="1800">
              <a:solidFill>
                <a:schemeClr val="dk1"/>
              </a:solidFill>
              <a:latin typeface="Calibri"/>
              <a:ea typeface="Calibri"/>
              <a:cs typeface="Calibri"/>
              <a:sym typeface="Calibri"/>
            </a:endParaRPr>
          </a:p>
        </p:txBody>
      </p:sp>
      <p:sp>
        <p:nvSpPr>
          <p:cNvPr id="235" name="Google Shape;235;p8"/>
          <p:cNvSpPr txBox="1"/>
          <p:nvPr/>
        </p:nvSpPr>
        <p:spPr>
          <a:xfrm>
            <a:off x="4691764" y="5666200"/>
            <a:ext cx="4910461" cy="6658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40000"/>
              </a:lnSpc>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총 6,497개의 샘플이 있고 4개의 열은 모두 실숫값</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Non-Null Count가 모두 6497이므로 누락된 값은 없음</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55"/>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앙상블 학습을 통한 성능 향상(문제해결 방식)</a:t>
            </a:r>
            <a:endParaRPr/>
          </a:p>
          <a:p>
            <a:pPr marL="685800" lvl="1" indent="-228600" algn="l" rtl="0">
              <a:lnSpc>
                <a:spcPct val="140000"/>
              </a:lnSpc>
              <a:spcBef>
                <a:spcPts val="500"/>
              </a:spcBef>
              <a:spcAft>
                <a:spcPts val="0"/>
              </a:spcAft>
              <a:buClr>
                <a:schemeClr val="dk1"/>
              </a:buClr>
              <a:buSzPts val="1800"/>
              <a:buChar char="⁃"/>
            </a:pPr>
            <a:r>
              <a:rPr lang="en-US"/>
              <a:t>앙상블 학습은 정형 데이터에서 가장 뛰어난 성능을 내는 머신러닝 알고리즘 중 하나</a:t>
            </a:r>
            <a:endParaRPr/>
          </a:p>
          <a:p>
            <a:pPr marL="685800" lvl="1" indent="-228600" algn="l" rtl="0">
              <a:lnSpc>
                <a:spcPct val="140000"/>
              </a:lnSpc>
              <a:spcBef>
                <a:spcPts val="500"/>
              </a:spcBef>
              <a:spcAft>
                <a:spcPts val="0"/>
              </a:spcAft>
              <a:buClr>
                <a:schemeClr val="dk1"/>
              </a:buClr>
              <a:buSzPts val="1800"/>
              <a:buChar char="⁃"/>
            </a:pPr>
            <a:r>
              <a:rPr lang="en-US"/>
              <a:t>사이킷런</a:t>
            </a:r>
            <a:endParaRPr/>
          </a:p>
          <a:p>
            <a:pPr marL="1143000" lvl="2" indent="-228600" algn="l" rtl="0">
              <a:lnSpc>
                <a:spcPct val="140000"/>
              </a:lnSpc>
              <a:spcBef>
                <a:spcPts val="500"/>
              </a:spcBef>
              <a:spcAft>
                <a:spcPts val="0"/>
              </a:spcAft>
              <a:buClr>
                <a:schemeClr val="dk1"/>
              </a:buClr>
              <a:buSzPts val="1600"/>
              <a:buChar char="•"/>
            </a:pPr>
            <a:r>
              <a:rPr lang="en-US"/>
              <a:t>랜덤 포레스트: 부트스트랩 샘플 사용. 대표 앙상블 학습 알고리즘</a:t>
            </a:r>
            <a:endParaRPr/>
          </a:p>
          <a:p>
            <a:pPr marL="1143000" lvl="2" indent="-228600" algn="l" rtl="0">
              <a:lnSpc>
                <a:spcPct val="140000"/>
              </a:lnSpc>
              <a:spcBef>
                <a:spcPts val="500"/>
              </a:spcBef>
              <a:spcAft>
                <a:spcPts val="0"/>
              </a:spcAft>
              <a:buClr>
                <a:schemeClr val="dk1"/>
              </a:buClr>
              <a:buSzPts val="1600"/>
              <a:buChar char="•"/>
            </a:pPr>
            <a:r>
              <a:rPr lang="en-US"/>
              <a:t>엑스트라 트리: 결정 트리의 노드를 랜덤하게 분할함</a:t>
            </a:r>
            <a:endParaRPr/>
          </a:p>
          <a:p>
            <a:pPr marL="1143000" lvl="2" indent="-228600" algn="l" rtl="0">
              <a:lnSpc>
                <a:spcPct val="140000"/>
              </a:lnSpc>
              <a:spcBef>
                <a:spcPts val="500"/>
              </a:spcBef>
              <a:spcAft>
                <a:spcPts val="0"/>
              </a:spcAft>
              <a:buClr>
                <a:schemeClr val="dk1"/>
              </a:buClr>
              <a:buSzPts val="1600"/>
              <a:buChar char="•"/>
            </a:pPr>
            <a:r>
              <a:rPr lang="en-US"/>
              <a:t>그레이디언트 부스팅: 이진 트리의 손실을 보완하는 식으로 얕은 결정 트리를 연속하여 추가</a:t>
            </a:r>
            <a:endParaRPr/>
          </a:p>
          <a:p>
            <a:pPr marL="1143000" lvl="2" indent="-228600" algn="l" rtl="0">
              <a:lnSpc>
                <a:spcPct val="140000"/>
              </a:lnSpc>
              <a:spcBef>
                <a:spcPts val="500"/>
              </a:spcBef>
              <a:spcAft>
                <a:spcPts val="0"/>
              </a:spcAft>
              <a:buClr>
                <a:schemeClr val="dk1"/>
              </a:buClr>
              <a:buSzPts val="1600"/>
              <a:buChar char="•"/>
            </a:pPr>
            <a:r>
              <a:rPr lang="en-US"/>
              <a:t>히스토그램 기반 그레이디언트 부스팅: 훈련 데이터를 256개 정수 구간으로 나누어 빠르고 높은 성능</a:t>
            </a:r>
            <a:endParaRPr/>
          </a:p>
          <a:p>
            <a:pPr marL="685800" lvl="1" indent="-228600" algn="l" rtl="0">
              <a:lnSpc>
                <a:spcPct val="140000"/>
              </a:lnSpc>
              <a:spcBef>
                <a:spcPts val="500"/>
              </a:spcBef>
              <a:spcAft>
                <a:spcPts val="0"/>
              </a:spcAft>
              <a:buClr>
                <a:schemeClr val="dk1"/>
              </a:buClr>
              <a:buSzPts val="1800"/>
              <a:buChar char="⁃"/>
            </a:pPr>
            <a:r>
              <a:rPr lang="en-US"/>
              <a:t>그외 라이브러리</a:t>
            </a:r>
            <a:endParaRPr/>
          </a:p>
          <a:p>
            <a:pPr marL="1143000" lvl="2" indent="-228600" algn="l" rtl="0">
              <a:lnSpc>
                <a:spcPct val="140000"/>
              </a:lnSpc>
              <a:spcBef>
                <a:spcPts val="500"/>
              </a:spcBef>
              <a:spcAft>
                <a:spcPts val="0"/>
              </a:spcAft>
              <a:buClr>
                <a:schemeClr val="dk1"/>
              </a:buClr>
              <a:buSzPts val="1600"/>
              <a:buChar char="•"/>
            </a:pPr>
            <a:r>
              <a:rPr lang="en-US"/>
              <a:t>XGBoost</a:t>
            </a:r>
            <a:endParaRPr/>
          </a:p>
          <a:p>
            <a:pPr marL="1143000" lvl="2" indent="-228600" algn="l" rtl="0">
              <a:lnSpc>
                <a:spcPct val="140000"/>
              </a:lnSpc>
              <a:spcBef>
                <a:spcPts val="500"/>
              </a:spcBef>
              <a:spcAft>
                <a:spcPts val="0"/>
              </a:spcAft>
              <a:buClr>
                <a:schemeClr val="dk1"/>
              </a:buClr>
              <a:buSzPts val="1600"/>
              <a:buChar char="•"/>
            </a:pPr>
            <a:r>
              <a:rPr lang="en-US"/>
              <a:t>LightGBM</a:t>
            </a:r>
            <a:endParaRPr/>
          </a:p>
        </p:txBody>
      </p:sp>
      <p:sp>
        <p:nvSpPr>
          <p:cNvPr id="820" name="Google Shape;820;p55"/>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앙상블(13)</a:t>
            </a:r>
            <a:endParaRPr/>
          </a:p>
        </p:txBody>
      </p:sp>
      <p:sp>
        <p:nvSpPr>
          <p:cNvPr id="821" name="Google Shape;821;p55"/>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
        <p:nvSpPr>
          <p:cNvPr id="822" name="Google Shape;822;p55"/>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
            <a:ext cx="10972800" cy="594360"/>
          </a:xfrm>
          <a:prstGeom prst="rect">
            <a:avLst/>
          </a:prstGeom>
          <a:noFill/>
        </p:spPr>
        <p:txBody>
          <a:bodyPr wrap="square" lIns="0" tIns="0" rIns="0" bIns="0" anchor="t">
            <a:spAutoFit/>
          </a:bodyPr>
          <a:lstStyle/>
          <a:p>
            <a:pPr algn="l"/>
            <a:r>
              <a:rPr sz="2600" b="1">
                <a:solidFill>
                  <a:srgbClr val="FF6F3C"/>
                </a:solidFill>
                <a:latin typeface="Trebuchet MS"/>
              </a:rPr>
              <a:t>SECTION 5-3  앙상블 알고리즘 한눈에 비교</a:t>
            </a:r>
          </a:p>
        </p:txBody>
      </p:sp>
      <p:sp>
        <p:nvSpPr>
          <p:cNvPr id="3" name="TextBox 2"/>
          <p:cNvSpPr txBox="1"/>
          <p:nvPr/>
        </p:nvSpPr>
        <p:spPr>
          <a:xfrm>
            <a:off x="640080" y="868680"/>
            <a:ext cx="10515600" cy="320040"/>
          </a:xfrm>
          <a:prstGeom prst="rect">
            <a:avLst/>
          </a:prstGeom>
          <a:noFill/>
        </p:spPr>
        <p:txBody>
          <a:bodyPr wrap="square" lIns="0" tIns="0" rIns="0" bIns="0" anchor="t">
            <a:spAutoFit/>
          </a:bodyPr>
          <a:lstStyle/>
          <a:p>
            <a:pPr algn="l"/>
            <a:r>
              <a:rPr sz="1400" b="0">
                <a:solidFill>
                  <a:srgbClr val="333333"/>
                </a:solidFill>
                <a:latin typeface="Trebuchet MS"/>
              </a:rPr>
              <a:t>배깅 vs 부스팅 — 6가지 알고리즘의 핵심 특징을 한 표에</a:t>
            </a:r>
          </a:p>
        </p:txBody>
      </p:sp>
      <p:sp>
        <p:nvSpPr>
          <p:cNvPr id="4" name="Rectangle 3"/>
          <p:cNvSpPr/>
          <p:nvPr/>
        </p:nvSpPr>
        <p:spPr>
          <a:xfrm>
            <a:off x="1110996" y="1371600"/>
            <a:ext cx="2286000" cy="457200"/>
          </a:xfrm>
          <a:prstGeom prst="rect">
            <a:avLst/>
          </a:prstGeom>
          <a:solidFill>
            <a:srgbClr val="444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1110996" y="1371600"/>
            <a:ext cx="2286000" cy="457200"/>
          </a:xfrm>
          <a:prstGeom prst="rect">
            <a:avLst/>
          </a:prstGeom>
          <a:noFill/>
        </p:spPr>
        <p:txBody>
          <a:bodyPr wrap="square" lIns="0" tIns="0" rIns="0" bIns="0" anchor="ctr">
            <a:spAutoFit/>
          </a:bodyPr>
          <a:lstStyle/>
          <a:p>
            <a:pPr algn="ctr"/>
            <a:r>
              <a:rPr sz="1200" b="1">
                <a:solidFill>
                  <a:srgbClr val="FFFFFF"/>
                </a:solidFill>
                <a:latin typeface="Trebuchet MS"/>
              </a:rPr>
              <a:t>알고리즘</a:t>
            </a:r>
          </a:p>
        </p:txBody>
      </p:sp>
      <p:sp>
        <p:nvSpPr>
          <p:cNvPr id="6" name="Rectangle 5"/>
          <p:cNvSpPr/>
          <p:nvPr/>
        </p:nvSpPr>
        <p:spPr>
          <a:xfrm>
            <a:off x="3396996" y="1371600"/>
            <a:ext cx="1280160" cy="457200"/>
          </a:xfrm>
          <a:prstGeom prst="rect">
            <a:avLst/>
          </a:prstGeom>
          <a:solidFill>
            <a:srgbClr val="444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3396996" y="1371600"/>
            <a:ext cx="1280160" cy="457200"/>
          </a:xfrm>
          <a:prstGeom prst="rect">
            <a:avLst/>
          </a:prstGeom>
          <a:noFill/>
        </p:spPr>
        <p:txBody>
          <a:bodyPr wrap="square" lIns="0" tIns="0" rIns="0" bIns="0" anchor="ctr">
            <a:spAutoFit/>
          </a:bodyPr>
          <a:lstStyle/>
          <a:p>
            <a:pPr algn="ctr"/>
            <a:r>
              <a:rPr sz="1200" b="1">
                <a:solidFill>
                  <a:srgbClr val="FFFFFF"/>
                </a:solidFill>
                <a:latin typeface="Trebuchet MS"/>
              </a:rPr>
              <a:t>카테고리</a:t>
            </a:r>
          </a:p>
        </p:txBody>
      </p:sp>
      <p:sp>
        <p:nvSpPr>
          <p:cNvPr id="8" name="Rectangle 7"/>
          <p:cNvSpPr/>
          <p:nvPr/>
        </p:nvSpPr>
        <p:spPr>
          <a:xfrm>
            <a:off x="4677156" y="1371600"/>
            <a:ext cx="1371600" cy="457200"/>
          </a:xfrm>
          <a:prstGeom prst="rect">
            <a:avLst/>
          </a:prstGeom>
          <a:solidFill>
            <a:srgbClr val="444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677156" y="1371600"/>
            <a:ext cx="1371600" cy="457200"/>
          </a:xfrm>
          <a:prstGeom prst="rect">
            <a:avLst/>
          </a:prstGeom>
          <a:noFill/>
        </p:spPr>
        <p:txBody>
          <a:bodyPr wrap="square" lIns="0" tIns="0" rIns="0" bIns="0" anchor="ctr">
            <a:spAutoFit/>
          </a:bodyPr>
          <a:lstStyle/>
          <a:p>
            <a:pPr algn="ctr"/>
            <a:r>
              <a:rPr sz="1200" b="1">
                <a:solidFill>
                  <a:srgbClr val="FFFFFF"/>
                </a:solidFill>
                <a:latin typeface="Trebuchet MS"/>
              </a:rPr>
              <a:t>부트스트랩</a:t>
            </a:r>
          </a:p>
        </p:txBody>
      </p:sp>
      <p:sp>
        <p:nvSpPr>
          <p:cNvPr id="10" name="Rectangle 9"/>
          <p:cNvSpPr/>
          <p:nvPr/>
        </p:nvSpPr>
        <p:spPr>
          <a:xfrm>
            <a:off x="6048756" y="1371600"/>
            <a:ext cx="1645920" cy="457200"/>
          </a:xfrm>
          <a:prstGeom prst="rect">
            <a:avLst/>
          </a:prstGeom>
          <a:solidFill>
            <a:srgbClr val="444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6048756" y="1371600"/>
            <a:ext cx="1645920" cy="457200"/>
          </a:xfrm>
          <a:prstGeom prst="rect">
            <a:avLst/>
          </a:prstGeom>
          <a:noFill/>
        </p:spPr>
        <p:txBody>
          <a:bodyPr wrap="square" lIns="0" tIns="0" rIns="0" bIns="0" anchor="ctr">
            <a:spAutoFit/>
          </a:bodyPr>
          <a:lstStyle/>
          <a:p>
            <a:pPr algn="ctr"/>
            <a:r>
              <a:rPr sz="1200" b="1">
                <a:solidFill>
                  <a:srgbClr val="FFFFFF"/>
                </a:solidFill>
                <a:latin typeface="Trebuchet MS"/>
              </a:rPr>
              <a:t>학습 속도</a:t>
            </a:r>
          </a:p>
        </p:txBody>
      </p:sp>
      <p:sp>
        <p:nvSpPr>
          <p:cNvPr id="12" name="Rectangle 11"/>
          <p:cNvSpPr/>
          <p:nvPr/>
        </p:nvSpPr>
        <p:spPr>
          <a:xfrm>
            <a:off x="7694676" y="1371600"/>
            <a:ext cx="1828800" cy="457200"/>
          </a:xfrm>
          <a:prstGeom prst="rect">
            <a:avLst/>
          </a:prstGeom>
          <a:solidFill>
            <a:srgbClr val="444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7694676" y="1371600"/>
            <a:ext cx="1828800" cy="457200"/>
          </a:xfrm>
          <a:prstGeom prst="rect">
            <a:avLst/>
          </a:prstGeom>
          <a:noFill/>
        </p:spPr>
        <p:txBody>
          <a:bodyPr wrap="square" lIns="0" tIns="0" rIns="0" bIns="0" anchor="ctr">
            <a:spAutoFit/>
          </a:bodyPr>
          <a:lstStyle/>
          <a:p>
            <a:pPr algn="ctr"/>
            <a:r>
              <a:rPr sz="1200" b="1">
                <a:solidFill>
                  <a:srgbClr val="FFFFFF"/>
                </a:solidFill>
                <a:latin typeface="Trebuchet MS"/>
              </a:rPr>
              <a:t>튜닝 민감도</a:t>
            </a:r>
          </a:p>
        </p:txBody>
      </p:sp>
      <p:sp>
        <p:nvSpPr>
          <p:cNvPr id="14" name="Rectangle 13"/>
          <p:cNvSpPr/>
          <p:nvPr/>
        </p:nvSpPr>
        <p:spPr>
          <a:xfrm>
            <a:off x="9523476" y="1371600"/>
            <a:ext cx="1554480" cy="457200"/>
          </a:xfrm>
          <a:prstGeom prst="rect">
            <a:avLst/>
          </a:prstGeom>
          <a:solidFill>
            <a:srgbClr val="444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9523476" y="1371600"/>
            <a:ext cx="1554480" cy="457200"/>
          </a:xfrm>
          <a:prstGeom prst="rect">
            <a:avLst/>
          </a:prstGeom>
          <a:noFill/>
        </p:spPr>
        <p:txBody>
          <a:bodyPr wrap="square" lIns="0" tIns="0" rIns="0" bIns="0" anchor="ctr">
            <a:spAutoFit/>
          </a:bodyPr>
          <a:lstStyle/>
          <a:p>
            <a:pPr algn="ctr"/>
            <a:r>
              <a:rPr sz="1200" b="1">
                <a:solidFill>
                  <a:srgbClr val="FFFFFF"/>
                </a:solidFill>
                <a:latin typeface="Trebuchet MS"/>
              </a:rPr>
              <a:t>결측값 자동</a:t>
            </a:r>
          </a:p>
        </p:txBody>
      </p:sp>
      <p:sp>
        <p:nvSpPr>
          <p:cNvPr id="16" name="Rectangle 15"/>
          <p:cNvSpPr/>
          <p:nvPr/>
        </p:nvSpPr>
        <p:spPr>
          <a:xfrm>
            <a:off x="1110996" y="1828800"/>
            <a:ext cx="22860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1248156" y="1828800"/>
            <a:ext cx="2103120" cy="457200"/>
          </a:xfrm>
          <a:prstGeom prst="rect">
            <a:avLst/>
          </a:prstGeom>
          <a:noFill/>
        </p:spPr>
        <p:txBody>
          <a:bodyPr wrap="square" lIns="0" tIns="0" rIns="0" bIns="0" anchor="ctr">
            <a:spAutoFit/>
          </a:bodyPr>
          <a:lstStyle/>
          <a:p>
            <a:pPr algn="l"/>
            <a:r>
              <a:rPr sz="1200" b="1">
                <a:solidFill>
                  <a:srgbClr val="333333"/>
                </a:solidFill>
                <a:latin typeface="Trebuchet MS"/>
              </a:rPr>
              <a:t>랜덤 포레스트</a:t>
            </a:r>
          </a:p>
        </p:txBody>
      </p:sp>
      <p:sp>
        <p:nvSpPr>
          <p:cNvPr id="18" name="Rectangle 17"/>
          <p:cNvSpPr/>
          <p:nvPr/>
        </p:nvSpPr>
        <p:spPr>
          <a:xfrm>
            <a:off x="3396996" y="1828800"/>
            <a:ext cx="128016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ounded Rectangle 18"/>
          <p:cNvSpPr/>
          <p:nvPr/>
        </p:nvSpPr>
        <p:spPr>
          <a:xfrm>
            <a:off x="3625596" y="1911096"/>
            <a:ext cx="822960" cy="292608"/>
          </a:xfrm>
          <a:prstGeom prst="roundRect">
            <a:avLst/>
          </a:prstGeom>
          <a:solidFill>
            <a:srgbClr val="CECBF6"/>
          </a:solidFill>
          <a:ln w="6350">
            <a:solidFill>
              <a:srgbClr val="3C34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3625596" y="1911096"/>
            <a:ext cx="822960" cy="292608"/>
          </a:xfrm>
          <a:prstGeom prst="rect">
            <a:avLst/>
          </a:prstGeom>
          <a:noFill/>
        </p:spPr>
        <p:txBody>
          <a:bodyPr wrap="square" lIns="0" tIns="0" rIns="0" bIns="0" anchor="ctr">
            <a:spAutoFit/>
          </a:bodyPr>
          <a:lstStyle/>
          <a:p>
            <a:pPr algn="ctr"/>
            <a:r>
              <a:rPr sz="1000" b="1">
                <a:solidFill>
                  <a:srgbClr val="3C3489"/>
                </a:solidFill>
                <a:latin typeface="Trebuchet MS"/>
              </a:rPr>
              <a:t>배깅</a:t>
            </a:r>
          </a:p>
        </p:txBody>
      </p:sp>
      <p:sp>
        <p:nvSpPr>
          <p:cNvPr id="21" name="Rectangle 20"/>
          <p:cNvSpPr/>
          <p:nvPr/>
        </p:nvSpPr>
        <p:spPr>
          <a:xfrm>
            <a:off x="4677156" y="1828800"/>
            <a:ext cx="13716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4677156" y="1828800"/>
            <a:ext cx="1371600" cy="457200"/>
          </a:xfrm>
          <a:prstGeom prst="rect">
            <a:avLst/>
          </a:prstGeom>
          <a:noFill/>
        </p:spPr>
        <p:txBody>
          <a:bodyPr wrap="square" lIns="0" tIns="0" rIns="0" bIns="0" anchor="ctr">
            <a:spAutoFit/>
          </a:bodyPr>
          <a:lstStyle/>
          <a:p>
            <a:pPr algn="ctr"/>
            <a:r>
              <a:rPr sz="1800" b="1">
                <a:solidFill>
                  <a:srgbClr val="0F6E56"/>
                </a:solidFill>
                <a:latin typeface="Trebuchet MS"/>
              </a:rPr>
              <a:t>✓</a:t>
            </a:r>
          </a:p>
        </p:txBody>
      </p:sp>
      <p:sp>
        <p:nvSpPr>
          <p:cNvPr id="23" name="Rectangle 22"/>
          <p:cNvSpPr/>
          <p:nvPr/>
        </p:nvSpPr>
        <p:spPr>
          <a:xfrm>
            <a:off x="6048756" y="1828800"/>
            <a:ext cx="164592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6048756" y="1828800"/>
            <a:ext cx="1645920" cy="457200"/>
          </a:xfrm>
          <a:prstGeom prst="rect">
            <a:avLst/>
          </a:prstGeom>
          <a:noFill/>
        </p:spPr>
        <p:txBody>
          <a:bodyPr wrap="square" lIns="0" tIns="0" rIns="0" bIns="0" anchor="ctr">
            <a:spAutoFit/>
          </a:bodyPr>
          <a:lstStyle/>
          <a:p>
            <a:pPr algn="ctr"/>
            <a:r>
              <a:rPr sz="1100" b="0">
                <a:solidFill>
                  <a:srgbClr val="333333"/>
                </a:solidFill>
                <a:latin typeface="Trebuchet MS"/>
              </a:rPr>
              <a:t>빠름</a:t>
            </a:r>
          </a:p>
        </p:txBody>
      </p:sp>
      <p:sp>
        <p:nvSpPr>
          <p:cNvPr id="25" name="Rectangle 24"/>
          <p:cNvSpPr/>
          <p:nvPr/>
        </p:nvSpPr>
        <p:spPr>
          <a:xfrm>
            <a:off x="7694676" y="1828800"/>
            <a:ext cx="18288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7694676" y="1828800"/>
            <a:ext cx="1828800" cy="457200"/>
          </a:xfrm>
          <a:prstGeom prst="rect">
            <a:avLst/>
          </a:prstGeom>
          <a:noFill/>
        </p:spPr>
        <p:txBody>
          <a:bodyPr wrap="square" lIns="0" tIns="0" rIns="0" bIns="0" anchor="ctr">
            <a:spAutoFit/>
          </a:bodyPr>
          <a:lstStyle/>
          <a:p>
            <a:pPr algn="ctr"/>
            <a:r>
              <a:rPr sz="1100" b="0">
                <a:solidFill>
                  <a:srgbClr val="333333"/>
                </a:solidFill>
                <a:latin typeface="Trebuchet MS"/>
              </a:rPr>
              <a:t>낮음 (안전)</a:t>
            </a:r>
          </a:p>
        </p:txBody>
      </p:sp>
      <p:sp>
        <p:nvSpPr>
          <p:cNvPr id="27" name="Rectangle 26"/>
          <p:cNvSpPr/>
          <p:nvPr/>
        </p:nvSpPr>
        <p:spPr>
          <a:xfrm>
            <a:off x="9523476" y="1828800"/>
            <a:ext cx="155448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9523476" y="1828800"/>
            <a:ext cx="155448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29" name="Rectangle 28"/>
          <p:cNvSpPr/>
          <p:nvPr/>
        </p:nvSpPr>
        <p:spPr>
          <a:xfrm>
            <a:off x="1110996" y="2286000"/>
            <a:ext cx="22860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1248156" y="2286000"/>
            <a:ext cx="2103120" cy="457200"/>
          </a:xfrm>
          <a:prstGeom prst="rect">
            <a:avLst/>
          </a:prstGeom>
          <a:noFill/>
        </p:spPr>
        <p:txBody>
          <a:bodyPr wrap="square" lIns="0" tIns="0" rIns="0" bIns="0" anchor="ctr">
            <a:spAutoFit/>
          </a:bodyPr>
          <a:lstStyle/>
          <a:p>
            <a:pPr algn="l"/>
            <a:r>
              <a:rPr sz="1200" b="1">
                <a:solidFill>
                  <a:srgbClr val="333333"/>
                </a:solidFill>
                <a:latin typeface="Trebuchet MS"/>
              </a:rPr>
              <a:t>엑스트라 트리</a:t>
            </a:r>
          </a:p>
        </p:txBody>
      </p:sp>
      <p:sp>
        <p:nvSpPr>
          <p:cNvPr id="31" name="Rectangle 30"/>
          <p:cNvSpPr/>
          <p:nvPr/>
        </p:nvSpPr>
        <p:spPr>
          <a:xfrm>
            <a:off x="3396996" y="2286000"/>
            <a:ext cx="128016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ed Rectangle 31"/>
          <p:cNvSpPr/>
          <p:nvPr/>
        </p:nvSpPr>
        <p:spPr>
          <a:xfrm>
            <a:off x="3625596" y="2368296"/>
            <a:ext cx="822960" cy="292608"/>
          </a:xfrm>
          <a:prstGeom prst="roundRect">
            <a:avLst/>
          </a:prstGeom>
          <a:solidFill>
            <a:srgbClr val="CECBF6"/>
          </a:solidFill>
          <a:ln w="6350">
            <a:solidFill>
              <a:srgbClr val="3C34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3625596" y="2368296"/>
            <a:ext cx="822960" cy="292608"/>
          </a:xfrm>
          <a:prstGeom prst="rect">
            <a:avLst/>
          </a:prstGeom>
          <a:noFill/>
        </p:spPr>
        <p:txBody>
          <a:bodyPr wrap="square" lIns="0" tIns="0" rIns="0" bIns="0" anchor="ctr">
            <a:spAutoFit/>
          </a:bodyPr>
          <a:lstStyle/>
          <a:p>
            <a:pPr algn="ctr"/>
            <a:r>
              <a:rPr sz="1000" b="1">
                <a:solidFill>
                  <a:srgbClr val="3C3489"/>
                </a:solidFill>
                <a:latin typeface="Trebuchet MS"/>
              </a:rPr>
              <a:t>배깅</a:t>
            </a:r>
          </a:p>
        </p:txBody>
      </p:sp>
      <p:sp>
        <p:nvSpPr>
          <p:cNvPr id="34" name="Rectangle 33"/>
          <p:cNvSpPr/>
          <p:nvPr/>
        </p:nvSpPr>
        <p:spPr>
          <a:xfrm>
            <a:off x="4677156" y="2286000"/>
            <a:ext cx="13716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TextBox 34"/>
          <p:cNvSpPr txBox="1"/>
          <p:nvPr/>
        </p:nvSpPr>
        <p:spPr>
          <a:xfrm>
            <a:off x="4677156" y="2286000"/>
            <a:ext cx="137160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36" name="Rectangle 35"/>
          <p:cNvSpPr/>
          <p:nvPr/>
        </p:nvSpPr>
        <p:spPr>
          <a:xfrm>
            <a:off x="6048756" y="2286000"/>
            <a:ext cx="164592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36"/>
          <p:cNvSpPr txBox="1"/>
          <p:nvPr/>
        </p:nvSpPr>
        <p:spPr>
          <a:xfrm>
            <a:off x="6048756" y="2286000"/>
            <a:ext cx="1645920" cy="457200"/>
          </a:xfrm>
          <a:prstGeom prst="rect">
            <a:avLst/>
          </a:prstGeom>
          <a:noFill/>
        </p:spPr>
        <p:txBody>
          <a:bodyPr wrap="square" lIns="0" tIns="0" rIns="0" bIns="0" anchor="ctr">
            <a:spAutoFit/>
          </a:bodyPr>
          <a:lstStyle/>
          <a:p>
            <a:pPr algn="ctr"/>
            <a:r>
              <a:rPr sz="1100" b="0">
                <a:solidFill>
                  <a:srgbClr val="333333"/>
                </a:solidFill>
                <a:latin typeface="Trebuchet MS"/>
              </a:rPr>
              <a:t>매우 빠름</a:t>
            </a:r>
          </a:p>
        </p:txBody>
      </p:sp>
      <p:sp>
        <p:nvSpPr>
          <p:cNvPr id="38" name="Rectangle 37"/>
          <p:cNvSpPr/>
          <p:nvPr/>
        </p:nvSpPr>
        <p:spPr>
          <a:xfrm>
            <a:off x="7694676" y="2286000"/>
            <a:ext cx="18288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TextBox 38"/>
          <p:cNvSpPr txBox="1"/>
          <p:nvPr/>
        </p:nvSpPr>
        <p:spPr>
          <a:xfrm>
            <a:off x="7694676" y="2286000"/>
            <a:ext cx="1828800" cy="457200"/>
          </a:xfrm>
          <a:prstGeom prst="rect">
            <a:avLst/>
          </a:prstGeom>
          <a:noFill/>
        </p:spPr>
        <p:txBody>
          <a:bodyPr wrap="square" lIns="0" tIns="0" rIns="0" bIns="0" anchor="ctr">
            <a:spAutoFit/>
          </a:bodyPr>
          <a:lstStyle/>
          <a:p>
            <a:pPr algn="ctr"/>
            <a:r>
              <a:rPr sz="1100" b="0">
                <a:solidFill>
                  <a:srgbClr val="333333"/>
                </a:solidFill>
                <a:latin typeface="Trebuchet MS"/>
              </a:rPr>
              <a:t>낮음</a:t>
            </a:r>
          </a:p>
        </p:txBody>
      </p:sp>
      <p:sp>
        <p:nvSpPr>
          <p:cNvPr id="40" name="Rectangle 39"/>
          <p:cNvSpPr/>
          <p:nvPr/>
        </p:nvSpPr>
        <p:spPr>
          <a:xfrm>
            <a:off x="9523476" y="2286000"/>
            <a:ext cx="155448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1" name="TextBox 40"/>
          <p:cNvSpPr txBox="1"/>
          <p:nvPr/>
        </p:nvSpPr>
        <p:spPr>
          <a:xfrm>
            <a:off x="9523476" y="2286000"/>
            <a:ext cx="155448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42" name="Rectangle 41"/>
          <p:cNvSpPr/>
          <p:nvPr/>
        </p:nvSpPr>
        <p:spPr>
          <a:xfrm>
            <a:off x="1110996" y="2743200"/>
            <a:ext cx="22860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3" name="TextBox 42"/>
          <p:cNvSpPr txBox="1"/>
          <p:nvPr/>
        </p:nvSpPr>
        <p:spPr>
          <a:xfrm>
            <a:off x="1248156" y="2743200"/>
            <a:ext cx="2103120" cy="457200"/>
          </a:xfrm>
          <a:prstGeom prst="rect">
            <a:avLst/>
          </a:prstGeom>
          <a:noFill/>
        </p:spPr>
        <p:txBody>
          <a:bodyPr wrap="square" lIns="0" tIns="0" rIns="0" bIns="0" anchor="ctr">
            <a:spAutoFit/>
          </a:bodyPr>
          <a:lstStyle/>
          <a:p>
            <a:pPr algn="l"/>
            <a:r>
              <a:rPr sz="1200" b="1">
                <a:solidFill>
                  <a:srgbClr val="333333"/>
                </a:solidFill>
                <a:latin typeface="Trebuchet MS"/>
              </a:rPr>
              <a:t>그레이디언트 부스팅</a:t>
            </a:r>
          </a:p>
        </p:txBody>
      </p:sp>
      <p:sp>
        <p:nvSpPr>
          <p:cNvPr id="44" name="Rectangle 43"/>
          <p:cNvSpPr/>
          <p:nvPr/>
        </p:nvSpPr>
        <p:spPr>
          <a:xfrm>
            <a:off x="3396996" y="2743200"/>
            <a:ext cx="128016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5" name="Rounded Rectangle 44"/>
          <p:cNvSpPr/>
          <p:nvPr/>
        </p:nvSpPr>
        <p:spPr>
          <a:xfrm>
            <a:off x="3625596" y="2825496"/>
            <a:ext cx="822960" cy="292608"/>
          </a:xfrm>
          <a:prstGeom prst="roundRect">
            <a:avLst/>
          </a:prstGeom>
          <a:solidFill>
            <a:srgbClr val="C0DD97"/>
          </a:solidFill>
          <a:ln w="6350">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6" name="TextBox 45"/>
          <p:cNvSpPr txBox="1"/>
          <p:nvPr/>
        </p:nvSpPr>
        <p:spPr>
          <a:xfrm>
            <a:off x="3625596" y="2825496"/>
            <a:ext cx="822960" cy="292608"/>
          </a:xfrm>
          <a:prstGeom prst="rect">
            <a:avLst/>
          </a:prstGeom>
          <a:noFill/>
        </p:spPr>
        <p:txBody>
          <a:bodyPr wrap="square" lIns="0" tIns="0" rIns="0" bIns="0" anchor="ctr">
            <a:spAutoFit/>
          </a:bodyPr>
          <a:lstStyle/>
          <a:p>
            <a:pPr algn="ctr"/>
            <a:r>
              <a:rPr sz="1000" b="1">
                <a:solidFill>
                  <a:srgbClr val="0F6E56"/>
                </a:solidFill>
                <a:latin typeface="Trebuchet MS"/>
              </a:rPr>
              <a:t>부스팅</a:t>
            </a:r>
          </a:p>
        </p:txBody>
      </p:sp>
      <p:sp>
        <p:nvSpPr>
          <p:cNvPr id="47" name="Rectangle 46"/>
          <p:cNvSpPr/>
          <p:nvPr/>
        </p:nvSpPr>
        <p:spPr>
          <a:xfrm>
            <a:off x="4677156" y="2743200"/>
            <a:ext cx="13716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8" name="TextBox 47"/>
          <p:cNvSpPr txBox="1"/>
          <p:nvPr/>
        </p:nvSpPr>
        <p:spPr>
          <a:xfrm>
            <a:off x="4677156" y="2743200"/>
            <a:ext cx="137160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49" name="Rectangle 48"/>
          <p:cNvSpPr/>
          <p:nvPr/>
        </p:nvSpPr>
        <p:spPr>
          <a:xfrm>
            <a:off x="6048756" y="2743200"/>
            <a:ext cx="164592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0" name="TextBox 49"/>
          <p:cNvSpPr txBox="1"/>
          <p:nvPr/>
        </p:nvSpPr>
        <p:spPr>
          <a:xfrm>
            <a:off x="6048756" y="2743200"/>
            <a:ext cx="1645920" cy="457200"/>
          </a:xfrm>
          <a:prstGeom prst="rect">
            <a:avLst/>
          </a:prstGeom>
          <a:noFill/>
        </p:spPr>
        <p:txBody>
          <a:bodyPr wrap="square" lIns="0" tIns="0" rIns="0" bIns="0" anchor="ctr">
            <a:spAutoFit/>
          </a:bodyPr>
          <a:lstStyle/>
          <a:p>
            <a:pPr algn="ctr"/>
            <a:r>
              <a:rPr sz="1100" b="0">
                <a:solidFill>
                  <a:srgbClr val="333333"/>
                </a:solidFill>
                <a:latin typeface="Trebuchet MS"/>
              </a:rPr>
              <a:t>느림</a:t>
            </a:r>
          </a:p>
        </p:txBody>
      </p:sp>
      <p:sp>
        <p:nvSpPr>
          <p:cNvPr id="51" name="Rectangle 50"/>
          <p:cNvSpPr/>
          <p:nvPr/>
        </p:nvSpPr>
        <p:spPr>
          <a:xfrm>
            <a:off x="7694676" y="2743200"/>
            <a:ext cx="18288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2" name="TextBox 51"/>
          <p:cNvSpPr txBox="1"/>
          <p:nvPr/>
        </p:nvSpPr>
        <p:spPr>
          <a:xfrm>
            <a:off x="7694676" y="2743200"/>
            <a:ext cx="1828800" cy="457200"/>
          </a:xfrm>
          <a:prstGeom prst="rect">
            <a:avLst/>
          </a:prstGeom>
          <a:noFill/>
        </p:spPr>
        <p:txBody>
          <a:bodyPr wrap="square" lIns="0" tIns="0" rIns="0" bIns="0" anchor="ctr">
            <a:spAutoFit/>
          </a:bodyPr>
          <a:lstStyle/>
          <a:p>
            <a:pPr algn="ctr"/>
            <a:r>
              <a:rPr sz="1100" b="0">
                <a:solidFill>
                  <a:srgbClr val="333333"/>
                </a:solidFill>
                <a:latin typeface="Trebuchet MS"/>
              </a:rPr>
              <a:t>높음</a:t>
            </a:r>
          </a:p>
        </p:txBody>
      </p:sp>
      <p:sp>
        <p:nvSpPr>
          <p:cNvPr id="53" name="Rectangle 52"/>
          <p:cNvSpPr/>
          <p:nvPr/>
        </p:nvSpPr>
        <p:spPr>
          <a:xfrm>
            <a:off x="9523476" y="2743200"/>
            <a:ext cx="155448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4" name="TextBox 53"/>
          <p:cNvSpPr txBox="1"/>
          <p:nvPr/>
        </p:nvSpPr>
        <p:spPr>
          <a:xfrm>
            <a:off x="9523476" y="2743200"/>
            <a:ext cx="155448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55" name="Rectangle 54"/>
          <p:cNvSpPr/>
          <p:nvPr/>
        </p:nvSpPr>
        <p:spPr>
          <a:xfrm>
            <a:off x="1110996" y="3200400"/>
            <a:ext cx="22860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6" name="TextBox 55"/>
          <p:cNvSpPr txBox="1"/>
          <p:nvPr/>
        </p:nvSpPr>
        <p:spPr>
          <a:xfrm>
            <a:off x="1248156" y="3200400"/>
            <a:ext cx="2103120" cy="457200"/>
          </a:xfrm>
          <a:prstGeom prst="rect">
            <a:avLst/>
          </a:prstGeom>
          <a:noFill/>
        </p:spPr>
        <p:txBody>
          <a:bodyPr wrap="square" lIns="0" tIns="0" rIns="0" bIns="0" anchor="ctr">
            <a:spAutoFit/>
          </a:bodyPr>
          <a:lstStyle/>
          <a:p>
            <a:pPr algn="l"/>
            <a:r>
              <a:rPr sz="1200" b="1">
                <a:solidFill>
                  <a:srgbClr val="333333"/>
                </a:solidFill>
                <a:latin typeface="Trebuchet MS"/>
              </a:rPr>
              <a:t>히스토그램 GB</a:t>
            </a:r>
          </a:p>
        </p:txBody>
      </p:sp>
      <p:sp>
        <p:nvSpPr>
          <p:cNvPr id="57" name="Rectangle 56"/>
          <p:cNvSpPr/>
          <p:nvPr/>
        </p:nvSpPr>
        <p:spPr>
          <a:xfrm>
            <a:off x="3396996" y="3200400"/>
            <a:ext cx="128016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8" name="Rounded Rectangle 57"/>
          <p:cNvSpPr/>
          <p:nvPr/>
        </p:nvSpPr>
        <p:spPr>
          <a:xfrm>
            <a:off x="3625596" y="3282696"/>
            <a:ext cx="822960" cy="292608"/>
          </a:xfrm>
          <a:prstGeom prst="roundRect">
            <a:avLst/>
          </a:prstGeom>
          <a:solidFill>
            <a:srgbClr val="C0DD97"/>
          </a:solidFill>
          <a:ln w="6350">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9" name="TextBox 58"/>
          <p:cNvSpPr txBox="1"/>
          <p:nvPr/>
        </p:nvSpPr>
        <p:spPr>
          <a:xfrm>
            <a:off x="3625596" y="3282696"/>
            <a:ext cx="822960" cy="292608"/>
          </a:xfrm>
          <a:prstGeom prst="rect">
            <a:avLst/>
          </a:prstGeom>
          <a:noFill/>
        </p:spPr>
        <p:txBody>
          <a:bodyPr wrap="square" lIns="0" tIns="0" rIns="0" bIns="0" anchor="ctr">
            <a:spAutoFit/>
          </a:bodyPr>
          <a:lstStyle/>
          <a:p>
            <a:pPr algn="ctr"/>
            <a:r>
              <a:rPr sz="1000" b="1">
                <a:solidFill>
                  <a:srgbClr val="0F6E56"/>
                </a:solidFill>
                <a:latin typeface="Trebuchet MS"/>
              </a:rPr>
              <a:t>부스팅</a:t>
            </a:r>
          </a:p>
        </p:txBody>
      </p:sp>
      <p:sp>
        <p:nvSpPr>
          <p:cNvPr id="60" name="Rectangle 59"/>
          <p:cNvSpPr/>
          <p:nvPr/>
        </p:nvSpPr>
        <p:spPr>
          <a:xfrm>
            <a:off x="4677156" y="3200400"/>
            <a:ext cx="13716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1" name="TextBox 60"/>
          <p:cNvSpPr txBox="1"/>
          <p:nvPr/>
        </p:nvSpPr>
        <p:spPr>
          <a:xfrm>
            <a:off x="4677156" y="3200400"/>
            <a:ext cx="137160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62" name="Rectangle 61"/>
          <p:cNvSpPr/>
          <p:nvPr/>
        </p:nvSpPr>
        <p:spPr>
          <a:xfrm>
            <a:off x="6048756" y="3200400"/>
            <a:ext cx="164592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3" name="TextBox 62"/>
          <p:cNvSpPr txBox="1"/>
          <p:nvPr/>
        </p:nvSpPr>
        <p:spPr>
          <a:xfrm>
            <a:off x="6048756" y="3200400"/>
            <a:ext cx="1645920" cy="457200"/>
          </a:xfrm>
          <a:prstGeom prst="rect">
            <a:avLst/>
          </a:prstGeom>
          <a:noFill/>
        </p:spPr>
        <p:txBody>
          <a:bodyPr wrap="square" lIns="0" tIns="0" rIns="0" bIns="0" anchor="ctr">
            <a:spAutoFit/>
          </a:bodyPr>
          <a:lstStyle/>
          <a:p>
            <a:pPr algn="ctr"/>
            <a:r>
              <a:rPr sz="1100" b="0">
                <a:solidFill>
                  <a:srgbClr val="333333"/>
                </a:solidFill>
                <a:latin typeface="Trebuchet MS"/>
              </a:rPr>
              <a:t>매우 빠름</a:t>
            </a:r>
          </a:p>
        </p:txBody>
      </p:sp>
      <p:sp>
        <p:nvSpPr>
          <p:cNvPr id="64" name="Rectangle 63"/>
          <p:cNvSpPr/>
          <p:nvPr/>
        </p:nvSpPr>
        <p:spPr>
          <a:xfrm>
            <a:off x="7694676" y="3200400"/>
            <a:ext cx="18288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5" name="TextBox 64"/>
          <p:cNvSpPr txBox="1"/>
          <p:nvPr/>
        </p:nvSpPr>
        <p:spPr>
          <a:xfrm>
            <a:off x="7694676" y="3200400"/>
            <a:ext cx="1828800" cy="457200"/>
          </a:xfrm>
          <a:prstGeom prst="rect">
            <a:avLst/>
          </a:prstGeom>
          <a:noFill/>
        </p:spPr>
        <p:txBody>
          <a:bodyPr wrap="square" lIns="0" tIns="0" rIns="0" bIns="0" anchor="ctr">
            <a:spAutoFit/>
          </a:bodyPr>
          <a:lstStyle/>
          <a:p>
            <a:pPr algn="ctr"/>
            <a:r>
              <a:rPr sz="1100" b="0">
                <a:solidFill>
                  <a:srgbClr val="333333"/>
                </a:solidFill>
                <a:latin typeface="Trebuchet MS"/>
              </a:rPr>
              <a:t>중간</a:t>
            </a:r>
          </a:p>
        </p:txBody>
      </p:sp>
      <p:sp>
        <p:nvSpPr>
          <p:cNvPr id="66" name="Rectangle 65"/>
          <p:cNvSpPr/>
          <p:nvPr/>
        </p:nvSpPr>
        <p:spPr>
          <a:xfrm>
            <a:off x="9523476" y="3200400"/>
            <a:ext cx="155448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7" name="TextBox 66"/>
          <p:cNvSpPr txBox="1"/>
          <p:nvPr/>
        </p:nvSpPr>
        <p:spPr>
          <a:xfrm>
            <a:off x="9523476" y="3200400"/>
            <a:ext cx="1554480" cy="457200"/>
          </a:xfrm>
          <a:prstGeom prst="rect">
            <a:avLst/>
          </a:prstGeom>
          <a:noFill/>
        </p:spPr>
        <p:txBody>
          <a:bodyPr wrap="square" lIns="0" tIns="0" rIns="0" bIns="0" anchor="ctr">
            <a:spAutoFit/>
          </a:bodyPr>
          <a:lstStyle/>
          <a:p>
            <a:pPr algn="ctr"/>
            <a:r>
              <a:rPr sz="1800" b="1">
                <a:solidFill>
                  <a:srgbClr val="0F6E56"/>
                </a:solidFill>
                <a:latin typeface="Trebuchet MS"/>
              </a:rPr>
              <a:t>✓</a:t>
            </a:r>
          </a:p>
        </p:txBody>
      </p:sp>
      <p:sp>
        <p:nvSpPr>
          <p:cNvPr id="68" name="Rectangle 67"/>
          <p:cNvSpPr/>
          <p:nvPr/>
        </p:nvSpPr>
        <p:spPr>
          <a:xfrm>
            <a:off x="1110996" y="3657600"/>
            <a:ext cx="22860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9" name="TextBox 68"/>
          <p:cNvSpPr txBox="1"/>
          <p:nvPr/>
        </p:nvSpPr>
        <p:spPr>
          <a:xfrm>
            <a:off x="1248156" y="3657600"/>
            <a:ext cx="2103120" cy="457200"/>
          </a:xfrm>
          <a:prstGeom prst="rect">
            <a:avLst/>
          </a:prstGeom>
          <a:noFill/>
        </p:spPr>
        <p:txBody>
          <a:bodyPr wrap="square" lIns="0" tIns="0" rIns="0" bIns="0" anchor="ctr">
            <a:spAutoFit/>
          </a:bodyPr>
          <a:lstStyle/>
          <a:p>
            <a:pPr algn="l"/>
            <a:r>
              <a:rPr sz="1200" b="1">
                <a:solidFill>
                  <a:srgbClr val="333333"/>
                </a:solidFill>
                <a:latin typeface="Trebuchet MS"/>
              </a:rPr>
              <a:t>XGBoost</a:t>
            </a:r>
          </a:p>
        </p:txBody>
      </p:sp>
      <p:sp>
        <p:nvSpPr>
          <p:cNvPr id="70" name="Rectangle 69"/>
          <p:cNvSpPr/>
          <p:nvPr/>
        </p:nvSpPr>
        <p:spPr>
          <a:xfrm>
            <a:off x="3396996" y="3657600"/>
            <a:ext cx="128016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1" name="Rounded Rectangle 70"/>
          <p:cNvSpPr/>
          <p:nvPr/>
        </p:nvSpPr>
        <p:spPr>
          <a:xfrm>
            <a:off x="3625596" y="3739896"/>
            <a:ext cx="822960" cy="292608"/>
          </a:xfrm>
          <a:prstGeom prst="roundRect">
            <a:avLst/>
          </a:prstGeom>
          <a:solidFill>
            <a:srgbClr val="C0DD97"/>
          </a:solidFill>
          <a:ln w="6350">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2" name="TextBox 71"/>
          <p:cNvSpPr txBox="1"/>
          <p:nvPr/>
        </p:nvSpPr>
        <p:spPr>
          <a:xfrm>
            <a:off x="3625596" y="3739896"/>
            <a:ext cx="822960" cy="292608"/>
          </a:xfrm>
          <a:prstGeom prst="rect">
            <a:avLst/>
          </a:prstGeom>
          <a:noFill/>
        </p:spPr>
        <p:txBody>
          <a:bodyPr wrap="square" lIns="0" tIns="0" rIns="0" bIns="0" anchor="ctr">
            <a:spAutoFit/>
          </a:bodyPr>
          <a:lstStyle/>
          <a:p>
            <a:pPr algn="ctr"/>
            <a:r>
              <a:rPr sz="1000" b="1">
                <a:solidFill>
                  <a:srgbClr val="0F6E56"/>
                </a:solidFill>
                <a:latin typeface="Trebuchet MS"/>
              </a:rPr>
              <a:t>부스팅</a:t>
            </a:r>
          </a:p>
        </p:txBody>
      </p:sp>
      <p:sp>
        <p:nvSpPr>
          <p:cNvPr id="73" name="Rectangle 72"/>
          <p:cNvSpPr/>
          <p:nvPr/>
        </p:nvSpPr>
        <p:spPr>
          <a:xfrm>
            <a:off x="4677156" y="3657600"/>
            <a:ext cx="13716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4" name="TextBox 73"/>
          <p:cNvSpPr txBox="1"/>
          <p:nvPr/>
        </p:nvSpPr>
        <p:spPr>
          <a:xfrm>
            <a:off x="4677156" y="3657600"/>
            <a:ext cx="137160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75" name="Rectangle 74"/>
          <p:cNvSpPr/>
          <p:nvPr/>
        </p:nvSpPr>
        <p:spPr>
          <a:xfrm>
            <a:off x="6048756" y="3657600"/>
            <a:ext cx="164592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6" name="TextBox 75"/>
          <p:cNvSpPr txBox="1"/>
          <p:nvPr/>
        </p:nvSpPr>
        <p:spPr>
          <a:xfrm>
            <a:off x="6048756" y="3657600"/>
            <a:ext cx="1645920" cy="457200"/>
          </a:xfrm>
          <a:prstGeom prst="rect">
            <a:avLst/>
          </a:prstGeom>
          <a:noFill/>
        </p:spPr>
        <p:txBody>
          <a:bodyPr wrap="square" lIns="0" tIns="0" rIns="0" bIns="0" anchor="ctr">
            <a:spAutoFit/>
          </a:bodyPr>
          <a:lstStyle/>
          <a:p>
            <a:pPr algn="ctr"/>
            <a:r>
              <a:rPr sz="1100" b="0">
                <a:solidFill>
                  <a:srgbClr val="333333"/>
                </a:solidFill>
                <a:latin typeface="Trebuchet MS"/>
              </a:rPr>
              <a:t>매우 빠름</a:t>
            </a:r>
          </a:p>
        </p:txBody>
      </p:sp>
      <p:sp>
        <p:nvSpPr>
          <p:cNvPr id="77" name="Rectangle 76"/>
          <p:cNvSpPr/>
          <p:nvPr/>
        </p:nvSpPr>
        <p:spPr>
          <a:xfrm>
            <a:off x="7694676" y="3657600"/>
            <a:ext cx="182880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8" name="TextBox 77"/>
          <p:cNvSpPr txBox="1"/>
          <p:nvPr/>
        </p:nvSpPr>
        <p:spPr>
          <a:xfrm>
            <a:off x="7694676" y="3657600"/>
            <a:ext cx="1828800" cy="457200"/>
          </a:xfrm>
          <a:prstGeom prst="rect">
            <a:avLst/>
          </a:prstGeom>
          <a:noFill/>
        </p:spPr>
        <p:txBody>
          <a:bodyPr wrap="square" lIns="0" tIns="0" rIns="0" bIns="0" anchor="ctr">
            <a:spAutoFit/>
          </a:bodyPr>
          <a:lstStyle/>
          <a:p>
            <a:pPr algn="ctr"/>
            <a:r>
              <a:rPr sz="1100" b="0">
                <a:solidFill>
                  <a:srgbClr val="333333"/>
                </a:solidFill>
                <a:latin typeface="Trebuchet MS"/>
              </a:rPr>
              <a:t>높음</a:t>
            </a:r>
          </a:p>
        </p:txBody>
      </p:sp>
      <p:sp>
        <p:nvSpPr>
          <p:cNvPr id="79" name="Rectangle 78"/>
          <p:cNvSpPr/>
          <p:nvPr/>
        </p:nvSpPr>
        <p:spPr>
          <a:xfrm>
            <a:off x="9523476" y="3657600"/>
            <a:ext cx="1554480" cy="457200"/>
          </a:xfrm>
          <a:prstGeom prst="rect">
            <a:avLst/>
          </a:prstGeom>
          <a:solidFill>
            <a:srgbClr val="FFFFFF"/>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0" name="TextBox 79"/>
          <p:cNvSpPr txBox="1"/>
          <p:nvPr/>
        </p:nvSpPr>
        <p:spPr>
          <a:xfrm>
            <a:off x="9523476" y="3657600"/>
            <a:ext cx="1554480" cy="457200"/>
          </a:xfrm>
          <a:prstGeom prst="rect">
            <a:avLst/>
          </a:prstGeom>
          <a:noFill/>
        </p:spPr>
        <p:txBody>
          <a:bodyPr wrap="square" lIns="0" tIns="0" rIns="0" bIns="0" anchor="ctr">
            <a:spAutoFit/>
          </a:bodyPr>
          <a:lstStyle/>
          <a:p>
            <a:pPr algn="ctr"/>
            <a:r>
              <a:rPr sz="1800" b="1">
                <a:solidFill>
                  <a:srgbClr val="0F6E56"/>
                </a:solidFill>
                <a:latin typeface="Trebuchet MS"/>
              </a:rPr>
              <a:t>✓</a:t>
            </a:r>
          </a:p>
        </p:txBody>
      </p:sp>
      <p:sp>
        <p:nvSpPr>
          <p:cNvPr id="81" name="Rectangle 80"/>
          <p:cNvSpPr/>
          <p:nvPr/>
        </p:nvSpPr>
        <p:spPr>
          <a:xfrm>
            <a:off x="1110996" y="4114800"/>
            <a:ext cx="22860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2" name="TextBox 81"/>
          <p:cNvSpPr txBox="1"/>
          <p:nvPr/>
        </p:nvSpPr>
        <p:spPr>
          <a:xfrm>
            <a:off x="1248156" y="4114800"/>
            <a:ext cx="2103120" cy="457200"/>
          </a:xfrm>
          <a:prstGeom prst="rect">
            <a:avLst/>
          </a:prstGeom>
          <a:noFill/>
        </p:spPr>
        <p:txBody>
          <a:bodyPr wrap="square" lIns="0" tIns="0" rIns="0" bIns="0" anchor="ctr">
            <a:spAutoFit/>
          </a:bodyPr>
          <a:lstStyle/>
          <a:p>
            <a:pPr algn="l"/>
            <a:r>
              <a:rPr sz="1200" b="1">
                <a:solidFill>
                  <a:srgbClr val="333333"/>
                </a:solidFill>
                <a:latin typeface="Trebuchet MS"/>
              </a:rPr>
              <a:t>LightGBM</a:t>
            </a:r>
          </a:p>
        </p:txBody>
      </p:sp>
      <p:sp>
        <p:nvSpPr>
          <p:cNvPr id="83" name="Rectangle 82"/>
          <p:cNvSpPr/>
          <p:nvPr/>
        </p:nvSpPr>
        <p:spPr>
          <a:xfrm>
            <a:off x="3396996" y="4114800"/>
            <a:ext cx="128016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4" name="Rounded Rectangle 83"/>
          <p:cNvSpPr/>
          <p:nvPr/>
        </p:nvSpPr>
        <p:spPr>
          <a:xfrm>
            <a:off x="3625596" y="4197096"/>
            <a:ext cx="822960" cy="292608"/>
          </a:xfrm>
          <a:prstGeom prst="roundRect">
            <a:avLst/>
          </a:prstGeom>
          <a:solidFill>
            <a:srgbClr val="C0DD97"/>
          </a:solidFill>
          <a:ln w="6350">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5" name="TextBox 84"/>
          <p:cNvSpPr txBox="1"/>
          <p:nvPr/>
        </p:nvSpPr>
        <p:spPr>
          <a:xfrm>
            <a:off x="3625596" y="4197096"/>
            <a:ext cx="822960" cy="292608"/>
          </a:xfrm>
          <a:prstGeom prst="rect">
            <a:avLst/>
          </a:prstGeom>
          <a:noFill/>
        </p:spPr>
        <p:txBody>
          <a:bodyPr wrap="square" lIns="0" tIns="0" rIns="0" bIns="0" anchor="ctr">
            <a:spAutoFit/>
          </a:bodyPr>
          <a:lstStyle/>
          <a:p>
            <a:pPr algn="ctr"/>
            <a:r>
              <a:rPr sz="1000" b="1">
                <a:solidFill>
                  <a:srgbClr val="0F6E56"/>
                </a:solidFill>
                <a:latin typeface="Trebuchet MS"/>
              </a:rPr>
              <a:t>부스팅</a:t>
            </a:r>
          </a:p>
        </p:txBody>
      </p:sp>
      <p:sp>
        <p:nvSpPr>
          <p:cNvPr id="86" name="Rectangle 85"/>
          <p:cNvSpPr/>
          <p:nvPr/>
        </p:nvSpPr>
        <p:spPr>
          <a:xfrm>
            <a:off x="4677156" y="4114800"/>
            <a:ext cx="13716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7" name="TextBox 86"/>
          <p:cNvSpPr txBox="1"/>
          <p:nvPr/>
        </p:nvSpPr>
        <p:spPr>
          <a:xfrm>
            <a:off x="4677156" y="4114800"/>
            <a:ext cx="1371600" cy="457200"/>
          </a:xfrm>
          <a:prstGeom prst="rect">
            <a:avLst/>
          </a:prstGeom>
          <a:noFill/>
        </p:spPr>
        <p:txBody>
          <a:bodyPr wrap="square" lIns="0" tIns="0" rIns="0" bIns="0" anchor="ctr">
            <a:spAutoFit/>
          </a:bodyPr>
          <a:lstStyle/>
          <a:p>
            <a:pPr algn="ctr"/>
            <a:r>
              <a:rPr sz="1800" b="1">
                <a:solidFill>
                  <a:srgbClr val="A32D2D"/>
                </a:solidFill>
                <a:latin typeface="Trebuchet MS"/>
              </a:rPr>
              <a:t>✗</a:t>
            </a:r>
          </a:p>
        </p:txBody>
      </p:sp>
      <p:sp>
        <p:nvSpPr>
          <p:cNvPr id="88" name="Rectangle 87"/>
          <p:cNvSpPr/>
          <p:nvPr/>
        </p:nvSpPr>
        <p:spPr>
          <a:xfrm>
            <a:off x="6048756" y="4114800"/>
            <a:ext cx="164592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9" name="TextBox 88"/>
          <p:cNvSpPr txBox="1"/>
          <p:nvPr/>
        </p:nvSpPr>
        <p:spPr>
          <a:xfrm>
            <a:off x="6048756" y="4114800"/>
            <a:ext cx="1645920" cy="457200"/>
          </a:xfrm>
          <a:prstGeom prst="rect">
            <a:avLst/>
          </a:prstGeom>
          <a:noFill/>
        </p:spPr>
        <p:txBody>
          <a:bodyPr wrap="square" lIns="0" tIns="0" rIns="0" bIns="0" anchor="ctr">
            <a:spAutoFit/>
          </a:bodyPr>
          <a:lstStyle/>
          <a:p>
            <a:pPr algn="ctr"/>
            <a:r>
              <a:rPr sz="1100" b="0">
                <a:solidFill>
                  <a:srgbClr val="333333"/>
                </a:solidFill>
                <a:latin typeface="Trebuchet MS"/>
              </a:rPr>
              <a:t>극도로 빠름</a:t>
            </a:r>
          </a:p>
        </p:txBody>
      </p:sp>
      <p:sp>
        <p:nvSpPr>
          <p:cNvPr id="90" name="Rectangle 89"/>
          <p:cNvSpPr/>
          <p:nvPr/>
        </p:nvSpPr>
        <p:spPr>
          <a:xfrm>
            <a:off x="7694676" y="4114800"/>
            <a:ext cx="182880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1" name="TextBox 90"/>
          <p:cNvSpPr txBox="1"/>
          <p:nvPr/>
        </p:nvSpPr>
        <p:spPr>
          <a:xfrm>
            <a:off x="7694676" y="4114800"/>
            <a:ext cx="1828800" cy="457200"/>
          </a:xfrm>
          <a:prstGeom prst="rect">
            <a:avLst/>
          </a:prstGeom>
          <a:noFill/>
        </p:spPr>
        <p:txBody>
          <a:bodyPr wrap="square" lIns="0" tIns="0" rIns="0" bIns="0" anchor="ctr">
            <a:spAutoFit/>
          </a:bodyPr>
          <a:lstStyle/>
          <a:p>
            <a:pPr algn="ctr"/>
            <a:r>
              <a:rPr sz="1100" b="0">
                <a:solidFill>
                  <a:srgbClr val="333333"/>
                </a:solidFill>
                <a:latin typeface="Trebuchet MS"/>
              </a:rPr>
              <a:t>중간</a:t>
            </a:r>
          </a:p>
        </p:txBody>
      </p:sp>
      <p:sp>
        <p:nvSpPr>
          <p:cNvPr id="92" name="Rectangle 91"/>
          <p:cNvSpPr/>
          <p:nvPr/>
        </p:nvSpPr>
        <p:spPr>
          <a:xfrm>
            <a:off x="9523476" y="4114800"/>
            <a:ext cx="1554480" cy="457200"/>
          </a:xfrm>
          <a:prstGeom prst="rect">
            <a:avLst/>
          </a:prstGeom>
          <a:solidFill>
            <a:srgbClr val="F8F6EC"/>
          </a:solidFill>
          <a:ln w="3175">
            <a:solidFill>
              <a:srgbClr val="D3D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3" name="TextBox 92"/>
          <p:cNvSpPr txBox="1"/>
          <p:nvPr/>
        </p:nvSpPr>
        <p:spPr>
          <a:xfrm>
            <a:off x="9523476" y="4114800"/>
            <a:ext cx="1554480" cy="457200"/>
          </a:xfrm>
          <a:prstGeom prst="rect">
            <a:avLst/>
          </a:prstGeom>
          <a:noFill/>
        </p:spPr>
        <p:txBody>
          <a:bodyPr wrap="square" lIns="0" tIns="0" rIns="0" bIns="0" anchor="ctr">
            <a:spAutoFit/>
          </a:bodyPr>
          <a:lstStyle/>
          <a:p>
            <a:pPr algn="ctr"/>
            <a:r>
              <a:rPr sz="1800" b="1">
                <a:solidFill>
                  <a:srgbClr val="0F6E56"/>
                </a:solidFill>
                <a:latin typeface="Trebuchet MS"/>
              </a:rPr>
              <a:t>✓</a:t>
            </a:r>
          </a:p>
        </p:txBody>
      </p:sp>
      <p:sp>
        <p:nvSpPr>
          <p:cNvPr id="94" name="Rectangle 93"/>
          <p:cNvSpPr/>
          <p:nvPr/>
        </p:nvSpPr>
        <p:spPr>
          <a:xfrm>
            <a:off x="457200" y="4846320"/>
            <a:ext cx="5454396" cy="1097280"/>
          </a:xfrm>
          <a:prstGeom prst="rect">
            <a:avLst/>
          </a:prstGeom>
          <a:solidFill>
            <a:srgbClr val="CECBF6"/>
          </a:solidFill>
          <a:ln w="9525">
            <a:solidFill>
              <a:srgbClr val="3C34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5" name="TextBox 94"/>
          <p:cNvSpPr txBox="1"/>
          <p:nvPr/>
        </p:nvSpPr>
        <p:spPr>
          <a:xfrm>
            <a:off x="640080" y="4937760"/>
            <a:ext cx="5088636" cy="365760"/>
          </a:xfrm>
          <a:prstGeom prst="rect">
            <a:avLst/>
          </a:prstGeom>
          <a:noFill/>
        </p:spPr>
        <p:txBody>
          <a:bodyPr wrap="square" lIns="0" tIns="0" rIns="0" bIns="0" anchor="t">
            <a:spAutoFit/>
          </a:bodyPr>
          <a:lstStyle/>
          <a:p>
            <a:pPr algn="l"/>
            <a:r>
              <a:rPr sz="1400" b="1">
                <a:solidFill>
                  <a:srgbClr val="3C3489"/>
                </a:solidFill>
                <a:latin typeface="Trebuchet MS"/>
              </a:rPr>
              <a:t>배깅 (Bagging) 계열</a:t>
            </a:r>
          </a:p>
        </p:txBody>
      </p:sp>
      <p:sp>
        <p:nvSpPr>
          <p:cNvPr id="96" name="TextBox 95"/>
          <p:cNvSpPr txBox="1"/>
          <p:nvPr/>
        </p:nvSpPr>
        <p:spPr>
          <a:xfrm>
            <a:off x="640080" y="5257800"/>
            <a:ext cx="5088636" cy="640080"/>
          </a:xfrm>
          <a:prstGeom prst="rect">
            <a:avLst/>
          </a:prstGeom>
          <a:noFill/>
        </p:spPr>
        <p:txBody>
          <a:bodyPr wrap="square" lIns="0" tIns="0" rIns="0" bIns="0" anchor="t">
            <a:spAutoFit/>
          </a:bodyPr>
          <a:lstStyle/>
          <a:p>
            <a:pPr algn="l"/>
            <a:r>
              <a:rPr sz="1100" b="0">
                <a:solidFill>
                  <a:srgbClr val="3C3489"/>
                </a:solidFill>
                <a:latin typeface="Trebuchet MS"/>
              </a:rPr>
              <a:t>트리들을 독립적·병렬로 만들어 다수결/평균. 매개변수 튜닝 부담이 작아 베이스라인으로 적합. 분산 감소가 강점.</a:t>
            </a:r>
          </a:p>
        </p:txBody>
      </p:sp>
      <p:sp>
        <p:nvSpPr>
          <p:cNvPr id="97" name="Rectangle 96"/>
          <p:cNvSpPr/>
          <p:nvPr/>
        </p:nvSpPr>
        <p:spPr>
          <a:xfrm>
            <a:off x="6277356" y="4846320"/>
            <a:ext cx="5454396" cy="1097280"/>
          </a:xfrm>
          <a:prstGeom prst="rect">
            <a:avLst/>
          </a:prstGeom>
          <a:solidFill>
            <a:srgbClr val="C0DD97"/>
          </a:solidFill>
          <a:ln w="9525">
            <a:solidFill>
              <a:srgbClr val="0F6E5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8" name="TextBox 97"/>
          <p:cNvSpPr txBox="1"/>
          <p:nvPr/>
        </p:nvSpPr>
        <p:spPr>
          <a:xfrm>
            <a:off x="6460236" y="4937760"/>
            <a:ext cx="5088636" cy="365760"/>
          </a:xfrm>
          <a:prstGeom prst="rect">
            <a:avLst/>
          </a:prstGeom>
          <a:noFill/>
        </p:spPr>
        <p:txBody>
          <a:bodyPr wrap="square" lIns="0" tIns="0" rIns="0" bIns="0" anchor="t">
            <a:spAutoFit/>
          </a:bodyPr>
          <a:lstStyle/>
          <a:p>
            <a:pPr algn="l"/>
            <a:r>
              <a:rPr sz="1400" b="1">
                <a:solidFill>
                  <a:srgbClr val="0F6E56"/>
                </a:solidFill>
                <a:latin typeface="Trebuchet MS"/>
              </a:rPr>
              <a:t>부스팅 (Boosting) 계열</a:t>
            </a:r>
          </a:p>
        </p:txBody>
      </p:sp>
      <p:sp>
        <p:nvSpPr>
          <p:cNvPr id="99" name="TextBox 98"/>
          <p:cNvSpPr txBox="1"/>
          <p:nvPr/>
        </p:nvSpPr>
        <p:spPr>
          <a:xfrm>
            <a:off x="6460236" y="5257800"/>
            <a:ext cx="5088636" cy="640080"/>
          </a:xfrm>
          <a:prstGeom prst="rect">
            <a:avLst/>
          </a:prstGeom>
          <a:noFill/>
        </p:spPr>
        <p:txBody>
          <a:bodyPr wrap="square" lIns="0" tIns="0" rIns="0" bIns="0" anchor="t">
            <a:spAutoFit/>
          </a:bodyPr>
          <a:lstStyle/>
          <a:p>
            <a:pPr algn="l"/>
            <a:r>
              <a:rPr sz="1100" b="0">
                <a:solidFill>
                  <a:srgbClr val="0F6E56"/>
                </a:solidFill>
                <a:latin typeface="Trebuchet MS"/>
              </a:rPr>
              <a:t>트리들을 순차적으로 만들어 이전 모델의 오차를 보완. 튜닝 시 더 높은 성능. 캐글 정형 데이터의 표준.</a:t>
            </a:r>
          </a:p>
        </p:txBody>
      </p:sp>
      <p:sp>
        <p:nvSpPr>
          <p:cNvPr id="100" name="TextBox 99"/>
          <p:cNvSpPr txBox="1"/>
          <p:nvPr/>
        </p:nvSpPr>
        <p:spPr>
          <a:xfrm>
            <a:off x="457200" y="6537960"/>
            <a:ext cx="4572000" cy="228600"/>
          </a:xfrm>
          <a:prstGeom prst="rect">
            <a:avLst/>
          </a:prstGeom>
          <a:noFill/>
        </p:spPr>
        <p:txBody>
          <a:bodyPr wrap="square" lIns="0" tIns="0" rIns="0" bIns="0" anchor="t">
            <a:spAutoFit/>
          </a:bodyPr>
          <a:lstStyle/>
          <a:p>
            <a:pPr algn="l"/>
            <a:r>
              <a:rPr sz="1000" b="0">
                <a:solidFill>
                  <a:srgbClr val="888780"/>
                </a:solidFill>
                <a:latin typeface="Trebuchet MS"/>
              </a:rPr>
              <a:t>〉 〉 혼자 공부하는 머신러닝+딥러닝</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56"/>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마무리(1)</a:t>
            </a:r>
            <a:endParaRPr/>
          </a:p>
        </p:txBody>
      </p:sp>
      <p:sp>
        <p:nvSpPr>
          <p:cNvPr id="828" name="Google Shape;828;p56"/>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
        <p:nvSpPr>
          <p:cNvPr id="829" name="Google Shape;829;p56"/>
          <p:cNvSpPr txBox="1">
            <a:spLocks noGrp="1"/>
          </p:cNvSpPr>
          <p:nvPr>
            <p:ph type="body" idx="1"/>
          </p:nvPr>
        </p:nvSpPr>
        <p:spPr>
          <a:xfrm>
            <a:off x="468000" y="1080000"/>
            <a:ext cx="11605594" cy="5547693"/>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키워드로 끝나는 핵심 포인트</a:t>
            </a:r>
            <a:endParaRPr/>
          </a:p>
          <a:p>
            <a:pPr marL="685800" lvl="1" indent="-228600" algn="l" rtl="0">
              <a:lnSpc>
                <a:spcPct val="140000"/>
              </a:lnSpc>
              <a:spcBef>
                <a:spcPts val="500"/>
              </a:spcBef>
              <a:spcAft>
                <a:spcPts val="0"/>
              </a:spcAft>
              <a:buClr>
                <a:schemeClr val="dk1"/>
              </a:buClr>
              <a:buSzPts val="1800"/>
              <a:buChar char="⁃"/>
            </a:pPr>
            <a:r>
              <a:rPr lang="en-US"/>
              <a:t>앙상블 학습은 더 좋은 예측 결과를 만들기 위해 여러 개의 모델을 훈련하는 머신러닝 알고리즘</a:t>
            </a:r>
            <a:endParaRPr/>
          </a:p>
          <a:p>
            <a:pPr marL="685800" lvl="1" indent="-228600" algn="l" rtl="0">
              <a:lnSpc>
                <a:spcPct val="140000"/>
              </a:lnSpc>
              <a:spcBef>
                <a:spcPts val="500"/>
              </a:spcBef>
              <a:spcAft>
                <a:spcPts val="0"/>
              </a:spcAft>
              <a:buClr>
                <a:schemeClr val="dk1"/>
              </a:buClr>
              <a:buSzPts val="1800"/>
              <a:buChar char="⁃"/>
            </a:pPr>
            <a:r>
              <a:rPr lang="en-US"/>
              <a:t>랜덤 포레스트는 대표적인 결정 트리 기반의 앙상블 학습 방법</a:t>
            </a:r>
            <a:endParaRPr/>
          </a:p>
          <a:p>
            <a:pPr marL="1143000" lvl="2" indent="-228600" algn="l" rtl="0">
              <a:lnSpc>
                <a:spcPct val="140000"/>
              </a:lnSpc>
              <a:spcBef>
                <a:spcPts val="500"/>
              </a:spcBef>
              <a:spcAft>
                <a:spcPts val="0"/>
              </a:spcAft>
              <a:buClr>
                <a:schemeClr val="dk1"/>
              </a:buClr>
              <a:buSzPts val="1600"/>
              <a:buChar char="•"/>
            </a:pPr>
            <a:r>
              <a:rPr lang="en-US"/>
              <a:t>부트스트랩 샘플을 사용하고 랜덤하게 일부 특성을 선택하여 트리를 만드는 것이 특징</a:t>
            </a:r>
            <a:endParaRPr/>
          </a:p>
          <a:p>
            <a:pPr marL="685800" lvl="1" indent="-228600" algn="l" rtl="0">
              <a:lnSpc>
                <a:spcPct val="140000"/>
              </a:lnSpc>
              <a:spcBef>
                <a:spcPts val="500"/>
              </a:spcBef>
              <a:spcAft>
                <a:spcPts val="0"/>
              </a:spcAft>
              <a:buClr>
                <a:schemeClr val="dk1"/>
              </a:buClr>
              <a:buSzPts val="1800"/>
              <a:buChar char="⁃"/>
            </a:pPr>
            <a:r>
              <a:rPr lang="en-US"/>
              <a:t>엑스트라 트리는 랜덤 포레스트와 비슷하게 결정 트리를 사용하여 앙상블 모델을 만들지만 부트스트랩 샘플을 사용하지 않음</a:t>
            </a:r>
            <a:endParaRPr/>
          </a:p>
          <a:p>
            <a:pPr marL="1143000" lvl="2" indent="-228600" algn="l" rtl="0">
              <a:lnSpc>
                <a:spcPct val="140000"/>
              </a:lnSpc>
              <a:spcBef>
                <a:spcPts val="500"/>
              </a:spcBef>
              <a:spcAft>
                <a:spcPts val="0"/>
              </a:spcAft>
              <a:buClr>
                <a:schemeClr val="dk1"/>
              </a:buClr>
              <a:buSzPts val="1600"/>
              <a:buChar char="•"/>
            </a:pPr>
            <a:r>
              <a:rPr lang="en-US"/>
              <a:t>대신 랜덤하게 노드를 분할해 과대적합을 감소</a:t>
            </a:r>
            <a:endParaRPr/>
          </a:p>
          <a:p>
            <a:pPr marL="685800" lvl="1" indent="-228600" algn="l" rtl="0">
              <a:lnSpc>
                <a:spcPct val="140000"/>
              </a:lnSpc>
              <a:spcBef>
                <a:spcPts val="500"/>
              </a:spcBef>
              <a:spcAft>
                <a:spcPts val="0"/>
              </a:spcAft>
              <a:buClr>
                <a:schemeClr val="dk1"/>
              </a:buClr>
              <a:buSzPts val="1800"/>
              <a:buChar char="⁃"/>
            </a:pPr>
            <a:r>
              <a:rPr lang="en-US"/>
              <a:t>그레이디언트 부스팅은 랜덤 포레스트나 엑스트라 트리와 달리 결정 트리를 연속적으로 추가하여 손실 함수를 최소화하는 앙상블 방법</a:t>
            </a:r>
            <a:endParaRPr/>
          </a:p>
          <a:p>
            <a:pPr marL="1143000" lvl="2" indent="-228600" algn="l" rtl="0">
              <a:lnSpc>
                <a:spcPct val="140000"/>
              </a:lnSpc>
              <a:spcBef>
                <a:spcPts val="500"/>
              </a:spcBef>
              <a:spcAft>
                <a:spcPts val="0"/>
              </a:spcAft>
              <a:buClr>
                <a:schemeClr val="dk1"/>
              </a:buClr>
              <a:buSzPts val="1600"/>
              <a:buChar char="•"/>
            </a:pPr>
            <a:r>
              <a:rPr lang="en-US"/>
              <a:t>이런 이유로 훈련 속도가 조금 느리지만 더 좋은 성능을 기대할 수 있음</a:t>
            </a:r>
            <a:endParaRPr/>
          </a:p>
          <a:p>
            <a:pPr marL="1143000" lvl="2" indent="-228600" algn="l" rtl="0">
              <a:lnSpc>
                <a:spcPct val="140000"/>
              </a:lnSpc>
              <a:spcBef>
                <a:spcPts val="500"/>
              </a:spcBef>
              <a:spcAft>
                <a:spcPts val="0"/>
              </a:spcAft>
              <a:buClr>
                <a:schemeClr val="dk1"/>
              </a:buClr>
              <a:buSzPts val="1600"/>
              <a:buChar char="•"/>
            </a:pPr>
            <a:r>
              <a:rPr lang="en-US"/>
              <a:t xml:space="preserve">그레이디언트 부스팅의 속도를 개선한 것이 히스토그램 기반 그레이디언트 부스팅이며 안정적인 결과와 높은 </a:t>
            </a:r>
            <a:br>
              <a:rPr lang="en-US"/>
            </a:br>
            <a:r>
              <a:rPr lang="en-US"/>
              <a:t>성능으로 매우 인기가 높음</a:t>
            </a:r>
            <a:endParaRPr/>
          </a:p>
        </p:txBody>
      </p:sp>
      <p:sp>
        <p:nvSpPr>
          <p:cNvPr id="830" name="Google Shape;830;p56"/>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57"/>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마무리(2)</a:t>
            </a:r>
            <a:endParaRPr/>
          </a:p>
        </p:txBody>
      </p:sp>
      <p:sp>
        <p:nvSpPr>
          <p:cNvPr id="836" name="Google Shape;836;p57"/>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
        <p:nvSpPr>
          <p:cNvPr id="837" name="Google Shape;837;p57"/>
          <p:cNvSpPr txBox="1">
            <a:spLocks noGrp="1"/>
          </p:cNvSpPr>
          <p:nvPr>
            <p:ph type="body" idx="1"/>
          </p:nvPr>
        </p:nvSpPr>
        <p:spPr>
          <a:xfrm>
            <a:off x="468000" y="1080000"/>
            <a:ext cx="11605594" cy="5547693"/>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핵심 패키지와 함수</a:t>
            </a:r>
            <a:endParaRPr/>
          </a:p>
          <a:p>
            <a:pPr marL="685800" lvl="1" indent="-228600" algn="l" rtl="0">
              <a:lnSpc>
                <a:spcPct val="140000"/>
              </a:lnSpc>
              <a:spcBef>
                <a:spcPts val="500"/>
              </a:spcBef>
              <a:spcAft>
                <a:spcPts val="0"/>
              </a:spcAft>
              <a:buClr>
                <a:schemeClr val="dk1"/>
              </a:buClr>
              <a:buSzPts val="1800"/>
              <a:buChar char="⁃"/>
            </a:pPr>
            <a:r>
              <a:rPr lang="en-US"/>
              <a:t>scikit-learn</a:t>
            </a:r>
            <a:endParaRPr/>
          </a:p>
          <a:p>
            <a:pPr marL="1143000" lvl="2" indent="-228600" algn="l" rtl="0">
              <a:lnSpc>
                <a:spcPct val="140000"/>
              </a:lnSpc>
              <a:spcBef>
                <a:spcPts val="500"/>
              </a:spcBef>
              <a:spcAft>
                <a:spcPts val="0"/>
              </a:spcAft>
              <a:buClr>
                <a:schemeClr val="dk1"/>
              </a:buClr>
              <a:buSzPts val="1600"/>
              <a:buChar char="•"/>
            </a:pPr>
            <a:r>
              <a:rPr lang="en-US"/>
              <a:t>RandomForestClassifier: 랜덤 포레스트 분류 클래스</a:t>
            </a:r>
            <a:endParaRPr/>
          </a:p>
          <a:p>
            <a:pPr marL="1143000" lvl="2" indent="-228600" algn="l" rtl="0">
              <a:lnSpc>
                <a:spcPct val="140000"/>
              </a:lnSpc>
              <a:spcBef>
                <a:spcPts val="500"/>
              </a:spcBef>
              <a:spcAft>
                <a:spcPts val="0"/>
              </a:spcAft>
              <a:buClr>
                <a:schemeClr val="dk1"/>
              </a:buClr>
              <a:buSzPts val="1600"/>
              <a:buChar char="•"/>
            </a:pPr>
            <a:r>
              <a:rPr lang="en-US"/>
              <a:t>ExtraTreesClassifier: 엑스트라 트리 분류 클래스</a:t>
            </a:r>
            <a:endParaRPr/>
          </a:p>
          <a:p>
            <a:pPr marL="1143000" lvl="2" indent="-228600" algn="l" rtl="0">
              <a:lnSpc>
                <a:spcPct val="140000"/>
              </a:lnSpc>
              <a:spcBef>
                <a:spcPts val="500"/>
              </a:spcBef>
              <a:spcAft>
                <a:spcPts val="0"/>
              </a:spcAft>
              <a:buClr>
                <a:schemeClr val="dk1"/>
              </a:buClr>
              <a:buSzPts val="1600"/>
              <a:buChar char="•"/>
            </a:pPr>
            <a:r>
              <a:rPr lang="en-US"/>
              <a:t>GradientBoostingClassifier: 그레이디언트 부스팅 분류 클래스</a:t>
            </a:r>
            <a:endParaRPr/>
          </a:p>
          <a:p>
            <a:pPr marL="1143000" lvl="2" indent="-228600" algn="l" rtl="0">
              <a:lnSpc>
                <a:spcPct val="140000"/>
              </a:lnSpc>
              <a:spcBef>
                <a:spcPts val="500"/>
              </a:spcBef>
              <a:spcAft>
                <a:spcPts val="0"/>
              </a:spcAft>
              <a:buClr>
                <a:schemeClr val="dk1"/>
              </a:buClr>
              <a:buSzPts val="1600"/>
              <a:buChar char="•"/>
            </a:pPr>
            <a:r>
              <a:rPr lang="en-US"/>
              <a:t>HistGradientBoostingClassifier: 히스토그램 기반 그레이디언트 부스팅 분류 클래스</a:t>
            </a:r>
            <a:endParaRPr/>
          </a:p>
        </p:txBody>
      </p:sp>
      <p:sp>
        <p:nvSpPr>
          <p:cNvPr id="838" name="Google Shape;838;p57"/>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58"/>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확인 문제</a:t>
            </a:r>
            <a:endParaRPr/>
          </a:p>
        </p:txBody>
      </p:sp>
      <p:sp>
        <p:nvSpPr>
          <p:cNvPr id="844" name="Google Shape;844;p58"/>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
        <p:nvSpPr>
          <p:cNvPr id="845" name="Google Shape;845;p58"/>
          <p:cNvSpPr txBox="1">
            <a:spLocks noGrp="1"/>
          </p:cNvSpPr>
          <p:nvPr>
            <p:ph type="body" idx="1"/>
          </p:nvPr>
        </p:nvSpPr>
        <p:spPr>
          <a:xfrm>
            <a:off x="468000" y="1080000"/>
            <a:ext cx="11605594" cy="5395293"/>
          </a:xfrm>
          <a:prstGeom prst="rect">
            <a:avLst/>
          </a:prstGeom>
          <a:noFill/>
          <a:ln>
            <a:noFill/>
          </a:ln>
        </p:spPr>
        <p:txBody>
          <a:bodyPr spcFirstLastPara="1" wrap="square" lIns="91425" tIns="45700" rIns="91425" bIns="45700" anchor="t" anchorCtr="0">
            <a:normAutofit/>
          </a:bodyPr>
          <a:lstStyle/>
          <a:p>
            <a:pPr marL="228600" lvl="0" indent="-231775" algn="l" rtl="0">
              <a:lnSpc>
                <a:spcPct val="140000"/>
              </a:lnSpc>
              <a:spcBef>
                <a:spcPts val="0"/>
              </a:spcBef>
              <a:spcAft>
                <a:spcPts val="0"/>
              </a:spcAft>
              <a:buClr>
                <a:schemeClr val="dk1"/>
              </a:buClr>
              <a:buSzPts val="2000"/>
              <a:buFont typeface="Calibri"/>
              <a:buAutoNum type="arabicPeriod"/>
            </a:pPr>
            <a:r>
              <a:rPr lang="en-US"/>
              <a:t>여러 개의 모델을 훈련시키고 각 모델의 예측을 취합하여 최종 결과를 만드는 학습 방식을 무엇이라고 부르나요?</a:t>
            </a:r>
            <a:endParaRPr/>
          </a:p>
          <a:p>
            <a:pPr marL="228600" lvl="0" indent="0" algn="l" rtl="0">
              <a:lnSpc>
                <a:spcPct val="140000"/>
              </a:lnSpc>
              <a:spcBef>
                <a:spcPts val="0"/>
              </a:spcBef>
              <a:spcAft>
                <a:spcPts val="0"/>
              </a:spcAft>
              <a:buNone/>
            </a:pPr>
            <a:r>
              <a:rPr lang="en-US" sz="1800"/>
              <a:t>① 단체 학습</a:t>
            </a:r>
            <a:endParaRPr sz="1800"/>
          </a:p>
          <a:p>
            <a:pPr marL="228600" lvl="0" indent="0" algn="l" rtl="0">
              <a:lnSpc>
                <a:spcPct val="140000"/>
              </a:lnSpc>
              <a:spcBef>
                <a:spcPts val="0"/>
              </a:spcBef>
              <a:spcAft>
                <a:spcPts val="0"/>
              </a:spcAft>
              <a:buNone/>
            </a:pPr>
            <a:r>
              <a:rPr lang="en-US" sz="1800"/>
              <a:t>② 오케스트라 학습</a:t>
            </a:r>
            <a:endParaRPr sz="1800"/>
          </a:p>
          <a:p>
            <a:pPr marL="228600" lvl="0" indent="0" algn="l" rtl="0">
              <a:lnSpc>
                <a:spcPct val="140000"/>
              </a:lnSpc>
              <a:spcBef>
                <a:spcPts val="0"/>
              </a:spcBef>
              <a:spcAft>
                <a:spcPts val="0"/>
              </a:spcAft>
              <a:buNone/>
            </a:pPr>
            <a:r>
              <a:rPr lang="en-US" sz="1800"/>
              <a:t>③ 심포니 학습</a:t>
            </a:r>
            <a:endParaRPr sz="1800"/>
          </a:p>
          <a:p>
            <a:pPr marL="228600" lvl="0" indent="0" algn="l" rtl="0">
              <a:lnSpc>
                <a:spcPct val="140000"/>
              </a:lnSpc>
              <a:spcBef>
                <a:spcPts val="0"/>
              </a:spcBef>
              <a:spcAft>
                <a:spcPts val="0"/>
              </a:spcAft>
              <a:buNone/>
            </a:pPr>
            <a:r>
              <a:rPr lang="en-US" sz="1800"/>
              <a:t>④ 앙상블 학습</a:t>
            </a:r>
            <a:endParaRPr sz="1800"/>
          </a:p>
          <a:p>
            <a:pPr marL="228600" lvl="0" indent="0" algn="l" rtl="0">
              <a:lnSpc>
                <a:spcPct val="140000"/>
              </a:lnSpc>
              <a:spcBef>
                <a:spcPts val="0"/>
              </a:spcBef>
              <a:spcAft>
                <a:spcPts val="0"/>
              </a:spcAft>
              <a:buNone/>
            </a:pPr>
            <a:endParaRPr/>
          </a:p>
          <a:p>
            <a:pPr marL="457200" lvl="0" indent="-457200" algn="l" rtl="0">
              <a:lnSpc>
                <a:spcPct val="140000"/>
              </a:lnSpc>
              <a:spcBef>
                <a:spcPts val="0"/>
              </a:spcBef>
              <a:spcAft>
                <a:spcPts val="0"/>
              </a:spcAft>
              <a:buClr>
                <a:schemeClr val="dk1"/>
              </a:buClr>
              <a:buSzPts val="2000"/>
              <a:buFont typeface="Calibri"/>
              <a:buAutoNum type="arabicPeriod"/>
            </a:pPr>
            <a:r>
              <a:rPr lang="en-US"/>
              <a:t>다음 중 비정형 데이터에 속하는 것은?</a:t>
            </a:r>
            <a:endParaRPr/>
          </a:p>
          <a:p>
            <a:pPr marL="457200" lvl="1" indent="0" algn="l" rtl="0">
              <a:lnSpc>
                <a:spcPct val="140000"/>
              </a:lnSpc>
              <a:spcBef>
                <a:spcPts val="500"/>
              </a:spcBef>
              <a:spcAft>
                <a:spcPts val="0"/>
              </a:spcAft>
              <a:buClr>
                <a:schemeClr val="dk1"/>
              </a:buClr>
              <a:buSzPts val="1800"/>
              <a:buNone/>
            </a:pPr>
            <a:r>
              <a:rPr lang="en-US"/>
              <a:t xml:space="preserve">① 엑셀 데이터	       	② CSV 데이터		</a:t>
            </a:r>
            <a:br>
              <a:rPr lang="en-US"/>
            </a:br>
            <a:r>
              <a:rPr lang="en-US"/>
              <a:t>③ 데이터베이스 데이터	④ 이미지 데이터</a:t>
            </a:r>
            <a:endParaRPr/>
          </a:p>
          <a:p>
            <a:pPr marL="342900" lvl="0" indent="-215900" algn="l" rtl="0">
              <a:lnSpc>
                <a:spcPct val="140000"/>
              </a:lnSpc>
              <a:spcBef>
                <a:spcPts val="1000"/>
              </a:spcBef>
              <a:spcAft>
                <a:spcPts val="0"/>
              </a:spcAft>
              <a:buClr>
                <a:schemeClr val="dk1"/>
              </a:buClr>
              <a:buSzPts val="2000"/>
              <a:buFont typeface="Calibri"/>
              <a:buNone/>
            </a:pPr>
            <a:endParaRPr/>
          </a:p>
        </p:txBody>
      </p:sp>
      <p:sp>
        <p:nvSpPr>
          <p:cNvPr id="846" name="Google Shape;846;p58"/>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g343e55feb5e_0_21"/>
          <p:cNvSpPr txBox="1">
            <a:spLocks noGrp="1"/>
          </p:cNvSpPr>
          <p:nvPr>
            <p:ph type="title"/>
          </p:nvPr>
        </p:nvSpPr>
        <p:spPr>
          <a:xfrm>
            <a:off x="487015" y="107957"/>
            <a:ext cx="11281200" cy="671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확인 문제</a:t>
            </a:r>
            <a:endParaRPr/>
          </a:p>
        </p:txBody>
      </p:sp>
      <p:sp>
        <p:nvSpPr>
          <p:cNvPr id="852" name="Google Shape;852;g343e55feb5e_0_21"/>
          <p:cNvSpPr txBox="1">
            <a:spLocks noGrp="1"/>
          </p:cNvSpPr>
          <p:nvPr>
            <p:ph type="sldNum" idx="12"/>
          </p:nvPr>
        </p:nvSpPr>
        <p:spPr>
          <a:xfrm>
            <a:off x="11691731" y="6472308"/>
            <a:ext cx="400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sp>
        <p:nvSpPr>
          <p:cNvPr id="853" name="Google Shape;853;g343e55feb5e_0_21"/>
          <p:cNvSpPr txBox="1">
            <a:spLocks noGrp="1"/>
          </p:cNvSpPr>
          <p:nvPr>
            <p:ph type="body" idx="1"/>
          </p:nvPr>
        </p:nvSpPr>
        <p:spPr>
          <a:xfrm>
            <a:off x="468000" y="1080000"/>
            <a:ext cx="11605500" cy="5395200"/>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1000"/>
              </a:spcBef>
              <a:spcAft>
                <a:spcPts val="0"/>
              </a:spcAft>
              <a:buNone/>
            </a:pPr>
            <a:r>
              <a:rPr lang="en-US" sz="2150"/>
              <a:t>3. 다음 알고리즘 중 기본적으로 부트스트랩 샘플을 사용하는 알고리즘은?</a:t>
            </a:r>
            <a:endParaRPr sz="2150"/>
          </a:p>
          <a:p>
            <a:pPr marL="457200" lvl="1" indent="0" algn="l" rtl="0">
              <a:lnSpc>
                <a:spcPct val="140000"/>
              </a:lnSpc>
              <a:spcBef>
                <a:spcPts val="500"/>
              </a:spcBef>
              <a:spcAft>
                <a:spcPts val="0"/>
              </a:spcAft>
              <a:buClr>
                <a:schemeClr val="dk1"/>
              </a:buClr>
              <a:buSzPct val="94736"/>
              <a:buNone/>
            </a:pPr>
            <a:r>
              <a:rPr lang="en-US" sz="1900"/>
              <a:t xml:space="preserve">① 랜덤 포레스트	</a:t>
            </a:r>
            <a:br>
              <a:rPr lang="en-US" sz="1900"/>
            </a:br>
            <a:r>
              <a:rPr lang="en-US" sz="1900"/>
              <a:t>② 엑스트라 트리</a:t>
            </a:r>
            <a:br>
              <a:rPr lang="en-US" sz="1900"/>
            </a:br>
            <a:r>
              <a:rPr lang="en-US" sz="1900"/>
              <a:t xml:space="preserve">③ 그레이디언트 부스팅	</a:t>
            </a:r>
            <a:br>
              <a:rPr lang="en-US" sz="1900"/>
            </a:br>
            <a:r>
              <a:rPr lang="en-US" sz="1900"/>
              <a:t>④ 히스토그램 기반 그레이디언트 부스팅</a:t>
            </a:r>
            <a:endParaRPr sz="1900"/>
          </a:p>
          <a:p>
            <a:pPr marL="457200" lvl="1" indent="0" algn="l" rtl="0">
              <a:lnSpc>
                <a:spcPct val="140000"/>
              </a:lnSpc>
              <a:spcBef>
                <a:spcPts val="500"/>
              </a:spcBef>
              <a:spcAft>
                <a:spcPts val="0"/>
              </a:spcAft>
              <a:buClr>
                <a:schemeClr val="dk1"/>
              </a:buClr>
              <a:buSzPct val="100000"/>
              <a:buNone/>
            </a:pPr>
            <a:endParaRPr/>
          </a:p>
          <a:p>
            <a:pPr marL="0" lvl="0" indent="0" algn="l" rtl="0">
              <a:lnSpc>
                <a:spcPct val="140000"/>
              </a:lnSpc>
              <a:spcBef>
                <a:spcPts val="500"/>
              </a:spcBef>
              <a:spcAft>
                <a:spcPts val="0"/>
              </a:spcAft>
              <a:buClr>
                <a:schemeClr val="dk1"/>
              </a:buClr>
              <a:buSzPct val="51162"/>
              <a:buFont typeface="Arial"/>
              <a:buNone/>
            </a:pPr>
            <a:r>
              <a:rPr lang="en-US" sz="2150"/>
              <a:t>4. 다음 중 순서대로 트리를 추가하여 앙상블 모델을 만드는 방법은 무엇인가요?</a:t>
            </a:r>
            <a:endParaRPr sz="2150"/>
          </a:p>
          <a:p>
            <a:pPr marL="457200" lvl="0" indent="0" algn="l" rtl="0">
              <a:lnSpc>
                <a:spcPct val="140000"/>
              </a:lnSpc>
              <a:spcBef>
                <a:spcPts val="500"/>
              </a:spcBef>
              <a:spcAft>
                <a:spcPts val="0"/>
              </a:spcAft>
              <a:buClr>
                <a:schemeClr val="dk1"/>
              </a:buClr>
              <a:buSzPct val="57894"/>
              <a:buFont typeface="Arial"/>
              <a:buNone/>
            </a:pPr>
            <a:r>
              <a:rPr lang="en-US" sz="1900"/>
              <a:t>①</a:t>
            </a:r>
            <a:r>
              <a:rPr lang="en-US"/>
              <a:t xml:space="preserve"> 결정 트리</a:t>
            </a:r>
            <a:endParaRPr/>
          </a:p>
          <a:p>
            <a:pPr marL="457200" lvl="0" indent="0" algn="l" rtl="0">
              <a:lnSpc>
                <a:spcPct val="140000"/>
              </a:lnSpc>
              <a:spcBef>
                <a:spcPts val="500"/>
              </a:spcBef>
              <a:spcAft>
                <a:spcPts val="0"/>
              </a:spcAft>
              <a:buClr>
                <a:schemeClr val="dk1"/>
              </a:buClr>
              <a:buSzPct val="57894"/>
              <a:buFont typeface="Arial"/>
              <a:buNone/>
            </a:pPr>
            <a:r>
              <a:rPr lang="en-US" sz="1900"/>
              <a:t>②</a:t>
            </a:r>
            <a:r>
              <a:rPr lang="en-US"/>
              <a:t xml:space="preserve"> 랜덤 포레스트</a:t>
            </a:r>
            <a:endParaRPr/>
          </a:p>
          <a:p>
            <a:pPr marL="457200" lvl="0" indent="0" algn="l" rtl="0">
              <a:lnSpc>
                <a:spcPct val="140000"/>
              </a:lnSpc>
              <a:spcBef>
                <a:spcPts val="500"/>
              </a:spcBef>
              <a:spcAft>
                <a:spcPts val="0"/>
              </a:spcAft>
              <a:buClr>
                <a:schemeClr val="dk1"/>
              </a:buClr>
              <a:buSzPct val="57894"/>
              <a:buFont typeface="Arial"/>
              <a:buNone/>
            </a:pPr>
            <a:r>
              <a:rPr lang="en-US" sz="1900"/>
              <a:t>③</a:t>
            </a:r>
            <a:r>
              <a:rPr lang="en-US"/>
              <a:t xml:space="preserve"> 엑스트라 트리</a:t>
            </a:r>
            <a:endParaRPr/>
          </a:p>
          <a:p>
            <a:pPr marL="457200" lvl="0" indent="0" algn="l" rtl="0">
              <a:lnSpc>
                <a:spcPct val="140000"/>
              </a:lnSpc>
              <a:spcBef>
                <a:spcPts val="500"/>
              </a:spcBef>
              <a:spcAft>
                <a:spcPts val="0"/>
              </a:spcAft>
              <a:buClr>
                <a:schemeClr val="dk1"/>
              </a:buClr>
              <a:buSzPct val="57894"/>
              <a:buFont typeface="Arial"/>
              <a:buNone/>
            </a:pPr>
            <a:r>
              <a:rPr lang="en-US" sz="1900"/>
              <a:t>④</a:t>
            </a:r>
            <a:r>
              <a:rPr lang="en-US"/>
              <a:t xml:space="preserve"> 그레이디언트 부스팅</a:t>
            </a:r>
            <a:endParaRPr/>
          </a:p>
          <a:p>
            <a:pPr marL="457200" lvl="0" indent="0" algn="l" rtl="0">
              <a:lnSpc>
                <a:spcPct val="140000"/>
              </a:lnSpc>
              <a:spcBef>
                <a:spcPts val="500"/>
              </a:spcBef>
              <a:spcAft>
                <a:spcPts val="0"/>
              </a:spcAft>
              <a:buClr>
                <a:schemeClr val="dk1"/>
              </a:buClr>
              <a:buSzPct val="55000"/>
              <a:buFont typeface="Arial"/>
              <a:buNone/>
            </a:pPr>
            <a:endParaRPr/>
          </a:p>
          <a:p>
            <a:pPr marL="457200" lvl="1" indent="0" algn="l" rtl="0">
              <a:lnSpc>
                <a:spcPct val="140000"/>
              </a:lnSpc>
              <a:spcBef>
                <a:spcPts val="500"/>
              </a:spcBef>
              <a:spcAft>
                <a:spcPts val="0"/>
              </a:spcAft>
              <a:buClr>
                <a:schemeClr val="dk1"/>
              </a:buClr>
              <a:buSzPct val="100000"/>
              <a:buNone/>
            </a:pPr>
            <a:endParaRPr/>
          </a:p>
          <a:p>
            <a:pPr marL="342900" lvl="0" indent="-215900" algn="l" rtl="0">
              <a:lnSpc>
                <a:spcPct val="140000"/>
              </a:lnSpc>
              <a:spcBef>
                <a:spcPts val="1000"/>
              </a:spcBef>
              <a:spcAft>
                <a:spcPts val="0"/>
              </a:spcAft>
              <a:buClr>
                <a:schemeClr val="dk1"/>
              </a:buClr>
              <a:buSzPct val="100000"/>
              <a:buFont typeface="Calibri"/>
              <a:buNone/>
            </a:pPr>
            <a:endParaRPr/>
          </a:p>
        </p:txBody>
      </p:sp>
      <p:sp>
        <p:nvSpPr>
          <p:cNvPr id="854" name="Google Shape;854;g343e55feb5e_0_21"/>
          <p:cNvSpPr txBox="1">
            <a:spLocks noGrp="1"/>
          </p:cNvSpPr>
          <p:nvPr>
            <p:ph type="ftr" idx="11"/>
          </p:nvPr>
        </p:nvSpPr>
        <p:spPr>
          <a:xfrm>
            <a:off x="482154" y="6574971"/>
            <a:ext cx="4114800" cy="21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분할 기준값 결정 방식 — RF vs ET의 진짜 차이</a:t>
            </a:r>
            <a:endParaRPr/>
          </a:p>
          <a:p>
            <a:pPr marL="1143000" lvl="2" indent="-228600" algn="l" rtl="0">
              <a:lnSpc>
                <a:spcPct val="130000"/>
              </a:lnSpc>
              <a:spcBef>
                <a:spcPts val="500"/>
              </a:spcBef>
              <a:spcAft>
                <a:spcPts val="0"/>
              </a:spcAft>
              <a:buClr>
                <a:schemeClr val="dk1"/>
              </a:buClr>
              <a:buSzPts val="1600"/>
              <a:buChar char="•"/>
            </a:pPr>
            <a:r>
              <a:rPr lang="en-US"/>
              <a:t>결정 트리가 노드 하나를 만들 때 정해야 할 두 가지:</a:t>
            </a:r>
            <a:br>
              <a:rPr lang="en-US"/>
            </a:br>
            <a:r>
              <a:rPr lang="en-US"/>
              <a:t>① 어떤 특성으로 나눌까   ② 어떤 분할값(threshold)을 기준으로 할까</a:t>
            </a:r>
            <a:endParaRPr/>
          </a:p>
          <a:p>
            <a:pPr marL="1143000" lvl="2" indent="-228600" algn="l" rtl="0">
              <a:lnSpc>
                <a:spcPct val="130000"/>
              </a:lnSpc>
              <a:spcBef>
                <a:spcPts val="500"/>
              </a:spcBef>
              <a:spcAft>
                <a:spcPts val="0"/>
              </a:spcAft>
              <a:buClr>
                <a:schemeClr val="dk1"/>
              </a:buClr>
              <a:buSzPts val="1600"/>
              <a:buChar char="•"/>
            </a:pPr>
            <a:r>
              <a:rPr lang="en-US"/>
              <a:t>RF: ②에서 모든 분할점 후보를 평가해 불순도 최소인 값을 선택</a:t>
            </a:r>
            <a:endParaRPr/>
          </a:p>
          <a:p>
            <a:pPr marL="1143000" lvl="2" indent="-228600" algn="l" rtl="0">
              <a:lnSpc>
                <a:spcPct val="130000"/>
              </a:lnSpc>
              <a:spcBef>
                <a:spcPts val="500"/>
              </a:spcBef>
              <a:spcAft>
                <a:spcPts val="0"/>
              </a:spcAft>
              <a:buClr>
                <a:schemeClr val="dk1"/>
              </a:buClr>
              <a:buSzPts val="1600"/>
              <a:buChar char="•"/>
            </a:pPr>
            <a:r>
              <a:rPr lang="en-US"/>
              <a:t>ET: ②에서 그 특성의 값 범위에서 분할점을 무작위로 한 개 뽑음</a:t>
            </a:r>
            <a:endParaRPr/>
          </a:p>
          <a:p>
            <a:pPr marL="1143000" lvl="2" indent="-228600" algn="l" rtl="0">
              <a:lnSpc>
                <a:spcPct val="130000"/>
              </a:lnSpc>
              <a:spcBef>
                <a:spcPts val="500"/>
              </a:spcBef>
              <a:spcAft>
                <a:spcPts val="0"/>
              </a:spcAft>
              <a:buClr>
                <a:schemeClr val="dk1"/>
              </a:buClr>
              <a:buSzPts val="1600"/>
              <a:buChar char="•"/>
            </a:pPr>
            <a:r>
              <a:rPr lang="en-US"/>
              <a:t>즉 RF = (특성 무작위 + 최선 분할값), ET = (특성·분할값 모두 무작위)</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엑스트라 트리는 분할점 탐색을 생략하므로 학습이 빠름. splitter='random' 옵션이 정확히 이 동작에 대응</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앙상블(보너스 1)</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노드 분할 과정 비교</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RF:  특성 무작위 선택 → 모든 분할점 평가 → 최선 선택</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ET:  특성 무작위 선택 → 분할점도 무작위 한 개 뽑음</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두 모델 모두 (특성, 분할값) 최선 조합을 노드로 채택</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예: RF는 sugar≤-0.802  vs  ET는 sugar≤0.341</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(ET는 분할점이 좋은지 따지지 않고 운에 맡김)</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splitter='random' 옵션과의 관계</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DecisionTreeClassifier(splitter='random')  ≡  ET 한 그루</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ExtraTreesClassifier(n_estimators=100)  ≡  그 트리 100그루 앙상블</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무작위 분할이 왜 작동하는가 — 편향-분산 트레이드오프</a:t>
            </a:r>
            <a:endParaRPr/>
          </a:p>
          <a:p>
            <a:pPr marL="1143000" lvl="2" indent="-228600" algn="l" rtl="0">
              <a:lnSpc>
                <a:spcPct val="130000"/>
              </a:lnSpc>
              <a:spcBef>
                <a:spcPts val="500"/>
              </a:spcBef>
              <a:spcAft>
                <a:spcPts val="0"/>
              </a:spcAft>
              <a:buClr>
                <a:schemeClr val="dk1"/>
              </a:buClr>
              <a:buSzPts val="1600"/>
              <a:buChar char="•"/>
            </a:pPr>
            <a:r>
              <a:rPr lang="en-US"/>
              <a:t>분할점을 무작위로 정해도 100그루 평균이면 노이즈가 상쇄됨</a:t>
            </a:r>
            <a:br>
              <a:rPr lang="en-US"/>
            </a:br>
            <a:r>
              <a:rPr lang="en-US"/>
              <a:t>군중의 지혜(Wisdom of Crowds)와 동일한 원리</a:t>
            </a:r>
            <a:endParaRPr/>
          </a:p>
          <a:p>
            <a:pPr marL="1143000" lvl="2" indent="-228600" algn="l" rtl="0">
              <a:lnSpc>
                <a:spcPct val="130000"/>
              </a:lnSpc>
              <a:spcBef>
                <a:spcPts val="500"/>
              </a:spcBef>
              <a:spcAft>
                <a:spcPts val="0"/>
              </a:spcAft>
              <a:buClr>
                <a:schemeClr val="dk1"/>
              </a:buClr>
              <a:buSzPts val="1600"/>
              <a:buChar char="•"/>
            </a:pPr>
            <a:r>
              <a:rPr lang="en-US"/>
              <a:t>오차 분해: 총 오차 = 편향² + 분산 + 노이즈. 결정 트리는 분산↑↑ 모델</a:t>
            </a:r>
            <a:endParaRPr/>
          </a:p>
          <a:p>
            <a:pPr marL="1143000" lvl="2" indent="-228600" algn="l" rtl="0">
              <a:lnSpc>
                <a:spcPct val="130000"/>
              </a:lnSpc>
              <a:spcBef>
                <a:spcPts val="500"/>
              </a:spcBef>
              <a:spcAft>
                <a:spcPts val="0"/>
              </a:spcAft>
              <a:buClr>
                <a:schemeClr val="dk1"/>
              </a:buClr>
              <a:buSzPts val="1600"/>
              <a:buChar char="•"/>
            </a:pPr>
            <a:r>
              <a:rPr lang="en-US"/>
              <a:t>앙상블 분산 ≈ ρ·σ² + (1−ρ)·σ²/N   (ρ: 트리 간 상관, σ²: 단일 분산)</a:t>
            </a:r>
            <a:endParaRPr/>
          </a:p>
          <a:p>
            <a:pPr marL="1143000" lvl="2" indent="-228600" algn="l" rtl="0">
              <a:lnSpc>
                <a:spcPct val="130000"/>
              </a:lnSpc>
              <a:spcBef>
                <a:spcPts val="500"/>
              </a:spcBef>
              <a:spcAft>
                <a:spcPts val="0"/>
              </a:spcAft>
              <a:buClr>
                <a:schemeClr val="dk1"/>
              </a:buClr>
              <a:buSzPts val="1600"/>
              <a:buChar char="•"/>
            </a:pPr>
            <a:r>
              <a:rPr lang="en-US"/>
              <a:t>ρ가 낮을수록 평균 효과↑ → ET는 분할점도 무작위라 ρ를 더 낮춤</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ML 전반의 동일 원리 — Dropout, Random Subspace, SGD 미니배치도 같은 직관</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앙상블(보너스 2)</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편향-분산 분해</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결정 트리:        σ² ↑↑           → 과적합</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랜덤 포레스트:   σ² 보통, ρ 보통   → 분산 감소</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엑스트라 트리:   σ² 약간↑, ρ↓↓   → 분산 감소 (비슷 or↑)</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ET 한 그루는 RF보다 약하지만 앙상블 성능은 동급 이상</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(σ² 약간 증가를 ρ 감소가 상쇄)</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같은 직관에 기반한 다른 ML 기법들</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Dropout: 학습 중 뉴런을 무작위로 끔 → 신경망 정규화</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Random Subspace, Random Projection, SGD 미니배치</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XGBoost vs LightGBM — 그레이디언트 부스팅의 양대 라이브러리</a:t>
            </a:r>
            <a:endParaRPr/>
          </a:p>
          <a:p>
            <a:pPr marL="1143000" lvl="2" indent="-228600" algn="l" rtl="0">
              <a:lnSpc>
                <a:spcPct val="130000"/>
              </a:lnSpc>
              <a:spcBef>
                <a:spcPts val="500"/>
              </a:spcBef>
              <a:spcAft>
                <a:spcPts val="0"/>
              </a:spcAft>
              <a:buClr>
                <a:schemeClr val="dk1"/>
              </a:buClr>
              <a:buSzPts val="1600"/>
              <a:buChar char="•"/>
            </a:pPr>
            <a:r>
              <a:rPr lang="en-US"/>
              <a:t xml:space="preserve">둘 다 그레이디언트 부스팅 트리(GBT)의 발전형이며, 사이킷런의 </a:t>
            </a:r>
            <a:br>
              <a:rPr lang="en-US"/>
            </a:br>
            <a:r>
              <a:rPr lang="en-US"/>
              <a:t>HistGradientBoostingClassifier와 같은 히스토그램 기반 GBT 가족</a:t>
            </a:r>
            <a:endParaRPr/>
          </a:p>
          <a:p>
            <a:pPr marL="1143000" lvl="2" indent="-228600" algn="l" rtl="0">
              <a:lnSpc>
                <a:spcPct val="130000"/>
              </a:lnSpc>
              <a:spcBef>
                <a:spcPts val="500"/>
              </a:spcBef>
              <a:spcAft>
                <a:spcPts val="0"/>
              </a:spcAft>
              <a:buClr>
                <a:schemeClr val="dk1"/>
              </a:buClr>
              <a:buSzPts val="1600"/>
              <a:buChar char="•"/>
            </a:pPr>
            <a:r>
              <a:rPr lang="en-US"/>
              <a:t>가장 큰 차이는 트리 성장 방식 — XGBoost는 level-wise, LightGBM은 leaf-wise</a:t>
            </a:r>
            <a:endParaRPr/>
          </a:p>
          <a:p>
            <a:pPr marL="1143000" lvl="2" indent="-228600" algn="l" rtl="0">
              <a:lnSpc>
                <a:spcPct val="130000"/>
              </a:lnSpc>
              <a:spcBef>
                <a:spcPts val="500"/>
              </a:spcBef>
              <a:spcAft>
                <a:spcPts val="0"/>
              </a:spcAft>
              <a:buClr>
                <a:schemeClr val="dk1"/>
              </a:buClr>
              <a:buSzPts val="1600"/>
              <a:buChar char="•"/>
            </a:pPr>
            <a:r>
              <a:rPr lang="en-US"/>
              <a:t>Level-wise (XGB): 한 깊이를 다 채운 후 다음 깊이로. 균형 잡힌 트리. 안정적</a:t>
            </a:r>
            <a:endParaRPr/>
          </a:p>
          <a:p>
            <a:pPr marL="1143000" lvl="2" indent="-228600" algn="l" rtl="0">
              <a:lnSpc>
                <a:spcPct val="130000"/>
              </a:lnSpc>
              <a:spcBef>
                <a:spcPts val="500"/>
              </a:spcBef>
              <a:spcAft>
                <a:spcPts val="0"/>
              </a:spcAft>
              <a:buClr>
                <a:schemeClr val="dk1"/>
              </a:buClr>
              <a:buSzPts val="1600"/>
              <a:buChar char="•"/>
            </a:pPr>
            <a:r>
              <a:rPr lang="en-US"/>
              <a:t>Leaf-wise (LGBM): 손실을 가장 많이 줄이는 잎부터 분할. 같은 시간에 더 큰 성능 향상</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공통적으로 연속 특성을 256개 빈(bin)으로 압축하여 분할점 탐색 비용을 크게 절감</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앙상블(보너스 3)</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XGBoost vs LightGBM 비교</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등장:           XGB 2014 (Tianqi Chen)   /  LGBM 2017 (Microsoft)</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성장 방식:      level-wise (균형)         /  leaf-wise (불균형, 빠름)</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학습 속도:      빠름                       /  더 빠름</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큰 데이터(&gt;10만 행):  XGB 좋음           /  LGBM 압도적으로 빠름</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작은 데이터 안정성: XGB 우세 / LGBM 과적합 위험</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두 라이브러리 사용 예시 (사이킷런 호환 API)</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xgb = XGBClassifier(tree_method='hist', random_state=42); xgb.fit(X, y)</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lgb = LGBMClassifier(random_state=42); lgb.fit(X, y)</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5-3 알고리즘 가족 관계도 — 배깅(Bagging) vs 부스팅(Boosting)</a:t>
            </a:r>
            <a:endParaRPr/>
          </a:p>
          <a:p>
            <a:pPr marL="1143000" lvl="2" indent="-228600" algn="l" rtl="0">
              <a:lnSpc>
                <a:spcPct val="130000"/>
              </a:lnSpc>
              <a:spcBef>
                <a:spcPts val="500"/>
              </a:spcBef>
              <a:spcAft>
                <a:spcPts val="0"/>
              </a:spcAft>
              <a:buClr>
                <a:schemeClr val="dk1"/>
              </a:buClr>
              <a:buSzPts val="1600"/>
              <a:buChar char="•"/>
            </a:pPr>
            <a:r>
              <a:rPr lang="en-US"/>
              <a:t>5-3의 모든 알고리즘은 결정 트리 여러 그루를 만드는 앙상블</a:t>
            </a:r>
            <a:br>
              <a:rPr lang="en-US"/>
            </a:br>
            <a:r>
              <a:rPr lang="en-US"/>
              <a:t>트리를 만드는 방식에 따라 배깅과 부스팅 두 갈래로 나뉨</a:t>
            </a:r>
            <a:endParaRPr/>
          </a:p>
          <a:p>
            <a:pPr marL="1143000" lvl="2" indent="-228600" algn="l" rtl="0">
              <a:lnSpc>
                <a:spcPct val="130000"/>
              </a:lnSpc>
              <a:spcBef>
                <a:spcPts val="500"/>
              </a:spcBef>
              <a:spcAft>
                <a:spcPts val="0"/>
              </a:spcAft>
              <a:buClr>
                <a:schemeClr val="dk1"/>
              </a:buClr>
              <a:buSzPts val="1600"/>
              <a:buChar char="•"/>
            </a:pPr>
            <a:r>
              <a:rPr lang="en-US"/>
              <a:t>배깅(Bagging): 트리를 독립·병렬로 만들고 평균/다수결로 결합 → 분산↓</a:t>
            </a:r>
            <a:endParaRPr/>
          </a:p>
          <a:p>
            <a:pPr marL="1143000" lvl="2" indent="-228600" algn="l" rtl="0">
              <a:lnSpc>
                <a:spcPct val="130000"/>
              </a:lnSpc>
              <a:spcBef>
                <a:spcPts val="500"/>
              </a:spcBef>
              <a:spcAft>
                <a:spcPts val="0"/>
              </a:spcAft>
              <a:buClr>
                <a:schemeClr val="dk1"/>
              </a:buClr>
              <a:buSzPts val="1600"/>
              <a:buChar char="•"/>
            </a:pPr>
            <a:r>
              <a:rPr lang="en-US"/>
              <a:t>부스팅(Boosting): 트리를 순차로 만들며 이전 오차를 보완 → 편향↓</a:t>
            </a:r>
            <a:endParaRPr/>
          </a:p>
          <a:p>
            <a:pPr marL="1143000" lvl="2" indent="-228600" algn="l" rtl="0">
              <a:lnSpc>
                <a:spcPct val="130000"/>
              </a:lnSpc>
              <a:spcBef>
                <a:spcPts val="500"/>
              </a:spcBef>
              <a:spcAft>
                <a:spcPts val="0"/>
              </a:spcAft>
              <a:buClr>
                <a:schemeClr val="dk1"/>
              </a:buClr>
              <a:buSzPts val="1600"/>
              <a:buChar char="•"/>
            </a:pPr>
            <a:r>
              <a:rPr lang="en-US"/>
              <a:t>배깅 계열 — 랜덤 포레스트, 엑스트라 트리 (OOB 점수 등 부수 이점)</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부스팅 계열 — GB, HistGB, XGBoost, LightGBM (정형 데이터 SOTA)</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앙상블(정리)</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5-3 트리 앙상블 가족도</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[배깅 — 병렬·독립]</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 랜덤 포레스트  (bootstrap=True)</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 엑스트라 트리  (분할점 무작위)</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[부스팅 — 순차·보완]</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xml:space="preserve">  └─ GB, HistGB (sklearn) / XGBoost, LightGBM (외부)</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두 방식의 핵심 효과 차이</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배깅:   분산↓ (과적합 방지). 트리 독립이라 병렬 학습 가능</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부스팅: 편향↓ (정확도↑). 순차 학습이라 병렬화 어려움</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9"/>
          <p:cNvSpPr txBox="1">
            <a:spLocks noGrp="1"/>
          </p:cNvSpPr>
          <p:nvPr>
            <p:ph type="body" idx="1"/>
          </p:nvPr>
        </p:nvSpPr>
        <p:spPr>
          <a:xfrm>
            <a:off x="468000" y="1080000"/>
            <a:ext cx="11281052" cy="473000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4BB0A0"/>
              </a:buClr>
              <a:buSzPts val="2000"/>
              <a:buFont typeface="Arial"/>
              <a:buChar char="◦"/>
            </a:pPr>
            <a:r>
              <a:rPr lang="en-US"/>
              <a:t>로지스틱 회귀로 와인 분류하기</a:t>
            </a:r>
            <a:endParaRPr/>
          </a:p>
          <a:p>
            <a:pPr marL="685800" lvl="1" indent="-228600" algn="l" rtl="0">
              <a:lnSpc>
                <a:spcPct val="120000"/>
              </a:lnSpc>
              <a:spcBef>
                <a:spcPts val="500"/>
              </a:spcBef>
              <a:spcAft>
                <a:spcPts val="0"/>
              </a:spcAft>
              <a:buClr>
                <a:schemeClr val="dk1"/>
              </a:buClr>
              <a:buSzPts val="1800"/>
              <a:buChar char="⁃"/>
            </a:pPr>
            <a:r>
              <a:rPr lang="en-US"/>
              <a:t>describe( ) 매사드: 열에 대한 간략한 통계(최소, 최대, 평균값 등)를 출력</a:t>
            </a:r>
            <a:endParaRPr/>
          </a:p>
        </p:txBody>
      </p:sp>
      <p:sp>
        <p:nvSpPr>
          <p:cNvPr id="241" name="Google Shape;241;p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트리(3)</a:t>
            </a:r>
            <a:endParaRPr/>
          </a:p>
        </p:txBody>
      </p:sp>
      <p:sp>
        <p:nvSpPr>
          <p:cNvPr id="242" name="Google Shape;242;p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243" name="Google Shape;243;p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44" name="Google Shape;244;p9"/>
          <p:cNvGraphicFramePr/>
          <p:nvPr/>
        </p:nvGraphicFramePr>
        <p:xfrm>
          <a:off x="1246792" y="1958521"/>
          <a:ext cx="3000000" cy="3000000"/>
        </p:xfrm>
        <a:graphic>
          <a:graphicData uri="http://schemas.openxmlformats.org/drawingml/2006/table">
            <a:tbl>
              <a:tblPr firstRow="1" bandRow="1">
                <a:noFill/>
                <a:tableStyleId>{ABDC8413-338F-4B4E-88D6-13C1FF610216}</a:tableStyleId>
              </a:tblPr>
              <a:tblGrid>
                <a:gridCol w="231457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u="none" strike="noStrike" cap="none">
                          <a:solidFill>
                            <a:schemeClr val="dk1"/>
                          </a:solidFill>
                        </a:rPr>
                        <a:t>wine.describe()</a:t>
                      </a:r>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245" name="Google Shape;245;p9"/>
          <p:cNvSpPr txBox="1"/>
          <p:nvPr/>
        </p:nvSpPr>
        <p:spPr>
          <a:xfrm>
            <a:off x="4904893" y="5678695"/>
            <a:ext cx="4910461" cy="6658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40000"/>
              </a:lnSpc>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도수, 당도, pH 스케일이 다름</a:t>
            </a:r>
            <a:br>
              <a:rPr lang="en-US" sz="1400">
                <a:solidFill>
                  <a:srgbClr val="1C5A25"/>
                </a:solidFill>
                <a:latin typeface="Calibri"/>
                <a:ea typeface="Calibri"/>
                <a:cs typeface="Calibri"/>
                <a:sym typeface="Calibri"/>
              </a:rPr>
            </a:br>
            <a:r>
              <a:rPr lang="en-US" sz="1400">
                <a:solidFill>
                  <a:srgbClr val="1C5A25"/>
                </a:solidFill>
                <a:latin typeface="Calibri"/>
                <a:ea typeface="Calibri"/>
                <a:cs typeface="Calibri"/>
                <a:sym typeface="Calibri"/>
              </a:rPr>
              <a:t>StandardScaler 클래스를 사용해 특성을 표준화 필요</a:t>
            </a:r>
            <a:endParaRPr/>
          </a:p>
        </p:txBody>
      </p:sp>
      <p:pic>
        <p:nvPicPr>
          <p:cNvPr id="246" name="Google Shape;246;p9"/>
          <p:cNvPicPr preferRelativeResize="0"/>
          <p:nvPr/>
        </p:nvPicPr>
        <p:blipFill rotWithShape="1">
          <a:blip r:embed="rId3">
            <a:alphaModFix/>
          </a:blip>
          <a:srcRect/>
          <a:stretch/>
        </p:blipFill>
        <p:spPr>
          <a:xfrm>
            <a:off x="4038992" y="1958521"/>
            <a:ext cx="6906216" cy="36352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부트스트랩(Bootstrap) — 한정된 데이터를 다양화하는 통계 기법</a:t>
            </a:r>
            <a:endParaRPr/>
          </a:p>
          <a:p>
            <a:pPr marL="1143000" lvl="2" indent="-228600" algn="l" rtl="0">
              <a:lnSpc>
                <a:spcPct val="130000"/>
              </a:lnSpc>
              <a:spcBef>
                <a:spcPts val="500"/>
              </a:spcBef>
              <a:spcAft>
                <a:spcPts val="0"/>
              </a:spcAft>
              <a:buClr>
                <a:schemeClr val="dk1"/>
              </a:buClr>
              <a:buSzPts val="1600"/>
              <a:buChar char="•"/>
            </a:pPr>
            <a:r>
              <a:rPr lang="en-US"/>
              <a:t xml:space="preserve">직관: 10문제 모의고사가 있다고 가정. 매일 그중 일부를 무작위로 뽑아</a:t>
            </a:r>
            <a:br>
              <a:rPr lang="en-US"/>
            </a:br>
            <a:r>
              <a:rPr lang="en-US"/>
              <a:t>새 연습 세트를 만든다 — 핵심은 "복원 추출"</a:t>
            </a:r>
            <a:endParaRPr/>
          </a:p>
          <a:p>
            <a:pPr marL="1143000" lvl="2" indent="-228600" algn="l" rtl="0">
              <a:lnSpc>
                <a:spcPct val="130000"/>
              </a:lnSpc>
              <a:spcBef>
                <a:spcPts val="500"/>
              </a:spcBef>
              <a:spcAft>
                <a:spcPts val="0"/>
              </a:spcAft>
              <a:buClr>
                <a:schemeClr val="dk1"/>
              </a:buClr>
              <a:buSzPts val="1600"/>
              <a:buChar char="•"/>
            </a:pPr>
            <a:r>
              <a:rPr lang="en-US"/>
              <a:t>복원 추출: 오늘 7번을 뽑았어도 내일 또 7번을 뽑을 수 있음</a:t>
            </a:r>
            <a:endParaRPr/>
          </a:p>
          <a:p>
            <a:pPr marL="1143000" lvl="2" indent="-228600" algn="l" rtl="0">
              <a:lnSpc>
                <a:spcPct val="130000"/>
              </a:lnSpc>
              <a:spcBef>
                <a:spcPts val="500"/>
              </a:spcBef>
              <a:spcAft>
                <a:spcPts val="0"/>
              </a:spcAft>
              <a:buClr>
                <a:schemeClr val="dk1"/>
              </a:buClr>
              <a:buSzPts val="1600"/>
              <a:buChar char="•"/>
            </a:pPr>
            <a:r>
              <a:rPr lang="en-US"/>
              <a:t>같은 데이터를 여러 번 다르게 조합하며 "다양한 관점"을 만들어냄</a:t>
            </a:r>
            <a:endParaRPr/>
          </a:p>
          <a:p>
            <a:pPr marL="1143000" lvl="2" indent="-228600" algn="l" rtl="0">
              <a:lnSpc>
                <a:spcPct val="130000"/>
              </a:lnSpc>
              <a:spcBef>
                <a:spcPts val="500"/>
              </a:spcBef>
              <a:spcAft>
                <a:spcPts val="0"/>
              </a:spcAft>
              <a:buClr>
                <a:schemeClr val="dk1"/>
              </a:buClr>
              <a:buSzPts val="1600"/>
              <a:buChar char="•"/>
            </a:pPr>
            <a:r>
              <a:rPr lang="en-US"/>
              <a:t>어원: "pull oneself up by one's bootstraps" (스스로 문제를 해결하다)</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외부 데이터 없이 가진 데이터만으로 다양성을 확보 — 데이터 부족 상황의 핵심 도구</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앙상블(보너스 4)</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xml:space="preserve"># 부트스트랩 샘플링 예시 (원본 크기 = 10)</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원본:    [1, 2, 3, 4, 5, 6, 7, 8, 9, 10]</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샘플 1:  [3, 5, 7, 7, 1, 9, 2, 5, 8, 10]   ← 7과 5가 중복</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샘플 2:  [4, 8, 2, 6, 6, 1, 10, 3, 9, 5]   ← 6이 중복, 7은 누락</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샘플 3:  [7, 2, 9, 4, 4, 1, 5, 8, 6, 3]   ← 4가 중복, 10은 누락</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각 샘플은 원본과 크기는 같지만 일부 중복·누락 → 서로 다른 "관점"의 데이터</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머신러닝에서의 의의</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한 데이터셋에서 "다양한 관점의 새 데이터셋" 100개를 만들어</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100개 모델을 독립적으로 학습시킬 토대 — 앙상블의 출발점</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배깅(Bagging) — Bootstrap + Aggregating의 줄임말</a:t>
            </a:r>
            <a:endParaRPr/>
          </a:p>
          <a:p>
            <a:pPr marL="1143000" lvl="2" indent="-228600" algn="l" rtl="0">
              <a:lnSpc>
                <a:spcPct val="130000"/>
              </a:lnSpc>
              <a:spcBef>
                <a:spcPts val="500"/>
              </a:spcBef>
              <a:spcAft>
                <a:spcPts val="0"/>
              </a:spcAft>
              <a:buClr>
                <a:schemeClr val="dk1"/>
              </a:buClr>
              <a:buSzPts val="1600"/>
              <a:buChar char="•"/>
            </a:pPr>
            <a:r>
              <a:rPr lang="en-US"/>
              <a:t xml:space="preserve">부트스트랩으로 만든 100개 샘플 각각에 대해 모델을 학습 → 100개의 "약한 모델"</a:t>
            </a:r>
            <a:br>
              <a:rPr lang="en-US"/>
            </a:br>
            <a:r>
              <a:rPr lang="en-US"/>
              <a:t>(개별 모델 한 개만 보면 원본 전체로 학습한 모델보다 성능이 낮음)</a:t>
            </a:r>
            <a:endParaRPr/>
          </a:p>
          <a:p>
            <a:pPr marL="1143000" lvl="2" indent="-228600" algn="l" rtl="0">
              <a:lnSpc>
                <a:spcPct val="130000"/>
              </a:lnSpc>
              <a:spcBef>
                <a:spcPts val="500"/>
              </a:spcBef>
              <a:spcAft>
                <a:spcPts val="0"/>
              </a:spcAft>
              <a:buClr>
                <a:schemeClr val="dk1"/>
              </a:buClr>
              <a:buSzPts val="1600"/>
              <a:buChar char="•"/>
            </a:pPr>
            <a:r>
              <a:rPr lang="en-US"/>
              <a:t>하지만 100개 모델의 예측을 어그리게이션(종합)하면 결과가 달라짐</a:t>
            </a:r>
            <a:endParaRPr/>
          </a:p>
          <a:p>
            <a:pPr marL="1143000" lvl="2" indent="-228600" algn="l" rtl="0">
              <a:lnSpc>
                <a:spcPct val="130000"/>
              </a:lnSpc>
              <a:spcBef>
                <a:spcPts val="500"/>
              </a:spcBef>
              <a:spcAft>
                <a:spcPts val="0"/>
              </a:spcAft>
              <a:buClr>
                <a:schemeClr val="dk1"/>
              </a:buClr>
              <a:buSzPts val="1600"/>
              <a:buChar char="•"/>
            </a:pPr>
            <a:r>
              <a:rPr lang="en-US"/>
              <a:t>분류는 다수결, 회귀는 평균으로 결합 → 서로의 부족함을 보완</a:t>
            </a:r>
            <a:endParaRPr/>
          </a:p>
          <a:p>
            <a:pPr marL="1143000" lvl="2" indent="-228600" algn="l" rtl="0">
              <a:lnSpc>
                <a:spcPct val="130000"/>
              </a:lnSpc>
              <a:spcBef>
                <a:spcPts val="500"/>
              </a:spcBef>
              <a:spcAft>
                <a:spcPts val="0"/>
              </a:spcAft>
              <a:buClr>
                <a:schemeClr val="dk1"/>
              </a:buClr>
              <a:buSzPts val="1600"/>
              <a:buChar char="•"/>
            </a:pPr>
            <a:r>
              <a:rPr lang="en-US"/>
              <a:t>결과: 개별 모델보다 훨씬 정확하고 안정적인 앙상블 — 일종의 "집단 지성"</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용어 정리: Bootstrap의 B + Aggregating → Bagging</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앙상블(보너스 5)</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xml:space="preserve"># 배깅 전체 흐름</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[원본 데이터] → 부트스트랩으로 100개 샘플 생성</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 각 샘플마다 모델 1개 학습 (총 100개의 약한 모델)</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 100개 모델의 예측을 다수결/평균으로 결합</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[최종 예측] 단일 모델보다 정확하고 분산이 작은 결과</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(개별 모델은 약해도 종합은 강력 — 통계의 마법)</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한 줄 정리</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잘 만든 모델 1개보다 다양한 약한 모델 100개의 종합이 더 우수</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노이즈는 평균으로 상쇄되고, 시그널은 살아남는다</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배깅의 한계 — 그리고 랜덤 포레스트가 등장한 이유</a:t>
            </a:r>
            <a:endParaRPr/>
          </a:p>
          <a:p>
            <a:pPr marL="1143000" lvl="2" indent="-228600" algn="l" rtl="0">
              <a:lnSpc>
                <a:spcPct val="130000"/>
              </a:lnSpc>
              <a:spcBef>
                <a:spcPts val="500"/>
              </a:spcBef>
              <a:spcAft>
                <a:spcPts val="0"/>
              </a:spcAft>
              <a:buClr>
                <a:schemeClr val="dk1"/>
              </a:buClr>
              <a:buSzPts val="1600"/>
              <a:buChar char="•"/>
            </a:pPr>
            <a:r>
              <a:rPr lang="en-US"/>
              <a:t xml:space="preserve">배깅은 "어떤 데이터를 뽑을지"에만 랜덤성을 줄 뿐 특성(feature)은 그대로</a:t>
            </a:r>
            <a:br>
              <a:rPr lang="en-US"/>
            </a:br>
            <a:r>
              <a:rPr lang="en-US"/>
              <a:t>예: 암 진단에서 "종양 크기"가 정답에 압도적으로 중요한 특성이라면</a:t>
            </a:r>
            <a:endParaRPr/>
          </a:p>
          <a:p>
            <a:pPr marL="1143000" lvl="2" indent="-228600" algn="l" rtl="0">
              <a:lnSpc>
                <a:spcPct val="130000"/>
              </a:lnSpc>
              <a:spcBef>
                <a:spcPts val="500"/>
              </a:spcBef>
              <a:spcAft>
                <a:spcPts val="0"/>
              </a:spcAft>
              <a:buClr>
                <a:schemeClr val="dk1"/>
              </a:buClr>
              <a:buSzPts val="1600"/>
              <a:buChar char="•"/>
            </a:pPr>
            <a:r>
              <a:rPr lang="en-US"/>
              <a:t>100개 부트스트랩 샘플 모두 이 강력한 특성을 그대로 포함하므로</a:t>
            </a:r>
            <a:endParaRPr/>
          </a:p>
          <a:p>
            <a:pPr marL="1143000" lvl="2" indent="-228600" algn="l" rtl="0">
              <a:lnSpc>
                <a:spcPct val="130000"/>
              </a:lnSpc>
              <a:spcBef>
                <a:spcPts val="500"/>
              </a:spcBef>
              <a:spcAft>
                <a:spcPts val="0"/>
              </a:spcAft>
              <a:buClr>
                <a:schemeClr val="dk1"/>
              </a:buClr>
              <a:buSzPts val="1600"/>
              <a:buChar char="•"/>
            </a:pPr>
            <a:r>
              <a:rPr lang="en-US"/>
              <a:t>100개 모델이 다 "종양 크기"에만 의존해 비슷한 결정을 내림</a:t>
            </a:r>
            <a:endParaRPr/>
          </a:p>
          <a:p>
            <a:pPr marL="1143000" lvl="2" indent="-228600" algn="l" rtl="0">
              <a:lnSpc>
                <a:spcPct val="130000"/>
              </a:lnSpc>
              <a:spcBef>
                <a:spcPts val="500"/>
              </a:spcBef>
              <a:spcAft>
                <a:spcPts val="0"/>
              </a:spcAft>
              <a:buClr>
                <a:schemeClr val="dk1"/>
              </a:buClr>
              <a:buSzPts val="1600"/>
              <a:buChar char="•"/>
            </a:pPr>
            <a:r>
              <a:rPr lang="en-US"/>
              <a:t>모델 간 상관관계 ρ↑↑ → 다양성 소실 → 앙상블의 평균 효과 사라짐</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해결책: 데이터뿐 아니라 특성도 무작위로 골라 쓰자 → Random Feature Selection</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앙상블(보너스 6)</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xml:space="preserve"># 단순 배깅의 한계 (특성 전부 그대로 사용)</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샘플 1: 특성 [1, 2, 3, 4]   ← 특성 2가 가장 강력</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샘플 2: 특성 [1, 2, 3, 4]   ← 모든 샘플이 특성 2 포함</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샘플 100: 특성 [1, 2, 3, 4]  ← 100개 모델 다 특성 2에 의존</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100개 모델이 거의 같은 결정 → 앙상블 효과 사라짐</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(특성 다양성이 없으면 데이터 다양성만으론 부족)</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샘플 1: 특성 [1, 3]      샘플 2: 특성 [2, 4]</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샘플 100: 특성 [1, 4]    ⋯ 매 샘플마다 특성도 다른 부분집합</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모델 간 상관관계 ρ 뚝 떨어짐. 평균 효과 부활</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왜 의사결정 나무인가 — 그리고 사이킷런 3대 파라미터</a:t>
            </a:r>
            <a:endParaRPr/>
          </a:p>
          <a:p>
            <a:pPr marL="1143000" lvl="2" indent="-228600" algn="l" rtl="0">
              <a:lnSpc>
                <a:spcPct val="130000"/>
              </a:lnSpc>
              <a:spcBef>
                <a:spcPts val="500"/>
              </a:spcBef>
              <a:spcAft>
                <a:spcPts val="0"/>
              </a:spcAft>
              <a:buClr>
                <a:schemeClr val="dk1"/>
              </a:buClr>
              <a:buSzPts val="1600"/>
              <a:buChar char="•"/>
            </a:pPr>
            <a:r>
              <a:rPr lang="en-US"/>
              <a:t xml:space="preserve">의사결정 나무는 해석이 쉽고 강력하지만, 데이터 한 개에도 모양이 확 바뀌는 단점</a:t>
            </a:r>
            <a:br>
              <a:rPr lang="en-US"/>
            </a:br>
            <a:r>
              <a:rPr lang="en-US"/>
              <a:t>이 "민감함"이 단점이지만, 부트스트랩 + 특성 무작위와 만나면 오히려 장점이 됨</a:t>
            </a:r>
            <a:endParaRPr/>
          </a:p>
          <a:p>
            <a:pPr marL="1143000" lvl="2" indent="-228600" algn="l" rtl="0">
              <a:lnSpc>
                <a:spcPct val="130000"/>
              </a:lnSpc>
              <a:spcBef>
                <a:spcPts val="500"/>
              </a:spcBef>
              <a:spcAft>
                <a:spcPts val="0"/>
              </a:spcAft>
              <a:buClr>
                <a:schemeClr val="dk1"/>
              </a:buClr>
              <a:buSzPts val="1600"/>
              <a:buChar char="•"/>
            </a:pPr>
            <a:r>
              <a:rPr lang="en-US"/>
              <a:t>→ 트리들이 서로 다르게 자라 모델 간 독립성(낮은 ρ) 확보</a:t>
            </a:r>
            <a:endParaRPr/>
          </a:p>
          <a:p>
            <a:pPr marL="1143000" lvl="2" indent="-228600" algn="l" rtl="0">
              <a:lnSpc>
                <a:spcPct val="130000"/>
              </a:lnSpc>
              <a:spcBef>
                <a:spcPts val="500"/>
              </a:spcBef>
              <a:spcAft>
                <a:spcPts val="0"/>
              </a:spcAft>
              <a:buClr>
                <a:schemeClr val="dk1"/>
              </a:buClr>
              <a:buSzPts val="1600"/>
              <a:buChar char="•"/>
            </a:pPr>
            <a:r>
              <a:rPr lang="en-US"/>
              <a:t>또한 학습·추론이 빨라 100~500그루를 만들기에 부담이 적음 → 앙상블 베이스로 최적</a:t>
            </a:r>
            <a:endParaRPr/>
          </a:p>
          <a:p>
            <a:pPr marL="1143000" lvl="2" indent="-228600" algn="l" rtl="0">
              <a:lnSpc>
                <a:spcPct val="130000"/>
              </a:lnSpc>
              <a:spcBef>
                <a:spcPts val="500"/>
              </a:spcBef>
              <a:spcAft>
                <a:spcPts val="0"/>
              </a:spcAft>
              <a:buClr>
                <a:schemeClr val="dk1"/>
              </a:buClr>
              <a:buSzPts val="1600"/>
              <a:buChar char="•"/>
            </a:pPr>
            <a:r>
              <a:rPr lang="en-US"/>
              <a:t>RandomForestClassifier 사용 시 고민할 3대 파라미터:</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n_estimators (트리 개수), max_features (샘플당 특성 수), max_depth (트리 깊이)</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앙상블(보너스 7)</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xml:space="preserve"># 1. n_estimators — 트리를 몇 그루 만들 것인가</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보통 100~500. 많을수록 안정적·정확하지만 학습 시간 비례 증가</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2. max_features — 샘플당 몇 개의 특성을 쓸 것인가</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보통 √(전체 특성 수). 특성 10개면 √10 ≈ 3개. 작을수록 다양성↑</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3. max_depth — 각 나무의 깊이를 얼마로 할 것인가</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단일 트리보다 얕게. 개별 나무가 완벽할 필요 없음 (앙상블이 보완)</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한 줄 요약</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데이터·특성 모두에 무작위성을 부여한 의사결정 나무 100그루의 집단 지성</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정형 데이터 분야 베이스라인의 표준 — 캐글 대회의 단골 알고리즘</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부스팅(Boosting) — 약한 학습기를 순차적으로 결합하는 앙상블 패러다임</a:t>
            </a:r>
            <a:endParaRPr/>
          </a:p>
          <a:p>
            <a:pPr marL="1143000" lvl="2" indent="-228600" algn="l" rtl="0">
              <a:lnSpc>
                <a:spcPct val="130000"/>
              </a:lnSpc>
              <a:spcBef>
                <a:spcPts val="500"/>
              </a:spcBef>
              <a:spcAft>
                <a:spcPts val="0"/>
              </a:spcAft>
              <a:buClr>
                <a:schemeClr val="dk1"/>
              </a:buClr>
              <a:buSzPts val="1600"/>
              <a:buChar char="•"/>
            </a:pPr>
            <a:r>
              <a:rPr lang="en-US"/>
              <a:t xml:space="preserve">직관(릴레이 비유): 여러 학생이 릴레이로 시험 문제를 푸는 상황을 상상해 보자</a:t>
            </a:r>
            <a:br>
              <a:rPr lang="en-US"/>
            </a:br>
            <a:r>
              <a:rPr lang="en-US"/>
              <a:t>첫 학생 채점 후: "내가 3번, 7번을 틀렸어 — 너는 이 문제에 집중해서 학습해!"</a:t>
            </a:r>
            <a:endParaRPr/>
          </a:p>
          <a:p>
            <a:pPr marL="1143000" lvl="2" indent="-228600" algn="l" rtl="0">
              <a:lnSpc>
                <a:spcPct val="130000"/>
              </a:lnSpc>
              <a:spcBef>
                <a:spcPts val="500"/>
              </a:spcBef>
              <a:spcAft>
                <a:spcPts val="0"/>
              </a:spcAft>
              <a:buClr>
                <a:schemeClr val="dk1"/>
              </a:buClr>
              <a:buSzPts val="1600"/>
              <a:buChar char="•"/>
            </a:pPr>
            <a:r>
              <a:rPr lang="en-US"/>
              <a:t>다음 학생은 그 조언을 바탕으로 틀린 문제에 가중치를 두고 집중 학습</a:t>
            </a:r>
            <a:endParaRPr/>
          </a:p>
          <a:p>
            <a:pPr marL="1143000" lvl="2" indent="-228600" algn="l" rtl="0">
              <a:lnSpc>
                <a:spcPct val="130000"/>
              </a:lnSpc>
              <a:spcBef>
                <a:spcPts val="500"/>
              </a:spcBef>
              <a:spcAft>
                <a:spcPts val="0"/>
              </a:spcAft>
              <a:buClr>
                <a:schemeClr val="dk1"/>
              </a:buClr>
              <a:buSzPts val="1600"/>
              <a:buChar char="•"/>
            </a:pPr>
            <a:r>
              <a:rPr lang="en-US"/>
              <a:t>배깅이 "병렬·독립"이라면, 부스팅은 "순차·보완"의 패러다임</a:t>
            </a:r>
            <a:endParaRPr/>
          </a:p>
          <a:p>
            <a:pPr marL="1143000" lvl="2" indent="-228600" algn="l" rtl="0">
              <a:lnSpc>
                <a:spcPct val="130000"/>
              </a:lnSpc>
              <a:spcBef>
                <a:spcPts val="500"/>
              </a:spcBef>
              <a:spcAft>
                <a:spcPts val="0"/>
              </a:spcAft>
              <a:buClr>
                <a:schemeClr val="dk1"/>
              </a:buClr>
              <a:buSzPts val="1600"/>
              <a:buChar char="•"/>
            </a:pPr>
            <a:r>
              <a:rPr lang="en-US"/>
              <a:t>약한 학습기(Weak Learner, 예: 얕은 결정 트리) 여러 개 결합 → 강한 학습기(Strong Learner)</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이전 모델의 오류를 다음 모델이 보완 → 성능이 단계적으로 "부스트(Boost)"됨</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앙상블(보너스 8)</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xml:space="preserve"># 배깅 vs 부스팅 — 학습 방식의 근본 차이</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배깅:   모델 1, 2, ..., N을 독립·병렬로 학습 → 다수결/평균</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(주효과: 분산↓ — 5-3 (2)~(7) 랜덤 포레스트 가족)</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부스팅: 모델 1 → 모델 2 → ... → 모델 N (순차)</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각 모델은 직전 모델의 오류 정보를 받아 학습</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xml:space="preserve">        (주효과: 편향↓ — 5-3 (8)부터 다룰 그레이디언트 부스팅 가족)</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약한 학습기(Weak Learner)란?</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단일로는 성능이 떨어지는 모델 — 예: 깊이 1~3의 얕은 결정 트리</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부스팅은 이런 약한 모델 100~수천 개를 쌓아 강력한 앙상블을 구성</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부스팅의 2대 축 — 데이터 가중치와 모델 신뢰도</a:t>
            </a:r>
            <a:endParaRPr/>
          </a:p>
          <a:p>
            <a:pPr marL="1143000" lvl="2" indent="-228600" algn="l" rtl="0">
              <a:lnSpc>
                <a:spcPct val="130000"/>
              </a:lnSpc>
              <a:spcBef>
                <a:spcPts val="500"/>
              </a:spcBef>
              <a:spcAft>
                <a:spcPts val="0"/>
              </a:spcAft>
              <a:buClr>
                <a:schemeClr val="dk1"/>
              </a:buClr>
              <a:buSzPts val="1600"/>
              <a:buChar char="•"/>
            </a:pPr>
            <a:r>
              <a:rPr lang="en-US"/>
              <a:t xml:space="preserve">부스팅 알고리즘들을 구분 짓는 핵심은 다음 두 값을 어떻게 계산·다루느냐</a:t>
            </a:r>
            <a:br>
              <a:rPr lang="en-US"/>
            </a:br>
            <a:r>
              <a:rPr lang="en-US"/>
              <a:t>(AdaBoost, GBM, XGBoost, LightGBM 모두 이 두 축의 변형판)</a:t>
            </a:r>
            <a:endParaRPr/>
          </a:p>
          <a:p>
            <a:pPr marL="1143000" lvl="2" indent="-228600" algn="l" rtl="0">
              <a:lnSpc>
                <a:spcPct val="130000"/>
              </a:lnSpc>
              <a:spcBef>
                <a:spcPts val="500"/>
              </a:spcBef>
              <a:spcAft>
                <a:spcPts val="0"/>
              </a:spcAft>
              <a:buClr>
                <a:schemeClr val="dk1"/>
              </a:buClr>
              <a:buSzPts val="1600"/>
              <a:buChar char="•"/>
            </a:pPr>
            <a:r>
              <a:rPr lang="en-US"/>
              <a:t>① 데이터 가중치(Data Weight) — 각 데이터 포인트의 "중요도" 점수</a:t>
            </a:r>
            <a:endParaRPr/>
          </a:p>
          <a:p>
            <a:pPr marL="1143000" lvl="2" indent="-228600" algn="l" rtl="0">
              <a:lnSpc>
                <a:spcPct val="130000"/>
              </a:lnSpc>
              <a:spcBef>
                <a:spcPts val="500"/>
              </a:spcBef>
              <a:spcAft>
                <a:spcPts val="0"/>
              </a:spcAft>
              <a:buClr>
                <a:schemeClr val="dk1"/>
              </a:buClr>
              <a:buSzPts val="1600"/>
              <a:buChar char="•"/>
            </a:pPr>
            <a:r>
              <a:rPr lang="en-US"/>
              <a:t>직전 모델이 맞춘 쉬운 데이터는 ↓, 틀린 어려운 데이터는 ↑</a:t>
            </a:r>
            <a:endParaRPr/>
          </a:p>
          <a:p>
            <a:pPr marL="1143000" lvl="2" indent="-228600" algn="l" rtl="0">
              <a:lnSpc>
                <a:spcPct val="130000"/>
              </a:lnSpc>
              <a:spcBef>
                <a:spcPts val="500"/>
              </a:spcBef>
              <a:spcAft>
                <a:spcPts val="0"/>
              </a:spcAft>
              <a:buClr>
                <a:schemeClr val="dk1"/>
              </a:buClr>
              <a:buSzPts val="1600"/>
              <a:buChar char="•"/>
            </a:pPr>
            <a:r>
              <a:rPr lang="en-US"/>
              <a:t>② 모델 신뢰도(Model Weight) — 각 약한 모델의 "발언권" 점수</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학습이 끝난 약한 모델이 얼마나 정확한지의 평가 — 최종 예측 시 영향력 결정</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앙상블(보너스 9)</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xml:space="preserve"># ① 데이터 가중치의 동작</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데이터 A: 직전 모델이 맞춤  → 가중치↓ (쉬운 문제)</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데이터 B: 직전 모델이 틀림  → 가중치↑ (어려운 문제)</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다음 모델은 가중치 높은 데이터에 집중 학습</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② 모델 신뢰도의 동작 — 최종 추론 시 가중 투표</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모델 1 (신뢰도 0.8) → 예측: A (발언권 0.8)</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모델 2 (신뢰도 0.3) → 예측: B (발언권 0.3)</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모델 N (신뢰도 0.9) → 예측: A (발언권 0.9)</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가중 투표 결과 (A: 1.7  vs  B: 0.3) → 최종 예측: A</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에이다부스트(AdaBoost) — 부스팅을 최초로 실제 구현한 알고리즘</a:t>
            </a:r>
            <a:endParaRPr/>
          </a:p>
          <a:p>
            <a:pPr marL="1143000" lvl="2" indent="-228600" algn="l" rtl="0">
              <a:lnSpc>
                <a:spcPct val="130000"/>
              </a:lnSpc>
              <a:spcBef>
                <a:spcPts val="500"/>
              </a:spcBef>
              <a:spcAft>
                <a:spcPts val="0"/>
              </a:spcAft>
              <a:buClr>
                <a:schemeClr val="dk1"/>
              </a:buClr>
              <a:buSzPts val="1600"/>
              <a:buChar char="•"/>
            </a:pPr>
            <a:r>
              <a:rPr lang="en-US"/>
              <a:t xml:space="preserve">부스팅은 1990년대 아이디어로만 존재 → AdaBoost가 최초로 구체화·대중화</a:t>
            </a:r>
            <a:br>
              <a:rPr lang="en-US"/>
            </a:br>
            <a:r>
              <a:rPr lang="en-US"/>
              <a:t>Adaptive Boosting의 줄임말 — 모델 신뢰도에 따라 데이터 가중치를 "적응적"으로 변경</a:t>
            </a:r>
            <a:endParaRPr/>
          </a:p>
          <a:p>
            <a:pPr marL="1143000" lvl="2" indent="-228600" algn="l" rtl="0">
              <a:lnSpc>
                <a:spcPct val="130000"/>
              </a:lnSpc>
              <a:spcBef>
                <a:spcPts val="500"/>
              </a:spcBef>
              <a:spcAft>
                <a:spcPts val="0"/>
              </a:spcAft>
              <a:buClr>
                <a:schemeClr val="dk1"/>
              </a:buClr>
              <a:buSzPts val="1600"/>
              <a:buChar char="•"/>
            </a:pPr>
            <a:r>
              <a:rPr lang="en-US"/>
              <a:t>① 초기화: 모든 데이터의 가중치를 같게 설정 (예: 5개면 각각 0.2)</a:t>
            </a:r>
            <a:endParaRPr/>
          </a:p>
          <a:p>
            <a:pPr marL="1143000" lvl="2" indent="-228600" algn="l" rtl="0">
              <a:lnSpc>
                <a:spcPct val="130000"/>
              </a:lnSpc>
              <a:spcBef>
                <a:spcPts val="500"/>
              </a:spcBef>
              <a:spcAft>
                <a:spcPts val="0"/>
              </a:spcAft>
              <a:buClr>
                <a:schemeClr val="dk1"/>
              </a:buClr>
              <a:buSzPts val="1600"/>
              <a:buChar char="•"/>
            </a:pPr>
            <a:r>
              <a:rPr lang="en-US"/>
              <a:t>② 1차 모델 학습 → 오류율 ε = (틀린 데이터 가중치 합), 정답률 = 1 − ε</a:t>
            </a:r>
            <a:endParaRPr/>
          </a:p>
          <a:p>
            <a:pPr marL="1143000" lvl="2" indent="-228600" algn="l" rtl="0">
              <a:lnSpc>
                <a:spcPct val="130000"/>
              </a:lnSpc>
              <a:spcBef>
                <a:spcPts val="500"/>
              </a:spcBef>
              <a:spcAft>
                <a:spcPts val="0"/>
              </a:spcAft>
              <a:buClr>
                <a:schemeClr val="dk1"/>
              </a:buClr>
              <a:buSzPts val="1600"/>
              <a:buChar char="•"/>
            </a:pPr>
            <a:r>
              <a:rPr lang="en-US"/>
              <a:t>③ 신뢰도(α) 계산: 정답률·오류율의 비율로부터 도출 (ε↓일수록 α↑)</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④ 가중치 업데이트: 맞춘 데이터는 그대로(×1), 틀린 데이터는 ×exp(α), 정규화로 합=1 유지</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앙상블(보너스 10)</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xml:space="preserve"># AdaBoost 학습 한 사이클</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초기: 모든 가중치 wᵢ = 1/N (균등)</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모델 hᵢ 학습 → 오류율 εᵢ → αᵢ = ½·ln((1−εᵢ)/εᵢ)</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가중치 업데이트:  맞춘 w := w × 1</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틀린 w := w × exp(αᵢ)   ← 폭증</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전체 가중치 합이 1이 되도록 정규화</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다음 사이클로 진행</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업데이트된 가중치로 모델 i+1 학습 → αᵢ₊₁ 계산 → 가중치 또 업데이트 → … → 모델 N</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신뢰도 α는 "다음 단계 가중치 변경 강도"이자 "최종 추론 시 발언권"으로 모두 사용됨</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9"/>
          <p:cNvSpPr txBox="1">
            <a:spLocks noGrp="1"/>
          </p:cNvSpPr>
          <p:nvPr>
            <p:ph type="body" idx="1"/>
          </p:nvPr>
        </p:nvSpPr>
        <p:spPr>
          <a:xfrm>
            <a:off x="468000" y="1080000"/>
            <a:ext cx="10901711" cy="5451681"/>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AdaBoost 추론 — N개 모델의 "신뢰도 기반 가중 투표"</a:t>
            </a:r>
            <a:endParaRPr/>
          </a:p>
          <a:p>
            <a:pPr marL="1143000" lvl="2" indent="-228600" algn="l" rtl="0">
              <a:lnSpc>
                <a:spcPct val="130000"/>
              </a:lnSpc>
              <a:spcBef>
                <a:spcPts val="500"/>
              </a:spcBef>
              <a:spcAft>
                <a:spcPts val="0"/>
              </a:spcAft>
              <a:buClr>
                <a:schemeClr val="dk1"/>
              </a:buClr>
              <a:buSzPts val="1600"/>
              <a:buChar char="•"/>
            </a:pPr>
            <a:r>
              <a:rPr lang="en-US"/>
              <a:t xml:space="preserve">학습 후 손에 들어오는 것: N개의 약한 모델 + 각각의 신뢰도 α₁, α₂, ..., αₙ</a:t>
            </a:r>
            <a:br>
              <a:rPr lang="en-US"/>
            </a:br>
            <a:r>
              <a:rPr lang="en-US"/>
              <a:t>새 입력에 대해 모든 모델이 예측을 내놓되, 의견을 1:1로 듣지 않음</a:t>
            </a:r>
            <a:endParaRPr/>
          </a:p>
          <a:p>
            <a:pPr marL="1143000" lvl="2" indent="-228600" algn="l" rtl="0">
              <a:lnSpc>
                <a:spcPct val="130000"/>
              </a:lnSpc>
              <a:spcBef>
                <a:spcPts val="500"/>
              </a:spcBef>
              <a:spcAft>
                <a:spcPts val="0"/>
              </a:spcAft>
              <a:buClr>
                <a:schemeClr val="dk1"/>
              </a:buClr>
              <a:buSzPts val="1600"/>
              <a:buChar char="•"/>
            </a:pPr>
            <a:r>
              <a:rPr lang="en-US"/>
              <a:t>학습 중 구해 둔 신뢰도를 발언권으로 사용 → 가중합으로 최종 예측</a:t>
            </a:r>
            <a:endParaRPr/>
          </a:p>
          <a:p>
            <a:pPr marL="1143000" lvl="2" indent="-228600" algn="l" rtl="0">
              <a:lnSpc>
                <a:spcPct val="130000"/>
              </a:lnSpc>
              <a:spcBef>
                <a:spcPts val="500"/>
              </a:spcBef>
              <a:spcAft>
                <a:spcPts val="0"/>
              </a:spcAft>
              <a:buClr>
                <a:schemeClr val="dk1"/>
              </a:buClr>
              <a:buSzPts val="1600"/>
              <a:buChar char="•"/>
            </a:pPr>
            <a:r>
              <a:rPr lang="en-US"/>
              <a:t>신뢰도가 높은 똑똑한 모델의 의견이 더 큰 영향력을 가짐</a:t>
            </a:r>
            <a:endParaRPr/>
          </a:p>
          <a:p>
            <a:pPr marL="1143000" lvl="2" indent="-228600" algn="l" rtl="0">
              <a:lnSpc>
                <a:spcPct val="130000"/>
              </a:lnSpc>
              <a:spcBef>
                <a:spcPts val="500"/>
              </a:spcBef>
              <a:spcAft>
                <a:spcPts val="0"/>
              </a:spcAft>
              <a:buClr>
                <a:schemeClr val="dk1"/>
              </a:buClr>
              <a:buSzPts val="1600"/>
              <a:buChar char="•"/>
            </a:pPr>
            <a:r>
              <a:rPr lang="en-US"/>
              <a:t>핵심 흐름: 릴레이로 약한 모델 학습 → 각자 신뢰도 부여 → 가중 투표로 종합</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1143000" lvl="2" indent="-101600" algn="l" rtl="0">
              <a:lnSpc>
                <a:spcPct val="130000"/>
              </a:lnSpc>
              <a:spcBef>
                <a:spcPts val="500"/>
              </a:spcBef>
              <a:spcAft>
                <a:spcPts val="0"/>
              </a:spcAft>
              <a:buClr>
                <a:schemeClr val="dk1"/>
              </a:buClr>
              <a:buSzPts val="2000"/>
              <a:buNone/>
            </a:pPr>
            <a:endParaRPr sz="2000"/>
          </a:p>
          <a:p>
            <a:pPr marL="1143000" lvl="2" indent="-228600" algn="l" rtl="0">
              <a:lnSpc>
                <a:spcPct val="130000"/>
              </a:lnSpc>
              <a:spcBef>
                <a:spcPts val="500"/>
              </a:spcBef>
              <a:spcAft>
                <a:spcPts val="0"/>
              </a:spcAft>
              <a:buClr>
                <a:schemeClr val="dk1"/>
              </a:buClr>
              <a:buSzPts val="1600"/>
              <a:buChar char="•"/>
            </a:pPr>
            <a:r>
              <a:rPr lang="en-US"/>
              <a:t>수식을 외우기보다 "릴레이 학습 + 신뢰도 투표" 흐름의 이해가 더 중요</a:t>
            </a:r>
            <a:endParaRPr/>
          </a:p>
        </p:txBody>
      </p:sp>
      <p:sp>
        <p:nvSpPr>
          <p:cNvPr id="739" name="Google Shape;739;p49"/>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5-3 트리의 앙상블(보너스 11)</a:t>
            </a:r>
            <a:endParaRPr/>
          </a:p>
        </p:txBody>
      </p:sp>
      <p:sp>
        <p:nvSpPr>
          <p:cNvPr id="740" name="Google Shape;740;p49"/>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741" name="Google Shape;741;p49"/>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742" name="Google Shape;742;p49"/>
          <p:cNvGraphicFramePr/>
          <p:nvPr/>
        </p:nvGraphicFramePr>
        <p:xfrm>
          <a:off x="1704582" y="3411022"/>
          <a:ext cx="3000000" cy="3000000"/>
        </p:xfrm>
        <a:graphic>
          <a:graphicData uri="http://schemas.openxmlformats.org/drawingml/2006/table">
            <a:tbl>
              <a:tblPr firstRow="1" bandRow="1">
                <a:noFill/>
                <a:tableStyleId>{ABDC8413-338F-4B4E-88D6-13C1FF610216}</a:tableStyleId>
              </a:tblPr>
              <a:tblGrid>
                <a:gridCol w="5384950">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 xml:space="preserve"># AdaBoost 추론 수식 (이진 분류, +1/−1)</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최종 예측 H(x) = sign( Σᵢ αᵢ · hᵢ(x) )</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αᵢ : i번째 약한 모델의 신뢰도</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hᵢ(x) : i번째 모델의 예측 (+1 또는 −1)</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xml:space="preserve">→ 각 모델의 예측에 신뢰도를 곱해 합산, 부호로 클래스 결정</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3" name="Google Shape;743;p49"/>
          <p:cNvSpPr txBox="1"/>
          <p:nvPr/>
        </p:nvSpPr>
        <p:spPr>
          <a:xfrm>
            <a:off x="7613767" y="3735971"/>
            <a:ext cx="46790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(배깅의 단순 다수결과의 결정적 차이)</a:t>
            </a:r>
            <a:endParaRPr sz="1800">
              <a:solidFill>
                <a:schemeClr val="dk1"/>
              </a:solidFill>
              <a:latin typeface="Calibri"/>
              <a:ea typeface="Calibri"/>
              <a:cs typeface="Calibri"/>
              <a:sym typeface="Calibri"/>
            </a:endParaRPr>
          </a:p>
        </p:txBody>
      </p:sp>
      <p:cxnSp>
        <p:nvCxnSpPr>
          <p:cNvPr id="744" name="Google Shape;744;p49"/>
          <p:cNvCxnSpPr/>
          <p:nvPr/>
        </p:nvCxnSpPr>
        <p:spPr>
          <a:xfrm>
            <a:off x="7223139" y="3920637"/>
            <a:ext cx="257011" cy="0"/>
          </a:xfrm>
          <a:prstGeom prst="straightConnector1">
            <a:avLst/>
          </a:prstGeom>
          <a:noFill/>
          <a:ln w="9525" cap="flat" cmpd="sng">
            <a:solidFill>
              <a:schemeClr val="accent6"/>
            </a:solidFill>
            <a:prstDash val="solid"/>
            <a:miter lim="800000"/>
            <a:headEnd type="none" w="sm" len="sm"/>
            <a:tailEnd type="triangle" w="med" len="med"/>
          </a:ln>
        </p:spPr>
      </p:cxnSp>
      <p:graphicFrame>
        <p:nvGraphicFramePr>
          <p:cNvPr id="745" name="Google Shape;745;p49"/>
          <p:cNvGraphicFramePr/>
          <p:nvPr/>
        </p:nvGraphicFramePr>
        <p:xfrm>
          <a:off x="1704582" y="5318420"/>
          <a:ext cx="3000000" cy="3000000"/>
        </p:xfrm>
        <a:graphic>
          <a:graphicData uri="http://schemas.openxmlformats.org/drawingml/2006/table">
            <a:tbl>
              <a:tblPr firstRow="1" bandRow="1">
                <a:noFill/>
                <a:tableStyleId>{ABDC8413-338F-4B4E-88D6-13C1FF610216}</a:tableStyleId>
              </a:tblPr>
              <a:tblGrid>
                <a:gridCol w="3858825">
                  <a:extLst>
                    <a:ext uri="{9D8B030D-6E8A-4147-A177-3AD203B41FA5}">
                      <a16:colId xmlns:a16="http://schemas.microsoft.com/office/drawing/2014/main" val="20000"/>
                    </a:ext>
                  </a:extLst>
                </a:gridCol>
              </a:tblGrid>
              <a:tr h="17780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 한 줄 요약</a:t>
                      </a:r>
                      <a:endParaRPr/>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어려운 문제 가중치를 키우며 약한 모델을 릴레이로 학습 →</a:t>
                      </a:r>
                      <a:endParaRPr sz="1100" b="0">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
        <p:nvSpPr>
          <p:cNvPr id="746" name="Google Shape;746;p49"/>
          <p:cNvSpPr txBox="1"/>
          <p:nvPr/>
        </p:nvSpPr>
        <p:spPr>
          <a:xfrm>
            <a:off x="6360894" y="5355496"/>
            <a:ext cx="5531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각자의 신뢰도에 비례한 가중 투표로 강력한 예측력을 완성하는 알고리즘</a:t>
            </a:r>
            <a:endParaRPr sz="1800">
              <a:solidFill>
                <a:schemeClr val="dk1"/>
              </a:solidFill>
              <a:latin typeface="Calibri"/>
              <a:ea typeface="Calibri"/>
              <a:cs typeface="Calibri"/>
              <a:sym typeface="Calibri"/>
            </a:endParaRPr>
          </a:p>
        </p:txBody>
      </p:sp>
      <p:cxnSp>
        <p:nvCxnSpPr>
          <p:cNvPr id="747" name="Google Shape;747;p49"/>
          <p:cNvCxnSpPr/>
          <p:nvPr/>
        </p:nvCxnSpPr>
        <p:spPr>
          <a:xfrm>
            <a:off x="5868816" y="5543811"/>
            <a:ext cx="257011" cy="0"/>
          </a:xfrm>
          <a:prstGeom prst="straightConnector1">
            <a:avLst/>
          </a:prstGeom>
          <a:noFill/>
          <a:ln w="9525" cap="flat" cmpd="sng">
            <a:solidFill>
              <a:schemeClr val="accent6"/>
            </a:solidFill>
            <a:prstDash val="solid"/>
            <a:miter lim="800000"/>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0"/>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SzPts val="2000"/>
              <a:buChar char="◦"/>
            </a:pPr>
            <a:r>
              <a:rPr lang="en-US"/>
              <a:t>로지스틱 회귀로 와인 분류하기</a:t>
            </a:r>
            <a:endParaRPr/>
          </a:p>
          <a:p>
            <a:pPr marL="685800" lvl="1" indent="-228600" algn="l" rtl="0">
              <a:lnSpc>
                <a:spcPct val="130000"/>
              </a:lnSpc>
              <a:spcBef>
                <a:spcPts val="500"/>
              </a:spcBef>
              <a:spcAft>
                <a:spcPts val="0"/>
              </a:spcAft>
              <a:buClr>
                <a:schemeClr val="dk1"/>
              </a:buClr>
              <a:buSzPts val="1800"/>
              <a:buChar char="⁃"/>
            </a:pPr>
            <a:r>
              <a:rPr lang="en-US"/>
              <a:t>판다스 데이터프레임을 훈련 세트와 테스트 세트로 나누기</a:t>
            </a:r>
            <a:endParaRPr/>
          </a:p>
          <a:p>
            <a:pPr marL="685800" lvl="1" indent="-114300" algn="l" rtl="0">
              <a:lnSpc>
                <a:spcPct val="130000"/>
              </a:lnSpc>
              <a:spcBef>
                <a:spcPts val="500"/>
              </a:spcBef>
              <a:spcAft>
                <a:spcPts val="0"/>
              </a:spcAft>
              <a:buClr>
                <a:schemeClr val="dk1"/>
              </a:buClr>
              <a:buSzPts val="1800"/>
              <a:buNone/>
            </a:pPr>
            <a:endParaRPr/>
          </a:p>
          <a:p>
            <a:pPr marL="685800" lvl="1" indent="-190500" algn="l" rtl="0">
              <a:lnSpc>
                <a:spcPct val="130000"/>
              </a:lnSpc>
              <a:spcBef>
                <a:spcPts val="500"/>
              </a:spcBef>
              <a:spcAft>
                <a:spcPts val="0"/>
              </a:spcAft>
              <a:buClr>
                <a:schemeClr val="dk1"/>
              </a:buClr>
              <a:buSzPts val="600"/>
              <a:buNone/>
            </a:pPr>
            <a:endParaRPr sz="600"/>
          </a:p>
          <a:p>
            <a:pPr marL="1143000" lvl="2" indent="-228600" algn="l" rtl="0">
              <a:lnSpc>
                <a:spcPct val="130000"/>
              </a:lnSpc>
              <a:spcBef>
                <a:spcPts val="500"/>
              </a:spcBef>
              <a:spcAft>
                <a:spcPts val="0"/>
              </a:spcAft>
              <a:buClr>
                <a:schemeClr val="dk1"/>
              </a:buClr>
              <a:buSzPts val="1600"/>
              <a:buChar char="•"/>
            </a:pPr>
            <a:r>
              <a:rPr lang="en-US"/>
              <a:t>[노트]실습과 결괏값이 같도록 random_state를 42로 고정</a:t>
            </a:r>
            <a:endParaRPr/>
          </a:p>
          <a:p>
            <a:pPr marL="1143000" lvl="2" indent="-127000" algn="l" rtl="0">
              <a:lnSpc>
                <a:spcPct val="130000"/>
              </a:lnSpc>
              <a:spcBef>
                <a:spcPts val="500"/>
              </a:spcBef>
              <a:spcAft>
                <a:spcPts val="0"/>
              </a:spcAft>
              <a:buClr>
                <a:schemeClr val="dk1"/>
              </a:buClr>
              <a:buSzPts val="1600"/>
              <a:buNone/>
            </a:pPr>
            <a:endParaRPr/>
          </a:p>
          <a:p>
            <a:pPr marL="1143000" lvl="2" indent="-127000" algn="l" rtl="0">
              <a:lnSpc>
                <a:spcPct val="130000"/>
              </a:lnSpc>
              <a:spcBef>
                <a:spcPts val="500"/>
              </a:spcBef>
              <a:spcAft>
                <a:spcPts val="0"/>
              </a:spcAft>
              <a:buClr>
                <a:schemeClr val="dk1"/>
              </a:buClr>
              <a:buSzPts val="1600"/>
              <a:buNone/>
            </a:pPr>
            <a:endParaRPr/>
          </a:p>
          <a:p>
            <a:pPr marL="685800" lvl="1" indent="-228600" algn="l" rtl="0">
              <a:lnSpc>
                <a:spcPct val="130000"/>
              </a:lnSpc>
              <a:spcBef>
                <a:spcPts val="500"/>
              </a:spcBef>
              <a:spcAft>
                <a:spcPts val="0"/>
              </a:spcAft>
              <a:buClr>
                <a:schemeClr val="dk1"/>
              </a:buClr>
              <a:buSzPts val="1800"/>
              <a:buChar char="⁃"/>
            </a:pPr>
            <a:r>
              <a:rPr lang="en-US"/>
              <a:t>훈련 세트와 테스트 세트의 크기 확인</a:t>
            </a:r>
            <a:endParaRPr/>
          </a:p>
          <a:p>
            <a:pPr marL="685800" lvl="1" indent="-114300" algn="l" rtl="0">
              <a:lnSpc>
                <a:spcPct val="130000"/>
              </a:lnSpc>
              <a:spcBef>
                <a:spcPts val="500"/>
              </a:spcBef>
              <a:spcAft>
                <a:spcPts val="0"/>
              </a:spcAft>
              <a:buClr>
                <a:schemeClr val="dk1"/>
              </a:buClr>
              <a:buSzPts val="1800"/>
              <a:buNone/>
            </a:pPr>
            <a:endParaRPr/>
          </a:p>
          <a:p>
            <a:pPr marL="685800" lvl="1" indent="-228600" algn="l" rtl="0">
              <a:lnSpc>
                <a:spcPct val="130000"/>
              </a:lnSpc>
              <a:spcBef>
                <a:spcPts val="500"/>
              </a:spcBef>
              <a:spcAft>
                <a:spcPts val="0"/>
              </a:spcAft>
              <a:buClr>
                <a:schemeClr val="dk1"/>
              </a:buClr>
              <a:buSzPts val="1800"/>
              <a:buChar char="⁃"/>
            </a:pPr>
            <a:r>
              <a:rPr lang="en-US"/>
              <a:t>StandardScaler 클래스를 사용해 훈련 세트 전처리와 테스트 세트 변환</a:t>
            </a:r>
            <a:endParaRPr/>
          </a:p>
        </p:txBody>
      </p:sp>
      <p:sp>
        <p:nvSpPr>
          <p:cNvPr id="252" name="Google Shape;252;p10"/>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트리(4)</a:t>
            </a:r>
            <a:endParaRPr/>
          </a:p>
        </p:txBody>
      </p:sp>
      <p:sp>
        <p:nvSpPr>
          <p:cNvPr id="253" name="Google Shape;253;p10"/>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254" name="Google Shape;254;p10"/>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55" name="Google Shape;255;p10"/>
          <p:cNvGraphicFramePr/>
          <p:nvPr/>
        </p:nvGraphicFramePr>
        <p:xfrm>
          <a:off x="1206082" y="1959359"/>
          <a:ext cx="3000000" cy="3000000"/>
        </p:xfrm>
        <a:graphic>
          <a:graphicData uri="http://schemas.openxmlformats.org/drawingml/2006/table">
            <a:tbl>
              <a:tblPr firstRow="1" bandRow="1">
                <a:noFill/>
                <a:tableStyleId>{ABDC8413-338F-4B4E-88D6-13C1FF610216}</a:tableStyleId>
              </a:tblPr>
              <a:tblGrid>
                <a:gridCol w="4061325">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400" b="0" u="none" strike="noStrike" cap="none">
                          <a:solidFill>
                            <a:schemeClr val="dk1"/>
                          </a:solidFill>
                        </a:rPr>
                        <a:t>data = wine[['alcohol', 'sugar', 'pH']]</a:t>
                      </a:r>
                      <a:endParaRPr/>
                    </a:p>
                    <a:p>
                      <a:pPr marL="0" marR="0" lvl="0" indent="0" algn="l" rtl="0">
                        <a:spcBef>
                          <a:spcPts val="0"/>
                        </a:spcBef>
                        <a:spcAft>
                          <a:spcPts val="0"/>
                        </a:spcAft>
                        <a:buNone/>
                      </a:pPr>
                      <a:r>
                        <a:rPr lang="en-US" sz="1400" b="0" u="none" strike="noStrike" cap="none">
                          <a:solidFill>
                            <a:schemeClr val="dk1"/>
                          </a:solidFill>
                        </a:rPr>
                        <a:t>target = wine['class']</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256" name="Google Shape;256;p10"/>
          <p:cNvGraphicFramePr/>
          <p:nvPr/>
        </p:nvGraphicFramePr>
        <p:xfrm>
          <a:off x="1696278" y="2911114"/>
          <a:ext cx="3000000" cy="3000000"/>
        </p:xfrm>
        <a:graphic>
          <a:graphicData uri="http://schemas.openxmlformats.org/drawingml/2006/table">
            <a:tbl>
              <a:tblPr firstRow="1" bandRow="1">
                <a:noFill/>
                <a:tableStyleId>{ABDC8413-338F-4B4E-88D6-13C1FF610216}</a:tableStyleId>
              </a:tblPr>
              <a:tblGrid>
                <a:gridCol w="5538425">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400" b="0" u="none" strike="noStrike" cap="none">
                          <a:solidFill>
                            <a:schemeClr val="dk1"/>
                          </a:solidFill>
                        </a:rPr>
                        <a:t>from sklearn.model_selection import train_test_split</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train_input, test_input, train_target, test_target = train_test_split(</a:t>
                      </a:r>
                      <a:endParaRPr/>
                    </a:p>
                    <a:p>
                      <a:pPr marL="0" marR="0" lvl="0" indent="0" algn="l" rtl="0">
                        <a:spcBef>
                          <a:spcPts val="0"/>
                        </a:spcBef>
                        <a:spcAft>
                          <a:spcPts val="0"/>
                        </a:spcAft>
                        <a:buNone/>
                      </a:pPr>
                      <a:r>
                        <a:rPr lang="en-US" sz="1400" b="0" u="none" strike="noStrike" cap="none">
                          <a:solidFill>
                            <a:schemeClr val="dk1"/>
                          </a:solidFill>
                        </a:rPr>
                        <a:t xml:space="preserve">       data, target, test_size=0.2, random_state=42)</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graphicFrame>
        <p:nvGraphicFramePr>
          <p:cNvPr id="257" name="Google Shape;257;p10"/>
          <p:cNvGraphicFramePr/>
          <p:nvPr/>
        </p:nvGraphicFramePr>
        <p:xfrm>
          <a:off x="1206082" y="4169672"/>
          <a:ext cx="3000000" cy="3000000"/>
        </p:xfrm>
        <a:graphic>
          <a:graphicData uri="http://schemas.openxmlformats.org/drawingml/2006/table">
            <a:tbl>
              <a:tblPr firstRow="1" bandRow="1">
                <a:noFill/>
                <a:tableStyleId>{ABDC8413-338F-4B4E-88D6-13C1FF610216}</a:tableStyleId>
              </a:tblPr>
              <a:tblGrid>
                <a:gridCol w="4061325">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400" b="0" u="none" strike="noStrike" cap="none">
                          <a:solidFill>
                            <a:schemeClr val="dk1"/>
                          </a:solidFill>
                        </a:rPr>
                        <a:t>print(train_input.shape, test_input.shape)</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58" name="Google Shape;258;p10"/>
          <p:cNvCxnSpPr/>
          <p:nvPr/>
        </p:nvCxnSpPr>
        <p:spPr>
          <a:xfrm>
            <a:off x="5484845" y="4375047"/>
            <a:ext cx="432300" cy="0"/>
          </a:xfrm>
          <a:prstGeom prst="straightConnector1">
            <a:avLst/>
          </a:prstGeom>
          <a:noFill/>
          <a:ln w="9525" cap="flat" cmpd="sng">
            <a:solidFill>
              <a:schemeClr val="accent6"/>
            </a:solidFill>
            <a:prstDash val="solid"/>
            <a:miter lim="800000"/>
            <a:headEnd type="none" w="sm" len="sm"/>
            <a:tailEnd type="triangle" w="med" len="med"/>
          </a:ln>
        </p:spPr>
      </p:cxnSp>
      <p:sp>
        <p:nvSpPr>
          <p:cNvPr id="259" name="Google Shape;259;p10"/>
          <p:cNvSpPr txBox="1"/>
          <p:nvPr/>
        </p:nvSpPr>
        <p:spPr>
          <a:xfrm>
            <a:off x="6033758" y="4171592"/>
            <a:ext cx="2420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(5197, 3) (1300, 3)</a:t>
            </a:r>
            <a:endParaRPr sz="1800">
              <a:solidFill>
                <a:schemeClr val="dk1"/>
              </a:solidFill>
              <a:latin typeface="Calibri"/>
              <a:ea typeface="Calibri"/>
              <a:cs typeface="Calibri"/>
              <a:sym typeface="Calibri"/>
            </a:endParaRPr>
          </a:p>
        </p:txBody>
      </p:sp>
      <p:graphicFrame>
        <p:nvGraphicFramePr>
          <p:cNvPr id="260" name="Google Shape;260;p10"/>
          <p:cNvGraphicFramePr/>
          <p:nvPr/>
        </p:nvGraphicFramePr>
        <p:xfrm>
          <a:off x="1206082" y="5074223"/>
          <a:ext cx="3000000" cy="3000000"/>
        </p:xfrm>
        <a:graphic>
          <a:graphicData uri="http://schemas.openxmlformats.org/drawingml/2006/table">
            <a:tbl>
              <a:tblPr firstRow="1" bandRow="1">
                <a:noFill/>
                <a:tableStyleId>{ABDC8413-338F-4B4E-88D6-13C1FF610216}</a:tableStyleId>
              </a:tblPr>
              <a:tblGrid>
                <a:gridCol w="5538425">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400" b="0" u="none" strike="noStrike" cap="none">
                          <a:solidFill>
                            <a:schemeClr val="dk1"/>
                          </a:solidFill>
                        </a:rPr>
                        <a:t>from sklearn.preprocessing import StandardScaler</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ss = StandardScaler()</a:t>
                      </a:r>
                      <a:endParaRPr/>
                    </a:p>
                    <a:p>
                      <a:pPr marL="0" marR="0" lvl="0" indent="0" algn="l" rtl="0">
                        <a:spcBef>
                          <a:spcPts val="0"/>
                        </a:spcBef>
                        <a:spcAft>
                          <a:spcPts val="0"/>
                        </a:spcAft>
                        <a:buNone/>
                      </a:pPr>
                      <a:r>
                        <a:rPr lang="en-US" sz="1400" b="0" u="none" strike="noStrike" cap="none">
                          <a:solidFill>
                            <a:schemeClr val="dk1"/>
                          </a:solidFill>
                        </a:rPr>
                        <a:t>ss.fit(train_input)</a:t>
                      </a:r>
                      <a:endParaRPr/>
                    </a:p>
                    <a:p>
                      <a:pPr marL="0" marR="0" lvl="0" indent="0" algn="l" rtl="0">
                        <a:spcBef>
                          <a:spcPts val="0"/>
                        </a:spcBef>
                        <a:spcAft>
                          <a:spcPts val="0"/>
                        </a:spcAft>
                        <a:buNone/>
                      </a:pPr>
                      <a:r>
                        <a:rPr lang="en-US" sz="1400" b="0" u="none" strike="noStrike" cap="none">
                          <a:solidFill>
                            <a:schemeClr val="dk1"/>
                          </a:solidFill>
                        </a:rPr>
                        <a:t>train_scaled = ss.transform(train_input)</a:t>
                      </a:r>
                      <a:endParaRPr/>
                    </a:p>
                    <a:p>
                      <a:pPr marL="0" marR="0" lvl="0" indent="0" algn="l" rtl="0">
                        <a:spcBef>
                          <a:spcPts val="0"/>
                        </a:spcBef>
                        <a:spcAft>
                          <a:spcPts val="0"/>
                        </a:spcAft>
                        <a:buNone/>
                      </a:pPr>
                      <a:r>
                        <a:rPr lang="en-US" sz="1400" b="0" u="none" strike="noStrike" cap="none">
                          <a:solidFill>
                            <a:schemeClr val="dk1"/>
                          </a:solidFill>
                        </a:rPr>
                        <a:t>test_scaled = ss.transform(test_input)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1"/>
          <p:cNvSpPr txBox="1">
            <a:spLocks noGrp="1"/>
          </p:cNvSpPr>
          <p:nvPr>
            <p:ph type="body" idx="1"/>
          </p:nvPr>
        </p:nvSpPr>
        <p:spPr>
          <a:xfrm>
            <a:off x="468000" y="1080000"/>
            <a:ext cx="11281052" cy="5456839"/>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SzPts val="2000"/>
              <a:buChar char="◦"/>
            </a:pPr>
            <a:r>
              <a:rPr lang="en-US"/>
              <a:t>로지스틱 회귀로 와인 분류하기</a:t>
            </a:r>
            <a:endParaRPr/>
          </a:p>
          <a:p>
            <a:pPr marL="685800" lvl="1" indent="-228600" algn="l" rtl="0">
              <a:lnSpc>
                <a:spcPct val="140000"/>
              </a:lnSpc>
              <a:spcBef>
                <a:spcPts val="500"/>
              </a:spcBef>
              <a:spcAft>
                <a:spcPts val="0"/>
              </a:spcAft>
              <a:buClr>
                <a:schemeClr val="dk1"/>
              </a:buClr>
              <a:buSzPts val="1800"/>
              <a:buChar char="⁃"/>
            </a:pPr>
            <a:r>
              <a:rPr lang="en-US"/>
              <a:t>표준점수로 변환된 train_scaled와 test_scaled를 사용해 로지스틱 회귀 모델을 훈련</a:t>
            </a:r>
            <a:endParaRPr/>
          </a:p>
          <a:p>
            <a:pPr marL="685800" lvl="1" indent="-114300" algn="l" rtl="0">
              <a:lnSpc>
                <a:spcPct val="140000"/>
              </a:lnSpc>
              <a:spcBef>
                <a:spcPts val="500"/>
              </a:spcBef>
              <a:spcAft>
                <a:spcPts val="0"/>
              </a:spcAft>
              <a:buClr>
                <a:schemeClr val="dk1"/>
              </a:buClr>
              <a:buSzPts val="1800"/>
              <a:buNone/>
            </a:pPr>
            <a:endParaRPr/>
          </a:p>
          <a:p>
            <a:pPr marL="685800" lvl="1" indent="-114300" algn="l" rtl="0">
              <a:lnSpc>
                <a:spcPct val="140000"/>
              </a:lnSpc>
              <a:spcBef>
                <a:spcPts val="500"/>
              </a:spcBef>
              <a:spcAft>
                <a:spcPts val="0"/>
              </a:spcAft>
              <a:buClr>
                <a:schemeClr val="dk1"/>
              </a:buClr>
              <a:buSzPts val="1800"/>
              <a:buNone/>
            </a:pPr>
            <a:endParaRPr/>
          </a:p>
          <a:p>
            <a:pPr marL="685800" lvl="1" indent="-114300" algn="l" rtl="0">
              <a:lnSpc>
                <a:spcPct val="140000"/>
              </a:lnSpc>
              <a:spcBef>
                <a:spcPts val="500"/>
              </a:spcBef>
              <a:spcAft>
                <a:spcPts val="0"/>
              </a:spcAft>
              <a:buClr>
                <a:schemeClr val="dk1"/>
              </a:buClr>
              <a:buSzPts val="1800"/>
              <a:buNone/>
            </a:pPr>
            <a:endParaRPr/>
          </a:p>
          <a:p>
            <a:pPr marL="685800" lvl="1" indent="-114300" algn="l" rtl="0">
              <a:lnSpc>
                <a:spcPct val="140000"/>
              </a:lnSpc>
              <a:spcBef>
                <a:spcPts val="500"/>
              </a:spcBef>
              <a:spcAft>
                <a:spcPts val="0"/>
              </a:spcAft>
              <a:buClr>
                <a:schemeClr val="dk1"/>
              </a:buClr>
              <a:buSzPts val="1800"/>
              <a:buNone/>
            </a:pPr>
            <a:endParaRPr/>
          </a:p>
          <a:p>
            <a:pPr marL="685800" lvl="1" indent="-114300" algn="l" rtl="0">
              <a:lnSpc>
                <a:spcPct val="140000"/>
              </a:lnSpc>
              <a:spcBef>
                <a:spcPts val="500"/>
              </a:spcBef>
              <a:spcAft>
                <a:spcPts val="0"/>
              </a:spcAft>
              <a:buClr>
                <a:schemeClr val="dk1"/>
              </a:buClr>
              <a:buSzPts val="1800"/>
              <a:buNone/>
            </a:pPr>
            <a:endParaRPr/>
          </a:p>
        </p:txBody>
      </p:sp>
      <p:sp>
        <p:nvSpPr>
          <p:cNvPr id="266" name="Google Shape;266;p11"/>
          <p:cNvSpPr txBox="1">
            <a:spLocks noGrp="1"/>
          </p:cNvSpPr>
          <p:nvPr>
            <p:ph type="title"/>
          </p:nvPr>
        </p:nvSpPr>
        <p:spPr>
          <a:xfrm>
            <a:off x="487015" y="107957"/>
            <a:ext cx="11281052" cy="67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06436"/>
              </a:buClr>
              <a:buSzPts val="3000"/>
              <a:buFont typeface="Malgun Gothic"/>
              <a:buNone/>
            </a:pPr>
            <a:r>
              <a:rPr lang="en-US"/>
              <a:t>SECTION 5-1 결정 트리(5)</a:t>
            </a:r>
            <a:endParaRPr/>
          </a:p>
        </p:txBody>
      </p:sp>
      <p:sp>
        <p:nvSpPr>
          <p:cNvPr id="267" name="Google Shape;267;p11"/>
          <p:cNvSpPr txBox="1">
            <a:spLocks noGrp="1"/>
          </p:cNvSpPr>
          <p:nvPr>
            <p:ph type="sldNum" idx="12"/>
          </p:nvPr>
        </p:nvSpPr>
        <p:spPr>
          <a:xfrm>
            <a:off x="11691731" y="6472308"/>
            <a:ext cx="400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68" name="Google Shape;268;p11"/>
          <p:cNvSpPr txBox="1">
            <a:spLocks noGrp="1"/>
          </p:cNvSpPr>
          <p:nvPr>
            <p:ph type="ftr" idx="11"/>
          </p:nvPr>
        </p:nvSpPr>
        <p:spPr>
          <a:xfrm>
            <a:off x="482154" y="6574971"/>
            <a:ext cx="4114800" cy="2160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Malgun Gothic"/>
              <a:buNone/>
            </a:pPr>
            <a:r>
              <a:rPr lang="en-US" b="1"/>
              <a:t>〉 〉 혼자 공부하는 머신러닝+딥러닝</a:t>
            </a:r>
            <a:endParaRPr/>
          </a:p>
        </p:txBody>
      </p:sp>
      <p:graphicFrame>
        <p:nvGraphicFramePr>
          <p:cNvPr id="269" name="Google Shape;269;p11"/>
          <p:cNvGraphicFramePr/>
          <p:nvPr/>
        </p:nvGraphicFramePr>
        <p:xfrm>
          <a:off x="1211052" y="2177327"/>
          <a:ext cx="3000000" cy="3000000"/>
        </p:xfrm>
        <a:graphic>
          <a:graphicData uri="http://schemas.openxmlformats.org/drawingml/2006/table">
            <a:tbl>
              <a:tblPr firstRow="1" bandRow="1">
                <a:noFill/>
                <a:tableStyleId>{ABDC8413-338F-4B4E-88D6-13C1FF610216}</a:tableStyleId>
              </a:tblPr>
              <a:tblGrid>
                <a:gridCol w="4061325">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en-US" sz="1400" b="0" u="none" strike="noStrike" cap="none">
                          <a:solidFill>
                            <a:schemeClr val="dk1"/>
                          </a:solidFill>
                        </a:rPr>
                        <a:t>from sklearn.linear_model import LogisticRegression</a:t>
                      </a:r>
                      <a:endParaRPr sz="1400" b="0" u="none" strike="noStrike" cap="none">
                        <a:solidFill>
                          <a:schemeClr val="dk1"/>
                        </a:solidFill>
                      </a:endParaRPr>
                    </a:p>
                    <a:p>
                      <a:pPr marL="0" marR="0" lvl="0" indent="0" algn="l" rtl="0">
                        <a:spcBef>
                          <a:spcPts val="0"/>
                        </a:spcBef>
                        <a:spcAft>
                          <a:spcPts val="0"/>
                        </a:spcAft>
                        <a:buNone/>
                      </a:pPr>
                      <a:r>
                        <a:rPr lang="en-US" sz="1400" b="0" u="none" strike="noStrike" cap="none">
                          <a:solidFill>
                            <a:schemeClr val="dk1"/>
                          </a:solidFill>
                        </a:rPr>
                        <a:t>lr = LogisticRegression()</a:t>
                      </a:r>
                      <a:endParaRPr/>
                    </a:p>
                    <a:p>
                      <a:pPr marL="0" marR="0" lvl="0" indent="0" algn="l" rtl="0">
                        <a:spcBef>
                          <a:spcPts val="0"/>
                        </a:spcBef>
                        <a:spcAft>
                          <a:spcPts val="0"/>
                        </a:spcAft>
                        <a:buNone/>
                      </a:pPr>
                      <a:r>
                        <a:rPr lang="en-US" sz="1400" b="0" u="none" strike="noStrike" cap="none">
                          <a:solidFill>
                            <a:schemeClr val="dk1"/>
                          </a:solidFill>
                        </a:rPr>
                        <a:t>lr.fit(train_scaled, train_target)</a:t>
                      </a:r>
                      <a:endParaRPr/>
                    </a:p>
                    <a:p>
                      <a:pPr marL="0" marR="0" lvl="0" indent="0" algn="l" rtl="0">
                        <a:spcBef>
                          <a:spcPts val="0"/>
                        </a:spcBef>
                        <a:spcAft>
                          <a:spcPts val="0"/>
                        </a:spcAft>
                        <a:buNone/>
                      </a:pPr>
                      <a:r>
                        <a:rPr lang="en-US" sz="1400" b="0" u="none" strike="noStrike" cap="none">
                          <a:solidFill>
                            <a:schemeClr val="dk1"/>
                          </a:solidFill>
                        </a:rPr>
                        <a:t>print(lr.score(train_scaled, train_target))</a:t>
                      </a:r>
                      <a:endParaRPr/>
                    </a:p>
                    <a:p>
                      <a:pPr marL="0" marR="0" lvl="0" indent="0" algn="l" rtl="0">
                        <a:spcBef>
                          <a:spcPts val="0"/>
                        </a:spcBef>
                        <a:spcAft>
                          <a:spcPts val="0"/>
                        </a:spcAft>
                        <a:buNone/>
                      </a:pPr>
                      <a:r>
                        <a:rPr lang="en-US" sz="1400" b="0" u="none" strike="noStrike" cap="none">
                          <a:solidFill>
                            <a:schemeClr val="dk1"/>
                          </a:solidFill>
                        </a:rPr>
                        <a:t>print(lr.score(test_scaled, test_target))</a:t>
                      </a:r>
                      <a:endParaRPr sz="1400" b="0" u="none" strike="noStrike" cap="none">
                        <a:solidFill>
                          <a:schemeClr val="dk1"/>
                        </a:solidFill>
                      </a:endParaRPr>
                    </a:p>
                  </a:txBody>
                  <a:tcPr marL="21600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DCEDFA"/>
                    </a:solidFill>
                  </a:tcPr>
                </a:tc>
                <a:extLst>
                  <a:ext uri="{0D108BD9-81ED-4DB2-BD59-A6C34878D82A}">
                    <a16:rowId xmlns:a16="http://schemas.microsoft.com/office/drawing/2014/main" val="10000"/>
                  </a:ext>
                </a:extLst>
              </a:tr>
            </a:tbl>
          </a:graphicData>
        </a:graphic>
      </p:graphicFrame>
      <p:cxnSp>
        <p:nvCxnSpPr>
          <p:cNvPr id="270" name="Google Shape;270;p11"/>
          <p:cNvCxnSpPr/>
          <p:nvPr/>
        </p:nvCxnSpPr>
        <p:spPr>
          <a:xfrm>
            <a:off x="5554866" y="2806306"/>
            <a:ext cx="432411" cy="0"/>
          </a:xfrm>
          <a:prstGeom prst="straightConnector1">
            <a:avLst/>
          </a:prstGeom>
          <a:noFill/>
          <a:ln w="9525" cap="flat" cmpd="sng">
            <a:solidFill>
              <a:schemeClr val="accent6"/>
            </a:solidFill>
            <a:prstDash val="solid"/>
            <a:miter lim="800000"/>
            <a:headEnd type="none" w="sm" len="sm"/>
            <a:tailEnd type="triangle" w="med" len="med"/>
          </a:ln>
        </p:spPr>
      </p:cxnSp>
      <p:sp>
        <p:nvSpPr>
          <p:cNvPr id="271" name="Google Shape;271;p11"/>
          <p:cNvSpPr txBox="1"/>
          <p:nvPr/>
        </p:nvSpPr>
        <p:spPr>
          <a:xfrm>
            <a:off x="6269778" y="2535012"/>
            <a:ext cx="24208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0.7808350971714451</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0.7776923076923077</a:t>
            </a:r>
            <a:endParaRPr sz="1800">
              <a:solidFill>
                <a:schemeClr val="dk1"/>
              </a:solidFill>
              <a:latin typeface="Calibri"/>
              <a:ea typeface="Calibri"/>
              <a:cs typeface="Calibri"/>
              <a:sym typeface="Calibri"/>
            </a:endParaRPr>
          </a:p>
        </p:txBody>
      </p:sp>
      <p:sp>
        <p:nvSpPr>
          <p:cNvPr id="272" name="Google Shape;272;p11"/>
          <p:cNvSpPr txBox="1"/>
          <p:nvPr/>
        </p:nvSpPr>
        <p:spPr>
          <a:xfrm>
            <a:off x="6269778" y="3287317"/>
            <a:ext cx="3223621" cy="5232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C5A25"/>
              </a:buClr>
              <a:buSzPts val="1400"/>
              <a:buFont typeface="Malgun Gothic"/>
              <a:buChar char="▲"/>
            </a:pPr>
            <a:r>
              <a:rPr lang="en-US" sz="1400">
                <a:solidFill>
                  <a:srgbClr val="1C5A25"/>
                </a:solidFill>
                <a:latin typeface="Calibri"/>
                <a:ea typeface="Calibri"/>
                <a:cs typeface="Calibri"/>
                <a:sym typeface="Calibri"/>
              </a:rPr>
              <a:t>훈련 세트와 테스트 세트의 점수가 모두 낮아  다소 과소적합</a:t>
            </a:r>
            <a:endParaRPr/>
          </a:p>
        </p:txBody>
      </p:sp>
    </p:spTree>
  </p:cSld>
  <p:clrMapOvr>
    <a:masterClrMapping/>
  </p:clrMapOvr>
</p:sld>
</file>

<file path=ppt/theme/theme1.xml><?xml version="1.0" encoding="utf-8"?>
<a:theme xmlns:a="http://schemas.openxmlformats.org/drawingml/2006/main" name="Office 테마">
  <a:themeElements>
    <a:clrScheme name="한빛미디어">
      <a:dk1>
        <a:srgbClr val="000000"/>
      </a:dk1>
      <a:lt1>
        <a:srgbClr val="FFFFFF"/>
      </a:lt1>
      <a:dk2>
        <a:srgbClr val="1FAEB6"/>
      </a:dk2>
      <a:lt2>
        <a:srgbClr val="919191"/>
      </a:lt2>
      <a:accent1>
        <a:srgbClr val="39B54A"/>
      </a:accent1>
      <a:accent2>
        <a:srgbClr val="F15A31"/>
      </a:accent2>
      <a:accent3>
        <a:srgbClr val="FA9D1C"/>
      </a:accent3>
      <a:accent4>
        <a:srgbClr val="41B50A"/>
      </a:accent4>
      <a:accent5>
        <a:srgbClr val="55AAEA"/>
      </a:accent5>
      <a:accent6>
        <a:srgbClr val="4D2702"/>
      </a:accent6>
      <a:hlink>
        <a:srgbClr val="39B54A"/>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42559</Words>
  <Application>Microsoft Office PowerPoint</Application>
  <PresentationFormat>와이드스크린</PresentationFormat>
  <Paragraphs>3095</Paragraphs>
  <Slides>65</Slides>
  <Notes>65</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65</vt:i4>
      </vt:variant>
    </vt:vector>
  </HeadingPairs>
  <TitlesOfParts>
    <vt:vector size="74" baseType="lpstr">
      <vt:lpstr>Calibri</vt:lpstr>
      <vt:lpstr>Trebuchet MS</vt:lpstr>
      <vt:lpstr>Arial</vt:lpstr>
      <vt:lpstr>Helvetica Neue</vt:lpstr>
      <vt:lpstr>Garamond</vt:lpstr>
      <vt:lpstr>Noto Sans Symbols</vt:lpstr>
      <vt:lpstr>Malgun Gothic</vt:lpstr>
      <vt:lpstr>Malgun Gothic</vt:lpstr>
      <vt:lpstr>Office 테마</vt:lpstr>
      <vt:lpstr>인공지능 </vt:lpstr>
      <vt:lpstr>PowerPoint 프레젠테이션</vt:lpstr>
      <vt:lpstr>Contents</vt:lpstr>
      <vt:lpstr>PowerPoint 프레젠테이션</vt:lpstr>
      <vt:lpstr>SECTION 5-1 결정 트리(1)</vt:lpstr>
      <vt:lpstr>SECTION 5-1 결정 트리(2)</vt:lpstr>
      <vt:lpstr>SECTION 5-1 결정 트리(3)</vt:lpstr>
      <vt:lpstr>SECTION 5-1 결정 트리(4)</vt:lpstr>
      <vt:lpstr>SECTION 5-1 결정 트리(5)</vt:lpstr>
      <vt:lpstr>SECTION 5-1 결정 트리(6)</vt:lpstr>
      <vt:lpstr>PowerPoint 프레젠테이션</vt:lpstr>
      <vt:lpstr>SECTION 5-1 결정 트리(7)</vt:lpstr>
      <vt:lpstr>SECTION 5-1 결정 트리(8)</vt:lpstr>
      <vt:lpstr>SECTION 5-1 결정 트리(9)</vt:lpstr>
      <vt:lpstr>SECTION 5-1 결정 트리(10)</vt:lpstr>
      <vt:lpstr>SECTION 5-1 결정 트리(11)</vt:lpstr>
      <vt:lpstr>SECTION 5-1 결정 트리(12)</vt:lpstr>
      <vt:lpstr>SECTION 5-1 결정 트리(13)</vt:lpstr>
      <vt:lpstr>SECTION 5-1 결정 트리(14)</vt:lpstr>
      <vt:lpstr>SECTION 5-1 결정 트리(15)</vt:lpstr>
      <vt:lpstr>PowerPoint 프레젠테이션</vt:lpstr>
      <vt:lpstr>SECTION 5-1 마무리(1)</vt:lpstr>
      <vt:lpstr>SECTION 5-1 마무리(2)</vt:lpstr>
      <vt:lpstr>SECTION 5-1 확인 문제</vt:lpstr>
      <vt:lpstr>SECTION 5-1 확인 문제</vt:lpstr>
      <vt:lpstr>SECTION 5-1 확인 문제</vt:lpstr>
      <vt:lpstr>SECTION 5-2 교차 검증과 그리드 서치(1)</vt:lpstr>
      <vt:lpstr>SECTION 5-2 교차 검증과 그리드 서치(2)</vt:lpstr>
      <vt:lpstr>SECTION 5-2 교차 검증과 그리드 서치(3)</vt:lpstr>
      <vt:lpstr>SECTION 5-2 교차 검증과 그리드 서치(4)</vt:lpstr>
      <vt:lpstr>PowerPoint 프레젠테이션</vt:lpstr>
      <vt:lpstr>SECTION 5-2 교차 검증과 그리드 서치(5)</vt:lpstr>
      <vt:lpstr>SECTION 5-2 교차 검증과 그리드 서치(6)</vt:lpstr>
      <vt:lpstr>SECTION 5-2 교차 검증과 그리드 서치(7)</vt:lpstr>
      <vt:lpstr>SECTION 5-2 교차 검증과 그리드 서치(8)</vt:lpstr>
      <vt:lpstr>SECTION 5-2 교차 검증과 그리드 서치(9)</vt:lpstr>
      <vt:lpstr>SECTION 5-2 교차 검증과 그리드 서치(10)</vt:lpstr>
      <vt:lpstr>SECTION 5-2 교차 검증과 그리드 서치(11)</vt:lpstr>
      <vt:lpstr>SECTION 5-2 교차 검증과 그리드 서치(12)</vt:lpstr>
      <vt:lpstr>SECTION 5-2 교차 검증과 그리드 서치(13)</vt:lpstr>
      <vt:lpstr>SECTION 5-2 교차 검증과 그리드 서치(14)</vt:lpstr>
      <vt:lpstr>SECTION 5-2 교차 검증과 그리드 서치(15)</vt:lpstr>
      <vt:lpstr>SECTION 5-2 마무리(1)</vt:lpstr>
      <vt:lpstr>SECTION 5-2 마무리(2)</vt:lpstr>
      <vt:lpstr>SECTION 5-2 확인 문제</vt:lpstr>
      <vt:lpstr>SECTION 5-2 확인 문제</vt:lpstr>
      <vt:lpstr>SECTION 5-3 트리의 앙상블(1)</vt:lpstr>
      <vt:lpstr>PowerPoint 프레젠테이션</vt:lpstr>
      <vt:lpstr>SECTION 5-3 트리의 앙상블(2)</vt:lpstr>
      <vt:lpstr>SECTION 5-3 트리의 앙상블(3)</vt:lpstr>
      <vt:lpstr>SECTION 5-3 트리의 앙상블(4)</vt:lpstr>
      <vt:lpstr>SECTION 5-3 트리의 앙상블(5)</vt:lpstr>
      <vt:lpstr>SECTION 5-3 트리의 앙상블(6)</vt:lpstr>
      <vt:lpstr>SECTION 5-3 트리의 앙상블(7)</vt:lpstr>
      <vt:lpstr>SECTION 5-3 트리의 앙상블(8)</vt:lpstr>
      <vt:lpstr>SECTION 5-3 트리의 앙상블(9)</vt:lpstr>
      <vt:lpstr>SECTION 5-3 트리의 앙상블(10)</vt:lpstr>
      <vt:lpstr>SECTION 5-3 트리의 앙상블(11)</vt:lpstr>
      <vt:lpstr>SECTION 5-3 트리의 앙상블(12)</vt:lpstr>
      <vt:lpstr>SECTION 5-3 트리의 앙상블(13)</vt:lpstr>
      <vt:lpstr>PowerPoint 프레젠테이션</vt:lpstr>
      <vt:lpstr>SECTION 5-3 마무리(1)</vt:lpstr>
      <vt:lpstr>SECTION 5-3 마무리(2)</vt:lpstr>
      <vt:lpstr>SECTION 5-3 확인 문제</vt:lpstr>
      <vt:lpstr>SECTION 5-3 확인 문제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인공지능 </dc:title>
  <dc:creator>마케팅팀</dc:creator>
  <cp:lastModifiedBy>Sangdon</cp:lastModifiedBy>
  <cp:revision>6</cp:revision>
  <cp:lastPrinted>2026-05-10T06:29:36Z</cp:lastPrinted>
  <dcterms:created xsi:type="dcterms:W3CDTF">2020-01-31T07:25:46Z</dcterms:created>
  <dcterms:modified xsi:type="dcterms:W3CDTF">2026-05-10T06:30:52Z</dcterms:modified>
</cp:coreProperties>
</file>