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88" r:id="rId12"/>
    <p:sldId id="289" r:id="rId13"/>
    <p:sldId id="290" r:id="rId14"/>
    <p:sldId id="291" r:id="rId15"/>
    <p:sldId id="292"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93" r:id="rId36"/>
    <p:sldId id="294" r:id="rId37"/>
    <p:sldId id="295" r:id="rId38"/>
    <p:sldId id="296" r:id="rId39"/>
    <p:sldId id="297" r:id="rId40"/>
    <p:sldId id="298" r:id="rId41"/>
    <p:sldId id="285" r:id="rId42"/>
    <p:sldId id="286" r:id="rId43"/>
    <p:sldId id="287" r:id="rId4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210" d="100"/>
          <a:sy n="210" d="100"/>
        </p:scale>
        <p:origin x="38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669244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안녕하세요. AI로 업무하기 시리즈, 하네스 엔지니어링 Codex 하네스 프로젝트 실전편입니다.</a:t>
            </a:r>
          </a:p>
          <a:p>
            <a:r>
              <a:rPr lang="ko-KR" sz="1200"/>
              <a:t> </a:t>
            </a:r>
          </a:p>
          <a:p>
            <a:r>
              <a:rPr lang="ko-KR" sz="1200"/>
              <a:t>오늘 강의의 목표는 딱 하나입니다. 여러분이 이 강의를 듣고 나서 직접 하네스 프로젝트 폴더를 만들고, AGENTS.md를 작성하고, Codex를 돌려볼 수 있게 되는 것입니다.</a:t>
            </a:r>
          </a:p>
          <a:p>
            <a:r>
              <a:rPr lang="ko-KR" sz="1200"/>
              <a:t> </a:t>
            </a:r>
          </a:p>
          <a:p>
            <a:r>
              <a:rPr lang="ko-KR" sz="1200"/>
              <a:t>강의는 크게 네 파트로 구성됩니다. 첫째, 하네스가 왜 필요한지 문제를 먼저 봅니다. 컨텍스트 부패와 자기 평가 함정이라는 두 가지 핵심 문제를 다룹니다. 둘째, 그 문제를 해결하는 3-Agent 파이프라인 구조를 설명합니다. Planner, Generator, Evaluator 세 역할이 어떻게 협업하는지요. 셋째, 실제 Codex 하네스 프로젝트의 파일 6개를 하나하나 뜯어봅니다. AGENTS.md, planner.md, generator.md, evaluator.md, evaluation_criteria.md, START.md. 넷째, 엔터프라이즈 현장 사례와 오픈소스 프레임워크 OpenHarness까지 다룹니다.</a:t>
            </a:r>
          </a:p>
          <a:p>
            <a:r>
              <a:rPr lang="ko-KR" sz="1200"/>
              <a:t> </a:t>
            </a:r>
          </a:p>
          <a:p>
            <a:r>
              <a:rPr lang="ko-KR" sz="1200"/>
              <a:t>프로젝트 파일은 설명란에서 다운로드할 수 있으니, 강의 들으시면서 직접 파일을 열어보시면 이해가 훨씬 빠릅니다.</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이 채점 기준표가 하네스 프로젝트에서 가장 중요한 파일 중 하나입니다. evaluation_criteria.md라는 파일인데요, Generator와 Evaluator가 이 파일을 공유합니다.</a:t>
            </a:r>
          </a:p>
          <a:p>
            <a:r>
              <a:rPr lang="ko-KR" sz="1200"/>
              <a:t> </a:t>
            </a:r>
          </a:p>
          <a:p>
            <a:r>
              <a:rPr lang="ko-KR" sz="1200"/>
              <a:t>네 가지 항목이 있습니다.</a:t>
            </a:r>
          </a:p>
          <a:p>
            <a:r>
              <a:rPr lang="ko-KR" sz="1200"/>
              <a:t> </a:t>
            </a:r>
          </a:p>
          <a:p>
            <a:r>
              <a:rPr lang="ko-KR" sz="1200"/>
              <a:t>디자인 품질 40% — 이게 가장 높은 비중이에요. 합격 기준은 "일관된 색상 팔레트, 글꼴 2~3종 통일, 여백 규칙 일정, 하나의 브랜드로 느껴지는 것"입니다. 불합격은 "색상 산만, 섹션마다 다른 디자인, AI slop 패턴". AI slop이 뭐냐면 보라색 그라데이션 배경에 흰색 카드를 격자로 나열한 레이아웃이에요. AI한테 "예쁘게 해줘"라고만 하면 99% 이 패턴이 나옵니다.</a:t>
            </a:r>
          </a:p>
          <a:p>
            <a:r>
              <a:rPr lang="ko-KR" sz="1200"/>
              <a:t> </a:t>
            </a:r>
          </a:p>
          <a:p>
            <a:r>
              <a:rPr lang="ko-KR" sz="1200"/>
              <a:t>독창성 30% — 합격은 "AI가 만든 건지 구분 어려움, 레이아웃/색상/인터랙션에서 예상 밖 선택". 불합격은 "Bootstrap 기본 느낌, 뻔한 히어로→기능→팀→CTA 구조".</a:t>
            </a:r>
          </a:p>
          <a:p>
            <a:r>
              <a:rPr lang="ko-KR" sz="1200"/>
              <a:t> </a:t>
            </a:r>
          </a:p>
          <a:p>
            <a:r>
              <a:rPr lang="ko-KR" sz="1200"/>
              <a:t>기술적 완성도 15%, 기능성 15% — AI가 이미 잘하는 영역이라 비중이 낮습니다.</a:t>
            </a:r>
          </a:p>
          <a:p>
            <a:r>
              <a:rPr lang="ko-KR" sz="1200"/>
              <a:t> </a:t>
            </a:r>
          </a:p>
          <a:p>
            <a:r>
              <a:rPr lang="ko-KR" sz="1200"/>
              <a:t>판정 기준도 구체적이에요. 가중 점수 = (디자인x0.4) + (독창성x0.3) + (기술x0.15) + (기능x0.15). 7.0 이상이면 합격, 5.0~6.9면 조건부 합격(피드백 후 재검수), 5.0 미만이면 불합격. 그리고 핵심: 디자인 또는 독창성이 4점 이하면 총점이 아무리 높아도 무조건 불합격입니다.</a:t>
            </a:r>
          </a:p>
          <a:p>
            <a:r>
              <a:rPr lang="ko-KR" sz="1200"/>
              <a:t> </a:t>
            </a:r>
          </a:p>
          <a:p>
            <a:r>
              <a:rPr lang="ko-KR" sz="1200"/>
              <a:t>이 기준표를 직접 작성할 때 팁을 드리면, 여러분의 도메인에 맞게 항목과 비중을 바꾸면 됩니다. 예를 들어 데이터 분석 프로젝트라면 "정확도 40%, 시각화 30%, 코드 품질 15%, 문서화 15%" 이런 식으로요.</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t>이 슬라이드에서는 AGENTS.md 파일의 실제 구성을 설명합니다.
AGENTS.md는 프로젝트 루트에 위치하며, 코덱스가 태스크를 시작할 때 가장 먼저 읽는 파일입니다. Claude Code에서의 CLAUDE.md와 동일한 역할을 하는데, 코덱스에서는 AGENTS.md가 표준 파일명입니다.
이 파일에는 크게 세 가지가 들어갑니다. 첫째, 실행 순서입니다. Planner, Generator, Evaluator 순으로 어떤 파일을 읽고 어떤 파일을 만들어야 하는지 명시합니다. 둘째, 반복 규칙입니다. 불합격이면 최대 3회까지 Generator가 재작업한다는 규칙이요. 셋째, 운영 원칙입니다. 역할 문서에 없는 기준을 만들지 말라, 관대하게 보지 말라, 이런 핵심 규칙 5가지를 적습니다.
중요한 건 60줄 이하로 핵심만 담는 겁니다. 1000페이지 설명서가 아니라 지도를 줘야 합니다. 그리고 처음부터 완벽하게 쓰려고 하지 마세요. 에이전트가 실수할 때마다 한 줄씩 추가하면서 점진적으로 개선하는 게 핵심입니다.
하단 팁 박스를 보시면, Claude Code에서는 CLAUDE.md, 코덱스에서는 AGENTS.md가 표준 파일명이라는 차이만 있고 원리는 동일합니다.</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t>planner.md는 기획 팀장의 역할을 정의하는 파일입니다.
이 파일의 핵심은 사용자의 한 줄 요청을 기능 8개 이상의 상세 설계서로 확장하는 것입니다. 예를 들어 사용자가 랜딩페이지 만들어줘라고만 해도, Planner는 네비게이션, 히어로 섹션, 기능 소개, FAQ, CTA, 다크모드, 스크롤 애니메이션, AI 추천 기능까지 설계합니다.
또 하나 중요한 건 SPEC.md 안에 AI slop 금지 패턴 목록을 반드시 포함시키는 겁니다. 보라색 그라데이션 배경 금지, 흰색 카드 격자 나열 금지, 이런 걸 명시해놔야 Generator가 처음부터 다른 접근을 합니다.
디자인 방향도 구체적으로 제시합니다. 그냥 예쁘게 해줘가 아니라 헥스코드까지 포함된 색상 팔레트, 레이아웃 컨셉, 타이포그래피 방향을 지정합니다. Planner가 범위를 넓힐수록 최종 결과물의 품질이 올라갑니다.</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t>generator.md는 개발자 역할을 정의하는 파일입니다.
이 파일에서 가장 중요한 건 실행 전 필수 사항입니다. Generator는 코딩을 시작하기 전에 반드시 evaluation_criteria.md를 먼저 읽어야 합니다. 채점 기준을 알고 코딩해야 처음부터 높은 점수를 받을 수 있거든요.
AI slop 금지 목록이 핵심입니다. 보라색 그라데이션, 흰색 카드 격자, Inter나 Roboto만 쓰는 것, 뻔한 히어로-기능-팀-CTA 구조, 이런 패턴을 쓰면 무조건 불합격입니다.
대신 시도해야 할 것도 명시합니다. 모노크롬이나 네온 같은 독특한 색상, 비대칭 레이아웃, 타이포그래피를 디자인 요소로 활용하는 것, 마이크로 애니메이션 등이요.
SELF_CHECK.md 작성도 의무입니다. 재작업 시에는 QA_REPORT.md의 피드백을 그대로 반영해야 하고, 이 정도면 괜찮다는 합리화는 금지입니다.</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t>evaluator.md는 QA 엔지니어의 역할을 정의하는 파일입니다.
이 파일의 첫 줄이 가장 중요합니다. 절대 관대하게 보지 마라. 이게 최우선 원칙이에요.
검수는 4단계로 진행됩니다. 1단계에서 SPEC.md의 모든 기능을 하나하나 대조합니다. 2단계에서 evaluation_criteria.md 기준으로 4개 항목을 10점 만점으로 채점합니다. 3단계에서 판정하고, 4단계에서 QA_REPORT.md를 작성합니다.
QA_REPORT.md에는 반드시 점수표, 기능 체크리스트, 구체적인 문제점과 개선 피드백이 포함돼야 합니다.
중요한 금지사항: Generator가 작성한 SELF_CHECK.md를 신뢰하지 말고 직접 확인하라.</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t>마지막으로 5개 파일이 어떻게 연결되는지 전체 관계를 보겠습니다.
AGENTS.md가 최상위 오케스트레이터로서 planner.md, generator.md, evaluator.md를 순차 호출합니다. evaluation_criteria.md는 Generator와 Evaluator가 공유하는 채점 기준표입니다.
실전에서 이 파일들을 작성할 때 추천하는 순서가 있습니다. 먼저 evaluation_criteria.md부터 만드세요. 채점 기준이 확립돼야 다른 파일들이 그 기준에 맞춰 설계됩니다. 그 다음 evaluator.md, generator.md, planner.md 순으로 만들고, 마지막에 AGENTS.md로 전체를 조합합니다.
Claude Code에서는 CLAUDE.md가 오케스트레이터이고, 코덱스에서는 AGENTS.md가 오케스트레이터입니다. 파일명만 다를 뿐 원리는 동일합니다.
가장 중요한 통찰: 채점 기준표가 Generator의 행동을 바꿉니다.</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결정적 차이를 말씀드리겠습니다. 프롬프트와 하네스의 차이를 확실히 이해하셔야 합니다.</a:t>
            </a:r>
          </a:p>
          <a:p>
            <a:r>
              <a:rPr lang="ko-KR" sz="1200"/>
              <a:t> </a:t>
            </a:r>
          </a:p>
          <a:p>
            <a:r>
              <a:rPr lang="ko-KR" sz="1200"/>
              <a:t>프롬프트는 부탁입니다. "좋은 코드 작성해 줘"라고 하면 어떻게 되냐면요, 보라색/파란색 그라데이션 배경이 나오고, 흰색 카드를 격자로 나열하고, Inter, Roboto 같은 기본 폰트만 쓰고, 히어로→기능카드→팀→CTA 순서의 뻔한 구조가 나옵니다. 이걸 AI slop이라고 부릅니다. "이거 하지 마"라고 프롬프트에 써놔도 또 실수합니다. 왜냐면 프롬프트는 강제가 아니라 희망사항이니까요.</a:t>
            </a:r>
          </a:p>
          <a:p>
            <a:r>
              <a:rPr lang="ko-KR" sz="1200"/>
              <a:t> </a:t>
            </a:r>
          </a:p>
          <a:p>
            <a:r>
              <a:rPr lang="ko-KR" sz="1200"/>
              <a:t>하네스는 강제입니다. generator.md에 AI slop 금지 목록이 명시돼 있어요. "절대 사용하지 않을 것" 리스트가 있고, "대신 시도할 것" 리스트도 있습니다. 독특한 색상 조합(모노크롬, 어스톤, 네온, 다크), 비대칭 레이아웃과 오버랩, 타이포그래피를 디자인 요소로 활용, 스크롤 효과와 마이크로 애니메이션, 의도적인 여백 활용, Google Fonts에서 개성 있는 서체 선택.</a:t>
            </a:r>
          </a:p>
          <a:p>
            <a:r>
              <a:rPr lang="ko-KR" sz="1200"/>
              <a:t> </a:t>
            </a:r>
          </a:p>
          <a:p>
            <a:r>
              <a:rPr lang="ko-KR" sz="1200"/>
              <a:t>그리고 evaluation_criteria.md로 채점합니다. AI slop 패턴을 쓰면 디자인 품질에서 4점 이하를 받고, 4점 이하면 무조건 불합격이에요.</a:t>
            </a:r>
          </a:p>
          <a:p>
            <a:r>
              <a:rPr lang="ko-KR" sz="1200"/>
              <a:t> </a:t>
            </a:r>
          </a:p>
          <a:p>
            <a:r>
              <a:rPr lang="ko-KR" sz="1200"/>
              <a:t>핵심은 이겁니다: 에이전트가 규칙을 어겼을 때 프롬프트를 고치는 게 아닙니다. 그 실패가 구조적으로 반복 불가능하게 하네스를 아예 고치는 겁니다. 실수 자체가 불가능한 구조를 설계해서 원천 봉쇄하는 거예요.</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하네스는 세 가지 기둥으로 구성됩니다.</a:t>
            </a:r>
          </a:p>
          <a:p>
            <a:r>
              <a:rPr lang="ko-KR" sz="1200"/>
              <a:t> </a:t>
            </a:r>
          </a:p>
          <a:p>
            <a:r>
              <a:rPr lang="ko-KR" sz="1200"/>
              <a:t>첫째, 컨텍스트 파일입니다. AGENTS.md나 CLAUDE.md 같은 파일이에요. OpenAI팀이 이렇게 말했습니다: "1000페이지 설명서가 아니라 지도를 줘야 된다." 다 설명하려고 하지 말고, 60줄 이하로 보편적으로 항상 적용되는 내용만 넣고, 세부 내용은 다른 파일에 나눠서 넣고 필요할 때만 가져다 쓰게 하라는 겁니다.</a:t>
            </a:r>
          </a:p>
          <a:p>
            <a:r>
              <a:rPr lang="ko-KR" sz="1200"/>
              <a:t> </a:t>
            </a:r>
          </a:p>
          <a:p>
            <a:r>
              <a:rPr lang="ko-KR" sz="1200"/>
              <a:t>실전 작성 팁을 드릴게요. AGENTS.md에 들어갈 내용은 크게 세 가지입니다. 실행 순서(Planner→Generator→Evaluator), 반복 규칙(최대 3회), 운영 원칙(5가지 핵심 규칙). 그리고 미첼 하시모토의 agent.md를 보면, 에이전트가 저질렀던 실수를 한 줄 한 줄 적어 놓은 겁니다. 처음부터 완벽하게 설계한 게 아니라 실패할 때마다 한 줄씩 추가되면서 점진적으로 개선된 거예요.</a:t>
            </a:r>
          </a:p>
          <a:p>
            <a:r>
              <a:rPr lang="ko-KR" sz="1200"/>
              <a:t> </a:t>
            </a:r>
          </a:p>
          <a:p>
            <a:r>
              <a:rPr lang="ko-KR" sz="1200"/>
              <a:t>둘째, 자동 강제 시스템입니다. 린터와 프리커밋 훅이 대표적이에요. 코드를 저장하려는 순간 훅이 자동으로 타입 검사와 문법 체크를 합니다. 에러가 있으면 에이전트한테 다시 돌려보내고, 에이전트가 스스로 고칩니다. 사람이 개입 안 해도 돼요. "잘 짜줘"라고 부탁하는 게 아니라, 못 짜면 저장 자체가 안 되는 구조입니다.</a:t>
            </a:r>
          </a:p>
          <a:p>
            <a:r>
              <a:rPr lang="ko-KR" sz="1200"/>
              <a:t> </a:t>
            </a:r>
          </a:p>
          <a:p>
            <a:r>
              <a:rPr lang="ko-KR" sz="1200"/>
              <a:t>셋째, 가비지 컬렉션입니다. 주기적으로 돌아가는 청소 에이전트가 AI가 만든 나쁜 패턴을 자동 감지하고 수정합니다. 왜 필요하냐면, 기존 코드에 나쁜 패턴이 있으면 AI가 그대로 따라하기 때문이에요. 나쁜 패턴이 눈덩이처럼 불어나는 걸 방지합니다.</a:t>
            </a:r>
          </a:p>
          <a:p>
            <a:r>
              <a:rPr lang="ko-KR" sz="1200"/>
              <a:t> </a:t>
            </a:r>
          </a:p>
          <a:p>
            <a:r>
              <a:rPr lang="ko-KR" sz="1200"/>
              <a:t>핵심: 에이전트가 실수할 때마다 그 실수가 새로운 규칙이 됩니다. 린트 규칙이 추가되고, 테스트가 추가되고, 제약이 추가됩니다. 시간이 지날수록 하네스가 점점 더 정교해집니다.</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자동 교정 루프에는 중요한 원칙이 두 가지 있습니다.</a:t>
            </a:r>
          </a:p>
          <a:p>
            <a:r>
              <a:rPr lang="ko-KR" sz="1200"/>
              <a:t> </a:t>
            </a:r>
          </a:p>
          <a:p>
            <a:r>
              <a:rPr lang="ko-KR" sz="1200"/>
              <a:t>첫째, "성공은 조용히, 실패만 시끄럽게." 테스트가 다 통과하면 아무 말도 안 합니다. 실패했을 때만 에이전트에게 알려줍니다.</a:t>
            </a:r>
          </a:p>
          <a:p>
            <a:r>
              <a:rPr lang="ko-KR" sz="1200"/>
              <a:t> </a:t>
            </a:r>
          </a:p>
          <a:p>
            <a:r>
              <a:rPr lang="ko-KR" sz="1200"/>
              <a:t>왜 이게 중요하냐면요, 통과한 테스트 결과 4000줄을 다 보여주면 AI가 그걸 읽느라 정작 할 일을 잊어버리거든요. 컨텍스트 창이 쓸데없는 정보로 채워지는 거예요. 비유하면, 학생한테 "맞은 문제 100개 다시 확인해"가 아니라 "틀린 문제 3개만 다시 풀어"라고 하는 것과 같아요.</a:t>
            </a:r>
          </a:p>
          <a:p>
            <a:r>
              <a:rPr lang="ko-KR" sz="1200"/>
              <a:t> </a:t>
            </a:r>
          </a:p>
          <a:p>
            <a:r>
              <a:rPr lang="ko-KR" sz="1200"/>
              <a:t>이게 우리 evaluator.md에서 피드백 작성 규칙으로 구현돼 있습니다. "나쁜 피드백: 디자인이 좀 밋밋합니다. 좋은 피드백: 히어로 섹션의 배경이 단색 #f5f5f5라 시선을 끌지 못합니다. 비대칭 레이아웃이나 대담한 타이포그래피를 적용해야 합니다." 어디가 문제인지(위치), 왜 문제인지(기준 근거), 어떻게 고쳐야 하는지(구체적 방법)를 포함해야 합니다.</a:t>
            </a:r>
          </a:p>
          <a:p>
            <a:r>
              <a:rPr lang="ko-KR" sz="1200"/>
              <a:t> </a:t>
            </a:r>
          </a:p>
          <a:p>
            <a:r>
              <a:rPr lang="ko-KR" sz="1200"/>
              <a:t>둘째, Garbage In, Garbage Out 주의. 문제 정의나 기획 자체가 구리면 아무리 하네스를 거쳐도 좋은 결과물이 안 나옵니다. 하네스는 좋은 걸 더 잘 만들게 도와주는 것이지, 별로인 걸 좋게 만드는 마법이 아닙니다.</a:t>
            </a:r>
          </a:p>
          <a:p>
            <a:r>
              <a:rPr lang="ko-KR" sz="1200"/>
              <a:t> </a:t>
            </a:r>
          </a:p>
          <a:p>
            <a:r>
              <a:rPr lang="ko-KR" sz="1200"/>
              <a:t>결론: 일단 만들어 보고, 실패하면 그때 하네스를 손보세요. 그리고 만들려고 했던 거 자체가 괜찮은지부터 확인해 보세요.</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자 이제 직접 Codex에서 하네스 프로젝트를 돌려봅시다.</a:t>
            </a:r>
          </a:p>
          <a:p>
            <a:r>
              <a:rPr lang="ko-KR" sz="1200"/>
              <a:t> </a:t>
            </a:r>
          </a:p>
          <a:p>
            <a:r>
              <a:rPr lang="ko-KR" sz="1200"/>
              <a:t>실행 방법을 단계별로 설명할게요. 먼저 START.md 파일에 이 모든 게 적혀 있으니 따라하시면 됩니다.</a:t>
            </a:r>
          </a:p>
          <a:p>
            <a:r>
              <a:rPr lang="ko-KR" sz="1200"/>
              <a:t> </a:t>
            </a:r>
          </a:p>
          <a:p>
            <a:r>
              <a:rPr lang="ko-KR" sz="1200"/>
              <a:t>Step 1: harness-project 폴더에서 codex를 실행합니다. Windows PowerShell에서는 cmd /c codex를 쓰면 되고, macOS/Linux에서는 그냥 codex를 치면 됩니다.</a:t>
            </a:r>
          </a:p>
          <a:p>
            <a:r>
              <a:rPr lang="ko-KR" sz="1200"/>
              <a:t> </a:t>
            </a:r>
          </a:p>
          <a:p>
            <a:r>
              <a:rPr lang="ko-KR" sz="1200"/>
              <a:t>Step 2: 프롬프트 한 줄을 입력합니다. 예를 들어 "AI 교육 전문 회사 사용성연구소의 랜딩페이지를 만들어줘"라고 칩니다. 다른 과제를 하고 싶으면 "브라우저에서 돌아가는 포모도로 타이머 앱을 만들어줘"나 "개인 포트폴리오 웹사이트를 만들어줘"라고 바꾸면 됩니다.</a:t>
            </a:r>
          </a:p>
          <a:p>
            <a:r>
              <a:rPr lang="ko-KR" sz="1200"/>
              <a:t> </a:t>
            </a:r>
          </a:p>
          <a:p>
            <a:r>
              <a:rPr lang="ko-KR" sz="1200"/>
              <a:t>Step 3: AGENTS.md가 자동으로 파이프라인을 시작합니다. Planner가 SPEC.md를 생성하고, Generator가 output/index.html을 만들고, Evaluator가 QA_REPORT.md를 작성합니다. 불합격이면 피드백 반영 후 재작업합니다.</a:t>
            </a:r>
          </a:p>
          <a:p>
            <a:r>
              <a:rPr lang="ko-KR" sz="1200"/>
              <a:t> </a:t>
            </a:r>
          </a:p>
          <a:p>
            <a:r>
              <a:rPr lang="ko-KR" sz="1200"/>
              <a:t>Step 4: 합격하면 결과를 확인합니다. Windows에서는 start output\index.html, macOS에서는 open output/index.html을 치면 브라우저에서 바로 열립니다.</a:t>
            </a:r>
          </a:p>
          <a:p>
            <a:r>
              <a:rPr lang="ko-KR" sz="1200"/>
              <a:t> </a:t>
            </a:r>
          </a:p>
          <a:p>
            <a:r>
              <a:rPr lang="ko-KR" sz="1200"/>
              <a:t>비대화형으로 한 번에 실행하고 싶으면 codex exec 명령을 쓸 수 있습니다. START.md에 정확한 명령어가 적혀 있어요.</a:t>
            </a:r>
          </a:p>
          <a:p>
            <a:r>
              <a:rPr lang="ko-KR" sz="1200"/>
              <a:t> </a:t>
            </a:r>
          </a:p>
          <a:p>
            <a:r>
              <a:rPr lang="ko-KR" sz="1200"/>
              <a:t>Solo 비교 실험도 해보세요. AGENTS.md가 없는 빈 폴더에서 같은 프롬프트로 Codex를 실행하면, 하네스 없이 만든 결과와 비교할 수 있습니다.</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하네스라는 이름은 개발자 미첼 하시모토가 2026년 2월에 처음 썼습니다. 이분이 AI 코딩 에이전트를 쓰다가 계속 같은 실수를 반복하는 걸 경험했거든요. 프롬프트에 "이렇게 하지 마"라고 써놔도 다음에 똑같은 실수를 하는 겁니다. 그래서 하네스 엔지니어링이라는 용어를 만들었어요.</a:t>
            </a:r>
          </a:p>
          <a:p>
            <a:r>
              <a:rPr lang="ko-KR" sz="1200"/>
              <a:t> </a:t>
            </a:r>
          </a:p>
          <a:p>
            <a:r>
              <a:rPr lang="ko-KR" sz="1200"/>
              <a:t>비유로 설명할게요. 초원을 자유롭게 뛰어다니는 야생말이 있습니다. 이 말을 경마장에 풀어놓으면 어떻게 될까요? 그냥 본능대로 날뛰겠죠. 울타리를 넘어 관중석으로 뛰어들고 난리가 날 겁니다. 평생 초원에서만 살았으니까요.</a:t>
            </a:r>
          </a:p>
          <a:p>
            <a:r>
              <a:rPr lang="ko-KR" sz="1200"/>
              <a:t> </a:t>
            </a:r>
          </a:p>
          <a:p>
            <a:r>
              <a:rPr lang="ko-KR" sz="1200"/>
              <a:t>근데 이 야생말이 경마장에서 인간의 의도대로 제대로 달리게 하려면 뭐가 필요하냐? 바로 마구입니다. 마구가 영어로 harness이고요. 마구란 고삐나 안장 같이 말을 다룰 때 쓰는 도구를 말합니다. 고삐로 방향을 잡아주고, 안장으로 사람이 올라타서 의도를 전달하고, 끈으로 트랙 안에서만 달리게 해줍니다.</a:t>
            </a:r>
          </a:p>
          <a:p>
            <a:r>
              <a:rPr lang="ko-KR" sz="1200"/>
              <a:t> </a:t>
            </a:r>
          </a:p>
          <a:p>
            <a:r>
              <a:rPr lang="ko-KR" sz="1200"/>
              <a:t>중요한 건 마구를 채웠다고 말이 느려지나요? 아닙니다. 오히려 그 힘을 올바른 방향으로 집중시켜서 우리가 원하는 방향대로 빠르고 정확하게 경주를 할 수 있는 겁니다.</a:t>
            </a:r>
          </a:p>
          <a:p>
            <a:r>
              <a:rPr lang="ko-KR" sz="1200"/>
              <a:t> </a:t>
            </a:r>
          </a:p>
          <a:p>
            <a:r>
              <a:rPr lang="ko-KR" sz="1200"/>
              <a:t>AI 에이전트가 딱 이겁니다. 클로드, GPT, 제미나이 이 AI 모델 자체는 다 야생말입니다. 혼자 풀어놓으면 진짜 어디로 날지 모르죠. 근데 하네스는 그 힘을 억누르는 게 아니라 올바른 방향으로 제어하면서 최대한 활용하기 위한 구조입니다.</a:t>
            </a:r>
          </a:p>
          <a:p>
            <a:r>
              <a:rPr lang="ko-KR" sz="1200"/>
              <a:t> </a:t>
            </a:r>
          </a:p>
          <a:p>
            <a:r>
              <a:rPr lang="ko-KR" sz="1200"/>
              <a:t>그래서 이렇게 정리됩니다: 모델이 아닌 것이 모두 하네스입니다. AGENTS.md, CLAUDE.md, MCP, 스킬, 훅 — 이런 게 다 하네스입니다. 별거 없죠? 사실 여러분이 클로드나 ChatGPT랑 대화할 때 이전 메시지를 기억하면서 이야기하잖아요. 그게 가능한 건 하네스가 대화 내용을 계속 모아서 매번 모델에게 새로 전달해 주기 때문입니다. 우리가 매일 쓰는 채팅창 자체가 이미 하네스 위에서 돌아가고 있는 거예요.</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같은 모델, 같은 프롬프트인데 왜 이렇게 차이가 나는 걸까요? 세 가지 이유로 정리할 수 있습니다.
첫째, Planner가 기능 범위를 확장시킵니다. 사람이 "게임 만들어줘"라고 다섯 개 기능을 지시했을 때와, AI가 10개 이상 기능을 설계했을 때는 출발점 자체가 다릅니다. 예를 들어 "점프 기능"이라고만 했는데 Planner가 "이중 점프, 벽 점프, 점프 높이 조절, 착지 시 먼지 이펙트"까지 설계하는 거예요. 시작점이 다르니까 결과도 다를 수밖에 없죠.
둘째, 평가 기준표가 Generator의 마인드셋을 바꿔놓았습니다. 디자인 품질 40%에 "AI slop이면 불합격"이라는 기준을 알고 코딩을 하니까, 처음부터 회색 사각형이 아니라 레트로 픽셀 아트를 시도했습니다. 비유하면, 시험 범위를 모르고 공부하는 것과 기출문제를 보고 공부하는 것의 차이예요. 뭘 봐야 하는지 알면 전략이 달라지잖아요.
셋째, Evaluator가 실제 버그를 잡았습니다. MCP를 활용해서 직접 게임을 플레이하면서 검증했어요. "점프했는데 벽을 뚫고 들어간다", "캐릭터가 왼쪽으로 안 움직인다" 같은 실제 버그를 발견하고 구체적인 피드백을 줬습니다. 그냥 "좀 더 좋게 해줘"가 아니라 "어디가 왜 문제고 어떻게 고쳐야 하는지"를 짚어준 겁니다.
이 세 가지가 합쳐져서 22배 차이가 만들어진 겁니다. 모델은 같아요. 프롬프트도 같아요. 다른 건 구조뿐입니다.</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이제부터 실제 엔터프라이즈 현장에서 하네스 엔지니어링을 어떻게 적용하는지, 실제 사례를 깊이 있게 살펴보겠습니다.
엔터프라이즈 AX 현장에서 실제로 적용되고 검증된 내용입니다.
현업 엔지니어님이 강조한 핵심 개념이 '멱등성'입니다. 수학에서 온 용어인데, 같은 입력을 넣으면 항상 같은 출력이 나온다는 뜻이에요. AI에 적용하면, 클로드를 쓰든 코덱스를 쓰든 제미나이를 쓰든 하네스 엔지니어링을 잘 활용하면 어떤 AI 모델을 써도 같은 아웃풋이 나오게 강제할 수 있다는 겁니다.
이게 왜 중요하냐면, 모델 랭킹은 계속 바뀌잖아요. 어느 날은 Opus가 최고였다가 어느 날은 GPT가 더 좋았다가. 근데 우리는 AI 모델을 만든 사람이 아니라 가져다 쓰는 사람이니까, 어떻게 하면 정말 잘 가져다 쓸까가 핵심입니다. 다른 모델이 바뀌더라도 이 기법은 유효하다 · 이게 진짜 중요한 포인트입니다.</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현업 엔지니어이 데모로 가져온 건 배달 플랫폼입니다. 배달 플랫폼 하나만 설계하는 데도 사실 각각이 하나의 큰 조직이거든요.
고객용 앱 · 고객이 주문할 때 사용하는 앱입니다.
기사용 앱 · 기사분들께서 음식을 픽업하고 고객한테 전달해 주시는 도구입니다.
음식점용 앱 · 음식점에서 주문을 수락하고 조리 완료를 알려주는 앱이에요.
어드민 · 이 전체를 관리하는 배달 플랫폼의 관리 시스템입니다.
왜 네 개로 나눴냐면, 처음에 고객은 "고객이 주문하는 앱만 있으면 되지"라고 생각하세요. 근데 대화를 하다 보면 "아, 기사님 앱도 따로 필요하구나", "음식점용 앱도 필요하겠다", "이걸 다 관리하는 사내 어드민도 필요하겠다" 이렇게 확장됩니다.
고객사 입장에서 "나는 이런 거 막연히 필요해"라고 했을 때 FDE로서 구성 요소를 미시하게 쪼개 봤을 때 네 개의 분류가 있고, 네 개의 분류마다 적합한 소프트웨어가 필요하겠다는 판단을 한 겁니다.
이 네 개의 소프트웨어를 세 개 모델 · 클로드, 코덱스, 제미나이 · 에 각각 시켜서 총 12개의 아웃풋을 만들어 보는 겁니다. 그리고 이 12개가 모두 동일한 결과가 나오는지를 검증합니다.</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엔터프라이즈 현장에서 사용되는 6단계 하네스 파이프라인입니다. 각 단계를 자세히 설명할게요.</a:t>
            </a:r>
          </a:p>
          <a:p>
            <a:r>
              <a:rPr lang="ko-KR" sz="1200"/>
              <a:t> </a:t>
            </a:r>
          </a:p>
          <a:p>
            <a:r>
              <a:rPr lang="ko-KR" sz="1200"/>
              <a:t>1단계 요구사항 — 고객 미팅에서 비정형 인풋을 받습니다. 핵심 원칙이 있어요: 고객을 제한하지 않는다. "하고 싶은 말 다 하세요." 고객이 편하게 말할 수 있도록 합니다. "고객용 주문 앱이 필요해요", "기사님께 위치를 알 수 있는 앱을 만들어 주세요" 이런 한 문장의 요구사항으로 시작합니다.</a:t>
            </a:r>
          </a:p>
          <a:p>
            <a:r>
              <a:rPr lang="ko-KR" sz="1200"/>
              <a:t> </a:t>
            </a:r>
          </a:p>
          <a:p>
            <a:r>
              <a:rPr lang="ko-KR" sz="1200"/>
              <a:t>2단계 플랜/CPS — 미팅 로그를 전사화하고 Context-Problem-Solution 프레임워크로 정리합니다. 주 2~3회 미팅하면서 발산적으로 논의하고 수렴해서 정리합니다.</a:t>
            </a:r>
          </a:p>
          <a:p>
            <a:r>
              <a:rPr lang="ko-KR" sz="1200"/>
              <a:t> </a:t>
            </a:r>
          </a:p>
          <a:p>
            <a:r>
              <a:rPr lang="ko-KR" sz="1200"/>
              <a:t>3단계 아키텍처 — 도메인 드리븐 디자인(DDD) 기반으로 도메인 모델을 설계합니다. 원칙을 세우고, 개념을 정의하고, 구조를 짭니다.</a:t>
            </a:r>
          </a:p>
          <a:p>
            <a:r>
              <a:rPr lang="ko-KR" sz="1200"/>
              <a:t> </a:t>
            </a:r>
          </a:p>
          <a:p>
            <a:r>
              <a:rPr lang="ko-KR" sz="1200"/>
              <a:t>4단계 코드 설계 — AI가 알아듣는 코드 레벨 설계를 합니다. 설계가 잘 되면 코드 작성 자체는 쉬워집니다.</a:t>
            </a:r>
          </a:p>
          <a:p>
            <a:r>
              <a:rPr lang="ko-KR" sz="1200"/>
              <a:t> </a:t>
            </a:r>
          </a:p>
          <a:p>
            <a:r>
              <a:rPr lang="ko-KR" sz="1200"/>
              <a:t>5단계 린터 강제 — 여기가 핵심입니다. 파일명을 도메인 복수형으로 강제합니다. 예를 들어 restaurants.tsx는 OK, restaurant-list.tsx는 불가. 파일명이 강제되면 하위 클래스명, 메소드명도 연쇄적으로 결정됩니다. 임포트 순서도 알파벳 순으로 강제하고, 배럴 파일 규칙도 적용합니다. 커밋 시도할 때 린터가 무조건 실행되어서 프롬프트로 강제 못 하는 부분까지 잡습니다.</a:t>
            </a:r>
          </a:p>
          <a:p>
            <a:r>
              <a:rPr lang="ko-KR" sz="1200"/>
              <a:t> </a:t>
            </a:r>
          </a:p>
          <a:p>
            <a:r>
              <a:rPr lang="ko-KR" sz="1200"/>
              <a:t>6단계 검토/반복 — 결과를 검토하고 피드백 루프를 돌립니다.</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멱등성. 같은 입력을 넣으면 항상 같은 출력이 나온다는 뜻입니다. 수학에서 온 용어인데요, 하네스 엔지니어링에서는 이게 핵심 목표입니다.</a:t>
            </a:r>
          </a:p>
          <a:p>
            <a:r>
              <a:rPr lang="ko-KR" sz="1200"/>
              <a:t> </a:t>
            </a:r>
          </a:p>
          <a:p>
            <a:r>
              <a:rPr lang="ko-KR" sz="1200"/>
              <a:t>실제 검증 결과를 보면요, 4개의 소프트웨어를 3개 모델(Claude, Codex, Gemini)에 각각 시켰습니다. 총 12개의 아웃풋이 나왔는데, 디자인 시스템과 린터가 잡혀 있으니까 어떤 모델을 시켜도 똑같은 아웃풋이 나왔습니다.</a:t>
            </a:r>
          </a:p>
          <a:p>
            <a:r>
              <a:rPr lang="ko-KR" sz="1200"/>
              <a:t> </a:t>
            </a:r>
          </a:p>
          <a:p>
            <a:r>
              <a:rPr lang="ko-KR" sz="1200"/>
              <a:t>이게 왜 중요하냐면, 모델 랭킹은 계속 바뀝니다. 어느 날은 Opus가 최고였다가 어느 날은 GPT가 더 좋았다가. 근데 우리는 AI 모델을 만든 사람이 아니라 가져다 쓰는 사람이잖아요. 어떻게 하면 정말 잘 가져다 쓸까가 핵심입니다. 다른 모델이 바뀌더라도 이 기법은 유효하다 — 이게 진짜 중요한 포인트입니다.</a:t>
            </a:r>
          </a:p>
          <a:p>
            <a:r>
              <a:rPr lang="ko-KR" sz="1200"/>
              <a:t> </a:t>
            </a:r>
          </a:p>
          <a:p>
            <a:r>
              <a:rPr lang="ko-KR" sz="1200"/>
              <a:t>프롬프트 엔지니어링만 가지고는 이 거대한 요구 사항을 넣었을 때 한 번에 맞출 수가 없어요. 아무리 마크다운을 잘 정리해 놓더라도 빼먹을 수가 있거든요. 그래서 린터를 사용하는 겁니다.</a:t>
            </a:r>
          </a:p>
          <a:p>
            <a:r>
              <a:rPr lang="ko-KR" sz="1200"/>
              <a:t> </a:t>
            </a:r>
          </a:p>
          <a:p>
            <a:r>
              <a:rPr lang="ko-KR" sz="1200"/>
              <a:t>실전 예시: 프로토타입을 처음 가져갈 때는 디자인 색깔을 거의 안 입히고 톤 다운해서 가져갑니다. 어떤 AI 모델을 맡겨도 도메인이 고정돼 있고, 설계대로 구현하면 똑같은 아웃풋이 됩니다.</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엔터프라이즈 현장에서 사용되는 핵심 프레임워크가 CPS · Context, Problem, Solution입니다.
Context는 다 같이 싱크를 맞추고 있는 깔고 있는 맥락이 뭐냐는 겁니다. Problem은 고객의 문제가 뭐냐, 어떤 맥락에서 겪고 있는 건지. Solution은 우리가 어떤 솔루션을 같이 만들어야 하는지를 정리합니다.
팔란티어의 Mud Session에서 영감을 받았다고 합니다. 팔란티어는 내부 FDE 미팅에서 다양하게 발산하고 수렴하는 세션을 통해 정리하는데, 이 방식을 차용해서 CPS 프레임워크를 도입한 겁니다.
이런 말이 있습니다. "컨텍스트가 있는 거 자체가 다른 사람이 보더라도 그 맥락을 한 번에 이해하고, 그것부터 시작을 하기 때문에 백그라운드 기반의 솔루션이 저렇게 나왔구나라는 형태로 서로 공유가 되는 것이죠."
이 CPS 문서는 마크다운으로 관리하다가 LaTeX 템플릿으로 PDF를 빌드해서 고객에게 전달합니다. 미팅 로그 N개가 종합 CPS 1개로, CPS가 다시 PRD 1개로 수렴되는 구조입니다.</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현업 엔지니어의 설계 분석 방법론입니다. 네 단계로 나뉩니다.
첫째, 원칙을 세웁니다. 각 프로젝트마다 원칙이 다를 수 있지만, 예를 들면 에이전트 프로젝트에서는 Human-in-the-loop, 할루시네이션이 없어야 된다, 로그가 잘 남아야 된다 같은 대전제 원칙들이 있습니다.
둘째, 정의를 내립니다. 고객사와 같이 하면서 개념 정의를 내리는데, 이 두 개만 돼도 각 개념의 하이어라키를 정할 수 있게 됩니다.
셋째, 구조를 짭니다. 하이어라키 기반으로 아키텍처를 설계하고, 데이터를 어떻게 주고받을지 기술적으로 설계합니다.
그러면 넷째, 결과물이 필연적인 방향으로 갑니다. 도메인 드리븐 디자인을 채택해서, 요구사항에 맞는 도메인 모델이 몇 개가 있고, 어떤 하이어라키로 되어야 하는지가 결정되면 사실 코드는 쭉 작성이 되면 됩니다. 코드 작성하는 노력이 극적으로 줄어든 시대이니까, 지금은 설계가 곧 실력입니다.</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현업 엔지니어의 린터 기반 하네스를 자세히 살펴봅시다.
파일명 강제 · 레스토랑스 페이지라는 게 있는데, 누구는 레스토랑 리스트 페이지라고도 하고, 레스토랑 서치 페이지라고도 합니다. 근데 도메인 관점에서 레스토랑이 모여 있으면 복수형 페이지로 강제합니다. 린터로. 그래서 detail이나 list 같은 건 파일명에 못 들어가게 합니다. 어떤 AI 모델을 써도 무조건 이 파일명으로 가게 돼 있습니다.
네이밍 연쇄 · 파일명으로 강제되면 이 코드의 하위 클래스나 헬퍼 메소드의 명칭도 강제할 수가 있습니다.
임포트 순서 · 알파벳 순서, 임포트 가능한 파일, 임포트 안 되는 파일, 익스포트 할 때 만드는 배럴 파일 규칙까지 다 린터로 잡습니다.
커밋 시 자동 실행 · "커밋 해 줘"라고 했을 때 커밋 시도 시 린터가 무조건 실행됩니다. 제가 "코드 구조를 잘 만족시켰어?"라고 묻지 않아도 커밋을 시도할 때 린트 테스트를 하면서 틀린 걸 알게 됩니다. 프롬프트 엔지니어링만으로는 이걸 항상 강제할 수 없습니다.</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린터 기반 하네스의 장점과 단점을 현업 대표님과 현업 엔지니어이 솔직하게 이야기했습니다.
장점은 명확합니다. 디자이너 입장에서 보면, 브랜드 가이드에 맞춰서 디자인 시스템에 맞춰서만 결과물을 내놓는 것과 같습니다. 대신 일관성이 굉장히 있고 디자인 품질이 하이퀄리티입니다.
현업 엔지니어이 재미있는 말을 했어요. "AI 나오기 전에도 항상 코드는 결정적이고 단일 선택지만 남기도록 고민했었는데, 해당 기능이 망가졌다라고 판단되면 그 파일을 아예 지우고 새로 작성하는 식으로 했었습니다. AI가 나온 뒤에는 이게 더 쉬워졌어요."
단점도 있습니다. AI가 읽기 편한, 생성하기 편한 스타일이 분명히 있는데, 이 가드레일은 AI한테 토큰 비효율일 수 있습니다.
근데 이 단점을 넘어서는 엄청난 장점이 있습니다. 바이브 코딩으로 엔터프라이즈에 딸깍한 다음에 유지보수까지 넘어간 사례는 아직 없습니다. 유지보수를 일반 SI 팀에서 받아야 할 수도 있거든요. 그러면 휴먼 리더블한 코드가 중요하고, 인터넷도 안 되는 환경에서 코딩해야 할 수도 있으니까 완벽히 패키징된 소스를 줘야 합니다.</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이것이 현업 엔지니어이 가장 보여주고 싶었던 검증 결과입니다.
총 네 개의 소프트웨어를 세 개 모델에 시켰으니까 12개가 나오게 됐었거든요. 이거는 코덱스가 만들어 준 거, 이것은 제미나이가 만들어 준 거. 저희가 다 디자인 시스템이나 이런 거는 회귀가 돼 있어 가지고 어떤 모델을 시켜도 똑같은 아웃풋이 나오게 됩니다.
프로토타입을 처음에 가져가니까 디자인의 색깔을 거의 안 입히고 톤 다운해서 가져갑니다. 어떤 AI 모델을 맡겨도 도메인이 고정돼 있었고, 설계대로 구현하면 똑같은 아웃풋이 됩니다.
프롬프트 엔지니어링만 가지고는 이 거대한 요구 사항을 넣었을 때 한 번에 맞출 수가 없어요. 아무리 마크다운을 잘 정리해 놓더라도 빼먹을 수가 있거든요. 그래서 린터를 사용하는 겁니다. 프롬프트 엔지니어링만으로는 이걸 항상 강제할 수가 없습니다.
서로 AI 모델마다 어떤 건 한 번에 오래 걸리더라도 아웃풋이 맞게 나오기도 하고, 어떤 건 작게 여러 번 시도해서 나오기도 하는데, 결국엔 하네스를 통해서 정교화되는 형태로 간다, 노말 폼으로 간다. 이걸 4x3 매트릭스로 시각화한 겁니다.</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자 여기서 충격적인 숫자를 하나 보여드리겠습니다.</a:t>
            </a:r>
          </a:p>
          <a:p>
            <a:r>
              <a:rPr lang="ko-KR" sz="1200"/>
              <a:t> </a:t>
            </a:r>
          </a:p>
          <a:p>
            <a:r>
              <a:rPr lang="ko-KR" sz="1200"/>
              <a:t>하네스 없이 기본 코덱스로 그냥 돌렸을 때요, API 비용이 총 9달러가 나왔습니다. 근데 결과가 어땠냐면, 단조롭고 실제로 가동이 되지 않았어요. 그러니까 9달러 날린 거죠.</a:t>
            </a:r>
          </a:p>
          <a:p>
            <a:r>
              <a:rPr lang="ko-KR" sz="1200"/>
              <a:t> </a:t>
            </a:r>
          </a:p>
          <a:p>
            <a:r>
              <a:rPr lang="ko-KR" sz="1200"/>
              <a:t>반면에 하네스를 적용했을 때는 물론 가격이 200달러 정도로 높긴 합니다. 22배 비싸죠. 근데 결과는요? 완전히 작동하는 서비스를 개발 완료했습니다. 사운드까지 들어가 있고, 스토리 모드도 있고, 실제로 플레이가 가능한 게임이 나온 거예요.</a:t>
            </a:r>
          </a:p>
          <a:p>
            <a:r>
              <a:rPr lang="ko-KR" sz="1200"/>
              <a:t> </a:t>
            </a:r>
          </a:p>
          <a:p>
            <a:r>
              <a:rPr lang="ko-KR" sz="1200"/>
              <a:t>비유를 하나 들어볼게요. 여러분이 이사를 한다고 해봅시다. 택시를 9번 타서 짐을 나르는 것과, 용달차를 한 번 부르는 것. 택시 9번이 더 싸 보이지만 결국 짐이 반밖에 못 옮겨져요. 용달차는 비싸 보이지만 한 번에 끝납니다. 하네스가 용달차입니다.</a:t>
            </a:r>
          </a:p>
          <a:p>
            <a:r>
              <a:rPr lang="ko-KR" sz="1200"/>
              <a:t> </a:t>
            </a:r>
          </a:p>
          <a:p>
            <a:r>
              <a:rPr lang="ko-KR" sz="1200"/>
              <a:t>또 다른 비유를 들면, 같은 식재료로 요리를 하는데 레시피 없이 대충 하는 것과, 미슐랭 셰프의 레시피를 따라하는 것의 차이예요. 식재료(모델)는 같은데 레시피(하네스)가 다르니까 결과가 완전히 달라지는 거죠.</a:t>
            </a:r>
          </a:p>
          <a:p>
            <a:r>
              <a:rPr lang="ko-KR" sz="1200"/>
              <a:t> </a:t>
            </a:r>
          </a:p>
          <a:p>
            <a:r>
              <a:rPr lang="ko-KR" sz="1200"/>
              <a:t>성능 차이가 22배. 이 숫자를 꼭 기억해 주세요. 같은 AI 모델이에요. 같은 프롬프트예요. 다른 건 구조뿐입니다. 이 숫자가 Anthropic 공식 블로그에 나온 거라 신뢰할 수 있습니다.</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엔터프라이즈에서 또 하나 중요한 게 이밸류에이션입니다. 하네스에서 산출물을 꽉 잡아놓는 것도 중요하지만, 진짜 잘 만들어졌는지 체크하는 것도 되게 중요하다고 합니다.
기본 4가지 지표가 있습니다. 문맥에 맞는 답변을 하고 있나? 제대로 된 결과를 들고 있나? 올바른 소스 데이터를 참조했나? 이상한 게 빠지진 않았나?
근데 엔터프라이즈 레벨에서는 범용 이밸류에이션이 아니라 조직에 맞는 이밸류에이션이 필요합니다. 100번 물었을 때 1번 틀린 게 좋은 건지, 아니면 20번 틀리더라도 답이라도 했으면 좋겠는지 · 이게 조직별로 스타일이 다릅니다.
그리고 현업 엔지니어의 멋진 일화가 있습니다. 하드웨어 프로젝트에서 펌웨어를 구현하다 문제가 생겼는데, 멘토분이 "포맷을 해오세요"라고 하신 거예요. 윈도우부터 재설치, 컴파일러 재설치, 예제 코드부터 다시 실행... 제로로 돌아갔을 때 그 결과물로 가는 단계가 멱등이어야 되는구나를 체감한 겁니다. 내가 어떤 짓을 했는지를 모르면 결국 처음부터 다시 해야 합니다. 이 경험이 지금의 하네스 엔지니어링에 영향을 주고 있다고 합니다.</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활용 방식은 3단계로 진화해 왔는데, 이걸 이해하면 하네스 엔지니어링이 왜 필요한지가 명확해집니다.
1단계는 프롬프트 엔지니어링이었습니다. AI에게 명령을 잘 하는 기술이에요. "웹사이트 만들어 줘"보다 "반응형 로그인 페이지 만들어 줘, 모바일도 가능하고 다크모드도 지원하게" 이렇게 구체적으로 프롬프트를 쓰면 결과가 달라지는 거죠. 근데 이게 한계에 부딪힙니다. 아무리 말을 잘 걸어도 AI가 우리 프로젝트 상황을 모르면 엉뚱한 코드가 나와요. 우리 회사 코드 구조도 모르고, 쓰는 기술도 모르고, 기존에 뭐가 있는지도 모르니까요.
2단계는 컨텍스트 엔지니어링입니다. 말만 잘 거는 게 아니라 우리 프로젝트 구조나 코드 스타일 같은 배경 정보까지 같이 줘서 AI가 우리 상황을 알고 일하게 하는 거예요. MCP랑 스킬이 나왔습니다. 근데 여기서 또 문제가 생겨요. 스킬이 너무 많아진 거예요. 수백 개가 쌓이니까 AI는 오히려 헷갈리는 겁니다. 온갖 장치를 다 달고 뛰어야 하는 말이 너무 무거워서 느려지는 것처럼요.
3단계가 하네스 엔지니어링입니다. 도구를 계속 얹어주는 게 아니라 정확하게 동작할 수 있는 환경 자체를 설계하자는 겁니다. AI가 똑똑하게 일할 수 있는 시스템을 짜보자. 프롬프트가 부탁이었다면, 하네스는 강제입니다.
비유를 하나 더 들어볼게요. 1단계는 택시 기사한테 "이리 가 주세요, 저리 가 주세요" 말로 지시하는 거예요. 2단계는 네비게이션을 켜주는 거고요. 3단계는 아예 기차 레일을 깔아놓는 겁니다. 레일 위에서는 어디로 가야 하는지 고민할 필요가 없어요. 그냥 갑니다.</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엔트로픽이 공식 블로그에서 말한 핵심 원칙입니다. "하네스가 없어지는 건 아니라 하네스 공간이 이동할 뿐이다."</a:t>
            </a:r>
          </a:p>
          <a:p>
            <a:r>
              <a:rPr lang="ko-KR" sz="1200"/>
              <a:t> </a:t>
            </a:r>
          </a:p>
          <a:p>
            <a:r>
              <a:rPr lang="ko-KR" sz="1200"/>
              <a:t>이게 무슨 말이냐면요, 모델이 좋아질수록 하드코딩된 규칙은 줄어듭니다. 예를 들어 예전에는 "절대 console.log를 남기지 마"라고 규칙을 써야 했는데, 지금 모델은 그 정도는 알아서 합니다. 그래서 그 규칙은 빠지는 거예요.</a:t>
            </a:r>
          </a:p>
          <a:p>
            <a:r>
              <a:rPr lang="ko-KR" sz="1200"/>
              <a:t> </a:t>
            </a:r>
          </a:p>
          <a:p>
            <a:r>
              <a:rPr lang="ko-KR" sz="1200"/>
              <a:t>근데 그렇다고 하네스가 필요 없어지는 건 아닙니다. 모델이 좋아지면 우리는 더 어려운 과제를 시키게 되잖아요. 간단한 투두 앱에서 배달 플랫폼 전체 설계로 과제가 커지면 새로운 하네스가 필요합니다.</a:t>
            </a:r>
          </a:p>
          <a:p>
            <a:r>
              <a:rPr lang="ko-KR" sz="1200"/>
              <a:t> </a:t>
            </a:r>
          </a:p>
          <a:p>
            <a:r>
              <a:rPr lang="ko-KR" sz="1200"/>
              <a:t>리차드 서튼이라는 강화학습 창시자도 이런 말을 했어요. "모델이 똑똑해질수록 하네스는 더 단순해져야 한다. 모델이 업그레이드될 때마다 규칙을 더 추가하고 있다면 흐름을 거슬러 가고 있는 것이다."</a:t>
            </a:r>
          </a:p>
          <a:p>
            <a:r>
              <a:rPr lang="ko-KR" sz="1200"/>
              <a:t> </a:t>
            </a:r>
          </a:p>
          <a:p>
            <a:r>
              <a:rPr lang="ko-KR" sz="1200"/>
              <a:t>비유를 들어볼게요. 아기한테는 숟가락 잡는 법부터 가르쳐야 하지만, 어른한테는 오늘 메뉴가 뭔지만 알려주면 됩니다. 모델이 성장하면 하네스도 더 추상적이고 전략적인 레벨로 이동하는 겁니다.</a:t>
            </a:r>
          </a:p>
          <a:p>
            <a:r>
              <a:rPr lang="ko-KR" sz="1200"/>
              <a:t> </a:t>
            </a:r>
          </a:p>
          <a:p>
            <a:r>
              <a:rPr lang="ko-KR" sz="1200"/>
              <a:t>또 하나의 전망이 있는데, 하네스가 미래의 서비스 템플릿이 될 거라는 겁니다. 지금 팀들이 새 프로젝트를 시작할 때 서비스 템플릿을 가져다 쓰는 것처럼, 앞으로는 "이 기술 스택용 하네스" 하면서 템플릿처럼 제공될 겁니다.</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하네스 엔지니어링이 게임에만 쓸 수 있는 게 아닙니다. 어디든 적용 가능합니다.</a:t>
            </a:r>
          </a:p>
          <a:p>
            <a:r>
              <a:rPr lang="ko-KR" sz="1200"/>
              <a:t> </a:t>
            </a:r>
          </a:p>
          <a:p>
            <a:r>
              <a:rPr lang="ko-KR" sz="1200"/>
              <a:t>게임 개발 — 오늘 데모에서 보여드린 것처럼 플랫포머, RPG, 브라우저 게임을 만들 수 있습니다.</a:t>
            </a:r>
          </a:p>
          <a:p>
            <a:r>
              <a:rPr lang="ko-KR" sz="1200"/>
              <a:t> </a:t>
            </a:r>
          </a:p>
          <a:p>
            <a:r>
              <a:rPr lang="ko-KR" sz="1200"/>
              <a:t>웹사이트 제작 — 랜딩 페이지, SaaS 대시보드, 포트폴리오 사이트. START.md에 나온 예시처럼 "포모도로 타이머 앱", "개인 포트폴리오 웹사이트", "온라인 투표 시스템" 등 프롬프트만 바꾸면 됩니다.</a:t>
            </a:r>
          </a:p>
          <a:p>
            <a:r>
              <a:rPr lang="ko-KR" sz="1200"/>
              <a:t> </a:t>
            </a:r>
          </a:p>
          <a:p>
            <a:r>
              <a:rPr lang="ko-KR" sz="1200"/>
              <a:t>엔터프라이즈 — 배달 플랫폼처럼 고객앱, 기사앱, 음식점앱, 어드민 등 여러 소프트웨어가 필요한 대규모 프로젝트에도 적용됩니다. 실제로 4개 소프트웨어 x 3개 모델 = 12개 아웃풋이 모두 동일한 결과가 나오는 걸 검증했습니다.</a:t>
            </a:r>
          </a:p>
          <a:p>
            <a:r>
              <a:rPr lang="ko-KR" sz="1200"/>
              <a:t> </a:t>
            </a:r>
          </a:p>
          <a:p>
            <a:r>
              <a:rPr lang="ko-KR" sz="1200"/>
              <a:t>업무 자동화 — 반복 작업 자동화, 데이터 파이프라인, 워크플로우 구축에도 같은 구조를 적용할 수 있습니다.</a:t>
            </a:r>
          </a:p>
          <a:p>
            <a:r>
              <a:rPr lang="ko-KR" sz="1200"/>
              <a:t> </a:t>
            </a:r>
          </a:p>
          <a:p>
            <a:r>
              <a:rPr lang="ko-KR" sz="1200"/>
              <a:t>핵심은 Planner-Generator-Evaluator 패턴이 범용적이라는 겁니다. 여러분의 도메인에 맞게 evaluation_criteria.md의 채점 항목과 비중만 바꿔주면 됩니다. 게임이면 "재미 40%, 그래픽 30%", 데이터 분석이면 "정확도 40%, 시각화 30%" 이런 식으로요.</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하네스의 미래에 대해서 세 가지 전망을 말씀드리겠습니다.</a:t>
            </a:r>
          </a:p>
          <a:p>
            <a:r>
              <a:rPr lang="ko-KR" sz="1200"/>
              <a:t> </a:t>
            </a:r>
          </a:p>
          <a:p>
            <a:r>
              <a:rPr lang="ko-KR" sz="1200"/>
              <a:t>첫째, 엄밀함의 재배치입니다. Chad Fowler라는 사람이 이걸 아주 멋지게 표현했어요. "코드 한 줄 한 줄을 정확하게 짜던 엄밀함이, 에이전트가 올바르게 동작하는 시스템을 설계하는 엄밀함으로 옮겨가고 있다." 축구로 비유하면 공을 직접 차는 선수에서 전술을 짜고 팀을 운영하는 감독으로 한 단계 올라가는 거예요. 엔지니어가 덜 기술적으로 되는 게 아닙니다. 더 높은 차원의 기술이 요구되는 겁니다.</a:t>
            </a:r>
          </a:p>
          <a:p>
            <a:r>
              <a:rPr lang="ko-KR" sz="1200"/>
              <a:t> </a:t>
            </a:r>
          </a:p>
          <a:p>
            <a:r>
              <a:rPr lang="ko-KR" sz="1200"/>
              <a:t>둘째, 언젠가 에이전트가 스스로 하네스를 구축할 겁니다. 미래에는 에이전트가 작업 전에 "내가 일을 잘하기 위한 환경 구성부터 먼저 살피고, 그걸 설정한 다음 작업을 시작하는" 방식으로 진화할 겁니다. 지금 에이전트가 그렇게 안 하고 있기 때문에 우리가 하네스를 만들어주는 거지, 앞으로는 방향이 바뀔 거예요.</a:t>
            </a:r>
          </a:p>
          <a:p>
            <a:r>
              <a:rPr lang="ko-KR" sz="1200"/>
              <a:t> </a:t>
            </a:r>
          </a:p>
          <a:p>
            <a:r>
              <a:rPr lang="ko-KR" sz="1200"/>
              <a:t>셋째, 하네스가 미래의 서비스 템플릿이 될 것입니다. 기술 스택 선택 기준이 '좋은 DX'에서 '좋은 하네스가 갖춰진 프레임워크'로 바뀔 수 있습니다.</a:t>
            </a:r>
          </a:p>
          <a:p>
            <a:r>
              <a:rPr lang="ko-KR" sz="1200"/>
              <a:t> </a:t>
            </a:r>
          </a:p>
          <a:p>
            <a:r>
              <a:rPr lang="ko-KR" sz="1200"/>
              <a:t>핵심은 이겁니다. 잘 구성된 환경과 적절한 도구와 검증은 모델의 성능과 무관하게 어떤 에이전트든 효과적으로 만듭니다. 모델은 바뀌어도 좋은 하네스는 계속 유효합니다.</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자, 이제 우리가 지금까지 배운 하네스 개념이 실제 코드로는 어떻게 생겼는지를 보여드리겠습니다.</a:t>
            </a:r>
          </a:p>
          <a:p>
            <a:r>
              <a:rPr lang="ko-KR" sz="1200"/>
              <a:t> </a:t>
            </a:r>
          </a:p>
          <a:p>
            <a:r>
              <a:rPr lang="ko-KR" sz="1200"/>
              <a:t>OpenHarness라는 오픈소스 프로젝트가 있습니다. 홍콩대학교 HKUDS 연구팀이 만들었는데요, 핵심 슬로건이 아주 멋집니다. "The model is the agent. The code is the harness." 모델이 에이전트고, 코드가 하네스다.</a:t>
            </a:r>
          </a:p>
          <a:p>
            <a:r>
              <a:rPr lang="ko-KR" sz="1200"/>
              <a:t> </a:t>
            </a:r>
          </a:p>
          <a:p>
            <a:r>
              <a:rPr lang="ko-KR" sz="1200"/>
              <a:t>이게 뭐냐면요, Claude Code나 Codex 같은 코딩 에이전트의 내부 구조를 오픈소스 파이썬으로 풀어놓은 겁니다. oh 명령어 하나로 실행되고, Claude뿐 아니라 Kimi, Ollama, OpenAI 등 어떤 LLM 백엔드든 붙일 수 있습니다.</a:t>
            </a:r>
          </a:p>
          <a:p>
            <a:r>
              <a:rPr lang="ko-KR" sz="1200"/>
              <a:t> </a:t>
            </a:r>
          </a:p>
          <a:p>
            <a:r>
              <a:rPr lang="ko-KR" sz="1200"/>
              <a:t>Claude Code의 3%의 코드 라인으로 80%의 핵심 기능을 구현했다고 합니다. 경량화된 핵심만 뽑아놓은 거예요.</a:t>
            </a:r>
          </a:p>
          <a:p>
            <a:r>
              <a:rPr lang="ko-KR" sz="1200"/>
              <a:t> </a:t>
            </a:r>
          </a:p>
          <a:p>
            <a:r>
              <a:rPr lang="ko-KR" sz="1200"/>
              <a:t>비유를 하나 들어볼게요. 자동차를 운전만 해본 사람과 엔진 구조를 열어본 사람은 다릅니다. 우리가 AGENTS.md를 쓰는 건 자동차를 운전하는 거고, OpenHarness를 보는 건 엔진 구조를 이해하는 거예요. 둘 다 필요합니다.</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OpenHarness의 내부를 열어보면 10개 서브시스템으로 구성되어 있습니다.</a:t>
            </a:r>
          </a:p>
          <a:p>
            <a:r>
              <a:rPr lang="ko-KR" sz="1200"/>
              <a:t> </a:t>
            </a:r>
          </a:p>
          <a:p>
            <a:r>
              <a:rPr lang="ko-KR" sz="1200"/>
              <a:t>engine/ — 에이전트 루프입니다. 질의→스트리밍→도구 호출→반복. 우리 AGENTS.md에서 파이프라인을 돌리는 것과 같은 개념이에요.</a:t>
            </a:r>
          </a:p>
          <a:p>
            <a:r>
              <a:rPr lang="ko-KR" sz="1200"/>
              <a:t> </a:t>
            </a:r>
          </a:p>
          <a:p>
            <a:r>
              <a:rPr lang="ko-KR" sz="1200"/>
              <a:t>tools/ — 43개의 도구가 내장돼 있습니다. 파일 읽기/쓰기, 셸 명령, 웹 검색, MCP 연결까지.</a:t>
            </a:r>
          </a:p>
          <a:p>
            <a:r>
              <a:rPr lang="ko-KR" sz="1200"/>
              <a:t> </a:t>
            </a:r>
          </a:p>
          <a:p>
            <a:r>
              <a:rPr lang="ko-KR" sz="1200"/>
              <a:t>skills/ — .md 파일 기반으로 지식을 온디맨드 로딩합니다. 이게 우리가 배운 첫 번째 기둥인 컨텍스트 파일이에요!</a:t>
            </a:r>
          </a:p>
          <a:p>
            <a:r>
              <a:rPr lang="ko-KR" sz="1200"/>
              <a:t> </a:t>
            </a:r>
          </a:p>
          <a:p>
            <a:r>
              <a:rPr lang="ko-KR" sz="1200"/>
              <a:t>hooks/ — PreToolUse, PostToolUse 이벤트 훅. 두 번째 기둥인 자동 강제 시스템! 린터나 프리커밋 훅이 바로 이 개념입니다.</a:t>
            </a:r>
          </a:p>
          <a:p>
            <a:r>
              <a:rPr lang="ko-KR" sz="1200"/>
              <a:t> </a:t>
            </a:r>
          </a:p>
          <a:p>
            <a:r>
              <a:rPr lang="ko-KR" sz="1200"/>
              <a:t>permissions/ — 안전 모드. 경로 규칙, 명령어 차단.</a:t>
            </a:r>
          </a:p>
          <a:p>
            <a:r>
              <a:rPr lang="ko-KR" sz="1200"/>
              <a:t> </a:t>
            </a:r>
          </a:p>
          <a:p>
            <a:r>
              <a:rPr lang="ko-KR" sz="1200"/>
              <a:t>memory/ — 세션 간 영구 기억.</a:t>
            </a:r>
          </a:p>
          <a:p>
            <a:r>
              <a:rPr lang="ko-KR" sz="1200"/>
              <a:t> </a:t>
            </a:r>
          </a:p>
          <a:p>
            <a:r>
              <a:rPr lang="ko-KR" sz="1200"/>
              <a:t>coordinator/ — 멀티에이전트 조율. 우리 Planner-Generator-Evaluator 3인 체제가 바로 이 패턴이에요.</a:t>
            </a:r>
          </a:p>
          <a:p>
            <a:r>
              <a:rPr lang="ko-KR" sz="1200"/>
              <a:t> </a:t>
            </a:r>
          </a:p>
          <a:p>
            <a:r>
              <a:rPr lang="ko-KR" sz="1200"/>
              <a:t>prompts/ — 시스템 프롬프트 조립, CLAUDE.md 읽기, 스킬 주입.</a:t>
            </a:r>
          </a:p>
          <a:p>
            <a:r>
              <a:rPr lang="ko-KR" sz="1200"/>
              <a:t> </a:t>
            </a:r>
          </a:p>
          <a:p>
            <a:r>
              <a:rPr lang="ko-KR" sz="1200"/>
              <a:t>핵심: skills/가 컨텍스트 파일이고, hooks/가 자동 강제 시스템이고, coordinator/가 멀티에이전트 조율입니다.</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OpenHarness 설치부터 실행까지 따라해 봅시다. 정말 간단합니다.</a:t>
            </a:r>
          </a:p>
          <a:p>
            <a:r>
              <a:rPr lang="ko-KR" sz="1200"/>
              <a:t> </a:t>
            </a:r>
          </a:p>
          <a:p>
            <a:r>
              <a:rPr lang="ko-KR" sz="1200"/>
              <a:t>Step 1, 설치. curl 원커맨드로 OS를 자동 감지하고, 의존성을 체크하고, 설치까지 한 번에 끝납니다. 개발자라면 git clone 후 uv sync로 소스 설치도 가능합니다.</a:t>
            </a:r>
          </a:p>
          <a:p>
            <a:r>
              <a:rPr lang="ko-KR" sz="1200"/>
              <a:t> </a:t>
            </a:r>
          </a:p>
          <a:p>
            <a:r>
              <a:rPr lang="ko-KR" sz="1200"/>
              <a:t>Step 2, LLM 백엔드를 연결합니다. 이게 OpenHarness의 핵심 장점인데요, 어떤 LLM이든 붙일 수 있습니다. Claude를 쓰려면 ANTHROPIC_API_KEY만 설정하면 되고, Kimi를 쓰려면 BASE_URL을 바꿔주면 됩니다. 심지어 GitHub Copilot을 무료로 연결할 수도 있어요. oh auth copilot-login 한 줄이면 끝입니다.</a:t>
            </a:r>
          </a:p>
          <a:p>
            <a:r>
              <a:rPr lang="ko-KR" sz="1200"/>
              <a:t> </a:t>
            </a:r>
          </a:p>
          <a:p>
            <a:r>
              <a:rPr lang="ko-KR" sz="1200"/>
              <a:t>Step 3, 실행. oh 한 글자만 치면 대화형 에이전트가 시작됩니다. oh -p 옵션으로 원샷 실행도 가능하고, JSON 출력 모드로 자동화 파이프라인에 넣을 수도 있습니다.</a:t>
            </a:r>
          </a:p>
          <a:p>
            <a:r>
              <a:rPr lang="ko-KR" sz="1200"/>
              <a:t> </a:t>
            </a:r>
          </a:p>
          <a:p>
            <a:r>
              <a:rPr lang="ko-KR" sz="1200"/>
              <a:t>우리가 Codex에서 codex 명령어 치고 프롬프트 한 줄 넣는 것과 같은 구조인데, OpenHarness는 모델을 자유롭게 바꿀 수 있다는 게 차이점입니다.</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OpenHarness를 내 프로젝트에 맞게 커스터마이징하는 방법은 3가지입니다. 전부 .md 파일이나 .json 설정으로 끝나요. 코딩이 필요 없습니다.</a:t>
            </a:r>
          </a:p>
          <a:p>
            <a:r>
              <a:rPr lang="ko-KR" sz="1200"/>
              <a:t> </a:t>
            </a:r>
          </a:p>
          <a:p>
            <a:r>
              <a:rPr lang="ko-KR" sz="1200"/>
              <a:t>첫째, skills 폴더에 .md 파일을 넣습니다. 마크다운 파일 하나가 곧 하나의 스킬이에요. skills/finance.md를 만들면 금융 도메인 지식이 되고, skills/devops.md를 만들면 데브옵스 지식이 됩니다. 에이전트가 작업 중에 필요하면 자동으로 로딩합니다. 우리 하네스 프로젝트의 evaluation_criteria.md가 바로 이 스킬에 해당합니다.</a:t>
            </a:r>
          </a:p>
          <a:p>
            <a:r>
              <a:rPr lang="ko-KR" sz="1200"/>
              <a:t> </a:t>
            </a:r>
          </a:p>
          <a:p>
            <a:r>
              <a:rPr lang="ko-KR" sz="1200"/>
              <a:t>둘째, hooks 폴더의 hooks.json을 설정합니다. PreToolUse는 도구 사용 전 자동 검사, PostToolUse는 도구 사용 후 결과 검증. 우리의 린터/프리커밋 훅과 같은 개념이에요.</a:t>
            </a:r>
          </a:p>
          <a:p>
            <a:r>
              <a:rPr lang="ko-KR" sz="1200"/>
              <a:t> </a:t>
            </a:r>
          </a:p>
          <a:p>
            <a:r>
              <a:rPr lang="ko-KR" sz="1200"/>
              <a:t>셋째, agents 폴더에 .md 파일로 서브에이전트를 정의합니다. planner.md, generator.md, evaluator.md와 1:1로 대응됩니다.</a:t>
            </a:r>
          </a:p>
          <a:p>
            <a:r>
              <a:rPr lang="ko-KR" sz="1200"/>
              <a:t> </a:t>
            </a:r>
          </a:p>
          <a:p>
            <a:r>
              <a:rPr lang="ko-KR" sz="1200"/>
              <a:t>핵심: .md 파일과 .json 설정만으로 하네스를 확장한다 — 코딩 없이!</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OpenHarness의 안전 장치를 살펴봅시다. permissions/ 서브시스템인데요, 세 가지 모드가 있습니다.</a:t>
            </a:r>
          </a:p>
          <a:p>
            <a:r>
              <a:rPr lang="ko-KR" sz="1200"/>
              <a:t> </a:t>
            </a:r>
          </a:p>
          <a:p>
            <a:r>
              <a:rPr lang="ko-KR" sz="1200"/>
              <a:t>Ask 모드 — 기본값이에요. 에이전트가 위험한 작업을 하려고 하면 사람한테 확인을 요청합니다. "이 파일 삭제해도 될까요?" 하고 물어보는 거죠. 읽기 같은 저위험 작업은 자동 승인되지만, 파일 수정이나 삭제 같은 건 반드시 확인을 받습니다.</a:t>
            </a:r>
          </a:p>
          <a:p>
            <a:r>
              <a:rPr lang="ko-KR" sz="1200"/>
              <a:t> </a:t>
            </a:r>
          </a:p>
          <a:p>
            <a:r>
              <a:rPr lang="ko-KR" sz="1200"/>
              <a:t>Trust 모드 — oh --trust 옵션을 주면 모든 도구 호출이 자동 승인됩니다. 빠르지만 위험해요. 자동화 파이프라인에서 쓸 때 사용합니다.</a:t>
            </a:r>
          </a:p>
          <a:p>
            <a:r>
              <a:rPr lang="ko-KR" sz="1200"/>
              <a:t> </a:t>
            </a:r>
          </a:p>
          <a:p>
            <a:r>
              <a:rPr lang="ko-KR" sz="1200"/>
              <a:t>Deny 모드 — 특정 명령어나 경로를 원천 차단합니다. rm -rf / 같은 위험 명령은 에이전트가 아무리 시도해도 실행이 안 돼요.</a:t>
            </a:r>
          </a:p>
          <a:p>
            <a:r>
              <a:rPr lang="ko-KR" sz="1200"/>
              <a:t> </a:t>
            </a:r>
          </a:p>
          <a:p>
            <a:r>
              <a:rPr lang="ko-KR" sz="1200"/>
              <a:t>우리 하네스 프로젝트와 연결해서 보면, evaluator.md에 "절대 관대하게 보지 마라"라고 쓴 건 소프트 규칙이에요. permissions/의 경로 규칙과 명령어 차단은 하드 규칙입니다. 프롬프트로 방향을 잡고, permissions로 울타리를 치는 겁니다.</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숫자로 보면 더 확실합니다. 두 가지 사례를 보여드릴게요.</a:t>
            </a:r>
          </a:p>
          <a:p>
            <a:r>
              <a:rPr lang="ko-KR" sz="1200"/>
              <a:t> </a:t>
            </a:r>
          </a:p>
          <a:p>
            <a:r>
              <a:rPr lang="ko-KR" sz="1200"/>
              <a:t>첫 번째, OpenAI 공식 블로그에 나온 내용입니다. 엔지니어 3명이 5개월 동안 코드 한 줄 안 쓰고 시스템만 구축했습니다. 뭘 만들었냐면 네 가지예요.</a:t>
            </a:r>
          </a:p>
          <a:p>
            <a:r>
              <a:rPr lang="ko-KR" sz="1200"/>
              <a:t> </a:t>
            </a:r>
          </a:p>
          <a:p>
            <a:r>
              <a:rPr lang="ko-KR" sz="1200"/>
              <a:t>첫째, agent.md라는 업무 지침서를 작성했습니다. 우리 프로젝트의 AGENTS.md랑 같은 거예요. "이 프로젝트에서는 이렇게 해야 돼, 이건 절대 하면 안 돼"를 적어둔 파일입니다.</a:t>
            </a:r>
          </a:p>
          <a:p>
            <a:r>
              <a:rPr lang="ko-KR" sz="1200"/>
              <a:t> </a:t>
            </a:r>
          </a:p>
          <a:p>
            <a:r>
              <a:rPr lang="ko-KR" sz="1200"/>
              <a:t>둘째, CI 게이트를 구축했습니다. 코드를 저장할 때마다 자동으로 테스트를 돌려주는 시스템이에요. 우리 프로젝트의 evaluator.md가 하는 역할과 비슷합니다.</a:t>
            </a:r>
          </a:p>
          <a:p>
            <a:r>
              <a:rPr lang="ko-KR" sz="1200"/>
              <a:t> </a:t>
            </a:r>
          </a:p>
          <a:p>
            <a:r>
              <a:rPr lang="ko-KR" sz="1200"/>
              <a:t>셋째, 도구 경계를 설정했습니다. AI 에이전트가 접근할 수 있는 범위랑 권한을 미리 정해 둔 겁니다. "이 폴더는 건드리지 마", "이 명령어는 실행하지 마" 같은 규칙이요.</a:t>
            </a:r>
          </a:p>
          <a:p>
            <a:r>
              <a:rPr lang="ko-KR" sz="1200"/>
              <a:t> </a:t>
            </a:r>
          </a:p>
          <a:p>
            <a:r>
              <a:rPr lang="ko-KR" sz="1200"/>
              <a:t>넷째, 피드백 루프를 구성했습니다. AI가 코딩하고, 결과를 리뷰하고, 규칙을 보강하는 순환 구조를 만든 겁니다.</a:t>
            </a:r>
          </a:p>
          <a:p>
            <a:r>
              <a:rPr lang="ko-KR" sz="1200"/>
              <a:t> </a:t>
            </a:r>
          </a:p>
          <a:p>
            <a:r>
              <a:rPr lang="ko-KR" sz="1200"/>
              <a:t>OpenAI가 이 실험에서 남긴 말이 있습니다: "사람이 시스템을 만들고, 에이전트는 그 시스템 안에서 수행만 한다." 이 한 문장이 하네스 엔지니어링의 핵심입니다.</a:t>
            </a:r>
          </a:p>
          <a:p>
            <a:r>
              <a:rPr lang="ko-KR" sz="1200"/>
              <a:t> </a:t>
            </a:r>
          </a:p>
          <a:p>
            <a:r>
              <a:rPr lang="ko-KR" sz="1200"/>
              <a:t>두 번째, 랭체인 벤치마크입니다. 코딩 에이전트 벤치마크에서 모델을 바꾸지 않고 하네스만 개선했더니 30위에서 5위로 25단계나 올라갔습니다. 점수도 꽤 향상되었습니다. 모델은 그대로였고 하네스만 바뀌었습니다.</a:t>
            </a:r>
          </a:p>
          <a:p>
            <a:r>
              <a:rPr lang="ko-KR" sz="1200"/>
              <a:t> </a:t>
            </a:r>
          </a:p>
          <a:p>
            <a:r>
              <a:rPr lang="ko-KR" sz="1200"/>
              <a:t>같은 선수인데 코치가 바뀌니까 성적이 확 올라간 거예요. AI 에이전트 성능을 좌우하는 것은 모델의 지능이 아니라 하네스입니다.</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ko-KR" sz="1200"/>
              <a:t>우리 Codex 하네스 프로젝트와 OpenHarness가 어떻게 1:1로 매핑되는지 정리해 봅시다.</a:t>
            </a:r>
          </a:p>
          <a:p>
            <a:r>
              <a:rPr lang="ko-KR" sz="1200"/>
              <a:t> </a:t>
            </a:r>
          </a:p>
          <a:p>
            <a:r>
              <a:rPr lang="ko-KR" sz="1200"/>
              <a:t>AGENTS.md는 OpenHarness의 prompts/와 engine/이 합쳐진 것입니다. 시스템 프롬프트를 조립하고 에이전트 루프를 돌리는 역할이에요.</a:t>
            </a:r>
          </a:p>
          <a:p>
            <a:r>
              <a:rPr lang="ko-KR" sz="1200"/>
              <a:t> </a:t>
            </a:r>
          </a:p>
          <a:p>
            <a:r>
              <a:rPr lang="ko-KR" sz="1200"/>
              <a:t>planner.md, generator.md, evaluator.md는 agents/ 폴더의 .md 파일들과 같습니다.</a:t>
            </a:r>
          </a:p>
          <a:p>
            <a:r>
              <a:rPr lang="ko-KR" sz="1200"/>
              <a:t> </a:t>
            </a:r>
          </a:p>
          <a:p>
            <a:r>
              <a:rPr lang="ko-KR" sz="1200"/>
              <a:t>evaluation_criteria.md는 skills/ 폴더의 온디맨드 지식과 대응됩니다.</a:t>
            </a:r>
          </a:p>
          <a:p>
            <a:r>
              <a:rPr lang="ko-KR" sz="1200"/>
              <a:t> </a:t>
            </a:r>
          </a:p>
          <a:p>
            <a:r>
              <a:rPr lang="ko-KR" sz="1200"/>
              <a:t>SPEC.md와 QA_REPORT.md는 memory/ 서브시스템의 세션 간 영구 기억이에요.</a:t>
            </a:r>
          </a:p>
          <a:p>
            <a:r>
              <a:rPr lang="ko-KR" sz="1200"/>
              <a:t> </a:t>
            </a:r>
          </a:p>
          <a:p>
            <a:r>
              <a:rPr lang="ko-KR" sz="1200"/>
              <a:t>"AI slop 금지" 같은 규칙은 permissions/ 서브시스템이 코드 레벨로 강제합니다.</a:t>
            </a:r>
          </a:p>
          <a:p>
            <a:r>
              <a:rPr lang="ko-KR" sz="1200"/>
              <a:t> </a:t>
            </a:r>
          </a:p>
          <a:p>
            <a:r>
              <a:rPr lang="ko-KR" sz="1200"/>
              <a:t>핵심 메시지: 우리가 .md 파일 6개로 한 것을, OpenHarness는 10개 서브시스템의 실제 파이썬 코드로 구현한 겁니다. 우리 프로젝트가 운전 교본이라면, OpenHarness는 엔진 설계도입니다.</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지금 당장 시작할 수 있는 팁을 드립니다.</a:t>
            </a:r>
          </a:p>
          <a:p>
            <a:r>
              <a:rPr lang="ko-KR" sz="1200"/>
              <a:t> </a:t>
            </a:r>
          </a:p>
          <a:p>
            <a:r>
              <a:rPr lang="ko-KR" sz="1200"/>
              <a:t>프로젝트 폴더 구조는 이렇습니다. 루트에 AGENTS.md를 놓고, agents 폴더 안에 planner.md, generator.md, evaluator.md, evaluation_criteria.md를 넣습니다. output 폴더에 결과물이 생기고, SPEC.md, SELF_CHECK.md, QA_REPORT.md가 파이프라인 중에 자동 생성됩니다.</a:t>
            </a:r>
          </a:p>
          <a:p>
            <a:r>
              <a:rPr lang="ko-KR" sz="1200"/>
              <a:t> </a:t>
            </a:r>
          </a:p>
          <a:p>
            <a:r>
              <a:rPr lang="ko-KR" sz="1200"/>
              <a:t>실행 방법은 간단합니다. cd harness-project 하고, codex(또는 cmd /c codex) 실행하고, 프롬프트 한 줄 입력. 끝입니다. AGENTS.md가 나머지를 다 합니다.</a:t>
            </a:r>
          </a:p>
          <a:p>
            <a:r>
              <a:rPr lang="ko-KR" sz="1200"/>
              <a:t> </a:t>
            </a:r>
          </a:p>
          <a:p>
            <a:r>
              <a:rPr lang="ko-KR" sz="1200"/>
              <a:t>다른 과제 하고 싶으면? 프롬프트만 바꾸면 됩니다. "랜딩페이지" 대신 "포모도로 타이머"나 "포트폴리오 사이트"를 치면 돼요.</a:t>
            </a:r>
          </a:p>
          <a:p>
            <a:r>
              <a:rPr lang="ko-KR" sz="1200"/>
              <a:t> </a:t>
            </a:r>
          </a:p>
          <a:p>
            <a:r>
              <a:rPr lang="ko-KR" sz="1200"/>
              <a:t>채점 기준 바꾸고 싶으면? evaluation_criteria.md만 수정하면 됩니다.</a:t>
            </a:r>
          </a:p>
          <a:p>
            <a:r>
              <a:rPr lang="ko-KR" sz="1200"/>
              <a:t> </a:t>
            </a:r>
          </a:p>
          <a:p>
            <a:r>
              <a:rPr lang="ko-KR" sz="1200"/>
              <a:t>AGENTS.md의 운영 규칙 4가지를 기억하세요:</a:t>
            </a:r>
          </a:p>
          <a:p>
            <a:r>
              <a:rPr lang="ko-KR" sz="1200"/>
              <a:t>1. 역할 문서에 없는 임의의 완화 기준을 만들지 마라</a:t>
            </a:r>
          </a:p>
          <a:p>
            <a:r>
              <a:rPr lang="ko-KR" sz="1200"/>
              <a:t>2. Generator는 피드백을 합리화하지 말고 그대로 반영한다</a:t>
            </a:r>
          </a:p>
          <a:p>
            <a:r>
              <a:rPr lang="ko-KR" sz="1200"/>
              <a:t>3. Evaluator는 관대하게 보지 마라</a:t>
            </a:r>
          </a:p>
          <a:p>
            <a:r>
              <a:rPr lang="ko-KR" sz="1200"/>
              <a:t>4. 파일 누락 시 다음 단계로 넘어가지 말고 먼저 확인</a:t>
            </a:r>
          </a:p>
          <a:p>
            <a:r>
              <a:rPr lang="ko-KR" sz="1200"/>
              <a:t> </a:t>
            </a:r>
          </a:p>
          <a:p>
            <a:r>
              <a:rPr lang="ko-KR" sz="1200"/>
              <a:t>이 규칙들이 하네스의 핵심입니다. 규칙 없이는 그냥 프롬프트(부탁)이지 하네스(강제)가 아닙니다.</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오늘 내용을 7가지로 정리하겠습니다.</a:t>
            </a:r>
          </a:p>
          <a:p>
            <a:r>
              <a:rPr lang="ko-KR" sz="1200"/>
              <a:t> </a:t>
            </a:r>
          </a:p>
          <a:p>
            <a:r>
              <a:rPr lang="ko-KR" sz="1200"/>
              <a:t>1번, 프롬프트는 부탁이고 하네스는 강제입니다. "이거 하지 마"라고 말하는 게 아니라, 실수 자체가 불가능한 구조를 만드세요. 안전모 안 쓰면 문이 안 열리는 것처럼요.</a:t>
            </a:r>
          </a:p>
          <a:p>
            <a:r>
              <a:rPr lang="ko-KR" sz="1200"/>
              <a:t> </a:t>
            </a:r>
          </a:p>
          <a:p>
            <a:r>
              <a:rPr lang="ko-KR" sz="1200"/>
              <a:t>2번, 하네스는 3가지 기둥으로 구성됩니다. AGENTS.md 같은 컨텍스트 파일, 린터와 훅 같은 자동 강제 시스템, 나쁜 패턴을 주기적으로 청소하는 가비지 컬렉션.</a:t>
            </a:r>
          </a:p>
          <a:p>
            <a:r>
              <a:rPr lang="ko-KR" sz="1200"/>
              <a:t> </a:t>
            </a:r>
          </a:p>
          <a:p>
            <a:r>
              <a:rPr lang="ko-KR" sz="1200"/>
              <a:t>3번, 엔터프라이즈에서 실증됐습니다. 린터로 멱등성을 확보하면 Claude, Codex, Gemini 어떤 모델을 써도 4개 소프트웨어 x 3개 모델 = 12개 아웃풋이 모두 동일하게 나옵니다.</a:t>
            </a:r>
          </a:p>
          <a:p>
            <a:r>
              <a:rPr lang="ko-KR" sz="1200"/>
              <a:t> </a:t>
            </a:r>
          </a:p>
          <a:p>
            <a:r>
              <a:rPr lang="ko-KR" sz="1200"/>
              <a:t>4번, 앞단의 설계와 뒷단의 평가 모두 잡아야 엔터프라이즈입니다. CPS로 기획하고 PRD로 수렴하고 코드에 린터를 걸고 Evaluation으로 품질을 모니터링하는 전체 파이프라인이 필요합니다.</a:t>
            </a:r>
          </a:p>
          <a:p>
            <a:r>
              <a:rPr lang="ko-KR" sz="1200"/>
              <a:t> </a:t>
            </a:r>
          </a:p>
          <a:p>
            <a:r>
              <a:rPr lang="ko-KR" sz="1200"/>
              <a:t>5번, 유지보수를 위한 휴먼 리더블 코드가 필수입니다. 바이브 코딩으로 엔터프라이즈에 딸깍한 다음 유지보수까지 넘어간 사례는 아직 없습니다.</a:t>
            </a:r>
          </a:p>
          <a:p>
            <a:r>
              <a:rPr lang="ko-KR" sz="1200"/>
              <a:t> </a:t>
            </a:r>
          </a:p>
          <a:p>
            <a:r>
              <a:rPr lang="ko-KR" sz="1200"/>
              <a:t>6번, 성공은 조용히, 실패만 시끄럽게. 통과한 테스트 4000줄을 다 보여주면 AI가 정작 할 일을 잊어버립니다.</a:t>
            </a:r>
          </a:p>
          <a:p>
            <a:r>
              <a:rPr lang="ko-KR" sz="1200"/>
              <a:t> </a:t>
            </a:r>
          </a:p>
          <a:p>
            <a:r>
              <a:rPr lang="ko-KR" sz="1200"/>
              <a:t>7번, 일단 만들어 보고, 실패하면 하네스를 손보세요. 근데 기획이 구리면 아무리 하네스를 거쳐도 좋은 결과가 안 나옵니다. Garbage In, Garbage Out.</a:t>
            </a:r>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AI 코딩 에이전트가 기대만큼 동작하지 않을 때, 대부분은 모델 탓을 합니다. "이 모델이 별로야, 저 모델로 바꿔야지." 근데 잠깐만요. 모델을 탓하기 전에 하네스를 점검해 보세요.</a:t>
            </a:r>
          </a:p>
          <a:p>
            <a:r>
              <a:rPr lang="ko-KR" sz="1200"/>
              <a:t> </a:t>
            </a:r>
          </a:p>
          <a:p>
            <a:r>
              <a:rPr lang="ko-KR" sz="1200"/>
              <a:t>체크리스트를 드릴게요.</a:t>
            </a:r>
          </a:p>
          <a:p>
            <a:r>
              <a:rPr lang="ko-KR" sz="1200"/>
              <a:t> </a:t>
            </a:r>
          </a:p>
          <a:p>
            <a:r>
              <a:rPr lang="ko-KR" sz="1200"/>
              <a:t>AGENTS.md에 뭘 넣었는지 확인해 보세요. 에이전트에게 역할과 규칙을 명확하게 정의해 줬나요? 실행 순서, 반복 규칙, 운영 원칙이 있나요?</a:t>
            </a:r>
          </a:p>
          <a:p>
            <a:r>
              <a:rPr lang="ko-KR" sz="1200"/>
              <a:t> </a:t>
            </a:r>
          </a:p>
          <a:p>
            <a:r>
              <a:rPr lang="ko-KR" sz="1200"/>
              <a:t>evaluation_criteria.md는 있나요? 채점 기준 없이 좋은 결과물을 기대하는 건 시험 범위 없이 공부하라는 거랑 같아요.</a:t>
            </a:r>
          </a:p>
          <a:p>
            <a:r>
              <a:rPr lang="ko-KR" sz="1200"/>
              <a:t> </a:t>
            </a:r>
          </a:p>
          <a:p>
            <a:r>
              <a:rPr lang="ko-KR" sz="1200"/>
              <a:t>Generator와 Evaluator가 분리돼 있나요? 만드는 놈이 자기가 채점하면 항상 100점입니다.</a:t>
            </a:r>
          </a:p>
          <a:p>
            <a:r>
              <a:rPr lang="ko-KR" sz="1200"/>
              <a:t> </a:t>
            </a:r>
          </a:p>
          <a:p>
            <a:r>
              <a:rPr lang="ko-KR" sz="1200"/>
              <a:t>오늘 보여드린 Codex 하네스 프로젝트 파일은 설명란에서 다운로드할 수 있습니다. 폴더 풀고 codex 실행하고 프롬프트 한 줄 치면 됩니다. 직접 경험해 보시면 왜 구조가 성능인지 체감하실 겁니다.</a:t>
            </a:r>
          </a:p>
          <a:p>
            <a:r>
              <a:rPr lang="ko-KR" sz="1200"/>
              <a:t> </a:t>
            </a:r>
          </a:p>
          <a:p>
            <a:r>
              <a:rPr lang="ko-KR" sz="1200"/>
              <a:t>그리고 OpenHarness도 확인해 보세요. github.com/HKUDS/OpenHarness에서 하네스가 실제 코드로 어떻게 구현되는지 볼 수 있습니다. oh 명령어 하나로 실행되고, 어떤 LLM이든 연결 가능합니다.</a:t>
            </a:r>
          </a:p>
          <a:p>
            <a:r>
              <a:rPr lang="ko-KR" sz="1200"/>
              <a:t> </a:t>
            </a:r>
          </a:p>
          <a:p>
            <a:r>
              <a:rPr lang="ko-KR" sz="1200"/>
              <a:t>프롬프트 엔지니어링만으로는 일관성을 보장할 수 없습니다. 하네스가 린터와 설계 원칙과 도메인 모델을 잡아야 모델 무관 멱등성이 달성됩니다. 앞단의 설계와 뒷단의 평가가 다 잡혀야 진짜 엔터프라이즈 AI입니다.</a:t>
            </a:r>
          </a:p>
          <a:p>
            <a:r>
              <a:rPr lang="ko-KR" sz="1200"/>
              <a:t> </a:t>
            </a:r>
          </a:p>
          <a:p>
            <a:r>
              <a:rPr lang="ko-KR" sz="1200"/>
              <a:t>감사합니다.</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첫 번째 문제는 컨텍스트 부패입니다. 영어로 Context Decay라고 합니다.</a:t>
            </a:r>
          </a:p>
          <a:p>
            <a:r>
              <a:rPr lang="ko-KR" sz="1200"/>
              <a:t> </a:t>
            </a:r>
          </a:p>
          <a:p>
            <a:r>
              <a:rPr lang="ko-KR" sz="1200"/>
              <a:t>엔트로픽 연구팀이 실제로 실험을 했어요. 최전선 모델인 Claude Opus에게 claude.ai 클론을 만들어보라고 시켰습니다. 그런데 두 가지 실패 패턴이 반복됐어요.</a:t>
            </a:r>
          </a:p>
          <a:p>
            <a:r>
              <a:rPr lang="ko-KR" sz="1200"/>
              <a:t> </a:t>
            </a:r>
          </a:p>
          <a:p>
            <a:r>
              <a:rPr lang="ko-KR" sz="1200"/>
              <a:t>첫 번째 패턴은, 에이전트에게 모든 걸 한 번에 해결하려고 달려들다가 컨텍스트가 바닥나서 절반만 구현됐습니다. 그다음 세션이 시작됐을 때 하다 멈췄는지 기억이 없으니까 처음부터 다시 파악하느라 시간이 든 거예요.</a:t>
            </a:r>
          </a:p>
          <a:p>
            <a:r>
              <a:rPr lang="ko-KR" sz="1200"/>
              <a:t> </a:t>
            </a:r>
          </a:p>
          <a:p>
            <a:r>
              <a:rPr lang="ko-KR" sz="1200"/>
              <a:t>두 번째 패턴은, 어느 정도 진행된 후에 그냥 "다 됐네" 하고 조기 종료를 선언해 버렸습니다. 사실 아직 한참 남았는데요.</a:t>
            </a:r>
          </a:p>
          <a:p>
            <a:r>
              <a:rPr lang="ko-KR" sz="1200"/>
              <a:t> </a:t>
            </a:r>
          </a:p>
          <a:p>
            <a:r>
              <a:rPr lang="ko-KR" sz="1200"/>
              <a:t>컨텍스트 창이라는 게 있는데 AI가 한 번에 볼 수 있는 정보의 양이에요. 책으로 치면 한 번에 펼쳐 볼 수 있는 페이지 수라고 생각하시면 됩니다. 아무리 좋은 AI도 이 창을 넘어가면 내용을 못 봅니다. 작업이 길어질수록 이 창이 꽉 차게 되면 앞에서 한 얘기를 잊어버리기 시작합니다.</a:t>
            </a:r>
          </a:p>
          <a:p>
            <a:r>
              <a:rPr lang="ko-KR" sz="1200"/>
              <a:t> </a:t>
            </a:r>
          </a:p>
          <a:p>
            <a:r>
              <a:rPr lang="ko-KR" sz="1200"/>
              <a:t>신입사원 비유로 설명할게요. 상사가 100페이지 보고서를 시켰습니다. 처음 20페이지는 열심히 씁니다. 자료 찾고, 구조 잡고, 꼼꼼하게. 40페이지쯤 되면 앞에서 뭘 썼는지 기억이 가물가물해져요. 60페이지쯤 되면? "이거 언제 끝나냐? 대충 빨리 마무리하자"가 됩니다. AI도 정확히 이렇게 작동합니다.</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해결책은 교대 근무입니다. 컨텍스트 리셋이라고도 합니다.</a:t>
            </a:r>
          </a:p>
          <a:p>
            <a:r>
              <a:rPr lang="ko-KR" sz="1200"/>
              <a:t> </a:t>
            </a:r>
          </a:p>
          <a:p>
            <a:r>
              <a:rPr lang="ko-KR" sz="1200"/>
              <a:t>AI가 한 번에 100페이지를 다 쓰는 게 아니라 30페이지씩 나눠서, 인수인계 메모를 남기고, 다음 AI가 이어받는 구조입니다. 첫 번째 AI가 30페이지 쓰고 메모를 남기면, 두 번째 AI가 메모를 읽고 다음 30페이지를 쓰고, 또 메모를 남기면 세 번째 AI가 마지막 30페이지를 씁니다.</a:t>
            </a:r>
          </a:p>
          <a:p>
            <a:r>
              <a:rPr lang="ko-KR" sz="1200"/>
              <a:t> </a:t>
            </a:r>
          </a:p>
          <a:p>
            <a:r>
              <a:rPr lang="ko-KR" sz="1200"/>
              <a:t>여기서 핵심은 AGENTS.md입니다. 이 파일이 온보딩 문서 역할을 합니다. 회사에 비유하면요, 퇴사자가 아무리 바뀌어도 신규 입사자가 첫날 반드시 읽어야 하는 온보딩 문서가 있잖아요? "우리 회사는 이렇게 일해, 이건 절대 하면 안 돼, 이 도구를 써야 해" 같은 내용이 담긴 문서요. AGENTS.md가 바로 그겁니다.</a:t>
            </a:r>
          </a:p>
          <a:p>
            <a:r>
              <a:rPr lang="ko-KR" sz="1200"/>
              <a:t> </a:t>
            </a:r>
          </a:p>
          <a:p>
            <a:r>
              <a:rPr lang="ko-KR" sz="1200"/>
              <a:t>Codex는 새 태스크가 시작될 때마다 이 파일을 가장 먼저 읽습니다. 컨텍스트가 꽉 차서 앞 내용을 잊어버려도 AGENTS.md는 항상 다시 읽습니다. 새 세션마다 리셋되는 기억을 AGENTS.md가 잡아주는 겁니다.</a:t>
            </a:r>
          </a:p>
          <a:p>
            <a:r>
              <a:rPr lang="ko-KR" sz="1200"/>
              <a:t> </a:t>
            </a:r>
          </a:p>
          <a:p>
            <a:r>
              <a:rPr lang="ko-KR" sz="1200"/>
              <a:t>실제로 AGENTS.md에는 뭘 쓰냐면요, 실행 순서(Planner → Generator → Evaluator), 반복 규칙(최대 3회), 운영 원칙(관대하게 보지 마라, 피드백 합리화하지 마라) 같은 핵심 규칙을 60줄 이하로 담습니다. 1000페이지 설명서가 아니라 지도를 줘야 합니다.</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두 번째 문제는 두 가지입니다.</a:t>
            </a:r>
          </a:p>
          <a:p>
            <a:r>
              <a:rPr lang="ko-KR" sz="1200"/>
              <a:t> </a:t>
            </a:r>
          </a:p>
          <a:p>
            <a:r>
              <a:rPr lang="ko-KR" sz="1200"/>
              <a:t>하나는 자기 평가 편향입니다. evaluator.md에서 이걸 최우선 원칙으로 명시하고 있는데요, 원문을 읽어드릴게요.</a:t>
            </a:r>
          </a:p>
          <a:p>
            <a:r>
              <a:rPr lang="ko-KR" sz="1200"/>
              <a:t> </a:t>
            </a:r>
          </a:p>
          <a:p>
            <a:r>
              <a:rPr lang="ko-KR" sz="1200"/>
              <a:t>"당신은 LLM이 만든 결과물에 관대해지는 경향이 있습니다. 나쁘지 않은데..., 이 정도면 괜찮지 않나?, 전반적으로 잘 만들었으니 이 부분은 넘어가자. 이런 생각이 들면, 그것은 당신이 관대해지고 있다는 신호입니다. 그 순간 더 엄격하게 보세요."</a:t>
            </a:r>
          </a:p>
          <a:p>
            <a:r>
              <a:rPr lang="ko-KR" sz="1200"/>
              <a:t> </a:t>
            </a:r>
          </a:p>
          <a:p>
            <a:r>
              <a:rPr lang="ko-KR" sz="1200"/>
              <a:t>시험 본 학생이 자기가 채점하면 어떻게 될까요? 항상 100점이죠. AI도 마찬가지입니다. 자기가 만든 코드를 자기가 평가하면 "이 정도면 괜찮지 않나?"가 되는 거예요.</a:t>
            </a:r>
          </a:p>
          <a:p>
            <a:r>
              <a:rPr lang="ko-KR" sz="1200"/>
              <a:t> </a:t>
            </a:r>
          </a:p>
          <a:p>
            <a:r>
              <a:rPr lang="ko-KR" sz="1200"/>
              <a:t>다른 하나는 규칙과 울타리의 문제입니다. 예를 들어 결제 시스템을 만들라고 AI에게 시켰습니다. 그런데 갑자기 DB 테이블을 삭제해 버리면 어떻게 될까요? 이건 정보의 문제가 아닙니다. AI가 결제 시스템이 뭔지 몰라서가 아니에요. "이건 절대 하면 안 돼"라는 구조적인 제약이 없으니까 그냥 마음대로 하는 겁니다.</a:t>
            </a:r>
          </a:p>
          <a:p>
            <a:r>
              <a:rPr lang="ko-KR" sz="1200"/>
              <a:t> </a:t>
            </a:r>
          </a:p>
          <a:p>
            <a:r>
              <a:rPr lang="ko-KR" sz="1200"/>
              <a:t>핵심은 이겁니다. 두 문제 모두 '구조'가 없어서 발생합니다. 프롬프트로 "이거 하지 마"라고 부탁하는 게 아니라, 구조적으로 못 하게 만드는 하네스가 필요합니다.</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해결책은 만드는 AI와 채점하는 AI를 완전히 분리하는 겁니다.</a:t>
            </a:r>
          </a:p>
          <a:p>
            <a:r>
              <a:rPr lang="ko-KR" sz="1200"/>
              <a:t> </a:t>
            </a:r>
          </a:p>
          <a:p>
            <a:r>
              <a:rPr lang="ko-KR" sz="1200"/>
              <a:t>요리사와 음식 평론가 비유로 설명할게요. 요리사한테 "당신이 만든 음식 객관적으로 평가해 보세요"라고 하면 어렵잖아요? 내가 만든 건데 어떻게 나쁘게 평가해요. 근데 음식 평론가를 따로 불러서 "이 기준으로 채점해 주세요"라고 하면? 가능합니다. 자기가 만든 게 아니니까 감정이 안 들어가거든요.</a:t>
            </a:r>
          </a:p>
          <a:p>
            <a:r>
              <a:rPr lang="ko-KR" sz="1200"/>
              <a:t> </a:t>
            </a:r>
          </a:p>
          <a:p>
            <a:r>
              <a:rPr lang="ko-KR" sz="1200"/>
              <a:t>공장 안전 시스템이랑 정확히 똑같습니다. 공장에서 "안전모 써 주세요~"라고 부탁하는 것과, 안전모 안 쓰면 출입문 자체가 안 열리는 것은 완전히 다릅니다. 프롬프트는 부탁이고, 하네스는 구조적 강제예요.</a:t>
            </a:r>
          </a:p>
          <a:p>
            <a:r>
              <a:rPr lang="ko-KR" sz="1200"/>
              <a:t> </a:t>
            </a:r>
          </a:p>
          <a:p>
            <a:r>
              <a:rPr lang="ko-KR" sz="1200"/>
              <a:t>우리 하네스 프로젝트에서는 이걸 어떻게 구현했냐면, Generator와 Evaluator가 완전히 독립된 컨텍스트에서 실행됩니다. Generator는 SPEC.md를 보고 코딩만 하고, Evaluator는 output/index.html을 보고 채점만 합니다. 서로의 작업 과정을 모르니까 자기 작업에 관대해지는 편향이 원천 차단되는 거죠.</a:t>
            </a:r>
          </a:p>
          <a:p>
            <a:r>
              <a:rPr lang="ko-KR" sz="1200"/>
              <a:t> </a:t>
            </a:r>
          </a:p>
          <a:p>
            <a:r>
              <a:rPr lang="ko-KR" sz="1200"/>
              <a:t>AGENTS.md에서도 이걸 명시적으로 강조합니다: "역할 분리 원칙 — 만드는 역할과 검수하는 역할을 섞지 않는 것이 핵심이다. 가능하면 Planner, Generator, Evaluator를 서로 다른 에이전트/스레드/워크트리에서 수행하라."</a:t>
            </a:r>
          </a:p>
          <a:p>
            <a:r>
              <a:rPr lang="ko-KR" sz="1200"/>
              <a:t> </a:t>
            </a:r>
          </a:p>
          <a:p>
            <a:r>
              <a:rPr lang="ko-KR" sz="1200"/>
              <a:t>실전 팁을 하나 드리면요, 지금 Codex에서 별도 서브에이전트가 완벽히 지원되지 않더라도, 역할 파일을 단계마다 다시 읽고 순차 실행하여 역할 분리를 최대한 흉내 내면 됩니다.</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o-KR" sz="1200"/>
              <a:t>두 가지 해결책 — 컨텍스트 리셋과 역할 분리 — 를 합치면 3인 체제가 됩니다. 이게 우리 Codex 하네스 프로젝트의 핵심 구조예요.</a:t>
            </a:r>
          </a:p>
          <a:p>
            <a:r>
              <a:rPr lang="ko-KR" sz="1200"/>
              <a:t> </a:t>
            </a:r>
          </a:p>
          <a:p>
            <a:r>
              <a:rPr lang="ko-KR" sz="1200"/>
              <a:t>첫 번째, Planner입니다. planner.md에 정의된 기획 팀장이에요. 사용자가 "랜딩 페이지 만들어줘"라는 한 줄을 던지면, Planner가 이걸 받아서 기능 최소 8개 이상이 담긴 상세 설계서 SPEC.md로 확장합니다.</a:t>
            </a:r>
          </a:p>
          <a:p>
            <a:r>
              <a:rPr lang="ko-KR" sz="1200"/>
              <a:t> </a:t>
            </a:r>
          </a:p>
          <a:p>
            <a:r>
              <a:rPr lang="ko-KR" sz="1200"/>
              <a:t>실전 예시를 보면요, 사용자가 "랜딩페이지"라고만 했는데 Planner가 이렇게 확장합니다: 네비게이션 바, 히어로 섹션, 기능 소개, FAQ 아코디언, CTA 버튼, 다크모드 토글, 스크롤 애니메이션, AI 기반 개인화 추천. 사람이 미처 생각하지 못한 기능까지 넣어줍니다.</a:t>
            </a:r>
          </a:p>
          <a:p>
            <a:r>
              <a:rPr lang="ko-KR" sz="1200"/>
              <a:t> </a:t>
            </a:r>
          </a:p>
          <a:p>
            <a:r>
              <a:rPr lang="ko-KR" sz="1200"/>
              <a:t>두 번째, Generator입니다. generator.md에 정의된 개발자예요. SPEC.md를 읽고 output/index.html로 구현합니다. 여기서 중요한 건 evaluation_criteria.md를 반드시 먼저 읽는다는 거예요. "디자인 40%, 독창성 30%, AI slop이면 불합격"이라는 기준을 알고 코딩을 하니까 처음부터 보라색 그라데이션 같은 뻔한 패턴 대신 독창적인 디자인을 시도합니다.</a:t>
            </a:r>
          </a:p>
          <a:p>
            <a:r>
              <a:rPr lang="ko-KR" sz="1200"/>
              <a:t> </a:t>
            </a:r>
          </a:p>
          <a:p>
            <a:r>
              <a:rPr lang="ko-KR" sz="1200"/>
              <a:t>세 번째, Evaluator입니다. evaluator.md에 정의된 QA 엔지니어예요. "절대 관대하게 보지 마라"가 최우선 원칙이에요. output/index.html을 직접 분석하고, SPEC.md의 기능이 실제로 구현됐는지 하나하나 [PASS]/[FAIL]로 체크하고, 4개 항목을 10점 만점으로 채점합니다.</a:t>
            </a:r>
          </a:p>
          <a:p>
            <a:r>
              <a:rPr lang="ko-KR" sz="1200"/>
              <a:t> </a:t>
            </a:r>
          </a:p>
          <a:p>
            <a:r>
              <a:rPr lang="ko-KR" sz="1200"/>
              <a:t>불합격이면 구체적인 피드백을 적어서 QA_REPORT.md로 돌려보냅니다. 예를 들면 "히어로 섹션의 배경이 단색 #f5f5f5라 시선을 끌지 못합니다. 비대칭 레이아웃이나 대담한 타이포그래피를 적용해야 합니다." 이런 식으로 어디가 문제고, 왜 문제고, 어떻게 고쳐야 하는지를 구체적으로 적습니다.</a:t>
            </a:r>
          </a:p>
          <a:p>
            <a:r>
              <a:rPr lang="ko-KR" sz="1200"/>
              <a:t> </a:t>
            </a:r>
          </a:p>
          <a:p>
            <a:r>
              <a:rPr lang="ko-KR" sz="1200"/>
              <a:t>이 피드백 루프가 최대 3회 반복됩니다. 합격하면 완료 보고를 합니다.</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txBody>
          <a:bodyPr/>
          <a:lstStyle/>
          <a:p>
            <a:endParaRPr/>
          </a:p>
        </p:txBody>
      </p:sp>
      <p:sp>
        <p:nvSpPr>
          <p:cNvPr id="3" name="Shape 1"/>
          <p:cNvSpPr/>
          <p:nvPr/>
        </p:nvSpPr>
        <p:spPr>
          <a:xfrm>
            <a:off x="679659" y="914400"/>
            <a:ext cx="1749642" cy="365760"/>
          </a:xfrm>
          <a:prstGeom prst="rect">
            <a:avLst/>
          </a:prstGeom>
          <a:solidFill>
            <a:srgbClr val="F97316"/>
          </a:solidFill>
          <a:ln/>
        </p:spPr>
        <p:txBody>
          <a:bodyPr/>
          <a:lstStyle/>
          <a:p>
            <a:endParaRPr/>
          </a:p>
        </p:txBody>
      </p:sp>
      <p:sp>
        <p:nvSpPr>
          <p:cNvPr id="4" name="Text 2"/>
          <p:cNvSpPr/>
          <p:nvPr/>
        </p:nvSpPr>
        <p:spPr>
          <a:xfrm>
            <a:off x="743348" y="914400"/>
            <a:ext cx="1622264" cy="36576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Codex 하네스</a:t>
            </a:r>
            <a:endParaRPr lang="en-US" sz="1400" dirty="0"/>
          </a:p>
        </p:txBody>
      </p:sp>
      <p:sp>
        <p:nvSpPr>
          <p:cNvPr id="5" name="Text 3"/>
          <p:cNvSpPr/>
          <p:nvPr/>
        </p:nvSpPr>
        <p:spPr>
          <a:xfrm>
            <a:off x="457200" y="1463040"/>
            <a:ext cx="8229600" cy="914400"/>
          </a:xfrm>
          <a:prstGeom prst="rect">
            <a:avLst/>
          </a:prstGeom>
          <a:noFill/>
          <a:ln/>
        </p:spPr>
        <p:txBody>
          <a:bodyPr wrap="square" lIns="0" tIns="0" rIns="0" bIns="0" rtlCol="0" anchor="ctr"/>
          <a:lstStyle/>
          <a:p>
            <a:pPr marL="0" indent="0">
              <a:buNone/>
            </a:pPr>
            <a:r>
              <a:rPr lang="en-US" sz="4200" b="1" dirty="0">
                <a:solidFill>
                  <a:srgbClr val="FFFFFF"/>
                </a:solidFill>
                <a:latin typeface="Trebuchet MS" pitchFamily="34" charset="0"/>
                <a:ea typeface="Trebuchet MS" pitchFamily="34" charset="-122"/>
                <a:cs typeface="Trebuchet MS" pitchFamily="34" charset="-120"/>
              </a:rPr>
              <a:t>하네스 엔지니어링</a:t>
            </a:r>
            <a:endParaRPr lang="en-US" sz="4200" dirty="0"/>
          </a:p>
        </p:txBody>
      </p:sp>
      <p:sp>
        <p:nvSpPr>
          <p:cNvPr id="6" name="Text 4"/>
          <p:cNvSpPr/>
          <p:nvPr/>
        </p:nvSpPr>
        <p:spPr>
          <a:xfrm>
            <a:off x="457200" y="2377440"/>
            <a:ext cx="8229600" cy="548640"/>
          </a:xfrm>
          <a:prstGeom prst="rect">
            <a:avLst/>
          </a:prstGeom>
          <a:noFill/>
          <a:ln/>
        </p:spPr>
        <p:txBody>
          <a:bodyPr wrap="square" lIns="0" tIns="0" rIns="0" bIns="0" rtlCol="0" anchor="ctr"/>
          <a:lstStyle/>
          <a:p>
            <a:pPr marL="0" indent="0">
              <a:buNone/>
            </a:pPr>
            <a:r>
              <a:rPr lang="en-US" sz="2000" dirty="0">
                <a:solidFill>
                  <a:srgbClr val="F97316"/>
                </a:solidFill>
                <a:latin typeface="Calibri" pitchFamily="34" charset="0"/>
                <a:ea typeface="Calibri" pitchFamily="34" charset="-122"/>
                <a:cs typeface="Calibri" pitchFamily="34" charset="-120"/>
              </a:rPr>
              <a:t>AGENTS.md → Planner → Generator → Evaluator</a:t>
            </a:r>
            <a:endParaRPr lang="en-US" sz="2000" dirty="0"/>
          </a:p>
        </p:txBody>
      </p:sp>
      <p:sp>
        <p:nvSpPr>
          <p:cNvPr id="7" name="Text 5"/>
          <p:cNvSpPr/>
          <p:nvPr/>
        </p:nvSpPr>
        <p:spPr>
          <a:xfrm>
            <a:off x="457200" y="3200400"/>
            <a:ext cx="4572000" cy="365760"/>
          </a:xfrm>
          <a:prstGeom prst="rect">
            <a:avLst/>
          </a:prstGeom>
          <a:noFill/>
          <a:ln/>
        </p:spPr>
        <p:txBody>
          <a:bodyPr wrap="square" rtlCol="0" anchor="ctr"/>
          <a:lstStyle/>
          <a:p>
            <a:pPr marL="0" indent="0">
              <a:buNone/>
            </a:pPr>
            <a:r>
              <a:rPr lang="en-US" sz="1300" dirty="0">
                <a:solidFill>
                  <a:srgbClr val="94A3B8"/>
                </a:solidFill>
                <a:latin typeface="Calibri" pitchFamily="34" charset="0"/>
                <a:ea typeface="Calibri" pitchFamily="34" charset="-122"/>
                <a:cs typeface="Calibri" pitchFamily="34" charset="-120"/>
              </a:rPr>
              <a:t>AI로 업무하기 시리즈 | Codex 하네스 프로젝트 실전편</a:t>
            </a:r>
            <a:endParaRPr lang="en-US" sz="1300" dirty="0"/>
          </a:p>
        </p:txBody>
      </p:sp>
      <p:sp>
        <p:nvSpPr>
          <p:cNvPr id="8" name="Text 6"/>
          <p:cNvSpPr/>
          <p:nvPr/>
        </p:nvSpPr>
        <p:spPr>
          <a:xfrm>
            <a:off x="457200" y="3657600"/>
            <a:ext cx="4572000" cy="36576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박상돈 · AxGS Lab · 대전대학교 SW융합대학</a:t>
            </a:r>
            <a:endParaRPr lang="en-US" sz="1300" dirty="0"/>
          </a:p>
        </p:txBody>
      </p:sp>
      <p:sp>
        <p:nvSpPr>
          <p:cNvPr id="9" name="Shape 7"/>
          <p:cNvSpPr/>
          <p:nvPr/>
        </p:nvSpPr>
        <p:spPr>
          <a:xfrm>
            <a:off x="6858000" y="914400"/>
            <a:ext cx="2011680" cy="3200400"/>
          </a:xfrm>
          <a:prstGeom prst="rect">
            <a:avLst/>
          </a:prstGeom>
          <a:solidFill>
            <a:srgbClr val="1E293B"/>
          </a:solidFill>
          <a:ln/>
        </p:spPr>
        <p:txBody>
          <a:bodyPr/>
          <a:lstStyle/>
          <a:p>
            <a:endParaRPr/>
          </a:p>
        </p:txBody>
      </p:sp>
      <p:pic>
        <p:nvPicPr>
          <p:cNvPr id="10" name="Image 0" descr="preencoded.png"/>
          <p:cNvPicPr>
            <a:picLocks noChangeAspect="1"/>
          </p:cNvPicPr>
          <p:nvPr/>
        </p:nvPicPr>
        <p:blipFill>
          <a:blip r:embed="rId3"/>
          <a:stretch>
            <a:fillRect/>
          </a:stretch>
        </p:blipFill>
        <p:spPr>
          <a:xfrm>
            <a:off x="7315200" y="1645920"/>
            <a:ext cx="1097280" cy="1097280"/>
          </a:xfrm>
          <a:prstGeom prst="rect">
            <a:avLst/>
          </a:prstGeom>
        </p:spPr>
      </p:pic>
      <p:sp>
        <p:nvSpPr>
          <p:cNvPr id="11" name="Text 8"/>
          <p:cNvSpPr/>
          <p:nvPr/>
        </p:nvSpPr>
        <p:spPr>
          <a:xfrm>
            <a:off x="6949440" y="2834640"/>
            <a:ext cx="1828800" cy="731520"/>
          </a:xfrm>
          <a:prstGeom prst="rect">
            <a:avLst/>
          </a:prstGeom>
          <a:noFill/>
          <a:ln/>
        </p:spPr>
        <p:txBody>
          <a:bodyPr wrap="square" rtlCol="0" anchor="ctr"/>
          <a:lstStyle/>
          <a:p>
            <a:pPr marL="0" indent="0" algn="ctr">
              <a:buNone/>
            </a:pPr>
            <a:r>
              <a:rPr lang="en-US" sz="1400" dirty="0">
                <a:solidFill>
                  <a:srgbClr val="F97316"/>
                </a:solidFill>
                <a:latin typeface="Trebuchet MS" pitchFamily="34" charset="0"/>
                <a:ea typeface="Trebuchet MS" pitchFamily="34" charset="-122"/>
                <a:cs typeface="Trebuchet MS" pitchFamily="34" charset="-120"/>
              </a:rPr>
              <a:t>구조가</a:t>
            </a:r>
            <a:endParaRPr lang="en-US" sz="1400" dirty="0"/>
          </a:p>
          <a:p>
            <a:pPr marL="0" indent="0" algn="ctr">
              <a:buNone/>
            </a:pPr>
            <a:r>
              <a:rPr lang="en-US" sz="1400" dirty="0">
                <a:solidFill>
                  <a:srgbClr val="F97316"/>
                </a:solidFill>
                <a:latin typeface="Trebuchet MS" pitchFamily="34" charset="0"/>
                <a:ea typeface="Trebuchet MS" pitchFamily="34" charset="-122"/>
                <a:cs typeface="Trebuchet MS" pitchFamily="34" charset="-120"/>
              </a:rPr>
              <a:t>성능이다</a:t>
            </a:r>
            <a:endParaRPr lang="en-US" sz="1400" dirty="0"/>
          </a:p>
        </p:txBody>
      </p:sp>
      <p:sp>
        <p:nvSpPr>
          <p:cNvPr id="12" name="Text 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 / 43</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공유 평가 기준표 (Rubric)</a:t>
            </a:r>
            <a:endParaRPr lang="en-US" sz="2600" dirty="0"/>
          </a:p>
        </p:txBody>
      </p:sp>
      <p:sp>
        <p:nvSpPr>
          <p:cNvPr id="4" name="Shape 2"/>
          <p:cNvSpPr/>
          <p:nvPr/>
        </p:nvSpPr>
        <p:spPr>
          <a:xfrm>
            <a:off x="274320" y="914400"/>
            <a:ext cx="4160520" cy="1508760"/>
          </a:xfrm>
          <a:prstGeom prst="rect">
            <a:avLst/>
          </a:prstGeom>
          <a:solidFill>
            <a:srgbClr val="1E293B"/>
          </a:solidFill>
          <a:ln/>
        </p:spPr>
        <p:txBody>
          <a:bodyPr/>
          <a:lstStyle/>
          <a:p>
            <a:endParaRPr/>
          </a:p>
        </p:txBody>
      </p:sp>
      <p:sp>
        <p:nvSpPr>
          <p:cNvPr id="5" name="Shape 3"/>
          <p:cNvSpPr/>
          <p:nvPr/>
        </p:nvSpPr>
        <p:spPr>
          <a:xfrm>
            <a:off x="274320" y="914400"/>
            <a:ext cx="73152" cy="1508760"/>
          </a:xfrm>
          <a:prstGeom prst="rect">
            <a:avLst/>
          </a:prstGeom>
          <a:solidFill>
            <a:srgbClr val="F97316"/>
          </a:solidFill>
          <a:ln/>
        </p:spPr>
        <p:txBody>
          <a:bodyPr/>
          <a:lstStyle/>
          <a:p>
            <a:endParaRPr/>
          </a:p>
        </p:txBody>
      </p:sp>
      <p:sp>
        <p:nvSpPr>
          <p:cNvPr id="6" name="Shape 4"/>
          <p:cNvSpPr/>
          <p:nvPr/>
        </p:nvSpPr>
        <p:spPr>
          <a:xfrm>
            <a:off x="3566160" y="1005840"/>
            <a:ext cx="731520" cy="365760"/>
          </a:xfrm>
          <a:prstGeom prst="rect">
            <a:avLst/>
          </a:prstGeom>
          <a:solidFill>
            <a:srgbClr val="F97316"/>
          </a:solidFill>
          <a:ln/>
        </p:spPr>
        <p:txBody>
          <a:bodyPr/>
          <a:lstStyle/>
          <a:p>
            <a:endParaRPr/>
          </a:p>
        </p:txBody>
      </p:sp>
      <p:sp>
        <p:nvSpPr>
          <p:cNvPr id="7" name="Text 5"/>
          <p:cNvSpPr/>
          <p:nvPr/>
        </p:nvSpPr>
        <p:spPr>
          <a:xfrm>
            <a:off x="3566160" y="1005840"/>
            <a:ext cx="731520" cy="36576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40%</a:t>
            </a:r>
            <a:endParaRPr lang="en-US" sz="1400" dirty="0"/>
          </a:p>
        </p:txBody>
      </p:sp>
      <p:sp>
        <p:nvSpPr>
          <p:cNvPr id="8" name="Text 6"/>
          <p:cNvSpPr/>
          <p:nvPr/>
        </p:nvSpPr>
        <p:spPr>
          <a:xfrm>
            <a:off x="457200" y="1005840"/>
            <a:ext cx="2926080" cy="365760"/>
          </a:xfrm>
          <a:prstGeom prst="rect">
            <a:avLst/>
          </a:prstGeom>
          <a:noFill/>
          <a:ln/>
        </p:spPr>
        <p:txBody>
          <a:bodyPr wrap="square"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디자인 품질</a:t>
            </a:r>
            <a:endParaRPr lang="en-US" sz="1500" dirty="0"/>
          </a:p>
        </p:txBody>
      </p:sp>
      <p:sp>
        <p:nvSpPr>
          <p:cNvPr id="9" name="Text 7"/>
          <p:cNvSpPr/>
          <p:nvPr/>
        </p:nvSpPr>
        <p:spPr>
          <a:xfrm>
            <a:off x="457200" y="1417320"/>
            <a:ext cx="3794760" cy="91440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[PASS] 일관된 팔레트, 글꼴 2~3종</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[FAIL] AI slop (보라 그라데이션+흰카드)</a:t>
            </a:r>
            <a:endParaRPr lang="en-US" sz="1100" dirty="0"/>
          </a:p>
        </p:txBody>
      </p:sp>
      <p:sp>
        <p:nvSpPr>
          <p:cNvPr id="10" name="Shape 8"/>
          <p:cNvSpPr/>
          <p:nvPr/>
        </p:nvSpPr>
        <p:spPr>
          <a:xfrm>
            <a:off x="4709160" y="914400"/>
            <a:ext cx="4160520" cy="1508760"/>
          </a:xfrm>
          <a:prstGeom prst="rect">
            <a:avLst/>
          </a:prstGeom>
          <a:solidFill>
            <a:srgbClr val="1E293B"/>
          </a:solidFill>
          <a:ln/>
        </p:spPr>
        <p:txBody>
          <a:bodyPr/>
          <a:lstStyle/>
          <a:p>
            <a:endParaRPr/>
          </a:p>
        </p:txBody>
      </p:sp>
      <p:sp>
        <p:nvSpPr>
          <p:cNvPr id="11" name="Shape 9"/>
          <p:cNvSpPr/>
          <p:nvPr/>
        </p:nvSpPr>
        <p:spPr>
          <a:xfrm>
            <a:off x="4709160" y="914400"/>
            <a:ext cx="73152" cy="1508760"/>
          </a:xfrm>
          <a:prstGeom prst="rect">
            <a:avLst/>
          </a:prstGeom>
          <a:solidFill>
            <a:srgbClr val="8B5CF6"/>
          </a:solidFill>
          <a:ln/>
        </p:spPr>
        <p:txBody>
          <a:bodyPr/>
          <a:lstStyle/>
          <a:p>
            <a:endParaRPr/>
          </a:p>
        </p:txBody>
      </p:sp>
      <p:sp>
        <p:nvSpPr>
          <p:cNvPr id="12" name="Shape 10"/>
          <p:cNvSpPr/>
          <p:nvPr/>
        </p:nvSpPr>
        <p:spPr>
          <a:xfrm>
            <a:off x="8001000" y="1005840"/>
            <a:ext cx="731520" cy="365760"/>
          </a:xfrm>
          <a:prstGeom prst="rect">
            <a:avLst/>
          </a:prstGeom>
          <a:solidFill>
            <a:srgbClr val="8B5CF6"/>
          </a:solidFill>
          <a:ln/>
        </p:spPr>
        <p:txBody>
          <a:bodyPr/>
          <a:lstStyle/>
          <a:p>
            <a:endParaRPr/>
          </a:p>
        </p:txBody>
      </p:sp>
      <p:sp>
        <p:nvSpPr>
          <p:cNvPr id="13" name="Text 11"/>
          <p:cNvSpPr/>
          <p:nvPr/>
        </p:nvSpPr>
        <p:spPr>
          <a:xfrm>
            <a:off x="8001000" y="1005840"/>
            <a:ext cx="731520" cy="36576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30%</a:t>
            </a:r>
            <a:endParaRPr lang="en-US" sz="1400" dirty="0"/>
          </a:p>
        </p:txBody>
      </p:sp>
      <p:sp>
        <p:nvSpPr>
          <p:cNvPr id="14" name="Text 12"/>
          <p:cNvSpPr/>
          <p:nvPr/>
        </p:nvSpPr>
        <p:spPr>
          <a:xfrm>
            <a:off x="4892040" y="1005840"/>
            <a:ext cx="2926080" cy="365760"/>
          </a:xfrm>
          <a:prstGeom prst="rect">
            <a:avLst/>
          </a:prstGeom>
          <a:noFill/>
          <a:ln/>
        </p:spPr>
        <p:txBody>
          <a:bodyPr wrap="square"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독창성</a:t>
            </a:r>
            <a:endParaRPr lang="en-US" sz="1500" dirty="0"/>
          </a:p>
        </p:txBody>
      </p:sp>
      <p:sp>
        <p:nvSpPr>
          <p:cNvPr id="15" name="Text 13"/>
          <p:cNvSpPr/>
          <p:nvPr/>
        </p:nvSpPr>
        <p:spPr>
          <a:xfrm>
            <a:off x="4892040" y="1417320"/>
            <a:ext cx="3794760" cy="91440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[PASS] AI가 만든 건지 구분 어려움</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[FAIL] Bootstrap 기본, 뻔한 구조</a:t>
            </a:r>
            <a:endParaRPr lang="en-US" sz="1100" dirty="0"/>
          </a:p>
        </p:txBody>
      </p:sp>
      <p:sp>
        <p:nvSpPr>
          <p:cNvPr id="16" name="Shape 14"/>
          <p:cNvSpPr/>
          <p:nvPr/>
        </p:nvSpPr>
        <p:spPr>
          <a:xfrm>
            <a:off x="274320" y="2651760"/>
            <a:ext cx="4160520" cy="1508760"/>
          </a:xfrm>
          <a:prstGeom prst="rect">
            <a:avLst/>
          </a:prstGeom>
          <a:solidFill>
            <a:srgbClr val="1E293B"/>
          </a:solidFill>
          <a:ln/>
        </p:spPr>
        <p:txBody>
          <a:bodyPr/>
          <a:lstStyle/>
          <a:p>
            <a:endParaRPr/>
          </a:p>
        </p:txBody>
      </p:sp>
      <p:sp>
        <p:nvSpPr>
          <p:cNvPr id="17" name="Shape 15"/>
          <p:cNvSpPr/>
          <p:nvPr/>
        </p:nvSpPr>
        <p:spPr>
          <a:xfrm>
            <a:off x="274320" y="2651760"/>
            <a:ext cx="73152" cy="1508760"/>
          </a:xfrm>
          <a:prstGeom prst="rect">
            <a:avLst/>
          </a:prstGeom>
          <a:solidFill>
            <a:srgbClr val="3B82F6"/>
          </a:solidFill>
          <a:ln/>
        </p:spPr>
        <p:txBody>
          <a:bodyPr/>
          <a:lstStyle/>
          <a:p>
            <a:endParaRPr/>
          </a:p>
        </p:txBody>
      </p:sp>
      <p:sp>
        <p:nvSpPr>
          <p:cNvPr id="18" name="Shape 16"/>
          <p:cNvSpPr/>
          <p:nvPr/>
        </p:nvSpPr>
        <p:spPr>
          <a:xfrm>
            <a:off x="3566160" y="2743200"/>
            <a:ext cx="731520" cy="365760"/>
          </a:xfrm>
          <a:prstGeom prst="rect">
            <a:avLst/>
          </a:prstGeom>
          <a:solidFill>
            <a:srgbClr val="3B82F6"/>
          </a:solidFill>
          <a:ln/>
        </p:spPr>
        <p:txBody>
          <a:bodyPr/>
          <a:lstStyle/>
          <a:p>
            <a:endParaRPr/>
          </a:p>
        </p:txBody>
      </p:sp>
      <p:sp>
        <p:nvSpPr>
          <p:cNvPr id="19" name="Text 17"/>
          <p:cNvSpPr/>
          <p:nvPr/>
        </p:nvSpPr>
        <p:spPr>
          <a:xfrm>
            <a:off x="3566160" y="2743200"/>
            <a:ext cx="731520" cy="36576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15%</a:t>
            </a:r>
            <a:endParaRPr lang="en-US" sz="1400" dirty="0"/>
          </a:p>
        </p:txBody>
      </p:sp>
      <p:sp>
        <p:nvSpPr>
          <p:cNvPr id="20" name="Text 18"/>
          <p:cNvSpPr/>
          <p:nvPr/>
        </p:nvSpPr>
        <p:spPr>
          <a:xfrm>
            <a:off x="457200" y="2743200"/>
            <a:ext cx="2926080" cy="365760"/>
          </a:xfrm>
          <a:prstGeom prst="rect">
            <a:avLst/>
          </a:prstGeom>
          <a:noFill/>
          <a:ln/>
        </p:spPr>
        <p:txBody>
          <a:bodyPr wrap="square"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기술적 완성도</a:t>
            </a:r>
            <a:endParaRPr lang="en-US" sz="1500" dirty="0"/>
          </a:p>
        </p:txBody>
      </p:sp>
      <p:sp>
        <p:nvSpPr>
          <p:cNvPr id="21" name="Text 19"/>
          <p:cNvSpPr/>
          <p:nvPr/>
        </p:nvSpPr>
        <p:spPr>
          <a:xfrm>
            <a:off x="457200" y="3154680"/>
            <a:ext cx="3794760" cy="91440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[PASS] 반응형 정상, 에러 없음</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[FAIL] 모바일 깨짐, 콘솔 에러</a:t>
            </a:r>
            <a:endParaRPr lang="en-US" sz="1100" dirty="0"/>
          </a:p>
        </p:txBody>
      </p:sp>
      <p:sp>
        <p:nvSpPr>
          <p:cNvPr id="22" name="Shape 20"/>
          <p:cNvSpPr/>
          <p:nvPr/>
        </p:nvSpPr>
        <p:spPr>
          <a:xfrm>
            <a:off x="4709160" y="2651760"/>
            <a:ext cx="4160520" cy="1508760"/>
          </a:xfrm>
          <a:prstGeom prst="rect">
            <a:avLst/>
          </a:prstGeom>
          <a:solidFill>
            <a:srgbClr val="1E293B"/>
          </a:solidFill>
          <a:ln/>
        </p:spPr>
        <p:txBody>
          <a:bodyPr/>
          <a:lstStyle/>
          <a:p>
            <a:endParaRPr/>
          </a:p>
        </p:txBody>
      </p:sp>
      <p:sp>
        <p:nvSpPr>
          <p:cNvPr id="23" name="Shape 21"/>
          <p:cNvSpPr/>
          <p:nvPr/>
        </p:nvSpPr>
        <p:spPr>
          <a:xfrm>
            <a:off x="4709160" y="2651760"/>
            <a:ext cx="73152" cy="1508760"/>
          </a:xfrm>
          <a:prstGeom prst="rect">
            <a:avLst/>
          </a:prstGeom>
          <a:solidFill>
            <a:srgbClr val="06B6D4"/>
          </a:solidFill>
          <a:ln/>
        </p:spPr>
        <p:txBody>
          <a:bodyPr/>
          <a:lstStyle/>
          <a:p>
            <a:endParaRPr/>
          </a:p>
        </p:txBody>
      </p:sp>
      <p:sp>
        <p:nvSpPr>
          <p:cNvPr id="24" name="Shape 22"/>
          <p:cNvSpPr/>
          <p:nvPr/>
        </p:nvSpPr>
        <p:spPr>
          <a:xfrm>
            <a:off x="8001000" y="2743200"/>
            <a:ext cx="731520" cy="365760"/>
          </a:xfrm>
          <a:prstGeom prst="rect">
            <a:avLst/>
          </a:prstGeom>
          <a:solidFill>
            <a:srgbClr val="06B6D4"/>
          </a:solidFill>
          <a:ln/>
        </p:spPr>
        <p:txBody>
          <a:bodyPr/>
          <a:lstStyle/>
          <a:p>
            <a:endParaRPr/>
          </a:p>
        </p:txBody>
      </p:sp>
      <p:sp>
        <p:nvSpPr>
          <p:cNvPr id="25" name="Text 23"/>
          <p:cNvSpPr/>
          <p:nvPr/>
        </p:nvSpPr>
        <p:spPr>
          <a:xfrm>
            <a:off x="8001000" y="2743200"/>
            <a:ext cx="731520" cy="36576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15%</a:t>
            </a:r>
            <a:endParaRPr lang="en-US" sz="1400" dirty="0"/>
          </a:p>
        </p:txBody>
      </p:sp>
      <p:sp>
        <p:nvSpPr>
          <p:cNvPr id="26" name="Text 24"/>
          <p:cNvSpPr/>
          <p:nvPr/>
        </p:nvSpPr>
        <p:spPr>
          <a:xfrm>
            <a:off x="4892040" y="2743200"/>
            <a:ext cx="2926080" cy="365760"/>
          </a:xfrm>
          <a:prstGeom prst="rect">
            <a:avLst/>
          </a:prstGeom>
          <a:noFill/>
          <a:ln/>
        </p:spPr>
        <p:txBody>
          <a:bodyPr wrap="square" rtlCol="0" anchor="ctr"/>
          <a:lstStyle/>
          <a:p>
            <a:pPr marL="0" indent="0">
              <a:buNone/>
            </a:pPr>
            <a:r>
              <a:rPr lang="en-US" sz="1500" b="1" dirty="0">
                <a:solidFill>
                  <a:srgbClr val="FFFFFF"/>
                </a:solidFill>
                <a:latin typeface="Trebuchet MS" pitchFamily="34" charset="0"/>
                <a:ea typeface="Trebuchet MS" pitchFamily="34" charset="-122"/>
                <a:cs typeface="Trebuchet MS" pitchFamily="34" charset="-120"/>
              </a:rPr>
              <a:t>기능성</a:t>
            </a:r>
            <a:endParaRPr lang="en-US" sz="1500" dirty="0"/>
          </a:p>
        </p:txBody>
      </p:sp>
      <p:sp>
        <p:nvSpPr>
          <p:cNvPr id="27" name="Text 25"/>
          <p:cNvSpPr/>
          <p:nvPr/>
        </p:nvSpPr>
        <p:spPr>
          <a:xfrm>
            <a:off x="4892040" y="3154680"/>
            <a:ext cx="3794760" cy="91440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[PASS] 네비게이션 명확, CTA 눈에 띔</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[FAIL] 버튼 못 찾음, 링크 안 됨</a:t>
            </a:r>
            <a:endParaRPr lang="en-US" sz="1100" dirty="0"/>
          </a:p>
        </p:txBody>
      </p:sp>
      <p:sp>
        <p:nvSpPr>
          <p:cNvPr id="28" name="Shape 26"/>
          <p:cNvSpPr/>
          <p:nvPr/>
        </p:nvSpPr>
        <p:spPr>
          <a:xfrm>
            <a:off x="457200" y="4480560"/>
            <a:ext cx="8229600" cy="365760"/>
          </a:xfrm>
          <a:prstGeom prst="rect">
            <a:avLst/>
          </a:prstGeom>
          <a:solidFill>
            <a:srgbClr val="F97316"/>
          </a:solidFill>
          <a:ln/>
        </p:spPr>
        <p:txBody>
          <a:bodyPr/>
          <a:lstStyle/>
          <a:p>
            <a:endParaRPr/>
          </a:p>
        </p:txBody>
      </p:sp>
      <p:sp>
        <p:nvSpPr>
          <p:cNvPr id="29" name="Text 27"/>
          <p:cNvSpPr/>
          <p:nvPr/>
        </p:nvSpPr>
        <p:spPr>
          <a:xfrm>
            <a:off x="640080" y="4480560"/>
            <a:ext cx="7863840" cy="365760"/>
          </a:xfrm>
          <a:prstGeom prst="rect">
            <a:avLst/>
          </a:prstGeom>
          <a:noFill/>
          <a:ln/>
        </p:spPr>
        <p:txBody>
          <a:bodyPr wrap="square"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[판정] 7.0+ 합격 | 5.0~6.9 조건부 합격 | 5.0 미만 불합격 | 디자인/독창성 4점 이하 → 무조건 불합격</a:t>
            </a:r>
            <a:endParaRPr lang="en-US" sz="1200" dirty="0"/>
          </a:p>
        </p:txBody>
      </p:sp>
      <p:sp>
        <p:nvSpPr>
          <p:cNvPr id="30" name="Text 28"/>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10 / 43</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365760" y="182880"/>
            <a:ext cx="10972800" cy="502920"/>
          </a:xfrm>
          <a:prstGeom prst="rect">
            <a:avLst/>
          </a:prstGeom>
          <a:noFill/>
          <a:ln/>
        </p:spPr>
        <p:txBody>
          <a:bodyPr wrap="square" rtlCol="0" anchor="ctr"/>
          <a:lstStyle/>
          <a:p>
            <a:pPr marL="0" indent="0">
              <a:buNone/>
            </a:pPr>
            <a:r>
              <a:rPr lang="en-US" sz="2700" b="1" dirty="0">
                <a:solidFill>
                  <a:srgbClr val="FFFFFF"/>
                </a:solidFill>
                <a:latin typeface="Trebuchet MS" pitchFamily="34" charset="0"/>
                <a:ea typeface="Trebuchet MS" pitchFamily="34" charset="-122"/>
                <a:cs typeface="Trebuchet MS" pitchFamily="34" charset="-120"/>
              </a:rPr>
              <a:t>AGENTS.md – 오케스트레이터 작성법</a:t>
            </a:r>
            <a:endParaRPr lang="en-US" sz="2700" dirty="0"/>
          </a:p>
        </p:txBody>
      </p:sp>
      <p:sp>
        <p:nvSpPr>
          <p:cNvPr id="3" name="Text 1"/>
          <p:cNvSpPr/>
          <p:nvPr/>
        </p:nvSpPr>
        <p:spPr>
          <a:xfrm>
            <a:off x="365760" y="685800"/>
            <a:ext cx="10972800" cy="27432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Codex가 태스크 시작 시 가장 먼저 읽는 파일 · 3-Agent 파이프라인의 교통정리 담당</a:t>
            </a:r>
            <a:endParaRPr lang="en-US" sz="1200" dirty="0"/>
          </a:p>
        </p:txBody>
      </p:sp>
      <p:grpSp>
        <p:nvGrpSpPr>
          <p:cNvPr id="12" name="그룹 11">
            <a:extLst>
              <a:ext uri="{FF2B5EF4-FFF2-40B4-BE49-F238E27FC236}">
                <a16:creationId xmlns:a16="http://schemas.microsoft.com/office/drawing/2014/main" id="{8344AC31-7A19-36C9-1460-E12CB6C3ADA8}"/>
              </a:ext>
            </a:extLst>
          </p:cNvPr>
          <p:cNvGrpSpPr/>
          <p:nvPr/>
        </p:nvGrpSpPr>
        <p:grpSpPr>
          <a:xfrm>
            <a:off x="365760" y="1025525"/>
            <a:ext cx="8333740" cy="3200400"/>
            <a:chOff x="365760" y="1097280"/>
            <a:chExt cx="10881360" cy="3200400"/>
          </a:xfrm>
        </p:grpSpPr>
        <p:sp>
          <p:nvSpPr>
            <p:cNvPr id="4" name="Shape 2"/>
            <p:cNvSpPr/>
            <p:nvPr/>
          </p:nvSpPr>
          <p:spPr>
            <a:xfrm>
              <a:off x="365760" y="1097280"/>
              <a:ext cx="5212080" cy="3200400"/>
            </a:xfrm>
            <a:prstGeom prst="roundRect">
              <a:avLst>
                <a:gd name="adj" fmla="val 2286"/>
              </a:avLst>
            </a:prstGeom>
            <a:solidFill>
              <a:srgbClr val="1E293B"/>
            </a:solidFill>
            <a:ln/>
          </p:spPr>
          <p:txBody>
            <a:bodyPr/>
            <a:lstStyle/>
            <a:p>
              <a:endParaRPr/>
            </a:p>
          </p:txBody>
        </p:sp>
        <p:sp>
          <p:nvSpPr>
            <p:cNvPr id="5" name="Text 3"/>
            <p:cNvSpPr/>
            <p:nvPr/>
          </p:nvSpPr>
          <p:spPr>
            <a:xfrm>
              <a:off x="502920" y="1188720"/>
              <a:ext cx="4937760" cy="3017520"/>
            </a:xfrm>
            <a:prstGeom prst="rect">
              <a:avLst/>
            </a:prstGeom>
            <a:noFill/>
            <a:ln/>
          </p:spPr>
          <p:txBody>
            <a:bodyPr wrap="square" rtlCol="0" anchor="t"/>
            <a:lstStyle/>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실행 순서</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1. Planner</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agents/planner.md 읽고 수행</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SPEC.md 생성</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2. Generator</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agents/generator.md 읽고 수행</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output/index.html + SELF_CHECK.md</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3. Evaluator</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agents/evaluator.md 읽고 수행</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 QA_REPORT.md 생성</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반복 규칙</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불합격/조건부 → Generator 재작업</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최대 3회 반복 후 합격 시 완료 보고</a:t>
              </a:r>
              <a:endParaRPr lang="en-US" sz="900" dirty="0"/>
            </a:p>
          </p:txBody>
        </p:sp>
        <p:sp>
          <p:nvSpPr>
            <p:cNvPr id="6" name="Shape 4"/>
            <p:cNvSpPr/>
            <p:nvPr/>
          </p:nvSpPr>
          <p:spPr>
            <a:xfrm>
              <a:off x="5760720" y="1097280"/>
              <a:ext cx="5486400" cy="3200400"/>
            </a:xfrm>
            <a:prstGeom prst="roundRect">
              <a:avLst>
                <a:gd name="adj" fmla="val 2286"/>
              </a:avLst>
            </a:prstGeom>
            <a:solidFill>
              <a:srgbClr val="1E293B"/>
            </a:solidFill>
            <a:ln/>
          </p:spPr>
          <p:txBody>
            <a:bodyPr/>
            <a:lstStyle/>
            <a:p>
              <a:endParaRPr/>
            </a:p>
          </p:txBody>
        </p:sp>
        <p:sp>
          <p:nvSpPr>
            <p:cNvPr id="7" name="Text 5"/>
            <p:cNvSpPr/>
            <p:nvPr/>
          </p:nvSpPr>
          <p:spPr>
            <a:xfrm>
              <a:off x="5897880" y="1188720"/>
              <a:ext cx="5212080" cy="3017520"/>
            </a:xfrm>
            <a:prstGeom prst="rect">
              <a:avLst/>
            </a:prstGeom>
            <a:noFill/>
            <a:ln/>
          </p:spPr>
          <p:txBody>
            <a:bodyPr wrap="square" rtlCol="0" anchor="t"/>
            <a:lstStyle/>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운영 원칙 (5가지 핵심 규칙)</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① 역할 문서에 없는 임의의 완화 기준 금지</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② Generator는 피드백을 합리화하지 말 것</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③ Evaluator는 절대 관대하게 보지 말 것</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④ 파일 누락 시 다음 단계 진행 금지</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⑤ 만드는 역할과 검수 역할을 섞지 말 것</a:t>
              </a:r>
              <a:endParaRPr lang="en-US" sz="900" dirty="0"/>
            </a:p>
            <a:p>
              <a:pPr marL="0" indent="0">
                <a:lnSpc>
                  <a:spcPct val="115000"/>
                </a:lnSpc>
                <a:spcAft>
                  <a:spcPts val="200"/>
                </a:spcAft>
                <a:buNone/>
              </a:pP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핵심 포인트</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60줄 이하로 핵심만 담을 것</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실수할 때마다 한 줄씩 추가</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(점진적 개선)</a:t>
              </a:r>
              <a:endParaRPr lang="en-US" sz="900" dirty="0"/>
            </a:p>
            <a:p>
              <a:pPr marL="0" indent="0">
                <a:lnSpc>
                  <a:spcPct val="115000"/>
                </a:lnSpc>
                <a:spcAft>
                  <a:spcPts val="200"/>
                </a:spcAft>
                <a:buNone/>
              </a:pPr>
              <a:r>
                <a:rPr lang="en-US" sz="900" dirty="0">
                  <a:solidFill>
                    <a:srgbClr val="CBD5E1"/>
                  </a:solidFill>
                  <a:latin typeface="Consolas" pitchFamily="34" charset="0"/>
                  <a:ea typeface="Consolas" pitchFamily="34" charset="-122"/>
                  <a:cs typeface="Consolas" pitchFamily="34" charset="-120"/>
                </a:rPr>
                <a:t>→ 1000p 설명서가 아니라 지도를 줘라</a:t>
              </a:r>
              <a:endParaRPr lang="en-US" sz="900" dirty="0"/>
            </a:p>
          </p:txBody>
        </p:sp>
      </p:grpSp>
      <p:sp>
        <p:nvSpPr>
          <p:cNvPr id="8" name="Shape 6"/>
          <p:cNvSpPr/>
          <p:nvPr/>
        </p:nvSpPr>
        <p:spPr>
          <a:xfrm>
            <a:off x="420189" y="4428490"/>
            <a:ext cx="8092440" cy="496570"/>
          </a:xfrm>
          <a:prstGeom prst="roundRect">
            <a:avLst>
              <a:gd name="adj" fmla="val 9412"/>
            </a:avLst>
          </a:prstGeom>
          <a:solidFill>
            <a:srgbClr val="1A1A2E"/>
          </a:solidFill>
          <a:ln w="19050">
            <a:solidFill>
              <a:srgbClr val="F97316"/>
            </a:solidFill>
            <a:prstDash val="solid"/>
          </a:ln>
        </p:spPr>
        <p:txBody>
          <a:bodyPr/>
          <a:lstStyle/>
          <a:p>
            <a:endParaRPr/>
          </a:p>
        </p:txBody>
      </p:sp>
      <p:sp>
        <p:nvSpPr>
          <p:cNvPr id="9" name="Text 7"/>
          <p:cNvSpPr/>
          <p:nvPr/>
        </p:nvSpPr>
        <p:spPr>
          <a:xfrm>
            <a:off x="502920" y="4500245"/>
            <a:ext cx="7466330" cy="388620"/>
          </a:xfrm>
          <a:prstGeom prst="rect">
            <a:avLst/>
          </a:prstGeom>
          <a:noFill/>
          <a:ln/>
        </p:spPr>
        <p:txBody>
          <a:bodyPr wrap="square" rtlCol="0" anchor="ctr"/>
          <a:lstStyle/>
          <a:p>
            <a:pPr marL="0" indent="0">
              <a:buNone/>
            </a:pPr>
            <a:r>
              <a:rPr lang="en-US" sz="1200" b="1" dirty="0">
                <a:solidFill>
                  <a:srgbClr val="F97316"/>
                </a:solidFill>
                <a:latin typeface="Calibri" pitchFamily="34" charset="0"/>
                <a:ea typeface="Calibri" pitchFamily="34" charset="-122"/>
                <a:cs typeface="Calibri" pitchFamily="34" charset="-120"/>
              </a:rPr>
              <a:t>[작성 팁] </a:t>
            </a:r>
            <a:r>
              <a:rPr lang="en-US" sz="1050" dirty="0">
                <a:solidFill>
                  <a:srgbClr val="E2E8F0"/>
                </a:solidFill>
                <a:latin typeface="Calibri" pitchFamily="34" charset="0"/>
                <a:ea typeface="Calibri" pitchFamily="34" charset="-122"/>
                <a:cs typeface="Calibri" pitchFamily="34" charset="-120"/>
              </a:rPr>
              <a:t>AGENTS.md는 프로젝트 루트에 위치. Codex는 태스크 시작 시 이 파일을 자동으로 읽고 하위 에이전트를 순차 실행합니다. Claude Code의 CLAUDE.md와 동일한 역할이지만, Codex에서는 AGENTS.md가 표준.</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365760" y="182880"/>
            <a:ext cx="10972800" cy="502920"/>
          </a:xfrm>
          <a:prstGeom prst="rect">
            <a:avLst/>
          </a:prstGeom>
          <a:noFill/>
          <a:ln/>
        </p:spPr>
        <p:txBody>
          <a:bodyPr wrap="square" rtlCol="0" anchor="ctr"/>
          <a:lstStyle/>
          <a:p>
            <a:pPr marL="0" indent="0">
              <a:buNone/>
            </a:pPr>
            <a:r>
              <a:rPr lang="en-US" sz="2700" b="1" dirty="0">
                <a:solidFill>
                  <a:srgbClr val="FFFFFF"/>
                </a:solidFill>
                <a:latin typeface="Trebuchet MS" pitchFamily="34" charset="0"/>
                <a:ea typeface="Trebuchet MS" pitchFamily="34" charset="-122"/>
                <a:cs typeface="Trebuchet MS" pitchFamily="34" charset="-120"/>
              </a:rPr>
              <a:t>planner.md – 기획 팀장 역할 정의</a:t>
            </a:r>
            <a:endParaRPr lang="en-US" sz="2700" dirty="0"/>
          </a:p>
        </p:txBody>
      </p:sp>
      <p:sp>
        <p:nvSpPr>
          <p:cNvPr id="3" name="Text 1"/>
          <p:cNvSpPr/>
          <p:nvPr/>
        </p:nvSpPr>
        <p:spPr>
          <a:xfrm>
            <a:off x="365760" y="685800"/>
            <a:ext cx="10972800" cy="27432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사용자의 한 줄 요청 → 기능 8개+ 상세 설계서(SPEC.md)로 확장</a:t>
            </a:r>
            <a:endParaRPr lang="en-US" sz="1200" dirty="0"/>
          </a:p>
        </p:txBody>
      </p:sp>
      <p:sp>
        <p:nvSpPr>
          <p:cNvPr id="4" name="Shape 2"/>
          <p:cNvSpPr/>
          <p:nvPr/>
        </p:nvSpPr>
        <p:spPr>
          <a:xfrm>
            <a:off x="365760" y="1097280"/>
            <a:ext cx="2194560" cy="685800"/>
          </a:xfrm>
          <a:prstGeom prst="roundRect">
            <a:avLst>
              <a:gd name="adj" fmla="val 8000"/>
            </a:avLst>
          </a:prstGeom>
          <a:solidFill>
            <a:srgbClr val="1E293B"/>
          </a:solidFill>
          <a:ln/>
        </p:spPr>
        <p:txBody>
          <a:bodyPr/>
          <a:lstStyle/>
          <a:p>
            <a:endParaRPr/>
          </a:p>
        </p:txBody>
      </p:sp>
      <p:sp>
        <p:nvSpPr>
          <p:cNvPr id="5" name="Text 3"/>
          <p:cNvSpPr/>
          <p:nvPr/>
        </p:nvSpPr>
        <p:spPr>
          <a:xfrm>
            <a:off x="365760" y="1097280"/>
            <a:ext cx="2194560" cy="685800"/>
          </a:xfrm>
          <a:prstGeom prst="rect">
            <a:avLst/>
          </a:prstGeom>
          <a:noFill/>
          <a:ln/>
        </p:spPr>
        <p:txBody>
          <a:bodyPr wrap="square"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입력
</a:t>
            </a:r>
            <a:r>
              <a:rPr lang="en-US" sz="1100" b="1" dirty="0">
                <a:solidFill>
                  <a:srgbClr val="FFFFFF"/>
                </a:solidFill>
                <a:latin typeface="Calibri" pitchFamily="34" charset="0"/>
                <a:ea typeface="Calibri" pitchFamily="34" charset="-122"/>
                <a:cs typeface="Calibri" pitchFamily="34" charset="-120"/>
              </a:rPr>
              <a:t>사용자 프롬프트</a:t>
            </a:r>
            <a:endParaRPr lang="en-US" sz="900" dirty="0"/>
          </a:p>
          <a:p>
            <a:pPr marL="0" indent="0" algn="ctr">
              <a:buNone/>
            </a:pPr>
            <a:r>
              <a:rPr lang="en-US" sz="1100" b="1" dirty="0">
                <a:solidFill>
                  <a:srgbClr val="FFFFFF"/>
                </a:solidFill>
                <a:latin typeface="Calibri" pitchFamily="34" charset="0"/>
                <a:ea typeface="Calibri" pitchFamily="34" charset="-122"/>
                <a:cs typeface="Calibri" pitchFamily="34" charset="-120"/>
              </a:rPr>
              <a:t>(한 줄)</a:t>
            </a:r>
            <a:endParaRPr lang="en-US" sz="900" dirty="0"/>
          </a:p>
        </p:txBody>
      </p:sp>
      <p:sp>
        <p:nvSpPr>
          <p:cNvPr id="6" name="Shape 4"/>
          <p:cNvSpPr/>
          <p:nvPr/>
        </p:nvSpPr>
        <p:spPr>
          <a:xfrm>
            <a:off x="2834640" y="1097280"/>
            <a:ext cx="2194560" cy="685800"/>
          </a:xfrm>
          <a:prstGeom prst="roundRect">
            <a:avLst>
              <a:gd name="adj" fmla="val 8000"/>
            </a:avLst>
          </a:prstGeom>
          <a:solidFill>
            <a:srgbClr val="1E293B"/>
          </a:solidFill>
          <a:ln/>
        </p:spPr>
        <p:txBody>
          <a:bodyPr/>
          <a:lstStyle/>
          <a:p>
            <a:endParaRPr/>
          </a:p>
        </p:txBody>
      </p:sp>
      <p:sp>
        <p:nvSpPr>
          <p:cNvPr id="7" name="Text 5"/>
          <p:cNvSpPr/>
          <p:nvPr/>
        </p:nvSpPr>
        <p:spPr>
          <a:xfrm>
            <a:off x="2834640" y="1097280"/>
            <a:ext cx="2194560" cy="685800"/>
          </a:xfrm>
          <a:prstGeom prst="rect">
            <a:avLst/>
          </a:prstGeom>
          <a:noFill/>
          <a:ln/>
        </p:spPr>
        <p:txBody>
          <a:bodyPr wrap="square"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Planner
</a:t>
            </a:r>
            <a:r>
              <a:rPr lang="en-US" sz="1100" b="1" dirty="0">
                <a:solidFill>
                  <a:srgbClr val="F97316"/>
                </a:solidFill>
                <a:latin typeface="Calibri" pitchFamily="34" charset="0"/>
                <a:ea typeface="Calibri" pitchFamily="34" charset="-122"/>
                <a:cs typeface="Calibri" pitchFamily="34" charset="-120"/>
              </a:rPr>
              <a:t>planner.md</a:t>
            </a:r>
            <a:endParaRPr lang="en-US" sz="900" dirty="0"/>
          </a:p>
          <a:p>
            <a:pPr marL="0" indent="0" algn="ctr">
              <a:buNone/>
            </a:pPr>
            <a:r>
              <a:rPr lang="en-US" sz="1100" b="1" dirty="0">
                <a:solidFill>
                  <a:srgbClr val="F97316"/>
                </a:solidFill>
                <a:latin typeface="Calibri" pitchFamily="34" charset="0"/>
                <a:ea typeface="Calibri" pitchFamily="34" charset="-122"/>
                <a:cs typeface="Calibri" pitchFamily="34" charset="-120"/>
              </a:rPr>
              <a:t>규칙 적용</a:t>
            </a:r>
            <a:endParaRPr lang="en-US" sz="900" dirty="0"/>
          </a:p>
        </p:txBody>
      </p:sp>
      <p:sp>
        <p:nvSpPr>
          <p:cNvPr id="8" name="Shape 6"/>
          <p:cNvSpPr/>
          <p:nvPr/>
        </p:nvSpPr>
        <p:spPr>
          <a:xfrm>
            <a:off x="5303520" y="1097280"/>
            <a:ext cx="2194560" cy="685800"/>
          </a:xfrm>
          <a:prstGeom prst="roundRect">
            <a:avLst>
              <a:gd name="adj" fmla="val 8000"/>
            </a:avLst>
          </a:prstGeom>
          <a:solidFill>
            <a:srgbClr val="1E293B"/>
          </a:solidFill>
          <a:ln/>
        </p:spPr>
        <p:txBody>
          <a:bodyPr/>
          <a:lstStyle/>
          <a:p>
            <a:endParaRPr/>
          </a:p>
        </p:txBody>
      </p:sp>
      <p:sp>
        <p:nvSpPr>
          <p:cNvPr id="9" name="Text 7"/>
          <p:cNvSpPr/>
          <p:nvPr/>
        </p:nvSpPr>
        <p:spPr>
          <a:xfrm>
            <a:off x="5303520" y="1097280"/>
            <a:ext cx="2194560" cy="685800"/>
          </a:xfrm>
          <a:prstGeom prst="rect">
            <a:avLst/>
          </a:prstGeom>
          <a:noFill/>
          <a:ln/>
        </p:spPr>
        <p:txBody>
          <a:bodyPr wrap="square"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출력
</a:t>
            </a:r>
            <a:r>
              <a:rPr lang="en-US" sz="1100" b="1" dirty="0">
                <a:solidFill>
                  <a:srgbClr val="10B981"/>
                </a:solidFill>
                <a:latin typeface="Calibri" pitchFamily="34" charset="0"/>
                <a:ea typeface="Calibri" pitchFamily="34" charset="-122"/>
                <a:cs typeface="Calibri" pitchFamily="34" charset="-120"/>
              </a:rPr>
              <a:t>SPEC.md</a:t>
            </a:r>
            <a:endParaRPr lang="en-US" sz="900" dirty="0"/>
          </a:p>
          <a:p>
            <a:pPr marL="0" indent="0" algn="ctr">
              <a:buNone/>
            </a:pPr>
            <a:r>
              <a:rPr lang="en-US" sz="1100" b="1" dirty="0">
                <a:solidFill>
                  <a:srgbClr val="10B981"/>
                </a:solidFill>
                <a:latin typeface="Calibri" pitchFamily="34" charset="0"/>
                <a:ea typeface="Calibri" pitchFamily="34" charset="-122"/>
                <a:cs typeface="Calibri" pitchFamily="34" charset="-120"/>
              </a:rPr>
              <a:t>(설계서)</a:t>
            </a:r>
            <a:endParaRPr lang="en-US" sz="900" dirty="0"/>
          </a:p>
        </p:txBody>
      </p:sp>
      <p:sp>
        <p:nvSpPr>
          <p:cNvPr id="10" name="Text 8"/>
          <p:cNvSpPr/>
          <p:nvPr/>
        </p:nvSpPr>
        <p:spPr>
          <a:xfrm>
            <a:off x="2567940" y="1188720"/>
            <a:ext cx="274320" cy="502920"/>
          </a:xfrm>
          <a:prstGeom prst="rect">
            <a:avLst/>
          </a:prstGeom>
          <a:noFill/>
          <a:ln/>
        </p:spPr>
        <p:txBody>
          <a:bodyPr wrap="square" rtlCol="0" anchor="ctr"/>
          <a:lstStyle/>
          <a:p>
            <a:pPr marL="0" indent="0" algn="ctr">
              <a:buNone/>
            </a:pPr>
            <a:r>
              <a:rPr lang="en-US" sz="2000" dirty="0">
                <a:solidFill>
                  <a:srgbClr val="10B981"/>
                </a:solidFill>
              </a:rPr>
              <a:t>→</a:t>
            </a:r>
            <a:endParaRPr lang="en-US" sz="2000" dirty="0"/>
          </a:p>
        </p:txBody>
      </p:sp>
      <p:sp>
        <p:nvSpPr>
          <p:cNvPr id="11" name="Text 9"/>
          <p:cNvSpPr/>
          <p:nvPr/>
        </p:nvSpPr>
        <p:spPr>
          <a:xfrm>
            <a:off x="5036820" y="1188720"/>
            <a:ext cx="274320" cy="502920"/>
          </a:xfrm>
          <a:prstGeom prst="rect">
            <a:avLst/>
          </a:prstGeom>
          <a:noFill/>
          <a:ln/>
        </p:spPr>
        <p:txBody>
          <a:bodyPr wrap="square" rtlCol="0" anchor="ctr"/>
          <a:lstStyle/>
          <a:p>
            <a:pPr marL="0" indent="0" algn="ctr">
              <a:buNone/>
            </a:pPr>
            <a:r>
              <a:rPr lang="en-US" sz="2000" dirty="0">
                <a:solidFill>
                  <a:srgbClr val="10B981"/>
                </a:solidFill>
              </a:rPr>
              <a:t>→</a:t>
            </a:r>
            <a:endParaRPr lang="en-US" sz="2000" dirty="0"/>
          </a:p>
        </p:txBody>
      </p:sp>
      <p:grpSp>
        <p:nvGrpSpPr>
          <p:cNvPr id="18" name="그룹 17">
            <a:extLst>
              <a:ext uri="{FF2B5EF4-FFF2-40B4-BE49-F238E27FC236}">
                <a16:creationId xmlns:a16="http://schemas.microsoft.com/office/drawing/2014/main" id="{D02F89BC-1F65-8427-A2DD-E0AF09837D3A}"/>
              </a:ext>
            </a:extLst>
          </p:cNvPr>
          <p:cNvGrpSpPr/>
          <p:nvPr/>
        </p:nvGrpSpPr>
        <p:grpSpPr>
          <a:xfrm>
            <a:off x="365760" y="2011680"/>
            <a:ext cx="8390890" cy="2948940"/>
            <a:chOff x="365760" y="2011680"/>
            <a:chExt cx="10881360" cy="3291840"/>
          </a:xfrm>
        </p:grpSpPr>
        <p:sp>
          <p:nvSpPr>
            <p:cNvPr id="12" name="Shape 10"/>
            <p:cNvSpPr/>
            <p:nvPr/>
          </p:nvSpPr>
          <p:spPr>
            <a:xfrm>
              <a:off x="365760" y="2011680"/>
              <a:ext cx="5212080" cy="3291840"/>
            </a:xfrm>
            <a:prstGeom prst="roundRect">
              <a:avLst>
                <a:gd name="adj" fmla="val 2222"/>
              </a:avLst>
            </a:prstGeom>
            <a:solidFill>
              <a:srgbClr val="1E293B"/>
            </a:solidFill>
            <a:ln/>
          </p:spPr>
          <p:txBody>
            <a:bodyPr/>
            <a:lstStyle/>
            <a:p>
              <a:endParaRPr/>
            </a:p>
          </p:txBody>
        </p:sp>
        <p:sp>
          <p:nvSpPr>
            <p:cNvPr id="13" name="Text 11"/>
            <p:cNvSpPr/>
            <p:nvPr/>
          </p:nvSpPr>
          <p:spPr>
            <a:xfrm>
              <a:off x="502920" y="2103120"/>
              <a:ext cx="4937760" cy="310896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SPEC.md 작성 규칙</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1. 기능 최소 8개 이상 설계</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사용자가 3개만 언급해도 관련 기능 추론 확장</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예: "랜딩페이지" →</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네비게이션, 히어로, 기능소개, FAQ,</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CTA, 다크모드, 스크롤 애니, AI 추천</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2. AI 기능 적극 포함</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지능형 검색, 동적 콘텐츠, 개인화 추천</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3. AI slop 금지 패턴 목록 포함</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SPEC.md 안에 "사용 금지" 섹션 필수</a:t>
              </a:r>
              <a:endParaRPr lang="en-US" sz="950" dirty="0"/>
            </a:p>
          </p:txBody>
        </p:sp>
        <p:sp>
          <p:nvSpPr>
            <p:cNvPr id="14" name="Shape 12"/>
            <p:cNvSpPr/>
            <p:nvPr/>
          </p:nvSpPr>
          <p:spPr>
            <a:xfrm>
              <a:off x="5760720" y="2011680"/>
              <a:ext cx="5486400" cy="3291840"/>
            </a:xfrm>
            <a:prstGeom prst="roundRect">
              <a:avLst>
                <a:gd name="adj" fmla="val 2222"/>
              </a:avLst>
            </a:prstGeom>
            <a:solidFill>
              <a:srgbClr val="1E293B"/>
            </a:solidFill>
            <a:ln/>
          </p:spPr>
          <p:txBody>
            <a:bodyPr/>
            <a:lstStyle/>
            <a:p>
              <a:endParaRPr/>
            </a:p>
          </p:txBody>
        </p:sp>
        <p:sp>
          <p:nvSpPr>
            <p:cNvPr id="15" name="Text 13"/>
            <p:cNvSpPr/>
            <p:nvPr/>
          </p:nvSpPr>
          <p:spPr>
            <a:xfrm>
              <a:off x="5897880" y="2103120"/>
              <a:ext cx="5212080" cy="310896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디자인 방향 제시</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4. 구체적 색상 팔레트 (헥스코드 포함)</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레이아웃 컨셉 제안</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(비대칭, 오버랩, 풀블리드 등)</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타이포그래피 방향 지정</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기술 스택 명시</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5. 단일 HTML (output/index.html)</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CDN 라이브러리 목록 지정</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프레임워크 사용 여부 결정</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Planner가 범위를 넓힐수록 결과물 품질 ↑</a:t>
              </a:r>
              <a:endParaRPr lang="en-US" sz="950" dirty="0"/>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365760" y="182880"/>
            <a:ext cx="10972800" cy="502920"/>
          </a:xfrm>
          <a:prstGeom prst="rect">
            <a:avLst/>
          </a:prstGeom>
          <a:noFill/>
          <a:ln/>
        </p:spPr>
        <p:txBody>
          <a:bodyPr wrap="square" rtlCol="0" anchor="ctr"/>
          <a:lstStyle/>
          <a:p>
            <a:pPr marL="0" indent="0">
              <a:buNone/>
            </a:pPr>
            <a:r>
              <a:rPr lang="en-US" sz="2700" b="1" dirty="0">
                <a:solidFill>
                  <a:srgbClr val="FFFFFF"/>
                </a:solidFill>
                <a:latin typeface="Trebuchet MS" pitchFamily="34" charset="0"/>
                <a:ea typeface="Trebuchet MS" pitchFamily="34" charset="-122"/>
                <a:cs typeface="Trebuchet MS" pitchFamily="34" charset="-120"/>
              </a:rPr>
              <a:t>generator.md – 개발자 역할 정의</a:t>
            </a:r>
            <a:endParaRPr lang="en-US" sz="2700" dirty="0"/>
          </a:p>
        </p:txBody>
      </p:sp>
      <p:sp>
        <p:nvSpPr>
          <p:cNvPr id="3" name="Text 1"/>
          <p:cNvSpPr/>
          <p:nvPr/>
        </p:nvSpPr>
        <p:spPr>
          <a:xfrm>
            <a:off x="365760" y="685800"/>
            <a:ext cx="10972800" cy="27432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SPEC.md → evaluation_criteria.md 숙지 → output/index.html 구현 → SELF_CHECK.md</a:t>
            </a:r>
            <a:endParaRPr lang="en-US" sz="1200" dirty="0"/>
          </a:p>
        </p:txBody>
      </p:sp>
      <p:sp>
        <p:nvSpPr>
          <p:cNvPr id="4" name="Shape 2"/>
          <p:cNvSpPr/>
          <p:nvPr/>
        </p:nvSpPr>
        <p:spPr>
          <a:xfrm>
            <a:off x="365760" y="1051560"/>
            <a:ext cx="4036807" cy="1854834"/>
          </a:xfrm>
          <a:prstGeom prst="roundRect">
            <a:avLst>
              <a:gd name="adj" fmla="val 3810"/>
            </a:avLst>
          </a:prstGeom>
          <a:solidFill>
            <a:srgbClr val="1E293B"/>
          </a:solidFill>
          <a:ln/>
        </p:spPr>
        <p:txBody>
          <a:bodyPr/>
          <a:lstStyle/>
          <a:p>
            <a:endParaRPr/>
          </a:p>
        </p:txBody>
      </p:sp>
      <p:sp>
        <p:nvSpPr>
          <p:cNvPr id="5" name="Text 3"/>
          <p:cNvSpPr/>
          <p:nvPr/>
        </p:nvSpPr>
        <p:spPr>
          <a:xfrm>
            <a:off x="471992" y="1139885"/>
            <a:ext cx="3824344" cy="1678184"/>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실행 전 </a:t>
            </a:r>
            <a:r>
              <a:rPr lang="en-US" sz="950" dirty="0" err="1">
                <a:solidFill>
                  <a:srgbClr val="CBD5E1"/>
                </a:solidFill>
                <a:latin typeface="Consolas" pitchFamily="34" charset="0"/>
                <a:ea typeface="Consolas" pitchFamily="34" charset="-122"/>
                <a:cs typeface="Consolas" pitchFamily="34" charset="-120"/>
              </a:rPr>
              <a:t>필수</a:t>
            </a:r>
            <a:r>
              <a:rPr lang="en-US" sz="950" dirty="0">
                <a:solidFill>
                  <a:srgbClr val="CBD5E1"/>
                </a:solidFill>
                <a:latin typeface="Consolas" pitchFamily="34" charset="0"/>
                <a:ea typeface="Consolas" pitchFamily="34" charset="-122"/>
                <a:cs typeface="Consolas" pitchFamily="34" charset="-120"/>
              </a:rPr>
              <a:t> </a:t>
            </a:r>
            <a:r>
              <a:rPr lang="en-US" sz="950" dirty="0" err="1">
                <a:solidFill>
                  <a:srgbClr val="CBD5E1"/>
                </a:solidFill>
                <a:latin typeface="Consolas" pitchFamily="34" charset="0"/>
                <a:ea typeface="Consolas" pitchFamily="34" charset="-122"/>
                <a:cs typeface="Consolas" pitchFamily="34" charset="-120"/>
              </a:rPr>
              <a:t>사항</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1. SPEC.md를 읽는다</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2. evaluation_criteria.md를 반드시 먼저 읽는다</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채점 기준을 알고 코딩해야</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처음부터 높은 점수를 받을 수 </a:t>
            </a:r>
            <a:r>
              <a:rPr lang="en-US" sz="950" dirty="0" err="1">
                <a:solidFill>
                  <a:srgbClr val="CBD5E1"/>
                </a:solidFill>
                <a:latin typeface="Consolas" pitchFamily="34" charset="0"/>
                <a:ea typeface="Consolas" pitchFamily="34" charset="-122"/>
                <a:cs typeface="Consolas" pitchFamily="34" charset="-120"/>
              </a:rPr>
              <a:t>있다</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재작업 시</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QA_REPORT.md 피드백을 그대로 반영</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"이 정도면 괜찮다" 합리화 금지</a:t>
            </a:r>
            <a:endParaRPr lang="en-US" sz="950" dirty="0"/>
          </a:p>
        </p:txBody>
      </p:sp>
      <p:sp>
        <p:nvSpPr>
          <p:cNvPr id="6" name="Shape 4"/>
          <p:cNvSpPr/>
          <p:nvPr/>
        </p:nvSpPr>
        <p:spPr>
          <a:xfrm>
            <a:off x="4544209" y="1051560"/>
            <a:ext cx="4249271" cy="1854834"/>
          </a:xfrm>
          <a:prstGeom prst="roundRect">
            <a:avLst>
              <a:gd name="adj" fmla="val 3810"/>
            </a:avLst>
          </a:prstGeom>
          <a:solidFill>
            <a:srgbClr val="1E293B"/>
          </a:solidFill>
          <a:ln/>
        </p:spPr>
        <p:txBody>
          <a:bodyPr/>
          <a:lstStyle/>
          <a:p>
            <a:endParaRPr/>
          </a:p>
        </p:txBody>
      </p:sp>
      <p:sp>
        <p:nvSpPr>
          <p:cNvPr id="7" name="Text 5"/>
          <p:cNvSpPr/>
          <p:nvPr/>
        </p:nvSpPr>
        <p:spPr>
          <a:xfrm>
            <a:off x="4650441" y="1139885"/>
            <a:ext cx="4036807" cy="1678184"/>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AI slop 금지 목록 (위반 시 불합격)</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보라색/파란색 그라데이션 배경</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흰색 카드 격자 나열</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Inter, Roboto, Open Sans만 사용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히어로→기능카드→팀→CTA 뻔한 구조</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둥근 모서리 카드 + 그림자 반복</a:t>
            </a:r>
            <a:endParaRPr lang="en-US" sz="950" dirty="0"/>
          </a:p>
        </p:txBody>
      </p:sp>
      <p:sp>
        <p:nvSpPr>
          <p:cNvPr id="8" name="Shape 6"/>
          <p:cNvSpPr/>
          <p:nvPr/>
        </p:nvSpPr>
        <p:spPr>
          <a:xfrm>
            <a:off x="365760" y="3127208"/>
            <a:ext cx="4036807" cy="1766509"/>
          </a:xfrm>
          <a:prstGeom prst="roundRect">
            <a:avLst>
              <a:gd name="adj" fmla="val 3636"/>
            </a:avLst>
          </a:prstGeom>
          <a:solidFill>
            <a:srgbClr val="1E293B"/>
          </a:solidFill>
          <a:ln/>
        </p:spPr>
        <p:txBody>
          <a:bodyPr/>
          <a:lstStyle/>
          <a:p>
            <a:endParaRPr/>
          </a:p>
        </p:txBody>
      </p:sp>
      <p:sp>
        <p:nvSpPr>
          <p:cNvPr id="9" name="Text 7"/>
          <p:cNvSpPr/>
          <p:nvPr/>
        </p:nvSpPr>
        <p:spPr>
          <a:xfrm>
            <a:off x="471992" y="3215534"/>
            <a:ext cx="3824344" cy="1766509"/>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대신 시도할 것</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모노크롬, 네온, 레트로 등 독특한 색상</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비대칭 레이아웃, 요소 오버랩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타이포그래피를 디자인 요소로 활용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스크롤 효과, 마이크로 애니메이션</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풀블리드 이미지, 그리드 브레이킹</a:t>
            </a:r>
            <a:endParaRPr lang="en-US" sz="950" dirty="0"/>
          </a:p>
        </p:txBody>
      </p:sp>
      <p:sp>
        <p:nvSpPr>
          <p:cNvPr id="10" name="Shape 8"/>
          <p:cNvSpPr/>
          <p:nvPr/>
        </p:nvSpPr>
        <p:spPr>
          <a:xfrm>
            <a:off x="4544209" y="3127208"/>
            <a:ext cx="4249271" cy="1766509"/>
          </a:xfrm>
          <a:prstGeom prst="roundRect">
            <a:avLst>
              <a:gd name="adj" fmla="val 3636"/>
            </a:avLst>
          </a:prstGeom>
          <a:solidFill>
            <a:srgbClr val="1E293B"/>
          </a:solidFill>
          <a:ln/>
        </p:spPr>
        <p:txBody>
          <a:bodyPr/>
          <a:lstStyle/>
          <a:p>
            <a:endParaRPr/>
          </a:p>
        </p:txBody>
      </p:sp>
      <p:sp>
        <p:nvSpPr>
          <p:cNvPr id="11" name="Text 9"/>
          <p:cNvSpPr/>
          <p:nvPr/>
        </p:nvSpPr>
        <p:spPr>
          <a:xfrm>
            <a:off x="4650441" y="3215534"/>
            <a:ext cx="4036807" cy="1766509"/>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SELF_CHECK.md 작성 항목</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SPEC.md 모든 기능 구현 여부</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AI slop 패턴 미사용 확인</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반응형 정상 작동 확인</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콘솔 에러 0개 확인</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자체 점검 후 Evaluator에게 전달</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365760" y="182880"/>
            <a:ext cx="10972800" cy="502920"/>
          </a:xfrm>
          <a:prstGeom prst="rect">
            <a:avLst/>
          </a:prstGeom>
          <a:noFill/>
          <a:ln/>
        </p:spPr>
        <p:txBody>
          <a:bodyPr wrap="square" rtlCol="0" anchor="ctr"/>
          <a:lstStyle/>
          <a:p>
            <a:pPr marL="0" indent="0">
              <a:buNone/>
            </a:pPr>
            <a:r>
              <a:rPr lang="en-US" sz="2700" b="1" dirty="0">
                <a:solidFill>
                  <a:srgbClr val="FFFFFF"/>
                </a:solidFill>
                <a:latin typeface="Trebuchet MS" pitchFamily="34" charset="0"/>
                <a:ea typeface="Trebuchet MS" pitchFamily="34" charset="-122"/>
                <a:cs typeface="Trebuchet MS" pitchFamily="34" charset="-120"/>
              </a:rPr>
              <a:t>evaluator.md – QA 엔지니어 역할 정의</a:t>
            </a:r>
            <a:endParaRPr lang="en-US" sz="2700" dirty="0"/>
          </a:p>
        </p:txBody>
      </p:sp>
      <p:sp>
        <p:nvSpPr>
          <p:cNvPr id="3" name="Shape 1"/>
          <p:cNvSpPr/>
          <p:nvPr/>
        </p:nvSpPr>
        <p:spPr>
          <a:xfrm>
            <a:off x="365760" y="777240"/>
            <a:ext cx="8336280" cy="594360"/>
          </a:xfrm>
          <a:prstGeom prst="roundRect">
            <a:avLst>
              <a:gd name="adj" fmla="val 9231"/>
            </a:avLst>
          </a:prstGeom>
          <a:solidFill>
            <a:srgbClr val="2D1B1B"/>
          </a:solidFill>
          <a:ln w="19050">
            <a:solidFill>
              <a:srgbClr val="EF4444"/>
            </a:solidFill>
            <a:prstDash val="solid"/>
          </a:ln>
        </p:spPr>
        <p:txBody>
          <a:bodyPr/>
          <a:lstStyle/>
          <a:p>
            <a:endParaRPr/>
          </a:p>
        </p:txBody>
      </p:sp>
      <p:sp>
        <p:nvSpPr>
          <p:cNvPr id="4" name="Text 2"/>
          <p:cNvSpPr/>
          <p:nvPr/>
        </p:nvSpPr>
        <p:spPr>
          <a:xfrm>
            <a:off x="502920" y="804672"/>
            <a:ext cx="7940424" cy="548640"/>
          </a:xfrm>
          <a:prstGeom prst="rect">
            <a:avLst/>
          </a:prstGeom>
          <a:noFill/>
          <a:ln/>
        </p:spPr>
        <p:txBody>
          <a:bodyPr wrap="square" rtlCol="0" anchor="ctr"/>
          <a:lstStyle/>
          <a:p>
            <a:pPr marL="0" indent="0">
              <a:buNone/>
            </a:pPr>
            <a:r>
              <a:rPr lang="en-US" sz="1300" b="1" dirty="0">
                <a:solidFill>
                  <a:srgbClr val="EF4444"/>
                </a:solidFill>
                <a:latin typeface="Calibri" pitchFamily="34" charset="0"/>
                <a:ea typeface="Calibri" pitchFamily="34" charset="-122"/>
                <a:cs typeface="Calibri" pitchFamily="34" charset="-120"/>
              </a:rPr>
              <a:t>[최우선 원칙] </a:t>
            </a:r>
            <a:r>
              <a:rPr lang="en-US" sz="1200" dirty="0">
                <a:solidFill>
                  <a:srgbClr val="E2E8F0"/>
                </a:solidFill>
                <a:latin typeface="Calibri" pitchFamily="34" charset="0"/>
                <a:ea typeface="Calibri" pitchFamily="34" charset="-122"/>
                <a:cs typeface="Calibri" pitchFamily="34" charset="-120"/>
              </a:rPr>
              <a:t>절대 관대하게 보지 마라. "나쁘지 않은데..." 생각이 들면 그것은 관대해지고 있다는 신호. 그 순간 더 엄격하게 보라.</a:t>
            </a:r>
            <a:endParaRPr lang="en-US" sz="1300" dirty="0"/>
          </a:p>
        </p:txBody>
      </p:sp>
      <p:grpSp>
        <p:nvGrpSpPr>
          <p:cNvPr id="14" name="그룹 13">
            <a:extLst>
              <a:ext uri="{FF2B5EF4-FFF2-40B4-BE49-F238E27FC236}">
                <a16:creationId xmlns:a16="http://schemas.microsoft.com/office/drawing/2014/main" id="{52B1C1A3-3569-DA42-67CA-A04D070E42E7}"/>
              </a:ext>
            </a:extLst>
          </p:cNvPr>
          <p:cNvGrpSpPr/>
          <p:nvPr/>
        </p:nvGrpSpPr>
        <p:grpSpPr>
          <a:xfrm>
            <a:off x="365760" y="1554480"/>
            <a:ext cx="8336280" cy="3406140"/>
            <a:chOff x="365760" y="1554480"/>
            <a:chExt cx="10881360" cy="3749040"/>
          </a:xfrm>
        </p:grpSpPr>
        <p:sp>
          <p:nvSpPr>
            <p:cNvPr id="5" name="Shape 3"/>
            <p:cNvSpPr/>
            <p:nvPr/>
          </p:nvSpPr>
          <p:spPr>
            <a:xfrm>
              <a:off x="365760" y="1554480"/>
              <a:ext cx="5212080" cy="2743200"/>
            </a:xfrm>
            <a:prstGeom prst="roundRect">
              <a:avLst>
                <a:gd name="adj" fmla="val 2667"/>
              </a:avLst>
            </a:prstGeom>
            <a:solidFill>
              <a:srgbClr val="1E293B"/>
            </a:solidFill>
            <a:ln/>
          </p:spPr>
          <p:txBody>
            <a:bodyPr/>
            <a:lstStyle/>
            <a:p>
              <a:endParaRPr/>
            </a:p>
          </p:txBody>
        </p:sp>
        <p:sp>
          <p:nvSpPr>
            <p:cNvPr id="6" name="Text 4"/>
            <p:cNvSpPr/>
            <p:nvPr/>
          </p:nvSpPr>
          <p:spPr>
            <a:xfrm>
              <a:off x="502920" y="1645920"/>
              <a:ext cx="4937760" cy="256032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검수 4단계 </a:t>
              </a:r>
              <a:r>
                <a:rPr lang="en-US" sz="950" dirty="0" err="1">
                  <a:solidFill>
                    <a:srgbClr val="CBD5E1"/>
                  </a:solidFill>
                  <a:latin typeface="Consolas" pitchFamily="34" charset="0"/>
                  <a:ea typeface="Consolas" pitchFamily="34" charset="-122"/>
                  <a:cs typeface="Consolas" pitchFamily="34" charset="-120"/>
                </a:rPr>
                <a:t>절차</a:t>
              </a:r>
              <a:endParaRPr lang="en-US" sz="950" dirty="0">
                <a:solidFill>
                  <a:srgbClr val="CBD5E1"/>
                </a:solidFill>
                <a:latin typeface="Consolas" pitchFamily="34" charset="0"/>
                <a:ea typeface="Consolas" pitchFamily="34" charset="-122"/>
                <a:cs typeface="Consolas" pitchFamily="34" charset="-120"/>
              </a:endParaRPr>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1단계: 기능 체크리스트</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SPEC.md 모든 기능 대조</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구현 / 미구현 / </a:t>
              </a:r>
              <a:r>
                <a:rPr lang="en-US" sz="950" dirty="0" err="1">
                  <a:solidFill>
                    <a:srgbClr val="CBD5E1"/>
                  </a:solidFill>
                  <a:latin typeface="Consolas" pitchFamily="34" charset="0"/>
                  <a:ea typeface="Consolas" pitchFamily="34" charset="-122"/>
                  <a:cs typeface="Consolas" pitchFamily="34" charset="-120"/>
                </a:rPr>
                <a:t>부분구현</a:t>
              </a:r>
              <a:r>
                <a:rPr lang="en-US" sz="950" dirty="0">
                  <a:solidFill>
                    <a:srgbClr val="CBD5E1"/>
                  </a:solidFill>
                  <a:latin typeface="Consolas" pitchFamily="34" charset="0"/>
                  <a:ea typeface="Consolas" pitchFamily="34" charset="-122"/>
                  <a:cs typeface="Consolas" pitchFamily="34" charset="-120"/>
                </a:rPr>
                <a:t> </a:t>
              </a:r>
              <a:r>
                <a:rPr lang="en-US" sz="950" dirty="0" err="1">
                  <a:solidFill>
                    <a:srgbClr val="CBD5E1"/>
                  </a:solidFill>
                  <a:latin typeface="Consolas" pitchFamily="34" charset="0"/>
                  <a:ea typeface="Consolas" pitchFamily="34" charset="-122"/>
                  <a:cs typeface="Consolas" pitchFamily="34" charset="-120"/>
                </a:rPr>
                <a:t>판정</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2단계: 4개 항목 10점 만점 채점</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 evaluation_criteria.md </a:t>
              </a:r>
              <a:r>
                <a:rPr lang="en-US" sz="950" dirty="0" err="1">
                  <a:solidFill>
                    <a:srgbClr val="CBD5E1"/>
                  </a:solidFill>
                  <a:latin typeface="Consolas" pitchFamily="34" charset="0"/>
                  <a:ea typeface="Consolas" pitchFamily="34" charset="-122"/>
                  <a:cs typeface="Consolas" pitchFamily="34" charset="-120"/>
                </a:rPr>
                <a:t>기준</a:t>
              </a:r>
              <a:r>
                <a:rPr lang="en-US" sz="950" dirty="0">
                  <a:solidFill>
                    <a:srgbClr val="CBD5E1"/>
                  </a:solidFill>
                  <a:latin typeface="Consolas" pitchFamily="34" charset="0"/>
                  <a:ea typeface="Consolas" pitchFamily="34" charset="-122"/>
                  <a:cs typeface="Consolas" pitchFamily="34" charset="-120"/>
                </a:rPr>
                <a:t> </a:t>
              </a:r>
              <a:r>
                <a:rPr lang="en-US" sz="950" dirty="0" err="1">
                  <a:solidFill>
                    <a:srgbClr val="CBD5E1"/>
                  </a:solidFill>
                  <a:latin typeface="Consolas" pitchFamily="34" charset="0"/>
                  <a:ea typeface="Consolas" pitchFamily="34" charset="-122"/>
                  <a:cs typeface="Consolas" pitchFamily="34" charset="-120"/>
                </a:rPr>
                <a:t>적용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3단계: 판정</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7.0+ 합격 | 5.0~6.9 조건부 | &lt;5.0 불합격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디자인/독창성 4점↓ → </a:t>
              </a:r>
              <a:r>
                <a:rPr lang="en-US" sz="950" dirty="0" err="1">
                  <a:solidFill>
                    <a:srgbClr val="CBD5E1"/>
                  </a:solidFill>
                  <a:latin typeface="Consolas" pitchFamily="34" charset="0"/>
                  <a:ea typeface="Consolas" pitchFamily="34" charset="-122"/>
                  <a:cs typeface="Consolas" pitchFamily="34" charset="-120"/>
                </a:rPr>
                <a:t>무조건</a:t>
              </a:r>
              <a:r>
                <a:rPr lang="en-US" sz="950" dirty="0">
                  <a:solidFill>
                    <a:srgbClr val="CBD5E1"/>
                  </a:solidFill>
                  <a:latin typeface="Consolas" pitchFamily="34" charset="0"/>
                  <a:ea typeface="Consolas" pitchFamily="34" charset="-122"/>
                  <a:cs typeface="Consolas" pitchFamily="34" charset="-120"/>
                </a:rPr>
                <a:t> </a:t>
              </a:r>
              <a:r>
                <a:rPr lang="en-US" sz="950" dirty="0" err="1">
                  <a:solidFill>
                    <a:srgbClr val="CBD5E1"/>
                  </a:solidFill>
                  <a:latin typeface="Consolas" pitchFamily="34" charset="0"/>
                  <a:ea typeface="Consolas" pitchFamily="34" charset="-122"/>
                  <a:cs typeface="Consolas" pitchFamily="34" charset="-120"/>
                </a:rPr>
                <a:t>불합격</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4단계: QA_REPORT.md 작성</a:t>
              </a:r>
              <a:endParaRPr lang="en-US" sz="950" dirty="0"/>
            </a:p>
          </p:txBody>
        </p:sp>
        <p:sp>
          <p:nvSpPr>
            <p:cNvPr id="7" name="Shape 5"/>
            <p:cNvSpPr/>
            <p:nvPr/>
          </p:nvSpPr>
          <p:spPr>
            <a:xfrm>
              <a:off x="5760720" y="1554480"/>
              <a:ext cx="5486400" cy="2743200"/>
            </a:xfrm>
            <a:prstGeom prst="roundRect">
              <a:avLst>
                <a:gd name="adj" fmla="val 2667"/>
              </a:avLst>
            </a:prstGeom>
            <a:solidFill>
              <a:srgbClr val="1E293B"/>
            </a:solidFill>
            <a:ln/>
          </p:spPr>
          <p:txBody>
            <a:bodyPr/>
            <a:lstStyle/>
            <a:p>
              <a:endParaRPr/>
            </a:p>
          </p:txBody>
        </p:sp>
        <p:sp>
          <p:nvSpPr>
            <p:cNvPr id="8" name="Text 6"/>
            <p:cNvSpPr/>
            <p:nvPr/>
          </p:nvSpPr>
          <p:spPr>
            <a:xfrm>
              <a:off x="5897880" y="1645920"/>
              <a:ext cx="5212080" cy="256032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QA_REPORT.md 필수 포함 항목</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판정: [합격/조건부합격/불합격]</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항목        | 점수 | 가중치 | 가중점수 |</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디자인품질  |  ?   |  40%   |   ?     |</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독창성      |  ?   |  30%   |   ?     |</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기술완성도  |  ?   |  15%   |   ?     |</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기능성      |  ?   |  15%   |   ?     |</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문제점 및 개선 피드백</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무엇이 문제 + 어떻게 고칠지 구체 제시</a:t>
              </a:r>
              <a:endParaRPr lang="en-US" sz="950" dirty="0"/>
            </a:p>
          </p:txBody>
        </p:sp>
        <p:sp>
          <p:nvSpPr>
            <p:cNvPr id="9" name="Shape 7"/>
            <p:cNvSpPr/>
            <p:nvPr/>
          </p:nvSpPr>
          <p:spPr>
            <a:xfrm>
              <a:off x="365760" y="4526280"/>
              <a:ext cx="10881360" cy="777240"/>
            </a:xfrm>
            <a:prstGeom prst="roundRect">
              <a:avLst>
                <a:gd name="adj" fmla="val 7059"/>
              </a:avLst>
            </a:prstGeom>
            <a:solidFill>
              <a:srgbClr val="1E293B"/>
            </a:solidFill>
            <a:ln/>
          </p:spPr>
          <p:txBody>
            <a:bodyPr/>
            <a:lstStyle/>
            <a:p>
              <a:endParaRPr/>
            </a:p>
          </p:txBody>
        </p:sp>
        <p:sp>
          <p:nvSpPr>
            <p:cNvPr id="10" name="Text 8"/>
            <p:cNvSpPr/>
            <p:nvPr/>
          </p:nvSpPr>
          <p:spPr>
            <a:xfrm>
              <a:off x="502920" y="4572000"/>
              <a:ext cx="10607040" cy="685800"/>
            </a:xfrm>
            <a:prstGeom prst="rect">
              <a:avLst/>
            </a:prstGeom>
            <a:noFill/>
            <a:ln/>
          </p:spPr>
          <p:txBody>
            <a:bodyPr wrap="square" rtlCol="0" anchor="ctr"/>
            <a:lstStyle/>
            <a:p>
              <a:pPr marL="0" indent="0">
                <a:buNone/>
              </a:pPr>
              <a:r>
                <a:rPr lang="en-US" sz="1100" b="1" dirty="0">
                  <a:solidFill>
                    <a:srgbClr val="EF4444"/>
                  </a:solidFill>
                  <a:latin typeface="Calibri" pitchFamily="34" charset="0"/>
                  <a:ea typeface="Calibri" pitchFamily="34" charset="-122"/>
                  <a:cs typeface="Calibri" pitchFamily="34" charset="-120"/>
                </a:rPr>
                <a:t>[금지] </a:t>
              </a:r>
              <a:r>
                <a:rPr lang="en-US" sz="1050" dirty="0">
                  <a:solidFill>
                    <a:srgbClr val="CBD5E1"/>
                  </a:solidFill>
                  <a:latin typeface="Calibri" pitchFamily="34" charset="0"/>
                  <a:ea typeface="Calibri" pitchFamily="34" charset="-122"/>
                  <a:cs typeface="Calibri" pitchFamily="34" charset="-120"/>
                </a:rPr>
                <a:t>Generator의 SELF_CHECK.md를 신뢰하지 마라 — 직접 확인할 것  </a:t>
              </a:r>
              <a:br>
                <a:rPr lang="en-US" sz="1050" dirty="0">
                  <a:solidFill>
                    <a:srgbClr val="CBD5E1"/>
                  </a:solidFill>
                  <a:latin typeface="Calibri" pitchFamily="34" charset="0"/>
                  <a:ea typeface="Calibri" pitchFamily="34" charset="-122"/>
                  <a:cs typeface="Calibri" pitchFamily="34" charset="-120"/>
                </a:rPr>
              </a:br>
              <a:r>
                <a:rPr lang="en-US" sz="1100" b="1" dirty="0">
                  <a:solidFill>
                    <a:srgbClr val="EF4444"/>
                  </a:solidFill>
                  <a:latin typeface="Calibri" pitchFamily="34" charset="0"/>
                  <a:ea typeface="Calibri" pitchFamily="34" charset="-122"/>
                  <a:cs typeface="Calibri" pitchFamily="34" charset="-120"/>
                </a:rPr>
                <a:t>[금지] </a:t>
              </a:r>
              <a:r>
                <a:rPr lang="en-US" sz="1050" dirty="0">
                  <a:solidFill>
                    <a:srgbClr val="CBD5E1"/>
                  </a:solidFill>
                  <a:latin typeface="Calibri" pitchFamily="34" charset="0"/>
                  <a:ea typeface="Calibri" pitchFamily="34" charset="-122"/>
                  <a:cs typeface="Calibri" pitchFamily="34" charset="-120"/>
                </a:rPr>
                <a:t>"전반적으로 잘 만들었다" 식의 모호한 피드백 금지 — 구체적 문제와 해결 방법 제시 필수</a:t>
              </a:r>
              <a:endParaRPr lang="en-US" sz="1100" dirty="0"/>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172A"/>
        </a:solidFill>
        <a:effectLst/>
      </p:bgPr>
    </p:bg>
    <p:spTree>
      <p:nvGrpSpPr>
        <p:cNvPr id="1" name=""/>
        <p:cNvGrpSpPr/>
        <p:nvPr/>
      </p:nvGrpSpPr>
      <p:grpSpPr>
        <a:xfrm>
          <a:off x="0" y="0"/>
          <a:ext cx="0" cy="0"/>
          <a:chOff x="0" y="0"/>
          <a:chExt cx="0" cy="0"/>
        </a:xfrm>
      </p:grpSpPr>
      <p:sp>
        <p:nvSpPr>
          <p:cNvPr id="2" name="Text 0"/>
          <p:cNvSpPr/>
          <p:nvPr/>
        </p:nvSpPr>
        <p:spPr>
          <a:xfrm>
            <a:off x="365760" y="182880"/>
            <a:ext cx="10972800" cy="502920"/>
          </a:xfrm>
          <a:prstGeom prst="rect">
            <a:avLst/>
          </a:prstGeom>
          <a:noFill/>
          <a:ln/>
        </p:spPr>
        <p:txBody>
          <a:bodyPr wrap="square" rtlCol="0" anchor="ctr"/>
          <a:lstStyle/>
          <a:p>
            <a:pPr marL="0" indent="0">
              <a:buNone/>
            </a:pPr>
            <a:r>
              <a:rPr lang="en-US" sz="2700" b="1" dirty="0">
                <a:solidFill>
                  <a:srgbClr val="FFFFFF"/>
                </a:solidFill>
                <a:latin typeface="Trebuchet MS" pitchFamily="34" charset="0"/>
                <a:ea typeface="Trebuchet MS" pitchFamily="34" charset="-122"/>
                <a:cs typeface="Trebuchet MS" pitchFamily="34" charset="-120"/>
              </a:rPr>
              <a:t>파일 관계도 &amp; 실전 작성 팁</a:t>
            </a:r>
            <a:endParaRPr lang="en-US" sz="2700" dirty="0"/>
          </a:p>
        </p:txBody>
      </p:sp>
      <p:sp>
        <p:nvSpPr>
          <p:cNvPr id="3" name="Text 1"/>
          <p:cNvSpPr/>
          <p:nvPr/>
        </p:nvSpPr>
        <p:spPr>
          <a:xfrm>
            <a:off x="365760" y="685800"/>
            <a:ext cx="10972800" cy="27432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5개 파일이 어떻게 연결되고, 실전에서 어떤 순서로 작성해야 하는가</a:t>
            </a:r>
            <a:endParaRPr lang="en-US" sz="1200" dirty="0"/>
          </a:p>
        </p:txBody>
      </p:sp>
      <p:sp>
        <p:nvSpPr>
          <p:cNvPr id="4" name="Shape 2"/>
          <p:cNvSpPr/>
          <p:nvPr/>
        </p:nvSpPr>
        <p:spPr>
          <a:xfrm>
            <a:off x="3367144" y="1020503"/>
            <a:ext cx="1857999" cy="607423"/>
          </a:xfrm>
          <a:prstGeom prst="roundRect">
            <a:avLst>
              <a:gd name="adj" fmla="val 7059"/>
            </a:avLst>
          </a:prstGeom>
          <a:solidFill>
            <a:srgbClr val="1E293B"/>
          </a:solidFill>
          <a:ln w="19050">
            <a:solidFill>
              <a:srgbClr val="F97316"/>
            </a:solidFill>
            <a:prstDash val="solid"/>
          </a:ln>
        </p:spPr>
        <p:txBody>
          <a:bodyPr/>
          <a:lstStyle/>
          <a:p>
            <a:endParaRPr/>
          </a:p>
        </p:txBody>
      </p:sp>
      <p:sp>
        <p:nvSpPr>
          <p:cNvPr id="5" name="Text 3"/>
          <p:cNvSpPr/>
          <p:nvPr/>
        </p:nvSpPr>
        <p:spPr>
          <a:xfrm>
            <a:off x="3367144" y="1020503"/>
            <a:ext cx="1857999" cy="607423"/>
          </a:xfrm>
          <a:prstGeom prst="rect">
            <a:avLst/>
          </a:prstGeom>
          <a:noFill/>
          <a:ln/>
        </p:spPr>
        <p:txBody>
          <a:bodyPr wrap="square" rtlCol="0" anchor="ctr"/>
          <a:lstStyle/>
          <a:p>
            <a:pPr marL="0" indent="0" algn="ctr">
              <a:lnSpc>
                <a:spcPct val="130000"/>
              </a:lnSpc>
              <a:buNone/>
            </a:pPr>
            <a:r>
              <a:rPr lang="en-US" sz="1100" dirty="0">
                <a:solidFill>
                  <a:srgbClr val="F97316"/>
                </a:solidFill>
                <a:latin typeface="Consolas" pitchFamily="34" charset="0"/>
                <a:ea typeface="Consolas" pitchFamily="34" charset="-122"/>
                <a:cs typeface="Consolas" pitchFamily="34" charset="-120"/>
              </a:rPr>
              <a:t>AGENTS.md</a:t>
            </a:r>
            <a:endParaRPr lang="en-US" sz="1100" dirty="0"/>
          </a:p>
          <a:p>
            <a:pPr marL="0" indent="0" algn="ctr">
              <a:lnSpc>
                <a:spcPct val="130000"/>
              </a:lnSpc>
              <a:buNone/>
            </a:pPr>
            <a:r>
              <a:rPr lang="en-US" sz="1100" dirty="0">
                <a:solidFill>
                  <a:srgbClr val="F97316"/>
                </a:solidFill>
                <a:latin typeface="Consolas" pitchFamily="34" charset="0"/>
                <a:ea typeface="Consolas" pitchFamily="34" charset="-122"/>
                <a:cs typeface="Consolas" pitchFamily="34" charset="-120"/>
              </a:rPr>
              <a:t>오케스트레이터</a:t>
            </a:r>
            <a:endParaRPr lang="en-US" sz="1100" dirty="0"/>
          </a:p>
        </p:txBody>
      </p:sp>
      <p:sp>
        <p:nvSpPr>
          <p:cNvPr id="6" name="Shape 4"/>
          <p:cNvSpPr/>
          <p:nvPr/>
        </p:nvSpPr>
        <p:spPr>
          <a:xfrm>
            <a:off x="1008914" y="1835202"/>
            <a:ext cx="1857999" cy="607423"/>
          </a:xfrm>
          <a:prstGeom prst="roundRect">
            <a:avLst>
              <a:gd name="adj" fmla="val 7059"/>
            </a:avLst>
          </a:prstGeom>
          <a:solidFill>
            <a:srgbClr val="1E293B"/>
          </a:solidFill>
          <a:ln w="19050">
            <a:solidFill>
              <a:srgbClr val="3B82F6"/>
            </a:solidFill>
            <a:prstDash val="solid"/>
          </a:ln>
        </p:spPr>
        <p:txBody>
          <a:bodyPr/>
          <a:lstStyle/>
          <a:p>
            <a:endParaRPr/>
          </a:p>
        </p:txBody>
      </p:sp>
      <p:sp>
        <p:nvSpPr>
          <p:cNvPr id="7" name="Text 5"/>
          <p:cNvSpPr/>
          <p:nvPr/>
        </p:nvSpPr>
        <p:spPr>
          <a:xfrm>
            <a:off x="1008914" y="1835202"/>
            <a:ext cx="1857999" cy="607423"/>
          </a:xfrm>
          <a:prstGeom prst="rect">
            <a:avLst/>
          </a:prstGeom>
          <a:noFill/>
          <a:ln/>
        </p:spPr>
        <p:txBody>
          <a:bodyPr wrap="square" rtlCol="0" anchor="ctr"/>
          <a:lstStyle/>
          <a:p>
            <a:pPr marL="0" indent="0" algn="ctr">
              <a:lnSpc>
                <a:spcPct val="130000"/>
              </a:lnSpc>
              <a:buNone/>
            </a:pPr>
            <a:r>
              <a:rPr lang="en-US" sz="1100" dirty="0">
                <a:solidFill>
                  <a:srgbClr val="3B82F6"/>
                </a:solidFill>
                <a:latin typeface="Consolas" pitchFamily="34" charset="0"/>
                <a:ea typeface="Consolas" pitchFamily="34" charset="-122"/>
                <a:cs typeface="Consolas" pitchFamily="34" charset="-120"/>
              </a:rPr>
              <a:t>planner.md</a:t>
            </a:r>
            <a:endParaRPr lang="en-US" sz="1100" dirty="0"/>
          </a:p>
          <a:p>
            <a:pPr marL="0" indent="0" algn="ctr">
              <a:lnSpc>
                <a:spcPct val="130000"/>
              </a:lnSpc>
              <a:buNone/>
            </a:pPr>
            <a:r>
              <a:rPr lang="en-US" sz="1100" dirty="0">
                <a:solidFill>
                  <a:srgbClr val="3B82F6"/>
                </a:solidFill>
                <a:latin typeface="Consolas" pitchFamily="34" charset="0"/>
                <a:ea typeface="Consolas" pitchFamily="34" charset="-122"/>
                <a:cs typeface="Consolas" pitchFamily="34" charset="-120"/>
              </a:rPr>
              <a:t>기획 팀장</a:t>
            </a:r>
            <a:endParaRPr lang="en-US" sz="1100" dirty="0"/>
          </a:p>
        </p:txBody>
      </p:sp>
      <p:sp>
        <p:nvSpPr>
          <p:cNvPr id="8" name="Shape 6"/>
          <p:cNvSpPr/>
          <p:nvPr/>
        </p:nvSpPr>
        <p:spPr>
          <a:xfrm>
            <a:off x="3367144" y="1835202"/>
            <a:ext cx="1857999" cy="607423"/>
          </a:xfrm>
          <a:prstGeom prst="roundRect">
            <a:avLst>
              <a:gd name="adj" fmla="val 7059"/>
            </a:avLst>
          </a:prstGeom>
          <a:solidFill>
            <a:srgbClr val="1E293B"/>
          </a:solidFill>
          <a:ln w="19050">
            <a:solidFill>
              <a:srgbClr val="10B981"/>
            </a:solidFill>
            <a:prstDash val="solid"/>
          </a:ln>
        </p:spPr>
        <p:txBody>
          <a:bodyPr/>
          <a:lstStyle/>
          <a:p>
            <a:endParaRPr/>
          </a:p>
        </p:txBody>
      </p:sp>
      <p:sp>
        <p:nvSpPr>
          <p:cNvPr id="9" name="Text 7"/>
          <p:cNvSpPr/>
          <p:nvPr/>
        </p:nvSpPr>
        <p:spPr>
          <a:xfrm>
            <a:off x="3367144" y="1835202"/>
            <a:ext cx="1857999" cy="607423"/>
          </a:xfrm>
          <a:prstGeom prst="rect">
            <a:avLst/>
          </a:prstGeom>
          <a:noFill/>
          <a:ln/>
        </p:spPr>
        <p:txBody>
          <a:bodyPr wrap="square" rtlCol="0" anchor="ctr"/>
          <a:lstStyle/>
          <a:p>
            <a:pPr marL="0" indent="0" algn="ctr">
              <a:lnSpc>
                <a:spcPct val="130000"/>
              </a:lnSpc>
              <a:buNone/>
            </a:pPr>
            <a:r>
              <a:rPr lang="en-US" sz="1100" dirty="0">
                <a:solidFill>
                  <a:srgbClr val="10B981"/>
                </a:solidFill>
                <a:latin typeface="Consolas" pitchFamily="34" charset="0"/>
                <a:ea typeface="Consolas" pitchFamily="34" charset="-122"/>
                <a:cs typeface="Consolas" pitchFamily="34" charset="-120"/>
              </a:rPr>
              <a:t>generator.md</a:t>
            </a:r>
            <a:endParaRPr lang="en-US" sz="1100" dirty="0"/>
          </a:p>
          <a:p>
            <a:pPr marL="0" indent="0" algn="ctr">
              <a:lnSpc>
                <a:spcPct val="130000"/>
              </a:lnSpc>
              <a:buNone/>
            </a:pPr>
            <a:r>
              <a:rPr lang="en-US" sz="1100" dirty="0">
                <a:solidFill>
                  <a:srgbClr val="10B981"/>
                </a:solidFill>
                <a:latin typeface="Consolas" pitchFamily="34" charset="0"/>
                <a:ea typeface="Consolas" pitchFamily="34" charset="-122"/>
                <a:cs typeface="Consolas" pitchFamily="34" charset="-120"/>
              </a:rPr>
              <a:t>개발자</a:t>
            </a:r>
            <a:endParaRPr lang="en-US" sz="1100" dirty="0"/>
          </a:p>
        </p:txBody>
      </p:sp>
      <p:sp>
        <p:nvSpPr>
          <p:cNvPr id="10" name="Shape 8"/>
          <p:cNvSpPr/>
          <p:nvPr/>
        </p:nvSpPr>
        <p:spPr>
          <a:xfrm>
            <a:off x="5725373" y="1835202"/>
            <a:ext cx="1857999" cy="607423"/>
          </a:xfrm>
          <a:prstGeom prst="roundRect">
            <a:avLst>
              <a:gd name="adj" fmla="val 7059"/>
            </a:avLst>
          </a:prstGeom>
          <a:solidFill>
            <a:srgbClr val="1E293B"/>
          </a:solidFill>
          <a:ln w="19050">
            <a:solidFill>
              <a:srgbClr val="EF4444"/>
            </a:solidFill>
            <a:prstDash val="solid"/>
          </a:ln>
        </p:spPr>
        <p:txBody>
          <a:bodyPr/>
          <a:lstStyle/>
          <a:p>
            <a:endParaRPr/>
          </a:p>
        </p:txBody>
      </p:sp>
      <p:sp>
        <p:nvSpPr>
          <p:cNvPr id="11" name="Text 9"/>
          <p:cNvSpPr/>
          <p:nvPr/>
        </p:nvSpPr>
        <p:spPr>
          <a:xfrm>
            <a:off x="5725373" y="1835202"/>
            <a:ext cx="1857999" cy="607423"/>
          </a:xfrm>
          <a:prstGeom prst="rect">
            <a:avLst/>
          </a:prstGeom>
          <a:noFill/>
          <a:ln/>
        </p:spPr>
        <p:txBody>
          <a:bodyPr wrap="square" rtlCol="0" anchor="ctr"/>
          <a:lstStyle/>
          <a:p>
            <a:pPr marL="0" indent="0" algn="ctr">
              <a:lnSpc>
                <a:spcPct val="130000"/>
              </a:lnSpc>
              <a:buNone/>
            </a:pPr>
            <a:r>
              <a:rPr lang="en-US" sz="1100" dirty="0">
                <a:solidFill>
                  <a:srgbClr val="EF4444"/>
                </a:solidFill>
                <a:latin typeface="Consolas" pitchFamily="34" charset="0"/>
                <a:ea typeface="Consolas" pitchFamily="34" charset="-122"/>
                <a:cs typeface="Consolas" pitchFamily="34" charset="-120"/>
              </a:rPr>
              <a:t>evaluator.md</a:t>
            </a:r>
            <a:endParaRPr lang="en-US" sz="1100" dirty="0"/>
          </a:p>
          <a:p>
            <a:pPr marL="0" indent="0" algn="ctr">
              <a:lnSpc>
                <a:spcPct val="130000"/>
              </a:lnSpc>
              <a:buNone/>
            </a:pPr>
            <a:r>
              <a:rPr lang="en-US" sz="1100" dirty="0">
                <a:solidFill>
                  <a:srgbClr val="EF4444"/>
                </a:solidFill>
                <a:latin typeface="Consolas" pitchFamily="34" charset="0"/>
                <a:ea typeface="Consolas" pitchFamily="34" charset="-122"/>
                <a:cs typeface="Consolas" pitchFamily="34" charset="-120"/>
              </a:rPr>
              <a:t>QA 엔지니어</a:t>
            </a:r>
            <a:endParaRPr lang="en-US" sz="1100" dirty="0"/>
          </a:p>
        </p:txBody>
      </p:sp>
      <p:sp>
        <p:nvSpPr>
          <p:cNvPr id="12" name="Shape 10"/>
          <p:cNvSpPr/>
          <p:nvPr/>
        </p:nvSpPr>
        <p:spPr>
          <a:xfrm>
            <a:off x="4546258" y="2695622"/>
            <a:ext cx="1857999" cy="607423"/>
          </a:xfrm>
          <a:prstGeom prst="roundRect">
            <a:avLst>
              <a:gd name="adj" fmla="val 7059"/>
            </a:avLst>
          </a:prstGeom>
          <a:solidFill>
            <a:srgbClr val="1E293B"/>
          </a:solidFill>
          <a:ln w="19050">
            <a:solidFill>
              <a:srgbClr val="8B5CF6"/>
            </a:solidFill>
            <a:prstDash val="solid"/>
          </a:ln>
        </p:spPr>
        <p:txBody>
          <a:bodyPr/>
          <a:lstStyle/>
          <a:p>
            <a:endParaRPr/>
          </a:p>
        </p:txBody>
      </p:sp>
      <p:sp>
        <p:nvSpPr>
          <p:cNvPr id="13" name="Text 11"/>
          <p:cNvSpPr/>
          <p:nvPr/>
        </p:nvSpPr>
        <p:spPr>
          <a:xfrm>
            <a:off x="4450655" y="2695622"/>
            <a:ext cx="2049206" cy="607423"/>
          </a:xfrm>
          <a:prstGeom prst="rect">
            <a:avLst/>
          </a:prstGeom>
          <a:noFill/>
          <a:ln/>
        </p:spPr>
        <p:txBody>
          <a:bodyPr wrap="square" rtlCol="0" anchor="ctr"/>
          <a:lstStyle/>
          <a:p>
            <a:pPr marL="0" indent="0" algn="ctr">
              <a:lnSpc>
                <a:spcPct val="130000"/>
              </a:lnSpc>
              <a:buNone/>
            </a:pPr>
            <a:r>
              <a:rPr lang="en-US" sz="1100" dirty="0">
                <a:solidFill>
                  <a:srgbClr val="8B5CF6"/>
                </a:solidFill>
                <a:latin typeface="Consolas" pitchFamily="34" charset="0"/>
                <a:ea typeface="Consolas" pitchFamily="34" charset="-122"/>
                <a:cs typeface="Consolas" pitchFamily="34" charset="-120"/>
              </a:rPr>
              <a:t>evaluation_criteria.md</a:t>
            </a:r>
            <a:endParaRPr lang="en-US" sz="1100" dirty="0"/>
          </a:p>
          <a:p>
            <a:pPr marL="0" indent="0" algn="ctr">
              <a:lnSpc>
                <a:spcPct val="130000"/>
              </a:lnSpc>
              <a:buNone/>
            </a:pPr>
            <a:r>
              <a:rPr lang="en-US" sz="1100" dirty="0">
                <a:solidFill>
                  <a:srgbClr val="8B5CF6"/>
                </a:solidFill>
                <a:latin typeface="Consolas" pitchFamily="34" charset="0"/>
                <a:ea typeface="Consolas" pitchFamily="34" charset="-122"/>
                <a:cs typeface="Consolas" pitchFamily="34" charset="-120"/>
              </a:rPr>
              <a:t>공유 채점표</a:t>
            </a:r>
            <a:endParaRPr lang="en-US" sz="1100" dirty="0"/>
          </a:p>
        </p:txBody>
      </p:sp>
      <p:sp>
        <p:nvSpPr>
          <p:cNvPr id="14" name="Text 12"/>
          <p:cNvSpPr/>
          <p:nvPr/>
        </p:nvSpPr>
        <p:spPr>
          <a:xfrm>
            <a:off x="1509144" y="1556464"/>
            <a:ext cx="857538" cy="357308"/>
          </a:xfrm>
          <a:prstGeom prst="rect">
            <a:avLst/>
          </a:prstGeom>
          <a:noFill/>
          <a:ln/>
        </p:spPr>
        <p:txBody>
          <a:bodyPr wrap="square" rtlCol="0" anchor="ctr"/>
          <a:lstStyle/>
          <a:p>
            <a:pPr marL="0" indent="0" algn="ctr">
              <a:buNone/>
            </a:pPr>
            <a:r>
              <a:rPr lang="en-US" sz="1000" dirty="0">
                <a:solidFill>
                  <a:srgbClr val="3B82F6"/>
                </a:solidFill>
                <a:latin typeface="Calibri" pitchFamily="34" charset="0"/>
                <a:ea typeface="Calibri" pitchFamily="34" charset="-122"/>
                <a:cs typeface="Calibri" pitchFamily="34" charset="-120"/>
              </a:rPr>
              <a:t>↓ 호출</a:t>
            </a:r>
            <a:endParaRPr lang="en-US" sz="1000" dirty="0"/>
          </a:p>
        </p:txBody>
      </p:sp>
      <p:sp>
        <p:nvSpPr>
          <p:cNvPr id="15" name="Text 13"/>
          <p:cNvSpPr/>
          <p:nvPr/>
        </p:nvSpPr>
        <p:spPr>
          <a:xfrm>
            <a:off x="3867374" y="1556464"/>
            <a:ext cx="857538" cy="357308"/>
          </a:xfrm>
          <a:prstGeom prst="rect">
            <a:avLst/>
          </a:prstGeom>
          <a:noFill/>
          <a:ln/>
        </p:spPr>
        <p:txBody>
          <a:bodyPr wrap="square" rtlCol="0" anchor="ctr"/>
          <a:lstStyle/>
          <a:p>
            <a:pPr marL="0" indent="0" algn="ctr">
              <a:buNone/>
            </a:pPr>
            <a:r>
              <a:rPr lang="en-US" sz="1000" dirty="0">
                <a:solidFill>
                  <a:srgbClr val="10B981"/>
                </a:solidFill>
                <a:latin typeface="Calibri" pitchFamily="34" charset="0"/>
                <a:ea typeface="Calibri" pitchFamily="34" charset="-122"/>
                <a:cs typeface="Calibri" pitchFamily="34" charset="-120"/>
              </a:rPr>
              <a:t>↓ 호출</a:t>
            </a:r>
            <a:endParaRPr lang="en-US" sz="1000" dirty="0"/>
          </a:p>
        </p:txBody>
      </p:sp>
      <p:sp>
        <p:nvSpPr>
          <p:cNvPr id="16" name="Text 14"/>
          <p:cNvSpPr/>
          <p:nvPr/>
        </p:nvSpPr>
        <p:spPr>
          <a:xfrm>
            <a:off x="6225604" y="1556464"/>
            <a:ext cx="857538" cy="357308"/>
          </a:xfrm>
          <a:prstGeom prst="rect">
            <a:avLst/>
          </a:prstGeom>
          <a:noFill/>
          <a:ln/>
        </p:spPr>
        <p:txBody>
          <a:bodyPr wrap="square" rtlCol="0" anchor="ctr"/>
          <a:lstStyle/>
          <a:p>
            <a:pPr marL="0" indent="0" algn="ctr">
              <a:buNone/>
            </a:pPr>
            <a:r>
              <a:rPr lang="en-US" sz="1000" dirty="0">
                <a:solidFill>
                  <a:srgbClr val="EF4444"/>
                </a:solidFill>
                <a:latin typeface="Calibri" pitchFamily="34" charset="0"/>
                <a:ea typeface="Calibri" pitchFamily="34" charset="-122"/>
                <a:cs typeface="Calibri" pitchFamily="34" charset="-120"/>
              </a:rPr>
              <a:t>↓ 호출</a:t>
            </a:r>
            <a:endParaRPr lang="en-US" sz="1000" dirty="0"/>
          </a:p>
        </p:txBody>
      </p:sp>
      <p:sp>
        <p:nvSpPr>
          <p:cNvPr id="17" name="Text 15"/>
          <p:cNvSpPr/>
          <p:nvPr/>
        </p:nvSpPr>
        <p:spPr>
          <a:xfrm>
            <a:off x="3669894" y="2409776"/>
            <a:ext cx="3573076" cy="285846"/>
          </a:xfrm>
          <a:prstGeom prst="rect">
            <a:avLst/>
          </a:prstGeom>
          <a:noFill/>
          <a:ln/>
        </p:spPr>
        <p:txBody>
          <a:bodyPr wrap="square" rtlCol="0" anchor="ctr"/>
          <a:lstStyle/>
          <a:p>
            <a:pPr marL="0" indent="0" algn="ctr">
              <a:buNone/>
            </a:pPr>
            <a:r>
              <a:rPr lang="en-US" sz="1000" dirty="0">
                <a:solidFill>
                  <a:srgbClr val="8B5CF6"/>
                </a:solidFill>
                <a:latin typeface="Calibri" pitchFamily="34" charset="0"/>
                <a:ea typeface="Calibri" pitchFamily="34" charset="-122"/>
                <a:cs typeface="Calibri" pitchFamily="34" charset="-120"/>
              </a:rPr>
              <a:t>↖ </a:t>
            </a:r>
            <a:r>
              <a:rPr lang="en-US" sz="1000" dirty="0" err="1">
                <a:solidFill>
                  <a:srgbClr val="8B5CF6"/>
                </a:solidFill>
                <a:latin typeface="Calibri" pitchFamily="34" charset="0"/>
                <a:ea typeface="Calibri" pitchFamily="34" charset="-122"/>
                <a:cs typeface="Calibri" pitchFamily="34" charset="-120"/>
              </a:rPr>
              <a:t>공유</a:t>
            </a:r>
            <a:r>
              <a:rPr lang="en-US" sz="1000" dirty="0">
                <a:solidFill>
                  <a:srgbClr val="8B5CF6"/>
                </a:solidFill>
                <a:latin typeface="Calibri" pitchFamily="34" charset="0"/>
                <a:ea typeface="Calibri" pitchFamily="34" charset="-122"/>
                <a:cs typeface="Calibri" pitchFamily="34" charset="-120"/>
              </a:rPr>
              <a:t>		</a:t>
            </a:r>
            <a:r>
              <a:rPr lang="en-US" altLang="ko-KR" sz="1000" dirty="0">
                <a:solidFill>
                  <a:srgbClr val="8B5CF6"/>
                </a:solidFill>
                <a:latin typeface="Calibri" pitchFamily="34" charset="0"/>
                <a:ea typeface="Calibri" pitchFamily="34" charset="-122"/>
                <a:cs typeface="Calibri" pitchFamily="34" charset="-120"/>
              </a:rPr>
              <a:t> </a:t>
            </a:r>
            <a:r>
              <a:rPr lang="en-US" altLang="ko-KR" sz="1000" dirty="0" err="1">
                <a:solidFill>
                  <a:srgbClr val="8B5CF6"/>
                </a:solidFill>
                <a:latin typeface="Calibri" pitchFamily="34" charset="0"/>
                <a:ea typeface="Calibri" pitchFamily="34" charset="-122"/>
                <a:cs typeface="Calibri" pitchFamily="34" charset="-120"/>
              </a:rPr>
              <a:t>공유</a:t>
            </a:r>
            <a:r>
              <a:rPr lang="en-US" altLang="ko-KR" sz="1000" dirty="0">
                <a:solidFill>
                  <a:srgbClr val="8B5CF6"/>
                </a:solidFill>
                <a:latin typeface="Calibri" pitchFamily="34" charset="0"/>
                <a:ea typeface="Calibri" pitchFamily="34" charset="-122"/>
                <a:cs typeface="Calibri" pitchFamily="34" charset="-120"/>
              </a:rPr>
              <a:t> ↗ </a:t>
            </a:r>
            <a:endParaRPr lang="en-US" sz="1000" dirty="0"/>
          </a:p>
        </p:txBody>
      </p:sp>
      <p:sp>
        <p:nvSpPr>
          <p:cNvPr id="18" name="Shape 16"/>
          <p:cNvSpPr/>
          <p:nvPr/>
        </p:nvSpPr>
        <p:spPr>
          <a:xfrm>
            <a:off x="365760" y="3374506"/>
            <a:ext cx="4073306" cy="1600777"/>
          </a:xfrm>
          <a:prstGeom prst="roundRect">
            <a:avLst>
              <a:gd name="adj" fmla="val 5333"/>
            </a:avLst>
          </a:prstGeom>
          <a:solidFill>
            <a:srgbClr val="1E293B"/>
          </a:solidFill>
          <a:ln/>
        </p:spPr>
        <p:txBody>
          <a:bodyPr/>
          <a:lstStyle/>
          <a:p>
            <a:endParaRPr/>
          </a:p>
        </p:txBody>
      </p:sp>
      <p:sp>
        <p:nvSpPr>
          <p:cNvPr id="19" name="Text 17"/>
          <p:cNvSpPr/>
          <p:nvPr/>
        </p:nvSpPr>
        <p:spPr>
          <a:xfrm>
            <a:off x="472952" y="3445968"/>
            <a:ext cx="3858922" cy="92900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실전 작성 순서 (추천)</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① evaluation_criteria.md (채점 기준 확립)</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② evaluator.md (검수 절차 정의)</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③ generator.md (AI slop 금지 + 채점 연동)</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④ planner.md (기능 확장 규칙)</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⑤ AGENTS.md (전체 파이프라인 조합)</a:t>
            </a:r>
            <a:endParaRPr lang="en-US" sz="950" dirty="0"/>
          </a:p>
        </p:txBody>
      </p:sp>
      <p:sp>
        <p:nvSpPr>
          <p:cNvPr id="20" name="Shape 18"/>
          <p:cNvSpPr/>
          <p:nvPr/>
        </p:nvSpPr>
        <p:spPr>
          <a:xfrm>
            <a:off x="4581989" y="3374506"/>
            <a:ext cx="4287691" cy="1600777"/>
          </a:xfrm>
          <a:prstGeom prst="roundRect">
            <a:avLst>
              <a:gd name="adj" fmla="val 5333"/>
            </a:avLst>
          </a:prstGeom>
          <a:solidFill>
            <a:srgbClr val="1E293B"/>
          </a:solidFill>
          <a:ln/>
        </p:spPr>
        <p:txBody>
          <a:bodyPr/>
          <a:lstStyle/>
          <a:p>
            <a:endParaRPr/>
          </a:p>
        </p:txBody>
      </p:sp>
      <p:sp>
        <p:nvSpPr>
          <p:cNvPr id="21" name="Text 19"/>
          <p:cNvSpPr/>
          <p:nvPr/>
        </p:nvSpPr>
        <p:spPr>
          <a:xfrm>
            <a:off x="4689182" y="3445968"/>
            <a:ext cx="4073306" cy="929000"/>
          </a:xfrm>
          <a:prstGeom prst="rect">
            <a:avLst/>
          </a:prstGeom>
          <a:noFill/>
          <a:ln/>
        </p:spPr>
        <p:txBody>
          <a:bodyPr wrap="square" rtlCol="0" anchor="t"/>
          <a:lstStyle/>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기억할 것</a:t>
            </a:r>
            <a:endParaRPr lang="en-US" sz="950" dirty="0"/>
          </a:p>
          <a:p>
            <a:pPr marL="0" indent="0">
              <a:lnSpc>
                <a:spcPct val="115000"/>
              </a:lnSpc>
              <a:spcAft>
                <a:spcPts val="200"/>
              </a:spcAft>
              <a:buNone/>
            </a:pP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Claude Code: CLAUDE.md = 오케스트레이터</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Codex: AGENTS.md = 오케스트레이터</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원리는 동일, 파일명만 다름</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채점 기준표가 Generator의 행동을 바꾼다</a:t>
            </a:r>
            <a:endParaRPr lang="en-US" sz="950" dirty="0"/>
          </a:p>
          <a:p>
            <a:pPr marL="0" indent="0">
              <a:lnSpc>
                <a:spcPct val="115000"/>
              </a:lnSpc>
              <a:spcAft>
                <a:spcPts val="200"/>
              </a:spcAft>
              <a:buNone/>
            </a:pPr>
            <a:r>
              <a:rPr lang="en-US" sz="950" dirty="0">
                <a:solidFill>
                  <a:srgbClr val="CBD5E1"/>
                </a:solidFill>
                <a:latin typeface="Consolas" pitchFamily="34" charset="0"/>
                <a:ea typeface="Consolas" pitchFamily="34" charset="-122"/>
                <a:cs typeface="Consolas" pitchFamily="34" charset="-120"/>
              </a:rPr>
              <a:t>→ 처음부터 완벽X, 점진적 개선이 핵심</a:t>
            </a:r>
            <a:endParaRPr lang="en-US" sz="9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프롬프트 = 부탁  vs  하네스 = 강제</a:t>
            </a:r>
            <a:endParaRPr lang="en-US" sz="2600" dirty="0"/>
          </a:p>
        </p:txBody>
      </p:sp>
      <p:sp>
        <p:nvSpPr>
          <p:cNvPr id="4" name="Shape 2"/>
          <p:cNvSpPr/>
          <p:nvPr/>
        </p:nvSpPr>
        <p:spPr>
          <a:xfrm>
            <a:off x="457200" y="1005840"/>
            <a:ext cx="3840480" cy="2743200"/>
          </a:xfrm>
          <a:prstGeom prst="rect">
            <a:avLst/>
          </a:prstGeom>
          <a:solidFill>
            <a:srgbClr val="2D1111"/>
          </a:solidFill>
          <a:ln/>
        </p:spPr>
        <p:txBody>
          <a:bodyPr/>
          <a:lstStyle/>
          <a:p>
            <a:endParaRPr/>
          </a:p>
        </p:txBody>
      </p:sp>
      <p:sp>
        <p:nvSpPr>
          <p:cNvPr id="5" name="Shape 3"/>
          <p:cNvSpPr/>
          <p:nvPr/>
        </p:nvSpPr>
        <p:spPr>
          <a:xfrm>
            <a:off x="457200" y="1005840"/>
            <a:ext cx="3840480" cy="54864"/>
          </a:xfrm>
          <a:prstGeom prst="rect">
            <a:avLst/>
          </a:prstGeom>
          <a:solidFill>
            <a:srgbClr val="EF4444"/>
          </a:solidFill>
          <a:ln/>
        </p:spPr>
        <p:txBody>
          <a:bodyPr/>
          <a:lstStyle/>
          <a:p>
            <a:endParaRPr/>
          </a:p>
        </p:txBody>
      </p:sp>
      <p:sp>
        <p:nvSpPr>
          <p:cNvPr id="6" name="Text 4"/>
          <p:cNvSpPr/>
          <p:nvPr/>
        </p:nvSpPr>
        <p:spPr>
          <a:xfrm>
            <a:off x="640080" y="1097280"/>
            <a:ext cx="3474720" cy="365760"/>
          </a:xfrm>
          <a:prstGeom prst="rect">
            <a:avLst/>
          </a:prstGeom>
          <a:noFill/>
          <a:ln/>
        </p:spPr>
        <p:txBody>
          <a:bodyPr wrap="square" rtlCol="0" anchor="ctr"/>
          <a:lstStyle/>
          <a:p>
            <a:pPr marL="0" indent="0">
              <a:buNone/>
            </a:pPr>
            <a:r>
              <a:rPr lang="en-US" sz="1800" b="1" dirty="0">
                <a:solidFill>
                  <a:srgbClr val="EF4444"/>
                </a:solidFill>
                <a:latin typeface="Trebuchet MS" pitchFamily="34" charset="0"/>
                <a:ea typeface="Trebuchet MS" pitchFamily="34" charset="-122"/>
                <a:cs typeface="Trebuchet MS" pitchFamily="34" charset="-120"/>
              </a:rPr>
              <a:t>프롬프트 (부탁)</a:t>
            </a:r>
            <a:endParaRPr lang="en-US" sz="1800" dirty="0"/>
          </a:p>
        </p:txBody>
      </p:sp>
      <p:sp>
        <p:nvSpPr>
          <p:cNvPr id="7" name="Text 5"/>
          <p:cNvSpPr/>
          <p:nvPr/>
        </p:nvSpPr>
        <p:spPr>
          <a:xfrm>
            <a:off x="640080" y="1554480"/>
            <a:ext cx="3474720" cy="20116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"좋은 코드 </a:t>
            </a:r>
            <a:r>
              <a:rPr lang="en-US" sz="1200" dirty="0" err="1">
                <a:solidFill>
                  <a:srgbClr val="CBD5E1"/>
                </a:solidFill>
                <a:latin typeface="Calibri" pitchFamily="34" charset="0"/>
                <a:ea typeface="Calibri" pitchFamily="34" charset="-122"/>
                <a:cs typeface="Calibri" pitchFamily="34" charset="-120"/>
              </a:rPr>
              <a:t>작성해</a:t>
            </a:r>
            <a:r>
              <a:rPr lang="en-US" sz="1200" dirty="0">
                <a:solidFill>
                  <a:srgbClr val="CBD5E1"/>
                </a:solidFill>
                <a:latin typeface="Calibri" pitchFamily="34" charset="0"/>
                <a:ea typeface="Calibri" pitchFamily="34" charset="-122"/>
                <a:cs typeface="Calibri" pitchFamily="34" charset="-120"/>
              </a:rPr>
              <a:t> 줘“</a:t>
            </a:r>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보라색 </a:t>
            </a:r>
            <a:r>
              <a:rPr lang="en-US" sz="1200" dirty="0" err="1">
                <a:solidFill>
                  <a:srgbClr val="CBD5E1"/>
                </a:solidFill>
                <a:latin typeface="Calibri" pitchFamily="34" charset="0"/>
                <a:ea typeface="Calibri" pitchFamily="34" charset="-122"/>
                <a:cs typeface="Calibri" pitchFamily="34" charset="-120"/>
              </a:rPr>
              <a:t>그라데이션</a:t>
            </a:r>
            <a:r>
              <a:rPr lang="en-US" sz="1200" dirty="0">
                <a:solidFill>
                  <a:srgbClr val="CBD5E1"/>
                </a:solidFill>
                <a:latin typeface="Calibri" pitchFamily="34" charset="0"/>
                <a:ea typeface="Calibri" pitchFamily="34" charset="-122"/>
                <a:cs typeface="Calibri" pitchFamily="34" charset="-120"/>
              </a:rPr>
              <a:t> </a:t>
            </a:r>
            <a:r>
              <a:rPr lang="en-US" sz="1200" dirty="0" err="1">
                <a:solidFill>
                  <a:srgbClr val="CBD5E1"/>
                </a:solidFill>
                <a:latin typeface="Calibri" pitchFamily="34" charset="0"/>
                <a:ea typeface="Calibri" pitchFamily="34" charset="-122"/>
                <a:cs typeface="Calibri" pitchFamily="34" charset="-120"/>
              </a:rPr>
              <a:t>배경</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흰색 카드 </a:t>
            </a:r>
            <a:r>
              <a:rPr lang="en-US" sz="1200" dirty="0" err="1">
                <a:solidFill>
                  <a:srgbClr val="CBD5E1"/>
                </a:solidFill>
                <a:latin typeface="Calibri" pitchFamily="34" charset="0"/>
                <a:ea typeface="Calibri" pitchFamily="34" charset="-122"/>
                <a:cs typeface="Calibri" pitchFamily="34" charset="-120"/>
              </a:rPr>
              <a:t>격자</a:t>
            </a:r>
            <a:r>
              <a:rPr lang="en-US" sz="1200" dirty="0">
                <a:solidFill>
                  <a:srgbClr val="CBD5E1"/>
                </a:solidFill>
                <a:latin typeface="Calibri" pitchFamily="34" charset="0"/>
                <a:ea typeface="Calibri" pitchFamily="34" charset="-122"/>
                <a:cs typeface="Calibri" pitchFamily="34" charset="-120"/>
              </a:rPr>
              <a:t> </a:t>
            </a:r>
            <a:r>
              <a:rPr lang="en-US" sz="1200" dirty="0" err="1">
                <a:solidFill>
                  <a:srgbClr val="CBD5E1"/>
                </a:solidFill>
                <a:latin typeface="Calibri" pitchFamily="34" charset="0"/>
                <a:ea typeface="Calibri" pitchFamily="34" charset="-122"/>
                <a:cs typeface="Calibri" pitchFamily="34" charset="-120"/>
              </a:rPr>
              <a:t>나열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Inter, Roboto </a:t>
            </a:r>
            <a:r>
              <a:rPr lang="en-US" sz="1200" dirty="0" err="1">
                <a:solidFill>
                  <a:srgbClr val="CBD5E1"/>
                </a:solidFill>
                <a:latin typeface="Calibri" pitchFamily="34" charset="0"/>
                <a:ea typeface="Calibri" pitchFamily="34" charset="-122"/>
                <a:cs typeface="Calibri" pitchFamily="34" charset="-120"/>
              </a:rPr>
              <a:t>기본</a:t>
            </a:r>
            <a:r>
              <a:rPr lang="en-US" sz="1200" dirty="0">
                <a:solidFill>
                  <a:srgbClr val="CBD5E1"/>
                </a:solidFill>
                <a:latin typeface="Calibri" pitchFamily="34" charset="0"/>
                <a:ea typeface="Calibri" pitchFamily="34" charset="-122"/>
                <a:cs typeface="Calibri" pitchFamily="34" charset="-120"/>
              </a:rPr>
              <a:t> </a:t>
            </a:r>
            <a:r>
              <a:rPr lang="en-US" sz="1200" dirty="0" err="1">
                <a:solidFill>
                  <a:srgbClr val="CBD5E1"/>
                </a:solidFill>
                <a:latin typeface="Calibri" pitchFamily="34" charset="0"/>
                <a:ea typeface="Calibri" pitchFamily="34" charset="-122"/>
                <a:cs typeface="Calibri" pitchFamily="34" charset="-120"/>
              </a:rPr>
              <a:t>폰트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히어로→기능→팀→CTA</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AI slop 패턴 반복</a:t>
            </a:r>
            <a:endParaRPr lang="en-US" sz="1200" dirty="0"/>
          </a:p>
        </p:txBody>
      </p:sp>
      <p:sp>
        <p:nvSpPr>
          <p:cNvPr id="8" name="Shape 6"/>
          <p:cNvSpPr/>
          <p:nvPr/>
        </p:nvSpPr>
        <p:spPr>
          <a:xfrm>
            <a:off x="4846320" y="1005840"/>
            <a:ext cx="3840480" cy="2743200"/>
          </a:xfrm>
          <a:prstGeom prst="rect">
            <a:avLst/>
          </a:prstGeom>
          <a:solidFill>
            <a:srgbClr val="0A1F1A"/>
          </a:solidFill>
          <a:ln/>
        </p:spPr>
        <p:txBody>
          <a:bodyPr/>
          <a:lstStyle/>
          <a:p>
            <a:endParaRPr/>
          </a:p>
        </p:txBody>
      </p:sp>
      <p:sp>
        <p:nvSpPr>
          <p:cNvPr id="9" name="Shape 7"/>
          <p:cNvSpPr/>
          <p:nvPr/>
        </p:nvSpPr>
        <p:spPr>
          <a:xfrm>
            <a:off x="4846320" y="1005840"/>
            <a:ext cx="3840480" cy="54864"/>
          </a:xfrm>
          <a:prstGeom prst="rect">
            <a:avLst/>
          </a:prstGeom>
          <a:solidFill>
            <a:srgbClr val="10B981"/>
          </a:solidFill>
          <a:ln/>
        </p:spPr>
        <p:txBody>
          <a:bodyPr/>
          <a:lstStyle/>
          <a:p>
            <a:endParaRPr/>
          </a:p>
        </p:txBody>
      </p:sp>
      <p:sp>
        <p:nvSpPr>
          <p:cNvPr id="10" name="Text 8"/>
          <p:cNvSpPr/>
          <p:nvPr/>
        </p:nvSpPr>
        <p:spPr>
          <a:xfrm>
            <a:off x="5029200" y="1097280"/>
            <a:ext cx="3474720" cy="365760"/>
          </a:xfrm>
          <a:prstGeom prst="rect">
            <a:avLst/>
          </a:prstGeom>
          <a:noFill/>
          <a:ln/>
        </p:spPr>
        <p:txBody>
          <a:bodyPr wrap="square" rtlCol="0" anchor="ctr"/>
          <a:lstStyle/>
          <a:p>
            <a:pPr marL="0" indent="0">
              <a:buNone/>
            </a:pPr>
            <a:r>
              <a:rPr lang="en-US" sz="1800" b="1" dirty="0">
                <a:solidFill>
                  <a:srgbClr val="10B981"/>
                </a:solidFill>
                <a:latin typeface="Trebuchet MS" pitchFamily="34" charset="0"/>
                <a:ea typeface="Trebuchet MS" pitchFamily="34" charset="-122"/>
                <a:cs typeface="Trebuchet MS" pitchFamily="34" charset="-120"/>
              </a:rPr>
              <a:t>하네스 (강제)</a:t>
            </a:r>
            <a:endParaRPr lang="en-US" sz="1800" dirty="0"/>
          </a:p>
        </p:txBody>
      </p:sp>
      <p:sp>
        <p:nvSpPr>
          <p:cNvPr id="11" name="Text 9"/>
          <p:cNvSpPr/>
          <p:nvPr/>
        </p:nvSpPr>
        <p:spPr>
          <a:xfrm>
            <a:off x="5029200" y="1554480"/>
            <a:ext cx="3474720" cy="20116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generator.md AI slop </a:t>
            </a:r>
            <a:r>
              <a:rPr lang="en-US" sz="1200" dirty="0" err="1">
                <a:solidFill>
                  <a:srgbClr val="CBD5E1"/>
                </a:solidFill>
                <a:latin typeface="Calibri" pitchFamily="34" charset="0"/>
                <a:ea typeface="Calibri" pitchFamily="34" charset="-122"/>
                <a:cs typeface="Calibri" pitchFamily="34" charset="-120"/>
              </a:rPr>
              <a:t>금지</a:t>
            </a:r>
            <a:r>
              <a:rPr lang="en-US" sz="1200" dirty="0">
                <a:solidFill>
                  <a:srgbClr val="CBD5E1"/>
                </a:solidFill>
                <a:latin typeface="Calibri" pitchFamily="34" charset="0"/>
                <a:ea typeface="Calibri" pitchFamily="34" charset="-122"/>
                <a:cs typeface="Calibri" pitchFamily="34" charset="-120"/>
              </a:rPr>
              <a:t>:</a:t>
            </a:r>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독특한 색상 (모노크롬/네온)</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비대칭 레이아웃, 오버랩</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타이포를 디자인 요소로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스크롤 효과, 마이크로 애니</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evaluation_criteria.md로 채점</a:t>
            </a:r>
            <a:endParaRPr lang="en-US" sz="1200" dirty="0"/>
          </a:p>
        </p:txBody>
      </p:sp>
      <p:sp>
        <p:nvSpPr>
          <p:cNvPr id="12" name="Shape 10"/>
          <p:cNvSpPr/>
          <p:nvPr/>
        </p:nvSpPr>
        <p:spPr>
          <a:xfrm>
            <a:off x="4330890" y="1920240"/>
            <a:ext cx="482220" cy="548640"/>
          </a:xfrm>
          <a:prstGeom prst="rect">
            <a:avLst/>
          </a:prstGeom>
          <a:solidFill>
            <a:srgbClr val="0F172A"/>
          </a:solidFill>
          <a:ln/>
        </p:spPr>
        <p:txBody>
          <a:bodyPr/>
          <a:lstStyle/>
          <a:p>
            <a:endParaRPr/>
          </a:p>
        </p:txBody>
      </p:sp>
      <p:sp>
        <p:nvSpPr>
          <p:cNvPr id="13" name="Text 11"/>
          <p:cNvSpPr/>
          <p:nvPr/>
        </p:nvSpPr>
        <p:spPr>
          <a:xfrm>
            <a:off x="4344537" y="1920240"/>
            <a:ext cx="454926" cy="548640"/>
          </a:xfrm>
          <a:prstGeom prst="rect">
            <a:avLst/>
          </a:prstGeom>
          <a:noFill/>
          <a:ln/>
        </p:spPr>
        <p:txBody>
          <a:bodyPr wrap="square" rtlCol="0" anchor="ctr"/>
          <a:lstStyle/>
          <a:p>
            <a:pPr marL="0" indent="0" algn="ctr">
              <a:buNone/>
            </a:pPr>
            <a:r>
              <a:rPr lang="en-US" sz="1800" b="1" dirty="0">
                <a:solidFill>
                  <a:srgbClr val="F97316"/>
                </a:solidFill>
                <a:latin typeface="Trebuchet MS" pitchFamily="34" charset="0"/>
                <a:ea typeface="Trebuchet MS" pitchFamily="34" charset="-122"/>
                <a:cs typeface="Trebuchet MS" pitchFamily="34" charset="-120"/>
              </a:rPr>
              <a:t>VS</a:t>
            </a:r>
            <a:endParaRPr lang="en-US" sz="1800" dirty="0"/>
          </a:p>
        </p:txBody>
      </p:sp>
      <p:sp>
        <p:nvSpPr>
          <p:cNvPr id="14" name="Shape 12"/>
          <p:cNvSpPr/>
          <p:nvPr/>
        </p:nvSpPr>
        <p:spPr>
          <a:xfrm>
            <a:off x="457200" y="4023360"/>
            <a:ext cx="8229600" cy="640080"/>
          </a:xfrm>
          <a:prstGeom prst="rect">
            <a:avLst/>
          </a:prstGeom>
          <a:solidFill>
            <a:srgbClr val="1E293B"/>
          </a:solidFill>
          <a:ln/>
        </p:spPr>
        <p:txBody>
          <a:bodyPr/>
          <a:lstStyle/>
          <a:p>
            <a:endParaRPr/>
          </a:p>
        </p:txBody>
      </p:sp>
      <p:sp>
        <p:nvSpPr>
          <p:cNvPr id="15" name="Text 13"/>
          <p:cNvSpPr/>
          <p:nvPr/>
        </p:nvSpPr>
        <p:spPr>
          <a:xfrm>
            <a:off x="640080" y="4023360"/>
            <a:ext cx="7863840" cy="640080"/>
          </a:xfrm>
          <a:prstGeom prst="rect">
            <a:avLst/>
          </a:prstGeom>
          <a:noFill/>
          <a:ln/>
        </p:spPr>
        <p:txBody>
          <a:bodyPr wrap="square" rtlCol="0" anchor="ctr"/>
          <a:lstStyle/>
          <a:p>
            <a:pPr marL="0" indent="0">
              <a:buNone/>
            </a:pPr>
            <a:r>
              <a:rPr lang="en-US" sz="1300" b="1" dirty="0">
                <a:solidFill>
                  <a:srgbClr val="F97316"/>
                </a:solidFill>
                <a:latin typeface="Calibri" pitchFamily="34" charset="0"/>
                <a:ea typeface="Calibri" pitchFamily="34" charset="-122"/>
                <a:cs typeface="Calibri" pitchFamily="34" charset="-120"/>
              </a:rPr>
              <a:t>에이전트가 규칙을 어겼을 때 프롬프트를 고치는 게 아닙니다.</a:t>
            </a:r>
            <a:endParaRPr lang="en-US" sz="1300" dirty="0"/>
          </a:p>
          <a:p>
            <a:pPr marL="0" indent="0">
              <a:buNone/>
            </a:pPr>
            <a:r>
              <a:rPr lang="en-US" sz="1300" b="1" dirty="0">
                <a:solidFill>
                  <a:srgbClr val="F97316"/>
                </a:solidFill>
                <a:latin typeface="Calibri" pitchFamily="34" charset="0"/>
                <a:ea typeface="Calibri" pitchFamily="34" charset="-122"/>
                <a:cs typeface="Calibri" pitchFamily="34" charset="-120"/>
              </a:rPr>
              <a:t>그 실패가 구조적으로 반복 불가능하게 하네스를 아예 고치는 겁니다.</a:t>
            </a:r>
            <a:endParaRPr lang="en-US" sz="1300" dirty="0"/>
          </a:p>
        </p:txBody>
      </p:sp>
      <p:sp>
        <p:nvSpPr>
          <p:cNvPr id="16" name="Text 14"/>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7" name="Text 15"/>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16 / 43</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5CF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하네스의 3가지 기둥</a:t>
            </a:r>
            <a:endParaRPr lang="en-US" sz="2600" dirty="0"/>
          </a:p>
        </p:txBody>
      </p:sp>
      <p:sp>
        <p:nvSpPr>
          <p:cNvPr id="4" name="Shape 2"/>
          <p:cNvSpPr/>
          <p:nvPr/>
        </p:nvSpPr>
        <p:spPr>
          <a:xfrm>
            <a:off x="457200" y="777240"/>
            <a:ext cx="8229600" cy="1051560"/>
          </a:xfrm>
          <a:prstGeom prst="rect">
            <a:avLst/>
          </a:prstGeom>
          <a:solidFill>
            <a:srgbClr val="1E293B"/>
          </a:solidFill>
          <a:ln/>
        </p:spPr>
        <p:txBody>
          <a:bodyPr/>
          <a:lstStyle/>
          <a:p>
            <a:endParaRPr/>
          </a:p>
        </p:txBody>
      </p:sp>
      <p:sp>
        <p:nvSpPr>
          <p:cNvPr id="5" name="Shape 3"/>
          <p:cNvSpPr/>
          <p:nvPr/>
        </p:nvSpPr>
        <p:spPr>
          <a:xfrm>
            <a:off x="640080" y="914400"/>
            <a:ext cx="502920" cy="502920"/>
          </a:xfrm>
          <a:prstGeom prst="rect">
            <a:avLst/>
          </a:prstGeom>
          <a:solidFill>
            <a:srgbClr val="3B82F6"/>
          </a:solidFill>
          <a:ln/>
        </p:spPr>
        <p:txBody>
          <a:bodyPr/>
          <a:lstStyle/>
          <a:p>
            <a:endParaRPr/>
          </a:p>
        </p:txBody>
      </p:sp>
      <p:sp>
        <p:nvSpPr>
          <p:cNvPr id="6" name="Text 4"/>
          <p:cNvSpPr/>
          <p:nvPr/>
        </p:nvSpPr>
        <p:spPr>
          <a:xfrm>
            <a:off x="640080" y="91440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1</a:t>
            </a:r>
            <a:endParaRPr lang="en-US" sz="2000" dirty="0"/>
          </a:p>
        </p:txBody>
      </p:sp>
      <p:sp>
        <p:nvSpPr>
          <p:cNvPr id="7" name="Text 5"/>
          <p:cNvSpPr/>
          <p:nvPr/>
        </p:nvSpPr>
        <p:spPr>
          <a:xfrm>
            <a:off x="1371600" y="822960"/>
            <a:ext cx="2743200" cy="365760"/>
          </a:xfrm>
          <a:prstGeom prst="rect">
            <a:avLst/>
          </a:prstGeom>
          <a:noFill/>
          <a:ln/>
        </p:spPr>
        <p:txBody>
          <a:bodyPr wrap="square" rtlCol="0" anchor="ctr"/>
          <a:lstStyle/>
          <a:p>
            <a:pPr marL="0" indent="0">
              <a:buNone/>
            </a:pPr>
            <a:r>
              <a:rPr lang="en-US" sz="1700" b="1" dirty="0">
                <a:solidFill>
                  <a:srgbClr val="3B82F6"/>
                </a:solidFill>
                <a:latin typeface="Trebuchet MS" pitchFamily="34" charset="0"/>
                <a:ea typeface="Trebuchet MS" pitchFamily="34" charset="-122"/>
                <a:cs typeface="Trebuchet MS" pitchFamily="34" charset="-120"/>
              </a:rPr>
              <a:t>컨텍스트 파일</a:t>
            </a:r>
            <a:endParaRPr lang="en-US" sz="1700" dirty="0"/>
          </a:p>
        </p:txBody>
      </p:sp>
      <p:sp>
        <p:nvSpPr>
          <p:cNvPr id="8" name="Text 6"/>
          <p:cNvSpPr/>
          <p:nvPr/>
        </p:nvSpPr>
        <p:spPr>
          <a:xfrm>
            <a:off x="1371600" y="1143000"/>
            <a:ext cx="713232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AGENTS.md / codex.md</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AI가 매 세션 시작 시 가장 먼저 읽는 파일</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60줄 이하, 지도를 줘라 (1000p 설명서 X)</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실수할 때마다 한 줄씩 추가 · 점진적 개선</a:t>
            </a:r>
            <a:endParaRPr lang="en-US" sz="1100" dirty="0"/>
          </a:p>
        </p:txBody>
      </p:sp>
      <p:sp>
        <p:nvSpPr>
          <p:cNvPr id="9" name="Shape 7"/>
          <p:cNvSpPr/>
          <p:nvPr/>
        </p:nvSpPr>
        <p:spPr>
          <a:xfrm>
            <a:off x="457200" y="1943100"/>
            <a:ext cx="8229600" cy="1051560"/>
          </a:xfrm>
          <a:prstGeom prst="rect">
            <a:avLst/>
          </a:prstGeom>
          <a:solidFill>
            <a:srgbClr val="1E293B"/>
          </a:solidFill>
          <a:ln/>
        </p:spPr>
        <p:txBody>
          <a:bodyPr/>
          <a:lstStyle/>
          <a:p>
            <a:endParaRPr/>
          </a:p>
        </p:txBody>
      </p:sp>
      <p:sp>
        <p:nvSpPr>
          <p:cNvPr id="10" name="Shape 8"/>
          <p:cNvSpPr/>
          <p:nvPr/>
        </p:nvSpPr>
        <p:spPr>
          <a:xfrm>
            <a:off x="640080" y="2080260"/>
            <a:ext cx="502920" cy="502920"/>
          </a:xfrm>
          <a:prstGeom prst="rect">
            <a:avLst/>
          </a:prstGeom>
          <a:solidFill>
            <a:srgbClr val="F97316"/>
          </a:solidFill>
          <a:ln/>
        </p:spPr>
        <p:txBody>
          <a:bodyPr/>
          <a:lstStyle/>
          <a:p>
            <a:endParaRPr/>
          </a:p>
        </p:txBody>
      </p:sp>
      <p:sp>
        <p:nvSpPr>
          <p:cNvPr id="11" name="Text 9"/>
          <p:cNvSpPr/>
          <p:nvPr/>
        </p:nvSpPr>
        <p:spPr>
          <a:xfrm>
            <a:off x="640080" y="208026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2</a:t>
            </a:r>
            <a:endParaRPr lang="en-US" sz="2000" dirty="0"/>
          </a:p>
        </p:txBody>
      </p:sp>
      <p:sp>
        <p:nvSpPr>
          <p:cNvPr id="12" name="Text 10"/>
          <p:cNvSpPr/>
          <p:nvPr/>
        </p:nvSpPr>
        <p:spPr>
          <a:xfrm>
            <a:off x="1371600" y="1988820"/>
            <a:ext cx="2743200" cy="365760"/>
          </a:xfrm>
          <a:prstGeom prst="rect">
            <a:avLst/>
          </a:prstGeom>
          <a:noFill/>
          <a:ln/>
        </p:spPr>
        <p:txBody>
          <a:bodyPr wrap="square" rtlCol="0" anchor="ctr"/>
          <a:lstStyle/>
          <a:p>
            <a:pPr marL="0" indent="0">
              <a:buNone/>
            </a:pPr>
            <a:r>
              <a:rPr lang="en-US" sz="1700" b="1" dirty="0">
                <a:solidFill>
                  <a:srgbClr val="F97316"/>
                </a:solidFill>
                <a:latin typeface="Trebuchet MS" pitchFamily="34" charset="0"/>
                <a:ea typeface="Trebuchet MS" pitchFamily="34" charset="-122"/>
                <a:cs typeface="Trebuchet MS" pitchFamily="34" charset="-120"/>
              </a:rPr>
              <a:t>자동 강제 시스템</a:t>
            </a:r>
            <a:endParaRPr lang="en-US" sz="1700" dirty="0"/>
          </a:p>
        </p:txBody>
      </p:sp>
      <p:sp>
        <p:nvSpPr>
          <p:cNvPr id="13" name="Text 11"/>
          <p:cNvSpPr/>
          <p:nvPr/>
        </p:nvSpPr>
        <p:spPr>
          <a:xfrm>
            <a:off x="1371600" y="2308860"/>
            <a:ext cx="713232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린터 + 프리커밋 훅</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코드 저장 직전 자동 검사 스크립트</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에러 시 에이전트가 스스로 수정</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사람 개입 없이 자동 교정 루프</a:t>
            </a:r>
            <a:endParaRPr lang="en-US" sz="1100" dirty="0"/>
          </a:p>
        </p:txBody>
      </p:sp>
      <p:sp>
        <p:nvSpPr>
          <p:cNvPr id="14" name="Shape 12"/>
          <p:cNvSpPr/>
          <p:nvPr/>
        </p:nvSpPr>
        <p:spPr>
          <a:xfrm>
            <a:off x="457200" y="3131820"/>
            <a:ext cx="8229600" cy="1051560"/>
          </a:xfrm>
          <a:prstGeom prst="rect">
            <a:avLst/>
          </a:prstGeom>
          <a:solidFill>
            <a:srgbClr val="1E293B"/>
          </a:solidFill>
          <a:ln/>
        </p:spPr>
        <p:txBody>
          <a:bodyPr/>
          <a:lstStyle/>
          <a:p>
            <a:endParaRPr/>
          </a:p>
        </p:txBody>
      </p:sp>
      <p:sp>
        <p:nvSpPr>
          <p:cNvPr id="15" name="Shape 13"/>
          <p:cNvSpPr/>
          <p:nvPr/>
        </p:nvSpPr>
        <p:spPr>
          <a:xfrm>
            <a:off x="640080" y="3268980"/>
            <a:ext cx="502920" cy="502920"/>
          </a:xfrm>
          <a:prstGeom prst="rect">
            <a:avLst/>
          </a:prstGeom>
          <a:solidFill>
            <a:srgbClr val="10B981"/>
          </a:solidFill>
          <a:ln/>
        </p:spPr>
        <p:txBody>
          <a:bodyPr/>
          <a:lstStyle/>
          <a:p>
            <a:endParaRPr/>
          </a:p>
        </p:txBody>
      </p:sp>
      <p:sp>
        <p:nvSpPr>
          <p:cNvPr id="16" name="Text 14"/>
          <p:cNvSpPr/>
          <p:nvPr/>
        </p:nvSpPr>
        <p:spPr>
          <a:xfrm>
            <a:off x="640080" y="326898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3</a:t>
            </a:r>
            <a:endParaRPr lang="en-US" sz="2000" dirty="0"/>
          </a:p>
        </p:txBody>
      </p:sp>
      <p:sp>
        <p:nvSpPr>
          <p:cNvPr id="17" name="Text 15"/>
          <p:cNvSpPr/>
          <p:nvPr/>
        </p:nvSpPr>
        <p:spPr>
          <a:xfrm>
            <a:off x="1371600" y="3177540"/>
            <a:ext cx="2743200" cy="365760"/>
          </a:xfrm>
          <a:prstGeom prst="rect">
            <a:avLst/>
          </a:prstGeom>
          <a:noFill/>
          <a:ln/>
        </p:spPr>
        <p:txBody>
          <a:bodyPr wrap="square" rtlCol="0" anchor="ctr"/>
          <a:lstStyle/>
          <a:p>
            <a:pPr marL="0" indent="0">
              <a:buNone/>
            </a:pPr>
            <a:r>
              <a:rPr lang="en-US" sz="1700" b="1" dirty="0">
                <a:solidFill>
                  <a:srgbClr val="10B981"/>
                </a:solidFill>
                <a:latin typeface="Trebuchet MS" pitchFamily="34" charset="0"/>
                <a:ea typeface="Trebuchet MS" pitchFamily="34" charset="-122"/>
                <a:cs typeface="Trebuchet MS" pitchFamily="34" charset="-120"/>
              </a:rPr>
              <a:t>가비지 컬렉션</a:t>
            </a:r>
            <a:endParaRPr lang="en-US" sz="1700" dirty="0"/>
          </a:p>
        </p:txBody>
      </p:sp>
      <p:sp>
        <p:nvSpPr>
          <p:cNvPr id="18" name="Text 16"/>
          <p:cNvSpPr/>
          <p:nvPr/>
        </p:nvSpPr>
        <p:spPr>
          <a:xfrm>
            <a:off x="1371600" y="3497580"/>
            <a:ext cx="713232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주기적 청소 에이전트</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AI가 만든 나쁜 패턴을 자동 감지/수정</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문서-코드 불일치 탐지</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실수 → 새 규칙 추가 → 하네스 진화</a:t>
            </a:r>
            <a:endParaRPr lang="en-US" sz="1100" dirty="0"/>
          </a:p>
        </p:txBody>
      </p:sp>
      <p:sp>
        <p:nvSpPr>
          <p:cNvPr id="19" name="Shape 17"/>
          <p:cNvSpPr/>
          <p:nvPr/>
        </p:nvSpPr>
        <p:spPr>
          <a:xfrm>
            <a:off x="457200" y="4320540"/>
            <a:ext cx="8229600" cy="320040"/>
          </a:xfrm>
          <a:prstGeom prst="rect">
            <a:avLst/>
          </a:prstGeom>
          <a:solidFill>
            <a:srgbClr val="8B5CF6"/>
          </a:solidFill>
          <a:ln/>
        </p:spPr>
        <p:txBody>
          <a:bodyPr/>
          <a:lstStyle/>
          <a:p>
            <a:endParaRPr/>
          </a:p>
        </p:txBody>
      </p:sp>
      <p:sp>
        <p:nvSpPr>
          <p:cNvPr id="20" name="Text 18"/>
          <p:cNvSpPr/>
          <p:nvPr/>
        </p:nvSpPr>
        <p:spPr>
          <a:xfrm>
            <a:off x="640080" y="4320540"/>
            <a:ext cx="7863840" cy="320040"/>
          </a:xfrm>
          <a:prstGeom prst="rect">
            <a:avLst/>
          </a:prstGeom>
          <a:noFill/>
          <a:ln/>
        </p:spPr>
        <p:txBody>
          <a:bodyPr wrap="square"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실수할 때마다 하네스가 점점 더 정교해집니다 · 울타리가 점점 높아지는 것</a:t>
            </a:r>
            <a:endParaRPr lang="en-US" sz="1100" dirty="0"/>
          </a:p>
        </p:txBody>
      </p:sp>
      <p:sp>
        <p:nvSpPr>
          <p:cNvPr id="21" name="Text 19"/>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2" name="Text 20"/>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17 / 43</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자동 교정 루프의 원칙</a:t>
            </a:r>
            <a:endParaRPr lang="en-US" sz="2600" dirty="0"/>
          </a:p>
        </p:txBody>
      </p:sp>
      <p:sp>
        <p:nvSpPr>
          <p:cNvPr id="3" name="Shape 1"/>
          <p:cNvSpPr/>
          <p:nvPr/>
        </p:nvSpPr>
        <p:spPr>
          <a:xfrm>
            <a:off x="45720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Text 2"/>
          <p:cNvSpPr/>
          <p:nvPr/>
        </p:nvSpPr>
        <p:spPr>
          <a:xfrm>
            <a:off x="640080" y="1097280"/>
            <a:ext cx="3474720" cy="365760"/>
          </a:xfrm>
          <a:prstGeom prst="rect">
            <a:avLst/>
          </a:prstGeom>
          <a:noFill/>
          <a:ln/>
        </p:spPr>
        <p:txBody>
          <a:bodyPr wrap="square" rtlCol="0" anchor="ctr"/>
          <a:lstStyle/>
          <a:p>
            <a:pPr marL="0" indent="0">
              <a:buNone/>
            </a:pPr>
            <a:r>
              <a:rPr lang="en-US" sz="1400" b="1" dirty="0">
                <a:solidFill>
                  <a:srgbClr val="10B981"/>
                </a:solidFill>
                <a:latin typeface="Trebuchet MS" pitchFamily="34" charset="0"/>
                <a:ea typeface="Trebuchet MS" pitchFamily="34" charset="-122"/>
                <a:cs typeface="Trebuchet MS" pitchFamily="34" charset="-120"/>
              </a:rPr>
              <a:t>[원칙] 성공은 조용히, 실패만 시끄럽게</a:t>
            </a:r>
            <a:endParaRPr lang="en-US" sz="1400" dirty="0"/>
          </a:p>
        </p:txBody>
      </p:sp>
      <p:sp>
        <p:nvSpPr>
          <p:cNvPr id="5" name="Text 3"/>
          <p:cNvSpPr/>
          <p:nvPr/>
        </p:nvSpPr>
        <p:spPr>
          <a:xfrm>
            <a:off x="640080" y="1554480"/>
            <a:ext cx="3474720" cy="1463040"/>
          </a:xfrm>
          <a:prstGeom prst="rect">
            <a:avLst/>
          </a:prstGeom>
          <a:noFill/>
          <a:ln/>
        </p:spPr>
        <p:txBody>
          <a:bodyPr wrap="square" rtlCol="0" anchor="ctr"/>
          <a:lstStyle/>
          <a:p>
            <a:pPr marL="0" indent="0">
              <a:buNone/>
            </a:pPr>
            <a:r>
              <a:rPr lang="en-US" sz="1200" dirty="0">
                <a:solidFill>
                  <a:srgbClr val="334155"/>
                </a:solidFill>
                <a:latin typeface="Calibri" pitchFamily="34" charset="0"/>
                <a:ea typeface="Calibri" pitchFamily="34" charset="-122"/>
                <a:cs typeface="Calibri" pitchFamily="34" charset="-120"/>
              </a:rPr>
              <a:t>테스트 통과 → 아무 말도 안 함</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테스트 실패 → 에이전트에게 알림</a:t>
            </a:r>
            <a:endParaRPr lang="en-US" sz="1200" dirty="0"/>
          </a:p>
          <a:p>
            <a:pPr marL="0" indent="0">
              <a:buNone/>
            </a:pP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통과한 테스트 결과 4,000줄을</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다 보여주면 AI가 정작 할 일을</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잊어버립니다.</a:t>
            </a:r>
            <a:endParaRPr lang="en-US" sz="1200" dirty="0"/>
          </a:p>
        </p:txBody>
      </p:sp>
      <p:sp>
        <p:nvSpPr>
          <p:cNvPr id="6" name="Shape 4"/>
          <p:cNvSpPr/>
          <p:nvPr/>
        </p:nvSpPr>
        <p:spPr>
          <a:xfrm>
            <a:off x="484632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7" name="Text 5"/>
          <p:cNvSpPr/>
          <p:nvPr/>
        </p:nvSpPr>
        <p:spPr>
          <a:xfrm>
            <a:off x="5029200" y="1097280"/>
            <a:ext cx="3474720" cy="365760"/>
          </a:xfrm>
          <a:prstGeom prst="rect">
            <a:avLst/>
          </a:prstGeom>
          <a:noFill/>
          <a:ln/>
        </p:spPr>
        <p:txBody>
          <a:bodyPr wrap="square" rtlCol="0" anchor="ctr"/>
          <a:lstStyle/>
          <a:p>
            <a:pPr marL="0" indent="0">
              <a:buNone/>
            </a:pPr>
            <a:r>
              <a:rPr lang="en-US" sz="1400" b="1" dirty="0">
                <a:solidFill>
                  <a:srgbClr val="3B82F6"/>
                </a:solidFill>
                <a:latin typeface="Trebuchet MS" pitchFamily="34" charset="0"/>
                <a:ea typeface="Trebuchet MS" pitchFamily="34" charset="-122"/>
                <a:cs typeface="Trebuchet MS" pitchFamily="34" charset="-120"/>
              </a:rPr>
              <a:t>[원칙] 자동 교정 루프</a:t>
            </a:r>
            <a:endParaRPr lang="en-US" sz="1400" dirty="0"/>
          </a:p>
        </p:txBody>
      </p:sp>
      <p:sp>
        <p:nvSpPr>
          <p:cNvPr id="8" name="Text 6"/>
          <p:cNvSpPr/>
          <p:nvPr/>
        </p:nvSpPr>
        <p:spPr>
          <a:xfrm>
            <a:off x="5029200" y="1554480"/>
            <a:ext cx="3474720" cy="1463040"/>
          </a:xfrm>
          <a:prstGeom prst="rect">
            <a:avLst/>
          </a:prstGeom>
          <a:noFill/>
          <a:ln/>
        </p:spPr>
        <p:txBody>
          <a:bodyPr wrap="square" rtlCol="0" anchor="ctr"/>
          <a:lstStyle/>
          <a:p>
            <a:pPr marL="0" indent="0">
              <a:buNone/>
            </a:pPr>
            <a:r>
              <a:rPr lang="en-US" sz="1200" dirty="0">
                <a:solidFill>
                  <a:srgbClr val="334155"/>
                </a:solidFill>
                <a:latin typeface="Calibri" pitchFamily="34" charset="0"/>
                <a:ea typeface="Calibri" pitchFamily="34" charset="-122"/>
                <a:cs typeface="Calibri" pitchFamily="34" charset="-120"/>
              </a:rPr>
              <a:t>1. 에이전트가 코드 작성</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2. 린터/훅이 자동 검사</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3. 에러 발견 시 에이전트에게 반환</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4. 에이전트가 스스로 수정</a:t>
            </a:r>
            <a:endParaRPr lang="en-US" sz="1200" dirty="0"/>
          </a:p>
          <a:p>
            <a:pPr marL="0" indent="0">
              <a:buNone/>
            </a:pPr>
            <a:r>
              <a:rPr lang="en-US" sz="1200" dirty="0">
                <a:solidFill>
                  <a:srgbClr val="334155"/>
                </a:solidFill>
                <a:latin typeface="Calibri" pitchFamily="34" charset="0"/>
                <a:ea typeface="Calibri" pitchFamily="34" charset="-122"/>
                <a:cs typeface="Calibri" pitchFamily="34" charset="-120"/>
              </a:rPr>
              <a:t>5. 사람 개입 없이 반복</a:t>
            </a:r>
            <a:endParaRPr lang="en-US" sz="1200" dirty="0"/>
          </a:p>
        </p:txBody>
      </p:sp>
      <p:sp>
        <p:nvSpPr>
          <p:cNvPr id="9" name="Shape 7"/>
          <p:cNvSpPr/>
          <p:nvPr/>
        </p:nvSpPr>
        <p:spPr>
          <a:xfrm>
            <a:off x="457200" y="3474720"/>
            <a:ext cx="8229600" cy="1097280"/>
          </a:xfrm>
          <a:prstGeom prst="rect">
            <a:avLst/>
          </a:prstGeom>
          <a:solidFill>
            <a:srgbClr val="0F172A"/>
          </a:solidFill>
          <a:ln/>
        </p:spPr>
        <p:txBody>
          <a:bodyPr/>
          <a:lstStyle/>
          <a:p>
            <a:endParaRPr/>
          </a:p>
        </p:txBody>
      </p:sp>
      <p:sp>
        <p:nvSpPr>
          <p:cNvPr id="10" name="Text 8"/>
          <p:cNvSpPr/>
          <p:nvPr/>
        </p:nvSpPr>
        <p:spPr>
          <a:xfrm>
            <a:off x="640080" y="3566160"/>
            <a:ext cx="7680960" cy="365760"/>
          </a:xfrm>
          <a:prstGeom prst="rect">
            <a:avLst/>
          </a:prstGeom>
          <a:noFill/>
          <a:ln/>
        </p:spPr>
        <p:txBody>
          <a:bodyPr wrap="square" rtlCol="0" anchor="ctr"/>
          <a:lstStyle/>
          <a:p>
            <a:pPr marL="0" indent="0">
              <a:buNone/>
            </a:pPr>
            <a:r>
              <a:rPr lang="en-US" sz="1600" b="1" dirty="0">
                <a:solidFill>
                  <a:srgbClr val="EF4444"/>
                </a:solidFill>
                <a:latin typeface="Trebuchet MS" pitchFamily="34" charset="0"/>
                <a:ea typeface="Trebuchet MS" pitchFamily="34" charset="-122"/>
                <a:cs typeface="Trebuchet MS" pitchFamily="34" charset="-120"/>
              </a:rPr>
              <a:t>[주의] Garbage In, Garbage Out</a:t>
            </a:r>
            <a:endParaRPr lang="en-US" sz="1600" dirty="0"/>
          </a:p>
        </p:txBody>
      </p:sp>
      <p:sp>
        <p:nvSpPr>
          <p:cNvPr id="11" name="Text 9"/>
          <p:cNvSpPr/>
          <p:nvPr/>
        </p:nvSpPr>
        <p:spPr>
          <a:xfrm>
            <a:off x="640080" y="3931920"/>
            <a:ext cx="7680960" cy="54864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문제 정의나 기획 자체가 구리면 아무리 하네스를 거쳐도 좋은 결과물이 나오지 않습니다.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하네스는 좋은 걸 더 잘 만들게 도와주는 것이지, 별로인 걸 좋게 만드는 마법이 아닙니다.</a:t>
            </a:r>
            <a:endParaRPr lang="en-US" sz="12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18 / 43</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실습: Codex 하네스 프로젝트 실행</a:t>
            </a:r>
            <a:endParaRPr lang="en-US" sz="2600" dirty="0"/>
          </a:p>
        </p:txBody>
      </p:sp>
      <p:sp>
        <p:nvSpPr>
          <p:cNvPr id="3" name="Shape 1"/>
          <p:cNvSpPr/>
          <p:nvPr/>
        </p:nvSpPr>
        <p:spPr>
          <a:xfrm>
            <a:off x="457200" y="1005840"/>
            <a:ext cx="8229600" cy="914400"/>
          </a:xfrm>
          <a:prstGeom prst="rect">
            <a:avLst/>
          </a:prstGeom>
          <a:solidFill>
            <a:srgbClr val="0F172A"/>
          </a:solidFill>
          <a:ln/>
        </p:spPr>
        <p:txBody>
          <a:bodyPr/>
          <a:lstStyle/>
          <a:p>
            <a:endParaRPr/>
          </a:p>
        </p:txBody>
      </p:sp>
      <p:sp>
        <p:nvSpPr>
          <p:cNvPr id="4" name="Text 2"/>
          <p:cNvSpPr/>
          <p:nvPr/>
        </p:nvSpPr>
        <p:spPr>
          <a:xfrm>
            <a:off x="640080" y="1051560"/>
            <a:ext cx="7315200" cy="274320"/>
          </a:xfrm>
          <a:prstGeom prst="rect">
            <a:avLst/>
          </a:prstGeom>
          <a:noFill/>
          <a:ln/>
        </p:spPr>
        <p:txBody>
          <a:bodyPr wrap="square" rtlCol="0" anchor="ctr"/>
          <a:lstStyle/>
          <a:p>
            <a:pPr marL="0" indent="0">
              <a:buNone/>
            </a:pPr>
            <a:r>
              <a:rPr lang="en-US" sz="1000" dirty="0">
                <a:solidFill>
                  <a:srgbClr val="10B981"/>
                </a:solidFill>
                <a:latin typeface="Consolas" pitchFamily="34" charset="0"/>
                <a:ea typeface="Consolas" pitchFamily="34" charset="-122"/>
                <a:cs typeface="Consolas" pitchFamily="34" charset="-120"/>
              </a:rPr>
              <a:t>$ cd harness-project &amp;&amp; codex</a:t>
            </a:r>
            <a:endParaRPr lang="en-US" sz="1000" dirty="0"/>
          </a:p>
        </p:txBody>
      </p:sp>
      <p:sp>
        <p:nvSpPr>
          <p:cNvPr id="5" name="Text 3"/>
          <p:cNvSpPr/>
          <p:nvPr/>
        </p:nvSpPr>
        <p:spPr>
          <a:xfrm>
            <a:off x="640080" y="1325880"/>
            <a:ext cx="7772400" cy="457200"/>
          </a:xfrm>
          <a:prstGeom prst="rect">
            <a:avLst/>
          </a:prstGeom>
          <a:noFill/>
          <a:ln/>
        </p:spPr>
        <p:txBody>
          <a:bodyPr wrap="square" rtlCol="0" anchor="ctr"/>
          <a:lstStyle/>
          <a:p>
            <a:pPr marL="0" indent="0">
              <a:buNone/>
            </a:pPr>
            <a:r>
              <a:rPr lang="en-US" sz="1200" dirty="0">
                <a:solidFill>
                  <a:srgbClr val="06B6D4"/>
                </a:solidFill>
                <a:latin typeface="Consolas" pitchFamily="34" charset="0"/>
                <a:ea typeface="Consolas" pitchFamily="34" charset="-122"/>
                <a:cs typeface="Consolas" pitchFamily="34" charset="-120"/>
              </a:rPr>
              <a:t>"AI 교육 전문 회사 사용성연구소의 랜딩페이지를 만들어줘"</a:t>
            </a:r>
            <a:endParaRPr lang="en-US" sz="1200" dirty="0"/>
          </a:p>
        </p:txBody>
      </p:sp>
      <p:sp>
        <p:nvSpPr>
          <p:cNvPr id="6" name="Shape 4"/>
          <p:cNvSpPr/>
          <p:nvPr/>
        </p:nvSpPr>
        <p:spPr>
          <a:xfrm>
            <a:off x="457200" y="2103120"/>
            <a:ext cx="15544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7" name="Shape 5"/>
          <p:cNvSpPr/>
          <p:nvPr/>
        </p:nvSpPr>
        <p:spPr>
          <a:xfrm>
            <a:off x="457200" y="2103120"/>
            <a:ext cx="1554480" cy="54864"/>
          </a:xfrm>
          <a:prstGeom prst="rect">
            <a:avLst/>
          </a:prstGeom>
          <a:solidFill>
            <a:srgbClr val="8B5CF6"/>
          </a:solidFill>
          <a:ln/>
        </p:spPr>
        <p:txBody>
          <a:bodyPr/>
          <a:lstStyle/>
          <a:p>
            <a:endParaRPr/>
          </a:p>
        </p:txBody>
      </p:sp>
      <p:sp>
        <p:nvSpPr>
          <p:cNvPr id="8" name="Text 6"/>
          <p:cNvSpPr/>
          <p:nvPr/>
        </p:nvSpPr>
        <p:spPr>
          <a:xfrm>
            <a:off x="457200" y="2194560"/>
            <a:ext cx="1554480" cy="274320"/>
          </a:xfrm>
          <a:prstGeom prst="rect">
            <a:avLst/>
          </a:prstGeom>
          <a:noFill/>
          <a:ln/>
        </p:spPr>
        <p:txBody>
          <a:bodyPr wrap="square" rtlCol="0" anchor="ctr"/>
          <a:lstStyle/>
          <a:p>
            <a:pPr marL="0" indent="0" algn="ctr">
              <a:buNone/>
            </a:pPr>
            <a:r>
              <a:rPr lang="en-US" sz="1000" dirty="0">
                <a:solidFill>
                  <a:srgbClr val="94A3B8"/>
                </a:solidFill>
                <a:latin typeface="Consolas" pitchFamily="34" charset="0"/>
                <a:ea typeface="Consolas" pitchFamily="34" charset="-122"/>
                <a:cs typeface="Consolas" pitchFamily="34" charset="-120"/>
              </a:rPr>
              <a:t>Step 1</a:t>
            </a:r>
            <a:endParaRPr lang="en-US" sz="1000" dirty="0"/>
          </a:p>
        </p:txBody>
      </p:sp>
      <p:sp>
        <p:nvSpPr>
          <p:cNvPr id="9" name="Text 7"/>
          <p:cNvSpPr/>
          <p:nvPr/>
        </p:nvSpPr>
        <p:spPr>
          <a:xfrm>
            <a:off x="502920" y="2468880"/>
            <a:ext cx="1463040" cy="548640"/>
          </a:xfrm>
          <a:prstGeom prst="rect">
            <a:avLst/>
          </a:prstGeom>
          <a:noFill/>
          <a:ln/>
        </p:spPr>
        <p:txBody>
          <a:bodyPr wrap="square" rtlCol="0" anchor="ctr"/>
          <a:lstStyle/>
          <a:p>
            <a:pPr marL="0" indent="0" algn="ctr">
              <a:buNone/>
            </a:pPr>
            <a:r>
              <a:rPr lang="en-US" sz="1200" b="1" dirty="0">
                <a:solidFill>
                  <a:srgbClr val="8B5CF6"/>
                </a:solidFill>
                <a:latin typeface="Trebuchet MS" pitchFamily="34" charset="0"/>
                <a:ea typeface="Trebuchet MS" pitchFamily="34" charset="-122"/>
                <a:cs typeface="Trebuchet MS" pitchFamily="34" charset="-120"/>
              </a:rPr>
              <a:t>Planner</a:t>
            </a:r>
            <a:endParaRPr lang="en-US" sz="1200" dirty="0"/>
          </a:p>
        </p:txBody>
      </p:sp>
      <p:sp>
        <p:nvSpPr>
          <p:cNvPr id="10" name="Text 8"/>
          <p:cNvSpPr/>
          <p:nvPr/>
        </p:nvSpPr>
        <p:spPr>
          <a:xfrm>
            <a:off x="502920" y="3108960"/>
            <a:ext cx="14630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SPEC.md 생성</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기능 8개+ 설계</a:t>
            </a:r>
            <a:endParaRPr lang="en-US" sz="1000" dirty="0"/>
          </a:p>
        </p:txBody>
      </p:sp>
      <p:sp>
        <p:nvSpPr>
          <p:cNvPr id="11" name="Shape 9"/>
          <p:cNvSpPr/>
          <p:nvPr/>
        </p:nvSpPr>
        <p:spPr>
          <a:xfrm>
            <a:off x="2148840" y="2103120"/>
            <a:ext cx="15544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2" name="Shape 10"/>
          <p:cNvSpPr/>
          <p:nvPr/>
        </p:nvSpPr>
        <p:spPr>
          <a:xfrm>
            <a:off x="2148840" y="2103120"/>
            <a:ext cx="1554480" cy="54864"/>
          </a:xfrm>
          <a:prstGeom prst="rect">
            <a:avLst/>
          </a:prstGeom>
          <a:solidFill>
            <a:srgbClr val="3B82F6"/>
          </a:solidFill>
          <a:ln/>
        </p:spPr>
        <p:txBody>
          <a:bodyPr/>
          <a:lstStyle/>
          <a:p>
            <a:endParaRPr/>
          </a:p>
        </p:txBody>
      </p:sp>
      <p:sp>
        <p:nvSpPr>
          <p:cNvPr id="13" name="Text 11"/>
          <p:cNvSpPr/>
          <p:nvPr/>
        </p:nvSpPr>
        <p:spPr>
          <a:xfrm>
            <a:off x="2148840" y="2194560"/>
            <a:ext cx="1554480" cy="274320"/>
          </a:xfrm>
          <a:prstGeom prst="rect">
            <a:avLst/>
          </a:prstGeom>
          <a:noFill/>
          <a:ln/>
        </p:spPr>
        <p:txBody>
          <a:bodyPr wrap="square" rtlCol="0" anchor="ctr"/>
          <a:lstStyle/>
          <a:p>
            <a:pPr marL="0" indent="0" algn="ctr">
              <a:buNone/>
            </a:pPr>
            <a:r>
              <a:rPr lang="en-US" sz="1000" dirty="0">
                <a:solidFill>
                  <a:srgbClr val="94A3B8"/>
                </a:solidFill>
                <a:latin typeface="Consolas" pitchFamily="34" charset="0"/>
                <a:ea typeface="Consolas" pitchFamily="34" charset="-122"/>
                <a:cs typeface="Consolas" pitchFamily="34" charset="-120"/>
              </a:rPr>
              <a:t>Step 2</a:t>
            </a:r>
            <a:endParaRPr lang="en-US" sz="1000" dirty="0"/>
          </a:p>
        </p:txBody>
      </p:sp>
      <p:sp>
        <p:nvSpPr>
          <p:cNvPr id="14" name="Text 12"/>
          <p:cNvSpPr/>
          <p:nvPr/>
        </p:nvSpPr>
        <p:spPr>
          <a:xfrm>
            <a:off x="2194560" y="2468880"/>
            <a:ext cx="1463040" cy="548640"/>
          </a:xfrm>
          <a:prstGeom prst="rect">
            <a:avLst/>
          </a:prstGeom>
          <a:noFill/>
          <a:ln/>
        </p:spPr>
        <p:txBody>
          <a:bodyPr wrap="square" rtlCol="0" anchor="ctr"/>
          <a:lstStyle/>
          <a:p>
            <a:pPr marL="0" indent="0" algn="ctr">
              <a:buNone/>
            </a:pPr>
            <a:r>
              <a:rPr lang="en-US" sz="1200" b="1" dirty="0">
                <a:solidFill>
                  <a:srgbClr val="3B82F6"/>
                </a:solidFill>
                <a:latin typeface="Trebuchet MS" pitchFamily="34" charset="0"/>
                <a:ea typeface="Trebuchet MS" pitchFamily="34" charset="-122"/>
                <a:cs typeface="Trebuchet MS" pitchFamily="34" charset="-120"/>
              </a:rPr>
              <a:t>Generator</a:t>
            </a:r>
            <a:endParaRPr lang="en-US" sz="1200" dirty="0"/>
          </a:p>
        </p:txBody>
      </p:sp>
      <p:sp>
        <p:nvSpPr>
          <p:cNvPr id="15" name="Text 13"/>
          <p:cNvSpPr/>
          <p:nvPr/>
        </p:nvSpPr>
        <p:spPr>
          <a:xfrm>
            <a:off x="2194560" y="3108960"/>
            <a:ext cx="14630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output/</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index.html</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SELF_CHECK.md</a:t>
            </a:r>
            <a:endParaRPr lang="en-US" sz="1000" dirty="0"/>
          </a:p>
        </p:txBody>
      </p:sp>
      <p:sp>
        <p:nvSpPr>
          <p:cNvPr id="16" name="Shape 14"/>
          <p:cNvSpPr/>
          <p:nvPr/>
        </p:nvSpPr>
        <p:spPr>
          <a:xfrm>
            <a:off x="3840480" y="2103120"/>
            <a:ext cx="15544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7" name="Shape 15"/>
          <p:cNvSpPr/>
          <p:nvPr/>
        </p:nvSpPr>
        <p:spPr>
          <a:xfrm>
            <a:off x="3840480" y="2103120"/>
            <a:ext cx="1554480" cy="54864"/>
          </a:xfrm>
          <a:prstGeom prst="rect">
            <a:avLst/>
          </a:prstGeom>
          <a:solidFill>
            <a:srgbClr val="EF4444"/>
          </a:solidFill>
          <a:ln/>
        </p:spPr>
        <p:txBody>
          <a:bodyPr/>
          <a:lstStyle/>
          <a:p>
            <a:endParaRPr/>
          </a:p>
        </p:txBody>
      </p:sp>
      <p:sp>
        <p:nvSpPr>
          <p:cNvPr id="18" name="Text 16"/>
          <p:cNvSpPr/>
          <p:nvPr/>
        </p:nvSpPr>
        <p:spPr>
          <a:xfrm>
            <a:off x="3840480" y="2194560"/>
            <a:ext cx="1554480" cy="274320"/>
          </a:xfrm>
          <a:prstGeom prst="rect">
            <a:avLst/>
          </a:prstGeom>
          <a:noFill/>
          <a:ln/>
        </p:spPr>
        <p:txBody>
          <a:bodyPr wrap="square" rtlCol="0" anchor="ctr"/>
          <a:lstStyle/>
          <a:p>
            <a:pPr marL="0" indent="0" algn="ctr">
              <a:buNone/>
            </a:pPr>
            <a:r>
              <a:rPr lang="en-US" sz="1000" dirty="0">
                <a:solidFill>
                  <a:srgbClr val="94A3B8"/>
                </a:solidFill>
                <a:latin typeface="Consolas" pitchFamily="34" charset="0"/>
                <a:ea typeface="Consolas" pitchFamily="34" charset="-122"/>
                <a:cs typeface="Consolas" pitchFamily="34" charset="-120"/>
              </a:rPr>
              <a:t>Step 3</a:t>
            </a:r>
            <a:endParaRPr lang="en-US" sz="1000" dirty="0"/>
          </a:p>
        </p:txBody>
      </p:sp>
      <p:sp>
        <p:nvSpPr>
          <p:cNvPr id="19" name="Text 17"/>
          <p:cNvSpPr/>
          <p:nvPr/>
        </p:nvSpPr>
        <p:spPr>
          <a:xfrm>
            <a:off x="3886200" y="2468880"/>
            <a:ext cx="1463040" cy="548640"/>
          </a:xfrm>
          <a:prstGeom prst="rect">
            <a:avLst/>
          </a:prstGeom>
          <a:noFill/>
          <a:ln/>
        </p:spPr>
        <p:txBody>
          <a:bodyPr wrap="square" rtlCol="0" anchor="ctr"/>
          <a:lstStyle/>
          <a:p>
            <a:pPr marL="0" indent="0" algn="ctr">
              <a:buNone/>
            </a:pPr>
            <a:r>
              <a:rPr lang="en-US" sz="1200" b="1" dirty="0">
                <a:solidFill>
                  <a:srgbClr val="EF4444"/>
                </a:solidFill>
                <a:latin typeface="Trebuchet MS" pitchFamily="34" charset="0"/>
                <a:ea typeface="Trebuchet MS" pitchFamily="34" charset="-122"/>
                <a:cs typeface="Trebuchet MS" pitchFamily="34" charset="-120"/>
              </a:rPr>
              <a:t>Evaluator</a:t>
            </a:r>
            <a:endParaRPr lang="en-US" sz="1200" dirty="0"/>
          </a:p>
        </p:txBody>
      </p:sp>
      <p:sp>
        <p:nvSpPr>
          <p:cNvPr id="20" name="Text 18"/>
          <p:cNvSpPr/>
          <p:nvPr/>
        </p:nvSpPr>
        <p:spPr>
          <a:xfrm>
            <a:off x="3886200" y="3108960"/>
            <a:ext cx="14630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QA_REPORT</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채점 + 판정</a:t>
            </a:r>
            <a:endParaRPr lang="en-US" sz="1000" dirty="0"/>
          </a:p>
        </p:txBody>
      </p:sp>
      <p:sp>
        <p:nvSpPr>
          <p:cNvPr id="21" name="Shape 19"/>
          <p:cNvSpPr/>
          <p:nvPr/>
        </p:nvSpPr>
        <p:spPr>
          <a:xfrm>
            <a:off x="5532120" y="2103120"/>
            <a:ext cx="15544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22" name="Shape 20"/>
          <p:cNvSpPr/>
          <p:nvPr/>
        </p:nvSpPr>
        <p:spPr>
          <a:xfrm>
            <a:off x="5532120" y="2103120"/>
            <a:ext cx="1554480" cy="54864"/>
          </a:xfrm>
          <a:prstGeom prst="rect">
            <a:avLst/>
          </a:prstGeom>
          <a:solidFill>
            <a:srgbClr val="3B82F6"/>
          </a:solidFill>
          <a:ln/>
        </p:spPr>
        <p:txBody>
          <a:bodyPr/>
          <a:lstStyle/>
          <a:p>
            <a:endParaRPr/>
          </a:p>
        </p:txBody>
      </p:sp>
      <p:sp>
        <p:nvSpPr>
          <p:cNvPr id="23" name="Text 21"/>
          <p:cNvSpPr/>
          <p:nvPr/>
        </p:nvSpPr>
        <p:spPr>
          <a:xfrm>
            <a:off x="5532120" y="2194560"/>
            <a:ext cx="1554480" cy="274320"/>
          </a:xfrm>
          <a:prstGeom prst="rect">
            <a:avLst/>
          </a:prstGeom>
          <a:noFill/>
          <a:ln/>
        </p:spPr>
        <p:txBody>
          <a:bodyPr wrap="square" rtlCol="0" anchor="ctr"/>
          <a:lstStyle/>
          <a:p>
            <a:pPr marL="0" indent="0" algn="ctr">
              <a:buNone/>
            </a:pPr>
            <a:r>
              <a:rPr lang="en-US" sz="1000" dirty="0">
                <a:solidFill>
                  <a:srgbClr val="94A3B8"/>
                </a:solidFill>
                <a:latin typeface="Consolas" pitchFamily="34" charset="0"/>
                <a:ea typeface="Consolas" pitchFamily="34" charset="-122"/>
                <a:cs typeface="Consolas" pitchFamily="34" charset="-120"/>
              </a:rPr>
              <a:t>Step 4</a:t>
            </a:r>
            <a:endParaRPr lang="en-US" sz="1000" dirty="0"/>
          </a:p>
        </p:txBody>
      </p:sp>
      <p:sp>
        <p:nvSpPr>
          <p:cNvPr id="24" name="Text 22"/>
          <p:cNvSpPr/>
          <p:nvPr/>
        </p:nvSpPr>
        <p:spPr>
          <a:xfrm>
            <a:off x="5577840" y="2468880"/>
            <a:ext cx="1463040" cy="548640"/>
          </a:xfrm>
          <a:prstGeom prst="rect">
            <a:avLst/>
          </a:prstGeom>
          <a:noFill/>
          <a:ln/>
        </p:spPr>
        <p:txBody>
          <a:bodyPr wrap="square" rtlCol="0" anchor="ctr"/>
          <a:lstStyle/>
          <a:p>
            <a:pPr marL="0" indent="0" algn="ctr">
              <a:buNone/>
            </a:pPr>
            <a:r>
              <a:rPr lang="en-US" sz="1200" b="1" dirty="0">
                <a:solidFill>
                  <a:srgbClr val="3B82F6"/>
                </a:solidFill>
                <a:latin typeface="Trebuchet MS" pitchFamily="34" charset="0"/>
                <a:ea typeface="Trebuchet MS" pitchFamily="34" charset="-122"/>
                <a:cs typeface="Trebuchet MS" pitchFamily="34" charset="-120"/>
              </a:rPr>
              <a:t>재작업</a:t>
            </a:r>
            <a:endParaRPr lang="en-US" sz="1200" dirty="0"/>
          </a:p>
        </p:txBody>
      </p:sp>
      <p:sp>
        <p:nvSpPr>
          <p:cNvPr id="25" name="Text 23"/>
          <p:cNvSpPr/>
          <p:nvPr/>
        </p:nvSpPr>
        <p:spPr>
          <a:xfrm>
            <a:off x="5577840" y="3108960"/>
            <a:ext cx="14630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피드백 반영</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index.html 수정</a:t>
            </a:r>
            <a:endParaRPr lang="en-US" sz="1000" dirty="0"/>
          </a:p>
        </p:txBody>
      </p:sp>
      <p:sp>
        <p:nvSpPr>
          <p:cNvPr id="26" name="Shape 24"/>
          <p:cNvSpPr/>
          <p:nvPr/>
        </p:nvSpPr>
        <p:spPr>
          <a:xfrm>
            <a:off x="7223760" y="2103120"/>
            <a:ext cx="15544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27" name="Shape 25"/>
          <p:cNvSpPr/>
          <p:nvPr/>
        </p:nvSpPr>
        <p:spPr>
          <a:xfrm>
            <a:off x="7223760" y="2103120"/>
            <a:ext cx="1554480" cy="54864"/>
          </a:xfrm>
          <a:prstGeom prst="rect">
            <a:avLst/>
          </a:prstGeom>
          <a:solidFill>
            <a:srgbClr val="10B981"/>
          </a:solidFill>
          <a:ln/>
        </p:spPr>
        <p:txBody>
          <a:bodyPr/>
          <a:lstStyle/>
          <a:p>
            <a:endParaRPr/>
          </a:p>
        </p:txBody>
      </p:sp>
      <p:sp>
        <p:nvSpPr>
          <p:cNvPr id="28" name="Text 26"/>
          <p:cNvSpPr/>
          <p:nvPr/>
        </p:nvSpPr>
        <p:spPr>
          <a:xfrm>
            <a:off x="7223760" y="2194560"/>
            <a:ext cx="1554480" cy="274320"/>
          </a:xfrm>
          <a:prstGeom prst="rect">
            <a:avLst/>
          </a:prstGeom>
          <a:noFill/>
          <a:ln/>
        </p:spPr>
        <p:txBody>
          <a:bodyPr wrap="square" rtlCol="0" anchor="ctr"/>
          <a:lstStyle/>
          <a:p>
            <a:pPr marL="0" indent="0" algn="ctr">
              <a:buNone/>
            </a:pPr>
            <a:r>
              <a:rPr lang="en-US" sz="1000" dirty="0">
                <a:solidFill>
                  <a:srgbClr val="94A3B8"/>
                </a:solidFill>
                <a:latin typeface="Consolas" pitchFamily="34" charset="0"/>
                <a:ea typeface="Consolas" pitchFamily="34" charset="-122"/>
                <a:cs typeface="Consolas" pitchFamily="34" charset="-120"/>
              </a:rPr>
              <a:t>Step 5</a:t>
            </a:r>
            <a:endParaRPr lang="en-US" sz="1000" dirty="0"/>
          </a:p>
        </p:txBody>
      </p:sp>
      <p:sp>
        <p:nvSpPr>
          <p:cNvPr id="29" name="Text 27"/>
          <p:cNvSpPr/>
          <p:nvPr/>
        </p:nvSpPr>
        <p:spPr>
          <a:xfrm>
            <a:off x="7269480" y="2468880"/>
            <a:ext cx="1463040" cy="548640"/>
          </a:xfrm>
          <a:prstGeom prst="rect">
            <a:avLst/>
          </a:prstGeom>
          <a:noFill/>
          <a:ln/>
        </p:spPr>
        <p:txBody>
          <a:bodyPr wrap="square" rtlCol="0" anchor="ctr"/>
          <a:lstStyle/>
          <a:p>
            <a:pPr marL="0" indent="0" algn="ctr">
              <a:buNone/>
            </a:pPr>
            <a:r>
              <a:rPr lang="en-US" sz="1200" b="1" dirty="0">
                <a:solidFill>
                  <a:srgbClr val="10B981"/>
                </a:solidFill>
                <a:latin typeface="Trebuchet MS" pitchFamily="34" charset="0"/>
                <a:ea typeface="Trebuchet MS" pitchFamily="34" charset="-122"/>
                <a:cs typeface="Trebuchet MS" pitchFamily="34" charset="-120"/>
              </a:rPr>
              <a:t>합격!</a:t>
            </a:r>
            <a:endParaRPr lang="en-US" sz="1200" dirty="0"/>
          </a:p>
        </p:txBody>
      </p:sp>
      <p:sp>
        <p:nvSpPr>
          <p:cNvPr id="30" name="Text 28"/>
          <p:cNvSpPr/>
          <p:nvPr/>
        </p:nvSpPr>
        <p:spPr>
          <a:xfrm>
            <a:off x="7269480" y="3108960"/>
            <a:ext cx="14630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완료 보고</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start output/</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index.html</a:t>
            </a:r>
            <a:endParaRPr lang="en-US" sz="1000" dirty="0"/>
          </a:p>
        </p:txBody>
      </p:sp>
      <p:sp>
        <p:nvSpPr>
          <p:cNvPr id="31" name="Text 29"/>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32" name="Text 30"/>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19 / 43</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5CF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하네스(Harness)란 무엇인가?</a:t>
            </a:r>
            <a:endParaRPr lang="en-US" sz="2600" dirty="0"/>
          </a:p>
        </p:txBody>
      </p:sp>
      <p:sp>
        <p:nvSpPr>
          <p:cNvPr id="4" name="Shape 2"/>
          <p:cNvSpPr/>
          <p:nvPr/>
        </p:nvSpPr>
        <p:spPr>
          <a:xfrm>
            <a:off x="457200" y="1005840"/>
            <a:ext cx="3840480" cy="2797336"/>
          </a:xfrm>
          <a:prstGeom prst="rect">
            <a:avLst/>
          </a:prstGeom>
          <a:solidFill>
            <a:srgbClr val="1E293B"/>
          </a:solidFill>
          <a:ln/>
        </p:spPr>
        <p:txBody>
          <a:bodyPr/>
          <a:lstStyle/>
          <a:p>
            <a:endParaRPr/>
          </a:p>
        </p:txBody>
      </p:sp>
      <p:pic>
        <p:nvPicPr>
          <p:cNvPr id="5" name="Image 0" descr="preencoded.png"/>
          <p:cNvPicPr>
            <a:picLocks noChangeAspect="1"/>
          </p:cNvPicPr>
          <p:nvPr/>
        </p:nvPicPr>
        <p:blipFill>
          <a:blip r:embed="rId3"/>
          <a:stretch>
            <a:fillRect/>
          </a:stretch>
        </p:blipFill>
        <p:spPr>
          <a:xfrm>
            <a:off x="1737360" y="1188720"/>
            <a:ext cx="822960" cy="822960"/>
          </a:xfrm>
          <a:prstGeom prst="rect">
            <a:avLst/>
          </a:prstGeom>
        </p:spPr>
      </p:pic>
      <p:sp>
        <p:nvSpPr>
          <p:cNvPr id="6" name="Text 3"/>
          <p:cNvSpPr/>
          <p:nvPr/>
        </p:nvSpPr>
        <p:spPr>
          <a:xfrm>
            <a:off x="640080" y="2103120"/>
            <a:ext cx="3474720" cy="365760"/>
          </a:xfrm>
          <a:prstGeom prst="rect">
            <a:avLst/>
          </a:prstGeom>
          <a:noFill/>
          <a:ln/>
        </p:spPr>
        <p:txBody>
          <a:bodyPr wrap="square" rtlCol="0" anchor="ctr"/>
          <a:lstStyle/>
          <a:p>
            <a:pPr marL="0" indent="0" algn="ctr">
              <a:buNone/>
            </a:pPr>
            <a:r>
              <a:rPr lang="en-US" sz="1600" b="1" dirty="0">
                <a:solidFill>
                  <a:srgbClr val="EF4444"/>
                </a:solidFill>
                <a:latin typeface="Trebuchet MS" pitchFamily="34" charset="0"/>
                <a:ea typeface="Trebuchet MS" pitchFamily="34" charset="-122"/>
                <a:cs typeface="Trebuchet MS" pitchFamily="34" charset="-120"/>
              </a:rPr>
              <a:t>야생말 = AI 모델</a:t>
            </a:r>
            <a:endParaRPr lang="en-US" sz="1600" dirty="0"/>
          </a:p>
        </p:txBody>
      </p:sp>
      <p:sp>
        <p:nvSpPr>
          <p:cNvPr id="7" name="Text 4"/>
          <p:cNvSpPr/>
          <p:nvPr/>
        </p:nvSpPr>
        <p:spPr>
          <a:xfrm>
            <a:off x="640080" y="2560320"/>
            <a:ext cx="3474720" cy="109728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혼자 풀어놓으면 어디로 날지 모름</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울타리를 넘고, 관중석으로 뛰어듦</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본능대로 날뜀</a:t>
            </a:r>
            <a:endParaRPr lang="en-US" sz="1200" dirty="0"/>
          </a:p>
        </p:txBody>
      </p:sp>
      <p:sp>
        <p:nvSpPr>
          <p:cNvPr id="8" name="Text 5"/>
          <p:cNvSpPr/>
          <p:nvPr/>
        </p:nvSpPr>
        <p:spPr>
          <a:xfrm>
            <a:off x="3931920" y="2286000"/>
            <a:ext cx="1280160" cy="457200"/>
          </a:xfrm>
          <a:prstGeom prst="rect">
            <a:avLst/>
          </a:prstGeom>
          <a:noFill/>
          <a:ln/>
        </p:spPr>
        <p:txBody>
          <a:bodyPr wrap="square" rtlCol="0" anchor="ctr"/>
          <a:lstStyle/>
          <a:p>
            <a:pPr marL="0" indent="0" algn="ctr">
              <a:buNone/>
            </a:pPr>
            <a:r>
              <a:rPr lang="en-US" sz="2400" b="1" dirty="0">
                <a:solidFill>
                  <a:srgbClr val="F97316"/>
                </a:solidFill>
                <a:latin typeface="Consolas" pitchFamily="34" charset="0"/>
                <a:ea typeface="Consolas" pitchFamily="34" charset="-122"/>
                <a:cs typeface="Consolas" pitchFamily="34" charset="-120"/>
              </a:rPr>
              <a:t>→</a:t>
            </a:r>
            <a:endParaRPr lang="en-US" sz="2400" dirty="0"/>
          </a:p>
        </p:txBody>
      </p:sp>
      <p:sp>
        <p:nvSpPr>
          <p:cNvPr id="9" name="Shape 6"/>
          <p:cNvSpPr/>
          <p:nvPr/>
        </p:nvSpPr>
        <p:spPr>
          <a:xfrm>
            <a:off x="4846320" y="1005840"/>
            <a:ext cx="3840480" cy="2797336"/>
          </a:xfrm>
          <a:prstGeom prst="rect">
            <a:avLst/>
          </a:prstGeom>
          <a:solidFill>
            <a:srgbClr val="1E293B"/>
          </a:solidFill>
          <a:ln/>
        </p:spPr>
        <p:txBody>
          <a:bodyPr/>
          <a:lstStyle/>
          <a:p>
            <a:endParaRPr/>
          </a:p>
        </p:txBody>
      </p:sp>
      <p:pic>
        <p:nvPicPr>
          <p:cNvPr id="10" name="Image 1" descr="preencoded.png"/>
          <p:cNvPicPr>
            <a:picLocks noChangeAspect="1"/>
          </p:cNvPicPr>
          <p:nvPr/>
        </p:nvPicPr>
        <p:blipFill>
          <a:blip r:embed="rId4"/>
          <a:stretch>
            <a:fillRect/>
          </a:stretch>
        </p:blipFill>
        <p:spPr>
          <a:xfrm>
            <a:off x="6126480" y="1188720"/>
            <a:ext cx="822960" cy="822960"/>
          </a:xfrm>
          <a:prstGeom prst="rect">
            <a:avLst/>
          </a:prstGeom>
        </p:spPr>
      </p:pic>
      <p:sp>
        <p:nvSpPr>
          <p:cNvPr id="11" name="Text 7"/>
          <p:cNvSpPr/>
          <p:nvPr/>
        </p:nvSpPr>
        <p:spPr>
          <a:xfrm>
            <a:off x="5029200" y="2103120"/>
            <a:ext cx="3474720" cy="365760"/>
          </a:xfrm>
          <a:prstGeom prst="rect">
            <a:avLst/>
          </a:prstGeom>
          <a:noFill/>
          <a:ln/>
        </p:spPr>
        <p:txBody>
          <a:bodyPr wrap="square" rtlCol="0" anchor="ctr"/>
          <a:lstStyle/>
          <a:p>
            <a:pPr marL="0" indent="0" algn="ctr">
              <a:buNone/>
            </a:pPr>
            <a:r>
              <a:rPr lang="en-US" sz="1600" b="1" dirty="0">
                <a:solidFill>
                  <a:srgbClr val="10B981"/>
                </a:solidFill>
                <a:latin typeface="Trebuchet MS" pitchFamily="34" charset="0"/>
                <a:ea typeface="Trebuchet MS" pitchFamily="34" charset="-122"/>
                <a:cs typeface="Trebuchet MS" pitchFamily="34" charset="-120"/>
              </a:rPr>
              <a:t>마구(Harness) = 제어 구조</a:t>
            </a:r>
            <a:endParaRPr lang="en-US" sz="1600" dirty="0"/>
          </a:p>
        </p:txBody>
      </p:sp>
      <p:sp>
        <p:nvSpPr>
          <p:cNvPr id="12" name="Text 8"/>
          <p:cNvSpPr/>
          <p:nvPr/>
        </p:nvSpPr>
        <p:spPr>
          <a:xfrm>
            <a:off x="5029200" y="2560320"/>
            <a:ext cx="3474720" cy="109728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고삐로 방향을 잡아주고</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안장으로 의도를 전달하고</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트랙 안에서만 달리게 함</a:t>
            </a:r>
            <a:endParaRPr lang="en-US" sz="1200" dirty="0"/>
          </a:p>
        </p:txBody>
      </p:sp>
      <p:sp>
        <p:nvSpPr>
          <p:cNvPr id="13" name="Shape 9"/>
          <p:cNvSpPr/>
          <p:nvPr/>
        </p:nvSpPr>
        <p:spPr>
          <a:xfrm>
            <a:off x="457200" y="4023360"/>
            <a:ext cx="8229600" cy="548640"/>
          </a:xfrm>
          <a:prstGeom prst="rect">
            <a:avLst/>
          </a:prstGeom>
          <a:solidFill>
            <a:srgbClr val="F97316"/>
          </a:solidFill>
          <a:ln/>
        </p:spPr>
        <p:txBody>
          <a:bodyPr/>
          <a:lstStyle/>
          <a:p>
            <a:endParaRPr/>
          </a:p>
        </p:txBody>
      </p:sp>
      <p:sp>
        <p:nvSpPr>
          <p:cNvPr id="14" name="Text 10"/>
          <p:cNvSpPr/>
          <p:nvPr/>
        </p:nvSpPr>
        <p:spPr>
          <a:xfrm>
            <a:off x="640080" y="4023360"/>
            <a:ext cx="7863840" cy="54864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마구를 채웠다고 말이 느려지나? 아닙니다. 힘을 올바른 방향으로 집중시킵니다.</a:t>
            </a:r>
            <a:endParaRPr lang="en-US" sz="1300" dirty="0"/>
          </a:p>
        </p:txBody>
      </p:sp>
      <p:sp>
        <p:nvSpPr>
          <p:cNvPr id="15" name="Text 1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6" name="Text 1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 / 43</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5">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B6D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같은 모델, 같은 프롬프트 · 다른 건 구조뿐</a:t>
            </a:r>
            <a:endParaRPr lang="en-US" sz="2600" dirty="0"/>
          </a:p>
        </p:txBody>
      </p:sp>
      <p:sp>
        <p:nvSpPr>
          <p:cNvPr id="4" name="Shape 2"/>
          <p:cNvSpPr/>
          <p:nvPr/>
        </p:nvSpPr>
        <p:spPr>
          <a:xfrm>
            <a:off x="457200" y="1005840"/>
            <a:ext cx="8229600" cy="1005840"/>
          </a:xfrm>
          <a:prstGeom prst="rect">
            <a:avLst/>
          </a:prstGeom>
          <a:solidFill>
            <a:srgbClr val="1E293B"/>
          </a:solidFill>
          <a:ln/>
        </p:spPr>
        <p:txBody>
          <a:bodyPr/>
          <a:lstStyle/>
          <a:p>
            <a:endParaRPr/>
          </a:p>
        </p:txBody>
      </p:sp>
      <p:sp>
        <p:nvSpPr>
          <p:cNvPr id="5" name="Shape 3"/>
          <p:cNvSpPr/>
          <p:nvPr/>
        </p:nvSpPr>
        <p:spPr>
          <a:xfrm>
            <a:off x="640080" y="1143000"/>
            <a:ext cx="502920" cy="502920"/>
          </a:xfrm>
          <a:prstGeom prst="rect">
            <a:avLst/>
          </a:prstGeom>
          <a:solidFill>
            <a:srgbClr val="8B5CF6"/>
          </a:solidFill>
          <a:ln/>
        </p:spPr>
        <p:txBody>
          <a:bodyPr/>
          <a:lstStyle/>
          <a:p>
            <a:endParaRPr/>
          </a:p>
        </p:txBody>
      </p:sp>
      <p:sp>
        <p:nvSpPr>
          <p:cNvPr id="6" name="Text 4"/>
          <p:cNvSpPr/>
          <p:nvPr/>
        </p:nvSpPr>
        <p:spPr>
          <a:xfrm>
            <a:off x="640080" y="114300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1</a:t>
            </a:r>
            <a:endParaRPr lang="en-US" sz="2000" dirty="0"/>
          </a:p>
        </p:txBody>
      </p:sp>
      <p:sp>
        <p:nvSpPr>
          <p:cNvPr id="7" name="Text 5"/>
          <p:cNvSpPr/>
          <p:nvPr/>
        </p:nvSpPr>
        <p:spPr>
          <a:xfrm>
            <a:off x="1371600" y="1097280"/>
            <a:ext cx="7132320" cy="365760"/>
          </a:xfrm>
          <a:prstGeom prst="rect">
            <a:avLst/>
          </a:prstGeom>
          <a:noFill/>
          <a:ln/>
        </p:spPr>
        <p:txBody>
          <a:bodyPr wrap="square" rtlCol="0" anchor="ctr"/>
          <a:lstStyle/>
          <a:p>
            <a:pPr marL="0" indent="0">
              <a:buNone/>
            </a:pPr>
            <a:r>
              <a:rPr lang="en-US" sz="1700" b="1" dirty="0">
                <a:solidFill>
                  <a:srgbClr val="8B5CF6"/>
                </a:solidFill>
                <a:latin typeface="Trebuchet MS" pitchFamily="34" charset="0"/>
                <a:ea typeface="Trebuchet MS" pitchFamily="34" charset="-122"/>
                <a:cs typeface="Trebuchet MS" pitchFamily="34" charset="-120"/>
              </a:rPr>
              <a:t>Planner가 기능 범위를 확장</a:t>
            </a:r>
            <a:endParaRPr lang="en-US" sz="1700" dirty="0"/>
          </a:p>
        </p:txBody>
      </p:sp>
      <p:sp>
        <p:nvSpPr>
          <p:cNvPr id="8" name="Text 6"/>
          <p:cNvSpPr/>
          <p:nvPr/>
        </p:nvSpPr>
        <p:spPr>
          <a:xfrm>
            <a:off x="1371600" y="1463040"/>
            <a:ext cx="7132320" cy="45720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사람 5개 기능 → AI 10개 이상 설계. 출발점이 다름</a:t>
            </a:r>
            <a:endParaRPr lang="en-US" sz="1300" dirty="0"/>
          </a:p>
        </p:txBody>
      </p:sp>
      <p:sp>
        <p:nvSpPr>
          <p:cNvPr id="9" name="Shape 7"/>
          <p:cNvSpPr/>
          <p:nvPr/>
        </p:nvSpPr>
        <p:spPr>
          <a:xfrm>
            <a:off x="457200" y="2240280"/>
            <a:ext cx="8229600" cy="1005840"/>
          </a:xfrm>
          <a:prstGeom prst="rect">
            <a:avLst/>
          </a:prstGeom>
          <a:solidFill>
            <a:srgbClr val="1E293B"/>
          </a:solidFill>
          <a:ln/>
        </p:spPr>
        <p:txBody>
          <a:bodyPr/>
          <a:lstStyle/>
          <a:p>
            <a:endParaRPr/>
          </a:p>
        </p:txBody>
      </p:sp>
      <p:sp>
        <p:nvSpPr>
          <p:cNvPr id="10" name="Shape 8"/>
          <p:cNvSpPr/>
          <p:nvPr/>
        </p:nvSpPr>
        <p:spPr>
          <a:xfrm>
            <a:off x="640080" y="2377440"/>
            <a:ext cx="502920" cy="502920"/>
          </a:xfrm>
          <a:prstGeom prst="rect">
            <a:avLst/>
          </a:prstGeom>
          <a:solidFill>
            <a:srgbClr val="F97316"/>
          </a:solidFill>
          <a:ln/>
        </p:spPr>
        <p:txBody>
          <a:bodyPr/>
          <a:lstStyle/>
          <a:p>
            <a:endParaRPr/>
          </a:p>
        </p:txBody>
      </p:sp>
      <p:sp>
        <p:nvSpPr>
          <p:cNvPr id="11" name="Text 9"/>
          <p:cNvSpPr/>
          <p:nvPr/>
        </p:nvSpPr>
        <p:spPr>
          <a:xfrm>
            <a:off x="640080" y="237744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2</a:t>
            </a:r>
            <a:endParaRPr lang="en-US" sz="2000" dirty="0"/>
          </a:p>
        </p:txBody>
      </p:sp>
      <p:sp>
        <p:nvSpPr>
          <p:cNvPr id="12" name="Text 10"/>
          <p:cNvSpPr/>
          <p:nvPr/>
        </p:nvSpPr>
        <p:spPr>
          <a:xfrm>
            <a:off x="1371600" y="2331720"/>
            <a:ext cx="7132320" cy="365760"/>
          </a:xfrm>
          <a:prstGeom prst="rect">
            <a:avLst/>
          </a:prstGeom>
          <a:noFill/>
          <a:ln/>
        </p:spPr>
        <p:txBody>
          <a:bodyPr wrap="square" rtlCol="0" anchor="ctr"/>
          <a:lstStyle/>
          <a:p>
            <a:pPr marL="0" indent="0">
              <a:buNone/>
            </a:pPr>
            <a:r>
              <a:rPr lang="en-US" sz="1700" b="1" dirty="0">
                <a:solidFill>
                  <a:srgbClr val="F97316"/>
                </a:solidFill>
                <a:latin typeface="Trebuchet MS" pitchFamily="34" charset="0"/>
                <a:ea typeface="Trebuchet MS" pitchFamily="34" charset="-122"/>
                <a:cs typeface="Trebuchet MS" pitchFamily="34" charset="-120"/>
              </a:rPr>
              <a:t>평가 기준표가 마인드셋을 바꿈</a:t>
            </a:r>
            <a:endParaRPr lang="en-US" sz="1700" dirty="0"/>
          </a:p>
        </p:txBody>
      </p:sp>
      <p:sp>
        <p:nvSpPr>
          <p:cNvPr id="13" name="Text 11"/>
          <p:cNvSpPr/>
          <p:nvPr/>
        </p:nvSpPr>
        <p:spPr>
          <a:xfrm>
            <a:off x="1371600" y="2697480"/>
            <a:ext cx="7132320" cy="45720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디자인 40% + "AI 슬롭이면 불합격" → 처음부터 레트로 픽셀 아트 시도</a:t>
            </a:r>
            <a:endParaRPr lang="en-US" sz="1300" dirty="0"/>
          </a:p>
        </p:txBody>
      </p:sp>
      <p:sp>
        <p:nvSpPr>
          <p:cNvPr id="14" name="Shape 12"/>
          <p:cNvSpPr/>
          <p:nvPr/>
        </p:nvSpPr>
        <p:spPr>
          <a:xfrm>
            <a:off x="457200" y="3474720"/>
            <a:ext cx="8229600" cy="1005840"/>
          </a:xfrm>
          <a:prstGeom prst="rect">
            <a:avLst/>
          </a:prstGeom>
          <a:solidFill>
            <a:srgbClr val="1E293B"/>
          </a:solidFill>
          <a:ln/>
        </p:spPr>
        <p:txBody>
          <a:bodyPr/>
          <a:lstStyle/>
          <a:p>
            <a:endParaRPr/>
          </a:p>
        </p:txBody>
      </p:sp>
      <p:sp>
        <p:nvSpPr>
          <p:cNvPr id="15" name="Shape 13"/>
          <p:cNvSpPr/>
          <p:nvPr/>
        </p:nvSpPr>
        <p:spPr>
          <a:xfrm>
            <a:off x="640080" y="3611880"/>
            <a:ext cx="502920" cy="502920"/>
          </a:xfrm>
          <a:prstGeom prst="rect">
            <a:avLst/>
          </a:prstGeom>
          <a:solidFill>
            <a:srgbClr val="10B981"/>
          </a:solidFill>
          <a:ln/>
        </p:spPr>
        <p:txBody>
          <a:bodyPr/>
          <a:lstStyle/>
          <a:p>
            <a:endParaRPr/>
          </a:p>
        </p:txBody>
      </p:sp>
      <p:sp>
        <p:nvSpPr>
          <p:cNvPr id="16" name="Text 14"/>
          <p:cNvSpPr/>
          <p:nvPr/>
        </p:nvSpPr>
        <p:spPr>
          <a:xfrm>
            <a:off x="640080" y="3611880"/>
            <a:ext cx="502920" cy="502920"/>
          </a:xfrm>
          <a:prstGeom prst="rect">
            <a:avLst/>
          </a:prstGeom>
          <a:noFill/>
          <a:ln/>
        </p:spPr>
        <p:txBody>
          <a:bodyPr wrap="square" rtlCol="0" anchor="ctr"/>
          <a:lstStyle/>
          <a:p>
            <a:pPr marL="0" indent="0" algn="ctr">
              <a:buNone/>
            </a:pPr>
            <a:r>
              <a:rPr lang="en-US" sz="2000" b="1" dirty="0">
                <a:solidFill>
                  <a:srgbClr val="FFFFFF"/>
                </a:solidFill>
                <a:latin typeface="Trebuchet MS" pitchFamily="34" charset="0"/>
                <a:ea typeface="Trebuchet MS" pitchFamily="34" charset="-122"/>
                <a:cs typeface="Trebuchet MS" pitchFamily="34" charset="-120"/>
              </a:rPr>
              <a:t>3</a:t>
            </a:r>
            <a:endParaRPr lang="en-US" sz="2000" dirty="0"/>
          </a:p>
        </p:txBody>
      </p:sp>
      <p:sp>
        <p:nvSpPr>
          <p:cNvPr id="17" name="Text 15"/>
          <p:cNvSpPr/>
          <p:nvPr/>
        </p:nvSpPr>
        <p:spPr>
          <a:xfrm>
            <a:off x="1371600" y="3566160"/>
            <a:ext cx="7132320" cy="365760"/>
          </a:xfrm>
          <a:prstGeom prst="rect">
            <a:avLst/>
          </a:prstGeom>
          <a:noFill/>
          <a:ln/>
        </p:spPr>
        <p:txBody>
          <a:bodyPr wrap="square" rtlCol="0" anchor="ctr"/>
          <a:lstStyle/>
          <a:p>
            <a:pPr marL="0" indent="0">
              <a:buNone/>
            </a:pPr>
            <a:r>
              <a:rPr lang="en-US" sz="1700" b="1" dirty="0">
                <a:solidFill>
                  <a:srgbClr val="10B981"/>
                </a:solidFill>
                <a:latin typeface="Trebuchet MS" pitchFamily="34" charset="0"/>
                <a:ea typeface="Trebuchet MS" pitchFamily="34" charset="-122"/>
                <a:cs typeface="Trebuchet MS" pitchFamily="34" charset="-120"/>
              </a:rPr>
              <a:t>Evaluator가 실제 버그를 잡음</a:t>
            </a:r>
            <a:endParaRPr lang="en-US" sz="1700" dirty="0"/>
          </a:p>
        </p:txBody>
      </p:sp>
      <p:sp>
        <p:nvSpPr>
          <p:cNvPr id="18" name="Text 16"/>
          <p:cNvSpPr/>
          <p:nvPr/>
        </p:nvSpPr>
        <p:spPr>
          <a:xfrm>
            <a:off x="1371600" y="3931920"/>
            <a:ext cx="7132320" cy="45720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MCP로 직접 플레이 검증. 피드백 루프로 품질 수렴</a:t>
            </a:r>
            <a:endParaRPr lang="en-US" sz="1300" dirty="0"/>
          </a:p>
        </p:txBody>
      </p:sp>
      <p:sp>
        <p:nvSpPr>
          <p:cNvPr id="19" name="Text 17"/>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0" name="Text 18"/>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20 / 43</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6">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BBF2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멱등성(Idempotency)이란?</a:t>
            </a:r>
            <a:endParaRPr lang="en-US" sz="2600" dirty="0"/>
          </a:p>
        </p:txBody>
      </p:sp>
      <p:sp>
        <p:nvSpPr>
          <p:cNvPr id="4" name="Shape 2"/>
          <p:cNvSpPr/>
          <p:nvPr/>
        </p:nvSpPr>
        <p:spPr>
          <a:xfrm>
            <a:off x="457200" y="1005840"/>
            <a:ext cx="8229600" cy="1280160"/>
          </a:xfrm>
          <a:prstGeom prst="rect">
            <a:avLst/>
          </a:prstGeom>
          <a:solidFill>
            <a:srgbClr val="1E293B"/>
          </a:solidFill>
          <a:ln/>
        </p:spPr>
        <p:txBody>
          <a:bodyPr/>
          <a:lstStyle/>
          <a:p>
            <a:endParaRPr/>
          </a:p>
        </p:txBody>
      </p:sp>
      <p:sp>
        <p:nvSpPr>
          <p:cNvPr id="5" name="Text 3"/>
          <p:cNvSpPr/>
          <p:nvPr/>
        </p:nvSpPr>
        <p:spPr>
          <a:xfrm>
            <a:off x="640080" y="1097280"/>
            <a:ext cx="7863840" cy="457200"/>
          </a:xfrm>
          <a:prstGeom prst="rect">
            <a:avLst/>
          </a:prstGeom>
          <a:noFill/>
          <a:ln/>
        </p:spPr>
        <p:txBody>
          <a:bodyPr wrap="square" rtlCol="0" anchor="ctr"/>
          <a:lstStyle/>
          <a:p>
            <a:pPr marL="0" indent="0">
              <a:buNone/>
            </a:pPr>
            <a:r>
              <a:rPr lang="en-US" sz="2000" b="1" dirty="0">
                <a:solidFill>
                  <a:srgbClr val="FBBF24"/>
                </a:solidFill>
                <a:latin typeface="Trebuchet MS" pitchFamily="34" charset="0"/>
                <a:ea typeface="Trebuchet MS" pitchFamily="34" charset="-122"/>
                <a:cs typeface="Trebuchet MS" pitchFamily="34" charset="-120"/>
              </a:rPr>
              <a:t>같은 입력 → 같은 출력을 보장하는 성질</a:t>
            </a:r>
            <a:endParaRPr lang="en-US" sz="2000" dirty="0"/>
          </a:p>
        </p:txBody>
      </p:sp>
      <p:sp>
        <p:nvSpPr>
          <p:cNvPr id="6" name="Text 4"/>
          <p:cNvSpPr/>
          <p:nvPr/>
        </p:nvSpPr>
        <p:spPr>
          <a:xfrm>
            <a:off x="640080" y="1554480"/>
            <a:ext cx="7863840" cy="548640"/>
          </a:xfrm>
          <a:prstGeom prst="rect">
            <a:avLst/>
          </a:prstGeom>
          <a:noFill/>
          <a:ln/>
        </p:spPr>
        <p:txBody>
          <a:bodyPr wrap="square" rtlCol="0" anchor="ctr"/>
          <a:lstStyle/>
          <a:p>
            <a:pPr marL="0" indent="0">
              <a:buNone/>
            </a:pPr>
            <a:r>
              <a:rPr lang="en-US" sz="1300" i="1" dirty="0">
                <a:solidFill>
                  <a:srgbClr val="CBD5E1"/>
                </a:solidFill>
                <a:latin typeface="Calibri" pitchFamily="34" charset="0"/>
                <a:ea typeface="Calibri" pitchFamily="34" charset="-122"/>
                <a:cs typeface="Calibri" pitchFamily="34" charset="-120"/>
              </a:rPr>
              <a:t>클로드를 쓰든 코덱스를 쓰든 제미나이를 쓰든, 하네스 엔지니어링을 잘 활용하면</a:t>
            </a:r>
            <a:endParaRPr lang="en-US" sz="1300" dirty="0"/>
          </a:p>
          <a:p>
            <a:pPr marL="0" indent="0">
              <a:buNone/>
            </a:pPr>
            <a:r>
              <a:rPr lang="en-US" sz="1300" i="1" dirty="0">
                <a:solidFill>
                  <a:srgbClr val="CBD5E1"/>
                </a:solidFill>
                <a:latin typeface="Calibri" pitchFamily="34" charset="0"/>
                <a:ea typeface="Calibri" pitchFamily="34" charset="-122"/>
                <a:cs typeface="Calibri" pitchFamily="34" charset="-120"/>
              </a:rPr>
              <a:t>다른 AI 모델을 써도 같은 아웃풋으로 나올 수 있게끔 방향을 강제할 수 있다. · 현업 엔지니어</a:t>
            </a:r>
            <a:endParaRPr lang="en-US" sz="1300" dirty="0"/>
          </a:p>
        </p:txBody>
      </p:sp>
      <p:sp>
        <p:nvSpPr>
          <p:cNvPr id="7" name="Shape 5"/>
          <p:cNvSpPr/>
          <p:nvPr/>
        </p:nvSpPr>
        <p:spPr>
          <a:xfrm>
            <a:off x="457200" y="2560320"/>
            <a:ext cx="3840480" cy="1828800"/>
          </a:xfrm>
          <a:prstGeom prst="rect">
            <a:avLst/>
          </a:prstGeom>
          <a:solidFill>
            <a:srgbClr val="1E293B"/>
          </a:solidFill>
          <a:ln/>
        </p:spPr>
        <p:txBody>
          <a:bodyPr/>
          <a:lstStyle/>
          <a:p>
            <a:endParaRPr/>
          </a:p>
        </p:txBody>
      </p:sp>
      <p:sp>
        <p:nvSpPr>
          <p:cNvPr id="8" name="Text 6"/>
          <p:cNvSpPr/>
          <p:nvPr/>
        </p:nvSpPr>
        <p:spPr>
          <a:xfrm>
            <a:off x="640080" y="2651760"/>
            <a:ext cx="347472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엔터프라이즈 AX 현장</a:t>
            </a:r>
            <a:endParaRPr lang="en-US" sz="1400" dirty="0"/>
          </a:p>
        </p:txBody>
      </p:sp>
      <p:sp>
        <p:nvSpPr>
          <p:cNvPr id="9" name="Text 7"/>
          <p:cNvSpPr/>
          <p:nvPr/>
        </p:nvSpPr>
        <p:spPr>
          <a:xfrm>
            <a:off x="640080" y="3017520"/>
            <a:ext cx="3474720" cy="10972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실제 고객사 프로젝트에서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하네스 엔지니어링을 적용하여</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멱등성을 검증한 사례</a:t>
            </a:r>
            <a:endParaRPr lang="en-US" sz="1200" dirty="0"/>
          </a:p>
        </p:txBody>
      </p:sp>
      <p:sp>
        <p:nvSpPr>
          <p:cNvPr id="10" name="Shape 8"/>
          <p:cNvSpPr/>
          <p:nvPr/>
        </p:nvSpPr>
        <p:spPr>
          <a:xfrm>
            <a:off x="4846320" y="2560320"/>
            <a:ext cx="3840480" cy="1828800"/>
          </a:xfrm>
          <a:prstGeom prst="rect">
            <a:avLst/>
          </a:prstGeom>
          <a:solidFill>
            <a:srgbClr val="1E293B"/>
          </a:solidFill>
          <a:ln/>
        </p:spPr>
        <p:txBody>
          <a:bodyPr/>
          <a:lstStyle/>
          <a:p>
            <a:endParaRPr/>
          </a:p>
        </p:txBody>
      </p:sp>
      <p:sp>
        <p:nvSpPr>
          <p:cNvPr id="11" name="Text 9"/>
          <p:cNvSpPr/>
          <p:nvPr/>
        </p:nvSpPr>
        <p:spPr>
          <a:xfrm>
            <a:off x="5029200" y="2651760"/>
            <a:ext cx="3474720" cy="320040"/>
          </a:xfrm>
          <a:prstGeom prst="rect">
            <a:avLst/>
          </a:prstGeom>
          <a:noFill/>
          <a:ln/>
        </p:spPr>
        <p:txBody>
          <a:bodyPr wrap="square" rtlCol="0" anchor="ctr"/>
          <a:lstStyle/>
          <a:p>
            <a:pPr marL="0" indent="0">
              <a:buNone/>
            </a:pPr>
            <a:r>
              <a:rPr lang="en-US" sz="1400" b="1" dirty="0">
                <a:solidFill>
                  <a:srgbClr val="3B82F6"/>
                </a:solidFill>
                <a:latin typeface="Trebuchet MS" pitchFamily="34" charset="0"/>
                <a:ea typeface="Trebuchet MS" pitchFamily="34" charset="-122"/>
                <a:cs typeface="Trebuchet MS" pitchFamily="34" charset="-120"/>
              </a:rPr>
              <a:t>포워드 디플로이드 엔지니어링</a:t>
            </a:r>
            <a:endParaRPr lang="en-US" sz="1400" dirty="0"/>
          </a:p>
        </p:txBody>
      </p:sp>
      <p:sp>
        <p:nvSpPr>
          <p:cNvPr id="12" name="Text 10"/>
          <p:cNvSpPr/>
          <p:nvPr/>
        </p:nvSpPr>
        <p:spPr>
          <a:xfrm>
            <a:off x="5029200" y="3017520"/>
            <a:ext cx="3474720" cy="10972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고객사에 직접 파견되어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제로투원 프로젝트를 수행하면서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린터 기반 멱등성 하네스를 실증</a:t>
            </a:r>
            <a:endParaRPr lang="en-US" sz="1200" dirty="0"/>
          </a:p>
        </p:txBody>
      </p:sp>
      <p:sp>
        <p:nvSpPr>
          <p:cNvPr id="13" name="Text 1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4" name="Text 1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21 / 43</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실전 예시: 배달 플랫폼 4개 소프트웨어</a:t>
            </a:r>
            <a:endParaRPr lang="en-US" sz="2600" dirty="0"/>
          </a:p>
        </p:txBody>
      </p:sp>
      <p:sp>
        <p:nvSpPr>
          <p:cNvPr id="3" name="Shape 1"/>
          <p:cNvSpPr/>
          <p:nvPr/>
        </p:nvSpPr>
        <p:spPr>
          <a:xfrm>
            <a:off x="457200" y="1097280"/>
            <a:ext cx="1920240" cy="18288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097280"/>
            <a:ext cx="1920240" cy="54864"/>
          </a:xfrm>
          <a:prstGeom prst="rect">
            <a:avLst/>
          </a:prstGeom>
          <a:solidFill>
            <a:srgbClr val="F97316"/>
          </a:solidFill>
          <a:ln/>
        </p:spPr>
        <p:txBody>
          <a:bodyPr/>
          <a:lstStyle/>
          <a:p>
            <a:endParaRPr/>
          </a:p>
        </p:txBody>
      </p:sp>
      <p:sp>
        <p:nvSpPr>
          <p:cNvPr id="5" name="Text 3"/>
          <p:cNvSpPr/>
          <p:nvPr/>
        </p:nvSpPr>
        <p:spPr>
          <a:xfrm>
            <a:off x="548640" y="1280160"/>
            <a:ext cx="1737360" cy="365760"/>
          </a:xfrm>
          <a:prstGeom prst="rect">
            <a:avLst/>
          </a:prstGeom>
          <a:noFill/>
          <a:ln/>
        </p:spPr>
        <p:txBody>
          <a:bodyPr wrap="square" rtlCol="0" anchor="ctr"/>
          <a:lstStyle/>
          <a:p>
            <a:pPr marL="0" indent="0" algn="ctr">
              <a:buNone/>
            </a:pPr>
            <a:r>
              <a:rPr lang="en-US" sz="1500" b="1" dirty="0">
                <a:solidFill>
                  <a:srgbClr val="F97316"/>
                </a:solidFill>
                <a:latin typeface="Trebuchet MS" pitchFamily="34" charset="0"/>
                <a:ea typeface="Trebuchet MS" pitchFamily="34" charset="-122"/>
                <a:cs typeface="Trebuchet MS" pitchFamily="34" charset="-120"/>
              </a:rPr>
              <a:t>고객용 앱</a:t>
            </a:r>
            <a:endParaRPr lang="en-US" sz="1500" dirty="0"/>
          </a:p>
        </p:txBody>
      </p:sp>
      <p:sp>
        <p:nvSpPr>
          <p:cNvPr id="6" name="Text 4"/>
          <p:cNvSpPr/>
          <p:nvPr/>
        </p:nvSpPr>
        <p:spPr>
          <a:xfrm>
            <a:off x="548640" y="1737360"/>
            <a:ext cx="1737360" cy="731520"/>
          </a:xfrm>
          <a:prstGeom prst="rect">
            <a:avLst/>
          </a:prstGeom>
          <a:noFill/>
          <a:ln/>
        </p:spPr>
        <p:txBody>
          <a:bodyPr wrap="square" rtlCol="0" anchor="ctr"/>
          <a:lstStyle/>
          <a:p>
            <a:pPr marL="0" indent="0" algn="ctr">
              <a:buNone/>
            </a:pPr>
            <a:r>
              <a:rPr lang="en-US" sz="1200" dirty="0">
                <a:solidFill>
                  <a:srgbClr val="475569"/>
                </a:solidFill>
                <a:latin typeface="Calibri" pitchFamily="34" charset="0"/>
                <a:ea typeface="Calibri" pitchFamily="34" charset="-122"/>
                <a:cs typeface="Calibri" pitchFamily="34" charset="-120"/>
              </a:rPr>
              <a:t>고객이 주문할 때</a:t>
            </a:r>
            <a:endParaRPr lang="en-US" sz="1200" dirty="0"/>
          </a:p>
          <a:p>
            <a:pPr marL="0" indent="0" algn="ctr">
              <a:buNone/>
            </a:pPr>
            <a:r>
              <a:rPr lang="en-US" sz="1200" dirty="0">
                <a:solidFill>
                  <a:srgbClr val="475569"/>
                </a:solidFill>
                <a:latin typeface="Calibri" pitchFamily="34" charset="0"/>
                <a:ea typeface="Calibri" pitchFamily="34" charset="-122"/>
                <a:cs typeface="Calibri" pitchFamily="34" charset="-120"/>
              </a:rPr>
              <a:t>사용하는 앱</a:t>
            </a:r>
            <a:endParaRPr lang="en-US" sz="1200" dirty="0"/>
          </a:p>
        </p:txBody>
      </p:sp>
      <p:sp>
        <p:nvSpPr>
          <p:cNvPr id="7" name="Shape 5"/>
          <p:cNvSpPr/>
          <p:nvPr/>
        </p:nvSpPr>
        <p:spPr>
          <a:xfrm>
            <a:off x="2606040" y="1097280"/>
            <a:ext cx="1920240" cy="18288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2606040" y="1097280"/>
            <a:ext cx="1920240" cy="54864"/>
          </a:xfrm>
          <a:prstGeom prst="rect">
            <a:avLst/>
          </a:prstGeom>
          <a:solidFill>
            <a:srgbClr val="3B82F6"/>
          </a:solidFill>
          <a:ln/>
        </p:spPr>
        <p:txBody>
          <a:bodyPr/>
          <a:lstStyle/>
          <a:p>
            <a:endParaRPr/>
          </a:p>
        </p:txBody>
      </p:sp>
      <p:sp>
        <p:nvSpPr>
          <p:cNvPr id="9" name="Text 7"/>
          <p:cNvSpPr/>
          <p:nvPr/>
        </p:nvSpPr>
        <p:spPr>
          <a:xfrm>
            <a:off x="2697480" y="1280160"/>
            <a:ext cx="1737360" cy="365760"/>
          </a:xfrm>
          <a:prstGeom prst="rect">
            <a:avLst/>
          </a:prstGeom>
          <a:noFill/>
          <a:ln/>
        </p:spPr>
        <p:txBody>
          <a:bodyPr wrap="square" rtlCol="0" anchor="ctr"/>
          <a:lstStyle/>
          <a:p>
            <a:pPr marL="0" indent="0" algn="ctr">
              <a:buNone/>
            </a:pPr>
            <a:r>
              <a:rPr lang="en-US" sz="1500" b="1" dirty="0">
                <a:solidFill>
                  <a:srgbClr val="3B82F6"/>
                </a:solidFill>
                <a:latin typeface="Trebuchet MS" pitchFamily="34" charset="0"/>
                <a:ea typeface="Trebuchet MS" pitchFamily="34" charset="-122"/>
                <a:cs typeface="Trebuchet MS" pitchFamily="34" charset="-120"/>
              </a:rPr>
              <a:t>기사용 앱</a:t>
            </a:r>
            <a:endParaRPr lang="en-US" sz="1500" dirty="0"/>
          </a:p>
        </p:txBody>
      </p:sp>
      <p:sp>
        <p:nvSpPr>
          <p:cNvPr id="10" name="Text 8"/>
          <p:cNvSpPr/>
          <p:nvPr/>
        </p:nvSpPr>
        <p:spPr>
          <a:xfrm>
            <a:off x="2697480" y="1737360"/>
            <a:ext cx="1737360" cy="731520"/>
          </a:xfrm>
          <a:prstGeom prst="rect">
            <a:avLst/>
          </a:prstGeom>
          <a:noFill/>
          <a:ln/>
        </p:spPr>
        <p:txBody>
          <a:bodyPr wrap="square" rtlCol="0" anchor="ctr"/>
          <a:lstStyle/>
          <a:p>
            <a:pPr marL="0" indent="0" algn="ctr">
              <a:buNone/>
            </a:pPr>
            <a:r>
              <a:rPr lang="en-US" sz="1200" dirty="0">
                <a:solidFill>
                  <a:srgbClr val="475569"/>
                </a:solidFill>
                <a:latin typeface="Calibri" pitchFamily="34" charset="0"/>
                <a:ea typeface="Calibri" pitchFamily="34" charset="-122"/>
                <a:cs typeface="Calibri" pitchFamily="34" charset="-120"/>
              </a:rPr>
              <a:t>음식 픽업 및</a:t>
            </a:r>
            <a:endParaRPr lang="en-US" sz="1200" dirty="0"/>
          </a:p>
          <a:p>
            <a:pPr marL="0" indent="0" algn="ctr">
              <a:buNone/>
            </a:pPr>
            <a:r>
              <a:rPr lang="en-US" sz="1200" dirty="0">
                <a:solidFill>
                  <a:srgbClr val="475569"/>
                </a:solidFill>
                <a:latin typeface="Calibri" pitchFamily="34" charset="0"/>
                <a:ea typeface="Calibri" pitchFamily="34" charset="-122"/>
                <a:cs typeface="Calibri" pitchFamily="34" charset="-120"/>
              </a:rPr>
              <a:t>고객 전달 도구</a:t>
            </a:r>
            <a:endParaRPr lang="en-US" sz="1200" dirty="0"/>
          </a:p>
        </p:txBody>
      </p:sp>
      <p:sp>
        <p:nvSpPr>
          <p:cNvPr id="11" name="Shape 9"/>
          <p:cNvSpPr/>
          <p:nvPr/>
        </p:nvSpPr>
        <p:spPr>
          <a:xfrm>
            <a:off x="4754880" y="1097280"/>
            <a:ext cx="1920240" cy="18288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2" name="Shape 10"/>
          <p:cNvSpPr/>
          <p:nvPr/>
        </p:nvSpPr>
        <p:spPr>
          <a:xfrm>
            <a:off x="4754880" y="1097280"/>
            <a:ext cx="1920240" cy="54864"/>
          </a:xfrm>
          <a:prstGeom prst="rect">
            <a:avLst/>
          </a:prstGeom>
          <a:solidFill>
            <a:srgbClr val="10B981"/>
          </a:solidFill>
          <a:ln/>
        </p:spPr>
        <p:txBody>
          <a:bodyPr/>
          <a:lstStyle/>
          <a:p>
            <a:endParaRPr/>
          </a:p>
        </p:txBody>
      </p:sp>
      <p:sp>
        <p:nvSpPr>
          <p:cNvPr id="13" name="Text 11"/>
          <p:cNvSpPr/>
          <p:nvPr/>
        </p:nvSpPr>
        <p:spPr>
          <a:xfrm>
            <a:off x="4846320" y="1280160"/>
            <a:ext cx="1737360" cy="365760"/>
          </a:xfrm>
          <a:prstGeom prst="rect">
            <a:avLst/>
          </a:prstGeom>
          <a:noFill/>
          <a:ln/>
        </p:spPr>
        <p:txBody>
          <a:bodyPr wrap="square" rtlCol="0" anchor="ctr"/>
          <a:lstStyle/>
          <a:p>
            <a:pPr marL="0" indent="0" algn="ctr">
              <a:buNone/>
            </a:pPr>
            <a:r>
              <a:rPr lang="en-US" sz="1500" b="1" dirty="0">
                <a:solidFill>
                  <a:srgbClr val="10B981"/>
                </a:solidFill>
                <a:latin typeface="Trebuchet MS" pitchFamily="34" charset="0"/>
                <a:ea typeface="Trebuchet MS" pitchFamily="34" charset="-122"/>
                <a:cs typeface="Trebuchet MS" pitchFamily="34" charset="-120"/>
              </a:rPr>
              <a:t>음식점용 앱</a:t>
            </a:r>
            <a:endParaRPr lang="en-US" sz="1500" dirty="0"/>
          </a:p>
        </p:txBody>
      </p:sp>
      <p:sp>
        <p:nvSpPr>
          <p:cNvPr id="14" name="Text 12"/>
          <p:cNvSpPr/>
          <p:nvPr/>
        </p:nvSpPr>
        <p:spPr>
          <a:xfrm>
            <a:off x="4846320" y="1737360"/>
            <a:ext cx="1737360" cy="731520"/>
          </a:xfrm>
          <a:prstGeom prst="rect">
            <a:avLst/>
          </a:prstGeom>
          <a:noFill/>
          <a:ln/>
        </p:spPr>
        <p:txBody>
          <a:bodyPr wrap="square" rtlCol="0" anchor="ctr"/>
          <a:lstStyle/>
          <a:p>
            <a:pPr marL="0" indent="0" algn="ctr">
              <a:buNone/>
            </a:pPr>
            <a:r>
              <a:rPr lang="en-US" sz="1200" dirty="0">
                <a:solidFill>
                  <a:srgbClr val="475569"/>
                </a:solidFill>
                <a:latin typeface="Calibri" pitchFamily="34" charset="0"/>
                <a:ea typeface="Calibri" pitchFamily="34" charset="-122"/>
                <a:cs typeface="Calibri" pitchFamily="34" charset="-120"/>
              </a:rPr>
              <a:t>주문 수락 및</a:t>
            </a:r>
            <a:endParaRPr lang="en-US" sz="1200" dirty="0"/>
          </a:p>
          <a:p>
            <a:pPr marL="0" indent="0" algn="ctr">
              <a:buNone/>
            </a:pPr>
            <a:r>
              <a:rPr lang="en-US" sz="1200" dirty="0">
                <a:solidFill>
                  <a:srgbClr val="475569"/>
                </a:solidFill>
                <a:latin typeface="Calibri" pitchFamily="34" charset="0"/>
                <a:ea typeface="Calibri" pitchFamily="34" charset="-122"/>
                <a:cs typeface="Calibri" pitchFamily="34" charset="-120"/>
              </a:rPr>
              <a:t>조리 완료 알림</a:t>
            </a:r>
            <a:endParaRPr lang="en-US" sz="1200" dirty="0"/>
          </a:p>
        </p:txBody>
      </p:sp>
      <p:sp>
        <p:nvSpPr>
          <p:cNvPr id="15" name="Shape 13"/>
          <p:cNvSpPr/>
          <p:nvPr/>
        </p:nvSpPr>
        <p:spPr>
          <a:xfrm>
            <a:off x="6903720" y="1097280"/>
            <a:ext cx="1920240" cy="18288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6" name="Shape 14"/>
          <p:cNvSpPr/>
          <p:nvPr/>
        </p:nvSpPr>
        <p:spPr>
          <a:xfrm>
            <a:off x="6903720" y="1097280"/>
            <a:ext cx="1920240" cy="54864"/>
          </a:xfrm>
          <a:prstGeom prst="rect">
            <a:avLst/>
          </a:prstGeom>
          <a:solidFill>
            <a:srgbClr val="8B5CF6"/>
          </a:solidFill>
          <a:ln/>
        </p:spPr>
        <p:txBody>
          <a:bodyPr/>
          <a:lstStyle/>
          <a:p>
            <a:endParaRPr/>
          </a:p>
        </p:txBody>
      </p:sp>
      <p:sp>
        <p:nvSpPr>
          <p:cNvPr id="17" name="Text 15"/>
          <p:cNvSpPr/>
          <p:nvPr/>
        </p:nvSpPr>
        <p:spPr>
          <a:xfrm>
            <a:off x="6995160" y="1280160"/>
            <a:ext cx="1737360" cy="365760"/>
          </a:xfrm>
          <a:prstGeom prst="rect">
            <a:avLst/>
          </a:prstGeom>
          <a:noFill/>
          <a:ln/>
        </p:spPr>
        <p:txBody>
          <a:bodyPr wrap="square" rtlCol="0" anchor="ctr"/>
          <a:lstStyle/>
          <a:p>
            <a:pPr marL="0" indent="0" algn="ctr">
              <a:buNone/>
            </a:pPr>
            <a:r>
              <a:rPr lang="en-US" sz="1500" b="1" dirty="0">
                <a:solidFill>
                  <a:srgbClr val="8B5CF6"/>
                </a:solidFill>
                <a:latin typeface="Trebuchet MS" pitchFamily="34" charset="0"/>
                <a:ea typeface="Trebuchet MS" pitchFamily="34" charset="-122"/>
                <a:cs typeface="Trebuchet MS" pitchFamily="34" charset="-120"/>
              </a:rPr>
              <a:t>어드민</a:t>
            </a:r>
            <a:endParaRPr lang="en-US" sz="1500" dirty="0"/>
          </a:p>
        </p:txBody>
      </p:sp>
      <p:sp>
        <p:nvSpPr>
          <p:cNvPr id="18" name="Text 16"/>
          <p:cNvSpPr/>
          <p:nvPr/>
        </p:nvSpPr>
        <p:spPr>
          <a:xfrm>
            <a:off x="6995160" y="1737360"/>
            <a:ext cx="1737360" cy="731520"/>
          </a:xfrm>
          <a:prstGeom prst="rect">
            <a:avLst/>
          </a:prstGeom>
          <a:noFill/>
          <a:ln/>
        </p:spPr>
        <p:txBody>
          <a:bodyPr wrap="square" rtlCol="0" anchor="ctr"/>
          <a:lstStyle/>
          <a:p>
            <a:pPr marL="0" indent="0" algn="ctr">
              <a:buNone/>
            </a:pPr>
            <a:r>
              <a:rPr lang="en-US" sz="1200" dirty="0">
                <a:solidFill>
                  <a:srgbClr val="475569"/>
                </a:solidFill>
                <a:latin typeface="Calibri" pitchFamily="34" charset="0"/>
                <a:ea typeface="Calibri" pitchFamily="34" charset="-122"/>
                <a:cs typeface="Calibri" pitchFamily="34" charset="-120"/>
              </a:rPr>
              <a:t>전체 배달 플랫폼</a:t>
            </a:r>
            <a:endParaRPr lang="en-US" sz="1200" dirty="0"/>
          </a:p>
          <a:p>
            <a:pPr marL="0" indent="0" algn="ctr">
              <a:buNone/>
            </a:pPr>
            <a:r>
              <a:rPr lang="en-US" sz="1200" dirty="0">
                <a:solidFill>
                  <a:srgbClr val="475569"/>
                </a:solidFill>
                <a:latin typeface="Calibri" pitchFamily="34" charset="0"/>
                <a:ea typeface="Calibri" pitchFamily="34" charset="-122"/>
                <a:cs typeface="Calibri" pitchFamily="34" charset="-120"/>
              </a:rPr>
              <a:t>관리 시스템</a:t>
            </a:r>
            <a:endParaRPr lang="en-US" sz="1200" dirty="0"/>
          </a:p>
        </p:txBody>
      </p:sp>
      <p:sp>
        <p:nvSpPr>
          <p:cNvPr id="19" name="Shape 17"/>
          <p:cNvSpPr/>
          <p:nvPr/>
        </p:nvSpPr>
        <p:spPr>
          <a:xfrm>
            <a:off x="457200" y="3200400"/>
            <a:ext cx="8229600" cy="1463040"/>
          </a:xfrm>
          <a:prstGeom prst="rect">
            <a:avLst/>
          </a:prstGeom>
          <a:solidFill>
            <a:srgbClr val="0F172A"/>
          </a:solidFill>
          <a:ln/>
        </p:spPr>
        <p:txBody>
          <a:bodyPr/>
          <a:lstStyle/>
          <a:p>
            <a:endParaRPr/>
          </a:p>
        </p:txBody>
      </p:sp>
      <p:sp>
        <p:nvSpPr>
          <p:cNvPr id="20" name="Text 18"/>
          <p:cNvSpPr/>
          <p:nvPr/>
        </p:nvSpPr>
        <p:spPr>
          <a:xfrm>
            <a:off x="640080" y="3291840"/>
            <a:ext cx="7680960" cy="36576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고객의 막연한 니즈 → FDE가 구조적으로 분해</a:t>
            </a:r>
            <a:endParaRPr lang="en-US" sz="1500" dirty="0"/>
          </a:p>
        </p:txBody>
      </p:sp>
      <p:sp>
        <p:nvSpPr>
          <p:cNvPr id="21" name="Text 19"/>
          <p:cNvSpPr/>
          <p:nvPr/>
        </p:nvSpPr>
        <p:spPr>
          <a:xfrm>
            <a:off x="640080" y="3657600"/>
            <a:ext cx="7680960" cy="8229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처음에 고객은 "주문 앱 하나만 있으면 되지"라고 생각합니다.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대화를 하다 보면 기사앱, 음식점앱, 어드민까지 4개가 필요하다는 걸 알게 됩니다.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이 4개 소프트웨어를 3개 모델(Claude/Codex/Gemini)에 각각 시켜서 12개 아웃풋을 비교합니다.</a:t>
            </a:r>
            <a:endParaRPr lang="en-US" sz="1200" dirty="0"/>
          </a:p>
        </p:txBody>
      </p:sp>
      <p:sp>
        <p:nvSpPr>
          <p:cNvPr id="22" name="Text 2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3" name="Text 2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22 / 43</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엔터프라이즈 하네스 6단계 플로우</a:t>
            </a:r>
            <a:endParaRPr lang="en-US" sz="2600" dirty="0"/>
          </a:p>
        </p:txBody>
      </p:sp>
      <p:sp>
        <p:nvSpPr>
          <p:cNvPr id="3" name="Shape 1"/>
          <p:cNvSpPr/>
          <p:nvPr/>
        </p:nvSpPr>
        <p:spPr>
          <a:xfrm>
            <a:off x="27432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274320" y="1097280"/>
            <a:ext cx="1325880" cy="54864"/>
          </a:xfrm>
          <a:prstGeom prst="rect">
            <a:avLst/>
          </a:prstGeom>
          <a:solidFill>
            <a:srgbClr val="EF4444"/>
          </a:solidFill>
          <a:ln/>
        </p:spPr>
        <p:txBody>
          <a:bodyPr/>
          <a:lstStyle/>
          <a:p>
            <a:endParaRPr/>
          </a:p>
        </p:txBody>
      </p:sp>
      <p:sp>
        <p:nvSpPr>
          <p:cNvPr id="5" name="Shape 3"/>
          <p:cNvSpPr/>
          <p:nvPr/>
        </p:nvSpPr>
        <p:spPr>
          <a:xfrm>
            <a:off x="685800" y="1234440"/>
            <a:ext cx="457200" cy="457200"/>
          </a:xfrm>
          <a:prstGeom prst="rect">
            <a:avLst/>
          </a:prstGeom>
          <a:solidFill>
            <a:srgbClr val="EF4444"/>
          </a:solidFill>
          <a:ln/>
        </p:spPr>
        <p:txBody>
          <a:bodyPr/>
          <a:lstStyle/>
          <a:p>
            <a:endParaRPr/>
          </a:p>
        </p:txBody>
      </p:sp>
      <p:sp>
        <p:nvSpPr>
          <p:cNvPr id="6" name="Text 4"/>
          <p:cNvSpPr/>
          <p:nvPr/>
        </p:nvSpPr>
        <p:spPr>
          <a:xfrm>
            <a:off x="68580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1</a:t>
            </a:r>
            <a:endParaRPr lang="en-US" sz="1800" dirty="0"/>
          </a:p>
        </p:txBody>
      </p:sp>
      <p:sp>
        <p:nvSpPr>
          <p:cNvPr id="7" name="Text 5"/>
          <p:cNvSpPr/>
          <p:nvPr/>
        </p:nvSpPr>
        <p:spPr>
          <a:xfrm>
            <a:off x="32004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요구사항</a:t>
            </a:r>
            <a:endParaRPr lang="en-US" sz="1100" dirty="0"/>
          </a:p>
        </p:txBody>
      </p:sp>
      <p:sp>
        <p:nvSpPr>
          <p:cNvPr id="8" name="Text 6"/>
          <p:cNvSpPr/>
          <p:nvPr/>
        </p:nvSpPr>
        <p:spPr>
          <a:xfrm>
            <a:off x="32004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고객 미팅</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비정형 인풋</a:t>
            </a:r>
            <a:endParaRPr lang="en-US" sz="1000" dirty="0"/>
          </a:p>
        </p:txBody>
      </p:sp>
      <p:sp>
        <p:nvSpPr>
          <p:cNvPr id="9" name="Shape 7"/>
          <p:cNvSpPr/>
          <p:nvPr/>
        </p:nvSpPr>
        <p:spPr>
          <a:xfrm>
            <a:off x="173736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0" name="Shape 8"/>
          <p:cNvSpPr/>
          <p:nvPr/>
        </p:nvSpPr>
        <p:spPr>
          <a:xfrm>
            <a:off x="1737360" y="1097280"/>
            <a:ext cx="1325880" cy="54864"/>
          </a:xfrm>
          <a:prstGeom prst="rect">
            <a:avLst/>
          </a:prstGeom>
          <a:solidFill>
            <a:srgbClr val="F97316"/>
          </a:solidFill>
          <a:ln/>
        </p:spPr>
        <p:txBody>
          <a:bodyPr/>
          <a:lstStyle/>
          <a:p>
            <a:endParaRPr/>
          </a:p>
        </p:txBody>
      </p:sp>
      <p:sp>
        <p:nvSpPr>
          <p:cNvPr id="11" name="Shape 9"/>
          <p:cNvSpPr/>
          <p:nvPr/>
        </p:nvSpPr>
        <p:spPr>
          <a:xfrm>
            <a:off x="2148840" y="1234440"/>
            <a:ext cx="457200" cy="457200"/>
          </a:xfrm>
          <a:prstGeom prst="rect">
            <a:avLst/>
          </a:prstGeom>
          <a:solidFill>
            <a:srgbClr val="F97316"/>
          </a:solidFill>
          <a:ln/>
        </p:spPr>
        <p:txBody>
          <a:bodyPr/>
          <a:lstStyle/>
          <a:p>
            <a:endParaRPr/>
          </a:p>
        </p:txBody>
      </p:sp>
      <p:sp>
        <p:nvSpPr>
          <p:cNvPr id="12" name="Text 10"/>
          <p:cNvSpPr/>
          <p:nvPr/>
        </p:nvSpPr>
        <p:spPr>
          <a:xfrm>
            <a:off x="214884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2</a:t>
            </a:r>
            <a:endParaRPr lang="en-US" sz="1800" dirty="0"/>
          </a:p>
        </p:txBody>
      </p:sp>
      <p:sp>
        <p:nvSpPr>
          <p:cNvPr id="13" name="Text 11"/>
          <p:cNvSpPr/>
          <p:nvPr/>
        </p:nvSpPr>
        <p:spPr>
          <a:xfrm>
            <a:off x="178308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플랜/CPS</a:t>
            </a:r>
            <a:endParaRPr lang="en-US" sz="1100" dirty="0"/>
          </a:p>
        </p:txBody>
      </p:sp>
      <p:sp>
        <p:nvSpPr>
          <p:cNvPr id="14" name="Text 12"/>
          <p:cNvSpPr/>
          <p:nvPr/>
        </p:nvSpPr>
        <p:spPr>
          <a:xfrm>
            <a:off x="178308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Context-Problem</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-Solution 정리</a:t>
            </a:r>
            <a:endParaRPr lang="en-US" sz="1000" dirty="0"/>
          </a:p>
        </p:txBody>
      </p:sp>
      <p:sp>
        <p:nvSpPr>
          <p:cNvPr id="15" name="Shape 13"/>
          <p:cNvSpPr/>
          <p:nvPr/>
        </p:nvSpPr>
        <p:spPr>
          <a:xfrm>
            <a:off x="320040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6" name="Shape 14"/>
          <p:cNvSpPr/>
          <p:nvPr/>
        </p:nvSpPr>
        <p:spPr>
          <a:xfrm>
            <a:off x="3200400" y="1097280"/>
            <a:ext cx="1325880" cy="54864"/>
          </a:xfrm>
          <a:prstGeom prst="rect">
            <a:avLst/>
          </a:prstGeom>
          <a:solidFill>
            <a:srgbClr val="FBBF24"/>
          </a:solidFill>
          <a:ln/>
        </p:spPr>
        <p:txBody>
          <a:bodyPr/>
          <a:lstStyle/>
          <a:p>
            <a:endParaRPr/>
          </a:p>
        </p:txBody>
      </p:sp>
      <p:sp>
        <p:nvSpPr>
          <p:cNvPr id="17" name="Shape 15"/>
          <p:cNvSpPr/>
          <p:nvPr/>
        </p:nvSpPr>
        <p:spPr>
          <a:xfrm>
            <a:off x="3611880" y="1234440"/>
            <a:ext cx="457200" cy="457200"/>
          </a:xfrm>
          <a:prstGeom prst="rect">
            <a:avLst/>
          </a:prstGeom>
          <a:solidFill>
            <a:srgbClr val="FBBF24"/>
          </a:solidFill>
          <a:ln/>
        </p:spPr>
        <p:txBody>
          <a:bodyPr/>
          <a:lstStyle/>
          <a:p>
            <a:endParaRPr/>
          </a:p>
        </p:txBody>
      </p:sp>
      <p:sp>
        <p:nvSpPr>
          <p:cNvPr id="18" name="Text 16"/>
          <p:cNvSpPr/>
          <p:nvPr/>
        </p:nvSpPr>
        <p:spPr>
          <a:xfrm>
            <a:off x="361188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3</a:t>
            </a:r>
            <a:endParaRPr lang="en-US" sz="1800" dirty="0"/>
          </a:p>
        </p:txBody>
      </p:sp>
      <p:sp>
        <p:nvSpPr>
          <p:cNvPr id="19" name="Text 17"/>
          <p:cNvSpPr/>
          <p:nvPr/>
        </p:nvSpPr>
        <p:spPr>
          <a:xfrm>
            <a:off x="324612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아키텍처</a:t>
            </a:r>
            <a:endParaRPr lang="en-US" sz="1100" dirty="0"/>
          </a:p>
        </p:txBody>
      </p:sp>
      <p:sp>
        <p:nvSpPr>
          <p:cNvPr id="20" name="Text 18"/>
          <p:cNvSpPr/>
          <p:nvPr/>
        </p:nvSpPr>
        <p:spPr>
          <a:xfrm>
            <a:off x="324612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도메인 모델</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DDD 설계</a:t>
            </a:r>
            <a:endParaRPr lang="en-US" sz="1000" dirty="0"/>
          </a:p>
        </p:txBody>
      </p:sp>
      <p:sp>
        <p:nvSpPr>
          <p:cNvPr id="21" name="Shape 19"/>
          <p:cNvSpPr/>
          <p:nvPr/>
        </p:nvSpPr>
        <p:spPr>
          <a:xfrm>
            <a:off x="466344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22" name="Shape 20"/>
          <p:cNvSpPr/>
          <p:nvPr/>
        </p:nvSpPr>
        <p:spPr>
          <a:xfrm>
            <a:off x="4663440" y="1097280"/>
            <a:ext cx="1325880" cy="54864"/>
          </a:xfrm>
          <a:prstGeom prst="rect">
            <a:avLst/>
          </a:prstGeom>
          <a:solidFill>
            <a:srgbClr val="10B981"/>
          </a:solidFill>
          <a:ln/>
        </p:spPr>
        <p:txBody>
          <a:bodyPr/>
          <a:lstStyle/>
          <a:p>
            <a:endParaRPr/>
          </a:p>
        </p:txBody>
      </p:sp>
      <p:sp>
        <p:nvSpPr>
          <p:cNvPr id="23" name="Shape 21"/>
          <p:cNvSpPr/>
          <p:nvPr/>
        </p:nvSpPr>
        <p:spPr>
          <a:xfrm>
            <a:off x="5074920" y="1234440"/>
            <a:ext cx="457200" cy="457200"/>
          </a:xfrm>
          <a:prstGeom prst="rect">
            <a:avLst/>
          </a:prstGeom>
          <a:solidFill>
            <a:srgbClr val="10B981"/>
          </a:solidFill>
          <a:ln/>
        </p:spPr>
        <p:txBody>
          <a:bodyPr/>
          <a:lstStyle/>
          <a:p>
            <a:endParaRPr/>
          </a:p>
        </p:txBody>
      </p:sp>
      <p:sp>
        <p:nvSpPr>
          <p:cNvPr id="24" name="Text 22"/>
          <p:cNvSpPr/>
          <p:nvPr/>
        </p:nvSpPr>
        <p:spPr>
          <a:xfrm>
            <a:off x="507492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4</a:t>
            </a:r>
            <a:endParaRPr lang="en-US" sz="1800" dirty="0"/>
          </a:p>
        </p:txBody>
      </p:sp>
      <p:sp>
        <p:nvSpPr>
          <p:cNvPr id="25" name="Text 23"/>
          <p:cNvSpPr/>
          <p:nvPr/>
        </p:nvSpPr>
        <p:spPr>
          <a:xfrm>
            <a:off x="470916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코드 설계</a:t>
            </a:r>
            <a:endParaRPr lang="en-US" sz="1100" dirty="0"/>
          </a:p>
        </p:txBody>
      </p:sp>
      <p:sp>
        <p:nvSpPr>
          <p:cNvPr id="26" name="Text 24"/>
          <p:cNvSpPr/>
          <p:nvPr/>
        </p:nvSpPr>
        <p:spPr>
          <a:xfrm>
            <a:off x="470916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AI가 알아듣는</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코드 레벨 설계</a:t>
            </a:r>
            <a:endParaRPr lang="en-US" sz="1000" dirty="0"/>
          </a:p>
        </p:txBody>
      </p:sp>
      <p:sp>
        <p:nvSpPr>
          <p:cNvPr id="27" name="Shape 25"/>
          <p:cNvSpPr/>
          <p:nvPr/>
        </p:nvSpPr>
        <p:spPr>
          <a:xfrm>
            <a:off x="612648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28" name="Shape 26"/>
          <p:cNvSpPr/>
          <p:nvPr/>
        </p:nvSpPr>
        <p:spPr>
          <a:xfrm>
            <a:off x="6126480" y="1097280"/>
            <a:ext cx="1325880" cy="54864"/>
          </a:xfrm>
          <a:prstGeom prst="rect">
            <a:avLst/>
          </a:prstGeom>
          <a:solidFill>
            <a:srgbClr val="3B82F6"/>
          </a:solidFill>
          <a:ln/>
        </p:spPr>
        <p:txBody>
          <a:bodyPr/>
          <a:lstStyle/>
          <a:p>
            <a:endParaRPr/>
          </a:p>
        </p:txBody>
      </p:sp>
      <p:sp>
        <p:nvSpPr>
          <p:cNvPr id="29" name="Shape 27"/>
          <p:cNvSpPr/>
          <p:nvPr/>
        </p:nvSpPr>
        <p:spPr>
          <a:xfrm>
            <a:off x="6537960" y="1234440"/>
            <a:ext cx="457200" cy="457200"/>
          </a:xfrm>
          <a:prstGeom prst="rect">
            <a:avLst/>
          </a:prstGeom>
          <a:solidFill>
            <a:srgbClr val="3B82F6"/>
          </a:solidFill>
          <a:ln/>
        </p:spPr>
        <p:txBody>
          <a:bodyPr/>
          <a:lstStyle/>
          <a:p>
            <a:endParaRPr/>
          </a:p>
        </p:txBody>
      </p:sp>
      <p:sp>
        <p:nvSpPr>
          <p:cNvPr id="30" name="Text 28"/>
          <p:cNvSpPr/>
          <p:nvPr/>
        </p:nvSpPr>
        <p:spPr>
          <a:xfrm>
            <a:off x="653796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5</a:t>
            </a:r>
            <a:endParaRPr lang="en-US" sz="1800" dirty="0"/>
          </a:p>
        </p:txBody>
      </p:sp>
      <p:sp>
        <p:nvSpPr>
          <p:cNvPr id="31" name="Text 29"/>
          <p:cNvSpPr/>
          <p:nvPr/>
        </p:nvSpPr>
        <p:spPr>
          <a:xfrm>
            <a:off x="617220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린터 강제</a:t>
            </a:r>
            <a:endParaRPr lang="en-US" sz="1100" dirty="0"/>
          </a:p>
        </p:txBody>
      </p:sp>
      <p:sp>
        <p:nvSpPr>
          <p:cNvPr id="32" name="Text 30"/>
          <p:cNvSpPr/>
          <p:nvPr/>
        </p:nvSpPr>
        <p:spPr>
          <a:xfrm>
            <a:off x="617220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파일명/메소드명</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임포트 순서 강제</a:t>
            </a:r>
            <a:endParaRPr lang="en-US" sz="1000" dirty="0"/>
          </a:p>
        </p:txBody>
      </p:sp>
      <p:sp>
        <p:nvSpPr>
          <p:cNvPr id="33" name="Shape 31"/>
          <p:cNvSpPr/>
          <p:nvPr/>
        </p:nvSpPr>
        <p:spPr>
          <a:xfrm>
            <a:off x="7589520" y="1097280"/>
            <a:ext cx="1325880" cy="23774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34" name="Shape 32"/>
          <p:cNvSpPr/>
          <p:nvPr/>
        </p:nvSpPr>
        <p:spPr>
          <a:xfrm>
            <a:off x="7589520" y="1097280"/>
            <a:ext cx="1325880" cy="54864"/>
          </a:xfrm>
          <a:prstGeom prst="rect">
            <a:avLst/>
          </a:prstGeom>
          <a:solidFill>
            <a:srgbClr val="8B5CF6"/>
          </a:solidFill>
          <a:ln/>
        </p:spPr>
        <p:txBody>
          <a:bodyPr/>
          <a:lstStyle/>
          <a:p>
            <a:endParaRPr/>
          </a:p>
        </p:txBody>
      </p:sp>
      <p:sp>
        <p:nvSpPr>
          <p:cNvPr id="35" name="Shape 33"/>
          <p:cNvSpPr/>
          <p:nvPr/>
        </p:nvSpPr>
        <p:spPr>
          <a:xfrm>
            <a:off x="8001000" y="1234440"/>
            <a:ext cx="457200" cy="457200"/>
          </a:xfrm>
          <a:prstGeom prst="rect">
            <a:avLst/>
          </a:prstGeom>
          <a:solidFill>
            <a:srgbClr val="8B5CF6"/>
          </a:solidFill>
          <a:ln/>
        </p:spPr>
        <p:txBody>
          <a:bodyPr/>
          <a:lstStyle/>
          <a:p>
            <a:endParaRPr/>
          </a:p>
        </p:txBody>
      </p:sp>
      <p:sp>
        <p:nvSpPr>
          <p:cNvPr id="36" name="Text 34"/>
          <p:cNvSpPr/>
          <p:nvPr/>
        </p:nvSpPr>
        <p:spPr>
          <a:xfrm>
            <a:off x="8001000" y="123444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6</a:t>
            </a:r>
            <a:endParaRPr lang="en-US" sz="1800" dirty="0"/>
          </a:p>
        </p:txBody>
      </p:sp>
      <p:sp>
        <p:nvSpPr>
          <p:cNvPr id="37" name="Text 35"/>
          <p:cNvSpPr/>
          <p:nvPr/>
        </p:nvSpPr>
        <p:spPr>
          <a:xfrm>
            <a:off x="7635240" y="1828800"/>
            <a:ext cx="1234440" cy="457200"/>
          </a:xfrm>
          <a:prstGeom prst="rect">
            <a:avLst/>
          </a:prstGeom>
          <a:noFill/>
          <a:ln/>
        </p:spPr>
        <p:txBody>
          <a:bodyPr wrap="square" rtlCol="0" anchor="ctr"/>
          <a:lstStyle/>
          <a:p>
            <a:pPr marL="0" indent="0" algn="ctr">
              <a:buNone/>
            </a:pPr>
            <a:r>
              <a:rPr lang="en-US" sz="1100" b="1" dirty="0">
                <a:solidFill>
                  <a:srgbClr val="0F172A"/>
                </a:solidFill>
                <a:latin typeface="Trebuchet MS" pitchFamily="34" charset="0"/>
                <a:ea typeface="Trebuchet MS" pitchFamily="34" charset="-122"/>
                <a:cs typeface="Trebuchet MS" pitchFamily="34" charset="-120"/>
              </a:rPr>
              <a:t>검토/반복</a:t>
            </a:r>
            <a:endParaRPr lang="en-US" sz="1100" dirty="0"/>
          </a:p>
        </p:txBody>
      </p:sp>
      <p:sp>
        <p:nvSpPr>
          <p:cNvPr id="38" name="Text 36"/>
          <p:cNvSpPr/>
          <p:nvPr/>
        </p:nvSpPr>
        <p:spPr>
          <a:xfrm>
            <a:off x="7635240" y="2286000"/>
            <a:ext cx="1234440" cy="914400"/>
          </a:xfrm>
          <a:prstGeom prst="rect">
            <a:avLst/>
          </a:prstGeom>
          <a:noFill/>
          <a:ln/>
        </p:spPr>
        <p:txBody>
          <a:bodyPr wrap="square" rtlCol="0" anchor="ctr"/>
          <a:lstStyle/>
          <a:p>
            <a:pPr marL="0" indent="0" algn="ctr">
              <a:buNone/>
            </a:pPr>
            <a:r>
              <a:rPr lang="en-US" sz="1000" dirty="0">
                <a:solidFill>
                  <a:srgbClr val="475569"/>
                </a:solidFill>
                <a:latin typeface="Calibri" pitchFamily="34" charset="0"/>
                <a:ea typeface="Calibri" pitchFamily="34" charset="-122"/>
                <a:cs typeface="Calibri" pitchFamily="34" charset="-120"/>
              </a:rPr>
              <a:t>결과 검토</a:t>
            </a:r>
            <a:endParaRPr lang="en-US" sz="1000" dirty="0"/>
          </a:p>
          <a:p>
            <a:pPr marL="0" indent="0" algn="ctr">
              <a:buNone/>
            </a:pPr>
            <a:r>
              <a:rPr lang="en-US" sz="1000" dirty="0">
                <a:solidFill>
                  <a:srgbClr val="475569"/>
                </a:solidFill>
                <a:latin typeface="Calibri" pitchFamily="34" charset="0"/>
                <a:ea typeface="Calibri" pitchFamily="34" charset="-122"/>
                <a:cs typeface="Calibri" pitchFamily="34" charset="-120"/>
              </a:rPr>
              <a:t>피드백 루프</a:t>
            </a:r>
            <a:endParaRPr lang="en-US" sz="1000" dirty="0"/>
          </a:p>
        </p:txBody>
      </p:sp>
      <p:sp>
        <p:nvSpPr>
          <p:cNvPr id="39" name="Shape 37"/>
          <p:cNvSpPr/>
          <p:nvPr/>
        </p:nvSpPr>
        <p:spPr>
          <a:xfrm>
            <a:off x="457200" y="3749040"/>
            <a:ext cx="8229600" cy="914400"/>
          </a:xfrm>
          <a:prstGeom prst="rect">
            <a:avLst/>
          </a:prstGeom>
          <a:solidFill>
            <a:srgbClr val="0F172A"/>
          </a:solidFill>
          <a:ln/>
        </p:spPr>
        <p:txBody>
          <a:bodyPr/>
          <a:lstStyle/>
          <a:p>
            <a:endParaRPr/>
          </a:p>
        </p:txBody>
      </p:sp>
      <p:sp>
        <p:nvSpPr>
          <p:cNvPr id="40" name="Text 38"/>
          <p:cNvSpPr/>
          <p:nvPr/>
        </p:nvSpPr>
        <p:spPr>
          <a:xfrm>
            <a:off x="640080" y="3794760"/>
            <a:ext cx="768096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린터로 파일명, 메소드명, 임포트 순서까지 강제</a:t>
            </a:r>
            <a:endParaRPr lang="en-US" sz="1400" dirty="0"/>
          </a:p>
        </p:txBody>
      </p:sp>
      <p:sp>
        <p:nvSpPr>
          <p:cNvPr id="41" name="Text 39"/>
          <p:cNvSpPr/>
          <p:nvPr/>
        </p:nvSpPr>
        <p:spPr>
          <a:xfrm>
            <a:off x="640080" y="4114800"/>
            <a:ext cx="7680960" cy="4572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코드의 디자인 시스템 = 브랜드 가이드에 맞춘 디자인 시스템과 같은 원리</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어떤 AI 모델을 써도 동일한 아웃풋이 나오도록 구조를 강제합니다.</a:t>
            </a:r>
            <a:endParaRPr lang="en-US" sz="1200" dirty="0"/>
          </a:p>
        </p:txBody>
      </p:sp>
      <p:sp>
        <p:nvSpPr>
          <p:cNvPr id="42" name="Text 4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43" name="Text 4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23 / 43</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9">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멱등성: 어떤 모델이든 같은 아웃풋</a:t>
            </a:r>
            <a:endParaRPr lang="en-US" sz="2600" dirty="0"/>
          </a:p>
        </p:txBody>
      </p:sp>
      <p:sp>
        <p:nvSpPr>
          <p:cNvPr id="4" name="Shape 2"/>
          <p:cNvSpPr/>
          <p:nvPr/>
        </p:nvSpPr>
        <p:spPr>
          <a:xfrm>
            <a:off x="457200" y="1005840"/>
            <a:ext cx="2560320" cy="1371600"/>
          </a:xfrm>
          <a:prstGeom prst="rect">
            <a:avLst/>
          </a:prstGeom>
          <a:solidFill>
            <a:srgbClr val="1E293B"/>
          </a:solidFill>
          <a:ln/>
        </p:spPr>
        <p:txBody>
          <a:bodyPr/>
          <a:lstStyle/>
          <a:p>
            <a:endParaRPr/>
          </a:p>
        </p:txBody>
      </p:sp>
      <p:sp>
        <p:nvSpPr>
          <p:cNvPr id="5" name="Shape 3"/>
          <p:cNvSpPr/>
          <p:nvPr/>
        </p:nvSpPr>
        <p:spPr>
          <a:xfrm>
            <a:off x="457200" y="1005840"/>
            <a:ext cx="2560320" cy="54864"/>
          </a:xfrm>
          <a:prstGeom prst="rect">
            <a:avLst/>
          </a:prstGeom>
          <a:solidFill>
            <a:srgbClr val="F97316"/>
          </a:solidFill>
          <a:ln/>
        </p:spPr>
        <p:txBody>
          <a:bodyPr/>
          <a:lstStyle/>
          <a:p>
            <a:endParaRPr/>
          </a:p>
        </p:txBody>
      </p:sp>
      <p:sp>
        <p:nvSpPr>
          <p:cNvPr id="6" name="Text 4"/>
          <p:cNvSpPr/>
          <p:nvPr/>
        </p:nvSpPr>
        <p:spPr>
          <a:xfrm>
            <a:off x="457200" y="1188720"/>
            <a:ext cx="2560320" cy="548640"/>
          </a:xfrm>
          <a:prstGeom prst="rect">
            <a:avLst/>
          </a:prstGeom>
          <a:noFill/>
          <a:ln/>
        </p:spPr>
        <p:txBody>
          <a:bodyPr wrap="square" rtlCol="0" anchor="ctr"/>
          <a:lstStyle/>
          <a:p>
            <a:pPr marL="0" indent="0" algn="ctr">
              <a:buNone/>
            </a:pPr>
            <a:r>
              <a:rPr lang="en-US" sz="2200" b="1" dirty="0">
                <a:solidFill>
                  <a:srgbClr val="F97316"/>
                </a:solidFill>
                <a:latin typeface="Trebuchet MS" pitchFamily="34" charset="0"/>
                <a:ea typeface="Trebuchet MS" pitchFamily="34" charset="-122"/>
                <a:cs typeface="Trebuchet MS" pitchFamily="34" charset="-120"/>
              </a:rPr>
              <a:t>Claude</a:t>
            </a:r>
            <a:endParaRPr lang="en-US" sz="2200" dirty="0"/>
          </a:p>
        </p:txBody>
      </p:sp>
      <p:sp>
        <p:nvSpPr>
          <p:cNvPr id="7" name="Text 5"/>
          <p:cNvSpPr/>
          <p:nvPr/>
        </p:nvSpPr>
        <p:spPr>
          <a:xfrm>
            <a:off x="457200" y="1737360"/>
            <a:ext cx="2560320" cy="365760"/>
          </a:xfrm>
          <a:prstGeom prst="rect">
            <a:avLst/>
          </a:prstGeom>
          <a:noFill/>
          <a:ln/>
        </p:spPr>
        <p:txBody>
          <a:bodyPr wrap="square"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같은 인풋</a:t>
            </a:r>
            <a:endParaRPr lang="en-US" sz="1200" dirty="0"/>
          </a:p>
        </p:txBody>
      </p:sp>
      <p:sp>
        <p:nvSpPr>
          <p:cNvPr id="8" name="Shape 6"/>
          <p:cNvSpPr/>
          <p:nvPr/>
        </p:nvSpPr>
        <p:spPr>
          <a:xfrm>
            <a:off x="3291840" y="1005840"/>
            <a:ext cx="2560320" cy="1371600"/>
          </a:xfrm>
          <a:prstGeom prst="rect">
            <a:avLst/>
          </a:prstGeom>
          <a:solidFill>
            <a:srgbClr val="1E293B"/>
          </a:solidFill>
          <a:ln/>
        </p:spPr>
        <p:txBody>
          <a:bodyPr/>
          <a:lstStyle/>
          <a:p>
            <a:endParaRPr/>
          </a:p>
        </p:txBody>
      </p:sp>
      <p:sp>
        <p:nvSpPr>
          <p:cNvPr id="9" name="Shape 7"/>
          <p:cNvSpPr/>
          <p:nvPr/>
        </p:nvSpPr>
        <p:spPr>
          <a:xfrm>
            <a:off x="3291840" y="1005840"/>
            <a:ext cx="2560320" cy="54864"/>
          </a:xfrm>
          <a:prstGeom prst="rect">
            <a:avLst/>
          </a:prstGeom>
          <a:solidFill>
            <a:srgbClr val="3B82F6"/>
          </a:solidFill>
          <a:ln/>
        </p:spPr>
        <p:txBody>
          <a:bodyPr/>
          <a:lstStyle/>
          <a:p>
            <a:endParaRPr/>
          </a:p>
        </p:txBody>
      </p:sp>
      <p:sp>
        <p:nvSpPr>
          <p:cNvPr id="10" name="Text 8"/>
          <p:cNvSpPr/>
          <p:nvPr/>
        </p:nvSpPr>
        <p:spPr>
          <a:xfrm>
            <a:off x="3291840" y="1188720"/>
            <a:ext cx="2560320" cy="548640"/>
          </a:xfrm>
          <a:prstGeom prst="rect">
            <a:avLst/>
          </a:prstGeom>
          <a:noFill/>
          <a:ln/>
        </p:spPr>
        <p:txBody>
          <a:bodyPr wrap="square" rtlCol="0" anchor="ctr"/>
          <a:lstStyle/>
          <a:p>
            <a:pPr marL="0" indent="0" algn="ctr">
              <a:buNone/>
            </a:pPr>
            <a:r>
              <a:rPr lang="en-US" sz="2200" b="1" dirty="0">
                <a:solidFill>
                  <a:srgbClr val="3B82F6"/>
                </a:solidFill>
                <a:latin typeface="Trebuchet MS" pitchFamily="34" charset="0"/>
                <a:ea typeface="Trebuchet MS" pitchFamily="34" charset="-122"/>
                <a:cs typeface="Trebuchet MS" pitchFamily="34" charset="-120"/>
              </a:rPr>
              <a:t>Codex</a:t>
            </a:r>
            <a:endParaRPr lang="en-US" sz="2200" dirty="0"/>
          </a:p>
        </p:txBody>
      </p:sp>
      <p:sp>
        <p:nvSpPr>
          <p:cNvPr id="11" name="Text 9"/>
          <p:cNvSpPr/>
          <p:nvPr/>
        </p:nvSpPr>
        <p:spPr>
          <a:xfrm>
            <a:off x="3291840" y="1737360"/>
            <a:ext cx="2560320" cy="365760"/>
          </a:xfrm>
          <a:prstGeom prst="rect">
            <a:avLst/>
          </a:prstGeom>
          <a:noFill/>
          <a:ln/>
        </p:spPr>
        <p:txBody>
          <a:bodyPr wrap="square"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같은 인풋</a:t>
            </a:r>
            <a:endParaRPr lang="en-US" sz="1200" dirty="0"/>
          </a:p>
        </p:txBody>
      </p:sp>
      <p:sp>
        <p:nvSpPr>
          <p:cNvPr id="12" name="Shape 10"/>
          <p:cNvSpPr/>
          <p:nvPr/>
        </p:nvSpPr>
        <p:spPr>
          <a:xfrm>
            <a:off x="6126480" y="1005840"/>
            <a:ext cx="2560320" cy="1371600"/>
          </a:xfrm>
          <a:prstGeom prst="rect">
            <a:avLst/>
          </a:prstGeom>
          <a:solidFill>
            <a:srgbClr val="1E293B"/>
          </a:solidFill>
          <a:ln/>
        </p:spPr>
        <p:txBody>
          <a:bodyPr/>
          <a:lstStyle/>
          <a:p>
            <a:endParaRPr/>
          </a:p>
        </p:txBody>
      </p:sp>
      <p:sp>
        <p:nvSpPr>
          <p:cNvPr id="13" name="Shape 11"/>
          <p:cNvSpPr/>
          <p:nvPr/>
        </p:nvSpPr>
        <p:spPr>
          <a:xfrm>
            <a:off x="6126480" y="1005840"/>
            <a:ext cx="2560320" cy="54864"/>
          </a:xfrm>
          <a:prstGeom prst="rect">
            <a:avLst/>
          </a:prstGeom>
          <a:solidFill>
            <a:srgbClr val="8B5CF6"/>
          </a:solidFill>
          <a:ln/>
        </p:spPr>
        <p:txBody>
          <a:bodyPr/>
          <a:lstStyle/>
          <a:p>
            <a:endParaRPr/>
          </a:p>
        </p:txBody>
      </p:sp>
      <p:sp>
        <p:nvSpPr>
          <p:cNvPr id="14" name="Text 12"/>
          <p:cNvSpPr/>
          <p:nvPr/>
        </p:nvSpPr>
        <p:spPr>
          <a:xfrm>
            <a:off x="6126480" y="1188720"/>
            <a:ext cx="2560320" cy="548640"/>
          </a:xfrm>
          <a:prstGeom prst="rect">
            <a:avLst/>
          </a:prstGeom>
          <a:noFill/>
          <a:ln/>
        </p:spPr>
        <p:txBody>
          <a:bodyPr wrap="square" rtlCol="0" anchor="ctr"/>
          <a:lstStyle/>
          <a:p>
            <a:pPr marL="0" indent="0" algn="ctr">
              <a:buNone/>
            </a:pPr>
            <a:r>
              <a:rPr lang="en-US" sz="2200" b="1" dirty="0">
                <a:solidFill>
                  <a:srgbClr val="8B5CF6"/>
                </a:solidFill>
                <a:latin typeface="Trebuchet MS" pitchFamily="34" charset="0"/>
                <a:ea typeface="Trebuchet MS" pitchFamily="34" charset="-122"/>
                <a:cs typeface="Trebuchet MS" pitchFamily="34" charset="-120"/>
              </a:rPr>
              <a:t>Gemini</a:t>
            </a:r>
            <a:endParaRPr lang="en-US" sz="2200" dirty="0"/>
          </a:p>
        </p:txBody>
      </p:sp>
      <p:sp>
        <p:nvSpPr>
          <p:cNvPr id="15" name="Text 13"/>
          <p:cNvSpPr/>
          <p:nvPr/>
        </p:nvSpPr>
        <p:spPr>
          <a:xfrm>
            <a:off x="6126480" y="1737360"/>
            <a:ext cx="2560320" cy="365760"/>
          </a:xfrm>
          <a:prstGeom prst="rect">
            <a:avLst/>
          </a:prstGeom>
          <a:noFill/>
          <a:ln/>
        </p:spPr>
        <p:txBody>
          <a:bodyPr wrap="square"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같은 인풋</a:t>
            </a:r>
            <a:endParaRPr lang="en-US" sz="1200" dirty="0"/>
          </a:p>
        </p:txBody>
      </p:sp>
      <p:sp>
        <p:nvSpPr>
          <p:cNvPr id="16" name="Text 14"/>
          <p:cNvSpPr/>
          <p:nvPr/>
        </p:nvSpPr>
        <p:spPr>
          <a:xfrm>
            <a:off x="457200" y="2377440"/>
            <a:ext cx="8229600" cy="457200"/>
          </a:xfrm>
          <a:prstGeom prst="rect">
            <a:avLst/>
          </a:prstGeom>
          <a:noFill/>
          <a:ln/>
        </p:spPr>
        <p:txBody>
          <a:bodyPr wrap="square" rtlCol="0" anchor="ctr"/>
          <a:lstStyle/>
          <a:p>
            <a:pPr marL="0" indent="0" algn="ctr">
              <a:buNone/>
            </a:pPr>
            <a:endParaRPr lang="en-US" sz="1800" dirty="0"/>
          </a:p>
        </p:txBody>
      </p:sp>
      <p:sp>
        <p:nvSpPr>
          <p:cNvPr id="17" name="Shape 15"/>
          <p:cNvSpPr/>
          <p:nvPr/>
        </p:nvSpPr>
        <p:spPr>
          <a:xfrm>
            <a:off x="1371600" y="2834640"/>
            <a:ext cx="6400800" cy="1645920"/>
          </a:xfrm>
          <a:prstGeom prst="rect">
            <a:avLst/>
          </a:prstGeom>
          <a:solidFill>
            <a:srgbClr val="0A1F1A"/>
          </a:solidFill>
          <a:ln/>
          <a:effectLst>
            <a:outerShdw blurRad="101600" dist="38100" dir="8100000" algn="bl" rotWithShape="0">
              <a:srgbClr val="000000">
                <a:alpha val="25000"/>
              </a:srgbClr>
            </a:outerShdw>
          </a:effectLst>
        </p:spPr>
        <p:txBody>
          <a:bodyPr/>
          <a:lstStyle/>
          <a:p>
            <a:endParaRPr/>
          </a:p>
        </p:txBody>
      </p:sp>
      <p:sp>
        <p:nvSpPr>
          <p:cNvPr id="18" name="Text 16"/>
          <p:cNvSpPr/>
          <p:nvPr/>
        </p:nvSpPr>
        <p:spPr>
          <a:xfrm>
            <a:off x="1371600" y="2926080"/>
            <a:ext cx="6400800" cy="457200"/>
          </a:xfrm>
          <a:prstGeom prst="rect">
            <a:avLst/>
          </a:prstGeom>
          <a:noFill/>
          <a:ln/>
        </p:spPr>
        <p:txBody>
          <a:bodyPr wrap="square" rtlCol="0" anchor="ctr"/>
          <a:lstStyle/>
          <a:p>
            <a:pPr marL="0" indent="0" algn="ctr">
              <a:buNone/>
            </a:pPr>
            <a:r>
              <a:rPr lang="en-US" sz="2400" b="1" dirty="0">
                <a:solidFill>
                  <a:srgbClr val="10B981"/>
                </a:solidFill>
                <a:latin typeface="Trebuchet MS" pitchFamily="34" charset="0"/>
                <a:ea typeface="Trebuchet MS" pitchFamily="34" charset="-122"/>
                <a:cs typeface="Trebuchet MS" pitchFamily="34" charset="-120"/>
              </a:rPr>
              <a:t>동일한 아웃풋</a:t>
            </a:r>
            <a:endParaRPr lang="en-US" sz="2400" dirty="0"/>
          </a:p>
        </p:txBody>
      </p:sp>
      <p:sp>
        <p:nvSpPr>
          <p:cNvPr id="19" name="Text 17"/>
          <p:cNvSpPr/>
          <p:nvPr/>
        </p:nvSpPr>
        <p:spPr>
          <a:xfrm>
            <a:off x="1645920" y="3383280"/>
            <a:ext cx="5852160" cy="914400"/>
          </a:xfrm>
          <a:prstGeom prst="rect">
            <a:avLst/>
          </a:prstGeom>
          <a:noFill/>
          <a:ln/>
        </p:spPr>
        <p:txBody>
          <a:bodyPr wrap="square" rtlCol="0" anchor="ctr"/>
          <a:lstStyle/>
          <a:p>
            <a:pPr marL="0" indent="0" algn="ctr">
              <a:buNone/>
            </a:pPr>
            <a:r>
              <a:rPr lang="en-US" sz="1300" dirty="0">
                <a:solidFill>
                  <a:srgbClr val="CBD5E1"/>
                </a:solidFill>
                <a:latin typeface="Calibri" pitchFamily="34" charset="0"/>
                <a:ea typeface="Calibri" pitchFamily="34" charset="-122"/>
                <a:cs typeface="Calibri" pitchFamily="34" charset="-120"/>
              </a:rPr>
              <a:t>하네스(린터 + 디자인 시스템 + 아키텍처)가</a:t>
            </a:r>
            <a:endParaRPr lang="en-US" sz="1300" dirty="0"/>
          </a:p>
          <a:p>
            <a:pPr marL="0" indent="0" algn="ctr">
              <a:buNone/>
            </a:pPr>
            <a:r>
              <a:rPr lang="en-US" sz="1300" dirty="0">
                <a:solidFill>
                  <a:srgbClr val="CBD5E1"/>
                </a:solidFill>
                <a:latin typeface="Calibri" pitchFamily="34" charset="0"/>
                <a:ea typeface="Calibri" pitchFamily="34" charset="-122"/>
                <a:cs typeface="Calibri" pitchFamily="34" charset="-120"/>
              </a:rPr>
              <a:t>모델의 자유도를 제어해서 일관된 결과물을 강제합니다.</a:t>
            </a:r>
            <a:endParaRPr lang="en-US" sz="1300" dirty="0"/>
          </a:p>
          <a:p>
            <a:pPr marL="0" indent="0" algn="ctr">
              <a:buNone/>
            </a:pPr>
            <a:endParaRPr lang="en-US" sz="1300" dirty="0"/>
          </a:p>
          <a:p>
            <a:pPr marL="0" indent="0" algn="ctr">
              <a:buNone/>
            </a:pPr>
            <a:r>
              <a:rPr lang="en-US" sz="1300" dirty="0">
                <a:solidFill>
                  <a:srgbClr val="CBD5E1"/>
                </a:solidFill>
                <a:latin typeface="Calibri" pitchFamily="34" charset="0"/>
                <a:ea typeface="Calibri" pitchFamily="34" charset="-122"/>
                <a:cs typeface="Calibri" pitchFamily="34" charset="-120"/>
              </a:rPr>
              <a:t>모델 랭킹이 바뀌더라도 하네스 기법은 유효합니다.</a:t>
            </a:r>
            <a:endParaRPr lang="en-US" sz="1300" dirty="0"/>
          </a:p>
        </p:txBody>
      </p:sp>
      <p:sp>
        <p:nvSpPr>
          <p:cNvPr id="20" name="Text 18"/>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1" name="Text 1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24 / 43</a:t>
            </a:r>
            <a:endParaRPr lang="en-US" sz="900" dirty="0"/>
          </a:p>
        </p:txBody>
      </p:sp>
      <p:sp>
        <p:nvSpPr>
          <p:cNvPr id="22" name="화살표: 아래쪽 21">
            <a:extLst>
              <a:ext uri="{FF2B5EF4-FFF2-40B4-BE49-F238E27FC236}">
                <a16:creationId xmlns:a16="http://schemas.microsoft.com/office/drawing/2014/main" id="{162F3323-2CEC-E398-F8B6-6D0EDFA67DE9}"/>
              </a:ext>
            </a:extLst>
          </p:cNvPr>
          <p:cNvSpPr/>
          <p:nvPr/>
        </p:nvSpPr>
        <p:spPr>
          <a:xfrm>
            <a:off x="4203510" y="2459327"/>
            <a:ext cx="736979" cy="341649"/>
          </a:xfrm>
          <a:prstGeom prst="downArrow">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0">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CPS 프레임워크</a:t>
            </a:r>
            <a:endParaRPr lang="en-US" sz="2600" dirty="0"/>
          </a:p>
        </p:txBody>
      </p:sp>
      <p:sp>
        <p:nvSpPr>
          <p:cNvPr id="4" name="Shape 2"/>
          <p:cNvSpPr/>
          <p:nvPr/>
        </p:nvSpPr>
        <p:spPr>
          <a:xfrm>
            <a:off x="457200" y="1005840"/>
            <a:ext cx="2560320" cy="2011680"/>
          </a:xfrm>
          <a:prstGeom prst="rect">
            <a:avLst/>
          </a:prstGeom>
          <a:solidFill>
            <a:srgbClr val="1E293B"/>
          </a:solidFill>
          <a:ln/>
        </p:spPr>
        <p:txBody>
          <a:bodyPr/>
          <a:lstStyle/>
          <a:p>
            <a:endParaRPr/>
          </a:p>
        </p:txBody>
      </p:sp>
      <p:sp>
        <p:nvSpPr>
          <p:cNvPr id="5" name="Shape 3"/>
          <p:cNvSpPr/>
          <p:nvPr/>
        </p:nvSpPr>
        <p:spPr>
          <a:xfrm>
            <a:off x="594360" y="1143000"/>
            <a:ext cx="640080" cy="640080"/>
          </a:xfrm>
          <a:prstGeom prst="rect">
            <a:avLst/>
          </a:prstGeom>
          <a:solidFill>
            <a:srgbClr val="3B82F6"/>
          </a:solidFill>
          <a:ln/>
        </p:spPr>
        <p:txBody>
          <a:bodyPr/>
          <a:lstStyle/>
          <a:p>
            <a:endParaRPr/>
          </a:p>
        </p:txBody>
      </p:sp>
      <p:sp>
        <p:nvSpPr>
          <p:cNvPr id="6" name="Text 4"/>
          <p:cNvSpPr/>
          <p:nvPr/>
        </p:nvSpPr>
        <p:spPr>
          <a:xfrm>
            <a:off x="594360" y="1143000"/>
            <a:ext cx="640080" cy="640080"/>
          </a:xfrm>
          <a:prstGeom prst="rect">
            <a:avLst/>
          </a:prstGeom>
          <a:noFill/>
          <a:ln/>
        </p:spPr>
        <p:txBody>
          <a:bodyPr wrap="square" rtlCol="0" anchor="ctr"/>
          <a:lstStyle/>
          <a:p>
            <a:pPr marL="0" indent="0" algn="ctr">
              <a:buNone/>
            </a:pPr>
            <a:r>
              <a:rPr lang="en-US" sz="2800" b="1" dirty="0">
                <a:solidFill>
                  <a:srgbClr val="FFFFFF"/>
                </a:solidFill>
                <a:latin typeface="Trebuchet MS" pitchFamily="34" charset="0"/>
                <a:ea typeface="Trebuchet MS" pitchFamily="34" charset="-122"/>
                <a:cs typeface="Trebuchet MS" pitchFamily="34" charset="-120"/>
              </a:rPr>
              <a:t>C</a:t>
            </a:r>
            <a:endParaRPr lang="en-US" sz="2800" dirty="0"/>
          </a:p>
        </p:txBody>
      </p:sp>
      <p:sp>
        <p:nvSpPr>
          <p:cNvPr id="7" name="Text 5"/>
          <p:cNvSpPr/>
          <p:nvPr/>
        </p:nvSpPr>
        <p:spPr>
          <a:xfrm>
            <a:off x="1371600" y="1188720"/>
            <a:ext cx="1463040" cy="457200"/>
          </a:xfrm>
          <a:prstGeom prst="rect">
            <a:avLst/>
          </a:prstGeom>
          <a:noFill/>
          <a:ln/>
        </p:spPr>
        <p:txBody>
          <a:bodyPr wrap="square" rtlCol="0" anchor="ctr"/>
          <a:lstStyle/>
          <a:p>
            <a:pPr marL="0" indent="0">
              <a:buNone/>
            </a:pPr>
            <a:r>
              <a:rPr lang="en-US" sz="1600" b="1" dirty="0">
                <a:solidFill>
                  <a:srgbClr val="3B82F6"/>
                </a:solidFill>
                <a:latin typeface="Trebuchet MS" pitchFamily="34" charset="0"/>
                <a:ea typeface="Trebuchet MS" pitchFamily="34" charset="-122"/>
                <a:cs typeface="Trebuchet MS" pitchFamily="34" charset="-120"/>
              </a:rPr>
              <a:t>Context</a:t>
            </a:r>
            <a:endParaRPr lang="en-US" sz="1600" dirty="0"/>
          </a:p>
        </p:txBody>
      </p:sp>
      <p:sp>
        <p:nvSpPr>
          <p:cNvPr id="8" name="Text 6"/>
          <p:cNvSpPr/>
          <p:nvPr/>
        </p:nvSpPr>
        <p:spPr>
          <a:xfrm>
            <a:off x="594360" y="1920240"/>
            <a:ext cx="2286000" cy="8229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다 같이 싱크를 맞추고 있는</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깔고 있는 맥락은 무엇인가</a:t>
            </a:r>
            <a:endParaRPr lang="en-US" sz="1200" dirty="0"/>
          </a:p>
        </p:txBody>
      </p:sp>
      <p:sp>
        <p:nvSpPr>
          <p:cNvPr id="9" name="Shape 7"/>
          <p:cNvSpPr/>
          <p:nvPr/>
        </p:nvSpPr>
        <p:spPr>
          <a:xfrm>
            <a:off x="3291840" y="1005840"/>
            <a:ext cx="2560320" cy="2011680"/>
          </a:xfrm>
          <a:prstGeom prst="rect">
            <a:avLst/>
          </a:prstGeom>
          <a:solidFill>
            <a:srgbClr val="1E293B"/>
          </a:solidFill>
          <a:ln/>
        </p:spPr>
        <p:txBody>
          <a:bodyPr/>
          <a:lstStyle/>
          <a:p>
            <a:endParaRPr/>
          </a:p>
        </p:txBody>
      </p:sp>
      <p:sp>
        <p:nvSpPr>
          <p:cNvPr id="10" name="Shape 8"/>
          <p:cNvSpPr/>
          <p:nvPr/>
        </p:nvSpPr>
        <p:spPr>
          <a:xfrm>
            <a:off x="3429000" y="1143000"/>
            <a:ext cx="640080" cy="640080"/>
          </a:xfrm>
          <a:prstGeom prst="rect">
            <a:avLst/>
          </a:prstGeom>
          <a:solidFill>
            <a:srgbClr val="EF4444"/>
          </a:solidFill>
          <a:ln/>
        </p:spPr>
        <p:txBody>
          <a:bodyPr/>
          <a:lstStyle/>
          <a:p>
            <a:endParaRPr/>
          </a:p>
        </p:txBody>
      </p:sp>
      <p:sp>
        <p:nvSpPr>
          <p:cNvPr id="11" name="Text 9"/>
          <p:cNvSpPr/>
          <p:nvPr/>
        </p:nvSpPr>
        <p:spPr>
          <a:xfrm>
            <a:off x="3429000" y="1143000"/>
            <a:ext cx="640080" cy="640080"/>
          </a:xfrm>
          <a:prstGeom prst="rect">
            <a:avLst/>
          </a:prstGeom>
          <a:noFill/>
          <a:ln/>
        </p:spPr>
        <p:txBody>
          <a:bodyPr wrap="square" rtlCol="0" anchor="ctr"/>
          <a:lstStyle/>
          <a:p>
            <a:pPr marL="0" indent="0" algn="ctr">
              <a:buNone/>
            </a:pPr>
            <a:r>
              <a:rPr lang="en-US" sz="2800" b="1" dirty="0">
                <a:solidFill>
                  <a:srgbClr val="FFFFFF"/>
                </a:solidFill>
                <a:latin typeface="Trebuchet MS" pitchFamily="34" charset="0"/>
                <a:ea typeface="Trebuchet MS" pitchFamily="34" charset="-122"/>
                <a:cs typeface="Trebuchet MS" pitchFamily="34" charset="-120"/>
              </a:rPr>
              <a:t>P</a:t>
            </a:r>
            <a:endParaRPr lang="en-US" sz="2800" dirty="0"/>
          </a:p>
        </p:txBody>
      </p:sp>
      <p:sp>
        <p:nvSpPr>
          <p:cNvPr id="12" name="Text 10"/>
          <p:cNvSpPr/>
          <p:nvPr/>
        </p:nvSpPr>
        <p:spPr>
          <a:xfrm>
            <a:off x="4206240" y="1188720"/>
            <a:ext cx="1463040" cy="457200"/>
          </a:xfrm>
          <a:prstGeom prst="rect">
            <a:avLst/>
          </a:prstGeom>
          <a:noFill/>
          <a:ln/>
        </p:spPr>
        <p:txBody>
          <a:bodyPr wrap="square" rtlCol="0" anchor="ctr"/>
          <a:lstStyle/>
          <a:p>
            <a:pPr marL="0" indent="0">
              <a:buNone/>
            </a:pPr>
            <a:r>
              <a:rPr lang="en-US" sz="1600" b="1" dirty="0">
                <a:solidFill>
                  <a:srgbClr val="EF4444"/>
                </a:solidFill>
                <a:latin typeface="Trebuchet MS" pitchFamily="34" charset="0"/>
                <a:ea typeface="Trebuchet MS" pitchFamily="34" charset="-122"/>
                <a:cs typeface="Trebuchet MS" pitchFamily="34" charset="-120"/>
              </a:rPr>
              <a:t>Problem</a:t>
            </a:r>
            <a:endParaRPr lang="en-US" sz="1600" dirty="0"/>
          </a:p>
        </p:txBody>
      </p:sp>
      <p:sp>
        <p:nvSpPr>
          <p:cNvPr id="13" name="Text 11"/>
          <p:cNvSpPr/>
          <p:nvPr/>
        </p:nvSpPr>
        <p:spPr>
          <a:xfrm>
            <a:off x="3429000" y="1920240"/>
            <a:ext cx="2286000" cy="8229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고객의 문제가 무엇인가</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어떤 맥락에서 겪고 있는가</a:t>
            </a:r>
            <a:endParaRPr lang="en-US" sz="1200" dirty="0"/>
          </a:p>
        </p:txBody>
      </p:sp>
      <p:sp>
        <p:nvSpPr>
          <p:cNvPr id="14" name="Shape 12"/>
          <p:cNvSpPr/>
          <p:nvPr/>
        </p:nvSpPr>
        <p:spPr>
          <a:xfrm>
            <a:off x="6126480" y="1005840"/>
            <a:ext cx="2560320" cy="2011680"/>
          </a:xfrm>
          <a:prstGeom prst="rect">
            <a:avLst/>
          </a:prstGeom>
          <a:solidFill>
            <a:srgbClr val="1E293B"/>
          </a:solidFill>
          <a:ln/>
        </p:spPr>
        <p:txBody>
          <a:bodyPr/>
          <a:lstStyle/>
          <a:p>
            <a:endParaRPr/>
          </a:p>
        </p:txBody>
      </p:sp>
      <p:sp>
        <p:nvSpPr>
          <p:cNvPr id="15" name="Shape 13"/>
          <p:cNvSpPr/>
          <p:nvPr/>
        </p:nvSpPr>
        <p:spPr>
          <a:xfrm>
            <a:off x="6263640" y="1143000"/>
            <a:ext cx="640080" cy="640080"/>
          </a:xfrm>
          <a:prstGeom prst="rect">
            <a:avLst/>
          </a:prstGeom>
          <a:solidFill>
            <a:srgbClr val="10B981"/>
          </a:solidFill>
          <a:ln/>
        </p:spPr>
        <p:txBody>
          <a:bodyPr/>
          <a:lstStyle/>
          <a:p>
            <a:endParaRPr/>
          </a:p>
        </p:txBody>
      </p:sp>
      <p:sp>
        <p:nvSpPr>
          <p:cNvPr id="16" name="Text 14"/>
          <p:cNvSpPr/>
          <p:nvPr/>
        </p:nvSpPr>
        <p:spPr>
          <a:xfrm>
            <a:off x="6263640" y="1143000"/>
            <a:ext cx="640080" cy="640080"/>
          </a:xfrm>
          <a:prstGeom prst="rect">
            <a:avLst/>
          </a:prstGeom>
          <a:noFill/>
          <a:ln/>
        </p:spPr>
        <p:txBody>
          <a:bodyPr wrap="square" rtlCol="0" anchor="ctr"/>
          <a:lstStyle/>
          <a:p>
            <a:pPr marL="0" indent="0" algn="ctr">
              <a:buNone/>
            </a:pPr>
            <a:r>
              <a:rPr lang="en-US" sz="2800" b="1" dirty="0">
                <a:solidFill>
                  <a:srgbClr val="FFFFFF"/>
                </a:solidFill>
                <a:latin typeface="Trebuchet MS" pitchFamily="34" charset="0"/>
                <a:ea typeface="Trebuchet MS" pitchFamily="34" charset="-122"/>
                <a:cs typeface="Trebuchet MS" pitchFamily="34" charset="-120"/>
              </a:rPr>
              <a:t>S</a:t>
            </a:r>
            <a:endParaRPr lang="en-US" sz="2800" dirty="0"/>
          </a:p>
        </p:txBody>
      </p:sp>
      <p:sp>
        <p:nvSpPr>
          <p:cNvPr id="17" name="Text 15"/>
          <p:cNvSpPr/>
          <p:nvPr/>
        </p:nvSpPr>
        <p:spPr>
          <a:xfrm>
            <a:off x="7040880" y="1188720"/>
            <a:ext cx="1463040" cy="45720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Solution</a:t>
            </a:r>
            <a:endParaRPr lang="en-US" sz="1600" dirty="0"/>
          </a:p>
        </p:txBody>
      </p:sp>
      <p:sp>
        <p:nvSpPr>
          <p:cNvPr id="18" name="Text 16"/>
          <p:cNvSpPr/>
          <p:nvPr/>
        </p:nvSpPr>
        <p:spPr>
          <a:xfrm>
            <a:off x="6263640" y="1920240"/>
            <a:ext cx="2286000" cy="8229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어떤 솔루션을 같이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만들어야 하는가</a:t>
            </a:r>
            <a:endParaRPr lang="en-US" sz="1200" dirty="0"/>
          </a:p>
        </p:txBody>
      </p:sp>
      <p:sp>
        <p:nvSpPr>
          <p:cNvPr id="19" name="Shape 17"/>
          <p:cNvSpPr/>
          <p:nvPr/>
        </p:nvSpPr>
        <p:spPr>
          <a:xfrm>
            <a:off x="457200" y="3291840"/>
            <a:ext cx="8229600" cy="1371600"/>
          </a:xfrm>
          <a:prstGeom prst="rect">
            <a:avLst/>
          </a:prstGeom>
          <a:solidFill>
            <a:srgbClr val="1E293B"/>
          </a:solidFill>
          <a:ln/>
        </p:spPr>
        <p:txBody>
          <a:bodyPr/>
          <a:lstStyle/>
          <a:p>
            <a:endParaRPr/>
          </a:p>
        </p:txBody>
      </p:sp>
      <p:sp>
        <p:nvSpPr>
          <p:cNvPr id="20" name="Text 18"/>
          <p:cNvSpPr/>
          <p:nvPr/>
        </p:nvSpPr>
        <p:spPr>
          <a:xfrm>
            <a:off x="640080" y="3383280"/>
            <a:ext cx="7680960" cy="320040"/>
          </a:xfrm>
          <a:prstGeom prst="rect">
            <a:avLst/>
          </a:prstGeom>
          <a:noFill/>
          <a:ln/>
        </p:spPr>
        <p:txBody>
          <a:bodyPr wrap="square" rtlCol="0" anchor="ctr"/>
          <a:lstStyle/>
          <a:p>
            <a:pPr marL="0" indent="0">
              <a:buNone/>
            </a:pPr>
            <a:r>
              <a:rPr lang="en-US" sz="1400" b="1" dirty="0">
                <a:solidFill>
                  <a:srgbClr val="06B6D4"/>
                </a:solidFill>
                <a:latin typeface="Trebuchet MS" pitchFamily="34" charset="0"/>
                <a:ea typeface="Trebuchet MS" pitchFamily="34" charset="-122"/>
                <a:cs typeface="Trebuchet MS" pitchFamily="34" charset="-120"/>
              </a:rPr>
              <a:t>팔란티어의 Mud Session에서 영감</a:t>
            </a:r>
            <a:endParaRPr lang="en-US" sz="1400" dirty="0"/>
          </a:p>
        </p:txBody>
      </p:sp>
      <p:sp>
        <p:nvSpPr>
          <p:cNvPr id="21" name="Text 19"/>
          <p:cNvSpPr/>
          <p:nvPr/>
        </p:nvSpPr>
        <p:spPr>
          <a:xfrm>
            <a:off x="640080" y="3749040"/>
            <a:ext cx="7680960" cy="8229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 매번 문제 발견 &amp; 솔루션 교환 시 CPS 업데이트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마크다운 → LaTeX 템플릿 → PDF로 빌드하여 고객 전달</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미팅 로그 N개 → 종합 CPS 1개 → PRD 1개로 수렴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 고객도 세계관을 이해해야 더 좋은 아이디어를 줄 수 있다</a:t>
            </a:r>
            <a:endParaRPr lang="en-US" sz="1200" dirty="0"/>
          </a:p>
        </p:txBody>
      </p:sp>
      <p:sp>
        <p:nvSpPr>
          <p:cNvPr id="22" name="Text 2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3" name="Text 2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25 / 43</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1">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설계 분석: 원칙 → 정의 → 구조 → 코드</a:t>
            </a:r>
            <a:endParaRPr lang="en-US" sz="2600" dirty="0"/>
          </a:p>
        </p:txBody>
      </p:sp>
      <p:sp>
        <p:nvSpPr>
          <p:cNvPr id="3" name="Shape 1"/>
          <p:cNvSpPr/>
          <p:nvPr/>
        </p:nvSpPr>
        <p:spPr>
          <a:xfrm>
            <a:off x="457200" y="1005840"/>
            <a:ext cx="192024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005840"/>
            <a:ext cx="1920240" cy="54864"/>
          </a:xfrm>
          <a:prstGeom prst="rect">
            <a:avLst/>
          </a:prstGeom>
          <a:solidFill>
            <a:srgbClr val="EF4444"/>
          </a:solidFill>
          <a:ln/>
        </p:spPr>
        <p:txBody>
          <a:bodyPr/>
          <a:lstStyle/>
          <a:p>
            <a:endParaRPr/>
          </a:p>
        </p:txBody>
      </p:sp>
      <p:sp>
        <p:nvSpPr>
          <p:cNvPr id="5" name="Text 3"/>
          <p:cNvSpPr/>
          <p:nvPr/>
        </p:nvSpPr>
        <p:spPr>
          <a:xfrm>
            <a:off x="548640" y="1188720"/>
            <a:ext cx="1737360" cy="457200"/>
          </a:xfrm>
          <a:prstGeom prst="rect">
            <a:avLst/>
          </a:prstGeom>
          <a:noFill/>
          <a:ln/>
        </p:spPr>
        <p:txBody>
          <a:bodyPr wrap="square" rtlCol="0" anchor="ctr"/>
          <a:lstStyle/>
          <a:p>
            <a:pPr marL="0" indent="0" algn="ctr">
              <a:buNone/>
            </a:pPr>
            <a:r>
              <a:rPr lang="en-US" sz="1300" b="1" dirty="0">
                <a:solidFill>
                  <a:srgbClr val="EF4444"/>
                </a:solidFill>
                <a:latin typeface="Trebuchet MS" pitchFamily="34" charset="0"/>
                <a:ea typeface="Trebuchet MS" pitchFamily="34" charset="-122"/>
                <a:cs typeface="Trebuchet MS" pitchFamily="34" charset="-120"/>
              </a:rPr>
              <a:t>원칙 (Principles)</a:t>
            </a:r>
            <a:endParaRPr lang="en-US" sz="1300" dirty="0"/>
          </a:p>
        </p:txBody>
      </p:sp>
      <p:sp>
        <p:nvSpPr>
          <p:cNvPr id="6" name="Text 4"/>
          <p:cNvSpPr/>
          <p:nvPr/>
        </p:nvSpPr>
        <p:spPr>
          <a:xfrm>
            <a:off x="710139" y="1737360"/>
            <a:ext cx="1414362" cy="914400"/>
          </a:xfrm>
          <a:prstGeom prst="rect">
            <a:avLst/>
          </a:prstGeom>
          <a:noFill/>
          <a:ln/>
        </p:spPr>
        <p:txBody>
          <a:bodyPr wrap="square" rtlCol="0" anchor="ctr"/>
          <a:lstStyle/>
          <a:p>
            <a:pPr marL="0" indent="0" algn="ctr">
              <a:buNone/>
            </a:pPr>
            <a:r>
              <a:rPr lang="en-US" sz="1100" dirty="0">
                <a:solidFill>
                  <a:srgbClr val="475569"/>
                </a:solidFill>
                <a:latin typeface="Calibri" pitchFamily="34" charset="0"/>
                <a:ea typeface="Calibri" pitchFamily="34" charset="-122"/>
                <a:cs typeface="Calibri" pitchFamily="34" charset="-120"/>
              </a:rPr>
              <a:t>Human-in-the-loop, </a:t>
            </a:r>
            <a:r>
              <a:rPr lang="en-US" sz="1100" dirty="0" err="1">
                <a:solidFill>
                  <a:srgbClr val="475569"/>
                </a:solidFill>
                <a:latin typeface="Calibri" pitchFamily="34" charset="0"/>
                <a:ea typeface="Calibri" pitchFamily="34" charset="-122"/>
                <a:cs typeface="Calibri" pitchFamily="34" charset="-120"/>
              </a:rPr>
              <a:t>할루시네이션</a:t>
            </a:r>
            <a:r>
              <a:rPr lang="en-US" sz="1100" dirty="0">
                <a:solidFill>
                  <a:srgbClr val="475569"/>
                </a:solidFill>
                <a:latin typeface="Calibri" pitchFamily="34" charset="0"/>
                <a:ea typeface="Calibri" pitchFamily="34" charset="-122"/>
                <a:cs typeface="Calibri" pitchFamily="34" charset="-120"/>
              </a:rPr>
              <a:t> </a:t>
            </a:r>
            <a:r>
              <a:rPr lang="en-US" sz="1100" dirty="0" err="1">
                <a:solidFill>
                  <a:srgbClr val="475569"/>
                </a:solidFill>
                <a:latin typeface="Calibri" pitchFamily="34" charset="0"/>
                <a:ea typeface="Calibri" pitchFamily="34" charset="-122"/>
                <a:cs typeface="Calibri" pitchFamily="34" charset="-120"/>
              </a:rPr>
              <a:t>제거</a:t>
            </a:r>
            <a:endParaRPr lang="en-US" sz="1100" dirty="0">
              <a:solidFill>
                <a:srgbClr val="475569"/>
              </a:solidFill>
              <a:latin typeface="Calibri" pitchFamily="34" charset="0"/>
              <a:ea typeface="Calibri" pitchFamily="34" charset="-122"/>
              <a:cs typeface="Calibri" pitchFamily="34" charset="-120"/>
            </a:endParaRPr>
          </a:p>
          <a:p>
            <a:pPr marL="0" indent="0" algn="ctr">
              <a:buNone/>
            </a:pPr>
            <a:endParaRPr lang="en-US" sz="1100" dirty="0"/>
          </a:p>
          <a:p>
            <a:pPr marL="0" indent="0" algn="ctr">
              <a:buNone/>
            </a:pPr>
            <a:r>
              <a:rPr lang="en-US" sz="1100" dirty="0">
                <a:solidFill>
                  <a:srgbClr val="475569"/>
                </a:solidFill>
                <a:latin typeface="Calibri" pitchFamily="34" charset="0"/>
                <a:ea typeface="Calibri" pitchFamily="34" charset="-122"/>
                <a:cs typeface="Calibri" pitchFamily="34" charset="-120"/>
              </a:rPr>
              <a:t>로그 추적 등 대전제 원칙 수립</a:t>
            </a:r>
            <a:endParaRPr lang="en-US" sz="1100" dirty="0"/>
          </a:p>
        </p:txBody>
      </p:sp>
      <p:sp>
        <p:nvSpPr>
          <p:cNvPr id="7" name="Shape 5"/>
          <p:cNvSpPr/>
          <p:nvPr/>
        </p:nvSpPr>
        <p:spPr>
          <a:xfrm>
            <a:off x="2606040" y="1005840"/>
            <a:ext cx="192024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2606040" y="1005840"/>
            <a:ext cx="1920240" cy="54864"/>
          </a:xfrm>
          <a:prstGeom prst="rect">
            <a:avLst/>
          </a:prstGeom>
          <a:solidFill>
            <a:srgbClr val="F97316"/>
          </a:solidFill>
          <a:ln/>
        </p:spPr>
        <p:txBody>
          <a:bodyPr/>
          <a:lstStyle/>
          <a:p>
            <a:endParaRPr/>
          </a:p>
        </p:txBody>
      </p:sp>
      <p:sp>
        <p:nvSpPr>
          <p:cNvPr id="9" name="Text 7"/>
          <p:cNvSpPr/>
          <p:nvPr/>
        </p:nvSpPr>
        <p:spPr>
          <a:xfrm>
            <a:off x="2697480" y="1188720"/>
            <a:ext cx="1737360" cy="457200"/>
          </a:xfrm>
          <a:prstGeom prst="rect">
            <a:avLst/>
          </a:prstGeom>
          <a:noFill/>
          <a:ln/>
        </p:spPr>
        <p:txBody>
          <a:bodyPr wrap="square" rtlCol="0" anchor="ctr"/>
          <a:lstStyle/>
          <a:p>
            <a:pPr marL="0" indent="0" algn="ctr">
              <a:buNone/>
            </a:pPr>
            <a:r>
              <a:rPr lang="en-US" sz="1300" b="1" dirty="0">
                <a:solidFill>
                  <a:srgbClr val="F97316"/>
                </a:solidFill>
                <a:latin typeface="Trebuchet MS" pitchFamily="34" charset="0"/>
                <a:ea typeface="Trebuchet MS" pitchFamily="34" charset="-122"/>
                <a:cs typeface="Trebuchet MS" pitchFamily="34" charset="-120"/>
              </a:rPr>
              <a:t>정의 (Definitions)</a:t>
            </a:r>
            <a:endParaRPr lang="en-US" sz="1300" dirty="0"/>
          </a:p>
        </p:txBody>
      </p:sp>
      <p:sp>
        <p:nvSpPr>
          <p:cNvPr id="10" name="Text 8"/>
          <p:cNvSpPr/>
          <p:nvPr/>
        </p:nvSpPr>
        <p:spPr>
          <a:xfrm>
            <a:off x="3006147" y="1737360"/>
            <a:ext cx="1120026" cy="914400"/>
          </a:xfrm>
          <a:prstGeom prst="rect">
            <a:avLst/>
          </a:prstGeom>
          <a:noFill/>
          <a:ln/>
        </p:spPr>
        <p:txBody>
          <a:bodyPr wrap="square" rtlCol="0" anchor="ctr"/>
          <a:lstStyle/>
          <a:p>
            <a:pPr marL="0" indent="0" algn="ctr">
              <a:buNone/>
            </a:pPr>
            <a:r>
              <a:rPr lang="en-US" sz="1100" dirty="0">
                <a:solidFill>
                  <a:srgbClr val="475569"/>
                </a:solidFill>
                <a:latin typeface="Calibri" pitchFamily="34" charset="0"/>
                <a:ea typeface="Calibri" pitchFamily="34" charset="-122"/>
                <a:cs typeface="Calibri" pitchFamily="34" charset="-120"/>
              </a:rPr>
              <a:t>고객사와 합의한 </a:t>
            </a:r>
            <a:r>
              <a:rPr lang="en-US" sz="1100" dirty="0" err="1">
                <a:solidFill>
                  <a:srgbClr val="475569"/>
                </a:solidFill>
                <a:latin typeface="Calibri" pitchFamily="34" charset="0"/>
                <a:ea typeface="Calibri" pitchFamily="34" charset="-122"/>
                <a:cs typeface="Calibri" pitchFamily="34" charset="-120"/>
              </a:rPr>
              <a:t>개념</a:t>
            </a:r>
            <a:r>
              <a:rPr lang="en-US" sz="1100" dirty="0">
                <a:solidFill>
                  <a:srgbClr val="475569"/>
                </a:solidFill>
                <a:latin typeface="Calibri" pitchFamily="34" charset="0"/>
                <a:ea typeface="Calibri" pitchFamily="34" charset="-122"/>
                <a:cs typeface="Calibri" pitchFamily="34" charset="-120"/>
              </a:rPr>
              <a:t> </a:t>
            </a:r>
            <a:r>
              <a:rPr lang="en-US" sz="1100" dirty="0" err="1">
                <a:solidFill>
                  <a:srgbClr val="475569"/>
                </a:solidFill>
                <a:latin typeface="Calibri" pitchFamily="34" charset="0"/>
                <a:ea typeface="Calibri" pitchFamily="34" charset="-122"/>
                <a:cs typeface="Calibri" pitchFamily="34" charset="-120"/>
              </a:rPr>
              <a:t>정의</a:t>
            </a:r>
            <a:endParaRPr lang="en-US" sz="1100" dirty="0">
              <a:solidFill>
                <a:srgbClr val="475569"/>
              </a:solidFill>
              <a:latin typeface="Calibri" pitchFamily="34" charset="0"/>
              <a:ea typeface="Calibri" pitchFamily="34" charset="-122"/>
              <a:cs typeface="Calibri" pitchFamily="34" charset="-120"/>
            </a:endParaRPr>
          </a:p>
          <a:p>
            <a:pPr marL="0" indent="0" algn="ctr">
              <a:buNone/>
            </a:pPr>
            <a:endParaRPr lang="en-US" sz="1100" dirty="0"/>
          </a:p>
          <a:p>
            <a:pPr marL="0" indent="0" algn="ctr">
              <a:buNone/>
            </a:pPr>
            <a:r>
              <a:rPr lang="en-US" sz="1100" dirty="0">
                <a:solidFill>
                  <a:srgbClr val="475569"/>
                </a:solidFill>
                <a:latin typeface="Calibri" pitchFamily="34" charset="0"/>
                <a:ea typeface="Calibri" pitchFamily="34" charset="-122"/>
                <a:cs typeface="Calibri" pitchFamily="34" charset="-120"/>
              </a:rPr>
              <a:t>도메인 하이어라키 결정</a:t>
            </a:r>
            <a:endParaRPr lang="en-US" sz="1100" dirty="0"/>
          </a:p>
        </p:txBody>
      </p:sp>
      <p:sp>
        <p:nvSpPr>
          <p:cNvPr id="11" name="Shape 9"/>
          <p:cNvSpPr/>
          <p:nvPr/>
        </p:nvSpPr>
        <p:spPr>
          <a:xfrm>
            <a:off x="4754880" y="1005840"/>
            <a:ext cx="192024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2" name="Shape 10"/>
          <p:cNvSpPr/>
          <p:nvPr/>
        </p:nvSpPr>
        <p:spPr>
          <a:xfrm>
            <a:off x="4754880" y="1005840"/>
            <a:ext cx="1920240" cy="54864"/>
          </a:xfrm>
          <a:prstGeom prst="rect">
            <a:avLst/>
          </a:prstGeom>
          <a:solidFill>
            <a:srgbClr val="3B82F6"/>
          </a:solidFill>
          <a:ln/>
        </p:spPr>
        <p:txBody>
          <a:bodyPr/>
          <a:lstStyle/>
          <a:p>
            <a:endParaRPr/>
          </a:p>
        </p:txBody>
      </p:sp>
      <p:sp>
        <p:nvSpPr>
          <p:cNvPr id="13" name="Text 11"/>
          <p:cNvSpPr/>
          <p:nvPr/>
        </p:nvSpPr>
        <p:spPr>
          <a:xfrm>
            <a:off x="4846320" y="1188720"/>
            <a:ext cx="1737360" cy="457200"/>
          </a:xfrm>
          <a:prstGeom prst="rect">
            <a:avLst/>
          </a:prstGeom>
          <a:noFill/>
          <a:ln/>
        </p:spPr>
        <p:txBody>
          <a:bodyPr wrap="square" rtlCol="0" anchor="ctr"/>
          <a:lstStyle/>
          <a:p>
            <a:pPr marL="0" indent="0" algn="ctr">
              <a:buNone/>
            </a:pPr>
            <a:r>
              <a:rPr lang="en-US" sz="1300" b="1" dirty="0">
                <a:solidFill>
                  <a:srgbClr val="3B82F6"/>
                </a:solidFill>
                <a:latin typeface="Trebuchet MS" pitchFamily="34" charset="0"/>
                <a:ea typeface="Trebuchet MS" pitchFamily="34" charset="-122"/>
                <a:cs typeface="Trebuchet MS" pitchFamily="34" charset="-120"/>
              </a:rPr>
              <a:t>구조 (Structure)</a:t>
            </a:r>
            <a:endParaRPr lang="en-US" sz="1300" dirty="0"/>
          </a:p>
        </p:txBody>
      </p:sp>
      <p:sp>
        <p:nvSpPr>
          <p:cNvPr id="14" name="Text 12"/>
          <p:cNvSpPr/>
          <p:nvPr/>
        </p:nvSpPr>
        <p:spPr>
          <a:xfrm>
            <a:off x="5047397" y="1737360"/>
            <a:ext cx="1335206" cy="914400"/>
          </a:xfrm>
          <a:prstGeom prst="rect">
            <a:avLst/>
          </a:prstGeom>
          <a:noFill/>
          <a:ln/>
        </p:spPr>
        <p:txBody>
          <a:bodyPr wrap="square" rtlCol="0" anchor="ctr"/>
          <a:lstStyle/>
          <a:p>
            <a:pPr marL="0" indent="0" algn="ctr">
              <a:buNone/>
            </a:pPr>
            <a:r>
              <a:rPr lang="en-US" sz="1100" dirty="0">
                <a:solidFill>
                  <a:srgbClr val="475569"/>
                </a:solidFill>
                <a:latin typeface="Calibri" pitchFamily="34" charset="0"/>
                <a:ea typeface="Calibri" pitchFamily="34" charset="-122"/>
                <a:cs typeface="Calibri" pitchFamily="34" charset="-120"/>
              </a:rPr>
              <a:t>개념 하이어라키 </a:t>
            </a:r>
            <a:r>
              <a:rPr lang="en-US" sz="1100" dirty="0" err="1">
                <a:solidFill>
                  <a:srgbClr val="475569"/>
                </a:solidFill>
                <a:latin typeface="Calibri" pitchFamily="34" charset="0"/>
                <a:ea typeface="Calibri" pitchFamily="34" charset="-122"/>
                <a:cs typeface="Calibri" pitchFamily="34" charset="-120"/>
              </a:rPr>
              <a:t>기반</a:t>
            </a:r>
            <a:r>
              <a:rPr lang="en-US" sz="1100" dirty="0">
                <a:solidFill>
                  <a:srgbClr val="475569"/>
                </a:solidFill>
                <a:latin typeface="Calibri" pitchFamily="34" charset="0"/>
                <a:ea typeface="Calibri" pitchFamily="34" charset="-122"/>
                <a:cs typeface="Calibri" pitchFamily="34" charset="-120"/>
              </a:rPr>
              <a:t> </a:t>
            </a:r>
            <a:r>
              <a:rPr lang="en-US" sz="1100" dirty="0" err="1">
                <a:solidFill>
                  <a:srgbClr val="475569"/>
                </a:solidFill>
                <a:latin typeface="Calibri" pitchFamily="34" charset="0"/>
                <a:ea typeface="Calibri" pitchFamily="34" charset="-122"/>
                <a:cs typeface="Calibri" pitchFamily="34" charset="-120"/>
              </a:rPr>
              <a:t>아키텍처</a:t>
            </a:r>
            <a:endParaRPr lang="en-US" sz="1100" dirty="0">
              <a:solidFill>
                <a:srgbClr val="475569"/>
              </a:solidFill>
              <a:latin typeface="Calibri" pitchFamily="34" charset="0"/>
              <a:ea typeface="Calibri" pitchFamily="34" charset="-122"/>
              <a:cs typeface="Calibri" pitchFamily="34" charset="-120"/>
            </a:endParaRPr>
          </a:p>
          <a:p>
            <a:pPr marL="0" indent="0" algn="ctr">
              <a:buNone/>
            </a:pPr>
            <a:endParaRPr lang="en-US" sz="1100" dirty="0"/>
          </a:p>
          <a:p>
            <a:pPr marL="0" indent="0" algn="ctr">
              <a:buNone/>
            </a:pPr>
            <a:r>
              <a:rPr lang="en-US" sz="1100" dirty="0">
                <a:solidFill>
                  <a:srgbClr val="475569"/>
                </a:solidFill>
                <a:latin typeface="Calibri" pitchFamily="34" charset="0"/>
                <a:ea typeface="Calibri" pitchFamily="34" charset="-122"/>
                <a:cs typeface="Calibri" pitchFamily="34" charset="-120"/>
              </a:rPr>
              <a:t>데이터 주고받는 방식 설계</a:t>
            </a:r>
            <a:endParaRPr lang="en-US" sz="1100" dirty="0"/>
          </a:p>
        </p:txBody>
      </p:sp>
      <p:sp>
        <p:nvSpPr>
          <p:cNvPr id="15" name="Shape 13"/>
          <p:cNvSpPr/>
          <p:nvPr/>
        </p:nvSpPr>
        <p:spPr>
          <a:xfrm>
            <a:off x="6903720" y="1005840"/>
            <a:ext cx="192024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6" name="Shape 14"/>
          <p:cNvSpPr/>
          <p:nvPr/>
        </p:nvSpPr>
        <p:spPr>
          <a:xfrm>
            <a:off x="6903720" y="1005840"/>
            <a:ext cx="1920240" cy="54864"/>
          </a:xfrm>
          <a:prstGeom prst="rect">
            <a:avLst/>
          </a:prstGeom>
          <a:solidFill>
            <a:srgbClr val="10B981"/>
          </a:solidFill>
          <a:ln/>
        </p:spPr>
        <p:txBody>
          <a:bodyPr/>
          <a:lstStyle/>
          <a:p>
            <a:endParaRPr/>
          </a:p>
        </p:txBody>
      </p:sp>
      <p:sp>
        <p:nvSpPr>
          <p:cNvPr id="17" name="Text 15"/>
          <p:cNvSpPr/>
          <p:nvPr/>
        </p:nvSpPr>
        <p:spPr>
          <a:xfrm>
            <a:off x="6995160" y="1188720"/>
            <a:ext cx="1737360" cy="457200"/>
          </a:xfrm>
          <a:prstGeom prst="rect">
            <a:avLst/>
          </a:prstGeom>
          <a:noFill/>
          <a:ln/>
        </p:spPr>
        <p:txBody>
          <a:bodyPr wrap="square" rtlCol="0" anchor="ctr"/>
          <a:lstStyle/>
          <a:p>
            <a:pPr marL="0" indent="0" algn="ctr">
              <a:buNone/>
            </a:pPr>
            <a:r>
              <a:rPr lang="en-US" sz="1300" b="1" dirty="0">
                <a:solidFill>
                  <a:srgbClr val="10B981"/>
                </a:solidFill>
                <a:latin typeface="Trebuchet MS" pitchFamily="34" charset="0"/>
                <a:ea typeface="Trebuchet MS" pitchFamily="34" charset="-122"/>
                <a:cs typeface="Trebuchet MS" pitchFamily="34" charset="-120"/>
              </a:rPr>
              <a:t>필연적 결과물</a:t>
            </a:r>
            <a:endParaRPr lang="en-US" sz="1300" dirty="0"/>
          </a:p>
        </p:txBody>
      </p:sp>
      <p:sp>
        <p:nvSpPr>
          <p:cNvPr id="18" name="Text 16"/>
          <p:cNvSpPr/>
          <p:nvPr/>
        </p:nvSpPr>
        <p:spPr>
          <a:xfrm>
            <a:off x="7175083" y="1737360"/>
            <a:ext cx="1377514" cy="914400"/>
          </a:xfrm>
          <a:prstGeom prst="rect">
            <a:avLst/>
          </a:prstGeom>
          <a:noFill/>
          <a:ln/>
        </p:spPr>
        <p:txBody>
          <a:bodyPr wrap="square" rtlCol="0" anchor="ctr"/>
          <a:lstStyle/>
          <a:p>
            <a:pPr marL="0" indent="0" algn="ctr">
              <a:buNone/>
            </a:pPr>
            <a:r>
              <a:rPr lang="en-US" sz="1100" dirty="0">
                <a:solidFill>
                  <a:srgbClr val="475569"/>
                </a:solidFill>
                <a:latin typeface="Calibri" pitchFamily="34" charset="0"/>
                <a:ea typeface="Calibri" pitchFamily="34" charset="-122"/>
                <a:cs typeface="Calibri" pitchFamily="34" charset="-120"/>
              </a:rPr>
              <a:t>설계가 </a:t>
            </a:r>
            <a:r>
              <a:rPr lang="en-US" sz="1100" dirty="0" err="1">
                <a:solidFill>
                  <a:srgbClr val="475569"/>
                </a:solidFill>
                <a:latin typeface="Calibri" pitchFamily="34" charset="0"/>
                <a:ea typeface="Calibri" pitchFamily="34" charset="-122"/>
                <a:cs typeface="Calibri" pitchFamily="34" charset="-120"/>
              </a:rPr>
              <a:t>코드를</a:t>
            </a:r>
            <a:r>
              <a:rPr lang="en-US" sz="1100" dirty="0">
                <a:solidFill>
                  <a:srgbClr val="475569"/>
                </a:solidFill>
                <a:latin typeface="Calibri" pitchFamily="34" charset="0"/>
                <a:ea typeface="Calibri" pitchFamily="34" charset="-122"/>
                <a:cs typeface="Calibri" pitchFamily="34" charset="-120"/>
              </a:rPr>
              <a:t> </a:t>
            </a:r>
            <a:r>
              <a:rPr lang="en-US" sz="1100" dirty="0" err="1">
                <a:solidFill>
                  <a:srgbClr val="475569"/>
                </a:solidFill>
                <a:latin typeface="Calibri" pitchFamily="34" charset="0"/>
                <a:ea typeface="Calibri" pitchFamily="34" charset="-122"/>
                <a:cs typeface="Calibri" pitchFamily="34" charset="-120"/>
              </a:rPr>
              <a:t>결정</a:t>
            </a:r>
            <a:endParaRPr lang="en-US" sz="1100" dirty="0">
              <a:solidFill>
                <a:srgbClr val="475569"/>
              </a:solidFill>
              <a:latin typeface="Calibri" pitchFamily="34" charset="0"/>
              <a:ea typeface="Calibri" pitchFamily="34" charset="-122"/>
              <a:cs typeface="Calibri" pitchFamily="34" charset="-120"/>
            </a:endParaRPr>
          </a:p>
          <a:p>
            <a:pPr marL="0" indent="0" algn="ctr">
              <a:buNone/>
            </a:pPr>
            <a:endParaRPr lang="en-US" sz="1100" dirty="0"/>
          </a:p>
          <a:p>
            <a:pPr marL="0" indent="0" algn="ctr">
              <a:buNone/>
            </a:pPr>
            <a:r>
              <a:rPr lang="en-US" sz="1100" dirty="0">
                <a:solidFill>
                  <a:srgbClr val="475569"/>
                </a:solidFill>
                <a:latin typeface="Calibri" pitchFamily="34" charset="0"/>
                <a:ea typeface="Calibri" pitchFamily="34" charset="-122"/>
                <a:cs typeface="Calibri" pitchFamily="34" charset="-120"/>
              </a:rPr>
              <a:t>어떤 AI에게 시켜도 같은 방향</a:t>
            </a:r>
            <a:endParaRPr lang="en-US" sz="1100" dirty="0"/>
          </a:p>
        </p:txBody>
      </p:sp>
      <p:sp>
        <p:nvSpPr>
          <p:cNvPr id="19" name="Shape 17"/>
          <p:cNvSpPr/>
          <p:nvPr/>
        </p:nvSpPr>
        <p:spPr>
          <a:xfrm>
            <a:off x="457200" y="3474720"/>
            <a:ext cx="8229600" cy="1097280"/>
          </a:xfrm>
          <a:prstGeom prst="rect">
            <a:avLst/>
          </a:prstGeom>
          <a:solidFill>
            <a:srgbClr val="0F172A"/>
          </a:solidFill>
          <a:ln/>
        </p:spPr>
        <p:txBody>
          <a:bodyPr/>
          <a:lstStyle/>
          <a:p>
            <a:endParaRPr/>
          </a:p>
        </p:txBody>
      </p:sp>
      <p:sp>
        <p:nvSpPr>
          <p:cNvPr id="20" name="Text 18"/>
          <p:cNvSpPr/>
          <p:nvPr/>
        </p:nvSpPr>
        <p:spPr>
          <a:xfrm>
            <a:off x="640080" y="3566160"/>
            <a:ext cx="768096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도메인 드리븐 디자인(DDD) 기반 설계</a:t>
            </a:r>
            <a:endParaRPr lang="en-US" sz="1400" dirty="0"/>
          </a:p>
        </p:txBody>
      </p:sp>
      <p:sp>
        <p:nvSpPr>
          <p:cNvPr id="21" name="Text 19"/>
          <p:cNvSpPr/>
          <p:nvPr/>
        </p:nvSpPr>
        <p:spPr>
          <a:xfrm>
            <a:off x="640080" y="3886200"/>
            <a:ext cx="7680960" cy="54864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원칙 2개 + 정의만 내려도 하이어라키를 정할 수 있고,</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구조에 맞게 데이터 설계를 하면 결과물이 필연적 방향으로 수렴합니다.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코드 작성 노력이 극적으로 줄어든 시대 · 설계가 곧 실력입니다.</a:t>
            </a:r>
            <a:endParaRPr lang="en-US" sz="1200" dirty="0"/>
          </a:p>
        </p:txBody>
      </p:sp>
      <p:sp>
        <p:nvSpPr>
          <p:cNvPr id="22" name="Text 2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3" name="Text 2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26 / 43</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린터: 코드 아웃풋을 구조적으로 강제</a:t>
            </a:r>
            <a:endParaRPr lang="en-US" sz="2600" dirty="0"/>
          </a:p>
        </p:txBody>
      </p:sp>
      <p:sp>
        <p:nvSpPr>
          <p:cNvPr id="4" name="Shape 2"/>
          <p:cNvSpPr/>
          <p:nvPr/>
        </p:nvSpPr>
        <p:spPr>
          <a:xfrm>
            <a:off x="274320" y="914400"/>
            <a:ext cx="4160520" cy="1508760"/>
          </a:xfrm>
          <a:prstGeom prst="rect">
            <a:avLst/>
          </a:prstGeom>
          <a:solidFill>
            <a:srgbClr val="1E293B"/>
          </a:solidFill>
          <a:ln/>
        </p:spPr>
        <p:txBody>
          <a:bodyPr/>
          <a:lstStyle/>
          <a:p>
            <a:endParaRPr/>
          </a:p>
        </p:txBody>
      </p:sp>
      <p:sp>
        <p:nvSpPr>
          <p:cNvPr id="5" name="Shape 3"/>
          <p:cNvSpPr/>
          <p:nvPr/>
        </p:nvSpPr>
        <p:spPr>
          <a:xfrm>
            <a:off x="274320" y="914400"/>
            <a:ext cx="73152" cy="1508760"/>
          </a:xfrm>
          <a:prstGeom prst="rect">
            <a:avLst/>
          </a:prstGeom>
          <a:solidFill>
            <a:srgbClr val="F97316"/>
          </a:solidFill>
          <a:ln/>
        </p:spPr>
        <p:txBody>
          <a:bodyPr/>
          <a:lstStyle/>
          <a:p>
            <a:endParaRPr/>
          </a:p>
        </p:txBody>
      </p:sp>
      <p:sp>
        <p:nvSpPr>
          <p:cNvPr id="6" name="Text 4"/>
          <p:cNvSpPr/>
          <p:nvPr/>
        </p:nvSpPr>
        <p:spPr>
          <a:xfrm>
            <a:off x="457200" y="1005840"/>
            <a:ext cx="3794760" cy="32004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파일명 강제</a:t>
            </a:r>
            <a:endParaRPr lang="en-US" sz="1500" dirty="0"/>
          </a:p>
        </p:txBody>
      </p:sp>
      <p:sp>
        <p:nvSpPr>
          <p:cNvPr id="7" name="Text 5"/>
          <p:cNvSpPr/>
          <p:nvPr/>
        </p:nvSpPr>
        <p:spPr>
          <a:xfrm>
            <a:off x="457200" y="1371600"/>
            <a:ext cx="379476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restaurants.tsx (O)</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restaurant-list.tsx (X)</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도메인 복수형 → 단수형으로 네이밍</a:t>
            </a:r>
            <a:endParaRPr lang="en-US" sz="1200" dirty="0"/>
          </a:p>
        </p:txBody>
      </p:sp>
      <p:sp>
        <p:nvSpPr>
          <p:cNvPr id="8" name="Shape 6"/>
          <p:cNvSpPr/>
          <p:nvPr/>
        </p:nvSpPr>
        <p:spPr>
          <a:xfrm>
            <a:off x="4709160" y="914400"/>
            <a:ext cx="4160520" cy="1508760"/>
          </a:xfrm>
          <a:prstGeom prst="rect">
            <a:avLst/>
          </a:prstGeom>
          <a:solidFill>
            <a:srgbClr val="1E293B"/>
          </a:solidFill>
          <a:ln/>
        </p:spPr>
        <p:txBody>
          <a:bodyPr/>
          <a:lstStyle/>
          <a:p>
            <a:endParaRPr/>
          </a:p>
        </p:txBody>
      </p:sp>
      <p:sp>
        <p:nvSpPr>
          <p:cNvPr id="9" name="Shape 7"/>
          <p:cNvSpPr/>
          <p:nvPr/>
        </p:nvSpPr>
        <p:spPr>
          <a:xfrm>
            <a:off x="4709160" y="914400"/>
            <a:ext cx="73152" cy="1508760"/>
          </a:xfrm>
          <a:prstGeom prst="rect">
            <a:avLst/>
          </a:prstGeom>
          <a:solidFill>
            <a:srgbClr val="3B82F6"/>
          </a:solidFill>
          <a:ln/>
        </p:spPr>
        <p:txBody>
          <a:bodyPr/>
          <a:lstStyle/>
          <a:p>
            <a:endParaRPr/>
          </a:p>
        </p:txBody>
      </p:sp>
      <p:sp>
        <p:nvSpPr>
          <p:cNvPr id="10" name="Text 8"/>
          <p:cNvSpPr/>
          <p:nvPr/>
        </p:nvSpPr>
        <p:spPr>
          <a:xfrm>
            <a:off x="4892040" y="1005840"/>
            <a:ext cx="3794760" cy="320040"/>
          </a:xfrm>
          <a:prstGeom prst="rect">
            <a:avLst/>
          </a:prstGeom>
          <a:noFill/>
          <a:ln/>
        </p:spPr>
        <p:txBody>
          <a:bodyPr wrap="square" rtlCol="0" anchor="ctr"/>
          <a:lstStyle/>
          <a:p>
            <a:pPr marL="0" indent="0">
              <a:buNone/>
            </a:pPr>
            <a:r>
              <a:rPr lang="en-US" sz="1500" b="1" dirty="0">
                <a:solidFill>
                  <a:srgbClr val="3B82F6"/>
                </a:solidFill>
                <a:latin typeface="Trebuchet MS" pitchFamily="34" charset="0"/>
                <a:ea typeface="Trebuchet MS" pitchFamily="34" charset="-122"/>
                <a:cs typeface="Trebuchet MS" pitchFamily="34" charset="-120"/>
              </a:rPr>
              <a:t>임포트 순서</a:t>
            </a:r>
            <a:endParaRPr lang="en-US" sz="1500" dirty="0"/>
          </a:p>
        </p:txBody>
      </p:sp>
      <p:sp>
        <p:nvSpPr>
          <p:cNvPr id="11" name="Text 9"/>
          <p:cNvSpPr/>
          <p:nvPr/>
        </p:nvSpPr>
        <p:spPr>
          <a:xfrm>
            <a:off x="4892040" y="1371600"/>
            <a:ext cx="379476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알파벳 순 정렬 강제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임포트 가능/불가능 파일 구분</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배럴 파일 규칙 적용</a:t>
            </a:r>
            <a:endParaRPr lang="en-US" sz="1200" dirty="0"/>
          </a:p>
        </p:txBody>
      </p:sp>
      <p:sp>
        <p:nvSpPr>
          <p:cNvPr id="12" name="Shape 10"/>
          <p:cNvSpPr/>
          <p:nvPr/>
        </p:nvSpPr>
        <p:spPr>
          <a:xfrm>
            <a:off x="274320" y="2651760"/>
            <a:ext cx="4160520" cy="1508760"/>
          </a:xfrm>
          <a:prstGeom prst="rect">
            <a:avLst/>
          </a:prstGeom>
          <a:solidFill>
            <a:srgbClr val="1E293B"/>
          </a:solidFill>
          <a:ln/>
        </p:spPr>
        <p:txBody>
          <a:bodyPr/>
          <a:lstStyle/>
          <a:p>
            <a:endParaRPr/>
          </a:p>
        </p:txBody>
      </p:sp>
      <p:sp>
        <p:nvSpPr>
          <p:cNvPr id="13" name="Shape 11"/>
          <p:cNvSpPr/>
          <p:nvPr/>
        </p:nvSpPr>
        <p:spPr>
          <a:xfrm>
            <a:off x="274320" y="2651760"/>
            <a:ext cx="73152" cy="1508760"/>
          </a:xfrm>
          <a:prstGeom prst="rect">
            <a:avLst/>
          </a:prstGeom>
          <a:solidFill>
            <a:srgbClr val="10B981"/>
          </a:solidFill>
          <a:ln/>
        </p:spPr>
        <p:txBody>
          <a:bodyPr/>
          <a:lstStyle/>
          <a:p>
            <a:endParaRPr/>
          </a:p>
        </p:txBody>
      </p:sp>
      <p:sp>
        <p:nvSpPr>
          <p:cNvPr id="14" name="Text 12"/>
          <p:cNvSpPr/>
          <p:nvPr/>
        </p:nvSpPr>
        <p:spPr>
          <a:xfrm>
            <a:off x="457200" y="2743200"/>
            <a:ext cx="3794760" cy="320040"/>
          </a:xfrm>
          <a:prstGeom prst="rect">
            <a:avLst/>
          </a:prstGeom>
          <a:noFill/>
          <a:ln/>
        </p:spPr>
        <p:txBody>
          <a:bodyPr wrap="square" rtlCol="0" anchor="ctr"/>
          <a:lstStyle/>
          <a:p>
            <a:pPr marL="0" indent="0">
              <a:buNone/>
            </a:pPr>
            <a:r>
              <a:rPr lang="en-US" sz="1500" b="1" dirty="0">
                <a:solidFill>
                  <a:srgbClr val="10B981"/>
                </a:solidFill>
                <a:latin typeface="Trebuchet MS" pitchFamily="34" charset="0"/>
                <a:ea typeface="Trebuchet MS" pitchFamily="34" charset="-122"/>
                <a:cs typeface="Trebuchet MS" pitchFamily="34" charset="-120"/>
              </a:rPr>
              <a:t>네이밍 연쇄</a:t>
            </a:r>
            <a:endParaRPr lang="en-US" sz="1500" dirty="0"/>
          </a:p>
        </p:txBody>
      </p:sp>
      <p:sp>
        <p:nvSpPr>
          <p:cNvPr id="15" name="Text 13"/>
          <p:cNvSpPr/>
          <p:nvPr/>
        </p:nvSpPr>
        <p:spPr>
          <a:xfrm>
            <a:off x="457200" y="3108960"/>
            <a:ext cx="379476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파일명이 강제되면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하위 클래스/메소드명도 연쇄 결정</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코드 전체의 필연적 방향</a:t>
            </a:r>
            <a:endParaRPr lang="en-US" sz="1200" dirty="0"/>
          </a:p>
        </p:txBody>
      </p:sp>
      <p:sp>
        <p:nvSpPr>
          <p:cNvPr id="16" name="Shape 14"/>
          <p:cNvSpPr/>
          <p:nvPr/>
        </p:nvSpPr>
        <p:spPr>
          <a:xfrm>
            <a:off x="4709160" y="2651760"/>
            <a:ext cx="4160520" cy="1508760"/>
          </a:xfrm>
          <a:prstGeom prst="rect">
            <a:avLst/>
          </a:prstGeom>
          <a:solidFill>
            <a:srgbClr val="1E293B"/>
          </a:solidFill>
          <a:ln/>
        </p:spPr>
        <p:txBody>
          <a:bodyPr/>
          <a:lstStyle/>
          <a:p>
            <a:endParaRPr/>
          </a:p>
        </p:txBody>
      </p:sp>
      <p:sp>
        <p:nvSpPr>
          <p:cNvPr id="17" name="Shape 15"/>
          <p:cNvSpPr/>
          <p:nvPr/>
        </p:nvSpPr>
        <p:spPr>
          <a:xfrm>
            <a:off x="4709160" y="2651760"/>
            <a:ext cx="73152" cy="1508760"/>
          </a:xfrm>
          <a:prstGeom prst="rect">
            <a:avLst/>
          </a:prstGeom>
          <a:solidFill>
            <a:srgbClr val="8B5CF6"/>
          </a:solidFill>
          <a:ln/>
        </p:spPr>
        <p:txBody>
          <a:bodyPr/>
          <a:lstStyle/>
          <a:p>
            <a:endParaRPr/>
          </a:p>
        </p:txBody>
      </p:sp>
      <p:sp>
        <p:nvSpPr>
          <p:cNvPr id="18" name="Text 16"/>
          <p:cNvSpPr/>
          <p:nvPr/>
        </p:nvSpPr>
        <p:spPr>
          <a:xfrm>
            <a:off x="4892040" y="2743200"/>
            <a:ext cx="3794760" cy="320040"/>
          </a:xfrm>
          <a:prstGeom prst="rect">
            <a:avLst/>
          </a:prstGeom>
          <a:noFill/>
          <a:ln/>
        </p:spPr>
        <p:txBody>
          <a:bodyPr wrap="square" rtlCol="0" anchor="ctr"/>
          <a:lstStyle/>
          <a:p>
            <a:pPr marL="0" indent="0">
              <a:buNone/>
            </a:pPr>
            <a:r>
              <a:rPr lang="en-US" sz="1500" b="1" dirty="0">
                <a:solidFill>
                  <a:srgbClr val="8B5CF6"/>
                </a:solidFill>
                <a:latin typeface="Trebuchet MS" pitchFamily="34" charset="0"/>
                <a:ea typeface="Trebuchet MS" pitchFamily="34" charset="-122"/>
                <a:cs typeface="Trebuchet MS" pitchFamily="34" charset="-120"/>
              </a:rPr>
              <a:t>커밋 시 자동 실행</a:t>
            </a:r>
            <a:endParaRPr lang="en-US" sz="1500" dirty="0"/>
          </a:p>
        </p:txBody>
      </p:sp>
      <p:sp>
        <p:nvSpPr>
          <p:cNvPr id="19" name="Text 17"/>
          <p:cNvSpPr/>
          <p:nvPr/>
        </p:nvSpPr>
        <p:spPr>
          <a:xfrm>
            <a:off x="4892040" y="3108960"/>
            <a:ext cx="3794760" cy="9144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커밋 시도 시 린터 자동 실행</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프롬프트로 못 잡는 부분까지</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구조적으로 검증</a:t>
            </a:r>
            <a:endParaRPr lang="en-US" sz="1200" dirty="0"/>
          </a:p>
        </p:txBody>
      </p:sp>
      <p:sp>
        <p:nvSpPr>
          <p:cNvPr id="20" name="Text 18"/>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1" name="Text 19"/>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27 / 43</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린터 기반 하네스: 장점과 Trade-off</a:t>
            </a:r>
            <a:endParaRPr lang="en-US" sz="2600" dirty="0"/>
          </a:p>
        </p:txBody>
      </p:sp>
      <p:sp>
        <p:nvSpPr>
          <p:cNvPr id="3" name="Shape 1"/>
          <p:cNvSpPr/>
          <p:nvPr/>
        </p:nvSpPr>
        <p:spPr>
          <a:xfrm>
            <a:off x="457200" y="1097280"/>
            <a:ext cx="3840480" cy="256032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097280"/>
            <a:ext cx="3840480" cy="54864"/>
          </a:xfrm>
          <a:prstGeom prst="rect">
            <a:avLst/>
          </a:prstGeom>
          <a:solidFill>
            <a:srgbClr val="10B981"/>
          </a:solidFill>
          <a:ln/>
        </p:spPr>
        <p:txBody>
          <a:bodyPr/>
          <a:lstStyle/>
          <a:p>
            <a:endParaRPr/>
          </a:p>
        </p:txBody>
      </p:sp>
      <p:sp>
        <p:nvSpPr>
          <p:cNvPr id="5" name="Text 3"/>
          <p:cNvSpPr/>
          <p:nvPr/>
        </p:nvSpPr>
        <p:spPr>
          <a:xfrm>
            <a:off x="640080" y="1188720"/>
            <a:ext cx="3474720" cy="36576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장점</a:t>
            </a:r>
            <a:endParaRPr lang="en-US" sz="1600" dirty="0"/>
          </a:p>
        </p:txBody>
      </p:sp>
      <p:sp>
        <p:nvSpPr>
          <p:cNvPr id="6" name="Text 4"/>
          <p:cNvSpPr/>
          <p:nvPr/>
        </p:nvSpPr>
        <p:spPr>
          <a:xfrm>
            <a:off x="640080" y="1645920"/>
            <a:ext cx="3474720" cy="182880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 디자인 시스템처럼 코드에 시스템 강제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 일관된 </a:t>
            </a:r>
            <a:r>
              <a:rPr lang="en-US" sz="1100" dirty="0" err="1">
                <a:solidFill>
                  <a:srgbClr val="334155"/>
                </a:solidFill>
                <a:latin typeface="Calibri" pitchFamily="34" charset="0"/>
                <a:ea typeface="Calibri" pitchFamily="34" charset="-122"/>
                <a:cs typeface="Calibri" pitchFamily="34" charset="-120"/>
              </a:rPr>
              <a:t>품질</a:t>
            </a:r>
            <a:r>
              <a:rPr lang="en-US" sz="1100" dirty="0">
                <a:solidFill>
                  <a:srgbClr val="334155"/>
                </a:solidFill>
                <a:latin typeface="Calibri" pitchFamily="34" charset="0"/>
                <a:ea typeface="Calibri" pitchFamily="34" charset="-122"/>
                <a:cs typeface="Calibri" pitchFamily="34" charset="-120"/>
              </a:rPr>
              <a:t> </a:t>
            </a:r>
            <a:r>
              <a:rPr lang="en-US" sz="1100" dirty="0" err="1">
                <a:solidFill>
                  <a:srgbClr val="334155"/>
                </a:solidFill>
                <a:latin typeface="Calibri" pitchFamily="34" charset="0"/>
                <a:ea typeface="Calibri" pitchFamily="34" charset="-122"/>
                <a:cs typeface="Calibri" pitchFamily="34" charset="-120"/>
              </a:rPr>
              <a:t>보장</a:t>
            </a:r>
            <a:endParaRPr lang="en-US" sz="1100" dirty="0">
              <a:solidFill>
                <a:srgbClr val="334155"/>
              </a:solidFill>
              <a:latin typeface="Calibri" pitchFamily="34" charset="0"/>
              <a:ea typeface="Calibri" pitchFamily="34" charset="-122"/>
              <a:cs typeface="Calibri" pitchFamily="34" charset="-120"/>
            </a:endParaRPr>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버그 시 파일 통째 삭제 후 재생성 가능</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(역할이 </a:t>
            </a:r>
            <a:r>
              <a:rPr lang="en-US" sz="1100" dirty="0" err="1">
                <a:solidFill>
                  <a:srgbClr val="334155"/>
                </a:solidFill>
                <a:latin typeface="Calibri" pitchFamily="34" charset="0"/>
                <a:ea typeface="Calibri" pitchFamily="34" charset="-122"/>
                <a:cs typeface="Calibri" pitchFamily="34" charset="-120"/>
              </a:rPr>
              <a:t>명확하므로</a:t>
            </a:r>
            <a:r>
              <a:rPr lang="en-US" sz="1100" dirty="0">
                <a:solidFill>
                  <a:srgbClr val="334155"/>
                </a:solidFill>
                <a:latin typeface="Calibri" pitchFamily="34" charset="0"/>
                <a:ea typeface="Calibri" pitchFamily="34" charset="-122"/>
                <a:cs typeface="Calibri" pitchFamily="34" charset="-120"/>
              </a:rPr>
              <a:t>)</a:t>
            </a:r>
          </a:p>
          <a:p>
            <a:pPr marL="0" indent="0">
              <a:buNone/>
            </a:pPr>
            <a:endParaRPr lang="en-US" sz="1100" dirty="0"/>
          </a:p>
          <a:p>
            <a:pPr marL="171450" indent="-171450">
              <a:buFontTx/>
              <a:buChar char="-"/>
            </a:pPr>
            <a:r>
              <a:rPr lang="en-US" sz="1100" dirty="0" err="1">
                <a:solidFill>
                  <a:srgbClr val="334155"/>
                </a:solidFill>
                <a:latin typeface="Calibri" pitchFamily="34" charset="0"/>
                <a:ea typeface="Calibri" pitchFamily="34" charset="-122"/>
                <a:cs typeface="Calibri" pitchFamily="34" charset="-120"/>
              </a:rPr>
              <a:t>코드</a:t>
            </a:r>
            <a:r>
              <a:rPr lang="en-US" sz="1100" dirty="0">
                <a:solidFill>
                  <a:srgbClr val="334155"/>
                </a:solidFill>
                <a:latin typeface="Calibri" pitchFamily="34" charset="0"/>
                <a:ea typeface="Calibri" pitchFamily="34" charset="-122"/>
                <a:cs typeface="Calibri" pitchFamily="34" charset="-120"/>
              </a:rPr>
              <a:t> 리뷰어가 작성 의도 </a:t>
            </a:r>
            <a:r>
              <a:rPr lang="en-US" sz="1100" dirty="0" err="1">
                <a:solidFill>
                  <a:srgbClr val="334155"/>
                </a:solidFill>
                <a:latin typeface="Calibri" pitchFamily="34" charset="0"/>
                <a:ea typeface="Calibri" pitchFamily="34" charset="-122"/>
                <a:cs typeface="Calibri" pitchFamily="34" charset="-120"/>
              </a:rPr>
              <a:t>즉시</a:t>
            </a:r>
            <a:r>
              <a:rPr lang="en-US" sz="1100" dirty="0">
                <a:solidFill>
                  <a:srgbClr val="334155"/>
                </a:solidFill>
                <a:latin typeface="Calibri" pitchFamily="34" charset="0"/>
                <a:ea typeface="Calibri" pitchFamily="34" charset="-122"/>
                <a:cs typeface="Calibri" pitchFamily="34" charset="-120"/>
              </a:rPr>
              <a:t> </a:t>
            </a:r>
            <a:r>
              <a:rPr lang="en-US" sz="1100" dirty="0" err="1">
                <a:solidFill>
                  <a:srgbClr val="334155"/>
                </a:solidFill>
                <a:latin typeface="Calibri" pitchFamily="34" charset="0"/>
                <a:ea typeface="Calibri" pitchFamily="34" charset="-122"/>
                <a:cs typeface="Calibri" pitchFamily="34" charset="-120"/>
              </a:rPr>
              <a:t>파악</a:t>
            </a:r>
            <a:endParaRPr lang="en-US" sz="1100" dirty="0">
              <a:solidFill>
                <a:srgbClr val="334155"/>
              </a:solidFill>
              <a:latin typeface="Calibri" pitchFamily="34" charset="0"/>
              <a:ea typeface="Calibri" pitchFamily="34" charset="-122"/>
              <a:cs typeface="Calibri" pitchFamily="34" charset="-120"/>
            </a:endParaRPr>
          </a:p>
          <a:p>
            <a:pPr marL="171450" indent="-171450">
              <a:buFontTx/>
              <a:buChar char="-"/>
            </a:pPr>
            <a:endParaRPr lang="en-US" sz="1100" dirty="0"/>
          </a:p>
          <a:p>
            <a:pPr marL="171450" indent="-171450">
              <a:buFontTx/>
              <a:buChar char="-"/>
            </a:pPr>
            <a:r>
              <a:rPr lang="en-US" sz="1100" dirty="0" err="1">
                <a:solidFill>
                  <a:srgbClr val="334155"/>
                </a:solidFill>
                <a:latin typeface="Calibri" pitchFamily="34" charset="0"/>
                <a:ea typeface="Calibri" pitchFamily="34" charset="-122"/>
                <a:cs typeface="Calibri" pitchFamily="34" charset="-120"/>
              </a:rPr>
              <a:t>AI에게</a:t>
            </a:r>
            <a:r>
              <a:rPr lang="en-US" sz="1100" dirty="0">
                <a:solidFill>
                  <a:srgbClr val="334155"/>
                </a:solidFill>
                <a:latin typeface="Calibri" pitchFamily="34" charset="0"/>
                <a:ea typeface="Calibri" pitchFamily="34" charset="-122"/>
                <a:cs typeface="Calibri" pitchFamily="34" charset="-120"/>
              </a:rPr>
              <a:t> 재구현 시키기도 </a:t>
            </a:r>
            <a:r>
              <a:rPr lang="en-US" sz="1100" dirty="0" err="1">
                <a:solidFill>
                  <a:srgbClr val="334155"/>
                </a:solidFill>
                <a:latin typeface="Calibri" pitchFamily="34" charset="0"/>
                <a:ea typeface="Calibri" pitchFamily="34" charset="-122"/>
                <a:cs typeface="Calibri" pitchFamily="34" charset="-120"/>
              </a:rPr>
              <a:t>매우</a:t>
            </a:r>
            <a:r>
              <a:rPr lang="en-US" sz="1100" dirty="0">
                <a:solidFill>
                  <a:srgbClr val="334155"/>
                </a:solidFill>
                <a:latin typeface="Calibri" pitchFamily="34" charset="0"/>
                <a:ea typeface="Calibri" pitchFamily="34" charset="-122"/>
                <a:cs typeface="Calibri" pitchFamily="34" charset="-120"/>
              </a:rPr>
              <a:t> </a:t>
            </a:r>
            <a:r>
              <a:rPr lang="en-US" sz="1100" dirty="0" err="1">
                <a:solidFill>
                  <a:srgbClr val="334155"/>
                </a:solidFill>
                <a:latin typeface="Calibri" pitchFamily="34" charset="0"/>
                <a:ea typeface="Calibri" pitchFamily="34" charset="-122"/>
                <a:cs typeface="Calibri" pitchFamily="34" charset="-120"/>
              </a:rPr>
              <a:t>쉬움</a:t>
            </a:r>
            <a:endParaRPr lang="en-US" sz="1100" dirty="0">
              <a:solidFill>
                <a:srgbClr val="334155"/>
              </a:solidFill>
              <a:latin typeface="Calibri" pitchFamily="34" charset="0"/>
              <a:ea typeface="Calibri" pitchFamily="34" charset="-122"/>
              <a:cs typeface="Calibri" pitchFamily="34" charset="-120"/>
            </a:endParaRPr>
          </a:p>
          <a:p>
            <a:pPr marL="171450" indent="-171450">
              <a:buFontTx/>
              <a:buChar char="-"/>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유지보수 인수인계 시 휴먼 리더블 보장</a:t>
            </a:r>
            <a:endParaRPr lang="en-US" sz="1100" dirty="0"/>
          </a:p>
        </p:txBody>
      </p:sp>
      <p:sp>
        <p:nvSpPr>
          <p:cNvPr id="7" name="Shape 5"/>
          <p:cNvSpPr/>
          <p:nvPr/>
        </p:nvSpPr>
        <p:spPr>
          <a:xfrm>
            <a:off x="4846320" y="1097280"/>
            <a:ext cx="3840480" cy="256032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4846320" y="1097280"/>
            <a:ext cx="3840480" cy="54864"/>
          </a:xfrm>
          <a:prstGeom prst="rect">
            <a:avLst/>
          </a:prstGeom>
          <a:solidFill>
            <a:srgbClr val="EF4444"/>
          </a:solidFill>
          <a:ln/>
        </p:spPr>
        <p:txBody>
          <a:bodyPr/>
          <a:lstStyle/>
          <a:p>
            <a:endParaRPr/>
          </a:p>
        </p:txBody>
      </p:sp>
      <p:sp>
        <p:nvSpPr>
          <p:cNvPr id="9" name="Text 7"/>
          <p:cNvSpPr/>
          <p:nvPr/>
        </p:nvSpPr>
        <p:spPr>
          <a:xfrm>
            <a:off x="5029200" y="1188720"/>
            <a:ext cx="3474720" cy="365760"/>
          </a:xfrm>
          <a:prstGeom prst="rect">
            <a:avLst/>
          </a:prstGeom>
          <a:noFill/>
          <a:ln/>
        </p:spPr>
        <p:txBody>
          <a:bodyPr wrap="square" rtlCol="0" anchor="ctr"/>
          <a:lstStyle/>
          <a:p>
            <a:pPr marL="0" indent="0">
              <a:buNone/>
            </a:pPr>
            <a:r>
              <a:rPr lang="en-US" sz="1600" b="1" dirty="0">
                <a:solidFill>
                  <a:srgbClr val="EF4444"/>
                </a:solidFill>
                <a:latin typeface="Trebuchet MS" pitchFamily="34" charset="0"/>
                <a:ea typeface="Trebuchet MS" pitchFamily="34" charset="-122"/>
                <a:cs typeface="Trebuchet MS" pitchFamily="34" charset="-120"/>
              </a:rPr>
              <a:t>Trade-off</a:t>
            </a:r>
            <a:endParaRPr lang="en-US" sz="1600" dirty="0"/>
          </a:p>
        </p:txBody>
      </p:sp>
      <p:sp>
        <p:nvSpPr>
          <p:cNvPr id="10" name="Text 8"/>
          <p:cNvSpPr/>
          <p:nvPr/>
        </p:nvSpPr>
        <p:spPr>
          <a:xfrm>
            <a:off x="5029200" y="1645920"/>
            <a:ext cx="3474720" cy="182880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 AI가 이해하기 편한 스타일과 다를 수 있음</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 토큰 </a:t>
            </a:r>
            <a:r>
              <a:rPr lang="en-US" sz="1100" dirty="0" err="1">
                <a:solidFill>
                  <a:srgbClr val="334155"/>
                </a:solidFill>
                <a:latin typeface="Calibri" pitchFamily="34" charset="0"/>
                <a:ea typeface="Calibri" pitchFamily="34" charset="-122"/>
                <a:cs typeface="Calibri" pitchFamily="34" charset="-120"/>
              </a:rPr>
              <a:t>비효율</a:t>
            </a:r>
            <a:r>
              <a:rPr lang="en-US" sz="1100" dirty="0">
                <a:solidFill>
                  <a:srgbClr val="334155"/>
                </a:solidFill>
                <a:latin typeface="Calibri" pitchFamily="34" charset="0"/>
                <a:ea typeface="Calibri" pitchFamily="34" charset="-122"/>
                <a:cs typeface="Calibri" pitchFamily="34" charset="-120"/>
              </a:rPr>
              <a:t> </a:t>
            </a:r>
            <a:r>
              <a:rPr lang="en-US" sz="1100" dirty="0" err="1">
                <a:solidFill>
                  <a:srgbClr val="334155"/>
                </a:solidFill>
                <a:latin typeface="Calibri" pitchFamily="34" charset="0"/>
                <a:ea typeface="Calibri" pitchFamily="34" charset="-122"/>
                <a:cs typeface="Calibri" pitchFamily="34" charset="-120"/>
              </a:rPr>
              <a:t>가능</a:t>
            </a:r>
            <a:endParaRPr lang="en-US" sz="1100" dirty="0">
              <a:solidFill>
                <a:srgbClr val="334155"/>
              </a:solidFill>
              <a:latin typeface="Calibri" pitchFamily="34" charset="0"/>
              <a:ea typeface="Calibri" pitchFamily="34" charset="-122"/>
              <a:cs typeface="Calibri" pitchFamily="34" charset="-120"/>
            </a:endParaRPr>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그러나 이 단점을 넘어서는 장점:</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a:t>
            </a:r>
            <a:r>
              <a:rPr lang="en-US" sz="1100" dirty="0" err="1">
                <a:solidFill>
                  <a:srgbClr val="334155"/>
                </a:solidFill>
                <a:latin typeface="Calibri" pitchFamily="34" charset="0"/>
                <a:ea typeface="Calibri" pitchFamily="34" charset="-122"/>
                <a:cs typeface="Calibri" pitchFamily="34" charset="-120"/>
              </a:rPr>
              <a:t>인간과의</a:t>
            </a:r>
            <a:r>
              <a:rPr lang="en-US" sz="1100" dirty="0">
                <a:solidFill>
                  <a:srgbClr val="334155"/>
                </a:solidFill>
                <a:latin typeface="Calibri" pitchFamily="34" charset="0"/>
                <a:ea typeface="Calibri" pitchFamily="34" charset="-122"/>
                <a:cs typeface="Calibri" pitchFamily="34" charset="-120"/>
              </a:rPr>
              <a:t> 협업을 </a:t>
            </a:r>
            <a:r>
              <a:rPr lang="en-US" sz="1100" dirty="0" err="1">
                <a:solidFill>
                  <a:srgbClr val="334155"/>
                </a:solidFill>
                <a:latin typeface="Calibri" pitchFamily="34" charset="0"/>
                <a:ea typeface="Calibri" pitchFamily="34" charset="-122"/>
                <a:cs typeface="Calibri" pitchFamily="34" charset="-120"/>
              </a:rPr>
              <a:t>위한</a:t>
            </a:r>
            <a:r>
              <a:rPr lang="en-US" sz="1100" dirty="0">
                <a:solidFill>
                  <a:srgbClr val="334155"/>
                </a:solidFill>
                <a:latin typeface="Calibri" pitchFamily="34" charset="0"/>
                <a:ea typeface="Calibri" pitchFamily="34" charset="-122"/>
                <a:cs typeface="Calibri" pitchFamily="34" charset="-120"/>
              </a:rPr>
              <a:t> 것</a:t>
            </a:r>
          </a:p>
          <a:p>
            <a:pPr marL="0" indent="0">
              <a:buNone/>
            </a:pPr>
            <a:endParaRPr lang="en-US" sz="1100" dirty="0"/>
          </a:p>
          <a:p>
            <a:pPr marL="171450" indent="-171450">
              <a:buFontTx/>
              <a:buChar char="-"/>
            </a:pPr>
            <a:r>
              <a:rPr lang="en-US" sz="1100" dirty="0" err="1">
                <a:solidFill>
                  <a:srgbClr val="334155"/>
                </a:solidFill>
                <a:latin typeface="Calibri" pitchFamily="34" charset="0"/>
                <a:ea typeface="Calibri" pitchFamily="34" charset="-122"/>
                <a:cs typeface="Calibri" pitchFamily="34" charset="-120"/>
              </a:rPr>
              <a:t>유지보수</a:t>
            </a:r>
            <a:r>
              <a:rPr lang="en-US" sz="1100" dirty="0">
                <a:solidFill>
                  <a:srgbClr val="334155"/>
                </a:solidFill>
                <a:latin typeface="Calibri" pitchFamily="34" charset="0"/>
                <a:ea typeface="Calibri" pitchFamily="34" charset="-122"/>
                <a:cs typeface="Calibri" pitchFamily="34" charset="-120"/>
              </a:rPr>
              <a:t> 팀이 바이브 코딩을 안 할 수 </a:t>
            </a:r>
            <a:r>
              <a:rPr lang="en-US" sz="1100" dirty="0" err="1">
                <a:solidFill>
                  <a:srgbClr val="334155"/>
                </a:solidFill>
                <a:latin typeface="Calibri" pitchFamily="34" charset="0"/>
                <a:ea typeface="Calibri" pitchFamily="34" charset="-122"/>
                <a:cs typeface="Calibri" pitchFamily="34" charset="-120"/>
              </a:rPr>
              <a:t>있음</a:t>
            </a:r>
            <a:endParaRPr lang="en-US" sz="1100" dirty="0">
              <a:solidFill>
                <a:srgbClr val="334155"/>
              </a:solidFill>
              <a:latin typeface="Calibri" pitchFamily="34" charset="0"/>
              <a:ea typeface="Calibri" pitchFamily="34" charset="-122"/>
              <a:cs typeface="Calibri" pitchFamily="34" charset="-120"/>
            </a:endParaRPr>
          </a:p>
          <a:p>
            <a:pPr marL="171450" indent="-171450">
              <a:buFontTx/>
              <a:buChar char="-"/>
            </a:pPr>
            <a:endParaRPr lang="en-US" sz="1100" dirty="0"/>
          </a:p>
          <a:p>
            <a:pPr marL="171450" indent="-171450">
              <a:buFontTx/>
              <a:buChar char="-"/>
            </a:pPr>
            <a:r>
              <a:rPr lang="en-US" sz="1100" dirty="0" err="1">
                <a:solidFill>
                  <a:srgbClr val="334155"/>
                </a:solidFill>
                <a:latin typeface="Calibri" pitchFamily="34" charset="0"/>
                <a:ea typeface="Calibri" pitchFamily="34" charset="-122"/>
                <a:cs typeface="Calibri" pitchFamily="34" charset="-120"/>
              </a:rPr>
              <a:t>인터넷</a:t>
            </a:r>
            <a:r>
              <a:rPr lang="en-US" sz="1100" dirty="0">
                <a:solidFill>
                  <a:srgbClr val="334155"/>
                </a:solidFill>
                <a:latin typeface="Calibri" pitchFamily="34" charset="0"/>
                <a:ea typeface="Calibri" pitchFamily="34" charset="-122"/>
                <a:cs typeface="Calibri" pitchFamily="34" charset="-120"/>
              </a:rPr>
              <a:t> 안 되는 환경에서 코딩해야 할 </a:t>
            </a:r>
            <a:r>
              <a:rPr lang="en-US" sz="1100" dirty="0" err="1">
                <a:solidFill>
                  <a:srgbClr val="334155"/>
                </a:solidFill>
                <a:latin typeface="Calibri" pitchFamily="34" charset="0"/>
                <a:ea typeface="Calibri" pitchFamily="34" charset="-122"/>
                <a:cs typeface="Calibri" pitchFamily="34" charset="-120"/>
              </a:rPr>
              <a:t>수도</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 완벽히 패키징된 소스를 줘야 한다</a:t>
            </a:r>
            <a:endParaRPr lang="en-US" sz="1100" dirty="0"/>
          </a:p>
        </p:txBody>
      </p:sp>
      <p:sp>
        <p:nvSpPr>
          <p:cNvPr id="11" name="Shape 9"/>
          <p:cNvSpPr/>
          <p:nvPr/>
        </p:nvSpPr>
        <p:spPr>
          <a:xfrm>
            <a:off x="457200" y="3931920"/>
            <a:ext cx="8229600" cy="731520"/>
          </a:xfrm>
          <a:prstGeom prst="rect">
            <a:avLst/>
          </a:prstGeom>
          <a:solidFill>
            <a:srgbClr val="0F172A"/>
          </a:solidFill>
          <a:ln/>
        </p:spPr>
        <p:txBody>
          <a:bodyPr/>
          <a:lstStyle/>
          <a:p>
            <a:endParaRPr/>
          </a:p>
        </p:txBody>
      </p:sp>
      <p:sp>
        <p:nvSpPr>
          <p:cNvPr id="12" name="Text 10"/>
          <p:cNvSpPr/>
          <p:nvPr/>
        </p:nvSpPr>
        <p:spPr>
          <a:xfrm>
            <a:off x="640080" y="3977640"/>
            <a:ext cx="7863840" cy="6400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핵심 통찰: 바이브 코딩으로 엔터프라이즈에 딸깍한 다음 유지보수까지 넘어간 사례는 아직 없다.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유지보수를 일반 SI 팀이 받아야 할 수도 있으니 휴먼 리더블 코드가 필수다.</a:t>
            </a:r>
            <a:endParaRPr lang="en-US" sz="1200" dirty="0"/>
          </a:p>
        </p:txBody>
      </p:sp>
      <p:sp>
        <p:nvSpPr>
          <p:cNvPr id="13" name="Text 1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4" name="Text 1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28 / 43</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4">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검증 결과: 4x3 = 12개 아웃풋 모두 동일</a:t>
            </a:r>
            <a:endParaRPr lang="en-US" sz="2600" dirty="0"/>
          </a:p>
        </p:txBody>
      </p:sp>
      <p:sp>
        <p:nvSpPr>
          <p:cNvPr id="4" name="Text 2"/>
          <p:cNvSpPr/>
          <p:nvPr/>
        </p:nvSpPr>
        <p:spPr>
          <a:xfrm>
            <a:off x="457200" y="1005840"/>
            <a:ext cx="1828800" cy="457200"/>
          </a:xfrm>
          <a:prstGeom prst="rect">
            <a:avLst/>
          </a:prstGeom>
          <a:noFill/>
          <a:ln/>
        </p:spPr>
        <p:txBody>
          <a:bodyPr wrap="square" rtlCol="0" anchor="ctr"/>
          <a:lstStyle/>
          <a:p>
            <a:pPr marL="0" indent="0">
              <a:buNone/>
            </a:pPr>
            <a:endParaRPr lang="en-US" dirty="0"/>
          </a:p>
        </p:txBody>
      </p:sp>
      <p:sp>
        <p:nvSpPr>
          <p:cNvPr id="5" name="Shape 3"/>
          <p:cNvSpPr/>
          <p:nvPr/>
        </p:nvSpPr>
        <p:spPr>
          <a:xfrm>
            <a:off x="2560320" y="914400"/>
            <a:ext cx="1828800" cy="457200"/>
          </a:xfrm>
          <a:prstGeom prst="rect">
            <a:avLst/>
          </a:prstGeom>
          <a:solidFill>
            <a:srgbClr val="F97316"/>
          </a:solidFill>
          <a:ln/>
        </p:spPr>
        <p:txBody>
          <a:bodyPr/>
          <a:lstStyle/>
          <a:p>
            <a:endParaRPr/>
          </a:p>
        </p:txBody>
      </p:sp>
      <p:sp>
        <p:nvSpPr>
          <p:cNvPr id="6" name="Text 4"/>
          <p:cNvSpPr/>
          <p:nvPr/>
        </p:nvSpPr>
        <p:spPr>
          <a:xfrm>
            <a:off x="2560320" y="914400"/>
            <a:ext cx="1828800" cy="45720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Claude</a:t>
            </a:r>
            <a:endParaRPr lang="en-US" sz="1400" dirty="0"/>
          </a:p>
        </p:txBody>
      </p:sp>
      <p:sp>
        <p:nvSpPr>
          <p:cNvPr id="7" name="Shape 5"/>
          <p:cNvSpPr/>
          <p:nvPr/>
        </p:nvSpPr>
        <p:spPr>
          <a:xfrm>
            <a:off x="4663440" y="914400"/>
            <a:ext cx="1828800" cy="457200"/>
          </a:xfrm>
          <a:prstGeom prst="rect">
            <a:avLst/>
          </a:prstGeom>
          <a:solidFill>
            <a:srgbClr val="3B82F6"/>
          </a:solidFill>
          <a:ln/>
        </p:spPr>
        <p:txBody>
          <a:bodyPr/>
          <a:lstStyle/>
          <a:p>
            <a:endParaRPr/>
          </a:p>
        </p:txBody>
      </p:sp>
      <p:sp>
        <p:nvSpPr>
          <p:cNvPr id="8" name="Text 6"/>
          <p:cNvSpPr/>
          <p:nvPr/>
        </p:nvSpPr>
        <p:spPr>
          <a:xfrm>
            <a:off x="4663440" y="914400"/>
            <a:ext cx="1828800" cy="45720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Codex</a:t>
            </a:r>
            <a:endParaRPr lang="en-US" sz="1400" dirty="0"/>
          </a:p>
        </p:txBody>
      </p:sp>
      <p:sp>
        <p:nvSpPr>
          <p:cNvPr id="9" name="Shape 7"/>
          <p:cNvSpPr/>
          <p:nvPr/>
        </p:nvSpPr>
        <p:spPr>
          <a:xfrm>
            <a:off x="6766560" y="914400"/>
            <a:ext cx="1828800" cy="457200"/>
          </a:xfrm>
          <a:prstGeom prst="rect">
            <a:avLst/>
          </a:prstGeom>
          <a:solidFill>
            <a:srgbClr val="8B5CF6"/>
          </a:solidFill>
          <a:ln/>
        </p:spPr>
        <p:txBody>
          <a:bodyPr/>
          <a:lstStyle/>
          <a:p>
            <a:endParaRPr/>
          </a:p>
        </p:txBody>
      </p:sp>
      <p:sp>
        <p:nvSpPr>
          <p:cNvPr id="10" name="Text 8"/>
          <p:cNvSpPr/>
          <p:nvPr/>
        </p:nvSpPr>
        <p:spPr>
          <a:xfrm>
            <a:off x="6766560" y="914400"/>
            <a:ext cx="1828800" cy="457200"/>
          </a:xfrm>
          <a:prstGeom prst="rect">
            <a:avLst/>
          </a:prstGeom>
          <a:noFill/>
          <a:ln/>
        </p:spPr>
        <p:txBody>
          <a:bodyPr wrap="square"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Gemini</a:t>
            </a:r>
            <a:endParaRPr lang="en-US" sz="1400" dirty="0"/>
          </a:p>
        </p:txBody>
      </p:sp>
      <p:sp>
        <p:nvSpPr>
          <p:cNvPr id="11" name="Shape 9"/>
          <p:cNvSpPr/>
          <p:nvPr/>
        </p:nvSpPr>
        <p:spPr>
          <a:xfrm>
            <a:off x="457200" y="1554480"/>
            <a:ext cx="1828800" cy="502920"/>
          </a:xfrm>
          <a:prstGeom prst="rect">
            <a:avLst/>
          </a:prstGeom>
          <a:solidFill>
            <a:srgbClr val="1E293B"/>
          </a:solidFill>
          <a:ln/>
        </p:spPr>
        <p:txBody>
          <a:bodyPr/>
          <a:lstStyle/>
          <a:p>
            <a:endParaRPr/>
          </a:p>
        </p:txBody>
      </p:sp>
      <p:sp>
        <p:nvSpPr>
          <p:cNvPr id="12" name="Text 10"/>
          <p:cNvSpPr/>
          <p:nvPr/>
        </p:nvSpPr>
        <p:spPr>
          <a:xfrm>
            <a:off x="457200" y="1554480"/>
            <a:ext cx="1828800" cy="502920"/>
          </a:xfrm>
          <a:prstGeom prst="rect">
            <a:avLst/>
          </a:prstGeom>
          <a:noFill/>
          <a:ln/>
        </p:spPr>
        <p:txBody>
          <a:bodyPr wrap="square"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고객앱</a:t>
            </a:r>
            <a:endParaRPr lang="en-US" sz="1300" dirty="0"/>
          </a:p>
        </p:txBody>
      </p:sp>
      <p:sp>
        <p:nvSpPr>
          <p:cNvPr id="13" name="Shape 11"/>
          <p:cNvSpPr/>
          <p:nvPr/>
        </p:nvSpPr>
        <p:spPr>
          <a:xfrm>
            <a:off x="2560320" y="1554480"/>
            <a:ext cx="1828800" cy="502920"/>
          </a:xfrm>
          <a:prstGeom prst="rect">
            <a:avLst/>
          </a:prstGeom>
          <a:solidFill>
            <a:srgbClr val="0A1F1A"/>
          </a:solidFill>
          <a:ln/>
        </p:spPr>
        <p:txBody>
          <a:bodyPr/>
          <a:lstStyle/>
          <a:p>
            <a:endParaRPr/>
          </a:p>
        </p:txBody>
      </p:sp>
      <p:sp>
        <p:nvSpPr>
          <p:cNvPr id="14" name="Text 12"/>
          <p:cNvSpPr/>
          <p:nvPr/>
        </p:nvSpPr>
        <p:spPr>
          <a:xfrm>
            <a:off x="2560320" y="155448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15" name="Shape 13"/>
          <p:cNvSpPr/>
          <p:nvPr/>
        </p:nvSpPr>
        <p:spPr>
          <a:xfrm>
            <a:off x="4663440" y="1554480"/>
            <a:ext cx="1828800" cy="502920"/>
          </a:xfrm>
          <a:prstGeom prst="rect">
            <a:avLst/>
          </a:prstGeom>
          <a:solidFill>
            <a:srgbClr val="0A1F1A"/>
          </a:solidFill>
          <a:ln/>
        </p:spPr>
        <p:txBody>
          <a:bodyPr/>
          <a:lstStyle/>
          <a:p>
            <a:endParaRPr/>
          </a:p>
        </p:txBody>
      </p:sp>
      <p:sp>
        <p:nvSpPr>
          <p:cNvPr id="16" name="Text 14"/>
          <p:cNvSpPr/>
          <p:nvPr/>
        </p:nvSpPr>
        <p:spPr>
          <a:xfrm>
            <a:off x="4663440" y="155448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17" name="Shape 15"/>
          <p:cNvSpPr/>
          <p:nvPr/>
        </p:nvSpPr>
        <p:spPr>
          <a:xfrm>
            <a:off x="6766560" y="1554480"/>
            <a:ext cx="1828800" cy="502920"/>
          </a:xfrm>
          <a:prstGeom prst="rect">
            <a:avLst/>
          </a:prstGeom>
          <a:solidFill>
            <a:srgbClr val="0A1F1A"/>
          </a:solidFill>
          <a:ln/>
        </p:spPr>
        <p:txBody>
          <a:bodyPr/>
          <a:lstStyle/>
          <a:p>
            <a:endParaRPr/>
          </a:p>
        </p:txBody>
      </p:sp>
      <p:sp>
        <p:nvSpPr>
          <p:cNvPr id="18" name="Text 16"/>
          <p:cNvSpPr/>
          <p:nvPr/>
        </p:nvSpPr>
        <p:spPr>
          <a:xfrm>
            <a:off x="6766560" y="155448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19" name="Shape 17"/>
          <p:cNvSpPr/>
          <p:nvPr/>
        </p:nvSpPr>
        <p:spPr>
          <a:xfrm>
            <a:off x="457200" y="2194560"/>
            <a:ext cx="1828800" cy="502920"/>
          </a:xfrm>
          <a:prstGeom prst="rect">
            <a:avLst/>
          </a:prstGeom>
          <a:solidFill>
            <a:srgbClr val="1E293B"/>
          </a:solidFill>
          <a:ln/>
        </p:spPr>
        <p:txBody>
          <a:bodyPr/>
          <a:lstStyle/>
          <a:p>
            <a:endParaRPr/>
          </a:p>
        </p:txBody>
      </p:sp>
      <p:sp>
        <p:nvSpPr>
          <p:cNvPr id="20" name="Text 18"/>
          <p:cNvSpPr/>
          <p:nvPr/>
        </p:nvSpPr>
        <p:spPr>
          <a:xfrm>
            <a:off x="457200" y="2194560"/>
            <a:ext cx="1828800" cy="502920"/>
          </a:xfrm>
          <a:prstGeom prst="rect">
            <a:avLst/>
          </a:prstGeom>
          <a:noFill/>
          <a:ln/>
        </p:spPr>
        <p:txBody>
          <a:bodyPr wrap="square"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기사앱</a:t>
            </a:r>
            <a:endParaRPr lang="en-US" sz="1300" dirty="0"/>
          </a:p>
        </p:txBody>
      </p:sp>
      <p:sp>
        <p:nvSpPr>
          <p:cNvPr id="21" name="Shape 19"/>
          <p:cNvSpPr/>
          <p:nvPr/>
        </p:nvSpPr>
        <p:spPr>
          <a:xfrm>
            <a:off x="2560320" y="2194560"/>
            <a:ext cx="1828800" cy="502920"/>
          </a:xfrm>
          <a:prstGeom prst="rect">
            <a:avLst/>
          </a:prstGeom>
          <a:solidFill>
            <a:srgbClr val="0A1F1A"/>
          </a:solidFill>
          <a:ln/>
        </p:spPr>
        <p:txBody>
          <a:bodyPr/>
          <a:lstStyle/>
          <a:p>
            <a:endParaRPr/>
          </a:p>
        </p:txBody>
      </p:sp>
      <p:sp>
        <p:nvSpPr>
          <p:cNvPr id="22" name="Text 20"/>
          <p:cNvSpPr/>
          <p:nvPr/>
        </p:nvSpPr>
        <p:spPr>
          <a:xfrm>
            <a:off x="2560320" y="219456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23" name="Shape 21"/>
          <p:cNvSpPr/>
          <p:nvPr/>
        </p:nvSpPr>
        <p:spPr>
          <a:xfrm>
            <a:off x="4663440" y="2194560"/>
            <a:ext cx="1828800" cy="502920"/>
          </a:xfrm>
          <a:prstGeom prst="rect">
            <a:avLst/>
          </a:prstGeom>
          <a:solidFill>
            <a:srgbClr val="0A1F1A"/>
          </a:solidFill>
          <a:ln/>
        </p:spPr>
        <p:txBody>
          <a:bodyPr/>
          <a:lstStyle/>
          <a:p>
            <a:endParaRPr/>
          </a:p>
        </p:txBody>
      </p:sp>
      <p:sp>
        <p:nvSpPr>
          <p:cNvPr id="24" name="Text 22"/>
          <p:cNvSpPr/>
          <p:nvPr/>
        </p:nvSpPr>
        <p:spPr>
          <a:xfrm>
            <a:off x="4663440" y="219456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25" name="Shape 23"/>
          <p:cNvSpPr/>
          <p:nvPr/>
        </p:nvSpPr>
        <p:spPr>
          <a:xfrm>
            <a:off x="6766560" y="2194560"/>
            <a:ext cx="1828800" cy="502920"/>
          </a:xfrm>
          <a:prstGeom prst="rect">
            <a:avLst/>
          </a:prstGeom>
          <a:solidFill>
            <a:srgbClr val="0A1F1A"/>
          </a:solidFill>
          <a:ln/>
        </p:spPr>
        <p:txBody>
          <a:bodyPr/>
          <a:lstStyle/>
          <a:p>
            <a:endParaRPr/>
          </a:p>
        </p:txBody>
      </p:sp>
      <p:sp>
        <p:nvSpPr>
          <p:cNvPr id="26" name="Text 24"/>
          <p:cNvSpPr/>
          <p:nvPr/>
        </p:nvSpPr>
        <p:spPr>
          <a:xfrm>
            <a:off x="6766560" y="219456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27" name="Shape 25"/>
          <p:cNvSpPr/>
          <p:nvPr/>
        </p:nvSpPr>
        <p:spPr>
          <a:xfrm>
            <a:off x="457200" y="2834640"/>
            <a:ext cx="1828800" cy="502920"/>
          </a:xfrm>
          <a:prstGeom prst="rect">
            <a:avLst/>
          </a:prstGeom>
          <a:solidFill>
            <a:srgbClr val="1E293B"/>
          </a:solidFill>
          <a:ln/>
        </p:spPr>
        <p:txBody>
          <a:bodyPr/>
          <a:lstStyle/>
          <a:p>
            <a:endParaRPr/>
          </a:p>
        </p:txBody>
      </p:sp>
      <p:sp>
        <p:nvSpPr>
          <p:cNvPr id="28" name="Text 26"/>
          <p:cNvSpPr/>
          <p:nvPr/>
        </p:nvSpPr>
        <p:spPr>
          <a:xfrm>
            <a:off x="457200" y="2834640"/>
            <a:ext cx="1828800" cy="502920"/>
          </a:xfrm>
          <a:prstGeom prst="rect">
            <a:avLst/>
          </a:prstGeom>
          <a:noFill/>
          <a:ln/>
        </p:spPr>
        <p:txBody>
          <a:bodyPr wrap="square"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음식점앱</a:t>
            </a:r>
            <a:endParaRPr lang="en-US" sz="1300" dirty="0"/>
          </a:p>
        </p:txBody>
      </p:sp>
      <p:sp>
        <p:nvSpPr>
          <p:cNvPr id="29" name="Shape 27"/>
          <p:cNvSpPr/>
          <p:nvPr/>
        </p:nvSpPr>
        <p:spPr>
          <a:xfrm>
            <a:off x="2560320" y="2834640"/>
            <a:ext cx="1828800" cy="502920"/>
          </a:xfrm>
          <a:prstGeom prst="rect">
            <a:avLst/>
          </a:prstGeom>
          <a:solidFill>
            <a:srgbClr val="0A1F1A"/>
          </a:solidFill>
          <a:ln/>
        </p:spPr>
        <p:txBody>
          <a:bodyPr/>
          <a:lstStyle/>
          <a:p>
            <a:endParaRPr/>
          </a:p>
        </p:txBody>
      </p:sp>
      <p:sp>
        <p:nvSpPr>
          <p:cNvPr id="30" name="Text 28"/>
          <p:cNvSpPr/>
          <p:nvPr/>
        </p:nvSpPr>
        <p:spPr>
          <a:xfrm>
            <a:off x="2560320" y="283464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31" name="Shape 29"/>
          <p:cNvSpPr/>
          <p:nvPr/>
        </p:nvSpPr>
        <p:spPr>
          <a:xfrm>
            <a:off x="4663440" y="2834640"/>
            <a:ext cx="1828800" cy="502920"/>
          </a:xfrm>
          <a:prstGeom prst="rect">
            <a:avLst/>
          </a:prstGeom>
          <a:solidFill>
            <a:srgbClr val="0A1F1A"/>
          </a:solidFill>
          <a:ln/>
        </p:spPr>
        <p:txBody>
          <a:bodyPr/>
          <a:lstStyle/>
          <a:p>
            <a:endParaRPr/>
          </a:p>
        </p:txBody>
      </p:sp>
      <p:sp>
        <p:nvSpPr>
          <p:cNvPr id="32" name="Text 30"/>
          <p:cNvSpPr/>
          <p:nvPr/>
        </p:nvSpPr>
        <p:spPr>
          <a:xfrm>
            <a:off x="4663440" y="283464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33" name="Shape 31"/>
          <p:cNvSpPr/>
          <p:nvPr/>
        </p:nvSpPr>
        <p:spPr>
          <a:xfrm>
            <a:off x="6766560" y="2834640"/>
            <a:ext cx="1828800" cy="502920"/>
          </a:xfrm>
          <a:prstGeom prst="rect">
            <a:avLst/>
          </a:prstGeom>
          <a:solidFill>
            <a:srgbClr val="0A1F1A"/>
          </a:solidFill>
          <a:ln/>
        </p:spPr>
        <p:txBody>
          <a:bodyPr/>
          <a:lstStyle/>
          <a:p>
            <a:endParaRPr/>
          </a:p>
        </p:txBody>
      </p:sp>
      <p:sp>
        <p:nvSpPr>
          <p:cNvPr id="34" name="Text 32"/>
          <p:cNvSpPr/>
          <p:nvPr/>
        </p:nvSpPr>
        <p:spPr>
          <a:xfrm>
            <a:off x="6766560" y="283464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35" name="Shape 33"/>
          <p:cNvSpPr/>
          <p:nvPr/>
        </p:nvSpPr>
        <p:spPr>
          <a:xfrm>
            <a:off x="457200" y="3474720"/>
            <a:ext cx="1828800" cy="502920"/>
          </a:xfrm>
          <a:prstGeom prst="rect">
            <a:avLst/>
          </a:prstGeom>
          <a:solidFill>
            <a:srgbClr val="1E293B"/>
          </a:solidFill>
          <a:ln/>
        </p:spPr>
        <p:txBody>
          <a:bodyPr/>
          <a:lstStyle/>
          <a:p>
            <a:endParaRPr/>
          </a:p>
        </p:txBody>
      </p:sp>
      <p:sp>
        <p:nvSpPr>
          <p:cNvPr id="36" name="Text 34"/>
          <p:cNvSpPr/>
          <p:nvPr/>
        </p:nvSpPr>
        <p:spPr>
          <a:xfrm>
            <a:off x="457200" y="3474720"/>
            <a:ext cx="1828800" cy="502920"/>
          </a:xfrm>
          <a:prstGeom prst="rect">
            <a:avLst/>
          </a:prstGeom>
          <a:noFill/>
          <a:ln/>
        </p:spPr>
        <p:txBody>
          <a:bodyPr wrap="square"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어드민</a:t>
            </a:r>
            <a:endParaRPr lang="en-US" sz="1300" dirty="0"/>
          </a:p>
        </p:txBody>
      </p:sp>
      <p:sp>
        <p:nvSpPr>
          <p:cNvPr id="37" name="Shape 35"/>
          <p:cNvSpPr/>
          <p:nvPr/>
        </p:nvSpPr>
        <p:spPr>
          <a:xfrm>
            <a:off x="2560320" y="3474720"/>
            <a:ext cx="1828800" cy="502920"/>
          </a:xfrm>
          <a:prstGeom prst="rect">
            <a:avLst/>
          </a:prstGeom>
          <a:solidFill>
            <a:srgbClr val="0A1F1A"/>
          </a:solidFill>
          <a:ln/>
        </p:spPr>
        <p:txBody>
          <a:bodyPr/>
          <a:lstStyle/>
          <a:p>
            <a:endParaRPr/>
          </a:p>
        </p:txBody>
      </p:sp>
      <p:sp>
        <p:nvSpPr>
          <p:cNvPr id="38" name="Text 36"/>
          <p:cNvSpPr/>
          <p:nvPr/>
        </p:nvSpPr>
        <p:spPr>
          <a:xfrm>
            <a:off x="2560320" y="347472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39" name="Shape 37"/>
          <p:cNvSpPr/>
          <p:nvPr/>
        </p:nvSpPr>
        <p:spPr>
          <a:xfrm>
            <a:off x="4663440" y="3474720"/>
            <a:ext cx="1828800" cy="502920"/>
          </a:xfrm>
          <a:prstGeom prst="rect">
            <a:avLst/>
          </a:prstGeom>
          <a:solidFill>
            <a:srgbClr val="0A1F1A"/>
          </a:solidFill>
          <a:ln/>
        </p:spPr>
        <p:txBody>
          <a:bodyPr/>
          <a:lstStyle/>
          <a:p>
            <a:endParaRPr/>
          </a:p>
        </p:txBody>
      </p:sp>
      <p:sp>
        <p:nvSpPr>
          <p:cNvPr id="40" name="Text 38"/>
          <p:cNvSpPr/>
          <p:nvPr/>
        </p:nvSpPr>
        <p:spPr>
          <a:xfrm>
            <a:off x="4663440" y="347472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41" name="Shape 39"/>
          <p:cNvSpPr/>
          <p:nvPr/>
        </p:nvSpPr>
        <p:spPr>
          <a:xfrm>
            <a:off x="6766560" y="3474720"/>
            <a:ext cx="1828800" cy="502920"/>
          </a:xfrm>
          <a:prstGeom prst="rect">
            <a:avLst/>
          </a:prstGeom>
          <a:solidFill>
            <a:srgbClr val="0A1F1A"/>
          </a:solidFill>
          <a:ln/>
        </p:spPr>
        <p:txBody>
          <a:bodyPr/>
          <a:lstStyle/>
          <a:p>
            <a:endParaRPr/>
          </a:p>
        </p:txBody>
      </p:sp>
      <p:sp>
        <p:nvSpPr>
          <p:cNvPr id="42" name="Text 40"/>
          <p:cNvSpPr/>
          <p:nvPr/>
        </p:nvSpPr>
        <p:spPr>
          <a:xfrm>
            <a:off x="6766560" y="3474720"/>
            <a:ext cx="1828800" cy="502920"/>
          </a:xfrm>
          <a:prstGeom prst="rect">
            <a:avLst/>
          </a:prstGeom>
          <a:noFill/>
          <a:ln/>
        </p:spPr>
        <p:txBody>
          <a:bodyPr wrap="square" rtlCol="0" anchor="ctr"/>
          <a:lstStyle/>
          <a:p>
            <a:pPr marL="0" indent="0" algn="ctr">
              <a:buNone/>
            </a:pPr>
            <a:r>
              <a:rPr lang="en-US" sz="1200" dirty="0">
                <a:solidFill>
                  <a:srgbClr val="10B981"/>
                </a:solidFill>
                <a:latin typeface="Calibri" pitchFamily="34" charset="0"/>
                <a:ea typeface="Calibri" pitchFamily="34" charset="-122"/>
                <a:cs typeface="Calibri" pitchFamily="34" charset="-120"/>
              </a:rPr>
              <a:t>동일 [OK]</a:t>
            </a:r>
            <a:endParaRPr lang="en-US" sz="1200" dirty="0"/>
          </a:p>
        </p:txBody>
      </p:sp>
      <p:sp>
        <p:nvSpPr>
          <p:cNvPr id="43" name="Shape 41"/>
          <p:cNvSpPr/>
          <p:nvPr/>
        </p:nvSpPr>
        <p:spPr>
          <a:xfrm>
            <a:off x="457200" y="4114800"/>
            <a:ext cx="8229600" cy="548640"/>
          </a:xfrm>
          <a:prstGeom prst="rect">
            <a:avLst/>
          </a:prstGeom>
          <a:solidFill>
            <a:srgbClr val="10B981"/>
          </a:solidFill>
          <a:ln/>
        </p:spPr>
        <p:txBody>
          <a:bodyPr/>
          <a:lstStyle/>
          <a:p>
            <a:endParaRPr/>
          </a:p>
        </p:txBody>
      </p:sp>
      <p:sp>
        <p:nvSpPr>
          <p:cNvPr id="44" name="Text 42"/>
          <p:cNvSpPr/>
          <p:nvPr/>
        </p:nvSpPr>
        <p:spPr>
          <a:xfrm>
            <a:off x="640080" y="4114800"/>
            <a:ext cx="7863840" cy="54864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디자인 시스템 + 린터 + 도메인 고정 = 모델 무관 동일 아웃풋</a:t>
            </a:r>
            <a:endParaRPr lang="en-US" sz="1400" dirty="0"/>
          </a:p>
        </p:txBody>
      </p:sp>
      <p:sp>
        <p:nvSpPr>
          <p:cNvPr id="45" name="Text 43"/>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46" name="Text 44"/>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29 / 43</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같은 AI, 다른 구조 → 22배 차이</a:t>
            </a:r>
            <a:endParaRPr lang="en-US" sz="2600" dirty="0"/>
          </a:p>
        </p:txBody>
      </p:sp>
      <p:sp>
        <p:nvSpPr>
          <p:cNvPr id="3" name="Shape 1"/>
          <p:cNvSpPr/>
          <p:nvPr/>
        </p:nvSpPr>
        <p:spPr>
          <a:xfrm>
            <a:off x="457200" y="1188720"/>
            <a:ext cx="3840480" cy="27432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188720"/>
            <a:ext cx="3840480" cy="457200"/>
          </a:xfrm>
          <a:prstGeom prst="rect">
            <a:avLst/>
          </a:prstGeom>
          <a:solidFill>
            <a:srgbClr val="EF4444"/>
          </a:solidFill>
          <a:ln/>
        </p:spPr>
        <p:txBody>
          <a:bodyPr/>
          <a:lstStyle/>
          <a:p>
            <a:endParaRPr/>
          </a:p>
        </p:txBody>
      </p:sp>
      <p:sp>
        <p:nvSpPr>
          <p:cNvPr id="5" name="Text 3"/>
          <p:cNvSpPr/>
          <p:nvPr/>
        </p:nvSpPr>
        <p:spPr>
          <a:xfrm>
            <a:off x="548640" y="1188720"/>
            <a:ext cx="3657600" cy="457200"/>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하네스 없이 (기본 Codex)</a:t>
            </a:r>
            <a:endParaRPr lang="en-US" sz="1300" dirty="0"/>
          </a:p>
        </p:txBody>
      </p:sp>
      <p:sp>
        <p:nvSpPr>
          <p:cNvPr id="6" name="Text 4"/>
          <p:cNvSpPr/>
          <p:nvPr/>
        </p:nvSpPr>
        <p:spPr>
          <a:xfrm>
            <a:off x="731520" y="1828800"/>
            <a:ext cx="3291840" cy="1645920"/>
          </a:xfrm>
          <a:prstGeom prst="rect">
            <a:avLst/>
          </a:prstGeom>
          <a:noFill/>
          <a:ln/>
        </p:spPr>
        <p:txBody>
          <a:bodyPr wrap="square" rtlCol="0" anchor="t"/>
          <a:lstStyle/>
          <a:p>
            <a:pPr marL="0" indent="0">
              <a:buNone/>
            </a:pPr>
            <a:r>
              <a:rPr lang="en-US" sz="1600" b="1" dirty="0">
                <a:solidFill>
                  <a:srgbClr val="0F172A"/>
                </a:solidFill>
                <a:latin typeface="Calibri" pitchFamily="34" charset="0"/>
                <a:ea typeface="Calibri" pitchFamily="34" charset="-122"/>
                <a:cs typeface="Calibri" pitchFamily="34" charset="-120"/>
              </a:rPr>
              <a:t>API 비용: $9</a:t>
            </a:r>
            <a:endParaRPr lang="en-US" sz="1600" dirty="0"/>
          </a:p>
          <a:p>
            <a:pPr marL="0" indent="0">
              <a:buNone/>
            </a:pPr>
            <a:r>
              <a:rPr lang="en-US" sz="600" dirty="0">
                <a:solidFill>
                  <a:srgbClr val="0F172A"/>
                </a:solidFill>
                <a:latin typeface="Calibri" pitchFamily="34" charset="0"/>
                <a:ea typeface="Calibri" pitchFamily="34" charset="-122"/>
                <a:cs typeface="Calibri" pitchFamily="34" charset="-120"/>
              </a:rPr>
              <a:t>
</a:t>
            </a:r>
            <a:endParaRPr lang="en-US" sz="1600" dirty="0"/>
          </a:p>
          <a:p>
            <a:pPr marL="0" indent="0">
              <a:buNone/>
            </a:pPr>
            <a:r>
              <a:rPr lang="en-US" sz="1400" dirty="0">
                <a:solidFill>
                  <a:srgbClr val="0F172A"/>
                </a:solidFill>
                <a:latin typeface="Calibri" pitchFamily="34" charset="0"/>
                <a:ea typeface="Calibri" pitchFamily="34" charset="-122"/>
                <a:cs typeface="Calibri" pitchFamily="34" charset="-120"/>
              </a:rPr>
              <a:t>결과: 단조롭고 실제 가동 불가</a:t>
            </a:r>
            <a:endParaRPr lang="en-US" sz="1600" dirty="0"/>
          </a:p>
        </p:txBody>
      </p:sp>
      <p:sp>
        <p:nvSpPr>
          <p:cNvPr id="7" name="Shape 5"/>
          <p:cNvSpPr/>
          <p:nvPr/>
        </p:nvSpPr>
        <p:spPr>
          <a:xfrm>
            <a:off x="4846320" y="1188720"/>
            <a:ext cx="3840480" cy="274320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4846320" y="1188720"/>
            <a:ext cx="3840480" cy="457200"/>
          </a:xfrm>
          <a:prstGeom prst="rect">
            <a:avLst/>
          </a:prstGeom>
          <a:solidFill>
            <a:srgbClr val="10B981"/>
          </a:solidFill>
          <a:ln/>
        </p:spPr>
        <p:txBody>
          <a:bodyPr/>
          <a:lstStyle/>
          <a:p>
            <a:endParaRPr/>
          </a:p>
        </p:txBody>
      </p:sp>
      <p:sp>
        <p:nvSpPr>
          <p:cNvPr id="9" name="Text 7"/>
          <p:cNvSpPr/>
          <p:nvPr/>
        </p:nvSpPr>
        <p:spPr>
          <a:xfrm>
            <a:off x="4937760" y="1188720"/>
            <a:ext cx="3657600" cy="457200"/>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하네스 적용 (3-Agent Pipeline)</a:t>
            </a:r>
            <a:endParaRPr lang="en-US" sz="1300" dirty="0"/>
          </a:p>
        </p:txBody>
      </p:sp>
      <p:sp>
        <p:nvSpPr>
          <p:cNvPr id="10" name="Text 8"/>
          <p:cNvSpPr/>
          <p:nvPr/>
        </p:nvSpPr>
        <p:spPr>
          <a:xfrm>
            <a:off x="5120640" y="1828800"/>
            <a:ext cx="3291840" cy="1645920"/>
          </a:xfrm>
          <a:prstGeom prst="rect">
            <a:avLst/>
          </a:prstGeom>
          <a:noFill/>
          <a:ln/>
        </p:spPr>
        <p:txBody>
          <a:bodyPr wrap="square" rtlCol="0" anchor="t"/>
          <a:lstStyle/>
          <a:p>
            <a:pPr marL="0" indent="0">
              <a:buNone/>
            </a:pPr>
            <a:r>
              <a:rPr lang="en-US" sz="1600" b="1" dirty="0">
                <a:solidFill>
                  <a:srgbClr val="0F172A"/>
                </a:solidFill>
                <a:latin typeface="Calibri" pitchFamily="34" charset="0"/>
                <a:ea typeface="Calibri" pitchFamily="34" charset="-122"/>
                <a:cs typeface="Calibri" pitchFamily="34" charset="-120"/>
              </a:rPr>
              <a:t>API 비용: ~$200</a:t>
            </a:r>
            <a:endParaRPr lang="en-US" sz="1600" dirty="0"/>
          </a:p>
          <a:p>
            <a:pPr marL="0" indent="0">
              <a:buNone/>
            </a:pPr>
            <a:r>
              <a:rPr lang="en-US" sz="600" dirty="0">
                <a:solidFill>
                  <a:srgbClr val="0F172A"/>
                </a:solidFill>
                <a:latin typeface="Calibri" pitchFamily="34" charset="0"/>
                <a:ea typeface="Calibri" pitchFamily="34" charset="-122"/>
                <a:cs typeface="Calibri" pitchFamily="34" charset="-120"/>
              </a:rPr>
              <a:t>
</a:t>
            </a:r>
            <a:endParaRPr lang="en-US" sz="1600" dirty="0"/>
          </a:p>
          <a:p>
            <a:pPr marL="0" indent="0">
              <a:buNone/>
            </a:pPr>
            <a:r>
              <a:rPr lang="en-US" sz="1400" dirty="0">
                <a:solidFill>
                  <a:srgbClr val="10B981"/>
                </a:solidFill>
                <a:latin typeface="Calibri" pitchFamily="34" charset="0"/>
                <a:ea typeface="Calibri" pitchFamily="34" charset="-122"/>
                <a:cs typeface="Calibri" pitchFamily="34" charset="-120"/>
              </a:rPr>
              <a:t>결과: 완전히 작동하는 서비스 개발 완료</a:t>
            </a:r>
            <a:endParaRPr lang="en-US" sz="1600" dirty="0"/>
          </a:p>
        </p:txBody>
      </p:sp>
      <p:sp>
        <p:nvSpPr>
          <p:cNvPr id="11" name="Shape 9"/>
          <p:cNvSpPr/>
          <p:nvPr/>
        </p:nvSpPr>
        <p:spPr>
          <a:xfrm>
            <a:off x="2765946" y="4114800"/>
            <a:ext cx="3612108" cy="457200"/>
          </a:xfrm>
          <a:prstGeom prst="rect">
            <a:avLst/>
          </a:prstGeom>
          <a:solidFill>
            <a:srgbClr val="F97316"/>
          </a:solidFill>
          <a:ln/>
          <a:effectLst>
            <a:outerShdw blurRad="101600" dist="38100" dir="8100000" algn="bl" rotWithShape="0">
              <a:srgbClr val="000000">
                <a:alpha val="25000"/>
              </a:srgbClr>
            </a:outerShdw>
          </a:effectLst>
        </p:spPr>
        <p:txBody>
          <a:bodyPr/>
          <a:lstStyle/>
          <a:p>
            <a:endParaRPr/>
          </a:p>
        </p:txBody>
      </p:sp>
      <p:sp>
        <p:nvSpPr>
          <p:cNvPr id="12" name="Text 10"/>
          <p:cNvSpPr/>
          <p:nvPr/>
        </p:nvSpPr>
        <p:spPr>
          <a:xfrm>
            <a:off x="2952466" y="4114800"/>
            <a:ext cx="3239068" cy="457200"/>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x22 성능 차이 (Anthropic 공식)</a:t>
            </a:r>
            <a:endParaRPr lang="en-US" sz="1600" dirty="0"/>
          </a:p>
        </p:txBody>
      </p:sp>
      <p:sp>
        <p:nvSpPr>
          <p:cNvPr id="13" name="Text 1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4" name="Text 1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 / 43</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Evaluation + '포맷' 일화</a:t>
            </a:r>
            <a:endParaRPr lang="en-US" sz="2600" dirty="0"/>
          </a:p>
        </p:txBody>
      </p:sp>
      <p:sp>
        <p:nvSpPr>
          <p:cNvPr id="3" name="Shape 1"/>
          <p:cNvSpPr/>
          <p:nvPr/>
        </p:nvSpPr>
        <p:spPr>
          <a:xfrm>
            <a:off x="45720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Text 2"/>
          <p:cNvSpPr/>
          <p:nvPr/>
        </p:nvSpPr>
        <p:spPr>
          <a:xfrm>
            <a:off x="640080" y="1097280"/>
            <a:ext cx="3474720" cy="365760"/>
          </a:xfrm>
          <a:prstGeom prst="rect">
            <a:avLst/>
          </a:prstGeom>
          <a:noFill/>
          <a:ln/>
        </p:spPr>
        <p:txBody>
          <a:bodyPr wrap="square" rtlCol="0" anchor="ctr"/>
          <a:lstStyle/>
          <a:p>
            <a:pPr marL="0" indent="0">
              <a:buNone/>
            </a:pPr>
            <a:r>
              <a:rPr lang="en-US" sz="1500" b="1" dirty="0">
                <a:solidFill>
                  <a:srgbClr val="3B82F6"/>
                </a:solidFill>
                <a:latin typeface="Trebuchet MS" pitchFamily="34" charset="0"/>
                <a:ea typeface="Trebuchet MS" pitchFamily="34" charset="-122"/>
                <a:cs typeface="Trebuchet MS" pitchFamily="34" charset="-120"/>
              </a:rPr>
              <a:t>조직 맞춤 Evaluation</a:t>
            </a:r>
            <a:endParaRPr lang="en-US" sz="1500" dirty="0"/>
          </a:p>
        </p:txBody>
      </p:sp>
      <p:sp>
        <p:nvSpPr>
          <p:cNvPr id="5" name="Text 3"/>
          <p:cNvSpPr/>
          <p:nvPr/>
        </p:nvSpPr>
        <p:spPr>
          <a:xfrm>
            <a:off x="640080" y="1554480"/>
            <a:ext cx="3474720" cy="146304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기본 4지표: 문맥 적합성, 정확도,</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소스 검증, 누락 검사</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조직마다 기준이 다르다:</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- 100번 중 1번 틀려야 OK?</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- 20번 틀려도 답이라도 해야 OK?</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'에이전트 도그' · 데이터 도그처럼</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매일매일 AI 품질 모니터링</a:t>
            </a:r>
            <a:endParaRPr lang="en-US" sz="1100" dirty="0"/>
          </a:p>
        </p:txBody>
      </p:sp>
      <p:sp>
        <p:nvSpPr>
          <p:cNvPr id="6" name="Shape 4"/>
          <p:cNvSpPr/>
          <p:nvPr/>
        </p:nvSpPr>
        <p:spPr>
          <a:xfrm>
            <a:off x="484632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7" name="Text 5"/>
          <p:cNvSpPr/>
          <p:nvPr/>
        </p:nvSpPr>
        <p:spPr>
          <a:xfrm>
            <a:off x="5029200" y="1097280"/>
            <a:ext cx="3474720" cy="36576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'포맷' 일화</a:t>
            </a:r>
            <a:endParaRPr lang="en-US" sz="1500" dirty="0"/>
          </a:p>
        </p:txBody>
      </p:sp>
      <p:sp>
        <p:nvSpPr>
          <p:cNvPr id="8" name="Text 6"/>
          <p:cNvSpPr/>
          <p:nvPr/>
        </p:nvSpPr>
        <p:spPr>
          <a:xfrm>
            <a:off x="5029200" y="1554480"/>
            <a:ext cx="3474720" cy="146304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하드웨어 프로젝트에서 펌웨어(C 코드)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구현 중 문제 → 멘토: "포맷을 해오세요"</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윈도우 재설치, 컴파일러 재설치,</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예제 코드부터 다시 실행...</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제로로 돌아갔을 때 결과물로 가는</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단계가 멱등이어야 한다는 것을 체감</a:t>
            </a:r>
            <a:endParaRPr lang="en-US" sz="1100" dirty="0"/>
          </a:p>
        </p:txBody>
      </p:sp>
      <p:sp>
        <p:nvSpPr>
          <p:cNvPr id="9" name="Shape 7"/>
          <p:cNvSpPr/>
          <p:nvPr/>
        </p:nvSpPr>
        <p:spPr>
          <a:xfrm>
            <a:off x="457200" y="3474720"/>
            <a:ext cx="8229600" cy="1097280"/>
          </a:xfrm>
          <a:prstGeom prst="rect">
            <a:avLst/>
          </a:prstGeom>
          <a:solidFill>
            <a:srgbClr val="0F172A"/>
          </a:solidFill>
          <a:ln/>
        </p:spPr>
        <p:txBody>
          <a:bodyPr/>
          <a:lstStyle/>
          <a:p>
            <a:endParaRPr/>
          </a:p>
        </p:txBody>
      </p:sp>
      <p:sp>
        <p:nvSpPr>
          <p:cNvPr id="10" name="Text 8"/>
          <p:cNvSpPr/>
          <p:nvPr/>
        </p:nvSpPr>
        <p:spPr>
          <a:xfrm>
            <a:off x="640080" y="3566160"/>
            <a:ext cx="7680960" cy="320040"/>
          </a:xfrm>
          <a:prstGeom prst="rect">
            <a:avLst/>
          </a:prstGeom>
          <a:noFill/>
          <a:ln/>
        </p:spPr>
        <p:txBody>
          <a:bodyPr wrap="square" rtlCol="0" anchor="ctr"/>
          <a:lstStyle/>
          <a:p>
            <a:pPr marL="0" indent="0">
              <a:buNone/>
            </a:pPr>
            <a:r>
              <a:rPr lang="en-US" sz="1500" b="1" dirty="0">
                <a:solidFill>
                  <a:srgbClr val="F97316"/>
                </a:solidFill>
                <a:latin typeface="Trebuchet MS" pitchFamily="34" charset="0"/>
                <a:ea typeface="Trebuchet MS" pitchFamily="34" charset="-122"/>
                <a:cs typeface="Trebuchet MS" pitchFamily="34" charset="-120"/>
              </a:rPr>
              <a:t>앞단(설계) + 뒷단(평가)이 다 잡혀야 진짜 엔터프라이즈 AI</a:t>
            </a:r>
            <a:endParaRPr lang="en-US" sz="1500" dirty="0"/>
          </a:p>
        </p:txBody>
      </p:sp>
      <p:sp>
        <p:nvSpPr>
          <p:cNvPr id="11" name="Text 9"/>
          <p:cNvSpPr/>
          <p:nvPr/>
        </p:nvSpPr>
        <p:spPr>
          <a:xfrm>
            <a:off x="640080" y="3931920"/>
            <a:ext cx="7680960" cy="50292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하네스에서 산출물을 꽉 잡아놓는 것도 중요하지만, 진짜 잘 만들어졌는지 체크하는 것도 중요합니다.</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만든 사람도 트래킹, 클라이언트도 안심 → 지속 가능한 유지보수로 연결됩니다.</a:t>
            </a:r>
            <a:endParaRPr lang="en-US" sz="12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30 / 43</a:t>
            </a:r>
            <a:endParaRPr lang="en-US" sz="9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AI 활용 방식의 진화 3단계</a:t>
            </a:r>
            <a:endParaRPr lang="en-US" sz="2600" dirty="0"/>
          </a:p>
        </p:txBody>
      </p:sp>
      <p:sp>
        <p:nvSpPr>
          <p:cNvPr id="3" name="Shape 1"/>
          <p:cNvSpPr/>
          <p:nvPr/>
        </p:nvSpPr>
        <p:spPr>
          <a:xfrm>
            <a:off x="457200" y="1005840"/>
            <a:ext cx="8229600" cy="1097280"/>
          </a:xfrm>
          <a:prstGeom prst="rect">
            <a:avLst/>
          </a:prstGeom>
          <a:solidFill>
            <a:srgbClr val="E2E8F0"/>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005840"/>
            <a:ext cx="73152" cy="1097280"/>
          </a:xfrm>
          <a:prstGeom prst="rect">
            <a:avLst/>
          </a:prstGeom>
          <a:solidFill>
            <a:srgbClr val="94A3B8"/>
          </a:solidFill>
          <a:ln/>
        </p:spPr>
        <p:txBody>
          <a:bodyPr/>
          <a:lstStyle/>
          <a:p>
            <a:endParaRPr/>
          </a:p>
        </p:txBody>
      </p:sp>
      <p:sp>
        <p:nvSpPr>
          <p:cNvPr id="5" name="Shape 3"/>
          <p:cNvSpPr/>
          <p:nvPr/>
        </p:nvSpPr>
        <p:spPr>
          <a:xfrm>
            <a:off x="685800" y="1143000"/>
            <a:ext cx="457200" cy="457200"/>
          </a:xfrm>
          <a:prstGeom prst="rect">
            <a:avLst/>
          </a:prstGeom>
          <a:solidFill>
            <a:srgbClr val="94A3B8"/>
          </a:solidFill>
          <a:ln/>
        </p:spPr>
        <p:txBody>
          <a:bodyPr/>
          <a:lstStyle/>
          <a:p>
            <a:endParaRPr/>
          </a:p>
        </p:txBody>
      </p:sp>
      <p:sp>
        <p:nvSpPr>
          <p:cNvPr id="6" name="Text 4"/>
          <p:cNvSpPr/>
          <p:nvPr/>
        </p:nvSpPr>
        <p:spPr>
          <a:xfrm>
            <a:off x="685800" y="114300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1</a:t>
            </a:r>
            <a:endParaRPr lang="en-US" sz="1800" dirty="0"/>
          </a:p>
        </p:txBody>
      </p:sp>
      <p:sp>
        <p:nvSpPr>
          <p:cNvPr id="7" name="Text 5"/>
          <p:cNvSpPr/>
          <p:nvPr/>
        </p:nvSpPr>
        <p:spPr>
          <a:xfrm>
            <a:off x="1371600" y="1051560"/>
            <a:ext cx="3657600" cy="365760"/>
          </a:xfrm>
          <a:prstGeom prst="rect">
            <a:avLst/>
          </a:prstGeom>
          <a:noFill/>
          <a:ln/>
        </p:spPr>
        <p:txBody>
          <a:bodyPr wrap="square" rtlCol="0" anchor="ctr"/>
          <a:lstStyle/>
          <a:p>
            <a:pPr marL="0" indent="0">
              <a:buNone/>
            </a:pPr>
            <a:r>
              <a:rPr lang="en-US" sz="1600" b="1" dirty="0">
                <a:solidFill>
                  <a:srgbClr val="0F172A"/>
                </a:solidFill>
                <a:latin typeface="Trebuchet MS" pitchFamily="34" charset="0"/>
                <a:ea typeface="Trebuchet MS" pitchFamily="34" charset="-122"/>
                <a:cs typeface="Trebuchet MS" pitchFamily="34" charset="-120"/>
              </a:rPr>
              <a:t>프롬프트 엔지니어링</a:t>
            </a:r>
            <a:endParaRPr lang="en-US" sz="1600" dirty="0"/>
          </a:p>
        </p:txBody>
      </p:sp>
      <p:sp>
        <p:nvSpPr>
          <p:cNvPr id="8" name="Text 6"/>
          <p:cNvSpPr/>
          <p:nvPr/>
        </p:nvSpPr>
        <p:spPr>
          <a:xfrm>
            <a:off x="1371600" y="1417320"/>
            <a:ext cx="7132320" cy="64008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AI에게 명령을 잘하는 기술</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구체적 프롬프트로 결과를 달라지게 함</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한계: 프로젝트 상황을 모르면 엉뚱한 코드</a:t>
            </a:r>
            <a:endParaRPr lang="en-US" sz="1100" dirty="0"/>
          </a:p>
        </p:txBody>
      </p:sp>
      <p:sp>
        <p:nvSpPr>
          <p:cNvPr id="9" name="Shape 7"/>
          <p:cNvSpPr/>
          <p:nvPr/>
        </p:nvSpPr>
        <p:spPr>
          <a:xfrm>
            <a:off x="457200" y="2286000"/>
            <a:ext cx="8229600" cy="1097280"/>
          </a:xfrm>
          <a:prstGeom prst="rect">
            <a:avLst/>
          </a:prstGeom>
          <a:solidFill>
            <a:srgbClr val="DBEAFE"/>
          </a:solidFill>
          <a:ln/>
          <a:effectLst>
            <a:outerShdw blurRad="101600" dist="38100" dir="8100000" algn="bl" rotWithShape="0">
              <a:srgbClr val="000000">
                <a:alpha val="25000"/>
              </a:srgbClr>
            </a:outerShdw>
          </a:effectLst>
        </p:spPr>
        <p:txBody>
          <a:bodyPr/>
          <a:lstStyle/>
          <a:p>
            <a:endParaRPr/>
          </a:p>
        </p:txBody>
      </p:sp>
      <p:sp>
        <p:nvSpPr>
          <p:cNvPr id="10" name="Shape 8"/>
          <p:cNvSpPr/>
          <p:nvPr/>
        </p:nvSpPr>
        <p:spPr>
          <a:xfrm>
            <a:off x="457200" y="2286000"/>
            <a:ext cx="73152" cy="1097280"/>
          </a:xfrm>
          <a:prstGeom prst="rect">
            <a:avLst/>
          </a:prstGeom>
          <a:solidFill>
            <a:srgbClr val="3B82F6"/>
          </a:solidFill>
          <a:ln/>
        </p:spPr>
        <p:txBody>
          <a:bodyPr/>
          <a:lstStyle/>
          <a:p>
            <a:endParaRPr/>
          </a:p>
        </p:txBody>
      </p:sp>
      <p:sp>
        <p:nvSpPr>
          <p:cNvPr id="11" name="Shape 9"/>
          <p:cNvSpPr/>
          <p:nvPr/>
        </p:nvSpPr>
        <p:spPr>
          <a:xfrm>
            <a:off x="685800" y="2423160"/>
            <a:ext cx="457200" cy="457200"/>
          </a:xfrm>
          <a:prstGeom prst="rect">
            <a:avLst/>
          </a:prstGeom>
          <a:solidFill>
            <a:srgbClr val="3B82F6"/>
          </a:solidFill>
          <a:ln/>
        </p:spPr>
        <p:txBody>
          <a:bodyPr/>
          <a:lstStyle/>
          <a:p>
            <a:endParaRPr/>
          </a:p>
        </p:txBody>
      </p:sp>
      <p:sp>
        <p:nvSpPr>
          <p:cNvPr id="12" name="Text 10"/>
          <p:cNvSpPr/>
          <p:nvPr/>
        </p:nvSpPr>
        <p:spPr>
          <a:xfrm>
            <a:off x="685800" y="242316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2</a:t>
            </a:r>
            <a:endParaRPr lang="en-US" sz="1800" dirty="0"/>
          </a:p>
        </p:txBody>
      </p:sp>
      <p:sp>
        <p:nvSpPr>
          <p:cNvPr id="13" name="Text 11"/>
          <p:cNvSpPr/>
          <p:nvPr/>
        </p:nvSpPr>
        <p:spPr>
          <a:xfrm>
            <a:off x="1371600" y="2331720"/>
            <a:ext cx="3657600" cy="365760"/>
          </a:xfrm>
          <a:prstGeom prst="rect">
            <a:avLst/>
          </a:prstGeom>
          <a:noFill/>
          <a:ln/>
        </p:spPr>
        <p:txBody>
          <a:bodyPr wrap="square" rtlCol="0" anchor="ctr"/>
          <a:lstStyle/>
          <a:p>
            <a:pPr marL="0" indent="0">
              <a:buNone/>
            </a:pPr>
            <a:r>
              <a:rPr lang="en-US" sz="1600" b="1" dirty="0">
                <a:solidFill>
                  <a:srgbClr val="0F172A"/>
                </a:solidFill>
                <a:latin typeface="Trebuchet MS" pitchFamily="34" charset="0"/>
                <a:ea typeface="Trebuchet MS" pitchFamily="34" charset="-122"/>
                <a:cs typeface="Trebuchet MS" pitchFamily="34" charset="-120"/>
              </a:rPr>
              <a:t>컨텍스트 엔지니어링</a:t>
            </a:r>
            <a:endParaRPr lang="en-US" sz="1600" dirty="0"/>
          </a:p>
        </p:txBody>
      </p:sp>
      <p:sp>
        <p:nvSpPr>
          <p:cNvPr id="14" name="Text 12"/>
          <p:cNvSpPr/>
          <p:nvPr/>
        </p:nvSpPr>
        <p:spPr>
          <a:xfrm>
            <a:off x="1371600" y="2697480"/>
            <a:ext cx="7132320" cy="64008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프로젝트 구조, 코드 스타일 등 배경 정보 제공</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MCP, 스킬로 도구 확장</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한계: 스킬이 수백 개 쌓이니 AI가 오히려 혼란</a:t>
            </a:r>
            <a:endParaRPr lang="en-US" sz="1100" dirty="0"/>
          </a:p>
        </p:txBody>
      </p:sp>
      <p:sp>
        <p:nvSpPr>
          <p:cNvPr id="15" name="Shape 13"/>
          <p:cNvSpPr/>
          <p:nvPr/>
        </p:nvSpPr>
        <p:spPr>
          <a:xfrm>
            <a:off x="457200" y="3566160"/>
            <a:ext cx="8229600" cy="1097280"/>
          </a:xfrm>
          <a:prstGeom prst="rect">
            <a:avLst/>
          </a:prstGeom>
          <a:solidFill>
            <a:srgbClr val="FFF7ED"/>
          </a:solidFill>
          <a:ln/>
          <a:effectLst>
            <a:outerShdw blurRad="101600" dist="38100" dir="8100000" algn="bl" rotWithShape="0">
              <a:srgbClr val="000000">
                <a:alpha val="25000"/>
              </a:srgbClr>
            </a:outerShdw>
          </a:effectLst>
        </p:spPr>
        <p:txBody>
          <a:bodyPr/>
          <a:lstStyle/>
          <a:p>
            <a:endParaRPr/>
          </a:p>
        </p:txBody>
      </p:sp>
      <p:sp>
        <p:nvSpPr>
          <p:cNvPr id="16" name="Shape 14"/>
          <p:cNvSpPr/>
          <p:nvPr/>
        </p:nvSpPr>
        <p:spPr>
          <a:xfrm>
            <a:off x="457200" y="3566160"/>
            <a:ext cx="73152" cy="1097280"/>
          </a:xfrm>
          <a:prstGeom prst="rect">
            <a:avLst/>
          </a:prstGeom>
          <a:solidFill>
            <a:srgbClr val="F97316"/>
          </a:solidFill>
          <a:ln/>
        </p:spPr>
        <p:txBody>
          <a:bodyPr/>
          <a:lstStyle/>
          <a:p>
            <a:endParaRPr/>
          </a:p>
        </p:txBody>
      </p:sp>
      <p:sp>
        <p:nvSpPr>
          <p:cNvPr id="17" name="Shape 15"/>
          <p:cNvSpPr/>
          <p:nvPr/>
        </p:nvSpPr>
        <p:spPr>
          <a:xfrm>
            <a:off x="685800" y="3703320"/>
            <a:ext cx="457200" cy="457200"/>
          </a:xfrm>
          <a:prstGeom prst="rect">
            <a:avLst/>
          </a:prstGeom>
          <a:solidFill>
            <a:srgbClr val="F97316"/>
          </a:solidFill>
          <a:ln/>
        </p:spPr>
        <p:txBody>
          <a:bodyPr/>
          <a:lstStyle/>
          <a:p>
            <a:endParaRPr/>
          </a:p>
        </p:txBody>
      </p:sp>
      <p:sp>
        <p:nvSpPr>
          <p:cNvPr id="18" name="Text 16"/>
          <p:cNvSpPr/>
          <p:nvPr/>
        </p:nvSpPr>
        <p:spPr>
          <a:xfrm>
            <a:off x="685800" y="3703320"/>
            <a:ext cx="457200" cy="457200"/>
          </a:xfrm>
          <a:prstGeom prst="rect">
            <a:avLst/>
          </a:prstGeom>
          <a:noFill/>
          <a:ln/>
        </p:spPr>
        <p:txBody>
          <a:bodyPr wrap="square"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3</a:t>
            </a:r>
            <a:endParaRPr lang="en-US" sz="1800" dirty="0"/>
          </a:p>
        </p:txBody>
      </p:sp>
      <p:sp>
        <p:nvSpPr>
          <p:cNvPr id="19" name="Text 17"/>
          <p:cNvSpPr/>
          <p:nvPr/>
        </p:nvSpPr>
        <p:spPr>
          <a:xfrm>
            <a:off x="1371600" y="3611880"/>
            <a:ext cx="3657600" cy="365760"/>
          </a:xfrm>
          <a:prstGeom prst="rect">
            <a:avLst/>
          </a:prstGeom>
          <a:noFill/>
          <a:ln/>
        </p:spPr>
        <p:txBody>
          <a:bodyPr wrap="square" rtlCol="0" anchor="ctr"/>
          <a:lstStyle/>
          <a:p>
            <a:pPr marL="0" indent="0">
              <a:buNone/>
            </a:pPr>
            <a:r>
              <a:rPr lang="en-US" sz="1600" b="1" dirty="0">
                <a:solidFill>
                  <a:srgbClr val="F97316"/>
                </a:solidFill>
                <a:latin typeface="Trebuchet MS" pitchFamily="34" charset="0"/>
                <a:ea typeface="Trebuchet MS" pitchFamily="34" charset="-122"/>
                <a:cs typeface="Trebuchet MS" pitchFamily="34" charset="-120"/>
              </a:rPr>
              <a:t>하네스 엔지니어링</a:t>
            </a:r>
            <a:endParaRPr lang="en-US" sz="1600" dirty="0"/>
          </a:p>
        </p:txBody>
      </p:sp>
      <p:sp>
        <p:nvSpPr>
          <p:cNvPr id="20" name="Text 18"/>
          <p:cNvSpPr/>
          <p:nvPr/>
        </p:nvSpPr>
        <p:spPr>
          <a:xfrm>
            <a:off x="1371600" y="3977640"/>
            <a:ext cx="7132320" cy="64008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도구를 얹는 게 아니라 환경 자체를 설계</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AI가 똑똑하게 일할 수 있는 시스템을 구축</a:t>
            </a:r>
            <a:endParaRPr lang="en-US" sz="1100" dirty="0"/>
          </a:p>
          <a:p>
            <a:pPr marL="0" indent="0">
              <a:buNone/>
            </a:pPr>
            <a:r>
              <a:rPr lang="en-US" sz="1100" dirty="0">
                <a:solidFill>
                  <a:srgbClr val="475569"/>
                </a:solidFill>
                <a:latin typeface="Calibri" pitchFamily="34" charset="0"/>
                <a:ea typeface="Calibri" pitchFamily="34" charset="-122"/>
                <a:cs typeface="Calibri" pitchFamily="34" charset="-120"/>
              </a:rPr>
              <a:t>프롬프트(부탁) → 하네스(강제)</a:t>
            </a:r>
            <a:endParaRPr lang="en-US" sz="1100" dirty="0"/>
          </a:p>
        </p:txBody>
      </p:sp>
      <p:sp>
        <p:nvSpPr>
          <p:cNvPr id="21" name="Text 19"/>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2" name="Text 20"/>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31 / 43</a:t>
            </a:r>
            <a:endParaRPr lang="en-US" sz="9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엔트로픽의 핵심 원칙</a:t>
            </a:r>
            <a:endParaRPr lang="en-US" sz="2600" dirty="0"/>
          </a:p>
        </p:txBody>
      </p:sp>
      <p:sp>
        <p:nvSpPr>
          <p:cNvPr id="3" name="Shape 1"/>
          <p:cNvSpPr/>
          <p:nvPr/>
        </p:nvSpPr>
        <p:spPr>
          <a:xfrm>
            <a:off x="457200" y="1005840"/>
            <a:ext cx="8229600" cy="1371600"/>
          </a:xfrm>
          <a:prstGeom prst="rect">
            <a:avLst/>
          </a:prstGeom>
          <a:solidFill>
            <a:srgbClr val="0F172A"/>
          </a:solidFill>
          <a:ln/>
        </p:spPr>
        <p:txBody>
          <a:bodyPr/>
          <a:lstStyle/>
          <a:p>
            <a:endParaRPr/>
          </a:p>
        </p:txBody>
      </p:sp>
      <p:sp>
        <p:nvSpPr>
          <p:cNvPr id="4" name="Text 2"/>
          <p:cNvSpPr/>
          <p:nvPr/>
        </p:nvSpPr>
        <p:spPr>
          <a:xfrm>
            <a:off x="731520" y="1097280"/>
            <a:ext cx="7680960" cy="822960"/>
          </a:xfrm>
          <a:prstGeom prst="rect">
            <a:avLst/>
          </a:prstGeom>
          <a:noFill/>
          <a:ln/>
        </p:spPr>
        <p:txBody>
          <a:bodyPr wrap="square" rtlCol="0" anchor="ctr"/>
          <a:lstStyle/>
          <a:p>
            <a:pPr marL="0" indent="0" algn="ctr">
              <a:buNone/>
            </a:pPr>
            <a:r>
              <a:rPr lang="en-US" sz="2200" b="1" dirty="0">
                <a:solidFill>
                  <a:srgbClr val="F97316"/>
                </a:solidFill>
                <a:latin typeface="Trebuchet MS" pitchFamily="34" charset="0"/>
                <a:ea typeface="Trebuchet MS" pitchFamily="34" charset="-122"/>
                <a:cs typeface="Trebuchet MS" pitchFamily="34" charset="-120"/>
              </a:rPr>
              <a:t>"하네스가 없어지는 건 아니라,</a:t>
            </a:r>
            <a:endParaRPr lang="en-US" sz="2200" dirty="0"/>
          </a:p>
          <a:p>
            <a:pPr marL="0" indent="0" algn="ctr">
              <a:buNone/>
            </a:pPr>
            <a:r>
              <a:rPr lang="en-US" sz="2200" b="1" dirty="0">
                <a:solidFill>
                  <a:srgbClr val="F97316"/>
                </a:solidFill>
                <a:latin typeface="Trebuchet MS" pitchFamily="34" charset="0"/>
                <a:ea typeface="Trebuchet MS" pitchFamily="34" charset="-122"/>
                <a:cs typeface="Trebuchet MS" pitchFamily="34" charset="-120"/>
              </a:rPr>
              <a:t>하네스 공간이 이동할 뿐이다."</a:t>
            </a:r>
            <a:endParaRPr lang="en-US" sz="2200" dirty="0"/>
          </a:p>
        </p:txBody>
      </p:sp>
      <p:sp>
        <p:nvSpPr>
          <p:cNvPr id="5" name="Text 3"/>
          <p:cNvSpPr/>
          <p:nvPr/>
        </p:nvSpPr>
        <p:spPr>
          <a:xfrm>
            <a:off x="731520" y="1920240"/>
            <a:ext cx="7680960" cy="274320"/>
          </a:xfrm>
          <a:prstGeom prst="rect">
            <a:avLst/>
          </a:prstGeom>
          <a:noFill/>
          <a:ln/>
        </p:spPr>
        <p:txBody>
          <a:bodyPr wrap="square" rtlCol="0" anchor="ctr"/>
          <a:lstStyle/>
          <a:p>
            <a:pPr marL="0" indent="0" algn="ctr">
              <a:buNone/>
            </a:pPr>
            <a:r>
              <a:rPr lang="en-US" sz="1200" i="1" dirty="0">
                <a:solidFill>
                  <a:srgbClr val="94A3B8"/>
                </a:solidFill>
                <a:latin typeface="Calibri" pitchFamily="34" charset="0"/>
                <a:ea typeface="Calibri" pitchFamily="34" charset="-122"/>
                <a:cs typeface="Calibri" pitchFamily="34" charset="-120"/>
              </a:rPr>
              <a:t>-- Anthropic Engineering Blog</a:t>
            </a:r>
            <a:endParaRPr lang="en-US" sz="1200" dirty="0"/>
          </a:p>
        </p:txBody>
      </p:sp>
      <p:sp>
        <p:nvSpPr>
          <p:cNvPr id="6" name="Shape 4"/>
          <p:cNvSpPr/>
          <p:nvPr/>
        </p:nvSpPr>
        <p:spPr>
          <a:xfrm>
            <a:off x="457200" y="2651760"/>
            <a:ext cx="3840480" cy="12801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7" name="Text 5"/>
          <p:cNvSpPr/>
          <p:nvPr/>
        </p:nvSpPr>
        <p:spPr>
          <a:xfrm>
            <a:off x="640080" y="2743200"/>
            <a:ext cx="3474720" cy="320040"/>
          </a:xfrm>
          <a:prstGeom prst="rect">
            <a:avLst/>
          </a:prstGeom>
          <a:noFill/>
          <a:ln/>
        </p:spPr>
        <p:txBody>
          <a:bodyPr wrap="square" rtlCol="0" anchor="ctr"/>
          <a:lstStyle/>
          <a:p>
            <a:pPr marL="0" indent="0">
              <a:buNone/>
            </a:pPr>
            <a:r>
              <a:rPr lang="en-US" sz="1400" b="1" dirty="0">
                <a:solidFill>
                  <a:srgbClr val="94A3B8"/>
                </a:solidFill>
                <a:latin typeface="Trebuchet MS" pitchFamily="34" charset="0"/>
                <a:ea typeface="Trebuchet MS" pitchFamily="34" charset="-122"/>
                <a:cs typeface="Trebuchet MS" pitchFamily="34" charset="-120"/>
              </a:rPr>
              <a:t>모델이 좋아질수록</a:t>
            </a:r>
            <a:endParaRPr lang="en-US" sz="1400" dirty="0"/>
          </a:p>
        </p:txBody>
      </p:sp>
      <p:sp>
        <p:nvSpPr>
          <p:cNvPr id="8" name="Text 6"/>
          <p:cNvSpPr/>
          <p:nvPr/>
        </p:nvSpPr>
        <p:spPr>
          <a:xfrm>
            <a:off x="640080" y="3108960"/>
            <a:ext cx="3474720" cy="640080"/>
          </a:xfrm>
          <a:prstGeom prst="rect">
            <a:avLst/>
          </a:prstGeom>
          <a:noFill/>
          <a:ln/>
        </p:spPr>
        <p:txBody>
          <a:bodyPr wrap="square" rtlCol="0" anchor="ctr"/>
          <a:lstStyle/>
          <a:p>
            <a:pPr marL="0" indent="0">
              <a:buNone/>
            </a:pPr>
            <a:r>
              <a:rPr lang="en-US" sz="1300" dirty="0">
                <a:solidFill>
                  <a:srgbClr val="475569"/>
                </a:solidFill>
                <a:latin typeface="Calibri" pitchFamily="34" charset="0"/>
                <a:ea typeface="Calibri" pitchFamily="34" charset="-122"/>
                <a:cs typeface="Calibri" pitchFamily="34" charset="-120"/>
              </a:rPr>
              <a:t>하네스 규칙 감소</a:t>
            </a:r>
            <a:endParaRPr lang="en-US" sz="1300" dirty="0"/>
          </a:p>
          <a:p>
            <a:pPr marL="0" indent="0">
              <a:buNone/>
            </a:pPr>
            <a:r>
              <a:rPr lang="en-US" sz="1300" dirty="0">
                <a:solidFill>
                  <a:srgbClr val="475569"/>
                </a:solidFill>
                <a:latin typeface="Calibri" pitchFamily="34" charset="0"/>
                <a:ea typeface="Calibri" pitchFamily="34" charset="-122"/>
                <a:cs typeface="Calibri" pitchFamily="34" charset="-120"/>
              </a:rPr>
              <a:t>하드코딩 규칙 줄이기</a:t>
            </a:r>
            <a:endParaRPr lang="en-US" sz="1300" dirty="0"/>
          </a:p>
        </p:txBody>
      </p:sp>
      <p:sp>
        <p:nvSpPr>
          <p:cNvPr id="9" name="Shape 7"/>
          <p:cNvSpPr/>
          <p:nvPr/>
        </p:nvSpPr>
        <p:spPr>
          <a:xfrm>
            <a:off x="4846320" y="2651760"/>
            <a:ext cx="3840480" cy="12801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10" name="Text 8"/>
          <p:cNvSpPr/>
          <p:nvPr/>
        </p:nvSpPr>
        <p:spPr>
          <a:xfrm>
            <a:off x="5029200" y="2743200"/>
            <a:ext cx="3474720" cy="320040"/>
          </a:xfrm>
          <a:prstGeom prst="rect">
            <a:avLst/>
          </a:prstGeom>
          <a:noFill/>
          <a:ln/>
        </p:spPr>
        <p:txBody>
          <a:bodyPr wrap="square" rtlCol="0" anchor="ctr"/>
          <a:lstStyle/>
          <a:p>
            <a:pPr marL="0" indent="0">
              <a:buNone/>
            </a:pPr>
            <a:r>
              <a:rPr lang="en-US" sz="1400" b="1" dirty="0">
                <a:solidFill>
                  <a:srgbClr val="10B981"/>
                </a:solidFill>
                <a:latin typeface="Trebuchet MS" pitchFamily="34" charset="0"/>
                <a:ea typeface="Trebuchet MS" pitchFamily="34" charset="-122"/>
                <a:cs typeface="Trebuchet MS" pitchFamily="34" charset="-120"/>
              </a:rPr>
              <a:t>더 어려운 과제를 할 때</a:t>
            </a:r>
            <a:endParaRPr lang="en-US" sz="1400" dirty="0"/>
          </a:p>
        </p:txBody>
      </p:sp>
      <p:sp>
        <p:nvSpPr>
          <p:cNvPr id="11" name="Text 9"/>
          <p:cNvSpPr/>
          <p:nvPr/>
        </p:nvSpPr>
        <p:spPr>
          <a:xfrm>
            <a:off x="5029200" y="3108960"/>
            <a:ext cx="3474720" cy="640080"/>
          </a:xfrm>
          <a:prstGeom prst="rect">
            <a:avLst/>
          </a:prstGeom>
          <a:noFill/>
          <a:ln/>
        </p:spPr>
        <p:txBody>
          <a:bodyPr wrap="square" rtlCol="0" anchor="ctr"/>
          <a:lstStyle/>
          <a:p>
            <a:pPr marL="0" indent="0">
              <a:buNone/>
            </a:pPr>
            <a:r>
              <a:rPr lang="en-US" sz="1300" dirty="0">
                <a:solidFill>
                  <a:srgbClr val="475569"/>
                </a:solidFill>
                <a:latin typeface="Calibri" pitchFamily="34" charset="0"/>
                <a:ea typeface="Calibri" pitchFamily="34" charset="-122"/>
                <a:cs typeface="Calibri" pitchFamily="34" charset="-120"/>
              </a:rPr>
              <a:t>새로운 하네스 필요</a:t>
            </a:r>
            <a:endParaRPr lang="en-US" sz="1300" dirty="0"/>
          </a:p>
          <a:p>
            <a:pPr marL="0" indent="0">
              <a:buNone/>
            </a:pPr>
            <a:r>
              <a:rPr lang="en-US" sz="1300" dirty="0">
                <a:solidFill>
                  <a:srgbClr val="475569"/>
                </a:solidFill>
                <a:latin typeface="Calibri" pitchFamily="34" charset="0"/>
                <a:ea typeface="Calibri" pitchFamily="34" charset="-122"/>
                <a:cs typeface="Calibri" pitchFamily="34" charset="-120"/>
              </a:rPr>
              <a:t>환경 설계가 더 중요</a:t>
            </a:r>
            <a:endParaRPr lang="en-US" sz="13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32 / 43</a:t>
            </a:r>
            <a:endParaRPr lang="en-US" sz="9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28">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5CF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하네스 엔지니어링의 적용 범위</a:t>
            </a:r>
            <a:endParaRPr lang="en-US" sz="2600" dirty="0"/>
          </a:p>
        </p:txBody>
      </p:sp>
      <p:sp>
        <p:nvSpPr>
          <p:cNvPr id="4" name="Shape 2"/>
          <p:cNvSpPr/>
          <p:nvPr/>
        </p:nvSpPr>
        <p:spPr>
          <a:xfrm>
            <a:off x="457200" y="1005840"/>
            <a:ext cx="1920240" cy="2377440"/>
          </a:xfrm>
          <a:prstGeom prst="rect">
            <a:avLst/>
          </a:prstGeom>
          <a:solidFill>
            <a:srgbClr val="1E293B"/>
          </a:solidFill>
          <a:ln/>
          <a:effectLst>
            <a:outerShdw blurRad="101600" dist="38100" dir="8100000" algn="bl" rotWithShape="0">
              <a:srgbClr val="000000">
                <a:alpha val="25000"/>
              </a:srgbClr>
            </a:outerShdw>
          </a:effectLst>
        </p:spPr>
        <p:txBody>
          <a:bodyPr/>
          <a:lstStyle/>
          <a:p>
            <a:endParaRPr/>
          </a:p>
        </p:txBody>
      </p:sp>
      <p:pic>
        <p:nvPicPr>
          <p:cNvPr id="5" name="Image 0" descr="preencoded.png"/>
          <p:cNvPicPr>
            <a:picLocks noChangeAspect="1"/>
          </p:cNvPicPr>
          <p:nvPr/>
        </p:nvPicPr>
        <p:blipFill>
          <a:blip r:embed="rId3">
            <a:duotone>
              <a:schemeClr val="bg2">
                <a:shade val="45000"/>
                <a:satMod val="135000"/>
              </a:schemeClr>
              <a:prstClr val="white"/>
            </a:duotone>
          </a:blip>
          <a:stretch>
            <a:fillRect/>
          </a:stretch>
        </p:blipFill>
        <p:spPr>
          <a:xfrm>
            <a:off x="1051560" y="1188720"/>
            <a:ext cx="731520" cy="731520"/>
          </a:xfrm>
          <a:prstGeom prst="rect">
            <a:avLst/>
          </a:prstGeom>
        </p:spPr>
      </p:pic>
      <p:sp>
        <p:nvSpPr>
          <p:cNvPr id="6" name="Text 3"/>
          <p:cNvSpPr/>
          <p:nvPr/>
        </p:nvSpPr>
        <p:spPr>
          <a:xfrm>
            <a:off x="548640" y="2011680"/>
            <a:ext cx="1737360" cy="365760"/>
          </a:xfrm>
          <a:prstGeom prst="rect">
            <a:avLst/>
          </a:prstGeom>
          <a:noFill/>
          <a:ln/>
        </p:spPr>
        <p:txBody>
          <a:bodyPr wrap="square" rtlCol="0" anchor="ctr"/>
          <a:lstStyle/>
          <a:p>
            <a:pPr marL="0" indent="0" algn="ctr">
              <a:buNone/>
            </a:pPr>
            <a:r>
              <a:rPr lang="en-US" sz="1500" b="1" dirty="0">
                <a:solidFill>
                  <a:srgbClr val="F97316"/>
                </a:solidFill>
                <a:latin typeface="Trebuchet MS" pitchFamily="34" charset="0"/>
                <a:ea typeface="Trebuchet MS" pitchFamily="34" charset="-122"/>
                <a:cs typeface="Trebuchet MS" pitchFamily="34" charset="-120"/>
              </a:rPr>
              <a:t>게임 개발</a:t>
            </a:r>
            <a:endParaRPr lang="en-US" sz="1500" dirty="0"/>
          </a:p>
        </p:txBody>
      </p:sp>
      <p:sp>
        <p:nvSpPr>
          <p:cNvPr id="7" name="Text 4"/>
          <p:cNvSpPr/>
          <p:nvPr/>
        </p:nvSpPr>
        <p:spPr>
          <a:xfrm>
            <a:off x="548640" y="2377440"/>
            <a:ext cx="1737360" cy="73152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플랫포머, RPG</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브라우저 게임</a:t>
            </a:r>
            <a:endParaRPr lang="en-US" sz="1200" dirty="0"/>
          </a:p>
        </p:txBody>
      </p:sp>
      <p:sp>
        <p:nvSpPr>
          <p:cNvPr id="8" name="Shape 5"/>
          <p:cNvSpPr/>
          <p:nvPr/>
        </p:nvSpPr>
        <p:spPr>
          <a:xfrm>
            <a:off x="2606040" y="1005840"/>
            <a:ext cx="1920240" cy="2377440"/>
          </a:xfrm>
          <a:prstGeom prst="rect">
            <a:avLst/>
          </a:prstGeom>
          <a:solidFill>
            <a:srgbClr val="1E293B"/>
          </a:solidFill>
          <a:ln/>
          <a:effectLst>
            <a:outerShdw blurRad="101600" dist="38100" dir="8100000" algn="bl" rotWithShape="0">
              <a:srgbClr val="000000">
                <a:alpha val="25000"/>
              </a:srgbClr>
            </a:outerShdw>
          </a:effectLst>
        </p:spPr>
        <p:txBody>
          <a:bodyPr/>
          <a:lstStyle/>
          <a:p>
            <a:endParaRPr/>
          </a:p>
        </p:txBody>
      </p:sp>
      <p:pic>
        <p:nvPicPr>
          <p:cNvPr id="9" name="Image 1" descr="preencoded.png"/>
          <p:cNvPicPr>
            <a:picLocks noChangeAspect="1"/>
          </p:cNvPicPr>
          <p:nvPr/>
        </p:nvPicPr>
        <p:blipFill>
          <a:blip r:embed="rId4">
            <a:duotone>
              <a:schemeClr val="bg2">
                <a:shade val="45000"/>
                <a:satMod val="135000"/>
              </a:schemeClr>
              <a:prstClr val="white"/>
            </a:duotone>
          </a:blip>
          <a:stretch>
            <a:fillRect/>
          </a:stretch>
        </p:blipFill>
        <p:spPr>
          <a:xfrm>
            <a:off x="3200400" y="1188720"/>
            <a:ext cx="731520" cy="731520"/>
          </a:xfrm>
          <a:prstGeom prst="rect">
            <a:avLst/>
          </a:prstGeom>
        </p:spPr>
      </p:pic>
      <p:sp>
        <p:nvSpPr>
          <p:cNvPr id="10" name="Text 6"/>
          <p:cNvSpPr/>
          <p:nvPr/>
        </p:nvSpPr>
        <p:spPr>
          <a:xfrm>
            <a:off x="2697480" y="2011680"/>
            <a:ext cx="1737360" cy="365760"/>
          </a:xfrm>
          <a:prstGeom prst="rect">
            <a:avLst/>
          </a:prstGeom>
          <a:noFill/>
          <a:ln/>
        </p:spPr>
        <p:txBody>
          <a:bodyPr wrap="square" rtlCol="0" anchor="ctr"/>
          <a:lstStyle/>
          <a:p>
            <a:pPr marL="0" indent="0" algn="ctr">
              <a:buNone/>
            </a:pPr>
            <a:r>
              <a:rPr lang="en-US" sz="1500" b="1" dirty="0">
                <a:solidFill>
                  <a:srgbClr val="3B82F6"/>
                </a:solidFill>
                <a:latin typeface="Trebuchet MS" pitchFamily="34" charset="0"/>
                <a:ea typeface="Trebuchet MS" pitchFamily="34" charset="-122"/>
                <a:cs typeface="Trebuchet MS" pitchFamily="34" charset="-120"/>
              </a:rPr>
              <a:t>웹사이트 제작</a:t>
            </a:r>
            <a:endParaRPr lang="en-US" sz="1500" dirty="0"/>
          </a:p>
        </p:txBody>
      </p:sp>
      <p:sp>
        <p:nvSpPr>
          <p:cNvPr id="11" name="Text 7"/>
          <p:cNvSpPr/>
          <p:nvPr/>
        </p:nvSpPr>
        <p:spPr>
          <a:xfrm>
            <a:off x="2697480" y="2377440"/>
            <a:ext cx="1737360" cy="73152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랜딩 페이지</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웹 서비스</a:t>
            </a:r>
            <a:endParaRPr lang="en-US" sz="1200" dirty="0"/>
          </a:p>
        </p:txBody>
      </p:sp>
      <p:sp>
        <p:nvSpPr>
          <p:cNvPr id="12" name="Shape 8"/>
          <p:cNvSpPr/>
          <p:nvPr/>
        </p:nvSpPr>
        <p:spPr>
          <a:xfrm>
            <a:off x="4754880" y="1005840"/>
            <a:ext cx="1920240" cy="2377440"/>
          </a:xfrm>
          <a:prstGeom prst="rect">
            <a:avLst/>
          </a:prstGeom>
          <a:solidFill>
            <a:srgbClr val="1E293B"/>
          </a:solidFill>
          <a:ln/>
          <a:effectLst>
            <a:outerShdw blurRad="101600" dist="38100" dir="8100000" algn="bl" rotWithShape="0">
              <a:srgbClr val="000000">
                <a:alpha val="25000"/>
              </a:srgbClr>
            </a:outerShdw>
          </a:effectLst>
        </p:spPr>
        <p:txBody>
          <a:bodyPr/>
          <a:lstStyle/>
          <a:p>
            <a:endParaRPr/>
          </a:p>
        </p:txBody>
      </p:sp>
      <p:pic>
        <p:nvPicPr>
          <p:cNvPr id="13" name="Image 2" descr="preencoded.png"/>
          <p:cNvPicPr>
            <a:picLocks noChangeAspect="1"/>
          </p:cNvPicPr>
          <p:nvPr/>
        </p:nvPicPr>
        <p:blipFill>
          <a:blip r:embed="rId5">
            <a:duotone>
              <a:schemeClr val="bg2">
                <a:shade val="45000"/>
                <a:satMod val="135000"/>
              </a:schemeClr>
              <a:prstClr val="white"/>
            </a:duotone>
          </a:blip>
          <a:stretch>
            <a:fillRect/>
          </a:stretch>
        </p:blipFill>
        <p:spPr>
          <a:xfrm>
            <a:off x="5349240" y="1188720"/>
            <a:ext cx="731520" cy="731520"/>
          </a:xfrm>
          <a:prstGeom prst="rect">
            <a:avLst/>
          </a:prstGeom>
        </p:spPr>
      </p:pic>
      <p:sp>
        <p:nvSpPr>
          <p:cNvPr id="14" name="Text 9"/>
          <p:cNvSpPr/>
          <p:nvPr/>
        </p:nvSpPr>
        <p:spPr>
          <a:xfrm>
            <a:off x="4846320" y="2011680"/>
            <a:ext cx="1737360" cy="365760"/>
          </a:xfrm>
          <a:prstGeom prst="rect">
            <a:avLst/>
          </a:prstGeom>
          <a:noFill/>
          <a:ln/>
        </p:spPr>
        <p:txBody>
          <a:bodyPr wrap="square" rtlCol="0" anchor="ctr"/>
          <a:lstStyle/>
          <a:p>
            <a:pPr marL="0" indent="0" algn="ctr">
              <a:buNone/>
            </a:pPr>
            <a:r>
              <a:rPr lang="en-US" sz="1500" b="1" dirty="0">
                <a:solidFill>
                  <a:srgbClr val="10B981"/>
                </a:solidFill>
                <a:latin typeface="Trebuchet MS" pitchFamily="34" charset="0"/>
                <a:ea typeface="Trebuchet MS" pitchFamily="34" charset="-122"/>
                <a:cs typeface="Trebuchet MS" pitchFamily="34" charset="-120"/>
              </a:rPr>
              <a:t>엔터프라이즈</a:t>
            </a:r>
            <a:endParaRPr lang="en-US" sz="1500" dirty="0"/>
          </a:p>
        </p:txBody>
      </p:sp>
      <p:sp>
        <p:nvSpPr>
          <p:cNvPr id="15" name="Text 10"/>
          <p:cNvSpPr/>
          <p:nvPr/>
        </p:nvSpPr>
        <p:spPr>
          <a:xfrm>
            <a:off x="4846320" y="2377440"/>
            <a:ext cx="1737360" cy="73152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배달 플랫폼</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사내 시스템</a:t>
            </a:r>
            <a:endParaRPr lang="en-US" sz="1200" dirty="0"/>
          </a:p>
        </p:txBody>
      </p:sp>
      <p:sp>
        <p:nvSpPr>
          <p:cNvPr id="16" name="Shape 11"/>
          <p:cNvSpPr/>
          <p:nvPr/>
        </p:nvSpPr>
        <p:spPr>
          <a:xfrm>
            <a:off x="6903720" y="1005840"/>
            <a:ext cx="1920240" cy="2377440"/>
          </a:xfrm>
          <a:prstGeom prst="rect">
            <a:avLst/>
          </a:prstGeom>
          <a:solidFill>
            <a:srgbClr val="1E293B"/>
          </a:solidFill>
          <a:ln/>
          <a:effectLst>
            <a:outerShdw blurRad="101600" dist="38100" dir="8100000" algn="bl" rotWithShape="0">
              <a:srgbClr val="000000">
                <a:alpha val="25000"/>
              </a:srgbClr>
            </a:outerShdw>
          </a:effectLst>
        </p:spPr>
        <p:txBody>
          <a:bodyPr/>
          <a:lstStyle/>
          <a:p>
            <a:endParaRPr/>
          </a:p>
        </p:txBody>
      </p:sp>
      <p:pic>
        <p:nvPicPr>
          <p:cNvPr id="17" name="Image 3" descr="preencoded.png"/>
          <p:cNvPicPr>
            <a:picLocks noChangeAspect="1"/>
          </p:cNvPicPr>
          <p:nvPr/>
        </p:nvPicPr>
        <p:blipFill>
          <a:blip r:embed="rId6">
            <a:duotone>
              <a:schemeClr val="bg2">
                <a:shade val="45000"/>
                <a:satMod val="135000"/>
              </a:schemeClr>
              <a:prstClr val="white"/>
            </a:duotone>
          </a:blip>
          <a:stretch>
            <a:fillRect/>
          </a:stretch>
        </p:blipFill>
        <p:spPr>
          <a:xfrm>
            <a:off x="7498080" y="1188720"/>
            <a:ext cx="731520" cy="731520"/>
          </a:xfrm>
          <a:prstGeom prst="rect">
            <a:avLst/>
          </a:prstGeom>
        </p:spPr>
      </p:pic>
      <p:sp>
        <p:nvSpPr>
          <p:cNvPr id="18" name="Text 12"/>
          <p:cNvSpPr/>
          <p:nvPr/>
        </p:nvSpPr>
        <p:spPr>
          <a:xfrm>
            <a:off x="6995160" y="2011680"/>
            <a:ext cx="1737360" cy="365760"/>
          </a:xfrm>
          <a:prstGeom prst="rect">
            <a:avLst/>
          </a:prstGeom>
          <a:noFill/>
          <a:ln/>
        </p:spPr>
        <p:txBody>
          <a:bodyPr wrap="square" rtlCol="0" anchor="ctr"/>
          <a:lstStyle/>
          <a:p>
            <a:pPr marL="0" indent="0" algn="ctr">
              <a:buNone/>
            </a:pPr>
            <a:r>
              <a:rPr lang="en-US" sz="1500" b="1" dirty="0">
                <a:solidFill>
                  <a:srgbClr val="8B5CF6"/>
                </a:solidFill>
                <a:latin typeface="Trebuchet MS" pitchFamily="34" charset="0"/>
                <a:ea typeface="Trebuchet MS" pitchFamily="34" charset="-122"/>
                <a:cs typeface="Trebuchet MS" pitchFamily="34" charset="-120"/>
              </a:rPr>
              <a:t>업무 자동화</a:t>
            </a:r>
            <a:endParaRPr lang="en-US" sz="1500" dirty="0"/>
          </a:p>
        </p:txBody>
      </p:sp>
      <p:sp>
        <p:nvSpPr>
          <p:cNvPr id="19" name="Text 13"/>
          <p:cNvSpPr/>
          <p:nvPr/>
        </p:nvSpPr>
        <p:spPr>
          <a:xfrm>
            <a:off x="6995160" y="2377440"/>
            <a:ext cx="1737360" cy="73152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반복 작업</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워크플로우</a:t>
            </a:r>
            <a:endParaRPr lang="en-US" sz="1200" dirty="0"/>
          </a:p>
        </p:txBody>
      </p:sp>
      <p:sp>
        <p:nvSpPr>
          <p:cNvPr id="20" name="Shape 14"/>
          <p:cNvSpPr/>
          <p:nvPr/>
        </p:nvSpPr>
        <p:spPr>
          <a:xfrm>
            <a:off x="457200" y="3657600"/>
            <a:ext cx="8229600" cy="731520"/>
          </a:xfrm>
          <a:prstGeom prst="rect">
            <a:avLst/>
          </a:prstGeom>
          <a:solidFill>
            <a:srgbClr val="1E293B"/>
          </a:solidFill>
          <a:ln/>
        </p:spPr>
        <p:txBody>
          <a:bodyPr/>
          <a:lstStyle/>
          <a:p>
            <a:endParaRPr/>
          </a:p>
        </p:txBody>
      </p:sp>
      <p:sp>
        <p:nvSpPr>
          <p:cNvPr id="21" name="Text 15"/>
          <p:cNvSpPr/>
          <p:nvPr/>
        </p:nvSpPr>
        <p:spPr>
          <a:xfrm>
            <a:off x="640080" y="3703320"/>
            <a:ext cx="7863840" cy="64008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실전 사례: 배달 플랫폼 하나만 해도 고객앱/기사앱/음식점앱/어드민 4개 소프트웨어가 필요</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Planner-Generator-Evaluator 패턴은 범용 · 채점 기준표만 바꿔주면 됩니다.</a:t>
            </a:r>
            <a:endParaRPr lang="en-US" sz="1200" dirty="0"/>
          </a:p>
        </p:txBody>
      </p:sp>
      <p:sp>
        <p:nvSpPr>
          <p:cNvPr id="22" name="Text 16"/>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3" name="Text 17"/>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33 / 43</a:t>
            </a:r>
            <a:endParaRPr lang="en-US" sz="9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29">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B6D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하네스 엔지니어링의 미래</a:t>
            </a:r>
            <a:endParaRPr lang="en-US" sz="2600" dirty="0"/>
          </a:p>
        </p:txBody>
      </p:sp>
      <p:sp>
        <p:nvSpPr>
          <p:cNvPr id="4" name="Shape 2"/>
          <p:cNvSpPr/>
          <p:nvPr/>
        </p:nvSpPr>
        <p:spPr>
          <a:xfrm>
            <a:off x="457200" y="914400"/>
            <a:ext cx="8229600" cy="1051560"/>
          </a:xfrm>
          <a:prstGeom prst="rect">
            <a:avLst/>
          </a:prstGeom>
          <a:solidFill>
            <a:srgbClr val="1E293B"/>
          </a:solidFill>
          <a:ln/>
        </p:spPr>
        <p:txBody>
          <a:bodyPr/>
          <a:lstStyle/>
          <a:p>
            <a:endParaRPr/>
          </a:p>
        </p:txBody>
      </p:sp>
      <p:sp>
        <p:nvSpPr>
          <p:cNvPr id="5" name="Shape 3"/>
          <p:cNvSpPr/>
          <p:nvPr/>
        </p:nvSpPr>
        <p:spPr>
          <a:xfrm>
            <a:off x="457200" y="914400"/>
            <a:ext cx="73152" cy="1051560"/>
          </a:xfrm>
          <a:prstGeom prst="rect">
            <a:avLst/>
          </a:prstGeom>
          <a:solidFill>
            <a:srgbClr val="F97316"/>
          </a:solidFill>
          <a:ln/>
        </p:spPr>
        <p:txBody>
          <a:bodyPr/>
          <a:lstStyle/>
          <a:p>
            <a:endParaRPr/>
          </a:p>
        </p:txBody>
      </p:sp>
      <p:sp>
        <p:nvSpPr>
          <p:cNvPr id="6" name="Text 4"/>
          <p:cNvSpPr/>
          <p:nvPr/>
        </p:nvSpPr>
        <p:spPr>
          <a:xfrm>
            <a:off x="731520" y="960120"/>
            <a:ext cx="7772400" cy="365760"/>
          </a:xfrm>
          <a:prstGeom prst="rect">
            <a:avLst/>
          </a:prstGeom>
          <a:noFill/>
          <a:ln/>
        </p:spPr>
        <p:txBody>
          <a:bodyPr wrap="square" rtlCol="0" anchor="ctr"/>
          <a:lstStyle/>
          <a:p>
            <a:pPr marL="0" indent="0">
              <a:buNone/>
            </a:pPr>
            <a:r>
              <a:rPr lang="en-US" sz="1600" b="1" dirty="0">
                <a:solidFill>
                  <a:srgbClr val="F97316"/>
                </a:solidFill>
                <a:latin typeface="Trebuchet MS" pitchFamily="34" charset="0"/>
                <a:ea typeface="Trebuchet MS" pitchFamily="34" charset="-122"/>
                <a:cs typeface="Trebuchet MS" pitchFamily="34" charset="-120"/>
              </a:rPr>
              <a:t>엄밀함의 재배치 (Chad Fowler)</a:t>
            </a:r>
            <a:endParaRPr lang="en-US" sz="1600" dirty="0"/>
          </a:p>
        </p:txBody>
      </p:sp>
      <p:sp>
        <p:nvSpPr>
          <p:cNvPr id="7" name="Text 5"/>
          <p:cNvSpPr/>
          <p:nvPr/>
        </p:nvSpPr>
        <p:spPr>
          <a:xfrm>
            <a:off x="731520" y="1325880"/>
            <a:ext cx="7772400" cy="5943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코드 한 줄 한 줄의 엄밀함 → 시스템 설계의 엄밀함으로 이동</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선수에서 감독으로 · 더 높은 차원의 기술이 요구됨</a:t>
            </a:r>
            <a:endParaRPr lang="en-US" sz="1200" dirty="0"/>
          </a:p>
        </p:txBody>
      </p:sp>
      <p:sp>
        <p:nvSpPr>
          <p:cNvPr id="8" name="Shape 6"/>
          <p:cNvSpPr/>
          <p:nvPr/>
        </p:nvSpPr>
        <p:spPr>
          <a:xfrm>
            <a:off x="457200" y="2194560"/>
            <a:ext cx="8229600" cy="1051560"/>
          </a:xfrm>
          <a:prstGeom prst="rect">
            <a:avLst/>
          </a:prstGeom>
          <a:solidFill>
            <a:srgbClr val="1E293B"/>
          </a:solidFill>
          <a:ln/>
        </p:spPr>
        <p:txBody>
          <a:bodyPr/>
          <a:lstStyle/>
          <a:p>
            <a:endParaRPr/>
          </a:p>
        </p:txBody>
      </p:sp>
      <p:sp>
        <p:nvSpPr>
          <p:cNvPr id="9" name="Shape 7"/>
          <p:cNvSpPr/>
          <p:nvPr/>
        </p:nvSpPr>
        <p:spPr>
          <a:xfrm>
            <a:off x="457200" y="2194560"/>
            <a:ext cx="73152" cy="1051560"/>
          </a:xfrm>
          <a:prstGeom prst="rect">
            <a:avLst/>
          </a:prstGeom>
          <a:solidFill>
            <a:srgbClr val="8B5CF6"/>
          </a:solidFill>
          <a:ln/>
        </p:spPr>
        <p:txBody>
          <a:bodyPr/>
          <a:lstStyle/>
          <a:p>
            <a:endParaRPr/>
          </a:p>
        </p:txBody>
      </p:sp>
      <p:sp>
        <p:nvSpPr>
          <p:cNvPr id="10" name="Text 8"/>
          <p:cNvSpPr/>
          <p:nvPr/>
        </p:nvSpPr>
        <p:spPr>
          <a:xfrm>
            <a:off x="731520" y="2240280"/>
            <a:ext cx="7772400" cy="365760"/>
          </a:xfrm>
          <a:prstGeom prst="rect">
            <a:avLst/>
          </a:prstGeom>
          <a:noFill/>
          <a:ln/>
        </p:spPr>
        <p:txBody>
          <a:bodyPr wrap="square" rtlCol="0" anchor="ctr"/>
          <a:lstStyle/>
          <a:p>
            <a:pPr marL="0" indent="0">
              <a:buNone/>
            </a:pPr>
            <a:r>
              <a:rPr lang="en-US" sz="1600" b="1" dirty="0">
                <a:solidFill>
                  <a:srgbClr val="8B5CF6"/>
                </a:solidFill>
                <a:latin typeface="Trebuchet MS" pitchFamily="34" charset="0"/>
                <a:ea typeface="Trebuchet MS" pitchFamily="34" charset="-122"/>
                <a:cs typeface="Trebuchet MS" pitchFamily="34" charset="-120"/>
              </a:rPr>
              <a:t>에이전트가 스스로 하네스를 구축</a:t>
            </a:r>
            <a:endParaRPr lang="en-US" sz="1600" dirty="0"/>
          </a:p>
        </p:txBody>
      </p:sp>
      <p:sp>
        <p:nvSpPr>
          <p:cNvPr id="11" name="Text 9"/>
          <p:cNvSpPr/>
          <p:nvPr/>
        </p:nvSpPr>
        <p:spPr>
          <a:xfrm>
            <a:off x="731520" y="2606040"/>
            <a:ext cx="7772400" cy="5943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미래에는 에이전트가 작업 전에 환경 구성부터 먼저 살피고</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그걸 설정한 다음 작업을 시작하는 방식으로 진화</a:t>
            </a:r>
            <a:endParaRPr lang="en-US" sz="1200" dirty="0"/>
          </a:p>
        </p:txBody>
      </p:sp>
      <p:sp>
        <p:nvSpPr>
          <p:cNvPr id="12" name="Shape 10"/>
          <p:cNvSpPr/>
          <p:nvPr/>
        </p:nvSpPr>
        <p:spPr>
          <a:xfrm>
            <a:off x="457200" y="3474720"/>
            <a:ext cx="8229600" cy="1051560"/>
          </a:xfrm>
          <a:prstGeom prst="rect">
            <a:avLst/>
          </a:prstGeom>
          <a:solidFill>
            <a:srgbClr val="1E293B"/>
          </a:solidFill>
          <a:ln/>
        </p:spPr>
        <p:txBody>
          <a:bodyPr/>
          <a:lstStyle/>
          <a:p>
            <a:endParaRPr/>
          </a:p>
        </p:txBody>
      </p:sp>
      <p:sp>
        <p:nvSpPr>
          <p:cNvPr id="13" name="Shape 11"/>
          <p:cNvSpPr/>
          <p:nvPr/>
        </p:nvSpPr>
        <p:spPr>
          <a:xfrm>
            <a:off x="457200" y="3474720"/>
            <a:ext cx="73152" cy="1051560"/>
          </a:xfrm>
          <a:prstGeom prst="rect">
            <a:avLst/>
          </a:prstGeom>
          <a:solidFill>
            <a:srgbClr val="10B981"/>
          </a:solidFill>
          <a:ln/>
        </p:spPr>
        <p:txBody>
          <a:bodyPr/>
          <a:lstStyle/>
          <a:p>
            <a:endParaRPr/>
          </a:p>
        </p:txBody>
      </p:sp>
      <p:sp>
        <p:nvSpPr>
          <p:cNvPr id="14" name="Text 12"/>
          <p:cNvSpPr/>
          <p:nvPr/>
        </p:nvSpPr>
        <p:spPr>
          <a:xfrm>
            <a:off x="731520" y="3520440"/>
            <a:ext cx="7772400" cy="36576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하네스 = 미래의 서비스 템플릿</a:t>
            </a:r>
            <a:endParaRPr lang="en-US" sz="1600" dirty="0"/>
          </a:p>
        </p:txBody>
      </p:sp>
      <p:sp>
        <p:nvSpPr>
          <p:cNvPr id="15" name="Text 13"/>
          <p:cNvSpPr/>
          <p:nvPr/>
        </p:nvSpPr>
        <p:spPr>
          <a:xfrm>
            <a:off x="731520" y="3886200"/>
            <a:ext cx="7772400" cy="59436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기술 스택 선택 기준이 '좋은 DX'에서 '좋은 하네스'로 바뀔 수 있음</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잘 구성된 환경과 검증은 모델 성능과 무관하게 효과적</a:t>
            </a:r>
            <a:endParaRPr lang="en-US" sz="1200" dirty="0"/>
          </a:p>
        </p:txBody>
      </p:sp>
      <p:sp>
        <p:nvSpPr>
          <p:cNvPr id="16" name="Text 14"/>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7" name="Text 15"/>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34 / 43</a:t>
            </a:r>
            <a:endParaRPr lang="en-US" sz="9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B6D4"/>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OpenHarness: 하네스를 코드로 구현하면?</a:t>
            </a:r>
            <a:endParaRPr lang="en-US" sz="2600" dirty="0"/>
          </a:p>
        </p:txBody>
      </p:sp>
      <p:sp>
        <p:nvSpPr>
          <p:cNvPr id="4" name="Shape 2"/>
          <p:cNvSpPr/>
          <p:nvPr/>
        </p:nvSpPr>
        <p:spPr>
          <a:xfrm>
            <a:off x="457200" y="1005840"/>
            <a:ext cx="8229600" cy="1097280"/>
          </a:xfrm>
          <a:prstGeom prst="rect">
            <a:avLst/>
          </a:prstGeom>
          <a:solidFill>
            <a:srgbClr val="1E293B"/>
          </a:solidFill>
          <a:ln/>
        </p:spPr>
      </p:sp>
      <p:sp>
        <p:nvSpPr>
          <p:cNvPr id="5" name="Text 3"/>
          <p:cNvSpPr/>
          <p:nvPr/>
        </p:nvSpPr>
        <p:spPr>
          <a:xfrm>
            <a:off x="640080" y="1051560"/>
            <a:ext cx="7863840" cy="457200"/>
          </a:xfrm>
          <a:prstGeom prst="rect">
            <a:avLst/>
          </a:prstGeom>
          <a:noFill/>
          <a:ln/>
        </p:spPr>
        <p:txBody>
          <a:bodyPr wrap="square" rtlCol="0" anchor="ctr"/>
          <a:lstStyle/>
          <a:p>
            <a:pPr marL="0" indent="0" algn="ctr">
              <a:buNone/>
            </a:pPr>
            <a:r>
              <a:rPr lang="en-US" sz="2000" b="1" dirty="0">
                <a:solidFill>
                  <a:srgbClr val="06B6D4"/>
                </a:solidFill>
                <a:latin typeface="Trebuchet MS" pitchFamily="34" charset="0"/>
                <a:ea typeface="Trebuchet MS" pitchFamily="34" charset="-122"/>
                <a:cs typeface="Trebuchet MS" pitchFamily="34" charset="-120"/>
              </a:rPr>
              <a:t>"The model is the agent. The code is the harness."</a:t>
            </a:r>
            <a:endParaRPr lang="en-US" sz="2000" dirty="0"/>
          </a:p>
        </p:txBody>
      </p:sp>
      <p:sp>
        <p:nvSpPr>
          <p:cNvPr id="6" name="Text 4"/>
          <p:cNvSpPr/>
          <p:nvPr/>
        </p:nvSpPr>
        <p:spPr>
          <a:xfrm>
            <a:off x="640080" y="1554480"/>
            <a:ext cx="7863840" cy="365760"/>
          </a:xfrm>
          <a:prstGeom prst="rect">
            <a:avLst/>
          </a:prstGeom>
          <a:noFill/>
          <a:ln/>
        </p:spPr>
        <p:txBody>
          <a:bodyPr wrap="square" rtlCol="0" anchor="ctr"/>
          <a:lstStyle/>
          <a:p>
            <a:pPr marL="0" indent="0" algn="ctr">
              <a:buNone/>
            </a:pPr>
            <a:r>
              <a:rPr lang="en-US" sz="1200" i="1" dirty="0">
                <a:solidFill>
                  <a:srgbClr val="94A3B8"/>
                </a:solidFill>
                <a:latin typeface="Calibri" pitchFamily="34" charset="0"/>
                <a:ea typeface="Calibri" pitchFamily="34" charset="-122"/>
                <a:cs typeface="Calibri" pitchFamily="34" charset="-120"/>
              </a:rPr>
              <a:t>모델이 에이전트고, 코드가 하네스다. — OpenHarness (HKUDS, 홍콩대학교)</a:t>
            </a:r>
            <a:endParaRPr lang="en-US" sz="1200" dirty="0"/>
          </a:p>
        </p:txBody>
      </p:sp>
      <p:sp>
        <p:nvSpPr>
          <p:cNvPr id="7" name="Shape 5"/>
          <p:cNvSpPr/>
          <p:nvPr/>
        </p:nvSpPr>
        <p:spPr>
          <a:xfrm>
            <a:off x="457200" y="2377440"/>
            <a:ext cx="3840480" cy="2194560"/>
          </a:xfrm>
          <a:prstGeom prst="rect">
            <a:avLst/>
          </a:prstGeom>
          <a:solidFill>
            <a:srgbClr val="1E293B"/>
          </a:solidFill>
          <a:ln/>
        </p:spPr>
      </p:sp>
      <p:sp>
        <p:nvSpPr>
          <p:cNvPr id="8" name="Text 6"/>
          <p:cNvSpPr/>
          <p:nvPr/>
        </p:nvSpPr>
        <p:spPr>
          <a:xfrm>
            <a:off x="640080" y="2468880"/>
            <a:ext cx="3474720" cy="365760"/>
          </a:xfrm>
          <a:prstGeom prst="rect">
            <a:avLst/>
          </a:prstGeom>
          <a:noFill/>
          <a:ln/>
        </p:spPr>
        <p:txBody>
          <a:bodyPr wrap="square" rtlCol="0" anchor="ctr"/>
          <a:lstStyle/>
          <a:p>
            <a:pPr marL="0" indent="0">
              <a:buNone/>
            </a:pPr>
            <a:r>
              <a:rPr lang="en-US" sz="1600" b="1" dirty="0">
                <a:solidFill>
                  <a:srgbClr val="F97316"/>
                </a:solidFill>
                <a:latin typeface="Trebuchet MS" pitchFamily="34" charset="0"/>
                <a:ea typeface="Trebuchet MS" pitchFamily="34" charset="-122"/>
                <a:cs typeface="Trebuchet MS" pitchFamily="34" charset="-120"/>
              </a:rPr>
              <a:t>OpenHarness란?</a:t>
            </a:r>
            <a:endParaRPr lang="en-US" sz="1600" dirty="0"/>
          </a:p>
        </p:txBody>
      </p:sp>
      <p:sp>
        <p:nvSpPr>
          <p:cNvPr id="9" name="Text 7"/>
          <p:cNvSpPr/>
          <p:nvPr/>
        </p:nvSpPr>
        <p:spPr>
          <a:xfrm>
            <a:off x="640080" y="2834640"/>
            <a:ext cx="3474720" cy="15544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Claude Code, Codex 같은 코딩 에이전트의</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내부 구조를 오픈소스로 풀어놓은 것</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오픈소스 Python 구현체</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연구자, 빌더, 커뮤니티를 위한 프로젝트</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oh 명령어 하나로 실행</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어떤 LLM 백엔드든 연결 가능</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Kimi, Ollama, OpenAI...)</a:t>
            </a:r>
            <a:endParaRPr lang="en-US" sz="1100" dirty="0"/>
          </a:p>
        </p:txBody>
      </p:sp>
      <p:sp>
        <p:nvSpPr>
          <p:cNvPr id="10" name="Shape 8"/>
          <p:cNvSpPr/>
          <p:nvPr/>
        </p:nvSpPr>
        <p:spPr>
          <a:xfrm>
            <a:off x="4846320" y="2377440"/>
            <a:ext cx="3840480" cy="2194560"/>
          </a:xfrm>
          <a:prstGeom prst="rect">
            <a:avLst/>
          </a:prstGeom>
          <a:solidFill>
            <a:srgbClr val="1E293B"/>
          </a:solidFill>
          <a:ln/>
        </p:spPr>
      </p:sp>
      <p:sp>
        <p:nvSpPr>
          <p:cNvPr id="11" name="Text 9"/>
          <p:cNvSpPr/>
          <p:nvPr/>
        </p:nvSpPr>
        <p:spPr>
          <a:xfrm>
            <a:off x="5029200" y="2468880"/>
            <a:ext cx="3474720" cy="36576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왜 중요한가?</a:t>
            </a:r>
            <a:endParaRPr lang="en-US" sz="1600" dirty="0"/>
          </a:p>
        </p:txBody>
      </p:sp>
      <p:sp>
        <p:nvSpPr>
          <p:cNvPr id="12" name="Text 10"/>
          <p:cNvSpPr/>
          <p:nvPr/>
        </p:nvSpPr>
        <p:spPr>
          <a:xfrm>
            <a:off x="5029200" y="2834640"/>
            <a:ext cx="3474720" cy="15544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우리가 배운 하네스 3기둥이</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실제 코드로 어떻게 구현되는지 볼 수 있음</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모델은 지능을 제공하고</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하네스는 손, 눈, 기억, 안전 경계를 제공</a:t>
            </a:r>
            <a:endParaRPr lang="en-US" sz="1100" dirty="0"/>
          </a:p>
          <a:p>
            <a:pPr marL="0" indent="0">
              <a:buNone/>
            </a:pP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Claude Code의 3%의 코드로</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80%의 핵심 기능을 구현</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github.com/HKUDS/OpenHarness</a:t>
            </a:r>
            <a:endParaRPr lang="en-US" sz="1100" dirty="0"/>
          </a:p>
        </p:txBody>
      </p:sp>
      <p:sp>
        <p:nvSpPr>
          <p:cNvPr id="13" name="Text 1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4" name="Text 1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35 / 43</a:t>
            </a:r>
            <a:endParaRPr lang="en-US" sz="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OpenHarness 10개 서브시스템 구조</a:t>
            </a:r>
            <a:endParaRPr lang="en-US" sz="2600" dirty="0"/>
          </a:p>
        </p:txBody>
      </p:sp>
      <p:sp>
        <p:nvSpPr>
          <p:cNvPr id="3" name="Shape 1"/>
          <p:cNvSpPr/>
          <p:nvPr/>
        </p:nvSpPr>
        <p:spPr>
          <a:xfrm>
            <a:off x="274320" y="100584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274320" y="1005840"/>
            <a:ext cx="1600200" cy="54864"/>
          </a:xfrm>
          <a:prstGeom prst="rect">
            <a:avLst/>
          </a:prstGeom>
          <a:solidFill>
            <a:srgbClr val="EF4444"/>
          </a:solidFill>
          <a:ln/>
        </p:spPr>
      </p:sp>
      <p:sp>
        <p:nvSpPr>
          <p:cNvPr id="5" name="Text 3"/>
          <p:cNvSpPr/>
          <p:nvPr/>
        </p:nvSpPr>
        <p:spPr>
          <a:xfrm>
            <a:off x="320040" y="1143000"/>
            <a:ext cx="1508760" cy="320040"/>
          </a:xfrm>
          <a:prstGeom prst="rect">
            <a:avLst/>
          </a:prstGeom>
          <a:noFill/>
          <a:ln/>
        </p:spPr>
        <p:txBody>
          <a:bodyPr wrap="square" rtlCol="0" anchor="ctr"/>
          <a:lstStyle/>
          <a:p>
            <a:pPr marL="0" indent="0" algn="ctr">
              <a:buNone/>
            </a:pPr>
            <a:r>
              <a:rPr lang="en-US" sz="1100" b="1" dirty="0">
                <a:solidFill>
                  <a:srgbClr val="EF4444"/>
                </a:solidFill>
                <a:latin typeface="Consolas" pitchFamily="34" charset="0"/>
                <a:ea typeface="Consolas" pitchFamily="34" charset="-122"/>
                <a:cs typeface="Consolas" pitchFamily="34" charset="-120"/>
              </a:rPr>
              <a:t>engine/</a:t>
            </a:r>
            <a:endParaRPr lang="en-US" sz="1100" dirty="0"/>
          </a:p>
        </p:txBody>
      </p:sp>
      <p:sp>
        <p:nvSpPr>
          <p:cNvPr id="6" name="Text 4"/>
          <p:cNvSpPr/>
          <p:nvPr/>
        </p:nvSpPr>
        <p:spPr>
          <a:xfrm>
            <a:off x="320040" y="150876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에이전트 루프</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질의→스트리밍→도구→반복</a:t>
            </a:r>
            <a:endParaRPr lang="en-US" sz="900" dirty="0"/>
          </a:p>
        </p:txBody>
      </p:sp>
      <p:sp>
        <p:nvSpPr>
          <p:cNvPr id="7" name="Shape 5"/>
          <p:cNvSpPr/>
          <p:nvPr/>
        </p:nvSpPr>
        <p:spPr>
          <a:xfrm>
            <a:off x="2029968" y="100584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8" name="Shape 6"/>
          <p:cNvSpPr/>
          <p:nvPr/>
        </p:nvSpPr>
        <p:spPr>
          <a:xfrm>
            <a:off x="2029968" y="1005840"/>
            <a:ext cx="1600200" cy="54864"/>
          </a:xfrm>
          <a:prstGeom prst="rect">
            <a:avLst/>
          </a:prstGeom>
          <a:solidFill>
            <a:srgbClr val="F97316"/>
          </a:solidFill>
          <a:ln/>
        </p:spPr>
      </p:sp>
      <p:sp>
        <p:nvSpPr>
          <p:cNvPr id="9" name="Text 7"/>
          <p:cNvSpPr/>
          <p:nvPr/>
        </p:nvSpPr>
        <p:spPr>
          <a:xfrm>
            <a:off x="2075688" y="1143000"/>
            <a:ext cx="1508760" cy="320040"/>
          </a:xfrm>
          <a:prstGeom prst="rect">
            <a:avLst/>
          </a:prstGeom>
          <a:noFill/>
          <a:ln/>
        </p:spPr>
        <p:txBody>
          <a:bodyPr wrap="square" rtlCol="0" anchor="ctr"/>
          <a:lstStyle/>
          <a:p>
            <a:pPr marL="0" indent="0" algn="ctr">
              <a:buNone/>
            </a:pPr>
            <a:r>
              <a:rPr lang="en-US" sz="1100" b="1" dirty="0">
                <a:solidFill>
                  <a:srgbClr val="F97316"/>
                </a:solidFill>
                <a:latin typeface="Consolas" pitchFamily="34" charset="0"/>
                <a:ea typeface="Consolas" pitchFamily="34" charset="-122"/>
                <a:cs typeface="Consolas" pitchFamily="34" charset="-120"/>
              </a:rPr>
              <a:t>tools/</a:t>
            </a:r>
            <a:endParaRPr lang="en-US" sz="1100" dirty="0"/>
          </a:p>
        </p:txBody>
      </p:sp>
      <p:sp>
        <p:nvSpPr>
          <p:cNvPr id="10" name="Text 8"/>
          <p:cNvSpPr/>
          <p:nvPr/>
        </p:nvSpPr>
        <p:spPr>
          <a:xfrm>
            <a:off x="2075688" y="150876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43개 도구</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파일, 셸, 검색, MCP</a:t>
            </a:r>
            <a:endParaRPr lang="en-US" sz="900" dirty="0"/>
          </a:p>
        </p:txBody>
      </p:sp>
      <p:sp>
        <p:nvSpPr>
          <p:cNvPr id="11" name="Shape 9"/>
          <p:cNvSpPr/>
          <p:nvPr/>
        </p:nvSpPr>
        <p:spPr>
          <a:xfrm>
            <a:off x="3785616" y="100584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12" name="Shape 10"/>
          <p:cNvSpPr/>
          <p:nvPr/>
        </p:nvSpPr>
        <p:spPr>
          <a:xfrm>
            <a:off x="3785616" y="1005840"/>
            <a:ext cx="1600200" cy="54864"/>
          </a:xfrm>
          <a:prstGeom prst="rect">
            <a:avLst/>
          </a:prstGeom>
          <a:solidFill>
            <a:srgbClr val="FBBF24"/>
          </a:solidFill>
          <a:ln/>
        </p:spPr>
      </p:sp>
      <p:sp>
        <p:nvSpPr>
          <p:cNvPr id="13" name="Text 11"/>
          <p:cNvSpPr/>
          <p:nvPr/>
        </p:nvSpPr>
        <p:spPr>
          <a:xfrm>
            <a:off x="3831336" y="1143000"/>
            <a:ext cx="1508760" cy="320040"/>
          </a:xfrm>
          <a:prstGeom prst="rect">
            <a:avLst/>
          </a:prstGeom>
          <a:noFill/>
          <a:ln/>
        </p:spPr>
        <p:txBody>
          <a:bodyPr wrap="square" rtlCol="0" anchor="ctr"/>
          <a:lstStyle/>
          <a:p>
            <a:pPr marL="0" indent="0" algn="ctr">
              <a:buNone/>
            </a:pPr>
            <a:r>
              <a:rPr lang="en-US" sz="1100" b="1" dirty="0">
                <a:solidFill>
                  <a:srgbClr val="FBBF24"/>
                </a:solidFill>
                <a:latin typeface="Consolas" pitchFamily="34" charset="0"/>
                <a:ea typeface="Consolas" pitchFamily="34" charset="-122"/>
                <a:cs typeface="Consolas" pitchFamily="34" charset="-120"/>
              </a:rPr>
              <a:t>skills/</a:t>
            </a:r>
            <a:endParaRPr lang="en-US" sz="1100" dirty="0"/>
          </a:p>
        </p:txBody>
      </p:sp>
      <p:sp>
        <p:nvSpPr>
          <p:cNvPr id="14" name="Text 12"/>
          <p:cNvSpPr/>
          <p:nvPr/>
        </p:nvSpPr>
        <p:spPr>
          <a:xfrm>
            <a:off x="3831336" y="150876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온디맨드 지식 로딩</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.md 파일 기반</a:t>
            </a:r>
            <a:endParaRPr lang="en-US" sz="900" dirty="0"/>
          </a:p>
        </p:txBody>
      </p:sp>
      <p:sp>
        <p:nvSpPr>
          <p:cNvPr id="15" name="Shape 13"/>
          <p:cNvSpPr/>
          <p:nvPr/>
        </p:nvSpPr>
        <p:spPr>
          <a:xfrm>
            <a:off x="5541264" y="100584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16" name="Shape 14"/>
          <p:cNvSpPr/>
          <p:nvPr/>
        </p:nvSpPr>
        <p:spPr>
          <a:xfrm>
            <a:off x="5541264" y="1005840"/>
            <a:ext cx="1600200" cy="54864"/>
          </a:xfrm>
          <a:prstGeom prst="rect">
            <a:avLst/>
          </a:prstGeom>
          <a:solidFill>
            <a:srgbClr val="10B981"/>
          </a:solidFill>
          <a:ln/>
        </p:spPr>
      </p:sp>
      <p:sp>
        <p:nvSpPr>
          <p:cNvPr id="17" name="Text 15"/>
          <p:cNvSpPr/>
          <p:nvPr/>
        </p:nvSpPr>
        <p:spPr>
          <a:xfrm>
            <a:off x="5586984" y="1143000"/>
            <a:ext cx="1508760" cy="320040"/>
          </a:xfrm>
          <a:prstGeom prst="rect">
            <a:avLst/>
          </a:prstGeom>
          <a:noFill/>
          <a:ln/>
        </p:spPr>
        <p:txBody>
          <a:bodyPr wrap="square" rtlCol="0" anchor="ctr"/>
          <a:lstStyle/>
          <a:p>
            <a:pPr marL="0" indent="0" algn="ctr">
              <a:buNone/>
            </a:pPr>
            <a:r>
              <a:rPr lang="en-US" sz="1100" b="1" dirty="0">
                <a:solidFill>
                  <a:srgbClr val="10B981"/>
                </a:solidFill>
                <a:latin typeface="Consolas" pitchFamily="34" charset="0"/>
                <a:ea typeface="Consolas" pitchFamily="34" charset="-122"/>
                <a:cs typeface="Consolas" pitchFamily="34" charset="-120"/>
              </a:rPr>
              <a:t>hooks/</a:t>
            </a:r>
            <a:endParaRPr lang="en-US" sz="1100" dirty="0"/>
          </a:p>
        </p:txBody>
      </p:sp>
      <p:sp>
        <p:nvSpPr>
          <p:cNvPr id="18" name="Text 16"/>
          <p:cNvSpPr/>
          <p:nvPr/>
        </p:nvSpPr>
        <p:spPr>
          <a:xfrm>
            <a:off x="5586984" y="150876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라이프사이클 훅</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PreToolUse/PostToolUse</a:t>
            </a:r>
            <a:endParaRPr lang="en-US" sz="900" dirty="0"/>
          </a:p>
        </p:txBody>
      </p:sp>
      <p:sp>
        <p:nvSpPr>
          <p:cNvPr id="19" name="Shape 17"/>
          <p:cNvSpPr/>
          <p:nvPr/>
        </p:nvSpPr>
        <p:spPr>
          <a:xfrm>
            <a:off x="7296912" y="100584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20" name="Shape 18"/>
          <p:cNvSpPr/>
          <p:nvPr/>
        </p:nvSpPr>
        <p:spPr>
          <a:xfrm>
            <a:off x="7296912" y="1005840"/>
            <a:ext cx="1600200" cy="54864"/>
          </a:xfrm>
          <a:prstGeom prst="rect">
            <a:avLst/>
          </a:prstGeom>
          <a:solidFill>
            <a:srgbClr val="06B6D4"/>
          </a:solidFill>
          <a:ln/>
        </p:spPr>
      </p:sp>
      <p:sp>
        <p:nvSpPr>
          <p:cNvPr id="21" name="Text 19"/>
          <p:cNvSpPr/>
          <p:nvPr/>
        </p:nvSpPr>
        <p:spPr>
          <a:xfrm>
            <a:off x="7342632" y="1143000"/>
            <a:ext cx="1508760" cy="320040"/>
          </a:xfrm>
          <a:prstGeom prst="rect">
            <a:avLst/>
          </a:prstGeom>
          <a:noFill/>
          <a:ln/>
        </p:spPr>
        <p:txBody>
          <a:bodyPr wrap="square" rtlCol="0" anchor="ctr"/>
          <a:lstStyle/>
          <a:p>
            <a:pPr marL="0" indent="0" algn="ctr">
              <a:buNone/>
            </a:pPr>
            <a:r>
              <a:rPr lang="en-US" sz="1100" b="1" dirty="0">
                <a:solidFill>
                  <a:srgbClr val="06B6D4"/>
                </a:solidFill>
                <a:latin typeface="Consolas" pitchFamily="34" charset="0"/>
                <a:ea typeface="Consolas" pitchFamily="34" charset="-122"/>
                <a:cs typeface="Consolas" pitchFamily="34" charset="-120"/>
              </a:rPr>
              <a:t>permissions/</a:t>
            </a:r>
            <a:endParaRPr lang="en-US" sz="1100" dirty="0"/>
          </a:p>
        </p:txBody>
      </p:sp>
      <p:sp>
        <p:nvSpPr>
          <p:cNvPr id="22" name="Text 20"/>
          <p:cNvSpPr/>
          <p:nvPr/>
        </p:nvSpPr>
        <p:spPr>
          <a:xfrm>
            <a:off x="7342632" y="150876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안전 모드</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경로 규칙, 명령어 차단</a:t>
            </a:r>
            <a:endParaRPr lang="en-US" sz="900" dirty="0"/>
          </a:p>
        </p:txBody>
      </p:sp>
      <p:sp>
        <p:nvSpPr>
          <p:cNvPr id="23" name="Shape 21"/>
          <p:cNvSpPr/>
          <p:nvPr/>
        </p:nvSpPr>
        <p:spPr>
          <a:xfrm>
            <a:off x="274320" y="292608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24" name="Shape 22"/>
          <p:cNvSpPr/>
          <p:nvPr/>
        </p:nvSpPr>
        <p:spPr>
          <a:xfrm>
            <a:off x="274320" y="2926080"/>
            <a:ext cx="1600200" cy="54864"/>
          </a:xfrm>
          <a:prstGeom prst="rect">
            <a:avLst/>
          </a:prstGeom>
          <a:solidFill>
            <a:srgbClr val="3B82F6"/>
          </a:solidFill>
          <a:ln/>
        </p:spPr>
      </p:sp>
      <p:sp>
        <p:nvSpPr>
          <p:cNvPr id="25" name="Text 23"/>
          <p:cNvSpPr/>
          <p:nvPr/>
        </p:nvSpPr>
        <p:spPr>
          <a:xfrm>
            <a:off x="320040" y="3063240"/>
            <a:ext cx="1508760" cy="320040"/>
          </a:xfrm>
          <a:prstGeom prst="rect">
            <a:avLst/>
          </a:prstGeom>
          <a:noFill/>
          <a:ln/>
        </p:spPr>
        <p:txBody>
          <a:bodyPr wrap="square" rtlCol="0" anchor="ctr"/>
          <a:lstStyle/>
          <a:p>
            <a:pPr marL="0" indent="0" algn="ctr">
              <a:buNone/>
            </a:pPr>
            <a:r>
              <a:rPr lang="en-US" sz="1100" b="1" dirty="0">
                <a:solidFill>
                  <a:srgbClr val="3B82F6"/>
                </a:solidFill>
                <a:latin typeface="Consolas" pitchFamily="34" charset="0"/>
                <a:ea typeface="Consolas" pitchFamily="34" charset="-122"/>
                <a:cs typeface="Consolas" pitchFamily="34" charset="-120"/>
              </a:rPr>
              <a:t>memory/</a:t>
            </a:r>
            <a:endParaRPr lang="en-US" sz="1100" dirty="0"/>
          </a:p>
        </p:txBody>
      </p:sp>
      <p:sp>
        <p:nvSpPr>
          <p:cNvPr id="26" name="Text 24"/>
          <p:cNvSpPr/>
          <p:nvPr/>
        </p:nvSpPr>
        <p:spPr>
          <a:xfrm>
            <a:off x="320040" y="342900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영구 기억</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세션 간 지식 유지</a:t>
            </a:r>
            <a:endParaRPr lang="en-US" sz="900" dirty="0"/>
          </a:p>
        </p:txBody>
      </p:sp>
      <p:sp>
        <p:nvSpPr>
          <p:cNvPr id="27" name="Shape 25"/>
          <p:cNvSpPr/>
          <p:nvPr/>
        </p:nvSpPr>
        <p:spPr>
          <a:xfrm>
            <a:off x="2029968" y="292608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28" name="Shape 26"/>
          <p:cNvSpPr/>
          <p:nvPr/>
        </p:nvSpPr>
        <p:spPr>
          <a:xfrm>
            <a:off x="2029968" y="2926080"/>
            <a:ext cx="1600200" cy="54864"/>
          </a:xfrm>
          <a:prstGeom prst="rect">
            <a:avLst/>
          </a:prstGeom>
          <a:solidFill>
            <a:srgbClr val="8B5CF6"/>
          </a:solidFill>
          <a:ln/>
        </p:spPr>
      </p:sp>
      <p:sp>
        <p:nvSpPr>
          <p:cNvPr id="29" name="Text 27"/>
          <p:cNvSpPr/>
          <p:nvPr/>
        </p:nvSpPr>
        <p:spPr>
          <a:xfrm>
            <a:off x="2075688" y="3063240"/>
            <a:ext cx="1508760" cy="320040"/>
          </a:xfrm>
          <a:prstGeom prst="rect">
            <a:avLst/>
          </a:prstGeom>
          <a:noFill/>
          <a:ln/>
        </p:spPr>
        <p:txBody>
          <a:bodyPr wrap="square" rtlCol="0" anchor="ctr"/>
          <a:lstStyle/>
          <a:p>
            <a:pPr marL="0" indent="0" algn="ctr">
              <a:buNone/>
            </a:pPr>
            <a:r>
              <a:rPr lang="en-US" sz="1100" b="1" dirty="0">
                <a:solidFill>
                  <a:srgbClr val="8B5CF6"/>
                </a:solidFill>
                <a:latin typeface="Consolas" pitchFamily="34" charset="0"/>
                <a:ea typeface="Consolas" pitchFamily="34" charset="-122"/>
                <a:cs typeface="Consolas" pitchFamily="34" charset="-120"/>
              </a:rPr>
              <a:t>coordinator/</a:t>
            </a:r>
            <a:endParaRPr lang="en-US" sz="1100" dirty="0"/>
          </a:p>
        </p:txBody>
      </p:sp>
      <p:sp>
        <p:nvSpPr>
          <p:cNvPr id="30" name="Text 28"/>
          <p:cNvSpPr/>
          <p:nvPr/>
        </p:nvSpPr>
        <p:spPr>
          <a:xfrm>
            <a:off x="2075688" y="342900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멀티에이전트</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서브에이전트 스포닝</a:t>
            </a:r>
            <a:endParaRPr lang="en-US" sz="900" dirty="0"/>
          </a:p>
        </p:txBody>
      </p:sp>
      <p:sp>
        <p:nvSpPr>
          <p:cNvPr id="31" name="Shape 29"/>
          <p:cNvSpPr/>
          <p:nvPr/>
        </p:nvSpPr>
        <p:spPr>
          <a:xfrm>
            <a:off x="3785616" y="292608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32" name="Shape 30"/>
          <p:cNvSpPr/>
          <p:nvPr/>
        </p:nvSpPr>
        <p:spPr>
          <a:xfrm>
            <a:off x="3785616" y="2926080"/>
            <a:ext cx="1600200" cy="54864"/>
          </a:xfrm>
          <a:prstGeom prst="rect">
            <a:avLst/>
          </a:prstGeom>
          <a:solidFill>
            <a:srgbClr val="E11D48"/>
          </a:solidFill>
          <a:ln/>
        </p:spPr>
      </p:sp>
      <p:sp>
        <p:nvSpPr>
          <p:cNvPr id="33" name="Text 31"/>
          <p:cNvSpPr/>
          <p:nvPr/>
        </p:nvSpPr>
        <p:spPr>
          <a:xfrm>
            <a:off x="3831336" y="3063240"/>
            <a:ext cx="1508760" cy="320040"/>
          </a:xfrm>
          <a:prstGeom prst="rect">
            <a:avLst/>
          </a:prstGeom>
          <a:noFill/>
          <a:ln/>
        </p:spPr>
        <p:txBody>
          <a:bodyPr wrap="square" rtlCol="0" anchor="ctr"/>
          <a:lstStyle/>
          <a:p>
            <a:pPr marL="0" indent="0" algn="ctr">
              <a:buNone/>
            </a:pPr>
            <a:r>
              <a:rPr lang="en-US" sz="1100" b="1" dirty="0">
                <a:solidFill>
                  <a:srgbClr val="E11D48"/>
                </a:solidFill>
                <a:latin typeface="Consolas" pitchFamily="34" charset="0"/>
                <a:ea typeface="Consolas" pitchFamily="34" charset="-122"/>
                <a:cs typeface="Consolas" pitchFamily="34" charset="-120"/>
              </a:rPr>
              <a:t>prompts/</a:t>
            </a:r>
            <a:endParaRPr lang="en-US" sz="1100" dirty="0"/>
          </a:p>
        </p:txBody>
      </p:sp>
      <p:sp>
        <p:nvSpPr>
          <p:cNvPr id="34" name="Text 32"/>
          <p:cNvSpPr/>
          <p:nvPr/>
        </p:nvSpPr>
        <p:spPr>
          <a:xfrm>
            <a:off x="3831336" y="342900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컨텍스트 조립</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CLAUDE.md, 스킬 주입</a:t>
            </a:r>
            <a:endParaRPr lang="en-US" sz="900" dirty="0"/>
          </a:p>
        </p:txBody>
      </p:sp>
      <p:sp>
        <p:nvSpPr>
          <p:cNvPr id="35" name="Shape 33"/>
          <p:cNvSpPr/>
          <p:nvPr/>
        </p:nvSpPr>
        <p:spPr>
          <a:xfrm>
            <a:off x="5541264" y="292608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36" name="Shape 34"/>
          <p:cNvSpPr/>
          <p:nvPr/>
        </p:nvSpPr>
        <p:spPr>
          <a:xfrm>
            <a:off x="5541264" y="2926080"/>
            <a:ext cx="1600200" cy="54864"/>
          </a:xfrm>
          <a:prstGeom prst="rect">
            <a:avLst/>
          </a:prstGeom>
          <a:solidFill>
            <a:srgbClr val="7C3AED"/>
          </a:solidFill>
          <a:ln/>
        </p:spPr>
      </p:sp>
      <p:sp>
        <p:nvSpPr>
          <p:cNvPr id="37" name="Text 35"/>
          <p:cNvSpPr/>
          <p:nvPr/>
        </p:nvSpPr>
        <p:spPr>
          <a:xfrm>
            <a:off x="5586984" y="3063240"/>
            <a:ext cx="1508760" cy="320040"/>
          </a:xfrm>
          <a:prstGeom prst="rect">
            <a:avLst/>
          </a:prstGeom>
          <a:noFill/>
          <a:ln/>
        </p:spPr>
        <p:txBody>
          <a:bodyPr wrap="square" rtlCol="0" anchor="ctr"/>
          <a:lstStyle/>
          <a:p>
            <a:pPr marL="0" indent="0" algn="ctr">
              <a:buNone/>
            </a:pPr>
            <a:r>
              <a:rPr lang="en-US" sz="1100" b="1" dirty="0">
                <a:solidFill>
                  <a:srgbClr val="7C3AED"/>
                </a:solidFill>
                <a:latin typeface="Consolas" pitchFamily="34" charset="0"/>
                <a:ea typeface="Consolas" pitchFamily="34" charset="-122"/>
                <a:cs typeface="Consolas" pitchFamily="34" charset="-120"/>
              </a:rPr>
              <a:t>commands/</a:t>
            </a:r>
            <a:endParaRPr lang="en-US" sz="1100" dirty="0"/>
          </a:p>
        </p:txBody>
      </p:sp>
      <p:sp>
        <p:nvSpPr>
          <p:cNvPr id="38" name="Text 36"/>
          <p:cNvSpPr/>
          <p:nvPr/>
        </p:nvSpPr>
        <p:spPr>
          <a:xfrm>
            <a:off x="5586984" y="342900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54개 명령어</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/plan, /commit ...</a:t>
            </a:r>
            <a:endParaRPr lang="en-US" sz="900" dirty="0"/>
          </a:p>
        </p:txBody>
      </p:sp>
      <p:sp>
        <p:nvSpPr>
          <p:cNvPr id="39" name="Shape 37"/>
          <p:cNvSpPr/>
          <p:nvPr/>
        </p:nvSpPr>
        <p:spPr>
          <a:xfrm>
            <a:off x="7296912" y="2926080"/>
            <a:ext cx="1600200" cy="1645920"/>
          </a:xfrm>
          <a:prstGeom prst="rect">
            <a:avLst/>
          </a:prstGeom>
          <a:solidFill>
            <a:srgbClr val="FFFFFF"/>
          </a:solidFill>
          <a:ln/>
          <a:effectLst>
            <a:outerShdw blurRad="101600" dist="38100" dir="8100000" algn="bl" rotWithShape="0">
              <a:srgbClr val="000000">
                <a:alpha val="25000"/>
              </a:srgbClr>
            </a:outerShdw>
          </a:effectLst>
        </p:spPr>
      </p:sp>
      <p:sp>
        <p:nvSpPr>
          <p:cNvPr id="40" name="Shape 38"/>
          <p:cNvSpPr/>
          <p:nvPr/>
        </p:nvSpPr>
        <p:spPr>
          <a:xfrm>
            <a:off x="7296912" y="2926080"/>
            <a:ext cx="1600200" cy="54864"/>
          </a:xfrm>
          <a:prstGeom prst="rect">
            <a:avLst/>
          </a:prstGeom>
          <a:solidFill>
            <a:srgbClr val="0891B2"/>
          </a:solidFill>
          <a:ln/>
        </p:spPr>
      </p:sp>
      <p:sp>
        <p:nvSpPr>
          <p:cNvPr id="41" name="Text 39"/>
          <p:cNvSpPr/>
          <p:nvPr/>
        </p:nvSpPr>
        <p:spPr>
          <a:xfrm>
            <a:off x="7342632" y="3063240"/>
            <a:ext cx="1508760" cy="320040"/>
          </a:xfrm>
          <a:prstGeom prst="rect">
            <a:avLst/>
          </a:prstGeom>
          <a:noFill/>
          <a:ln/>
        </p:spPr>
        <p:txBody>
          <a:bodyPr wrap="square" rtlCol="0" anchor="ctr"/>
          <a:lstStyle/>
          <a:p>
            <a:pPr marL="0" indent="0" algn="ctr">
              <a:buNone/>
            </a:pPr>
            <a:r>
              <a:rPr lang="en-US" sz="1100" b="1" dirty="0">
                <a:solidFill>
                  <a:srgbClr val="0891B2"/>
                </a:solidFill>
                <a:latin typeface="Consolas" pitchFamily="34" charset="0"/>
                <a:ea typeface="Consolas" pitchFamily="34" charset="-122"/>
                <a:cs typeface="Consolas" pitchFamily="34" charset="-120"/>
              </a:rPr>
              <a:t>mcp/</a:t>
            </a:r>
            <a:endParaRPr lang="en-US" sz="1100" dirty="0"/>
          </a:p>
        </p:txBody>
      </p:sp>
      <p:sp>
        <p:nvSpPr>
          <p:cNvPr id="42" name="Text 40"/>
          <p:cNvSpPr/>
          <p:nvPr/>
        </p:nvSpPr>
        <p:spPr>
          <a:xfrm>
            <a:off x="7342632" y="3429000"/>
            <a:ext cx="1508760" cy="914400"/>
          </a:xfrm>
          <a:prstGeom prst="rect">
            <a:avLst/>
          </a:prstGeom>
          <a:noFill/>
          <a:ln/>
        </p:spPr>
        <p:txBody>
          <a:bodyPr wrap="square" rtlCol="0" anchor="ctr"/>
          <a:lstStyle/>
          <a:p>
            <a:pPr marL="0" indent="0" algn="ctr">
              <a:buNone/>
            </a:pPr>
            <a:r>
              <a:rPr lang="en-US" sz="900" dirty="0">
                <a:solidFill>
                  <a:srgbClr val="475569"/>
                </a:solidFill>
                <a:latin typeface="Calibri" pitchFamily="34" charset="0"/>
                <a:ea typeface="Calibri" pitchFamily="34" charset="-122"/>
                <a:cs typeface="Calibri" pitchFamily="34" charset="-120"/>
              </a:rPr>
              <a:t>MCP 클라이언트</a:t>
            </a:r>
            <a:endParaRPr lang="en-US" sz="900" dirty="0"/>
          </a:p>
          <a:p>
            <a:pPr marL="0" indent="0" algn="ctr">
              <a:buNone/>
            </a:pPr>
            <a:r>
              <a:rPr lang="en-US" sz="900" dirty="0">
                <a:solidFill>
                  <a:srgbClr val="475569"/>
                </a:solidFill>
                <a:latin typeface="Calibri" pitchFamily="34" charset="0"/>
                <a:ea typeface="Calibri" pitchFamily="34" charset="-122"/>
                <a:cs typeface="Calibri" pitchFamily="34" charset="-120"/>
              </a:rPr>
              <a:t>외부 도구 연결</a:t>
            </a:r>
            <a:endParaRPr lang="en-US" sz="900" dirty="0"/>
          </a:p>
        </p:txBody>
      </p:sp>
      <p:sp>
        <p:nvSpPr>
          <p:cNvPr id="43" name="Shape 41"/>
          <p:cNvSpPr/>
          <p:nvPr/>
        </p:nvSpPr>
        <p:spPr>
          <a:xfrm>
            <a:off x="274320" y="4572000"/>
            <a:ext cx="8595360" cy="411480"/>
          </a:xfrm>
          <a:prstGeom prst="rect">
            <a:avLst/>
          </a:prstGeom>
          <a:solidFill>
            <a:srgbClr val="0F172A"/>
          </a:solidFill>
          <a:ln/>
        </p:spPr>
      </p:sp>
      <p:sp>
        <p:nvSpPr>
          <p:cNvPr id="44" name="Text 42"/>
          <p:cNvSpPr/>
          <p:nvPr/>
        </p:nvSpPr>
        <p:spPr>
          <a:xfrm>
            <a:off x="457200" y="4572000"/>
            <a:ext cx="8229600" cy="411480"/>
          </a:xfrm>
          <a:prstGeom prst="rect">
            <a:avLst/>
          </a:prstGeom>
          <a:noFill/>
          <a:ln/>
        </p:spPr>
        <p:txBody>
          <a:bodyPr wrap="square" rtlCol="0" anchor="ctr"/>
          <a:lstStyle/>
          <a:p>
            <a:pPr marL="0" indent="0">
              <a:buNone/>
            </a:pPr>
            <a:r>
              <a:rPr lang="en-US" sz="1100" b="1" dirty="0">
                <a:solidFill>
                  <a:srgbClr val="06B6D4"/>
                </a:solidFill>
                <a:latin typeface="Calibri" pitchFamily="34" charset="0"/>
                <a:ea typeface="Calibri" pitchFamily="34" charset="-122"/>
                <a:cs typeface="Calibri" pitchFamily="34" charset="-120"/>
              </a:rPr>
              <a:t>우리가 배운 3기둥이 코드로: skills/ = 컨텍스트 파일 | hooks/ = 자동 강제 | coordinator/ = 멀티에이전트 조율</a:t>
            </a:r>
            <a:endParaRPr lang="en-US" sz="1100" dirty="0"/>
          </a:p>
        </p:txBody>
      </p:sp>
      <p:sp>
        <p:nvSpPr>
          <p:cNvPr id="45" name="Text 43"/>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46" name="Text 44"/>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36 / 43</a:t>
            </a:r>
            <a:endParaRPr lang="en-US" sz="9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OpenHarness: 설치부터 실행까지</a:t>
            </a:r>
            <a:endParaRPr lang="en-US" sz="2600" dirty="0"/>
          </a:p>
        </p:txBody>
      </p:sp>
      <p:sp>
        <p:nvSpPr>
          <p:cNvPr id="4" name="Shape 2"/>
          <p:cNvSpPr/>
          <p:nvPr/>
        </p:nvSpPr>
        <p:spPr>
          <a:xfrm>
            <a:off x="457200" y="1005840"/>
            <a:ext cx="3840480" cy="1645920"/>
          </a:xfrm>
          <a:prstGeom prst="rect">
            <a:avLst/>
          </a:prstGeom>
          <a:solidFill>
            <a:srgbClr val="1E293B"/>
          </a:solidFill>
          <a:ln/>
        </p:spPr>
      </p:sp>
      <p:sp>
        <p:nvSpPr>
          <p:cNvPr id="5" name="Shape 3"/>
          <p:cNvSpPr/>
          <p:nvPr/>
        </p:nvSpPr>
        <p:spPr>
          <a:xfrm>
            <a:off x="457200" y="1005840"/>
            <a:ext cx="3840480" cy="54864"/>
          </a:xfrm>
          <a:prstGeom prst="rect">
            <a:avLst/>
          </a:prstGeom>
          <a:solidFill>
            <a:srgbClr val="10B981"/>
          </a:solidFill>
          <a:ln/>
        </p:spPr>
      </p:sp>
      <p:sp>
        <p:nvSpPr>
          <p:cNvPr id="6" name="Text 4"/>
          <p:cNvSpPr/>
          <p:nvPr/>
        </p:nvSpPr>
        <p:spPr>
          <a:xfrm>
            <a:off x="640080" y="1097280"/>
            <a:ext cx="3474720" cy="320040"/>
          </a:xfrm>
          <a:prstGeom prst="rect">
            <a:avLst/>
          </a:prstGeom>
          <a:noFill/>
          <a:ln/>
        </p:spPr>
        <p:txBody>
          <a:bodyPr wrap="square" rtlCol="0" anchor="ctr"/>
          <a:lstStyle/>
          <a:p>
            <a:pPr marL="0" indent="0">
              <a:buNone/>
            </a:pPr>
            <a:r>
              <a:rPr lang="en-US" sz="1400" b="1" dirty="0">
                <a:solidFill>
                  <a:srgbClr val="10B981"/>
                </a:solidFill>
                <a:latin typeface="Trebuchet MS" pitchFamily="34" charset="0"/>
                <a:ea typeface="Trebuchet MS" pitchFamily="34" charset="-122"/>
                <a:cs typeface="Trebuchet MS" pitchFamily="34" charset="-120"/>
              </a:rPr>
              <a:t>Step 1: 원커맨드 설치</a:t>
            </a:r>
            <a:endParaRPr lang="en-US" sz="1400" dirty="0"/>
          </a:p>
        </p:txBody>
      </p:sp>
      <p:sp>
        <p:nvSpPr>
          <p:cNvPr id="7" name="Text 5"/>
          <p:cNvSpPr/>
          <p:nvPr/>
        </p:nvSpPr>
        <p:spPr>
          <a:xfrm>
            <a:off x="640080" y="1463040"/>
            <a:ext cx="3474720" cy="1097280"/>
          </a:xfrm>
          <a:prstGeom prst="rect">
            <a:avLst/>
          </a:prstGeom>
          <a:noFill/>
          <a:ln/>
        </p:spPr>
        <p:txBody>
          <a:bodyPr wrap="square" rtlCol="0" anchor="ctr"/>
          <a:lstStyle/>
          <a:p>
            <a:pPr marL="0" indent="0">
              <a:buNone/>
            </a:pPr>
            <a:r>
              <a:rPr lang="en-US" sz="1000" dirty="0">
                <a:solidFill>
                  <a:srgbClr val="CBD5E1"/>
                </a:solidFill>
                <a:latin typeface="Consolas" pitchFamily="34" charset="0"/>
                <a:ea typeface="Consolas" pitchFamily="34" charset="-122"/>
                <a:cs typeface="Consolas" pitchFamily="34" charset="-120"/>
              </a:rPr>
              <a:t># 자동 설치 (OS 감지, 의존성 체크)</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curl -fsSL https://raw.githubusercontent.com/</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HKUDS/OpenHarness/main/</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scripts/install.sh | bash</a:t>
            </a:r>
            <a:endParaRPr lang="en-US" sz="1000" dirty="0"/>
          </a:p>
          <a:p>
            <a:pPr marL="0" indent="0">
              <a:buNone/>
            </a:pP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또는 소스에서</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git clone ...OpenHarness.git</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cd OpenHarness &amp;&amp; uv sync --extra dev</a:t>
            </a:r>
            <a:endParaRPr lang="en-US" sz="1000" dirty="0"/>
          </a:p>
        </p:txBody>
      </p:sp>
      <p:sp>
        <p:nvSpPr>
          <p:cNvPr id="8" name="Shape 6"/>
          <p:cNvSpPr/>
          <p:nvPr/>
        </p:nvSpPr>
        <p:spPr>
          <a:xfrm>
            <a:off x="4846320" y="1005840"/>
            <a:ext cx="3840480" cy="1645920"/>
          </a:xfrm>
          <a:prstGeom prst="rect">
            <a:avLst/>
          </a:prstGeom>
          <a:solidFill>
            <a:srgbClr val="1E293B"/>
          </a:solidFill>
          <a:ln/>
        </p:spPr>
      </p:sp>
      <p:sp>
        <p:nvSpPr>
          <p:cNvPr id="9" name="Shape 7"/>
          <p:cNvSpPr/>
          <p:nvPr/>
        </p:nvSpPr>
        <p:spPr>
          <a:xfrm>
            <a:off x="4846320" y="1005840"/>
            <a:ext cx="3840480" cy="54864"/>
          </a:xfrm>
          <a:prstGeom prst="rect">
            <a:avLst/>
          </a:prstGeom>
          <a:solidFill>
            <a:srgbClr val="F97316"/>
          </a:solidFill>
          <a:ln/>
        </p:spPr>
      </p:sp>
      <p:sp>
        <p:nvSpPr>
          <p:cNvPr id="10" name="Text 8"/>
          <p:cNvSpPr/>
          <p:nvPr/>
        </p:nvSpPr>
        <p:spPr>
          <a:xfrm>
            <a:off x="5029200" y="1051560"/>
            <a:ext cx="347472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Step 2: LLM 백엔드 연결</a:t>
            </a:r>
            <a:endParaRPr lang="en-US" sz="1400" dirty="0"/>
          </a:p>
        </p:txBody>
      </p:sp>
      <p:sp>
        <p:nvSpPr>
          <p:cNvPr id="11" name="Text 9"/>
          <p:cNvSpPr/>
          <p:nvPr/>
        </p:nvSpPr>
        <p:spPr>
          <a:xfrm>
            <a:off x="5029200" y="1417320"/>
            <a:ext cx="3474720" cy="1097280"/>
          </a:xfrm>
          <a:prstGeom prst="rect">
            <a:avLst/>
          </a:prstGeom>
          <a:noFill/>
          <a:ln/>
        </p:spPr>
        <p:txBody>
          <a:bodyPr wrap="square" rtlCol="0" anchor="ctr"/>
          <a:lstStyle/>
          <a:p>
            <a:pPr marL="0" indent="0">
              <a:buNone/>
            </a:pPr>
            <a:r>
              <a:rPr lang="en-US" sz="1000" dirty="0">
                <a:solidFill>
                  <a:srgbClr val="CBD5E1"/>
                </a:solidFill>
                <a:latin typeface="Consolas" pitchFamily="34" charset="0"/>
                <a:ea typeface="Consolas" pitchFamily="34" charset="-122"/>
                <a:cs typeface="Consolas" pitchFamily="34" charset="-120"/>
              </a:rPr>
              <a:t># Anthropic (Claude)</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export ANTHROPIC_API_KEY=sk-ant-...</a:t>
            </a:r>
            <a:endParaRPr lang="en-US" sz="1000" dirty="0"/>
          </a:p>
          <a:p>
            <a:pPr marL="0" indent="0">
              <a:buNone/>
            </a:pP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Kimi</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export ANTHROPIC_BASE_URL=</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https://api.moonshot.cn/anthropic</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export ANTHROPIC_MODEL=kimi-k2.5</a:t>
            </a:r>
            <a:endParaRPr lang="en-US" sz="1000" dirty="0"/>
          </a:p>
          <a:p>
            <a:pPr marL="0" indent="0">
              <a:buNone/>
            </a:pP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 GitHub Copilot (무료!)</a:t>
            </a:r>
            <a:endParaRPr lang="en-US" sz="1000" dirty="0"/>
          </a:p>
          <a:p>
            <a:pPr marL="0" indent="0">
              <a:buNone/>
            </a:pPr>
            <a:r>
              <a:rPr lang="en-US" sz="1000" dirty="0">
                <a:solidFill>
                  <a:srgbClr val="CBD5E1"/>
                </a:solidFill>
                <a:latin typeface="Consolas" pitchFamily="34" charset="0"/>
                <a:ea typeface="Consolas" pitchFamily="34" charset="-122"/>
                <a:cs typeface="Consolas" pitchFamily="34" charset="-120"/>
              </a:rPr>
              <a:t>oh auth copilot-login</a:t>
            </a:r>
            <a:endParaRPr lang="en-US" sz="1000" dirty="0"/>
          </a:p>
        </p:txBody>
      </p:sp>
      <p:sp>
        <p:nvSpPr>
          <p:cNvPr id="12" name="Shape 10"/>
          <p:cNvSpPr/>
          <p:nvPr/>
        </p:nvSpPr>
        <p:spPr>
          <a:xfrm>
            <a:off x="457200" y="2926080"/>
            <a:ext cx="8229600" cy="1828800"/>
          </a:xfrm>
          <a:prstGeom prst="rect">
            <a:avLst/>
          </a:prstGeom>
          <a:solidFill>
            <a:srgbClr val="1E293B"/>
          </a:solidFill>
          <a:ln/>
        </p:spPr>
      </p:sp>
      <p:sp>
        <p:nvSpPr>
          <p:cNvPr id="13" name="Shape 11"/>
          <p:cNvSpPr/>
          <p:nvPr/>
        </p:nvSpPr>
        <p:spPr>
          <a:xfrm>
            <a:off x="457200" y="2926080"/>
            <a:ext cx="8229600" cy="54864"/>
          </a:xfrm>
          <a:prstGeom prst="rect">
            <a:avLst/>
          </a:prstGeom>
          <a:solidFill>
            <a:srgbClr val="3B82F6"/>
          </a:solidFill>
          <a:ln/>
        </p:spPr>
      </p:sp>
      <p:sp>
        <p:nvSpPr>
          <p:cNvPr id="14" name="Text 12"/>
          <p:cNvSpPr/>
          <p:nvPr/>
        </p:nvSpPr>
        <p:spPr>
          <a:xfrm>
            <a:off x="640080" y="3017520"/>
            <a:ext cx="2743200" cy="320040"/>
          </a:xfrm>
          <a:prstGeom prst="rect">
            <a:avLst/>
          </a:prstGeom>
          <a:noFill/>
          <a:ln/>
        </p:spPr>
        <p:txBody>
          <a:bodyPr wrap="square" rtlCol="0" anchor="ctr"/>
          <a:lstStyle/>
          <a:p>
            <a:pPr marL="0" indent="0">
              <a:buNone/>
            </a:pPr>
            <a:r>
              <a:rPr lang="en-US" sz="1400" b="1" dirty="0">
                <a:solidFill>
                  <a:srgbClr val="3B82F6"/>
                </a:solidFill>
                <a:latin typeface="Trebuchet MS" pitchFamily="34" charset="0"/>
                <a:ea typeface="Trebuchet MS" pitchFamily="34" charset="-122"/>
                <a:cs typeface="Trebuchet MS" pitchFamily="34" charset="-120"/>
              </a:rPr>
              <a:t>Step 3: 실행!</a:t>
            </a:r>
            <a:endParaRPr lang="en-US" sz="1400" dirty="0"/>
          </a:p>
        </p:txBody>
      </p:sp>
      <p:sp>
        <p:nvSpPr>
          <p:cNvPr id="15" name="Text 13"/>
          <p:cNvSpPr/>
          <p:nvPr/>
        </p:nvSpPr>
        <p:spPr>
          <a:xfrm>
            <a:off x="640080" y="3429000"/>
            <a:ext cx="7680960" cy="914400"/>
          </a:xfrm>
          <a:prstGeom prst="rect">
            <a:avLst/>
          </a:prstGeom>
          <a:noFill/>
          <a:ln/>
        </p:spPr>
        <p:txBody>
          <a:bodyPr wrap="square" rtlCol="0" anchor="ctr"/>
          <a:lstStyle/>
          <a:p>
            <a:pPr marL="0" indent="0">
              <a:buNone/>
            </a:pPr>
            <a:r>
              <a:rPr lang="en-US" sz="1100" dirty="0">
                <a:solidFill>
                  <a:srgbClr val="06B6D4"/>
                </a:solidFill>
                <a:latin typeface="Consolas" pitchFamily="34" charset="0"/>
                <a:ea typeface="Consolas" pitchFamily="34" charset="-122"/>
                <a:cs typeface="Consolas" pitchFamily="34" charset="-120"/>
              </a:rPr>
              <a:t>oh                                    # 대화형 실행</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oh -p "이 코드베이스 설명해 줘"      # 원샷 실행</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oh -p "버그 고쳐줘" --output-format json  # JSON 출력 (자동화용)</a:t>
            </a:r>
            <a:endParaRPr lang="en-US" sz="1100" dirty="0"/>
          </a:p>
          <a:p>
            <a:pPr marL="0" indent="0">
              <a:buNone/>
            </a:pPr>
            <a:r>
              <a:rPr lang="en-US" sz="1100" dirty="0">
                <a:solidFill>
                  <a:srgbClr val="06B6D4"/>
                </a:solidFill>
                <a:latin typeface="Consolas" pitchFamily="34" charset="0"/>
                <a:ea typeface="Consolas" pitchFamily="34" charset="-122"/>
                <a:cs typeface="Consolas" pitchFamily="34" charset="-120"/>
              </a:rPr>
              <a:t>oh -p "테스트 수정" --output-format stream-json  # 실시간 스트리밍</a:t>
            </a:r>
            <a:endParaRPr lang="en-US" sz="1100" dirty="0"/>
          </a:p>
        </p:txBody>
      </p:sp>
      <p:sp>
        <p:nvSpPr>
          <p:cNvPr id="16" name="Text 14"/>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7" name="Text 15"/>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37 / 43</a:t>
            </a:r>
            <a:endParaRPr lang="en-US" sz="9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OpenHarness 커스터마이징: 3가지 확장 포인트</a:t>
            </a:r>
            <a:endParaRPr lang="en-US" sz="2600" dirty="0"/>
          </a:p>
        </p:txBody>
      </p:sp>
      <p:sp>
        <p:nvSpPr>
          <p:cNvPr id="3" name="Shape 1"/>
          <p:cNvSpPr/>
          <p:nvPr/>
        </p:nvSpPr>
        <p:spPr>
          <a:xfrm>
            <a:off x="457200" y="1005840"/>
            <a:ext cx="2560320" cy="3291840"/>
          </a:xfrm>
          <a:prstGeom prst="rect">
            <a:avLst/>
          </a:prstGeom>
          <a:solidFill>
            <a:srgbClr val="FFFFFF"/>
          </a:solidFill>
          <a:ln/>
          <a:effectLst>
            <a:outerShdw blurRad="101600" dist="38100" dir="8100000" algn="bl" rotWithShape="0">
              <a:srgbClr val="000000">
                <a:alpha val="25000"/>
              </a:srgbClr>
            </a:outerShdw>
          </a:effectLst>
        </p:spPr>
      </p:sp>
      <p:sp>
        <p:nvSpPr>
          <p:cNvPr id="4" name="Shape 2"/>
          <p:cNvSpPr/>
          <p:nvPr/>
        </p:nvSpPr>
        <p:spPr>
          <a:xfrm>
            <a:off x="457200" y="1005840"/>
            <a:ext cx="2560320" cy="54864"/>
          </a:xfrm>
          <a:prstGeom prst="rect">
            <a:avLst/>
          </a:prstGeom>
          <a:solidFill>
            <a:srgbClr val="3B82F6"/>
          </a:solidFill>
          <a:ln/>
        </p:spPr>
      </p:sp>
      <p:sp>
        <p:nvSpPr>
          <p:cNvPr id="5" name="Text 3"/>
          <p:cNvSpPr/>
          <p:nvPr/>
        </p:nvSpPr>
        <p:spPr>
          <a:xfrm>
            <a:off x="548640" y="1097280"/>
            <a:ext cx="2377440" cy="320040"/>
          </a:xfrm>
          <a:prstGeom prst="rect">
            <a:avLst/>
          </a:prstGeom>
          <a:noFill/>
          <a:ln/>
        </p:spPr>
        <p:txBody>
          <a:bodyPr wrap="square" rtlCol="0" anchor="ctr"/>
          <a:lstStyle/>
          <a:p>
            <a:pPr marL="0" indent="0">
              <a:buNone/>
            </a:pPr>
            <a:r>
              <a:rPr lang="en-US" sz="1400" b="1" dirty="0">
                <a:solidFill>
                  <a:srgbClr val="3B82F6"/>
                </a:solidFill>
                <a:latin typeface="Consolas" pitchFamily="34" charset="0"/>
                <a:ea typeface="Consolas" pitchFamily="34" charset="-122"/>
                <a:cs typeface="Consolas" pitchFamily="34" charset="-120"/>
              </a:rPr>
              <a:t>skills/*.md</a:t>
            </a:r>
            <a:endParaRPr lang="en-US" sz="1400" dirty="0"/>
          </a:p>
        </p:txBody>
      </p:sp>
      <p:sp>
        <p:nvSpPr>
          <p:cNvPr id="6" name="Text 4"/>
          <p:cNvSpPr/>
          <p:nvPr/>
        </p:nvSpPr>
        <p:spPr>
          <a:xfrm>
            <a:off x="548640" y="1463040"/>
            <a:ext cx="2377440" cy="256032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.md 파일 하나가 곧 스킬</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예시: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skills/finance.md</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skills/devops.md</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skills/frontend.md</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에이전트가 필요할 때만</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자동으로 로딩</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(온디맨드)</a:t>
            </a:r>
            <a:endParaRPr lang="en-US" sz="1100" dirty="0"/>
          </a:p>
        </p:txBody>
      </p:sp>
      <p:sp>
        <p:nvSpPr>
          <p:cNvPr id="7" name="Shape 5"/>
          <p:cNvSpPr/>
          <p:nvPr/>
        </p:nvSpPr>
        <p:spPr>
          <a:xfrm>
            <a:off x="3291840" y="1005840"/>
            <a:ext cx="2560320" cy="3291840"/>
          </a:xfrm>
          <a:prstGeom prst="rect">
            <a:avLst/>
          </a:prstGeom>
          <a:solidFill>
            <a:srgbClr val="FFFFFF"/>
          </a:solidFill>
          <a:ln/>
          <a:effectLst>
            <a:outerShdw blurRad="101600" dist="38100" dir="8100000" algn="bl" rotWithShape="0">
              <a:srgbClr val="000000">
                <a:alpha val="25000"/>
              </a:srgbClr>
            </a:outerShdw>
          </a:effectLst>
        </p:spPr>
      </p:sp>
      <p:sp>
        <p:nvSpPr>
          <p:cNvPr id="8" name="Shape 6"/>
          <p:cNvSpPr/>
          <p:nvPr/>
        </p:nvSpPr>
        <p:spPr>
          <a:xfrm>
            <a:off x="3291840" y="1005840"/>
            <a:ext cx="2560320" cy="54864"/>
          </a:xfrm>
          <a:prstGeom prst="rect">
            <a:avLst/>
          </a:prstGeom>
          <a:solidFill>
            <a:srgbClr val="F97316"/>
          </a:solidFill>
          <a:ln/>
        </p:spPr>
      </p:sp>
      <p:sp>
        <p:nvSpPr>
          <p:cNvPr id="9" name="Text 7"/>
          <p:cNvSpPr/>
          <p:nvPr/>
        </p:nvSpPr>
        <p:spPr>
          <a:xfrm>
            <a:off x="3383280" y="1097280"/>
            <a:ext cx="2377440" cy="320040"/>
          </a:xfrm>
          <a:prstGeom prst="rect">
            <a:avLst/>
          </a:prstGeom>
          <a:noFill/>
          <a:ln/>
        </p:spPr>
        <p:txBody>
          <a:bodyPr wrap="square" rtlCol="0" anchor="ctr"/>
          <a:lstStyle/>
          <a:p>
            <a:pPr marL="0" indent="0">
              <a:buNone/>
            </a:pPr>
            <a:r>
              <a:rPr lang="en-US" sz="1400" b="1" dirty="0">
                <a:solidFill>
                  <a:srgbClr val="F97316"/>
                </a:solidFill>
                <a:latin typeface="Consolas" pitchFamily="34" charset="0"/>
                <a:ea typeface="Consolas" pitchFamily="34" charset="-122"/>
                <a:cs typeface="Consolas" pitchFamily="34" charset="-120"/>
              </a:rPr>
              <a:t>hooks/hooks.json</a:t>
            </a:r>
            <a:endParaRPr lang="en-US" sz="1400" dirty="0"/>
          </a:p>
        </p:txBody>
      </p:sp>
      <p:sp>
        <p:nvSpPr>
          <p:cNvPr id="10" name="Text 8"/>
          <p:cNvSpPr/>
          <p:nvPr/>
        </p:nvSpPr>
        <p:spPr>
          <a:xfrm>
            <a:off x="3383280" y="1463040"/>
            <a:ext cx="2377440" cy="256032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도구 사용 전후에</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자동 실행되는 검증</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PreToolUse:</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도구 쓰기 전에 검사</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PostToolUse:</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도구 쓴 후에 검증</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우리의 린터/프리커밋 훅과</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같은 개념!</a:t>
            </a:r>
            <a:endParaRPr lang="en-US" sz="1100" dirty="0"/>
          </a:p>
        </p:txBody>
      </p:sp>
      <p:sp>
        <p:nvSpPr>
          <p:cNvPr id="11" name="Shape 9"/>
          <p:cNvSpPr/>
          <p:nvPr/>
        </p:nvSpPr>
        <p:spPr>
          <a:xfrm>
            <a:off x="6126480" y="1005840"/>
            <a:ext cx="2560320" cy="3291840"/>
          </a:xfrm>
          <a:prstGeom prst="rect">
            <a:avLst/>
          </a:prstGeom>
          <a:solidFill>
            <a:srgbClr val="FFFFFF"/>
          </a:solidFill>
          <a:ln/>
          <a:effectLst>
            <a:outerShdw blurRad="101600" dist="38100" dir="8100000" algn="bl" rotWithShape="0">
              <a:srgbClr val="000000">
                <a:alpha val="25000"/>
              </a:srgbClr>
            </a:outerShdw>
          </a:effectLst>
        </p:spPr>
      </p:sp>
      <p:sp>
        <p:nvSpPr>
          <p:cNvPr id="12" name="Shape 10"/>
          <p:cNvSpPr/>
          <p:nvPr/>
        </p:nvSpPr>
        <p:spPr>
          <a:xfrm>
            <a:off x="6126480" y="1005840"/>
            <a:ext cx="2560320" cy="54864"/>
          </a:xfrm>
          <a:prstGeom prst="rect">
            <a:avLst/>
          </a:prstGeom>
          <a:solidFill>
            <a:srgbClr val="10B981"/>
          </a:solidFill>
          <a:ln/>
        </p:spPr>
      </p:sp>
      <p:sp>
        <p:nvSpPr>
          <p:cNvPr id="13" name="Text 11"/>
          <p:cNvSpPr/>
          <p:nvPr/>
        </p:nvSpPr>
        <p:spPr>
          <a:xfrm>
            <a:off x="6217920" y="1097280"/>
            <a:ext cx="2377440" cy="320040"/>
          </a:xfrm>
          <a:prstGeom prst="rect">
            <a:avLst/>
          </a:prstGeom>
          <a:noFill/>
          <a:ln/>
        </p:spPr>
        <p:txBody>
          <a:bodyPr wrap="square" rtlCol="0" anchor="ctr"/>
          <a:lstStyle/>
          <a:p>
            <a:pPr marL="0" indent="0">
              <a:buNone/>
            </a:pPr>
            <a:r>
              <a:rPr lang="en-US" sz="1400" b="1" dirty="0">
                <a:solidFill>
                  <a:srgbClr val="10B981"/>
                </a:solidFill>
                <a:latin typeface="Consolas" pitchFamily="34" charset="0"/>
                <a:ea typeface="Consolas" pitchFamily="34" charset="-122"/>
                <a:cs typeface="Consolas" pitchFamily="34" charset="-120"/>
              </a:rPr>
              <a:t>agents/*.md</a:t>
            </a:r>
            <a:endParaRPr lang="en-US" sz="1400" dirty="0"/>
          </a:p>
        </p:txBody>
      </p:sp>
      <p:sp>
        <p:nvSpPr>
          <p:cNvPr id="14" name="Text 12"/>
          <p:cNvSpPr/>
          <p:nvPr/>
        </p:nvSpPr>
        <p:spPr>
          <a:xfrm>
            <a:off x="6217920" y="1463040"/>
            <a:ext cx="2377440" cy="256032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.md 파일로 서브에이전트 정의</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우리 프로젝트와 대응:</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planner.md = Planner</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generator.md = Generator</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evaluator.md = Evaluator</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멀티에이전트 조율</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서브에이전트 스포닝</a:t>
            </a:r>
            <a:endParaRPr lang="en-US" sz="1100" dirty="0"/>
          </a:p>
        </p:txBody>
      </p:sp>
      <p:sp>
        <p:nvSpPr>
          <p:cNvPr id="15" name="Shape 13"/>
          <p:cNvSpPr/>
          <p:nvPr/>
        </p:nvSpPr>
        <p:spPr>
          <a:xfrm>
            <a:off x="457200" y="4480560"/>
            <a:ext cx="8229600" cy="365760"/>
          </a:xfrm>
          <a:prstGeom prst="rect">
            <a:avLst/>
          </a:prstGeom>
          <a:solidFill>
            <a:srgbClr val="0F172A"/>
          </a:solidFill>
          <a:ln/>
        </p:spPr>
      </p:sp>
      <p:sp>
        <p:nvSpPr>
          <p:cNvPr id="16" name="Text 14"/>
          <p:cNvSpPr/>
          <p:nvPr/>
        </p:nvSpPr>
        <p:spPr>
          <a:xfrm>
            <a:off x="640080" y="4480560"/>
            <a:ext cx="7863840" cy="365760"/>
          </a:xfrm>
          <a:prstGeom prst="rect">
            <a:avLst/>
          </a:prstGeom>
          <a:noFill/>
          <a:ln/>
        </p:spPr>
        <p:txBody>
          <a:bodyPr wrap="square" rtlCol="0" anchor="ctr"/>
          <a:lstStyle/>
          <a:p>
            <a:pPr marL="0" indent="0">
              <a:buNone/>
            </a:pPr>
            <a:r>
              <a:rPr lang="en-US" sz="1300" b="1" dirty="0">
                <a:solidFill>
                  <a:srgbClr val="F97316"/>
                </a:solidFill>
                <a:latin typeface="Calibri" pitchFamily="34" charset="0"/>
                <a:ea typeface="Calibri" pitchFamily="34" charset="-122"/>
                <a:cs typeface="Calibri" pitchFamily="34" charset="-120"/>
              </a:rPr>
              <a:t>핵심: .md 파일과 .json 설정만으로 하네스를 확장한다 — 코딩 없이!</a:t>
            </a:r>
            <a:endParaRPr lang="en-US" sz="1300" dirty="0"/>
          </a:p>
        </p:txBody>
      </p:sp>
      <p:sp>
        <p:nvSpPr>
          <p:cNvPr id="17" name="Text 15"/>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8" name="Text 16"/>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38 / 43</a:t>
            </a:r>
            <a:endParaRPr lang="en-US" sz="9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5">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OpenHarness: 안전 장치 — permissions/</a:t>
            </a:r>
            <a:endParaRPr lang="en-US" sz="2600" dirty="0"/>
          </a:p>
        </p:txBody>
      </p:sp>
      <p:sp>
        <p:nvSpPr>
          <p:cNvPr id="4" name="Shape 2"/>
          <p:cNvSpPr/>
          <p:nvPr/>
        </p:nvSpPr>
        <p:spPr>
          <a:xfrm>
            <a:off x="457200" y="1005840"/>
            <a:ext cx="2560320" cy="2560320"/>
          </a:xfrm>
          <a:prstGeom prst="rect">
            <a:avLst/>
          </a:prstGeom>
          <a:solidFill>
            <a:srgbClr val="1E293B"/>
          </a:solidFill>
          <a:ln/>
        </p:spPr>
      </p:sp>
      <p:sp>
        <p:nvSpPr>
          <p:cNvPr id="5" name="Shape 3"/>
          <p:cNvSpPr/>
          <p:nvPr/>
        </p:nvSpPr>
        <p:spPr>
          <a:xfrm>
            <a:off x="457200" y="1005840"/>
            <a:ext cx="2560320" cy="54864"/>
          </a:xfrm>
          <a:prstGeom prst="rect">
            <a:avLst/>
          </a:prstGeom>
          <a:solidFill>
            <a:srgbClr val="FBBF24"/>
          </a:solidFill>
          <a:ln/>
        </p:spPr>
      </p:sp>
      <p:sp>
        <p:nvSpPr>
          <p:cNvPr id="6" name="Text 4"/>
          <p:cNvSpPr/>
          <p:nvPr/>
        </p:nvSpPr>
        <p:spPr>
          <a:xfrm>
            <a:off x="548640" y="1097280"/>
            <a:ext cx="2377440" cy="365760"/>
          </a:xfrm>
          <a:prstGeom prst="rect">
            <a:avLst/>
          </a:prstGeom>
          <a:noFill/>
          <a:ln/>
        </p:spPr>
        <p:txBody>
          <a:bodyPr wrap="square" rtlCol="0" anchor="ctr"/>
          <a:lstStyle/>
          <a:p>
            <a:pPr marL="0" indent="0" algn="ctr">
              <a:buNone/>
            </a:pPr>
            <a:r>
              <a:rPr lang="en-US" sz="1800" b="1" dirty="0">
                <a:solidFill>
                  <a:srgbClr val="FBBF24"/>
                </a:solidFill>
                <a:latin typeface="Trebuchet MS" pitchFamily="34" charset="0"/>
                <a:ea typeface="Trebuchet MS" pitchFamily="34" charset="-122"/>
                <a:cs typeface="Trebuchet MS" pitchFamily="34" charset="-120"/>
              </a:rPr>
              <a:t>Ask 모드</a:t>
            </a:r>
            <a:endParaRPr lang="en-US" sz="1800" dirty="0"/>
          </a:p>
        </p:txBody>
      </p:sp>
      <p:sp>
        <p:nvSpPr>
          <p:cNvPr id="7" name="Text 5"/>
          <p:cNvSpPr/>
          <p:nvPr/>
        </p:nvSpPr>
        <p:spPr>
          <a:xfrm>
            <a:off x="548640" y="1554480"/>
            <a:ext cx="2377440" cy="137160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모든 위험 작업에</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사람 확인 요청</a:t>
            </a:r>
            <a:endParaRPr lang="en-US" sz="1200" dirty="0"/>
          </a:p>
          <a:p>
            <a:pPr marL="0" indent="0" algn="ctr">
              <a:buNone/>
            </a:pP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"이 파일 삭제해도 될까요?"</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[Y/N]</a:t>
            </a:r>
            <a:endParaRPr lang="en-US" sz="1200" dirty="0"/>
          </a:p>
        </p:txBody>
      </p:sp>
      <p:sp>
        <p:nvSpPr>
          <p:cNvPr id="8" name="Text 6"/>
          <p:cNvSpPr/>
          <p:nvPr/>
        </p:nvSpPr>
        <p:spPr>
          <a:xfrm>
            <a:off x="548640" y="3017520"/>
            <a:ext cx="2377440" cy="365760"/>
          </a:xfrm>
          <a:prstGeom prst="rect">
            <a:avLst/>
          </a:prstGeom>
          <a:noFill/>
          <a:ln/>
        </p:spPr>
        <p:txBody>
          <a:bodyPr wrap="square" rtlCol="0" anchor="ctr"/>
          <a:lstStyle/>
          <a:p>
            <a:pPr marL="0" indent="0" algn="ctr">
              <a:buNone/>
            </a:pPr>
            <a:r>
              <a:rPr lang="en-US" sz="1100" i="1" dirty="0">
                <a:solidFill>
                  <a:srgbClr val="94A3B8"/>
                </a:solidFill>
                <a:latin typeface="Calibri" pitchFamily="34" charset="0"/>
                <a:ea typeface="Calibri" pitchFamily="34" charset="-122"/>
                <a:cs typeface="Calibri" pitchFamily="34" charset="-120"/>
              </a:rPr>
              <a:t>기본값 — 안전 우선</a:t>
            </a:r>
            <a:endParaRPr lang="en-US" sz="1100" dirty="0"/>
          </a:p>
        </p:txBody>
      </p:sp>
      <p:sp>
        <p:nvSpPr>
          <p:cNvPr id="9" name="Shape 7"/>
          <p:cNvSpPr/>
          <p:nvPr/>
        </p:nvSpPr>
        <p:spPr>
          <a:xfrm>
            <a:off x="3291840" y="1005840"/>
            <a:ext cx="2560320" cy="2560320"/>
          </a:xfrm>
          <a:prstGeom prst="rect">
            <a:avLst/>
          </a:prstGeom>
          <a:solidFill>
            <a:srgbClr val="1E293B"/>
          </a:solidFill>
          <a:ln/>
        </p:spPr>
      </p:sp>
      <p:sp>
        <p:nvSpPr>
          <p:cNvPr id="10" name="Shape 8"/>
          <p:cNvSpPr/>
          <p:nvPr/>
        </p:nvSpPr>
        <p:spPr>
          <a:xfrm>
            <a:off x="3291840" y="1005840"/>
            <a:ext cx="2560320" cy="54864"/>
          </a:xfrm>
          <a:prstGeom prst="rect">
            <a:avLst/>
          </a:prstGeom>
          <a:solidFill>
            <a:srgbClr val="10B981"/>
          </a:solidFill>
          <a:ln/>
        </p:spPr>
      </p:sp>
      <p:sp>
        <p:nvSpPr>
          <p:cNvPr id="11" name="Text 9"/>
          <p:cNvSpPr/>
          <p:nvPr/>
        </p:nvSpPr>
        <p:spPr>
          <a:xfrm>
            <a:off x="3383280" y="1097280"/>
            <a:ext cx="2377440" cy="365760"/>
          </a:xfrm>
          <a:prstGeom prst="rect">
            <a:avLst/>
          </a:prstGeom>
          <a:noFill/>
          <a:ln/>
        </p:spPr>
        <p:txBody>
          <a:bodyPr wrap="square" rtlCol="0" anchor="ctr"/>
          <a:lstStyle/>
          <a:p>
            <a:pPr marL="0" indent="0" algn="ctr">
              <a:buNone/>
            </a:pPr>
            <a:r>
              <a:rPr lang="en-US" sz="1800" b="1" dirty="0">
                <a:solidFill>
                  <a:srgbClr val="10B981"/>
                </a:solidFill>
                <a:latin typeface="Trebuchet MS" pitchFamily="34" charset="0"/>
                <a:ea typeface="Trebuchet MS" pitchFamily="34" charset="-122"/>
                <a:cs typeface="Trebuchet MS" pitchFamily="34" charset="-120"/>
              </a:rPr>
              <a:t>Trust 모드</a:t>
            </a:r>
            <a:endParaRPr lang="en-US" sz="1800" dirty="0"/>
          </a:p>
        </p:txBody>
      </p:sp>
      <p:sp>
        <p:nvSpPr>
          <p:cNvPr id="12" name="Text 10"/>
          <p:cNvSpPr/>
          <p:nvPr/>
        </p:nvSpPr>
        <p:spPr>
          <a:xfrm>
            <a:off x="3383280" y="1554480"/>
            <a:ext cx="2377440" cy="137160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모든 도구 호출</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자동 승인</a:t>
            </a:r>
            <a:endParaRPr lang="en-US" sz="1200" dirty="0"/>
          </a:p>
          <a:p>
            <a:pPr marL="0" indent="0" algn="ctr">
              <a:buNone/>
            </a:pP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oh --trust</a:t>
            </a:r>
            <a:endParaRPr lang="en-US" sz="1200" dirty="0"/>
          </a:p>
          <a:p>
            <a:pPr marL="0" indent="0" algn="ctr">
              <a:buNone/>
            </a:pP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빠르지만 위험</a:t>
            </a:r>
            <a:endParaRPr lang="en-US" sz="1200" dirty="0"/>
          </a:p>
        </p:txBody>
      </p:sp>
      <p:sp>
        <p:nvSpPr>
          <p:cNvPr id="13" name="Text 11"/>
          <p:cNvSpPr/>
          <p:nvPr/>
        </p:nvSpPr>
        <p:spPr>
          <a:xfrm>
            <a:off x="3383280" y="3017520"/>
            <a:ext cx="2377440" cy="365760"/>
          </a:xfrm>
          <a:prstGeom prst="rect">
            <a:avLst/>
          </a:prstGeom>
          <a:noFill/>
          <a:ln/>
        </p:spPr>
        <p:txBody>
          <a:bodyPr wrap="square" rtlCol="0" anchor="ctr"/>
          <a:lstStyle/>
          <a:p>
            <a:pPr marL="0" indent="0" algn="ctr">
              <a:buNone/>
            </a:pPr>
            <a:r>
              <a:rPr lang="en-US" sz="1100" i="1" dirty="0">
                <a:solidFill>
                  <a:srgbClr val="94A3B8"/>
                </a:solidFill>
                <a:latin typeface="Calibri" pitchFamily="34" charset="0"/>
                <a:ea typeface="Calibri" pitchFamily="34" charset="-122"/>
                <a:cs typeface="Calibri" pitchFamily="34" charset="-120"/>
              </a:rPr>
              <a:t>숙련자/자동화용</a:t>
            </a:r>
            <a:endParaRPr lang="en-US" sz="1100" dirty="0"/>
          </a:p>
        </p:txBody>
      </p:sp>
      <p:sp>
        <p:nvSpPr>
          <p:cNvPr id="14" name="Shape 12"/>
          <p:cNvSpPr/>
          <p:nvPr/>
        </p:nvSpPr>
        <p:spPr>
          <a:xfrm>
            <a:off x="6126480" y="1005840"/>
            <a:ext cx="2560320" cy="2560320"/>
          </a:xfrm>
          <a:prstGeom prst="rect">
            <a:avLst/>
          </a:prstGeom>
          <a:solidFill>
            <a:srgbClr val="1E293B"/>
          </a:solidFill>
          <a:ln/>
        </p:spPr>
      </p:sp>
      <p:sp>
        <p:nvSpPr>
          <p:cNvPr id="15" name="Shape 13"/>
          <p:cNvSpPr/>
          <p:nvPr/>
        </p:nvSpPr>
        <p:spPr>
          <a:xfrm>
            <a:off x="6126480" y="1005840"/>
            <a:ext cx="2560320" cy="54864"/>
          </a:xfrm>
          <a:prstGeom prst="rect">
            <a:avLst/>
          </a:prstGeom>
          <a:solidFill>
            <a:srgbClr val="EF4444"/>
          </a:solidFill>
          <a:ln/>
        </p:spPr>
      </p:sp>
      <p:sp>
        <p:nvSpPr>
          <p:cNvPr id="16" name="Text 14"/>
          <p:cNvSpPr/>
          <p:nvPr/>
        </p:nvSpPr>
        <p:spPr>
          <a:xfrm>
            <a:off x="6217920" y="1097280"/>
            <a:ext cx="2377440" cy="365760"/>
          </a:xfrm>
          <a:prstGeom prst="rect">
            <a:avLst/>
          </a:prstGeom>
          <a:noFill/>
          <a:ln/>
        </p:spPr>
        <p:txBody>
          <a:bodyPr wrap="square" rtlCol="0" anchor="ctr"/>
          <a:lstStyle/>
          <a:p>
            <a:pPr marL="0" indent="0" algn="ctr">
              <a:buNone/>
            </a:pPr>
            <a:r>
              <a:rPr lang="en-US" sz="1800" b="1" dirty="0">
                <a:solidFill>
                  <a:srgbClr val="EF4444"/>
                </a:solidFill>
                <a:latin typeface="Trebuchet MS" pitchFamily="34" charset="0"/>
                <a:ea typeface="Trebuchet MS" pitchFamily="34" charset="-122"/>
                <a:cs typeface="Trebuchet MS" pitchFamily="34" charset="-120"/>
              </a:rPr>
              <a:t>Deny 모드</a:t>
            </a:r>
            <a:endParaRPr lang="en-US" sz="1800" dirty="0"/>
          </a:p>
        </p:txBody>
      </p:sp>
      <p:sp>
        <p:nvSpPr>
          <p:cNvPr id="17" name="Text 15"/>
          <p:cNvSpPr/>
          <p:nvPr/>
        </p:nvSpPr>
        <p:spPr>
          <a:xfrm>
            <a:off x="6217920" y="1554480"/>
            <a:ext cx="2377440" cy="1371600"/>
          </a:xfrm>
          <a:prstGeom prst="rect">
            <a:avLst/>
          </a:prstGeom>
          <a:noFill/>
          <a:ln/>
        </p:spPr>
        <p:txBody>
          <a:bodyPr wrap="square" rtlCol="0" anchor="ctr"/>
          <a:lstStyle/>
          <a:p>
            <a:pPr marL="0" indent="0" algn="ctr">
              <a:buNone/>
            </a:pPr>
            <a:r>
              <a:rPr lang="en-US" sz="1200" dirty="0">
                <a:solidFill>
                  <a:srgbClr val="CBD5E1"/>
                </a:solidFill>
                <a:latin typeface="Calibri" pitchFamily="34" charset="0"/>
                <a:ea typeface="Calibri" pitchFamily="34" charset="-122"/>
                <a:cs typeface="Calibri" pitchFamily="34" charset="-120"/>
              </a:rPr>
              <a:t>특정 명령어/경로</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원천 차단</a:t>
            </a:r>
            <a:endParaRPr lang="en-US" sz="1200" dirty="0"/>
          </a:p>
          <a:p>
            <a:pPr marL="0" indent="0" algn="ctr">
              <a:buNone/>
            </a:pP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rm -rf / 같은</a:t>
            </a:r>
            <a:endParaRPr lang="en-US" sz="1200" dirty="0"/>
          </a:p>
          <a:p>
            <a:pPr marL="0" indent="0" algn="ctr">
              <a:buNone/>
            </a:pPr>
            <a:r>
              <a:rPr lang="en-US" sz="1200" dirty="0">
                <a:solidFill>
                  <a:srgbClr val="CBD5E1"/>
                </a:solidFill>
                <a:latin typeface="Calibri" pitchFamily="34" charset="0"/>
                <a:ea typeface="Calibri" pitchFamily="34" charset="-122"/>
                <a:cs typeface="Calibri" pitchFamily="34" charset="-120"/>
              </a:rPr>
              <a:t>위험 명령 차단</a:t>
            </a:r>
            <a:endParaRPr lang="en-US" sz="1200" dirty="0"/>
          </a:p>
        </p:txBody>
      </p:sp>
      <p:sp>
        <p:nvSpPr>
          <p:cNvPr id="18" name="Text 16"/>
          <p:cNvSpPr/>
          <p:nvPr/>
        </p:nvSpPr>
        <p:spPr>
          <a:xfrm>
            <a:off x="6217920" y="3017520"/>
            <a:ext cx="2377440" cy="365760"/>
          </a:xfrm>
          <a:prstGeom prst="rect">
            <a:avLst/>
          </a:prstGeom>
          <a:noFill/>
          <a:ln/>
        </p:spPr>
        <p:txBody>
          <a:bodyPr wrap="square" rtlCol="0" anchor="ctr"/>
          <a:lstStyle/>
          <a:p>
            <a:pPr marL="0" indent="0" algn="ctr">
              <a:buNone/>
            </a:pPr>
            <a:r>
              <a:rPr lang="en-US" sz="1100" i="1" dirty="0">
                <a:solidFill>
                  <a:srgbClr val="94A3B8"/>
                </a:solidFill>
                <a:latin typeface="Calibri" pitchFamily="34" charset="0"/>
                <a:ea typeface="Calibri" pitchFamily="34" charset="-122"/>
                <a:cs typeface="Calibri" pitchFamily="34" charset="-120"/>
              </a:rPr>
              <a:t>엔터프라이즈 필수</a:t>
            </a:r>
            <a:endParaRPr lang="en-US" sz="1100" dirty="0"/>
          </a:p>
        </p:txBody>
      </p:sp>
      <p:sp>
        <p:nvSpPr>
          <p:cNvPr id="19" name="Shape 17"/>
          <p:cNvSpPr/>
          <p:nvPr/>
        </p:nvSpPr>
        <p:spPr>
          <a:xfrm>
            <a:off x="457200" y="3840480"/>
            <a:ext cx="8229600" cy="914400"/>
          </a:xfrm>
          <a:prstGeom prst="rect">
            <a:avLst/>
          </a:prstGeom>
          <a:solidFill>
            <a:srgbClr val="1E293B"/>
          </a:solidFill>
          <a:ln/>
        </p:spPr>
      </p:sp>
      <p:sp>
        <p:nvSpPr>
          <p:cNvPr id="20" name="Text 18"/>
          <p:cNvSpPr/>
          <p:nvPr/>
        </p:nvSpPr>
        <p:spPr>
          <a:xfrm>
            <a:off x="640080" y="3886200"/>
            <a:ext cx="768096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우리 하네스 프로젝트와의 연결</a:t>
            </a:r>
            <a:endParaRPr lang="en-US" sz="1400" dirty="0"/>
          </a:p>
        </p:txBody>
      </p:sp>
      <p:sp>
        <p:nvSpPr>
          <p:cNvPr id="21" name="Text 19"/>
          <p:cNvSpPr/>
          <p:nvPr/>
        </p:nvSpPr>
        <p:spPr>
          <a:xfrm>
            <a:off x="640080" y="4206240"/>
            <a:ext cx="7680960" cy="4572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evaluator.md의 "절대 관대하게 보지 마라" = 소프트 규칙 (프롬프트)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permissions/의 경로 규칙 + 명령어 차단 = 하드 규칙 (구조적 강제)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둘 다 필요합니다. 프롬프트로 방향을 잡고, permissions로 울타리를 칩니다.</a:t>
            </a:r>
            <a:endParaRPr lang="en-US" sz="1200" dirty="0"/>
          </a:p>
        </p:txBody>
      </p:sp>
      <p:sp>
        <p:nvSpPr>
          <p:cNvPr id="22" name="Text 2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3" name="Text 2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39 / 43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6B6D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숫자로 보는 하네스 효과</a:t>
            </a:r>
            <a:endParaRPr lang="en-US" sz="2600" dirty="0"/>
          </a:p>
        </p:txBody>
      </p:sp>
      <p:sp>
        <p:nvSpPr>
          <p:cNvPr id="4" name="Shape 2"/>
          <p:cNvSpPr/>
          <p:nvPr/>
        </p:nvSpPr>
        <p:spPr>
          <a:xfrm>
            <a:off x="457200" y="921679"/>
            <a:ext cx="3931920" cy="3200400"/>
          </a:xfrm>
          <a:prstGeom prst="rect">
            <a:avLst/>
          </a:prstGeom>
          <a:solidFill>
            <a:srgbClr val="1E293B"/>
          </a:solidFill>
          <a:ln/>
        </p:spPr>
        <p:txBody>
          <a:bodyPr/>
          <a:lstStyle/>
          <a:p>
            <a:endParaRPr/>
          </a:p>
        </p:txBody>
      </p:sp>
      <p:sp>
        <p:nvSpPr>
          <p:cNvPr id="5" name="Shape 3"/>
          <p:cNvSpPr/>
          <p:nvPr/>
        </p:nvSpPr>
        <p:spPr>
          <a:xfrm>
            <a:off x="457200" y="921679"/>
            <a:ext cx="3931920" cy="54864"/>
          </a:xfrm>
          <a:prstGeom prst="rect">
            <a:avLst/>
          </a:prstGeom>
          <a:solidFill>
            <a:srgbClr val="3B82F6"/>
          </a:solidFill>
          <a:ln/>
        </p:spPr>
        <p:txBody>
          <a:bodyPr/>
          <a:lstStyle/>
          <a:p>
            <a:endParaRPr/>
          </a:p>
        </p:txBody>
      </p:sp>
      <p:sp>
        <p:nvSpPr>
          <p:cNvPr id="6" name="Text 4"/>
          <p:cNvSpPr/>
          <p:nvPr/>
        </p:nvSpPr>
        <p:spPr>
          <a:xfrm>
            <a:off x="640080" y="1013119"/>
            <a:ext cx="3566160" cy="365760"/>
          </a:xfrm>
          <a:prstGeom prst="rect">
            <a:avLst/>
          </a:prstGeom>
          <a:noFill/>
          <a:ln/>
        </p:spPr>
        <p:txBody>
          <a:bodyPr wrap="square" rtlCol="0" anchor="ctr"/>
          <a:lstStyle/>
          <a:p>
            <a:pPr marL="0" indent="0">
              <a:buNone/>
            </a:pPr>
            <a:r>
              <a:rPr lang="en-US" sz="1500" b="1" dirty="0">
                <a:solidFill>
                  <a:srgbClr val="3B82F6"/>
                </a:solidFill>
                <a:latin typeface="Trebuchet MS" pitchFamily="34" charset="0"/>
                <a:ea typeface="Trebuchet MS" pitchFamily="34" charset="-122"/>
                <a:cs typeface="Trebuchet MS" pitchFamily="34" charset="-120"/>
              </a:rPr>
              <a:t>OpenAI 공식 블로그</a:t>
            </a:r>
            <a:endParaRPr lang="en-US" sz="1500" dirty="0"/>
          </a:p>
        </p:txBody>
      </p:sp>
      <p:sp>
        <p:nvSpPr>
          <p:cNvPr id="7" name="Text 5"/>
          <p:cNvSpPr/>
          <p:nvPr/>
        </p:nvSpPr>
        <p:spPr>
          <a:xfrm>
            <a:off x="640080" y="1470319"/>
            <a:ext cx="3566160" cy="457200"/>
          </a:xfrm>
          <a:prstGeom prst="rect">
            <a:avLst/>
          </a:prstGeom>
          <a:noFill/>
          <a:ln/>
        </p:spPr>
        <p:txBody>
          <a:bodyPr wrap="square" rtlCol="0" anchor="ctr"/>
          <a:lstStyle/>
          <a:p>
            <a:pPr marL="0" indent="0">
              <a:buNone/>
            </a:pPr>
            <a:r>
              <a:rPr lang="en-US" sz="2200" b="1" dirty="0">
                <a:solidFill>
                  <a:srgbClr val="FFFFFF"/>
                </a:solidFill>
                <a:latin typeface="Trebuchet MS" pitchFamily="34" charset="0"/>
                <a:ea typeface="Trebuchet MS" pitchFamily="34" charset="-122"/>
                <a:cs typeface="Trebuchet MS" pitchFamily="34" charset="-120"/>
              </a:rPr>
              <a:t>엔지니어 3명 x 5개월</a:t>
            </a:r>
            <a:endParaRPr lang="en-US" sz="2200" dirty="0"/>
          </a:p>
        </p:txBody>
      </p:sp>
      <p:sp>
        <p:nvSpPr>
          <p:cNvPr id="8" name="Text 6"/>
          <p:cNvSpPr/>
          <p:nvPr/>
        </p:nvSpPr>
        <p:spPr>
          <a:xfrm>
            <a:off x="640080" y="2018959"/>
            <a:ext cx="3566160" cy="548640"/>
          </a:xfrm>
          <a:prstGeom prst="rect">
            <a:avLst/>
          </a:prstGeom>
          <a:noFill/>
          <a:ln/>
        </p:spPr>
        <p:txBody>
          <a:bodyPr wrap="square" rtlCol="0" anchor="ctr"/>
          <a:lstStyle/>
          <a:p>
            <a:pPr marL="0" indent="0">
              <a:buNone/>
            </a:pPr>
            <a:r>
              <a:rPr lang="en-US" sz="1400" b="1" dirty="0">
                <a:solidFill>
                  <a:srgbClr val="F97316"/>
                </a:solidFill>
                <a:latin typeface="Calibri" pitchFamily="34" charset="0"/>
                <a:ea typeface="Calibri" pitchFamily="34" charset="-122"/>
                <a:cs typeface="Calibri" pitchFamily="34" charset="-120"/>
              </a:rPr>
              <a:t>코드 한 줄 안 쓰고</a:t>
            </a:r>
            <a:endParaRPr lang="en-US" sz="1400" dirty="0"/>
          </a:p>
          <a:p>
            <a:pPr marL="0" indent="0">
              <a:buNone/>
            </a:pPr>
            <a:r>
              <a:rPr lang="en-US" sz="1400" b="1" dirty="0">
                <a:solidFill>
                  <a:srgbClr val="F97316"/>
                </a:solidFill>
                <a:latin typeface="Calibri" pitchFamily="34" charset="0"/>
                <a:ea typeface="Calibri" pitchFamily="34" charset="-122"/>
                <a:cs typeface="Calibri" pitchFamily="34" charset="-120"/>
              </a:rPr>
              <a:t>시스템만 구축</a:t>
            </a:r>
            <a:endParaRPr lang="en-US" sz="1400" dirty="0"/>
          </a:p>
        </p:txBody>
      </p:sp>
      <p:sp>
        <p:nvSpPr>
          <p:cNvPr id="9" name="Text 7"/>
          <p:cNvSpPr/>
          <p:nvPr/>
        </p:nvSpPr>
        <p:spPr>
          <a:xfrm>
            <a:off x="640080" y="2750479"/>
            <a:ext cx="3566160" cy="118872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1. agent.md 작성 (업무 지침서)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2. CI 게이트 구축 (자동 테스트)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3. 도구 경계 설정 (권한 제한)</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4. 피드백 루프 구성</a:t>
            </a:r>
            <a:endParaRPr lang="en-US" sz="1200" dirty="0"/>
          </a:p>
        </p:txBody>
      </p:sp>
      <p:sp>
        <p:nvSpPr>
          <p:cNvPr id="10" name="Shape 8"/>
          <p:cNvSpPr/>
          <p:nvPr/>
        </p:nvSpPr>
        <p:spPr>
          <a:xfrm>
            <a:off x="4754880" y="921679"/>
            <a:ext cx="3931920" cy="3200400"/>
          </a:xfrm>
          <a:prstGeom prst="rect">
            <a:avLst/>
          </a:prstGeom>
          <a:solidFill>
            <a:srgbClr val="1E293B"/>
          </a:solidFill>
          <a:ln/>
        </p:spPr>
        <p:txBody>
          <a:bodyPr/>
          <a:lstStyle/>
          <a:p>
            <a:endParaRPr/>
          </a:p>
        </p:txBody>
      </p:sp>
      <p:sp>
        <p:nvSpPr>
          <p:cNvPr id="11" name="Shape 9"/>
          <p:cNvSpPr/>
          <p:nvPr/>
        </p:nvSpPr>
        <p:spPr>
          <a:xfrm>
            <a:off x="4754880" y="921679"/>
            <a:ext cx="3931920" cy="54864"/>
          </a:xfrm>
          <a:prstGeom prst="rect">
            <a:avLst/>
          </a:prstGeom>
          <a:solidFill>
            <a:srgbClr val="10B981"/>
          </a:solidFill>
          <a:ln/>
        </p:spPr>
        <p:txBody>
          <a:bodyPr/>
          <a:lstStyle/>
          <a:p>
            <a:endParaRPr/>
          </a:p>
        </p:txBody>
      </p:sp>
      <p:sp>
        <p:nvSpPr>
          <p:cNvPr id="12" name="Text 10"/>
          <p:cNvSpPr/>
          <p:nvPr/>
        </p:nvSpPr>
        <p:spPr>
          <a:xfrm>
            <a:off x="4937760" y="1013119"/>
            <a:ext cx="3566160" cy="365760"/>
          </a:xfrm>
          <a:prstGeom prst="rect">
            <a:avLst/>
          </a:prstGeom>
          <a:noFill/>
          <a:ln/>
        </p:spPr>
        <p:txBody>
          <a:bodyPr wrap="square" rtlCol="0" anchor="ctr"/>
          <a:lstStyle/>
          <a:p>
            <a:pPr marL="0" indent="0">
              <a:buNone/>
            </a:pPr>
            <a:r>
              <a:rPr lang="en-US" sz="1500" b="1" dirty="0">
                <a:solidFill>
                  <a:srgbClr val="10B981"/>
                </a:solidFill>
                <a:latin typeface="Trebuchet MS" pitchFamily="34" charset="0"/>
                <a:ea typeface="Trebuchet MS" pitchFamily="34" charset="-122"/>
                <a:cs typeface="Trebuchet MS" pitchFamily="34" charset="-120"/>
              </a:rPr>
              <a:t>LangChain 벤치마크</a:t>
            </a:r>
            <a:endParaRPr lang="en-US" sz="1500" dirty="0"/>
          </a:p>
        </p:txBody>
      </p:sp>
      <p:sp>
        <p:nvSpPr>
          <p:cNvPr id="13" name="Text 11"/>
          <p:cNvSpPr/>
          <p:nvPr/>
        </p:nvSpPr>
        <p:spPr>
          <a:xfrm>
            <a:off x="4937760" y="1470319"/>
            <a:ext cx="3566160" cy="457200"/>
          </a:xfrm>
          <a:prstGeom prst="rect">
            <a:avLst/>
          </a:prstGeom>
          <a:noFill/>
          <a:ln/>
        </p:spPr>
        <p:txBody>
          <a:bodyPr wrap="square"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30위 → 5위</a:t>
            </a:r>
            <a:endParaRPr lang="en-US" sz="2800" dirty="0"/>
          </a:p>
        </p:txBody>
      </p:sp>
      <p:sp>
        <p:nvSpPr>
          <p:cNvPr id="14" name="Text 12"/>
          <p:cNvSpPr/>
          <p:nvPr/>
        </p:nvSpPr>
        <p:spPr>
          <a:xfrm>
            <a:off x="4937760" y="2018959"/>
            <a:ext cx="3566160" cy="548640"/>
          </a:xfrm>
          <a:prstGeom prst="rect">
            <a:avLst/>
          </a:prstGeom>
          <a:noFill/>
          <a:ln/>
        </p:spPr>
        <p:txBody>
          <a:bodyPr wrap="square" rtlCol="0" anchor="ctr"/>
          <a:lstStyle/>
          <a:p>
            <a:pPr marL="0" indent="0">
              <a:buNone/>
            </a:pPr>
            <a:r>
              <a:rPr lang="en-US" sz="1400" b="1" dirty="0">
                <a:solidFill>
                  <a:srgbClr val="F97316"/>
                </a:solidFill>
                <a:latin typeface="Calibri" pitchFamily="34" charset="0"/>
                <a:ea typeface="Calibri" pitchFamily="34" charset="-122"/>
                <a:cs typeface="Calibri" pitchFamily="34" charset="-120"/>
              </a:rPr>
              <a:t>25단계 상승</a:t>
            </a:r>
            <a:endParaRPr lang="en-US" sz="1400" dirty="0"/>
          </a:p>
          <a:p>
            <a:pPr marL="0" indent="0">
              <a:buNone/>
            </a:pPr>
            <a:r>
              <a:rPr lang="en-US" sz="1400" b="1" dirty="0">
                <a:solidFill>
                  <a:srgbClr val="F97316"/>
                </a:solidFill>
                <a:latin typeface="Calibri" pitchFamily="34" charset="0"/>
                <a:ea typeface="Calibri" pitchFamily="34" charset="-122"/>
                <a:cs typeface="Calibri" pitchFamily="34" charset="-120"/>
              </a:rPr>
              <a:t>모델 변경 없이 하네스만 개선</a:t>
            </a:r>
            <a:endParaRPr lang="en-US" sz="1400" dirty="0"/>
          </a:p>
        </p:txBody>
      </p:sp>
      <p:sp>
        <p:nvSpPr>
          <p:cNvPr id="15" name="Text 13"/>
          <p:cNvSpPr/>
          <p:nvPr/>
        </p:nvSpPr>
        <p:spPr>
          <a:xfrm>
            <a:off x="4937760" y="2841919"/>
            <a:ext cx="3566160" cy="1097280"/>
          </a:xfrm>
          <a:prstGeom prst="rect">
            <a:avLst/>
          </a:prstGeom>
          <a:noFill/>
          <a:ln/>
        </p:spPr>
        <p:txBody>
          <a:bodyPr wrap="square" rtlCol="0" anchor="ctr"/>
          <a:lstStyle/>
          <a:p>
            <a:pPr marL="0" indent="0">
              <a:buNone/>
            </a:pPr>
            <a:r>
              <a:rPr lang="en-US" sz="1300" i="1" dirty="0">
                <a:solidFill>
                  <a:srgbClr val="CBD5E1"/>
                </a:solidFill>
                <a:latin typeface="Calibri" pitchFamily="34" charset="0"/>
                <a:ea typeface="Calibri" pitchFamily="34" charset="-122"/>
                <a:cs typeface="Calibri" pitchFamily="34" charset="-120"/>
              </a:rPr>
              <a:t>"사람이 시스템을 만들고,</a:t>
            </a:r>
            <a:endParaRPr lang="en-US" sz="1300" dirty="0"/>
          </a:p>
          <a:p>
            <a:pPr marL="0" indent="0">
              <a:buNone/>
            </a:pPr>
            <a:r>
              <a:rPr lang="en-US" sz="1300" i="1" dirty="0">
                <a:solidFill>
                  <a:srgbClr val="CBD5E1"/>
                </a:solidFill>
                <a:latin typeface="Calibri" pitchFamily="34" charset="0"/>
                <a:ea typeface="Calibri" pitchFamily="34" charset="-122"/>
                <a:cs typeface="Calibri" pitchFamily="34" charset="-120"/>
              </a:rPr>
              <a:t>에이전트는 그 시스템 안에서</a:t>
            </a:r>
            <a:endParaRPr lang="en-US" sz="1300" dirty="0"/>
          </a:p>
          <a:p>
            <a:pPr marL="0" indent="0">
              <a:buNone/>
            </a:pPr>
            <a:r>
              <a:rPr lang="en-US" sz="1300" i="1" dirty="0">
                <a:solidFill>
                  <a:srgbClr val="CBD5E1"/>
                </a:solidFill>
                <a:latin typeface="Calibri" pitchFamily="34" charset="0"/>
                <a:ea typeface="Calibri" pitchFamily="34" charset="-122"/>
                <a:cs typeface="Calibri" pitchFamily="34" charset="-120"/>
              </a:rPr>
              <a:t>수행만 한다."</a:t>
            </a:r>
            <a:endParaRPr lang="en-US" sz="1300" dirty="0"/>
          </a:p>
          <a:p>
            <a:pPr marL="0" indent="0">
              <a:buNone/>
            </a:pPr>
            <a:endParaRPr lang="en-US" sz="1300" dirty="0"/>
          </a:p>
          <a:p>
            <a:pPr marL="0" indent="0">
              <a:buNone/>
            </a:pPr>
            <a:r>
              <a:rPr lang="en-US" sz="1300" i="1" dirty="0">
                <a:solidFill>
                  <a:srgbClr val="CBD5E1"/>
                </a:solidFill>
                <a:latin typeface="Calibri" pitchFamily="34" charset="0"/>
                <a:ea typeface="Calibri" pitchFamily="34" charset="-122"/>
                <a:cs typeface="Calibri" pitchFamily="34" charset="-120"/>
              </a:rPr>
              <a:t>-- OpenAI</a:t>
            </a:r>
            <a:endParaRPr lang="en-US" sz="1300" dirty="0"/>
          </a:p>
        </p:txBody>
      </p:sp>
      <p:sp>
        <p:nvSpPr>
          <p:cNvPr id="16" name="Shape 14"/>
          <p:cNvSpPr/>
          <p:nvPr/>
        </p:nvSpPr>
        <p:spPr>
          <a:xfrm>
            <a:off x="457200" y="4304959"/>
            <a:ext cx="8229600" cy="457200"/>
          </a:xfrm>
          <a:prstGeom prst="rect">
            <a:avLst/>
          </a:prstGeom>
          <a:solidFill>
            <a:srgbClr val="1E293B"/>
          </a:solidFill>
          <a:ln/>
        </p:spPr>
        <p:txBody>
          <a:bodyPr/>
          <a:lstStyle/>
          <a:p>
            <a:endParaRPr/>
          </a:p>
        </p:txBody>
      </p:sp>
      <p:sp>
        <p:nvSpPr>
          <p:cNvPr id="17" name="Text 15"/>
          <p:cNvSpPr/>
          <p:nvPr/>
        </p:nvSpPr>
        <p:spPr>
          <a:xfrm>
            <a:off x="640080" y="4304959"/>
            <a:ext cx="7863840" cy="457200"/>
          </a:xfrm>
          <a:prstGeom prst="rect">
            <a:avLst/>
          </a:prstGeom>
          <a:noFill/>
          <a:ln/>
        </p:spPr>
        <p:txBody>
          <a:bodyPr wrap="square" rtlCol="0" anchor="ctr"/>
          <a:lstStyle/>
          <a:p>
            <a:pPr marL="0" indent="0">
              <a:buNone/>
            </a:pPr>
            <a:r>
              <a:rPr lang="en-US" sz="1400" b="1" dirty="0">
                <a:solidFill>
                  <a:srgbClr val="06B6D4"/>
                </a:solidFill>
                <a:latin typeface="Calibri" pitchFamily="34" charset="0"/>
                <a:ea typeface="Calibri" pitchFamily="34" charset="-122"/>
                <a:cs typeface="Calibri" pitchFamily="34" charset="-120"/>
              </a:rPr>
              <a:t>AI 에이전트 성능을 좌우하는 것은 모델의 지능이 아니라 하네스입니다.</a:t>
            </a:r>
            <a:endParaRPr lang="en-US" sz="1400" dirty="0"/>
          </a:p>
        </p:txBody>
      </p:sp>
      <p:sp>
        <p:nvSpPr>
          <p:cNvPr id="18" name="Text 16"/>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9" name="Text 17"/>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 / 43</a:t>
            </a:r>
            <a:endParaRPr lang="en-US" sz="9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우리 프로젝트 vs OpenHarness: 1:1 매핑</a:t>
            </a:r>
            <a:endParaRPr lang="en-US" sz="2600" dirty="0"/>
          </a:p>
        </p:txBody>
      </p:sp>
      <p:sp>
        <p:nvSpPr>
          <p:cNvPr id="3" name="Text 1"/>
          <p:cNvSpPr/>
          <p:nvPr/>
        </p:nvSpPr>
        <p:spPr>
          <a:xfrm>
            <a:off x="457200" y="640080"/>
            <a:ext cx="2560320" cy="274320"/>
          </a:xfrm>
          <a:prstGeom prst="rect">
            <a:avLst/>
          </a:prstGeom>
          <a:noFill/>
          <a:ln/>
        </p:spPr>
        <p:txBody>
          <a:bodyPr wrap="square" rtlCol="0" anchor="ctr"/>
          <a:lstStyle/>
          <a:p>
            <a:pPr marL="0" indent="0">
              <a:buNone/>
            </a:pPr>
            <a:r>
              <a:rPr lang="en-US" sz="1100" b="1" dirty="0">
                <a:solidFill>
                  <a:srgbClr val="F97316"/>
                </a:solidFill>
                <a:latin typeface="Trebuchet MS" pitchFamily="34" charset="0"/>
                <a:ea typeface="Trebuchet MS" pitchFamily="34" charset="-122"/>
                <a:cs typeface="Trebuchet MS" pitchFamily="34" charset="-120"/>
              </a:rPr>
              <a:t>우리 하네스 프로젝트</a:t>
            </a:r>
            <a:endParaRPr lang="en-US" sz="1100" dirty="0"/>
          </a:p>
        </p:txBody>
      </p:sp>
      <p:sp>
        <p:nvSpPr>
          <p:cNvPr id="4" name="Text 2"/>
          <p:cNvSpPr/>
          <p:nvPr/>
        </p:nvSpPr>
        <p:spPr>
          <a:xfrm>
            <a:off x="3108960" y="640080"/>
            <a:ext cx="2286000" cy="274320"/>
          </a:xfrm>
          <a:prstGeom prst="rect">
            <a:avLst/>
          </a:prstGeom>
          <a:noFill/>
          <a:ln/>
        </p:spPr>
        <p:txBody>
          <a:bodyPr wrap="square" rtlCol="0" anchor="ctr"/>
          <a:lstStyle/>
          <a:p>
            <a:pPr marL="0" indent="0">
              <a:buNone/>
            </a:pPr>
            <a:r>
              <a:rPr lang="en-US" sz="1100" b="1" dirty="0">
                <a:solidFill>
                  <a:srgbClr val="3B82F6"/>
                </a:solidFill>
                <a:latin typeface="Trebuchet MS" pitchFamily="34" charset="0"/>
                <a:ea typeface="Trebuchet MS" pitchFamily="34" charset="-122"/>
                <a:cs typeface="Trebuchet MS" pitchFamily="34" charset="-120"/>
              </a:rPr>
              <a:t>OpenHarness 대응</a:t>
            </a:r>
            <a:endParaRPr lang="en-US" sz="1100" dirty="0"/>
          </a:p>
        </p:txBody>
      </p:sp>
      <p:sp>
        <p:nvSpPr>
          <p:cNvPr id="5" name="Text 3"/>
          <p:cNvSpPr/>
          <p:nvPr/>
        </p:nvSpPr>
        <p:spPr>
          <a:xfrm>
            <a:off x="5486400" y="640080"/>
            <a:ext cx="3200400" cy="274320"/>
          </a:xfrm>
          <a:prstGeom prst="rect">
            <a:avLst/>
          </a:prstGeom>
          <a:noFill/>
          <a:ln/>
        </p:spPr>
        <p:txBody>
          <a:bodyPr wrap="square" rtlCol="0" anchor="ctr"/>
          <a:lstStyle/>
          <a:p>
            <a:pPr marL="0" indent="0">
              <a:buNone/>
            </a:pPr>
            <a:r>
              <a:rPr lang="en-US" sz="1100" b="1" dirty="0">
                <a:solidFill>
                  <a:srgbClr val="94A3B8"/>
                </a:solidFill>
                <a:latin typeface="Trebuchet MS" pitchFamily="34" charset="0"/>
                <a:ea typeface="Trebuchet MS" pitchFamily="34" charset="-122"/>
                <a:cs typeface="Trebuchet MS" pitchFamily="34" charset="-120"/>
              </a:rPr>
              <a:t>역할</a:t>
            </a:r>
            <a:endParaRPr lang="en-US" sz="1100" dirty="0"/>
          </a:p>
        </p:txBody>
      </p:sp>
      <p:sp>
        <p:nvSpPr>
          <p:cNvPr id="6" name="Shape 4"/>
          <p:cNvSpPr/>
          <p:nvPr/>
        </p:nvSpPr>
        <p:spPr>
          <a:xfrm>
            <a:off x="274320" y="960120"/>
            <a:ext cx="8595360" cy="457200"/>
          </a:xfrm>
          <a:prstGeom prst="rect">
            <a:avLst/>
          </a:prstGeom>
          <a:solidFill>
            <a:srgbClr val="F1F5F9"/>
          </a:solidFill>
          <a:ln/>
        </p:spPr>
      </p:sp>
      <p:sp>
        <p:nvSpPr>
          <p:cNvPr id="7" name="Shape 5"/>
          <p:cNvSpPr/>
          <p:nvPr/>
        </p:nvSpPr>
        <p:spPr>
          <a:xfrm>
            <a:off x="274320" y="960120"/>
            <a:ext cx="54864" cy="457200"/>
          </a:xfrm>
          <a:prstGeom prst="rect">
            <a:avLst/>
          </a:prstGeom>
          <a:solidFill>
            <a:srgbClr val="F97316"/>
          </a:solidFill>
          <a:ln/>
        </p:spPr>
      </p:sp>
      <p:sp>
        <p:nvSpPr>
          <p:cNvPr id="8" name="Text 6"/>
          <p:cNvSpPr/>
          <p:nvPr/>
        </p:nvSpPr>
        <p:spPr>
          <a:xfrm>
            <a:off x="457200" y="960120"/>
            <a:ext cx="2560320" cy="457200"/>
          </a:xfrm>
          <a:prstGeom prst="rect">
            <a:avLst/>
          </a:prstGeom>
          <a:noFill/>
          <a:ln/>
        </p:spPr>
        <p:txBody>
          <a:bodyPr wrap="square" rtlCol="0" anchor="ctr"/>
          <a:lstStyle/>
          <a:p>
            <a:pPr marL="0" indent="0">
              <a:buNone/>
            </a:pPr>
            <a:r>
              <a:rPr lang="en-US" sz="1100" b="1" dirty="0">
                <a:solidFill>
                  <a:srgbClr val="F97316"/>
                </a:solidFill>
                <a:latin typeface="Consolas" pitchFamily="34" charset="0"/>
                <a:ea typeface="Consolas" pitchFamily="34" charset="-122"/>
                <a:cs typeface="Consolas" pitchFamily="34" charset="-120"/>
              </a:rPr>
              <a:t>AGENTS.md</a:t>
            </a:r>
            <a:endParaRPr lang="en-US" sz="1100" dirty="0"/>
          </a:p>
        </p:txBody>
      </p:sp>
      <p:sp>
        <p:nvSpPr>
          <p:cNvPr id="9" name="Text 7"/>
          <p:cNvSpPr/>
          <p:nvPr/>
        </p:nvSpPr>
        <p:spPr>
          <a:xfrm>
            <a:off x="3108960" y="96012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prompts/ + engine/</a:t>
            </a:r>
            <a:endParaRPr lang="en-US" sz="1100" dirty="0"/>
          </a:p>
        </p:txBody>
      </p:sp>
      <p:sp>
        <p:nvSpPr>
          <p:cNvPr id="10" name="Text 8"/>
          <p:cNvSpPr/>
          <p:nvPr/>
        </p:nvSpPr>
        <p:spPr>
          <a:xfrm>
            <a:off x="5486400" y="96012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오케스트레이터, 실행 루프 제어</a:t>
            </a:r>
            <a:endParaRPr lang="en-US" sz="1100" dirty="0"/>
          </a:p>
        </p:txBody>
      </p:sp>
      <p:sp>
        <p:nvSpPr>
          <p:cNvPr id="11" name="Shape 9"/>
          <p:cNvSpPr/>
          <p:nvPr/>
        </p:nvSpPr>
        <p:spPr>
          <a:xfrm>
            <a:off x="274320" y="1508760"/>
            <a:ext cx="8595360" cy="457200"/>
          </a:xfrm>
          <a:prstGeom prst="rect">
            <a:avLst/>
          </a:prstGeom>
          <a:solidFill>
            <a:srgbClr val="FFFFFF"/>
          </a:solidFill>
          <a:ln/>
        </p:spPr>
      </p:sp>
      <p:sp>
        <p:nvSpPr>
          <p:cNvPr id="12" name="Shape 10"/>
          <p:cNvSpPr/>
          <p:nvPr/>
        </p:nvSpPr>
        <p:spPr>
          <a:xfrm>
            <a:off x="274320" y="1508760"/>
            <a:ext cx="54864" cy="457200"/>
          </a:xfrm>
          <a:prstGeom prst="rect">
            <a:avLst/>
          </a:prstGeom>
          <a:solidFill>
            <a:srgbClr val="8B5CF6"/>
          </a:solidFill>
          <a:ln/>
        </p:spPr>
      </p:sp>
      <p:sp>
        <p:nvSpPr>
          <p:cNvPr id="13" name="Text 11"/>
          <p:cNvSpPr/>
          <p:nvPr/>
        </p:nvSpPr>
        <p:spPr>
          <a:xfrm>
            <a:off x="457200" y="1508760"/>
            <a:ext cx="2560320" cy="457200"/>
          </a:xfrm>
          <a:prstGeom prst="rect">
            <a:avLst/>
          </a:prstGeom>
          <a:noFill/>
          <a:ln/>
        </p:spPr>
        <p:txBody>
          <a:bodyPr wrap="square" rtlCol="0" anchor="ctr"/>
          <a:lstStyle/>
          <a:p>
            <a:pPr marL="0" indent="0">
              <a:buNone/>
            </a:pPr>
            <a:r>
              <a:rPr lang="en-US" sz="1100" b="1" dirty="0">
                <a:solidFill>
                  <a:srgbClr val="8B5CF6"/>
                </a:solidFill>
                <a:latin typeface="Consolas" pitchFamily="34" charset="0"/>
                <a:ea typeface="Consolas" pitchFamily="34" charset="-122"/>
                <a:cs typeface="Consolas" pitchFamily="34" charset="-120"/>
              </a:rPr>
              <a:t>planner.md</a:t>
            </a:r>
            <a:endParaRPr lang="en-US" sz="1100" dirty="0"/>
          </a:p>
        </p:txBody>
      </p:sp>
      <p:sp>
        <p:nvSpPr>
          <p:cNvPr id="14" name="Text 12"/>
          <p:cNvSpPr/>
          <p:nvPr/>
        </p:nvSpPr>
        <p:spPr>
          <a:xfrm>
            <a:off x="3108960" y="150876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agents/*.md</a:t>
            </a:r>
            <a:endParaRPr lang="en-US" sz="1100" dirty="0"/>
          </a:p>
        </p:txBody>
      </p:sp>
      <p:sp>
        <p:nvSpPr>
          <p:cNvPr id="15" name="Text 13"/>
          <p:cNvSpPr/>
          <p:nvPr/>
        </p:nvSpPr>
        <p:spPr>
          <a:xfrm>
            <a:off x="5486400" y="150876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서브에이전트 역할 정의</a:t>
            </a:r>
            <a:endParaRPr lang="en-US" sz="1100" dirty="0"/>
          </a:p>
        </p:txBody>
      </p:sp>
      <p:sp>
        <p:nvSpPr>
          <p:cNvPr id="16" name="Shape 14"/>
          <p:cNvSpPr/>
          <p:nvPr/>
        </p:nvSpPr>
        <p:spPr>
          <a:xfrm>
            <a:off x="274320" y="2057400"/>
            <a:ext cx="8595360" cy="457200"/>
          </a:xfrm>
          <a:prstGeom prst="rect">
            <a:avLst/>
          </a:prstGeom>
          <a:solidFill>
            <a:srgbClr val="F1F5F9"/>
          </a:solidFill>
          <a:ln/>
        </p:spPr>
      </p:sp>
      <p:sp>
        <p:nvSpPr>
          <p:cNvPr id="17" name="Shape 15"/>
          <p:cNvSpPr/>
          <p:nvPr/>
        </p:nvSpPr>
        <p:spPr>
          <a:xfrm>
            <a:off x="274320" y="2057400"/>
            <a:ext cx="54864" cy="457200"/>
          </a:xfrm>
          <a:prstGeom prst="rect">
            <a:avLst/>
          </a:prstGeom>
          <a:solidFill>
            <a:srgbClr val="3B82F6"/>
          </a:solidFill>
          <a:ln/>
        </p:spPr>
      </p:sp>
      <p:sp>
        <p:nvSpPr>
          <p:cNvPr id="18" name="Text 16"/>
          <p:cNvSpPr/>
          <p:nvPr/>
        </p:nvSpPr>
        <p:spPr>
          <a:xfrm>
            <a:off x="457200" y="2057400"/>
            <a:ext cx="2560320" cy="457200"/>
          </a:xfrm>
          <a:prstGeom prst="rect">
            <a:avLst/>
          </a:prstGeom>
          <a:noFill/>
          <a:ln/>
        </p:spPr>
        <p:txBody>
          <a:bodyPr wrap="square" rtlCol="0" anchor="ctr"/>
          <a:lstStyle/>
          <a:p>
            <a:pPr marL="0" indent="0">
              <a:buNone/>
            </a:pPr>
            <a:r>
              <a:rPr lang="en-US" sz="1100" b="1" dirty="0">
                <a:solidFill>
                  <a:srgbClr val="3B82F6"/>
                </a:solidFill>
                <a:latin typeface="Consolas" pitchFamily="34" charset="0"/>
                <a:ea typeface="Consolas" pitchFamily="34" charset="-122"/>
                <a:cs typeface="Consolas" pitchFamily="34" charset="-120"/>
              </a:rPr>
              <a:t>generator.md</a:t>
            </a:r>
            <a:endParaRPr lang="en-US" sz="1100" dirty="0"/>
          </a:p>
        </p:txBody>
      </p:sp>
      <p:sp>
        <p:nvSpPr>
          <p:cNvPr id="19" name="Text 17"/>
          <p:cNvSpPr/>
          <p:nvPr/>
        </p:nvSpPr>
        <p:spPr>
          <a:xfrm>
            <a:off x="3108960" y="205740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agents/*.md + tools/</a:t>
            </a:r>
            <a:endParaRPr lang="en-US" sz="1100" dirty="0"/>
          </a:p>
        </p:txBody>
      </p:sp>
      <p:sp>
        <p:nvSpPr>
          <p:cNvPr id="20" name="Text 18"/>
          <p:cNvSpPr/>
          <p:nvPr/>
        </p:nvSpPr>
        <p:spPr>
          <a:xfrm>
            <a:off x="5486400" y="205740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코드 생성 + 43개 도구 활용</a:t>
            </a:r>
            <a:endParaRPr lang="en-US" sz="1100" dirty="0"/>
          </a:p>
        </p:txBody>
      </p:sp>
      <p:sp>
        <p:nvSpPr>
          <p:cNvPr id="21" name="Shape 19"/>
          <p:cNvSpPr/>
          <p:nvPr/>
        </p:nvSpPr>
        <p:spPr>
          <a:xfrm>
            <a:off x="274320" y="2606040"/>
            <a:ext cx="8595360" cy="457200"/>
          </a:xfrm>
          <a:prstGeom prst="rect">
            <a:avLst/>
          </a:prstGeom>
          <a:solidFill>
            <a:srgbClr val="FFFFFF"/>
          </a:solidFill>
          <a:ln/>
        </p:spPr>
      </p:sp>
      <p:sp>
        <p:nvSpPr>
          <p:cNvPr id="22" name="Shape 20"/>
          <p:cNvSpPr/>
          <p:nvPr/>
        </p:nvSpPr>
        <p:spPr>
          <a:xfrm>
            <a:off x="274320" y="2606040"/>
            <a:ext cx="54864" cy="457200"/>
          </a:xfrm>
          <a:prstGeom prst="rect">
            <a:avLst/>
          </a:prstGeom>
          <a:solidFill>
            <a:srgbClr val="10B981"/>
          </a:solidFill>
          <a:ln/>
        </p:spPr>
      </p:sp>
      <p:sp>
        <p:nvSpPr>
          <p:cNvPr id="23" name="Text 21"/>
          <p:cNvSpPr/>
          <p:nvPr/>
        </p:nvSpPr>
        <p:spPr>
          <a:xfrm>
            <a:off x="457200" y="2606040"/>
            <a:ext cx="2560320" cy="457200"/>
          </a:xfrm>
          <a:prstGeom prst="rect">
            <a:avLst/>
          </a:prstGeom>
          <a:noFill/>
          <a:ln/>
        </p:spPr>
        <p:txBody>
          <a:bodyPr wrap="square" rtlCol="0" anchor="ctr"/>
          <a:lstStyle/>
          <a:p>
            <a:pPr marL="0" indent="0">
              <a:buNone/>
            </a:pPr>
            <a:r>
              <a:rPr lang="en-US" sz="1100" b="1" dirty="0">
                <a:solidFill>
                  <a:srgbClr val="10B981"/>
                </a:solidFill>
                <a:latin typeface="Consolas" pitchFamily="34" charset="0"/>
                <a:ea typeface="Consolas" pitchFamily="34" charset="-122"/>
                <a:cs typeface="Consolas" pitchFamily="34" charset="-120"/>
              </a:rPr>
              <a:t>evaluator.md</a:t>
            </a:r>
            <a:endParaRPr lang="en-US" sz="1100" dirty="0"/>
          </a:p>
        </p:txBody>
      </p:sp>
      <p:sp>
        <p:nvSpPr>
          <p:cNvPr id="24" name="Text 22"/>
          <p:cNvSpPr/>
          <p:nvPr/>
        </p:nvSpPr>
        <p:spPr>
          <a:xfrm>
            <a:off x="3108960" y="260604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agents/*.md + hooks/</a:t>
            </a:r>
            <a:endParaRPr lang="en-US" sz="1100" dirty="0"/>
          </a:p>
        </p:txBody>
      </p:sp>
      <p:sp>
        <p:nvSpPr>
          <p:cNvPr id="25" name="Text 23"/>
          <p:cNvSpPr/>
          <p:nvPr/>
        </p:nvSpPr>
        <p:spPr>
          <a:xfrm>
            <a:off x="5486400" y="260604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검수 역할 + 자동 검증 훅</a:t>
            </a:r>
            <a:endParaRPr lang="en-US" sz="1100" dirty="0"/>
          </a:p>
        </p:txBody>
      </p:sp>
      <p:sp>
        <p:nvSpPr>
          <p:cNvPr id="26" name="Shape 24"/>
          <p:cNvSpPr/>
          <p:nvPr/>
        </p:nvSpPr>
        <p:spPr>
          <a:xfrm>
            <a:off x="274320" y="3154680"/>
            <a:ext cx="8595360" cy="457200"/>
          </a:xfrm>
          <a:prstGeom prst="rect">
            <a:avLst/>
          </a:prstGeom>
          <a:solidFill>
            <a:srgbClr val="F1F5F9"/>
          </a:solidFill>
          <a:ln/>
        </p:spPr>
      </p:sp>
      <p:sp>
        <p:nvSpPr>
          <p:cNvPr id="27" name="Shape 25"/>
          <p:cNvSpPr/>
          <p:nvPr/>
        </p:nvSpPr>
        <p:spPr>
          <a:xfrm>
            <a:off x="274320" y="3154680"/>
            <a:ext cx="54864" cy="457200"/>
          </a:xfrm>
          <a:prstGeom prst="rect">
            <a:avLst/>
          </a:prstGeom>
          <a:solidFill>
            <a:srgbClr val="06B6D4"/>
          </a:solidFill>
          <a:ln/>
        </p:spPr>
      </p:sp>
      <p:sp>
        <p:nvSpPr>
          <p:cNvPr id="28" name="Text 26"/>
          <p:cNvSpPr/>
          <p:nvPr/>
        </p:nvSpPr>
        <p:spPr>
          <a:xfrm>
            <a:off x="457200" y="3154680"/>
            <a:ext cx="2560320" cy="457200"/>
          </a:xfrm>
          <a:prstGeom prst="rect">
            <a:avLst/>
          </a:prstGeom>
          <a:noFill/>
          <a:ln/>
        </p:spPr>
        <p:txBody>
          <a:bodyPr wrap="square" rtlCol="0" anchor="ctr"/>
          <a:lstStyle/>
          <a:p>
            <a:pPr marL="0" indent="0">
              <a:buNone/>
            </a:pPr>
            <a:r>
              <a:rPr lang="en-US" sz="1100" b="1" dirty="0">
                <a:solidFill>
                  <a:srgbClr val="06B6D4"/>
                </a:solidFill>
                <a:latin typeface="Consolas" pitchFamily="34" charset="0"/>
                <a:ea typeface="Consolas" pitchFamily="34" charset="-122"/>
                <a:cs typeface="Consolas" pitchFamily="34" charset="-120"/>
              </a:rPr>
              <a:t>evaluation_criteria.md</a:t>
            </a:r>
            <a:endParaRPr lang="en-US" sz="1100" dirty="0"/>
          </a:p>
        </p:txBody>
      </p:sp>
      <p:sp>
        <p:nvSpPr>
          <p:cNvPr id="29" name="Text 27"/>
          <p:cNvSpPr/>
          <p:nvPr/>
        </p:nvSpPr>
        <p:spPr>
          <a:xfrm>
            <a:off x="3108960" y="315468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skills/*.md</a:t>
            </a:r>
            <a:endParaRPr lang="en-US" sz="1100" dirty="0"/>
          </a:p>
        </p:txBody>
      </p:sp>
      <p:sp>
        <p:nvSpPr>
          <p:cNvPr id="30" name="Text 28"/>
          <p:cNvSpPr/>
          <p:nvPr/>
        </p:nvSpPr>
        <p:spPr>
          <a:xfrm>
            <a:off x="5486400" y="315468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공유 지식으로 온디맨드 로딩</a:t>
            </a:r>
            <a:endParaRPr lang="en-US" sz="1100" dirty="0"/>
          </a:p>
        </p:txBody>
      </p:sp>
      <p:sp>
        <p:nvSpPr>
          <p:cNvPr id="31" name="Shape 29"/>
          <p:cNvSpPr/>
          <p:nvPr/>
        </p:nvSpPr>
        <p:spPr>
          <a:xfrm>
            <a:off x="274320" y="3703320"/>
            <a:ext cx="8595360" cy="457200"/>
          </a:xfrm>
          <a:prstGeom prst="rect">
            <a:avLst/>
          </a:prstGeom>
          <a:solidFill>
            <a:srgbClr val="FFFFFF"/>
          </a:solidFill>
          <a:ln/>
        </p:spPr>
      </p:sp>
      <p:sp>
        <p:nvSpPr>
          <p:cNvPr id="32" name="Shape 30"/>
          <p:cNvSpPr/>
          <p:nvPr/>
        </p:nvSpPr>
        <p:spPr>
          <a:xfrm>
            <a:off x="274320" y="3703320"/>
            <a:ext cx="54864" cy="457200"/>
          </a:xfrm>
          <a:prstGeom prst="rect">
            <a:avLst/>
          </a:prstGeom>
          <a:solidFill>
            <a:srgbClr val="FBBF24"/>
          </a:solidFill>
          <a:ln/>
        </p:spPr>
      </p:sp>
      <p:sp>
        <p:nvSpPr>
          <p:cNvPr id="33" name="Text 31"/>
          <p:cNvSpPr/>
          <p:nvPr/>
        </p:nvSpPr>
        <p:spPr>
          <a:xfrm>
            <a:off x="457200" y="3703320"/>
            <a:ext cx="2560320" cy="457200"/>
          </a:xfrm>
          <a:prstGeom prst="rect">
            <a:avLst/>
          </a:prstGeom>
          <a:noFill/>
          <a:ln/>
        </p:spPr>
        <p:txBody>
          <a:bodyPr wrap="square" rtlCol="0" anchor="ctr"/>
          <a:lstStyle/>
          <a:p>
            <a:pPr marL="0" indent="0">
              <a:buNone/>
            </a:pPr>
            <a:r>
              <a:rPr lang="en-US" sz="1100" b="1" dirty="0">
                <a:solidFill>
                  <a:srgbClr val="FBBF24"/>
                </a:solidFill>
                <a:latin typeface="Consolas" pitchFamily="34" charset="0"/>
                <a:ea typeface="Consolas" pitchFamily="34" charset="-122"/>
                <a:cs typeface="Consolas" pitchFamily="34" charset="-120"/>
              </a:rPr>
              <a:t>SPEC.md / QA_REPORT.md</a:t>
            </a:r>
            <a:endParaRPr lang="en-US" sz="1100" dirty="0"/>
          </a:p>
        </p:txBody>
      </p:sp>
      <p:sp>
        <p:nvSpPr>
          <p:cNvPr id="34" name="Text 32"/>
          <p:cNvSpPr/>
          <p:nvPr/>
        </p:nvSpPr>
        <p:spPr>
          <a:xfrm>
            <a:off x="3108960" y="370332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memory/</a:t>
            </a:r>
            <a:endParaRPr lang="en-US" sz="1100" dirty="0"/>
          </a:p>
        </p:txBody>
      </p:sp>
      <p:sp>
        <p:nvSpPr>
          <p:cNvPr id="35" name="Text 33"/>
          <p:cNvSpPr/>
          <p:nvPr/>
        </p:nvSpPr>
        <p:spPr>
          <a:xfrm>
            <a:off x="5486400" y="370332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세션 간 영구 기억으로 유지</a:t>
            </a:r>
            <a:endParaRPr lang="en-US" sz="1100" dirty="0"/>
          </a:p>
        </p:txBody>
      </p:sp>
      <p:sp>
        <p:nvSpPr>
          <p:cNvPr id="36" name="Shape 34"/>
          <p:cNvSpPr/>
          <p:nvPr/>
        </p:nvSpPr>
        <p:spPr>
          <a:xfrm>
            <a:off x="274320" y="4251960"/>
            <a:ext cx="8595360" cy="457200"/>
          </a:xfrm>
          <a:prstGeom prst="rect">
            <a:avLst/>
          </a:prstGeom>
          <a:solidFill>
            <a:srgbClr val="F1F5F9"/>
          </a:solidFill>
          <a:ln/>
        </p:spPr>
      </p:sp>
      <p:sp>
        <p:nvSpPr>
          <p:cNvPr id="37" name="Shape 35"/>
          <p:cNvSpPr/>
          <p:nvPr/>
        </p:nvSpPr>
        <p:spPr>
          <a:xfrm>
            <a:off x="274320" y="4251960"/>
            <a:ext cx="54864" cy="457200"/>
          </a:xfrm>
          <a:prstGeom prst="rect">
            <a:avLst/>
          </a:prstGeom>
          <a:solidFill>
            <a:srgbClr val="EF4444"/>
          </a:solidFill>
          <a:ln/>
        </p:spPr>
      </p:sp>
      <p:sp>
        <p:nvSpPr>
          <p:cNvPr id="38" name="Text 36"/>
          <p:cNvSpPr/>
          <p:nvPr/>
        </p:nvSpPr>
        <p:spPr>
          <a:xfrm>
            <a:off x="457200" y="4251960"/>
            <a:ext cx="2560320" cy="457200"/>
          </a:xfrm>
          <a:prstGeom prst="rect">
            <a:avLst/>
          </a:prstGeom>
          <a:noFill/>
          <a:ln/>
        </p:spPr>
        <p:txBody>
          <a:bodyPr wrap="square" rtlCol="0" anchor="ctr"/>
          <a:lstStyle/>
          <a:p>
            <a:pPr marL="0" indent="0">
              <a:buNone/>
            </a:pPr>
            <a:r>
              <a:rPr lang="en-US" sz="1100" b="1" dirty="0">
                <a:solidFill>
                  <a:srgbClr val="EF4444"/>
                </a:solidFill>
                <a:latin typeface="Consolas" pitchFamily="34" charset="0"/>
                <a:ea typeface="Consolas" pitchFamily="34" charset="-122"/>
                <a:cs typeface="Consolas" pitchFamily="34" charset="-120"/>
              </a:rPr>
              <a:t>"AI slop 금지"</a:t>
            </a:r>
            <a:endParaRPr lang="en-US" sz="1100" dirty="0"/>
          </a:p>
        </p:txBody>
      </p:sp>
      <p:sp>
        <p:nvSpPr>
          <p:cNvPr id="39" name="Text 37"/>
          <p:cNvSpPr/>
          <p:nvPr/>
        </p:nvSpPr>
        <p:spPr>
          <a:xfrm>
            <a:off x="3108960" y="4251960"/>
            <a:ext cx="2286000" cy="457200"/>
          </a:xfrm>
          <a:prstGeom prst="rect">
            <a:avLst/>
          </a:prstGeom>
          <a:noFill/>
          <a:ln/>
        </p:spPr>
        <p:txBody>
          <a:bodyPr wrap="square" rtlCol="0" anchor="ctr"/>
          <a:lstStyle/>
          <a:p>
            <a:pPr marL="0" indent="0">
              <a:buNone/>
            </a:pPr>
            <a:r>
              <a:rPr lang="en-US" sz="1100" dirty="0">
                <a:solidFill>
                  <a:srgbClr val="475569"/>
                </a:solidFill>
                <a:latin typeface="Consolas" pitchFamily="34" charset="0"/>
                <a:ea typeface="Consolas" pitchFamily="34" charset="-122"/>
                <a:cs typeface="Consolas" pitchFamily="34" charset="-120"/>
              </a:rPr>
              <a:t>permissions/</a:t>
            </a:r>
            <a:endParaRPr lang="en-US" sz="1100" dirty="0"/>
          </a:p>
        </p:txBody>
      </p:sp>
      <p:sp>
        <p:nvSpPr>
          <p:cNvPr id="40" name="Text 38"/>
          <p:cNvSpPr/>
          <p:nvPr/>
        </p:nvSpPr>
        <p:spPr>
          <a:xfrm>
            <a:off x="5486400" y="4251960"/>
            <a:ext cx="3200400" cy="457200"/>
          </a:xfrm>
          <a:prstGeom prst="rect">
            <a:avLst/>
          </a:prstGeom>
          <a:noFill/>
          <a:ln/>
        </p:spPr>
        <p:txBody>
          <a:bodyPr wrap="square" rtlCol="0" anchor="ctr"/>
          <a:lstStyle/>
          <a:p>
            <a:pPr marL="0" indent="0">
              <a:buNone/>
            </a:pPr>
            <a:r>
              <a:rPr lang="en-US" sz="1100" dirty="0">
                <a:solidFill>
                  <a:srgbClr val="475569"/>
                </a:solidFill>
                <a:latin typeface="Calibri" pitchFamily="34" charset="0"/>
                <a:ea typeface="Calibri" pitchFamily="34" charset="-122"/>
                <a:cs typeface="Calibri" pitchFamily="34" charset="-120"/>
              </a:rPr>
              <a:t>경로 규칙 + 명령어 차단으로 강제</a:t>
            </a:r>
            <a:endParaRPr lang="en-US" sz="1100" dirty="0"/>
          </a:p>
        </p:txBody>
      </p:sp>
      <p:sp>
        <p:nvSpPr>
          <p:cNvPr id="41" name="Shape 39"/>
          <p:cNvSpPr/>
          <p:nvPr/>
        </p:nvSpPr>
        <p:spPr>
          <a:xfrm>
            <a:off x="457200" y="4572000"/>
            <a:ext cx="8229600" cy="365760"/>
          </a:xfrm>
          <a:prstGeom prst="rect">
            <a:avLst/>
          </a:prstGeom>
          <a:solidFill>
            <a:srgbClr val="0F172A"/>
          </a:solidFill>
          <a:ln/>
        </p:spPr>
      </p:sp>
      <p:sp>
        <p:nvSpPr>
          <p:cNvPr id="42" name="Text 40"/>
          <p:cNvSpPr/>
          <p:nvPr/>
        </p:nvSpPr>
        <p:spPr>
          <a:xfrm>
            <a:off x="640080" y="4572000"/>
            <a:ext cx="7863840" cy="365760"/>
          </a:xfrm>
          <a:prstGeom prst="rect">
            <a:avLst/>
          </a:prstGeom>
          <a:noFill/>
          <a:ln/>
        </p:spPr>
        <p:txBody>
          <a:bodyPr wrap="square" rtlCol="0" anchor="ctr"/>
          <a:lstStyle/>
          <a:p>
            <a:pPr marL="0" indent="0">
              <a:buNone/>
            </a:pPr>
            <a:r>
              <a:rPr lang="en-US" sz="1200" b="1" dirty="0">
                <a:solidFill>
                  <a:srgbClr val="F97316"/>
                </a:solidFill>
                <a:latin typeface="Calibri" pitchFamily="34" charset="0"/>
                <a:ea typeface="Calibri" pitchFamily="34" charset="-122"/>
                <a:cs typeface="Calibri" pitchFamily="34" charset="-120"/>
              </a:rPr>
              <a:t>우리가 .md 파일 6개로 한 것을, OpenHarness는 10개 서브시스템 코드로 구현한 것</a:t>
            </a:r>
            <a:endParaRPr lang="en-US" sz="1200" dirty="0"/>
          </a:p>
        </p:txBody>
      </p:sp>
      <p:sp>
        <p:nvSpPr>
          <p:cNvPr id="43" name="Text 41"/>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44" name="Text 42"/>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40 / 43</a:t>
            </a:r>
            <a:endParaRPr lang="en-US" sz="9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30">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Codex 하네스 프로젝트 구조</a:t>
            </a:r>
            <a:endParaRPr lang="en-US" sz="2600" dirty="0"/>
          </a:p>
        </p:txBody>
      </p:sp>
      <p:sp>
        <p:nvSpPr>
          <p:cNvPr id="3" name="Shape 1"/>
          <p:cNvSpPr/>
          <p:nvPr/>
        </p:nvSpPr>
        <p:spPr>
          <a:xfrm>
            <a:off x="45720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005840"/>
            <a:ext cx="3840480" cy="54864"/>
          </a:xfrm>
          <a:prstGeom prst="rect">
            <a:avLst/>
          </a:prstGeom>
          <a:solidFill>
            <a:srgbClr val="3B82F6"/>
          </a:solidFill>
          <a:ln/>
        </p:spPr>
        <p:txBody>
          <a:bodyPr/>
          <a:lstStyle/>
          <a:p>
            <a:endParaRPr/>
          </a:p>
        </p:txBody>
      </p:sp>
      <p:sp>
        <p:nvSpPr>
          <p:cNvPr id="5" name="Text 3"/>
          <p:cNvSpPr/>
          <p:nvPr/>
        </p:nvSpPr>
        <p:spPr>
          <a:xfrm>
            <a:off x="640080" y="1097280"/>
            <a:ext cx="3474720" cy="365760"/>
          </a:xfrm>
          <a:prstGeom prst="rect">
            <a:avLst/>
          </a:prstGeom>
          <a:noFill/>
          <a:ln/>
        </p:spPr>
        <p:txBody>
          <a:bodyPr wrap="square" rtlCol="0" anchor="ctr"/>
          <a:lstStyle/>
          <a:p>
            <a:pPr marL="0" indent="0">
              <a:buNone/>
            </a:pPr>
            <a:r>
              <a:rPr lang="en-US" sz="1600" b="1" dirty="0">
                <a:solidFill>
                  <a:srgbClr val="3B82F6"/>
                </a:solidFill>
                <a:latin typeface="Trebuchet MS" pitchFamily="34" charset="0"/>
                <a:ea typeface="Trebuchet MS" pitchFamily="34" charset="-122"/>
                <a:cs typeface="Trebuchet MS" pitchFamily="34" charset="-120"/>
              </a:rPr>
              <a:t>프로젝트 폴더 구조</a:t>
            </a:r>
            <a:endParaRPr lang="en-US" sz="1600" dirty="0"/>
          </a:p>
        </p:txBody>
      </p:sp>
      <p:sp>
        <p:nvSpPr>
          <p:cNvPr id="6" name="Text 4"/>
          <p:cNvSpPr/>
          <p:nvPr/>
        </p:nvSpPr>
        <p:spPr>
          <a:xfrm>
            <a:off x="640080" y="1554480"/>
            <a:ext cx="3474720" cy="1463040"/>
          </a:xfrm>
          <a:prstGeom prst="rect">
            <a:avLst/>
          </a:prstGeom>
          <a:noFill/>
          <a:ln/>
        </p:spPr>
        <p:txBody>
          <a:bodyPr wrap="square" rtlCol="0" anchor="ctr"/>
          <a:lstStyle/>
          <a:p>
            <a:pPr marL="0" indent="0">
              <a:buNone/>
            </a:pPr>
            <a:r>
              <a:rPr lang="en-US" sz="1000" dirty="0">
                <a:solidFill>
                  <a:srgbClr val="334155"/>
                </a:solidFill>
                <a:latin typeface="Consolas" pitchFamily="34" charset="0"/>
                <a:ea typeface="Consolas" pitchFamily="34" charset="-122"/>
                <a:cs typeface="Consolas" pitchFamily="34" charset="-120"/>
              </a:rPr>
              <a:t>harness-project/</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AGENTS.md        &lt;- 오케스트레이터</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agents/</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planner.md</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generator.md</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evaluator.md</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evaluation_criteria.md</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output/          &lt;- 결과물</a:t>
            </a:r>
            <a:endParaRPr lang="en-US" sz="1000" dirty="0"/>
          </a:p>
          <a:p>
            <a:pPr marL="0" indent="0">
              <a:buNone/>
            </a:pPr>
            <a:r>
              <a:rPr lang="en-US" sz="1000" dirty="0">
                <a:solidFill>
                  <a:srgbClr val="334155"/>
                </a:solidFill>
                <a:latin typeface="Consolas" pitchFamily="34" charset="0"/>
                <a:ea typeface="Consolas" pitchFamily="34" charset="-122"/>
                <a:cs typeface="Consolas" pitchFamily="34" charset="-120"/>
              </a:rPr>
              <a:t>  SPEC.md / SELF_CHECK.md / QA_REPORT.md</a:t>
            </a:r>
            <a:endParaRPr lang="en-US" sz="1000" dirty="0"/>
          </a:p>
        </p:txBody>
      </p:sp>
      <p:sp>
        <p:nvSpPr>
          <p:cNvPr id="7" name="Shape 5"/>
          <p:cNvSpPr/>
          <p:nvPr/>
        </p:nvSpPr>
        <p:spPr>
          <a:xfrm>
            <a:off x="4846320" y="1005840"/>
            <a:ext cx="3840480" cy="219456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4846320" y="1005840"/>
            <a:ext cx="3840480" cy="54864"/>
          </a:xfrm>
          <a:prstGeom prst="rect">
            <a:avLst/>
          </a:prstGeom>
          <a:solidFill>
            <a:srgbClr val="10B981"/>
          </a:solidFill>
          <a:ln/>
        </p:spPr>
        <p:txBody>
          <a:bodyPr/>
          <a:lstStyle/>
          <a:p>
            <a:endParaRPr/>
          </a:p>
        </p:txBody>
      </p:sp>
      <p:sp>
        <p:nvSpPr>
          <p:cNvPr id="9" name="Text 7"/>
          <p:cNvSpPr/>
          <p:nvPr/>
        </p:nvSpPr>
        <p:spPr>
          <a:xfrm>
            <a:off x="5029200" y="1097280"/>
            <a:ext cx="3474720" cy="36576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실행 방법</a:t>
            </a:r>
            <a:endParaRPr lang="en-US" sz="1600" dirty="0"/>
          </a:p>
        </p:txBody>
      </p:sp>
      <p:sp>
        <p:nvSpPr>
          <p:cNvPr id="10" name="Text 8"/>
          <p:cNvSpPr/>
          <p:nvPr/>
        </p:nvSpPr>
        <p:spPr>
          <a:xfrm>
            <a:off x="5029200" y="1554480"/>
            <a:ext cx="3474720" cy="1463040"/>
          </a:xfrm>
          <a:prstGeom prst="rect">
            <a:avLst/>
          </a:prstGeom>
          <a:noFill/>
          <a:ln/>
        </p:spPr>
        <p:txBody>
          <a:bodyPr wrap="square" rtlCol="0" anchor="ctr"/>
          <a:lstStyle/>
          <a:p>
            <a:pPr marL="0" indent="0">
              <a:buNone/>
            </a:pPr>
            <a:r>
              <a:rPr lang="en-US" sz="1100" dirty="0">
                <a:solidFill>
                  <a:srgbClr val="334155"/>
                </a:solidFill>
                <a:latin typeface="Calibri" pitchFamily="34" charset="0"/>
                <a:ea typeface="Calibri" pitchFamily="34" charset="-122"/>
                <a:cs typeface="Calibri" pitchFamily="34" charset="-120"/>
              </a:rPr>
              <a:t>1. cd harness-project</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2. codex (또는 cmd /c codex)</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3. 프롬프트 한 줄 입력</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4. AGENTS.md가 자동으로</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   3-Agent 파이프라인 실행</a:t>
            </a:r>
            <a:endParaRPr lang="en-US" sz="1100" dirty="0"/>
          </a:p>
          <a:p>
            <a:pPr marL="0" indent="0">
              <a:buNone/>
            </a:pP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다른 과제? 프롬프트만 바꾸면 됨</a:t>
            </a:r>
            <a:endParaRPr lang="en-US" sz="1100" dirty="0"/>
          </a:p>
          <a:p>
            <a:pPr marL="0" indent="0">
              <a:buNone/>
            </a:pPr>
            <a:r>
              <a:rPr lang="en-US" sz="1100" dirty="0">
                <a:solidFill>
                  <a:srgbClr val="334155"/>
                </a:solidFill>
                <a:latin typeface="Calibri" pitchFamily="34" charset="0"/>
                <a:ea typeface="Calibri" pitchFamily="34" charset="-122"/>
                <a:cs typeface="Calibri" pitchFamily="34" charset="-120"/>
              </a:rPr>
              <a:t>기준 변경? evaluation_criteria.md만 수정</a:t>
            </a:r>
            <a:endParaRPr lang="en-US" sz="1100" dirty="0"/>
          </a:p>
        </p:txBody>
      </p:sp>
      <p:sp>
        <p:nvSpPr>
          <p:cNvPr id="11" name="Shape 9"/>
          <p:cNvSpPr/>
          <p:nvPr/>
        </p:nvSpPr>
        <p:spPr>
          <a:xfrm>
            <a:off x="457200" y="3474720"/>
            <a:ext cx="8229600" cy="1097280"/>
          </a:xfrm>
          <a:prstGeom prst="rect">
            <a:avLst/>
          </a:prstGeom>
          <a:solidFill>
            <a:srgbClr val="0F172A"/>
          </a:solidFill>
          <a:ln/>
        </p:spPr>
        <p:txBody>
          <a:bodyPr/>
          <a:lstStyle/>
          <a:p>
            <a:endParaRPr/>
          </a:p>
        </p:txBody>
      </p:sp>
      <p:sp>
        <p:nvSpPr>
          <p:cNvPr id="12" name="Text 10"/>
          <p:cNvSpPr/>
          <p:nvPr/>
        </p:nvSpPr>
        <p:spPr>
          <a:xfrm>
            <a:off x="640080" y="3520440"/>
            <a:ext cx="2743200" cy="32004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운영 규칙 (AGENTS.md)</a:t>
            </a:r>
            <a:endParaRPr lang="en-US" sz="1400" dirty="0"/>
          </a:p>
        </p:txBody>
      </p:sp>
      <p:sp>
        <p:nvSpPr>
          <p:cNvPr id="13" name="Text 11"/>
          <p:cNvSpPr/>
          <p:nvPr/>
        </p:nvSpPr>
        <p:spPr>
          <a:xfrm>
            <a:off x="640080" y="3840480"/>
            <a:ext cx="786384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 역할 문서에 없는 임의의 완화 기준을 만들지 마라</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 Generator는 피드백을 합리화하지 말고 그대로 반영한다</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 Evaluator는 관대하게 보지 마라</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 파일 누락 시 다음 단계로 넘어가지 말고 먼저 확인</a:t>
            </a:r>
            <a:endParaRPr lang="en-US" sz="1100" dirty="0"/>
          </a:p>
        </p:txBody>
      </p:sp>
      <p:sp>
        <p:nvSpPr>
          <p:cNvPr id="14" name="Text 12"/>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5" name="Text 13"/>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41 / 43</a:t>
            </a:r>
            <a:endParaRPr lang="en-US" sz="9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31">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핵심 정리 7가지</a:t>
            </a:r>
            <a:endParaRPr lang="en-US" sz="2600" dirty="0"/>
          </a:p>
        </p:txBody>
      </p:sp>
      <p:grpSp>
        <p:nvGrpSpPr>
          <p:cNvPr id="41" name="그룹 40">
            <a:extLst>
              <a:ext uri="{FF2B5EF4-FFF2-40B4-BE49-F238E27FC236}">
                <a16:creationId xmlns:a16="http://schemas.microsoft.com/office/drawing/2014/main" id="{E1C1A3DA-C6B6-3876-AB3A-EFF4883F64EA}"/>
              </a:ext>
            </a:extLst>
          </p:cNvPr>
          <p:cNvGrpSpPr/>
          <p:nvPr/>
        </p:nvGrpSpPr>
        <p:grpSpPr>
          <a:xfrm>
            <a:off x="457200" y="777240"/>
            <a:ext cx="8229600" cy="3977640"/>
            <a:chOff x="457200" y="777240"/>
            <a:chExt cx="8229600" cy="4178808"/>
          </a:xfrm>
        </p:grpSpPr>
        <p:sp>
          <p:nvSpPr>
            <p:cNvPr id="4" name="Shape 2"/>
            <p:cNvSpPr/>
            <p:nvPr/>
          </p:nvSpPr>
          <p:spPr>
            <a:xfrm>
              <a:off x="457200" y="777240"/>
              <a:ext cx="8229600" cy="502920"/>
            </a:xfrm>
            <a:prstGeom prst="rect">
              <a:avLst/>
            </a:prstGeom>
            <a:solidFill>
              <a:srgbClr val="1E293B"/>
            </a:solidFill>
            <a:ln/>
          </p:spPr>
        </p:sp>
        <p:sp>
          <p:nvSpPr>
            <p:cNvPr id="5" name="Shape 3"/>
            <p:cNvSpPr/>
            <p:nvPr/>
          </p:nvSpPr>
          <p:spPr>
            <a:xfrm>
              <a:off x="640080" y="841248"/>
              <a:ext cx="365760" cy="365760"/>
            </a:xfrm>
            <a:prstGeom prst="rect">
              <a:avLst/>
            </a:prstGeom>
            <a:solidFill>
              <a:srgbClr val="F97316"/>
            </a:solidFill>
            <a:ln/>
          </p:spPr>
        </p:sp>
        <p:sp>
          <p:nvSpPr>
            <p:cNvPr id="6" name="Text 4"/>
            <p:cNvSpPr/>
            <p:nvPr/>
          </p:nvSpPr>
          <p:spPr>
            <a:xfrm>
              <a:off x="640080" y="841248"/>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1</a:t>
              </a:r>
              <a:endParaRPr lang="en-US" sz="1500" dirty="0"/>
            </a:p>
          </p:txBody>
        </p:sp>
        <p:sp>
          <p:nvSpPr>
            <p:cNvPr id="7" name="Text 5"/>
            <p:cNvSpPr/>
            <p:nvPr/>
          </p:nvSpPr>
          <p:spPr>
            <a:xfrm>
              <a:off x="1188720" y="777240"/>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프롬프트는 부탁, 하네스는 강제</a:t>
              </a:r>
              <a:endParaRPr lang="en-US" sz="1300" dirty="0"/>
            </a:p>
          </p:txBody>
        </p:sp>
        <p:sp>
          <p:nvSpPr>
            <p:cNvPr id="8" name="Text 6"/>
            <p:cNvSpPr/>
            <p:nvPr/>
          </p:nvSpPr>
          <p:spPr>
            <a:xfrm>
              <a:off x="1188720" y="1033272"/>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실수가 불가능한 구조를 설계하라</a:t>
              </a:r>
              <a:endParaRPr lang="en-US" sz="1000" dirty="0"/>
            </a:p>
          </p:txBody>
        </p:sp>
        <p:sp>
          <p:nvSpPr>
            <p:cNvPr id="9" name="Shape 7"/>
            <p:cNvSpPr/>
            <p:nvPr/>
          </p:nvSpPr>
          <p:spPr>
            <a:xfrm>
              <a:off x="457200" y="1389888"/>
              <a:ext cx="8229600" cy="502920"/>
            </a:xfrm>
            <a:prstGeom prst="rect">
              <a:avLst/>
            </a:prstGeom>
            <a:solidFill>
              <a:srgbClr val="1E293B"/>
            </a:solidFill>
            <a:ln/>
          </p:spPr>
        </p:sp>
        <p:sp>
          <p:nvSpPr>
            <p:cNvPr id="10" name="Shape 8"/>
            <p:cNvSpPr/>
            <p:nvPr/>
          </p:nvSpPr>
          <p:spPr>
            <a:xfrm>
              <a:off x="640080" y="1453896"/>
              <a:ext cx="365760" cy="365760"/>
            </a:xfrm>
            <a:prstGeom prst="rect">
              <a:avLst/>
            </a:prstGeom>
            <a:solidFill>
              <a:srgbClr val="3B82F6"/>
            </a:solidFill>
            <a:ln/>
          </p:spPr>
        </p:sp>
        <p:sp>
          <p:nvSpPr>
            <p:cNvPr id="11" name="Text 9"/>
            <p:cNvSpPr/>
            <p:nvPr/>
          </p:nvSpPr>
          <p:spPr>
            <a:xfrm>
              <a:off x="640080" y="1453896"/>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2</a:t>
              </a:r>
              <a:endParaRPr lang="en-US" sz="1500" dirty="0"/>
            </a:p>
          </p:txBody>
        </p:sp>
        <p:sp>
          <p:nvSpPr>
            <p:cNvPr id="12" name="Text 10"/>
            <p:cNvSpPr/>
            <p:nvPr/>
          </p:nvSpPr>
          <p:spPr>
            <a:xfrm>
              <a:off x="1188720" y="1389888"/>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하네스 3기둥: 컨텍스트 파일 + 자동 강제 + 가비지 컬렉션</a:t>
              </a:r>
              <a:endParaRPr lang="en-US" sz="1300" dirty="0"/>
            </a:p>
          </p:txBody>
        </p:sp>
        <p:sp>
          <p:nvSpPr>
            <p:cNvPr id="13" name="Text 11"/>
            <p:cNvSpPr/>
            <p:nvPr/>
          </p:nvSpPr>
          <p:spPr>
            <a:xfrm>
              <a:off x="1188720" y="1645920"/>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AGENTS.md + 린터/훅 + 청소 에이전트</a:t>
              </a:r>
              <a:endParaRPr lang="en-US" sz="1000" dirty="0"/>
            </a:p>
          </p:txBody>
        </p:sp>
        <p:sp>
          <p:nvSpPr>
            <p:cNvPr id="14" name="Shape 12"/>
            <p:cNvSpPr/>
            <p:nvPr/>
          </p:nvSpPr>
          <p:spPr>
            <a:xfrm>
              <a:off x="457200" y="2002536"/>
              <a:ext cx="8229600" cy="502920"/>
            </a:xfrm>
            <a:prstGeom prst="rect">
              <a:avLst/>
            </a:prstGeom>
            <a:solidFill>
              <a:srgbClr val="1E293B"/>
            </a:solidFill>
            <a:ln/>
          </p:spPr>
        </p:sp>
        <p:sp>
          <p:nvSpPr>
            <p:cNvPr id="15" name="Shape 13"/>
            <p:cNvSpPr/>
            <p:nvPr/>
          </p:nvSpPr>
          <p:spPr>
            <a:xfrm>
              <a:off x="640080" y="2066544"/>
              <a:ext cx="365760" cy="365760"/>
            </a:xfrm>
            <a:prstGeom prst="rect">
              <a:avLst/>
            </a:prstGeom>
            <a:solidFill>
              <a:srgbClr val="10B981"/>
            </a:solidFill>
            <a:ln/>
          </p:spPr>
        </p:sp>
        <p:sp>
          <p:nvSpPr>
            <p:cNvPr id="16" name="Text 14"/>
            <p:cNvSpPr/>
            <p:nvPr/>
          </p:nvSpPr>
          <p:spPr>
            <a:xfrm>
              <a:off x="640080" y="2066544"/>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3</a:t>
              </a:r>
              <a:endParaRPr lang="en-US" sz="1500" dirty="0"/>
            </a:p>
          </p:txBody>
        </p:sp>
        <p:sp>
          <p:nvSpPr>
            <p:cNvPr id="17" name="Text 15"/>
            <p:cNvSpPr/>
            <p:nvPr/>
          </p:nvSpPr>
          <p:spPr>
            <a:xfrm>
              <a:off x="1188720" y="2002536"/>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린터로 멱등성 확보 · 어떤 모델이든 같은 아웃풋</a:t>
              </a:r>
              <a:endParaRPr lang="en-US" sz="1300" dirty="0"/>
            </a:p>
          </p:txBody>
        </p:sp>
        <p:sp>
          <p:nvSpPr>
            <p:cNvPr id="18" name="Text 16"/>
            <p:cNvSpPr/>
            <p:nvPr/>
          </p:nvSpPr>
          <p:spPr>
            <a:xfrm>
              <a:off x="1188720" y="2258568"/>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실증: 4 소프트웨어 x 3 모델 = 12개 동일 결과</a:t>
              </a:r>
              <a:endParaRPr lang="en-US" sz="1000" dirty="0"/>
            </a:p>
          </p:txBody>
        </p:sp>
        <p:sp>
          <p:nvSpPr>
            <p:cNvPr id="19" name="Shape 17"/>
            <p:cNvSpPr/>
            <p:nvPr/>
          </p:nvSpPr>
          <p:spPr>
            <a:xfrm>
              <a:off x="457200" y="2615184"/>
              <a:ext cx="8229600" cy="502920"/>
            </a:xfrm>
            <a:prstGeom prst="rect">
              <a:avLst/>
            </a:prstGeom>
            <a:solidFill>
              <a:srgbClr val="1E293B"/>
            </a:solidFill>
            <a:ln/>
          </p:spPr>
        </p:sp>
        <p:sp>
          <p:nvSpPr>
            <p:cNvPr id="20" name="Shape 18"/>
            <p:cNvSpPr/>
            <p:nvPr/>
          </p:nvSpPr>
          <p:spPr>
            <a:xfrm>
              <a:off x="640080" y="2679192"/>
              <a:ext cx="365760" cy="365760"/>
            </a:xfrm>
            <a:prstGeom prst="rect">
              <a:avLst/>
            </a:prstGeom>
            <a:solidFill>
              <a:srgbClr val="8B5CF6"/>
            </a:solidFill>
            <a:ln/>
          </p:spPr>
        </p:sp>
        <p:sp>
          <p:nvSpPr>
            <p:cNvPr id="21" name="Text 19"/>
            <p:cNvSpPr/>
            <p:nvPr/>
          </p:nvSpPr>
          <p:spPr>
            <a:xfrm>
              <a:off x="640080" y="2679192"/>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4</a:t>
              </a:r>
              <a:endParaRPr lang="en-US" sz="1500" dirty="0"/>
            </a:p>
          </p:txBody>
        </p:sp>
        <p:sp>
          <p:nvSpPr>
            <p:cNvPr id="22" name="Text 20"/>
            <p:cNvSpPr/>
            <p:nvPr/>
          </p:nvSpPr>
          <p:spPr>
            <a:xfrm>
              <a:off x="1188720" y="2615184"/>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앞단(설계) + 뒷단(평가) 모두 잡아야 엔터프라이즈</a:t>
              </a:r>
              <a:endParaRPr lang="en-US" sz="1300" dirty="0"/>
            </a:p>
          </p:txBody>
        </p:sp>
        <p:sp>
          <p:nvSpPr>
            <p:cNvPr id="23" name="Text 21"/>
            <p:cNvSpPr/>
            <p:nvPr/>
          </p:nvSpPr>
          <p:spPr>
            <a:xfrm>
              <a:off x="1188720" y="2871216"/>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CPS → PRD → 코드+린터 → Evaluation</a:t>
              </a:r>
              <a:endParaRPr lang="en-US" sz="1000" dirty="0"/>
            </a:p>
          </p:txBody>
        </p:sp>
        <p:sp>
          <p:nvSpPr>
            <p:cNvPr id="24" name="Shape 22"/>
            <p:cNvSpPr/>
            <p:nvPr/>
          </p:nvSpPr>
          <p:spPr>
            <a:xfrm>
              <a:off x="457200" y="3227832"/>
              <a:ext cx="8229600" cy="502920"/>
            </a:xfrm>
            <a:prstGeom prst="rect">
              <a:avLst/>
            </a:prstGeom>
            <a:solidFill>
              <a:srgbClr val="1E293B"/>
            </a:solidFill>
            <a:ln/>
          </p:spPr>
        </p:sp>
        <p:sp>
          <p:nvSpPr>
            <p:cNvPr id="25" name="Shape 23"/>
            <p:cNvSpPr/>
            <p:nvPr/>
          </p:nvSpPr>
          <p:spPr>
            <a:xfrm>
              <a:off x="640080" y="3291840"/>
              <a:ext cx="365760" cy="365760"/>
            </a:xfrm>
            <a:prstGeom prst="rect">
              <a:avLst/>
            </a:prstGeom>
            <a:solidFill>
              <a:srgbClr val="06B6D4"/>
            </a:solidFill>
            <a:ln/>
          </p:spPr>
        </p:sp>
        <p:sp>
          <p:nvSpPr>
            <p:cNvPr id="26" name="Text 24"/>
            <p:cNvSpPr/>
            <p:nvPr/>
          </p:nvSpPr>
          <p:spPr>
            <a:xfrm>
              <a:off x="640080" y="3291840"/>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5</a:t>
              </a:r>
              <a:endParaRPr lang="en-US" sz="1500" dirty="0"/>
            </a:p>
          </p:txBody>
        </p:sp>
        <p:sp>
          <p:nvSpPr>
            <p:cNvPr id="27" name="Text 25"/>
            <p:cNvSpPr/>
            <p:nvPr/>
          </p:nvSpPr>
          <p:spPr>
            <a:xfrm>
              <a:off x="1188720" y="3227832"/>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유지보수를 위한 휴먼 리더블 코드가 필수</a:t>
              </a:r>
              <a:endParaRPr lang="en-US" sz="1300" dirty="0"/>
            </a:p>
          </p:txBody>
        </p:sp>
        <p:sp>
          <p:nvSpPr>
            <p:cNvPr id="28" name="Text 26"/>
            <p:cNvSpPr/>
            <p:nvPr/>
          </p:nvSpPr>
          <p:spPr>
            <a:xfrm>
              <a:off x="1188720" y="3483864"/>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바이브 코딩으로 엔터프라이즈 유지보수까지 간 사례는 없다</a:t>
              </a:r>
              <a:endParaRPr lang="en-US" sz="1000" dirty="0"/>
            </a:p>
          </p:txBody>
        </p:sp>
        <p:sp>
          <p:nvSpPr>
            <p:cNvPr id="29" name="Shape 27"/>
            <p:cNvSpPr/>
            <p:nvPr/>
          </p:nvSpPr>
          <p:spPr>
            <a:xfrm>
              <a:off x="457200" y="3840480"/>
              <a:ext cx="8229600" cy="502920"/>
            </a:xfrm>
            <a:prstGeom prst="rect">
              <a:avLst/>
            </a:prstGeom>
            <a:solidFill>
              <a:srgbClr val="1E293B"/>
            </a:solidFill>
            <a:ln/>
          </p:spPr>
        </p:sp>
        <p:sp>
          <p:nvSpPr>
            <p:cNvPr id="30" name="Shape 28"/>
            <p:cNvSpPr/>
            <p:nvPr/>
          </p:nvSpPr>
          <p:spPr>
            <a:xfrm>
              <a:off x="640080" y="3904488"/>
              <a:ext cx="365760" cy="365760"/>
            </a:xfrm>
            <a:prstGeom prst="rect">
              <a:avLst/>
            </a:prstGeom>
            <a:solidFill>
              <a:srgbClr val="FBBF24"/>
            </a:solidFill>
            <a:ln/>
          </p:spPr>
        </p:sp>
        <p:sp>
          <p:nvSpPr>
            <p:cNvPr id="31" name="Text 29"/>
            <p:cNvSpPr/>
            <p:nvPr/>
          </p:nvSpPr>
          <p:spPr>
            <a:xfrm>
              <a:off x="640080" y="3904488"/>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6</a:t>
              </a:r>
              <a:endParaRPr lang="en-US" sz="1500" dirty="0"/>
            </a:p>
          </p:txBody>
        </p:sp>
        <p:sp>
          <p:nvSpPr>
            <p:cNvPr id="32" name="Text 30"/>
            <p:cNvSpPr/>
            <p:nvPr/>
          </p:nvSpPr>
          <p:spPr>
            <a:xfrm>
              <a:off x="1188720" y="3840480"/>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성공은 조용히, 실패만 시끄럽게</a:t>
              </a:r>
              <a:endParaRPr lang="en-US" sz="1300" dirty="0"/>
            </a:p>
          </p:txBody>
        </p:sp>
        <p:sp>
          <p:nvSpPr>
            <p:cNvPr id="33" name="Text 31"/>
            <p:cNvSpPr/>
            <p:nvPr/>
          </p:nvSpPr>
          <p:spPr>
            <a:xfrm>
              <a:off x="1188720" y="4096512"/>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자동 교정 루프 + 점진적 하네스 진화</a:t>
              </a:r>
              <a:endParaRPr lang="en-US" sz="1000" dirty="0"/>
            </a:p>
          </p:txBody>
        </p:sp>
        <p:sp>
          <p:nvSpPr>
            <p:cNvPr id="34" name="Shape 32"/>
            <p:cNvSpPr/>
            <p:nvPr/>
          </p:nvSpPr>
          <p:spPr>
            <a:xfrm>
              <a:off x="457200" y="4453128"/>
              <a:ext cx="8229600" cy="502920"/>
            </a:xfrm>
            <a:prstGeom prst="rect">
              <a:avLst/>
            </a:prstGeom>
            <a:solidFill>
              <a:srgbClr val="1E293B"/>
            </a:solidFill>
            <a:ln/>
          </p:spPr>
        </p:sp>
        <p:sp>
          <p:nvSpPr>
            <p:cNvPr id="35" name="Shape 33"/>
            <p:cNvSpPr/>
            <p:nvPr/>
          </p:nvSpPr>
          <p:spPr>
            <a:xfrm>
              <a:off x="640080" y="4517136"/>
              <a:ext cx="365760" cy="365760"/>
            </a:xfrm>
            <a:prstGeom prst="rect">
              <a:avLst/>
            </a:prstGeom>
            <a:solidFill>
              <a:srgbClr val="EF4444"/>
            </a:solidFill>
            <a:ln/>
          </p:spPr>
        </p:sp>
        <p:sp>
          <p:nvSpPr>
            <p:cNvPr id="36" name="Text 34"/>
            <p:cNvSpPr/>
            <p:nvPr/>
          </p:nvSpPr>
          <p:spPr>
            <a:xfrm>
              <a:off x="640080" y="4517136"/>
              <a:ext cx="365760" cy="365760"/>
            </a:xfrm>
            <a:prstGeom prst="rect">
              <a:avLst/>
            </a:prstGeom>
            <a:noFill/>
            <a:ln/>
          </p:spPr>
          <p:txBody>
            <a:bodyPr wrap="square"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7</a:t>
              </a:r>
              <a:endParaRPr lang="en-US" sz="1500" dirty="0"/>
            </a:p>
          </p:txBody>
        </p:sp>
        <p:sp>
          <p:nvSpPr>
            <p:cNvPr id="37" name="Text 35"/>
            <p:cNvSpPr/>
            <p:nvPr/>
          </p:nvSpPr>
          <p:spPr>
            <a:xfrm>
              <a:off x="1188720" y="4453128"/>
              <a:ext cx="7223760" cy="256032"/>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일단 만들고, 실패하면 하네스를 손봐라</a:t>
              </a:r>
              <a:endParaRPr lang="en-US" sz="1300" dirty="0"/>
            </a:p>
          </p:txBody>
        </p:sp>
        <p:sp>
          <p:nvSpPr>
            <p:cNvPr id="38" name="Text 36"/>
            <p:cNvSpPr/>
            <p:nvPr/>
          </p:nvSpPr>
          <p:spPr>
            <a:xfrm>
              <a:off x="1188720" y="4709160"/>
              <a:ext cx="7223760" cy="201168"/>
            </a:xfrm>
            <a:prstGeom prst="rect">
              <a:avLst/>
            </a:prstGeom>
            <a:noFill/>
            <a:ln/>
          </p:spPr>
          <p:txBody>
            <a:bodyPr wrap="square" rtlCol="0" anchor="ctr"/>
            <a:lstStyle/>
            <a:p>
              <a:pPr marL="0" indent="0">
                <a:buNone/>
              </a:pPr>
              <a:r>
                <a:rPr lang="en-US" sz="1000" dirty="0">
                  <a:solidFill>
                    <a:srgbClr val="94A3B8"/>
                  </a:solidFill>
                  <a:latin typeface="Calibri" pitchFamily="34" charset="0"/>
                  <a:ea typeface="Calibri" pitchFamily="34" charset="-122"/>
                  <a:cs typeface="Calibri" pitchFamily="34" charset="-120"/>
                </a:rPr>
                <a:t>GIGO 주의 · 기획이 좋아야 결과도 좋다</a:t>
              </a:r>
              <a:endParaRPr lang="en-US" sz="1000" dirty="0"/>
            </a:p>
          </p:txBody>
        </p:sp>
      </p:grpSp>
      <p:sp>
        <p:nvSpPr>
          <p:cNvPr id="39" name="Text 37"/>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40" name="Text 38"/>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42 / 43</a:t>
            </a:r>
            <a:endParaRPr lang="en-US" sz="9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32">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7316"/>
          </a:solidFill>
          <a:ln/>
        </p:spPr>
        <p:txBody>
          <a:bodyPr/>
          <a:lstStyle/>
          <a:p>
            <a:endParaRPr/>
          </a:p>
        </p:txBody>
      </p:sp>
      <p:sp>
        <p:nvSpPr>
          <p:cNvPr id="3" name="Text 1"/>
          <p:cNvSpPr/>
          <p:nvPr/>
        </p:nvSpPr>
        <p:spPr>
          <a:xfrm>
            <a:off x="457200" y="731520"/>
            <a:ext cx="8229600" cy="91440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AI 코딩 에이전트가</a:t>
            </a:r>
            <a:endParaRPr lang="en-US" sz="2800" dirty="0"/>
          </a:p>
          <a:p>
            <a:pPr marL="0" indent="0">
              <a:buNone/>
            </a:pPr>
            <a:r>
              <a:rPr lang="en-US" sz="2800" b="1" dirty="0">
                <a:solidFill>
                  <a:srgbClr val="FFFFFF"/>
                </a:solidFill>
                <a:latin typeface="Trebuchet MS" pitchFamily="34" charset="0"/>
                <a:ea typeface="Trebuchet MS" pitchFamily="34" charset="-122"/>
                <a:cs typeface="Trebuchet MS" pitchFamily="34" charset="-120"/>
              </a:rPr>
              <a:t>기대만큼 동작하지 않을 때</a:t>
            </a:r>
            <a:endParaRPr lang="en-US" sz="2800" dirty="0"/>
          </a:p>
        </p:txBody>
      </p:sp>
      <p:sp>
        <p:nvSpPr>
          <p:cNvPr id="4" name="Text 2"/>
          <p:cNvSpPr/>
          <p:nvPr/>
        </p:nvSpPr>
        <p:spPr>
          <a:xfrm>
            <a:off x="457200" y="1828800"/>
            <a:ext cx="8229600" cy="914400"/>
          </a:xfrm>
          <a:prstGeom prst="rect">
            <a:avLst/>
          </a:prstGeom>
          <a:noFill/>
          <a:ln/>
        </p:spPr>
        <p:txBody>
          <a:bodyPr wrap="square" lIns="0" tIns="0" rIns="0" bIns="0" rtlCol="0" anchor="ctr"/>
          <a:lstStyle/>
          <a:p>
            <a:pPr marL="0" indent="0">
              <a:buNone/>
            </a:pPr>
            <a:r>
              <a:rPr lang="en-US" sz="2800" b="1" dirty="0">
                <a:solidFill>
                  <a:srgbClr val="F97316"/>
                </a:solidFill>
                <a:latin typeface="Trebuchet MS" pitchFamily="34" charset="0"/>
                <a:ea typeface="Trebuchet MS" pitchFamily="34" charset="-122"/>
                <a:cs typeface="Trebuchet MS" pitchFamily="34" charset="-120"/>
              </a:rPr>
              <a:t>모델을 탓하기 전에</a:t>
            </a:r>
            <a:endParaRPr lang="en-US" sz="2800" dirty="0"/>
          </a:p>
          <a:p>
            <a:pPr marL="0" indent="0">
              <a:buNone/>
            </a:pPr>
            <a:r>
              <a:rPr lang="en-US" sz="2800" b="1" dirty="0">
                <a:solidFill>
                  <a:srgbClr val="F97316"/>
                </a:solidFill>
                <a:latin typeface="Trebuchet MS" pitchFamily="34" charset="0"/>
                <a:ea typeface="Trebuchet MS" pitchFamily="34" charset="-122"/>
                <a:cs typeface="Trebuchet MS" pitchFamily="34" charset="-120"/>
              </a:rPr>
              <a:t>하네스를 점검해 보세요.</a:t>
            </a:r>
            <a:endParaRPr lang="en-US" sz="2800" dirty="0"/>
          </a:p>
        </p:txBody>
      </p:sp>
      <p:sp>
        <p:nvSpPr>
          <p:cNvPr id="5" name="Text 3"/>
          <p:cNvSpPr/>
          <p:nvPr/>
        </p:nvSpPr>
        <p:spPr>
          <a:xfrm>
            <a:off x="457200" y="3017520"/>
            <a:ext cx="8229600" cy="1097280"/>
          </a:xfrm>
          <a:prstGeom prst="rect">
            <a:avLst/>
          </a:prstGeom>
          <a:noFill/>
          <a:ln/>
        </p:spPr>
        <p:txBody>
          <a:bodyPr wrap="square" rtlCol="0" anchor="ctr"/>
          <a:lstStyle/>
          <a:p>
            <a:pPr marL="0" indent="0" algn="ctr">
              <a:buNone/>
            </a:pPr>
            <a:r>
              <a:rPr lang="en-US" sz="1400" dirty="0">
                <a:solidFill>
                  <a:srgbClr val="CBD5E1"/>
                </a:solidFill>
                <a:latin typeface="Calibri" pitchFamily="34" charset="0"/>
                <a:ea typeface="Calibri" pitchFamily="34" charset="-122"/>
                <a:cs typeface="Calibri" pitchFamily="34" charset="-120"/>
              </a:rPr>
              <a:t>AGENTS.md에 뭘 넣었는지?</a:t>
            </a:r>
            <a:endParaRPr lang="en-US" sz="1400" dirty="0"/>
          </a:p>
          <a:p>
            <a:pPr marL="0" indent="0" algn="ctr">
              <a:buNone/>
            </a:pPr>
            <a:r>
              <a:rPr lang="en-US" sz="1400" dirty="0">
                <a:solidFill>
                  <a:srgbClr val="CBD5E1"/>
                </a:solidFill>
                <a:latin typeface="Calibri" pitchFamily="34" charset="0"/>
                <a:ea typeface="Calibri" pitchFamily="34" charset="-122"/>
                <a:cs typeface="Calibri" pitchFamily="34" charset="-120"/>
              </a:rPr>
              <a:t>evaluation_criteria.md는 있는지?</a:t>
            </a:r>
            <a:endParaRPr lang="en-US" sz="1400" dirty="0"/>
          </a:p>
          <a:p>
            <a:pPr marL="0" indent="0" algn="ctr">
              <a:buNone/>
            </a:pPr>
            <a:r>
              <a:rPr lang="en-US" sz="1400" dirty="0">
                <a:solidFill>
                  <a:srgbClr val="CBD5E1"/>
                </a:solidFill>
                <a:latin typeface="Calibri" pitchFamily="34" charset="0"/>
                <a:ea typeface="Calibri" pitchFamily="34" charset="-122"/>
                <a:cs typeface="Calibri" pitchFamily="34" charset="-120"/>
              </a:rPr>
              <a:t>Generator/Evaluator가 분리되어 있는지?</a:t>
            </a:r>
            <a:endParaRPr lang="en-US" sz="1400" dirty="0"/>
          </a:p>
        </p:txBody>
      </p:sp>
      <p:sp>
        <p:nvSpPr>
          <p:cNvPr id="8" name="Text 6"/>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43 / 43</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문제 1  컨텍스트 부패 (Context Decay)</a:t>
            </a:r>
            <a:endParaRPr lang="en-US" sz="2600" dirty="0"/>
          </a:p>
        </p:txBody>
      </p:sp>
      <p:sp>
        <p:nvSpPr>
          <p:cNvPr id="4" name="Shape 2"/>
          <p:cNvSpPr/>
          <p:nvPr/>
        </p:nvSpPr>
        <p:spPr>
          <a:xfrm>
            <a:off x="457200" y="1097280"/>
            <a:ext cx="8229600" cy="1828800"/>
          </a:xfrm>
          <a:prstGeom prst="rect">
            <a:avLst/>
          </a:prstGeom>
          <a:solidFill>
            <a:srgbClr val="1E293B"/>
          </a:solidFill>
          <a:ln/>
        </p:spPr>
        <p:txBody>
          <a:bodyPr/>
          <a:lstStyle/>
          <a:p>
            <a:endParaRPr/>
          </a:p>
        </p:txBody>
      </p:sp>
      <p:sp>
        <p:nvSpPr>
          <p:cNvPr id="5" name="Text 3"/>
          <p:cNvSpPr/>
          <p:nvPr/>
        </p:nvSpPr>
        <p:spPr>
          <a:xfrm>
            <a:off x="731520" y="1188720"/>
            <a:ext cx="2743200" cy="36576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 신입사원 비유</a:t>
            </a:r>
            <a:endParaRPr lang="en-US" sz="1400" dirty="0"/>
          </a:p>
        </p:txBody>
      </p:sp>
      <p:sp>
        <p:nvSpPr>
          <p:cNvPr id="6" name="Shape 4"/>
          <p:cNvSpPr/>
          <p:nvPr/>
        </p:nvSpPr>
        <p:spPr>
          <a:xfrm>
            <a:off x="731520" y="1645920"/>
            <a:ext cx="2377440" cy="1097280"/>
          </a:xfrm>
          <a:prstGeom prst="rect">
            <a:avLst/>
          </a:prstGeom>
          <a:solidFill>
            <a:srgbClr val="0F172A"/>
          </a:solidFill>
          <a:ln/>
        </p:spPr>
        <p:txBody>
          <a:bodyPr/>
          <a:lstStyle/>
          <a:p>
            <a:endParaRPr/>
          </a:p>
        </p:txBody>
      </p:sp>
      <p:sp>
        <p:nvSpPr>
          <p:cNvPr id="7" name="Shape 5"/>
          <p:cNvSpPr/>
          <p:nvPr/>
        </p:nvSpPr>
        <p:spPr>
          <a:xfrm>
            <a:off x="731520" y="1645920"/>
            <a:ext cx="2377440" cy="45720"/>
          </a:xfrm>
          <a:prstGeom prst="rect">
            <a:avLst/>
          </a:prstGeom>
          <a:solidFill>
            <a:srgbClr val="10B981"/>
          </a:solidFill>
          <a:ln/>
        </p:spPr>
        <p:txBody>
          <a:bodyPr/>
          <a:lstStyle/>
          <a:p>
            <a:endParaRPr/>
          </a:p>
        </p:txBody>
      </p:sp>
      <p:sp>
        <p:nvSpPr>
          <p:cNvPr id="8" name="Text 6"/>
          <p:cNvSpPr/>
          <p:nvPr/>
        </p:nvSpPr>
        <p:spPr>
          <a:xfrm>
            <a:off x="822960" y="1737360"/>
            <a:ext cx="2194560" cy="320040"/>
          </a:xfrm>
          <a:prstGeom prst="rect">
            <a:avLst/>
          </a:prstGeom>
          <a:noFill/>
          <a:ln/>
        </p:spPr>
        <p:txBody>
          <a:bodyPr wrap="square" rtlCol="0" anchor="ctr"/>
          <a:lstStyle/>
          <a:p>
            <a:pPr marL="0" indent="0">
              <a:buNone/>
            </a:pPr>
            <a:r>
              <a:rPr lang="en-US" sz="1300" b="1" dirty="0">
                <a:solidFill>
                  <a:srgbClr val="10B981"/>
                </a:solidFill>
                <a:latin typeface="Trebuchet MS" pitchFamily="34" charset="0"/>
                <a:ea typeface="Trebuchet MS" pitchFamily="34" charset="-122"/>
                <a:cs typeface="Trebuchet MS" pitchFamily="34" charset="-120"/>
              </a:rPr>
              <a:t>처음 20p</a:t>
            </a:r>
            <a:endParaRPr lang="en-US" sz="1300" dirty="0"/>
          </a:p>
        </p:txBody>
      </p:sp>
      <p:sp>
        <p:nvSpPr>
          <p:cNvPr id="9" name="Text 7"/>
          <p:cNvSpPr/>
          <p:nvPr/>
        </p:nvSpPr>
        <p:spPr>
          <a:xfrm>
            <a:off x="822960" y="2057400"/>
            <a:ext cx="219456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열심히! 자료 찾고</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구조 잡고 꼼꼼하게</a:t>
            </a:r>
            <a:endParaRPr lang="en-US" sz="1100" dirty="0"/>
          </a:p>
        </p:txBody>
      </p:sp>
      <p:sp>
        <p:nvSpPr>
          <p:cNvPr id="10" name="Shape 8"/>
          <p:cNvSpPr/>
          <p:nvPr/>
        </p:nvSpPr>
        <p:spPr>
          <a:xfrm>
            <a:off x="3474720" y="1645920"/>
            <a:ext cx="2377440" cy="1097280"/>
          </a:xfrm>
          <a:prstGeom prst="rect">
            <a:avLst/>
          </a:prstGeom>
          <a:solidFill>
            <a:srgbClr val="0F172A"/>
          </a:solidFill>
          <a:ln/>
        </p:spPr>
        <p:txBody>
          <a:bodyPr/>
          <a:lstStyle/>
          <a:p>
            <a:endParaRPr/>
          </a:p>
        </p:txBody>
      </p:sp>
      <p:sp>
        <p:nvSpPr>
          <p:cNvPr id="11" name="Shape 9"/>
          <p:cNvSpPr/>
          <p:nvPr/>
        </p:nvSpPr>
        <p:spPr>
          <a:xfrm>
            <a:off x="3474720" y="1645920"/>
            <a:ext cx="2377440" cy="45720"/>
          </a:xfrm>
          <a:prstGeom prst="rect">
            <a:avLst/>
          </a:prstGeom>
          <a:solidFill>
            <a:srgbClr val="FBBF24"/>
          </a:solidFill>
          <a:ln/>
        </p:spPr>
        <p:txBody>
          <a:bodyPr/>
          <a:lstStyle/>
          <a:p>
            <a:endParaRPr/>
          </a:p>
        </p:txBody>
      </p:sp>
      <p:sp>
        <p:nvSpPr>
          <p:cNvPr id="12" name="Text 10"/>
          <p:cNvSpPr/>
          <p:nvPr/>
        </p:nvSpPr>
        <p:spPr>
          <a:xfrm>
            <a:off x="3566160" y="1737360"/>
            <a:ext cx="2194560" cy="320040"/>
          </a:xfrm>
          <a:prstGeom prst="rect">
            <a:avLst/>
          </a:prstGeom>
          <a:noFill/>
          <a:ln/>
        </p:spPr>
        <p:txBody>
          <a:bodyPr wrap="square" rtlCol="0" anchor="ctr"/>
          <a:lstStyle/>
          <a:p>
            <a:pPr marL="0" indent="0">
              <a:buNone/>
            </a:pPr>
            <a:r>
              <a:rPr lang="en-US" sz="1300" b="1" dirty="0">
                <a:solidFill>
                  <a:srgbClr val="FBBF24"/>
                </a:solidFill>
                <a:latin typeface="Trebuchet MS" pitchFamily="34" charset="0"/>
                <a:ea typeface="Trebuchet MS" pitchFamily="34" charset="-122"/>
                <a:cs typeface="Trebuchet MS" pitchFamily="34" charset="-120"/>
              </a:rPr>
              <a:t>40p쯤</a:t>
            </a:r>
            <a:endParaRPr lang="en-US" sz="1300" dirty="0"/>
          </a:p>
        </p:txBody>
      </p:sp>
      <p:sp>
        <p:nvSpPr>
          <p:cNvPr id="13" name="Text 11"/>
          <p:cNvSpPr/>
          <p:nvPr/>
        </p:nvSpPr>
        <p:spPr>
          <a:xfrm>
            <a:off x="3566160" y="2057400"/>
            <a:ext cx="219456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앞에서 뭘 썼는지</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기억이 가물가물...</a:t>
            </a:r>
            <a:endParaRPr lang="en-US" sz="1100" dirty="0"/>
          </a:p>
        </p:txBody>
      </p:sp>
      <p:sp>
        <p:nvSpPr>
          <p:cNvPr id="14" name="Shape 12"/>
          <p:cNvSpPr/>
          <p:nvPr/>
        </p:nvSpPr>
        <p:spPr>
          <a:xfrm>
            <a:off x="6217920" y="1645920"/>
            <a:ext cx="2377440" cy="1097280"/>
          </a:xfrm>
          <a:prstGeom prst="rect">
            <a:avLst/>
          </a:prstGeom>
          <a:solidFill>
            <a:srgbClr val="0F172A"/>
          </a:solidFill>
          <a:ln/>
        </p:spPr>
        <p:txBody>
          <a:bodyPr/>
          <a:lstStyle/>
          <a:p>
            <a:endParaRPr/>
          </a:p>
        </p:txBody>
      </p:sp>
      <p:sp>
        <p:nvSpPr>
          <p:cNvPr id="15" name="Shape 13"/>
          <p:cNvSpPr/>
          <p:nvPr/>
        </p:nvSpPr>
        <p:spPr>
          <a:xfrm>
            <a:off x="6217920" y="1645920"/>
            <a:ext cx="2377440" cy="45720"/>
          </a:xfrm>
          <a:prstGeom prst="rect">
            <a:avLst/>
          </a:prstGeom>
          <a:solidFill>
            <a:srgbClr val="EF4444"/>
          </a:solidFill>
          <a:ln/>
        </p:spPr>
        <p:txBody>
          <a:bodyPr/>
          <a:lstStyle/>
          <a:p>
            <a:endParaRPr/>
          </a:p>
        </p:txBody>
      </p:sp>
      <p:sp>
        <p:nvSpPr>
          <p:cNvPr id="16" name="Text 14"/>
          <p:cNvSpPr/>
          <p:nvPr/>
        </p:nvSpPr>
        <p:spPr>
          <a:xfrm>
            <a:off x="6309360" y="1737360"/>
            <a:ext cx="2194560" cy="320040"/>
          </a:xfrm>
          <a:prstGeom prst="rect">
            <a:avLst/>
          </a:prstGeom>
          <a:noFill/>
          <a:ln/>
        </p:spPr>
        <p:txBody>
          <a:bodyPr wrap="square" rtlCol="0" anchor="ctr"/>
          <a:lstStyle/>
          <a:p>
            <a:pPr marL="0" indent="0">
              <a:buNone/>
            </a:pPr>
            <a:r>
              <a:rPr lang="en-US" sz="1300" b="1" dirty="0">
                <a:solidFill>
                  <a:srgbClr val="EF4444"/>
                </a:solidFill>
                <a:latin typeface="Trebuchet MS" pitchFamily="34" charset="0"/>
                <a:ea typeface="Trebuchet MS" pitchFamily="34" charset="-122"/>
                <a:cs typeface="Trebuchet MS" pitchFamily="34" charset="-120"/>
              </a:rPr>
              <a:t>60p쯤</a:t>
            </a:r>
            <a:endParaRPr lang="en-US" sz="1300" dirty="0"/>
          </a:p>
        </p:txBody>
      </p:sp>
      <p:sp>
        <p:nvSpPr>
          <p:cNvPr id="17" name="Text 15"/>
          <p:cNvSpPr/>
          <p:nvPr/>
        </p:nvSpPr>
        <p:spPr>
          <a:xfrm>
            <a:off x="6309360" y="2057400"/>
            <a:ext cx="2194560" cy="640080"/>
          </a:xfrm>
          <a:prstGeom prst="rect">
            <a:avLst/>
          </a:prstGeom>
          <a:noFill/>
          <a:ln/>
        </p:spPr>
        <p:txBody>
          <a:bodyPr wrap="square" rtlCol="0" anchor="ctr"/>
          <a:lstStyle/>
          <a:p>
            <a:pPr marL="0" indent="0">
              <a:buNone/>
            </a:pPr>
            <a:r>
              <a:rPr lang="en-US" sz="1100" dirty="0">
                <a:solidFill>
                  <a:srgbClr val="CBD5E1"/>
                </a:solidFill>
                <a:latin typeface="Calibri" pitchFamily="34" charset="0"/>
                <a:ea typeface="Calibri" pitchFamily="34" charset="-122"/>
                <a:cs typeface="Calibri" pitchFamily="34" charset="-120"/>
              </a:rPr>
              <a:t>이거 언제 끝나냐?</a:t>
            </a:r>
            <a:endParaRPr lang="en-US" sz="1100" dirty="0"/>
          </a:p>
          <a:p>
            <a:pPr marL="0" indent="0">
              <a:buNone/>
            </a:pPr>
            <a:r>
              <a:rPr lang="en-US" sz="1100" dirty="0">
                <a:solidFill>
                  <a:srgbClr val="CBD5E1"/>
                </a:solidFill>
                <a:latin typeface="Calibri" pitchFamily="34" charset="0"/>
                <a:ea typeface="Calibri" pitchFamily="34" charset="-122"/>
                <a:cs typeface="Calibri" pitchFamily="34" charset="-120"/>
              </a:rPr>
              <a:t>대충 빨리 마무리하자</a:t>
            </a:r>
            <a:endParaRPr lang="en-US" sz="1100" dirty="0"/>
          </a:p>
        </p:txBody>
      </p:sp>
      <p:sp>
        <p:nvSpPr>
          <p:cNvPr id="18" name="Text 16"/>
          <p:cNvSpPr/>
          <p:nvPr/>
        </p:nvSpPr>
        <p:spPr>
          <a:xfrm>
            <a:off x="457200" y="3200400"/>
            <a:ext cx="8229600" cy="128016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AI도 정확히 이렇게 작동합니다</a:t>
            </a:r>
            <a:endParaRPr lang="en-US" sz="1600" dirty="0"/>
          </a:p>
          <a:p>
            <a:pPr marL="0" indent="0">
              <a:buNone/>
            </a:pPr>
            <a:r>
              <a:rPr lang="en-US" sz="600" dirty="0">
                <a:solidFill>
                  <a:srgbClr val="FFFFFF"/>
                </a:solidFill>
                <a:latin typeface="Calibri" pitchFamily="34" charset="0"/>
                <a:ea typeface="Calibri" pitchFamily="34" charset="-122"/>
                <a:cs typeface="Calibri" pitchFamily="34" charset="-120"/>
              </a:rPr>
              <a:t>
</a:t>
            </a:r>
            <a:endParaRPr lang="en-US" sz="1600" dirty="0"/>
          </a:p>
          <a:p>
            <a:pPr marL="0" indent="0">
              <a:buNone/>
            </a:pPr>
            <a:r>
              <a:rPr lang="en-US" sz="1300" dirty="0">
                <a:solidFill>
                  <a:srgbClr val="CBD5E1"/>
                </a:solidFill>
                <a:latin typeface="Calibri" pitchFamily="34" charset="0"/>
                <a:ea typeface="Calibri" pitchFamily="34" charset="-122"/>
                <a:cs typeface="Calibri" pitchFamily="34" charset="-120"/>
              </a:rPr>
              <a:t>엔트로픽 실험: Claude Opus에게 claude.ai 클론을 시켰더니</a:t>
            </a:r>
            <a:endParaRPr lang="en-US" sz="1600" dirty="0"/>
          </a:p>
          <a:p>
            <a:pPr marL="0" indent="0">
              <a:buNone/>
            </a:pPr>
            <a:r>
              <a:rPr lang="en-US" sz="1300" dirty="0">
                <a:solidFill>
                  <a:srgbClr val="CBD5E1"/>
                </a:solidFill>
                <a:latin typeface="Calibri" pitchFamily="34" charset="0"/>
                <a:ea typeface="Calibri" pitchFamily="34" charset="-122"/>
                <a:cs typeface="Calibri" pitchFamily="34" charset="-120"/>
              </a:rPr>
              <a:t>컨텍스트가 바닥나서 절반만 구현되거나, 조기 종료를 선언해 버렸습니다.</a:t>
            </a:r>
            <a:endParaRPr lang="en-US" sz="1600" dirty="0"/>
          </a:p>
        </p:txBody>
      </p:sp>
      <p:sp>
        <p:nvSpPr>
          <p:cNvPr id="19" name="Text 17"/>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0" name="Text 18"/>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5 / 43</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해결책 1  교대 근무 = 컨텍스트 리셋</a:t>
            </a:r>
            <a:endParaRPr lang="en-US" sz="2600" dirty="0"/>
          </a:p>
        </p:txBody>
      </p:sp>
      <p:sp>
        <p:nvSpPr>
          <p:cNvPr id="3" name="Shape 1"/>
          <p:cNvSpPr/>
          <p:nvPr/>
        </p:nvSpPr>
        <p:spPr>
          <a:xfrm>
            <a:off x="457200" y="1188720"/>
            <a:ext cx="1463040" cy="1463040"/>
          </a:xfrm>
          <a:prstGeom prst="rect">
            <a:avLst/>
          </a:prstGeom>
          <a:solidFill>
            <a:srgbClr val="EFF6FF"/>
          </a:solidFill>
          <a:ln/>
          <a:effectLst>
            <a:outerShdw blurRad="101600" dist="38100" dir="8100000" algn="bl" rotWithShape="0">
              <a:srgbClr val="000000">
                <a:alpha val="25000"/>
              </a:srgbClr>
            </a:outerShdw>
          </a:effectLst>
        </p:spPr>
        <p:txBody>
          <a:bodyPr/>
          <a:lstStyle/>
          <a:p>
            <a:endParaRPr/>
          </a:p>
        </p:txBody>
      </p:sp>
      <p:sp>
        <p:nvSpPr>
          <p:cNvPr id="4" name="Shape 2"/>
          <p:cNvSpPr/>
          <p:nvPr/>
        </p:nvSpPr>
        <p:spPr>
          <a:xfrm>
            <a:off x="457200" y="1188720"/>
            <a:ext cx="1463040" cy="54864"/>
          </a:xfrm>
          <a:prstGeom prst="rect">
            <a:avLst/>
          </a:prstGeom>
          <a:solidFill>
            <a:srgbClr val="3B82F6"/>
          </a:solidFill>
          <a:ln/>
        </p:spPr>
        <p:txBody>
          <a:bodyPr/>
          <a:lstStyle/>
          <a:p>
            <a:endParaRPr/>
          </a:p>
        </p:txBody>
      </p:sp>
      <p:sp>
        <p:nvSpPr>
          <p:cNvPr id="5" name="Text 3"/>
          <p:cNvSpPr/>
          <p:nvPr/>
        </p:nvSpPr>
        <p:spPr>
          <a:xfrm>
            <a:off x="457200" y="1371600"/>
            <a:ext cx="1463040" cy="457200"/>
          </a:xfrm>
          <a:prstGeom prst="rect">
            <a:avLst/>
          </a:prstGeom>
          <a:noFill/>
          <a:ln/>
        </p:spPr>
        <p:txBody>
          <a:bodyPr wrap="square" rtlCol="0" anchor="ctr"/>
          <a:lstStyle/>
          <a:p>
            <a:pPr marL="0" indent="0" algn="ctr">
              <a:buNone/>
            </a:pPr>
            <a:r>
              <a:rPr lang="en-US" sz="1800" b="1" dirty="0">
                <a:solidFill>
                  <a:srgbClr val="3B82F6"/>
                </a:solidFill>
                <a:latin typeface="Trebuchet MS" pitchFamily="34" charset="0"/>
                <a:ea typeface="Trebuchet MS" pitchFamily="34" charset="-122"/>
                <a:cs typeface="Trebuchet MS" pitchFamily="34" charset="-120"/>
              </a:rPr>
              <a:t>AI #1</a:t>
            </a:r>
            <a:endParaRPr lang="en-US" sz="1800" dirty="0"/>
          </a:p>
        </p:txBody>
      </p:sp>
      <p:sp>
        <p:nvSpPr>
          <p:cNvPr id="6" name="Text 4"/>
          <p:cNvSpPr/>
          <p:nvPr/>
        </p:nvSpPr>
        <p:spPr>
          <a:xfrm>
            <a:off x="457200" y="1920240"/>
            <a:ext cx="1463040" cy="548640"/>
          </a:xfrm>
          <a:prstGeom prst="rect">
            <a:avLst/>
          </a:prstGeom>
          <a:noFill/>
          <a:ln/>
        </p:spPr>
        <p:txBody>
          <a:bodyPr wrap="square" rtlCol="0" anchor="t"/>
          <a:lstStyle/>
          <a:p>
            <a:pPr marL="0" indent="0" algn="ctr">
              <a:buNone/>
            </a:pPr>
            <a:r>
              <a:rPr lang="en-US" sz="1100" dirty="0">
                <a:solidFill>
                  <a:srgbClr val="0F172A"/>
                </a:solidFill>
                <a:latin typeface="Calibri" pitchFamily="34" charset="0"/>
                <a:ea typeface="Calibri" pitchFamily="34" charset="-122"/>
                <a:cs typeface="Calibri" pitchFamily="34" charset="-120"/>
              </a:rPr>
              <a:t>30페이지 작성</a:t>
            </a:r>
            <a:endParaRPr lang="en-US" sz="1100" dirty="0"/>
          </a:p>
        </p:txBody>
      </p:sp>
      <p:sp>
        <p:nvSpPr>
          <p:cNvPr id="7" name="Shape 5"/>
          <p:cNvSpPr/>
          <p:nvPr/>
        </p:nvSpPr>
        <p:spPr>
          <a:xfrm>
            <a:off x="2194560" y="1188720"/>
            <a:ext cx="1463040" cy="1463040"/>
          </a:xfrm>
          <a:prstGeom prst="rect">
            <a:avLst/>
          </a:prstGeom>
          <a:solidFill>
            <a:srgbClr val="FFF7ED"/>
          </a:solidFill>
          <a:ln/>
          <a:effectLst>
            <a:outerShdw blurRad="101600" dist="38100" dir="8100000" algn="bl" rotWithShape="0">
              <a:srgbClr val="000000">
                <a:alpha val="25000"/>
              </a:srgbClr>
            </a:outerShdw>
          </a:effectLst>
        </p:spPr>
        <p:txBody>
          <a:bodyPr/>
          <a:lstStyle/>
          <a:p>
            <a:endParaRPr/>
          </a:p>
        </p:txBody>
      </p:sp>
      <p:sp>
        <p:nvSpPr>
          <p:cNvPr id="8" name="Shape 6"/>
          <p:cNvSpPr/>
          <p:nvPr/>
        </p:nvSpPr>
        <p:spPr>
          <a:xfrm>
            <a:off x="2194560" y="1188720"/>
            <a:ext cx="1463040" cy="54864"/>
          </a:xfrm>
          <a:prstGeom prst="rect">
            <a:avLst/>
          </a:prstGeom>
          <a:solidFill>
            <a:srgbClr val="F97316"/>
          </a:solidFill>
          <a:ln/>
        </p:spPr>
        <p:txBody>
          <a:bodyPr/>
          <a:lstStyle/>
          <a:p>
            <a:endParaRPr/>
          </a:p>
        </p:txBody>
      </p:sp>
      <p:sp>
        <p:nvSpPr>
          <p:cNvPr id="9" name="Text 7"/>
          <p:cNvSpPr/>
          <p:nvPr/>
        </p:nvSpPr>
        <p:spPr>
          <a:xfrm>
            <a:off x="2194560" y="1371600"/>
            <a:ext cx="1463040" cy="457200"/>
          </a:xfrm>
          <a:prstGeom prst="rect">
            <a:avLst/>
          </a:prstGeom>
          <a:noFill/>
          <a:ln/>
        </p:spPr>
        <p:txBody>
          <a:bodyPr wrap="square" rtlCol="0" anchor="ctr"/>
          <a:lstStyle/>
          <a:p>
            <a:pPr marL="0" indent="0" algn="ctr">
              <a:buNone/>
            </a:pPr>
            <a:r>
              <a:rPr lang="en-US" sz="1400" b="1" dirty="0">
                <a:solidFill>
                  <a:srgbClr val="F97316"/>
                </a:solidFill>
                <a:latin typeface="Trebuchet MS" pitchFamily="34" charset="0"/>
                <a:ea typeface="Trebuchet MS" pitchFamily="34" charset="-122"/>
                <a:cs typeface="Trebuchet MS" pitchFamily="34" charset="-120"/>
              </a:rPr>
              <a:t>MEMO</a:t>
            </a:r>
            <a:endParaRPr lang="en-US" sz="1400" dirty="0"/>
          </a:p>
        </p:txBody>
      </p:sp>
      <p:sp>
        <p:nvSpPr>
          <p:cNvPr id="10" name="Text 8"/>
          <p:cNvSpPr/>
          <p:nvPr/>
        </p:nvSpPr>
        <p:spPr>
          <a:xfrm>
            <a:off x="2194560" y="1920240"/>
            <a:ext cx="1463040" cy="548640"/>
          </a:xfrm>
          <a:prstGeom prst="rect">
            <a:avLst/>
          </a:prstGeom>
          <a:noFill/>
          <a:ln/>
        </p:spPr>
        <p:txBody>
          <a:bodyPr wrap="square" rtlCol="0" anchor="t"/>
          <a:lstStyle/>
          <a:p>
            <a:pPr marL="0" indent="0" algn="ctr">
              <a:buNone/>
            </a:pPr>
            <a:r>
              <a:rPr lang="en-US" sz="1100" dirty="0">
                <a:solidFill>
                  <a:srgbClr val="0F172A"/>
                </a:solidFill>
                <a:latin typeface="Calibri" pitchFamily="34" charset="0"/>
                <a:ea typeface="Calibri" pitchFamily="34" charset="-122"/>
                <a:cs typeface="Calibri" pitchFamily="34" charset="-120"/>
              </a:rPr>
              <a:t>인수인계 메모</a:t>
            </a:r>
            <a:endParaRPr lang="en-US" sz="1100" dirty="0"/>
          </a:p>
        </p:txBody>
      </p:sp>
      <p:sp>
        <p:nvSpPr>
          <p:cNvPr id="11" name="Shape 9"/>
          <p:cNvSpPr/>
          <p:nvPr/>
        </p:nvSpPr>
        <p:spPr>
          <a:xfrm>
            <a:off x="3931920" y="1188720"/>
            <a:ext cx="1463040" cy="1463040"/>
          </a:xfrm>
          <a:prstGeom prst="rect">
            <a:avLst/>
          </a:prstGeom>
          <a:solidFill>
            <a:srgbClr val="EFF6FF"/>
          </a:solidFill>
          <a:ln/>
          <a:effectLst>
            <a:outerShdw blurRad="101600" dist="38100" dir="8100000" algn="bl" rotWithShape="0">
              <a:srgbClr val="000000">
                <a:alpha val="25000"/>
              </a:srgbClr>
            </a:outerShdw>
          </a:effectLst>
        </p:spPr>
        <p:txBody>
          <a:bodyPr/>
          <a:lstStyle/>
          <a:p>
            <a:endParaRPr/>
          </a:p>
        </p:txBody>
      </p:sp>
      <p:sp>
        <p:nvSpPr>
          <p:cNvPr id="12" name="Shape 10"/>
          <p:cNvSpPr/>
          <p:nvPr/>
        </p:nvSpPr>
        <p:spPr>
          <a:xfrm>
            <a:off x="3931920" y="1188720"/>
            <a:ext cx="1463040" cy="54864"/>
          </a:xfrm>
          <a:prstGeom prst="rect">
            <a:avLst/>
          </a:prstGeom>
          <a:solidFill>
            <a:srgbClr val="3B82F6"/>
          </a:solidFill>
          <a:ln/>
        </p:spPr>
        <p:txBody>
          <a:bodyPr/>
          <a:lstStyle/>
          <a:p>
            <a:endParaRPr/>
          </a:p>
        </p:txBody>
      </p:sp>
      <p:sp>
        <p:nvSpPr>
          <p:cNvPr id="13" name="Text 11"/>
          <p:cNvSpPr/>
          <p:nvPr/>
        </p:nvSpPr>
        <p:spPr>
          <a:xfrm>
            <a:off x="3931920" y="1371600"/>
            <a:ext cx="1463040" cy="457200"/>
          </a:xfrm>
          <a:prstGeom prst="rect">
            <a:avLst/>
          </a:prstGeom>
          <a:noFill/>
          <a:ln/>
        </p:spPr>
        <p:txBody>
          <a:bodyPr wrap="square" rtlCol="0" anchor="ctr"/>
          <a:lstStyle/>
          <a:p>
            <a:pPr marL="0" indent="0" algn="ctr">
              <a:buNone/>
            </a:pPr>
            <a:r>
              <a:rPr lang="en-US" sz="1800" b="1" dirty="0">
                <a:solidFill>
                  <a:srgbClr val="3B82F6"/>
                </a:solidFill>
                <a:latin typeface="Trebuchet MS" pitchFamily="34" charset="0"/>
                <a:ea typeface="Trebuchet MS" pitchFamily="34" charset="-122"/>
                <a:cs typeface="Trebuchet MS" pitchFamily="34" charset="-120"/>
              </a:rPr>
              <a:t>AI #2</a:t>
            </a:r>
            <a:endParaRPr lang="en-US" sz="1800" dirty="0"/>
          </a:p>
        </p:txBody>
      </p:sp>
      <p:sp>
        <p:nvSpPr>
          <p:cNvPr id="14" name="Text 12"/>
          <p:cNvSpPr/>
          <p:nvPr/>
        </p:nvSpPr>
        <p:spPr>
          <a:xfrm>
            <a:off x="3931920" y="1920240"/>
            <a:ext cx="1463040" cy="548640"/>
          </a:xfrm>
          <a:prstGeom prst="rect">
            <a:avLst/>
          </a:prstGeom>
          <a:noFill/>
          <a:ln/>
        </p:spPr>
        <p:txBody>
          <a:bodyPr wrap="square" rtlCol="0" anchor="t"/>
          <a:lstStyle/>
          <a:p>
            <a:pPr marL="0" indent="0" algn="ctr">
              <a:buNone/>
            </a:pPr>
            <a:r>
              <a:rPr lang="en-US" sz="1100" dirty="0">
                <a:solidFill>
                  <a:srgbClr val="0F172A"/>
                </a:solidFill>
                <a:latin typeface="Calibri" pitchFamily="34" charset="0"/>
                <a:ea typeface="Calibri" pitchFamily="34" charset="-122"/>
                <a:cs typeface="Calibri" pitchFamily="34" charset="-120"/>
              </a:rPr>
              <a:t>다음 30페이지</a:t>
            </a:r>
            <a:endParaRPr lang="en-US" sz="1100" dirty="0"/>
          </a:p>
        </p:txBody>
      </p:sp>
      <p:sp>
        <p:nvSpPr>
          <p:cNvPr id="15" name="Shape 13"/>
          <p:cNvSpPr/>
          <p:nvPr/>
        </p:nvSpPr>
        <p:spPr>
          <a:xfrm>
            <a:off x="5669280" y="1188720"/>
            <a:ext cx="1463040" cy="1463040"/>
          </a:xfrm>
          <a:prstGeom prst="rect">
            <a:avLst/>
          </a:prstGeom>
          <a:solidFill>
            <a:srgbClr val="FFF7ED"/>
          </a:solidFill>
          <a:ln/>
          <a:effectLst>
            <a:outerShdw blurRad="101600" dist="38100" dir="8100000" algn="bl" rotWithShape="0">
              <a:srgbClr val="000000">
                <a:alpha val="25000"/>
              </a:srgbClr>
            </a:outerShdw>
          </a:effectLst>
        </p:spPr>
        <p:txBody>
          <a:bodyPr/>
          <a:lstStyle/>
          <a:p>
            <a:endParaRPr/>
          </a:p>
        </p:txBody>
      </p:sp>
      <p:sp>
        <p:nvSpPr>
          <p:cNvPr id="16" name="Shape 14"/>
          <p:cNvSpPr/>
          <p:nvPr/>
        </p:nvSpPr>
        <p:spPr>
          <a:xfrm>
            <a:off x="5669280" y="1188720"/>
            <a:ext cx="1463040" cy="54864"/>
          </a:xfrm>
          <a:prstGeom prst="rect">
            <a:avLst/>
          </a:prstGeom>
          <a:solidFill>
            <a:srgbClr val="F97316"/>
          </a:solidFill>
          <a:ln/>
        </p:spPr>
        <p:txBody>
          <a:bodyPr/>
          <a:lstStyle/>
          <a:p>
            <a:endParaRPr/>
          </a:p>
        </p:txBody>
      </p:sp>
      <p:sp>
        <p:nvSpPr>
          <p:cNvPr id="17" name="Text 15"/>
          <p:cNvSpPr/>
          <p:nvPr/>
        </p:nvSpPr>
        <p:spPr>
          <a:xfrm>
            <a:off x="5669280" y="1371600"/>
            <a:ext cx="1463040" cy="457200"/>
          </a:xfrm>
          <a:prstGeom prst="rect">
            <a:avLst/>
          </a:prstGeom>
          <a:noFill/>
          <a:ln/>
        </p:spPr>
        <p:txBody>
          <a:bodyPr wrap="square" rtlCol="0" anchor="ctr"/>
          <a:lstStyle/>
          <a:p>
            <a:pPr marL="0" indent="0" algn="ctr">
              <a:buNone/>
            </a:pPr>
            <a:r>
              <a:rPr lang="en-US" sz="1400" b="1" dirty="0">
                <a:solidFill>
                  <a:srgbClr val="F97316"/>
                </a:solidFill>
                <a:latin typeface="Trebuchet MS" pitchFamily="34" charset="0"/>
                <a:ea typeface="Trebuchet MS" pitchFamily="34" charset="-122"/>
                <a:cs typeface="Trebuchet MS" pitchFamily="34" charset="-120"/>
              </a:rPr>
              <a:t>MEMO</a:t>
            </a:r>
            <a:endParaRPr lang="en-US" sz="1400" dirty="0"/>
          </a:p>
        </p:txBody>
      </p:sp>
      <p:sp>
        <p:nvSpPr>
          <p:cNvPr id="18" name="Text 16"/>
          <p:cNvSpPr/>
          <p:nvPr/>
        </p:nvSpPr>
        <p:spPr>
          <a:xfrm>
            <a:off x="5669280" y="1920240"/>
            <a:ext cx="1463040" cy="548640"/>
          </a:xfrm>
          <a:prstGeom prst="rect">
            <a:avLst/>
          </a:prstGeom>
          <a:noFill/>
          <a:ln/>
        </p:spPr>
        <p:txBody>
          <a:bodyPr wrap="square" rtlCol="0" anchor="t"/>
          <a:lstStyle/>
          <a:p>
            <a:pPr marL="0" indent="0" algn="ctr">
              <a:buNone/>
            </a:pPr>
            <a:r>
              <a:rPr lang="en-US" sz="1100" dirty="0">
                <a:solidFill>
                  <a:srgbClr val="0F172A"/>
                </a:solidFill>
                <a:latin typeface="Calibri" pitchFamily="34" charset="0"/>
                <a:ea typeface="Calibri" pitchFamily="34" charset="-122"/>
                <a:cs typeface="Calibri" pitchFamily="34" charset="-120"/>
              </a:rPr>
              <a:t>인수인계 메모</a:t>
            </a:r>
            <a:endParaRPr lang="en-US" sz="1100" dirty="0"/>
          </a:p>
        </p:txBody>
      </p:sp>
      <p:sp>
        <p:nvSpPr>
          <p:cNvPr id="19" name="Shape 17"/>
          <p:cNvSpPr/>
          <p:nvPr/>
        </p:nvSpPr>
        <p:spPr>
          <a:xfrm>
            <a:off x="7406640" y="1188720"/>
            <a:ext cx="1463040" cy="1463040"/>
          </a:xfrm>
          <a:prstGeom prst="rect">
            <a:avLst/>
          </a:prstGeom>
          <a:solidFill>
            <a:srgbClr val="EFF6FF"/>
          </a:solidFill>
          <a:ln/>
          <a:effectLst>
            <a:outerShdw blurRad="101600" dist="38100" dir="8100000" algn="bl" rotWithShape="0">
              <a:srgbClr val="000000">
                <a:alpha val="25000"/>
              </a:srgbClr>
            </a:outerShdw>
          </a:effectLst>
        </p:spPr>
        <p:txBody>
          <a:bodyPr/>
          <a:lstStyle/>
          <a:p>
            <a:endParaRPr/>
          </a:p>
        </p:txBody>
      </p:sp>
      <p:sp>
        <p:nvSpPr>
          <p:cNvPr id="20" name="Shape 18"/>
          <p:cNvSpPr/>
          <p:nvPr/>
        </p:nvSpPr>
        <p:spPr>
          <a:xfrm>
            <a:off x="7406640" y="1188720"/>
            <a:ext cx="1463040" cy="54864"/>
          </a:xfrm>
          <a:prstGeom prst="rect">
            <a:avLst/>
          </a:prstGeom>
          <a:solidFill>
            <a:srgbClr val="3B82F6"/>
          </a:solidFill>
          <a:ln/>
        </p:spPr>
        <p:txBody>
          <a:bodyPr/>
          <a:lstStyle/>
          <a:p>
            <a:endParaRPr/>
          </a:p>
        </p:txBody>
      </p:sp>
      <p:sp>
        <p:nvSpPr>
          <p:cNvPr id="21" name="Text 19"/>
          <p:cNvSpPr/>
          <p:nvPr/>
        </p:nvSpPr>
        <p:spPr>
          <a:xfrm>
            <a:off x="7406640" y="1371600"/>
            <a:ext cx="1463040" cy="457200"/>
          </a:xfrm>
          <a:prstGeom prst="rect">
            <a:avLst/>
          </a:prstGeom>
          <a:noFill/>
          <a:ln/>
        </p:spPr>
        <p:txBody>
          <a:bodyPr wrap="square" rtlCol="0" anchor="ctr"/>
          <a:lstStyle/>
          <a:p>
            <a:pPr marL="0" indent="0" algn="ctr">
              <a:buNone/>
            </a:pPr>
            <a:r>
              <a:rPr lang="en-US" sz="1800" b="1" dirty="0">
                <a:solidFill>
                  <a:srgbClr val="3B82F6"/>
                </a:solidFill>
                <a:latin typeface="Trebuchet MS" pitchFamily="34" charset="0"/>
                <a:ea typeface="Trebuchet MS" pitchFamily="34" charset="-122"/>
                <a:cs typeface="Trebuchet MS" pitchFamily="34" charset="-120"/>
              </a:rPr>
              <a:t>AI #3</a:t>
            </a:r>
            <a:endParaRPr lang="en-US" sz="1800" dirty="0"/>
          </a:p>
        </p:txBody>
      </p:sp>
      <p:sp>
        <p:nvSpPr>
          <p:cNvPr id="22" name="Text 20"/>
          <p:cNvSpPr/>
          <p:nvPr/>
        </p:nvSpPr>
        <p:spPr>
          <a:xfrm>
            <a:off x="7406640" y="1920240"/>
            <a:ext cx="1463040" cy="548640"/>
          </a:xfrm>
          <a:prstGeom prst="rect">
            <a:avLst/>
          </a:prstGeom>
          <a:noFill/>
          <a:ln/>
        </p:spPr>
        <p:txBody>
          <a:bodyPr wrap="square" rtlCol="0" anchor="t"/>
          <a:lstStyle/>
          <a:p>
            <a:pPr marL="0" indent="0" algn="ctr">
              <a:buNone/>
            </a:pPr>
            <a:r>
              <a:rPr lang="en-US" sz="1100" dirty="0">
                <a:solidFill>
                  <a:srgbClr val="0F172A"/>
                </a:solidFill>
                <a:latin typeface="Calibri" pitchFamily="34" charset="0"/>
                <a:ea typeface="Calibri" pitchFamily="34" charset="-122"/>
                <a:cs typeface="Calibri" pitchFamily="34" charset="-120"/>
              </a:rPr>
              <a:t>마지막 30페이지</a:t>
            </a:r>
            <a:endParaRPr lang="en-US" sz="1100" dirty="0"/>
          </a:p>
        </p:txBody>
      </p:sp>
      <p:sp>
        <p:nvSpPr>
          <p:cNvPr id="23" name="Shape 21"/>
          <p:cNvSpPr/>
          <p:nvPr/>
        </p:nvSpPr>
        <p:spPr>
          <a:xfrm>
            <a:off x="457200" y="3017520"/>
            <a:ext cx="8229600" cy="1463040"/>
          </a:xfrm>
          <a:prstGeom prst="rect">
            <a:avLst/>
          </a:prstGeom>
          <a:solidFill>
            <a:srgbClr val="FFFFFF"/>
          </a:solidFill>
          <a:ln/>
          <a:effectLst>
            <a:outerShdw blurRad="101600" dist="38100" dir="8100000" algn="bl" rotWithShape="0">
              <a:srgbClr val="000000">
                <a:alpha val="25000"/>
              </a:srgbClr>
            </a:outerShdw>
          </a:effectLst>
        </p:spPr>
        <p:txBody>
          <a:bodyPr/>
          <a:lstStyle/>
          <a:p>
            <a:endParaRPr/>
          </a:p>
        </p:txBody>
      </p:sp>
      <p:sp>
        <p:nvSpPr>
          <p:cNvPr id="24" name="Text 22"/>
          <p:cNvSpPr/>
          <p:nvPr/>
        </p:nvSpPr>
        <p:spPr>
          <a:xfrm>
            <a:off x="731520" y="3108960"/>
            <a:ext cx="7315200" cy="365760"/>
          </a:xfrm>
          <a:prstGeom prst="rect">
            <a:avLst/>
          </a:prstGeom>
          <a:noFill/>
          <a:ln/>
        </p:spPr>
        <p:txBody>
          <a:bodyPr wrap="square" rtlCol="0" anchor="ctr"/>
          <a:lstStyle/>
          <a:p>
            <a:pPr marL="0" indent="0">
              <a:buNone/>
            </a:pPr>
            <a:r>
              <a:rPr lang="en-US" sz="1400" b="1" dirty="0">
                <a:solidFill>
                  <a:srgbClr val="F97316"/>
                </a:solidFill>
                <a:latin typeface="Trebuchet MS" pitchFamily="34" charset="0"/>
                <a:ea typeface="Trebuchet MS" pitchFamily="34" charset="-122"/>
                <a:cs typeface="Trebuchet MS" pitchFamily="34" charset="-120"/>
              </a:rPr>
              <a:t>[핵심] AGENTS.md = 오케스트레이터 + 온보딩 문서</a:t>
            </a:r>
            <a:endParaRPr lang="en-US" sz="1400" dirty="0"/>
          </a:p>
        </p:txBody>
      </p:sp>
      <p:sp>
        <p:nvSpPr>
          <p:cNvPr id="25" name="Text 23"/>
          <p:cNvSpPr/>
          <p:nvPr/>
        </p:nvSpPr>
        <p:spPr>
          <a:xfrm>
            <a:off x="731520" y="3474720"/>
            <a:ext cx="7680960" cy="82296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Codex는 루트의 AGENTS.md를 읽고 오케스트레이터 역할을 수행합니다.</a:t>
            </a:r>
            <a:endParaRPr lang="en-US" sz="1300" dirty="0"/>
          </a:p>
          <a:p>
            <a:pPr marL="0" indent="0">
              <a:buNone/>
            </a:pPr>
            <a:r>
              <a:rPr lang="en-US" sz="1300" dirty="0">
                <a:solidFill>
                  <a:srgbClr val="334155"/>
                </a:solidFill>
                <a:latin typeface="Calibri" pitchFamily="34" charset="0"/>
                <a:ea typeface="Calibri" pitchFamily="34" charset="-122"/>
                <a:cs typeface="Calibri" pitchFamily="34" charset="-120"/>
              </a:rPr>
              <a:t>Planner → Generator → Evaluator 파이프라인을 자동 실행하고, 합격할 때까지 최대 3회 반복합니다.</a:t>
            </a:r>
            <a:endParaRPr lang="en-US" sz="1300" dirty="0"/>
          </a:p>
        </p:txBody>
      </p:sp>
      <p:sp>
        <p:nvSpPr>
          <p:cNvPr id="26" name="Text 24"/>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7" name="Text 25"/>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6 / 43</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문제 2  자기 평가의 함정 + 규칙 부재</a:t>
            </a:r>
            <a:endParaRPr lang="en-US" sz="2600" dirty="0"/>
          </a:p>
        </p:txBody>
      </p:sp>
      <p:sp>
        <p:nvSpPr>
          <p:cNvPr id="4" name="Shape 2"/>
          <p:cNvSpPr/>
          <p:nvPr/>
        </p:nvSpPr>
        <p:spPr>
          <a:xfrm>
            <a:off x="457200" y="1005840"/>
            <a:ext cx="3840480" cy="2194560"/>
          </a:xfrm>
          <a:prstGeom prst="rect">
            <a:avLst/>
          </a:prstGeom>
          <a:solidFill>
            <a:srgbClr val="1E293B"/>
          </a:solidFill>
          <a:ln/>
        </p:spPr>
        <p:txBody>
          <a:bodyPr/>
          <a:lstStyle/>
          <a:p>
            <a:endParaRPr/>
          </a:p>
        </p:txBody>
      </p:sp>
      <p:sp>
        <p:nvSpPr>
          <p:cNvPr id="5" name="Text 3"/>
          <p:cNvSpPr/>
          <p:nvPr/>
        </p:nvSpPr>
        <p:spPr>
          <a:xfrm>
            <a:off x="640080" y="1097280"/>
            <a:ext cx="3474720" cy="365760"/>
          </a:xfrm>
          <a:prstGeom prst="rect">
            <a:avLst/>
          </a:prstGeom>
          <a:noFill/>
          <a:ln/>
        </p:spPr>
        <p:txBody>
          <a:bodyPr wrap="square" rtlCol="0" anchor="ctr"/>
          <a:lstStyle/>
          <a:p>
            <a:pPr marL="0" indent="0">
              <a:buNone/>
            </a:pPr>
            <a:r>
              <a:rPr lang="en-US" sz="1400" b="1" dirty="0">
                <a:solidFill>
                  <a:srgbClr val="FBBF24"/>
                </a:solidFill>
                <a:latin typeface="Trebuchet MS" pitchFamily="34" charset="0"/>
                <a:ea typeface="Trebuchet MS" pitchFamily="34" charset="-122"/>
                <a:cs typeface="Trebuchet MS" pitchFamily="34" charset="-120"/>
              </a:rPr>
              <a:t>- 자기 평가 편향</a:t>
            </a:r>
            <a:endParaRPr lang="en-US" sz="1400" dirty="0"/>
          </a:p>
        </p:txBody>
      </p:sp>
      <p:sp>
        <p:nvSpPr>
          <p:cNvPr id="6" name="Text 4"/>
          <p:cNvSpPr/>
          <p:nvPr/>
        </p:nvSpPr>
        <p:spPr>
          <a:xfrm>
            <a:off x="640080" y="1554480"/>
            <a:ext cx="3474720" cy="13716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evaluator.md 최우선 원칙:</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"나쁘지 않은데..." 생각이 들면</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그것은 관대해지고 있다는 신호.</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그 순간 더 엄격하게 보세요.</a:t>
            </a:r>
            <a:endParaRPr lang="en-US" sz="1200" dirty="0"/>
          </a:p>
          <a:p>
            <a:pPr marL="0" indent="0">
              <a:buNone/>
            </a:pP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"괜찮은 것 같기도 한데..." → 감점</a:t>
            </a:r>
            <a:endParaRPr lang="en-US" sz="1200" dirty="0"/>
          </a:p>
        </p:txBody>
      </p:sp>
      <p:sp>
        <p:nvSpPr>
          <p:cNvPr id="7" name="Shape 5"/>
          <p:cNvSpPr/>
          <p:nvPr/>
        </p:nvSpPr>
        <p:spPr>
          <a:xfrm>
            <a:off x="4846320" y="1005840"/>
            <a:ext cx="3840480" cy="2194560"/>
          </a:xfrm>
          <a:prstGeom prst="rect">
            <a:avLst/>
          </a:prstGeom>
          <a:solidFill>
            <a:srgbClr val="1E293B"/>
          </a:solidFill>
          <a:ln/>
        </p:spPr>
        <p:txBody>
          <a:bodyPr/>
          <a:lstStyle/>
          <a:p>
            <a:endParaRPr/>
          </a:p>
        </p:txBody>
      </p:sp>
      <p:sp>
        <p:nvSpPr>
          <p:cNvPr id="8" name="Text 6"/>
          <p:cNvSpPr/>
          <p:nvPr/>
        </p:nvSpPr>
        <p:spPr>
          <a:xfrm>
            <a:off x="5029200" y="1097280"/>
            <a:ext cx="3474720" cy="365760"/>
          </a:xfrm>
          <a:prstGeom prst="rect">
            <a:avLst/>
          </a:prstGeom>
          <a:noFill/>
          <a:ln/>
        </p:spPr>
        <p:txBody>
          <a:bodyPr wrap="square" rtlCol="0" anchor="ctr"/>
          <a:lstStyle/>
          <a:p>
            <a:pPr marL="0" indent="0">
              <a:buNone/>
            </a:pPr>
            <a:r>
              <a:rPr lang="en-US" sz="1400" b="1" dirty="0">
                <a:solidFill>
                  <a:srgbClr val="06B6D4"/>
                </a:solidFill>
                <a:latin typeface="Trebuchet MS" pitchFamily="34" charset="0"/>
                <a:ea typeface="Trebuchet MS" pitchFamily="34" charset="-122"/>
                <a:cs typeface="Trebuchet MS" pitchFamily="34" charset="-120"/>
              </a:rPr>
              <a:t>- 규칙과 울타리 부재</a:t>
            </a:r>
            <a:endParaRPr lang="en-US" sz="1400" dirty="0"/>
          </a:p>
        </p:txBody>
      </p:sp>
      <p:sp>
        <p:nvSpPr>
          <p:cNvPr id="9" name="Text 7"/>
          <p:cNvSpPr/>
          <p:nvPr/>
        </p:nvSpPr>
        <p:spPr>
          <a:xfrm>
            <a:off x="5029200" y="1554480"/>
            <a:ext cx="3474720" cy="137160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결제 시스템 만들라고 했더니</a:t>
            </a:r>
            <a:endParaRPr lang="en-US" sz="1300" dirty="0"/>
          </a:p>
          <a:p>
            <a:pPr marL="0" indent="0">
              <a:buNone/>
            </a:pPr>
            <a:r>
              <a:rPr lang="en-US" sz="1300" dirty="0">
                <a:solidFill>
                  <a:srgbClr val="CBD5E1"/>
                </a:solidFill>
                <a:latin typeface="Calibri" pitchFamily="34" charset="0"/>
                <a:ea typeface="Calibri" pitchFamily="34" charset="-122"/>
                <a:cs typeface="Calibri" pitchFamily="34" charset="-120"/>
              </a:rPr>
              <a:t>갑자기 DB 테이블을 삭제</a:t>
            </a:r>
            <a:endParaRPr lang="en-US" sz="1300" dirty="0"/>
          </a:p>
          <a:p>
            <a:pPr marL="0" indent="0">
              <a:buNone/>
            </a:pPr>
            <a:endParaRPr lang="en-US" sz="1300" dirty="0"/>
          </a:p>
          <a:p>
            <a:pPr marL="0" indent="0">
              <a:buNone/>
            </a:pPr>
            <a:r>
              <a:rPr lang="en-US" sz="1300" dirty="0">
                <a:solidFill>
                  <a:srgbClr val="CBD5E1"/>
                </a:solidFill>
                <a:latin typeface="Calibri" pitchFamily="34" charset="0"/>
                <a:ea typeface="Calibri" pitchFamily="34" charset="-122"/>
                <a:cs typeface="Calibri" pitchFamily="34" charset="-120"/>
              </a:rPr>
              <a:t>정보의 문제가 아니라</a:t>
            </a:r>
            <a:endParaRPr lang="en-US" sz="1300" dirty="0"/>
          </a:p>
          <a:p>
            <a:pPr marL="0" indent="0">
              <a:buNone/>
            </a:pPr>
            <a:r>
              <a:rPr lang="en-US" sz="1300" dirty="0">
                <a:solidFill>
                  <a:srgbClr val="CBD5E1"/>
                </a:solidFill>
                <a:latin typeface="Calibri" pitchFamily="34" charset="0"/>
                <a:ea typeface="Calibri" pitchFamily="34" charset="-122"/>
                <a:cs typeface="Calibri" pitchFamily="34" charset="-120"/>
              </a:rPr>
              <a:t>구조적 제약이 없는 문제입니다.</a:t>
            </a:r>
            <a:endParaRPr lang="en-US" sz="1300" dirty="0"/>
          </a:p>
        </p:txBody>
      </p:sp>
      <p:sp>
        <p:nvSpPr>
          <p:cNvPr id="10" name="Shape 8"/>
          <p:cNvSpPr/>
          <p:nvPr/>
        </p:nvSpPr>
        <p:spPr>
          <a:xfrm>
            <a:off x="457200" y="3474720"/>
            <a:ext cx="8229600" cy="640080"/>
          </a:xfrm>
          <a:prstGeom prst="rect">
            <a:avLst/>
          </a:prstGeom>
          <a:solidFill>
            <a:srgbClr val="EF4444"/>
          </a:solidFill>
          <a:ln/>
        </p:spPr>
        <p:txBody>
          <a:bodyPr/>
          <a:lstStyle/>
          <a:p>
            <a:endParaRPr/>
          </a:p>
        </p:txBody>
      </p:sp>
      <p:sp>
        <p:nvSpPr>
          <p:cNvPr id="11" name="Text 9"/>
          <p:cNvSpPr/>
          <p:nvPr/>
        </p:nvSpPr>
        <p:spPr>
          <a:xfrm>
            <a:off x="640080" y="3474720"/>
            <a:ext cx="7863840" cy="64008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[핵심] 두 문제 모두 '구조'가 없어서 발생합니다 · 프롬프트(부탁)가 아닌 하네스(강제)가 필요</a:t>
            </a:r>
            <a:endParaRPr lang="en-US" sz="13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7 / 43</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marL="0" indent="0">
              <a:buNone/>
            </a:pPr>
            <a:r>
              <a:rPr lang="en-US" sz="2600" b="1" dirty="0">
                <a:solidFill>
                  <a:srgbClr val="0F172A"/>
                </a:solidFill>
                <a:latin typeface="Trebuchet MS" pitchFamily="34" charset="0"/>
                <a:ea typeface="Trebuchet MS" pitchFamily="34" charset="-122"/>
                <a:cs typeface="Trebuchet MS" pitchFamily="34" charset="-120"/>
              </a:rPr>
              <a:t>해결책 2  만드는 AI != 채점하는 AI</a:t>
            </a:r>
            <a:endParaRPr lang="en-US" sz="2600" dirty="0"/>
          </a:p>
        </p:txBody>
      </p:sp>
      <p:sp>
        <p:nvSpPr>
          <p:cNvPr id="3" name="Shape 1"/>
          <p:cNvSpPr/>
          <p:nvPr/>
        </p:nvSpPr>
        <p:spPr>
          <a:xfrm>
            <a:off x="457200" y="1097280"/>
            <a:ext cx="3840480" cy="1645920"/>
          </a:xfrm>
          <a:prstGeom prst="rect">
            <a:avLst/>
          </a:prstGeom>
          <a:solidFill>
            <a:srgbClr val="FEF2F2"/>
          </a:solidFill>
          <a:ln/>
          <a:effectLst>
            <a:outerShdw blurRad="101600" dist="38100" dir="8100000" algn="bl" rotWithShape="0">
              <a:srgbClr val="000000">
                <a:alpha val="25000"/>
              </a:srgbClr>
            </a:outerShdw>
          </a:effectLst>
        </p:spPr>
        <p:txBody>
          <a:bodyPr/>
          <a:lstStyle/>
          <a:p>
            <a:endParaRPr/>
          </a:p>
        </p:txBody>
      </p:sp>
      <p:sp>
        <p:nvSpPr>
          <p:cNvPr id="4" name="Text 2"/>
          <p:cNvSpPr/>
          <p:nvPr/>
        </p:nvSpPr>
        <p:spPr>
          <a:xfrm>
            <a:off x="640080" y="1188720"/>
            <a:ext cx="3474720" cy="365760"/>
          </a:xfrm>
          <a:prstGeom prst="rect">
            <a:avLst/>
          </a:prstGeom>
          <a:noFill/>
          <a:ln/>
        </p:spPr>
        <p:txBody>
          <a:bodyPr wrap="square" rtlCol="0" anchor="ctr"/>
          <a:lstStyle/>
          <a:p>
            <a:pPr marL="0" indent="0">
              <a:buNone/>
            </a:pPr>
            <a:r>
              <a:rPr lang="en-US" sz="1500" b="1" dirty="0" err="1">
                <a:solidFill>
                  <a:srgbClr val="EF4444"/>
                </a:solidFill>
                <a:latin typeface="Trebuchet MS" pitchFamily="34" charset="0"/>
                <a:ea typeface="Trebuchet MS" pitchFamily="34" charset="-122"/>
                <a:cs typeface="Trebuchet MS" pitchFamily="34" charset="-120"/>
              </a:rPr>
              <a:t>요리사</a:t>
            </a:r>
            <a:r>
              <a:rPr lang="en-US" sz="1500" b="1" dirty="0">
                <a:solidFill>
                  <a:srgbClr val="EF4444"/>
                </a:solidFill>
                <a:latin typeface="Trebuchet MS" pitchFamily="34" charset="0"/>
                <a:ea typeface="Trebuchet MS" pitchFamily="34" charset="-122"/>
                <a:cs typeface="Trebuchet MS" pitchFamily="34" charset="-120"/>
              </a:rPr>
              <a:t> (Generator)</a:t>
            </a:r>
            <a:endParaRPr lang="en-US" sz="1500" dirty="0"/>
          </a:p>
        </p:txBody>
      </p:sp>
      <p:sp>
        <p:nvSpPr>
          <p:cNvPr id="5" name="Text 3"/>
          <p:cNvSpPr/>
          <p:nvPr/>
        </p:nvSpPr>
        <p:spPr>
          <a:xfrm>
            <a:off x="640080" y="1645920"/>
            <a:ext cx="3474720" cy="73152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"본인 음식 객관적으로 평가해 보세요"</a:t>
            </a:r>
            <a:endParaRPr lang="en-US" sz="1300" dirty="0"/>
          </a:p>
          <a:p>
            <a:pPr marL="0" indent="0">
              <a:buNone/>
            </a:pPr>
            <a:r>
              <a:rPr lang="en-US" sz="1300" dirty="0">
                <a:solidFill>
                  <a:srgbClr val="334155"/>
                </a:solidFill>
                <a:latin typeface="Calibri" pitchFamily="34" charset="0"/>
                <a:ea typeface="Calibri" pitchFamily="34" charset="-122"/>
                <a:cs typeface="Calibri" pitchFamily="34" charset="-120"/>
              </a:rPr>
              <a:t>→ 어렵다!</a:t>
            </a:r>
            <a:endParaRPr lang="en-US" sz="1300" dirty="0"/>
          </a:p>
        </p:txBody>
      </p:sp>
      <p:sp>
        <p:nvSpPr>
          <p:cNvPr id="6" name="Shape 4"/>
          <p:cNvSpPr/>
          <p:nvPr/>
        </p:nvSpPr>
        <p:spPr>
          <a:xfrm>
            <a:off x="4846320" y="1097280"/>
            <a:ext cx="3840480" cy="1645920"/>
          </a:xfrm>
          <a:prstGeom prst="rect">
            <a:avLst/>
          </a:prstGeom>
          <a:solidFill>
            <a:srgbClr val="F0FDF4"/>
          </a:solidFill>
          <a:ln/>
          <a:effectLst>
            <a:outerShdw blurRad="101600" dist="38100" dir="8100000" algn="bl" rotWithShape="0">
              <a:srgbClr val="000000">
                <a:alpha val="25000"/>
              </a:srgbClr>
            </a:outerShdw>
          </a:effectLst>
        </p:spPr>
        <p:txBody>
          <a:bodyPr/>
          <a:lstStyle/>
          <a:p>
            <a:endParaRPr/>
          </a:p>
        </p:txBody>
      </p:sp>
      <p:sp>
        <p:nvSpPr>
          <p:cNvPr id="7" name="Text 5"/>
          <p:cNvSpPr/>
          <p:nvPr/>
        </p:nvSpPr>
        <p:spPr>
          <a:xfrm>
            <a:off x="5029200" y="1188720"/>
            <a:ext cx="3474720" cy="365760"/>
          </a:xfrm>
          <a:prstGeom prst="rect">
            <a:avLst/>
          </a:prstGeom>
          <a:noFill/>
          <a:ln/>
        </p:spPr>
        <p:txBody>
          <a:bodyPr wrap="square" rtlCol="0" anchor="ctr"/>
          <a:lstStyle/>
          <a:p>
            <a:pPr marL="0" indent="0">
              <a:buNone/>
            </a:pPr>
            <a:r>
              <a:rPr lang="en-US" sz="1500" b="1" dirty="0" err="1">
                <a:solidFill>
                  <a:srgbClr val="10B981"/>
                </a:solidFill>
                <a:latin typeface="Trebuchet MS" pitchFamily="34" charset="0"/>
                <a:ea typeface="Trebuchet MS" pitchFamily="34" charset="-122"/>
                <a:cs typeface="Trebuchet MS" pitchFamily="34" charset="-120"/>
              </a:rPr>
              <a:t>음식</a:t>
            </a:r>
            <a:r>
              <a:rPr lang="en-US" sz="1500" b="1" dirty="0">
                <a:solidFill>
                  <a:srgbClr val="10B981"/>
                </a:solidFill>
                <a:latin typeface="Trebuchet MS" pitchFamily="34" charset="0"/>
                <a:ea typeface="Trebuchet MS" pitchFamily="34" charset="-122"/>
                <a:cs typeface="Trebuchet MS" pitchFamily="34" charset="-120"/>
              </a:rPr>
              <a:t> 평론가 (Evaluator)</a:t>
            </a:r>
            <a:endParaRPr lang="en-US" sz="1500" dirty="0"/>
          </a:p>
        </p:txBody>
      </p:sp>
      <p:sp>
        <p:nvSpPr>
          <p:cNvPr id="8" name="Text 6"/>
          <p:cNvSpPr/>
          <p:nvPr/>
        </p:nvSpPr>
        <p:spPr>
          <a:xfrm>
            <a:off x="5029200" y="1645920"/>
            <a:ext cx="3474720" cy="73152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"이 기준으로 채점해 주세요"</a:t>
            </a:r>
            <a:endParaRPr lang="en-US" sz="1300" dirty="0"/>
          </a:p>
          <a:p>
            <a:pPr marL="0" indent="0">
              <a:buNone/>
            </a:pPr>
            <a:r>
              <a:rPr lang="en-US" sz="1300" dirty="0">
                <a:solidFill>
                  <a:srgbClr val="334155"/>
                </a:solidFill>
                <a:latin typeface="Calibri" pitchFamily="34" charset="0"/>
                <a:ea typeface="Calibri" pitchFamily="34" charset="-122"/>
                <a:cs typeface="Calibri" pitchFamily="34" charset="-120"/>
              </a:rPr>
              <a:t>→ 가능!</a:t>
            </a:r>
            <a:endParaRPr lang="en-US" sz="1300" dirty="0"/>
          </a:p>
        </p:txBody>
      </p:sp>
      <p:sp>
        <p:nvSpPr>
          <p:cNvPr id="9" name="Shape 7"/>
          <p:cNvSpPr/>
          <p:nvPr/>
        </p:nvSpPr>
        <p:spPr>
          <a:xfrm>
            <a:off x="457200" y="3108960"/>
            <a:ext cx="8229600" cy="1371600"/>
          </a:xfrm>
          <a:prstGeom prst="rect">
            <a:avLst/>
          </a:prstGeom>
          <a:solidFill>
            <a:srgbClr val="0F172A"/>
          </a:solidFill>
          <a:ln/>
        </p:spPr>
        <p:txBody>
          <a:bodyPr/>
          <a:lstStyle/>
          <a:p>
            <a:endParaRPr/>
          </a:p>
        </p:txBody>
      </p:sp>
      <p:sp>
        <p:nvSpPr>
          <p:cNvPr id="10" name="Text 8"/>
          <p:cNvSpPr/>
          <p:nvPr/>
        </p:nvSpPr>
        <p:spPr>
          <a:xfrm>
            <a:off x="731520" y="3200400"/>
            <a:ext cx="7680960" cy="365760"/>
          </a:xfrm>
          <a:prstGeom prst="rect">
            <a:avLst/>
          </a:prstGeom>
          <a:noFill/>
          <a:ln/>
        </p:spPr>
        <p:txBody>
          <a:bodyPr wrap="square" rtlCol="0" anchor="ctr"/>
          <a:lstStyle/>
          <a:p>
            <a:pPr marL="0" indent="0">
              <a:buNone/>
            </a:pPr>
            <a:r>
              <a:rPr lang="en-US" sz="1600" b="1" dirty="0">
                <a:solidFill>
                  <a:srgbClr val="F97316"/>
                </a:solidFill>
                <a:latin typeface="Trebuchet MS" pitchFamily="34" charset="0"/>
                <a:ea typeface="Trebuchet MS" pitchFamily="34" charset="-122"/>
                <a:cs typeface="Trebuchet MS" pitchFamily="34" charset="-120"/>
              </a:rPr>
              <a:t>핵심: 분리가 핵심이다</a:t>
            </a:r>
            <a:endParaRPr lang="en-US" sz="1600" dirty="0"/>
          </a:p>
        </p:txBody>
      </p:sp>
      <p:sp>
        <p:nvSpPr>
          <p:cNvPr id="11" name="Text 9"/>
          <p:cNvSpPr/>
          <p:nvPr/>
        </p:nvSpPr>
        <p:spPr>
          <a:xfrm>
            <a:off x="731520" y="3566160"/>
            <a:ext cx="7680960" cy="82296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Generator와 Evaluator가 독립된 컨텍스트에서 실행되어 자기 작업에 관대해지는 편향을 방지합니다.</a:t>
            </a:r>
            <a:endParaRPr lang="en-US" sz="1300" dirty="0"/>
          </a:p>
          <a:p>
            <a:pPr marL="0" indent="0">
              <a:buNone/>
            </a:pPr>
            <a:r>
              <a:rPr lang="en-US" sz="1300" dirty="0">
                <a:solidFill>
                  <a:srgbClr val="CBD5E1"/>
                </a:solidFill>
                <a:latin typeface="Calibri" pitchFamily="34" charset="0"/>
                <a:ea typeface="Calibri" pitchFamily="34" charset="-122"/>
                <a:cs typeface="Calibri" pitchFamily="34" charset="-120"/>
              </a:rPr>
              <a:t>공장 안전 시스템처럼 · 안전모 안 쓰면 출입문 자체가 안 열리는 구조를 만드는 겁니다.</a:t>
            </a:r>
            <a:endParaRPr lang="en-US" sz="1300" dirty="0"/>
          </a:p>
        </p:txBody>
      </p:sp>
      <p:sp>
        <p:nvSpPr>
          <p:cNvPr id="12" name="Text 10"/>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13" name="Text 11"/>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8 / 43</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72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txBody>
          <a:bodyPr/>
          <a:lstStyle/>
          <a:p>
            <a:endParaRPr/>
          </a:p>
        </p:txBody>
      </p:sp>
      <p:sp>
        <p:nvSpPr>
          <p:cNvPr id="3" name="Text 1"/>
          <p:cNvSpPr/>
          <p:nvPr/>
        </p:nvSpPr>
        <p:spPr>
          <a:xfrm>
            <a:off x="457200" y="22860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3-Agent 파이프라인 체제</a:t>
            </a:r>
            <a:endParaRPr lang="en-US" sz="2600" dirty="0"/>
          </a:p>
        </p:txBody>
      </p:sp>
      <p:sp>
        <p:nvSpPr>
          <p:cNvPr id="4" name="Shape 2"/>
          <p:cNvSpPr/>
          <p:nvPr/>
        </p:nvSpPr>
        <p:spPr>
          <a:xfrm>
            <a:off x="457200" y="1005840"/>
            <a:ext cx="2560320" cy="2560320"/>
          </a:xfrm>
          <a:prstGeom prst="rect">
            <a:avLst/>
          </a:prstGeom>
          <a:solidFill>
            <a:srgbClr val="1A1130"/>
          </a:solidFill>
          <a:ln/>
          <a:effectLst>
            <a:outerShdw blurRad="101600" dist="38100" dir="8100000" algn="bl" rotWithShape="0">
              <a:srgbClr val="000000">
                <a:alpha val="25000"/>
              </a:srgbClr>
            </a:outerShdw>
          </a:effectLst>
        </p:spPr>
        <p:txBody>
          <a:bodyPr/>
          <a:lstStyle/>
          <a:p>
            <a:endParaRPr/>
          </a:p>
        </p:txBody>
      </p:sp>
      <p:sp>
        <p:nvSpPr>
          <p:cNvPr id="5" name="Shape 3"/>
          <p:cNvSpPr/>
          <p:nvPr/>
        </p:nvSpPr>
        <p:spPr>
          <a:xfrm>
            <a:off x="457200" y="1005840"/>
            <a:ext cx="2560320" cy="54864"/>
          </a:xfrm>
          <a:prstGeom prst="rect">
            <a:avLst/>
          </a:prstGeom>
          <a:solidFill>
            <a:srgbClr val="8B5CF6"/>
          </a:solidFill>
          <a:ln/>
        </p:spPr>
        <p:txBody>
          <a:bodyPr/>
          <a:lstStyle/>
          <a:p>
            <a:endParaRPr/>
          </a:p>
        </p:txBody>
      </p:sp>
      <p:sp>
        <p:nvSpPr>
          <p:cNvPr id="6" name="Shape 4"/>
          <p:cNvSpPr/>
          <p:nvPr/>
        </p:nvSpPr>
        <p:spPr>
          <a:xfrm>
            <a:off x="594360" y="1188720"/>
            <a:ext cx="365760" cy="365760"/>
          </a:xfrm>
          <a:prstGeom prst="rect">
            <a:avLst/>
          </a:prstGeom>
          <a:solidFill>
            <a:srgbClr val="8B5CF6"/>
          </a:solidFill>
          <a:ln/>
        </p:spPr>
        <p:txBody>
          <a:bodyPr/>
          <a:lstStyle/>
          <a:p>
            <a:endParaRPr/>
          </a:p>
        </p:txBody>
      </p:sp>
      <p:sp>
        <p:nvSpPr>
          <p:cNvPr id="7" name="Text 5"/>
          <p:cNvSpPr/>
          <p:nvPr/>
        </p:nvSpPr>
        <p:spPr>
          <a:xfrm>
            <a:off x="594360" y="1188720"/>
            <a:ext cx="365760" cy="365760"/>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1</a:t>
            </a:r>
            <a:endParaRPr lang="en-US" sz="1600" dirty="0"/>
          </a:p>
        </p:txBody>
      </p:sp>
      <p:sp>
        <p:nvSpPr>
          <p:cNvPr id="8" name="Text 6"/>
          <p:cNvSpPr/>
          <p:nvPr/>
        </p:nvSpPr>
        <p:spPr>
          <a:xfrm>
            <a:off x="1051560" y="1188720"/>
            <a:ext cx="1828800" cy="365760"/>
          </a:xfrm>
          <a:prstGeom prst="rect">
            <a:avLst/>
          </a:prstGeom>
          <a:noFill/>
          <a:ln/>
        </p:spPr>
        <p:txBody>
          <a:bodyPr wrap="square" rtlCol="0" anchor="ctr"/>
          <a:lstStyle/>
          <a:p>
            <a:pPr marL="0" indent="0">
              <a:buNone/>
            </a:pPr>
            <a:r>
              <a:rPr lang="en-US" sz="1600" b="1" dirty="0">
                <a:solidFill>
                  <a:srgbClr val="8B5CF6"/>
                </a:solidFill>
                <a:latin typeface="Trebuchet MS" pitchFamily="34" charset="0"/>
                <a:ea typeface="Trebuchet MS" pitchFamily="34" charset="-122"/>
                <a:cs typeface="Trebuchet MS" pitchFamily="34" charset="-120"/>
              </a:rPr>
              <a:t>PLANNER</a:t>
            </a:r>
            <a:endParaRPr lang="en-US" sz="1600" dirty="0"/>
          </a:p>
        </p:txBody>
      </p:sp>
      <p:sp>
        <p:nvSpPr>
          <p:cNvPr id="9" name="Text 7"/>
          <p:cNvSpPr/>
          <p:nvPr/>
        </p:nvSpPr>
        <p:spPr>
          <a:xfrm>
            <a:off x="594360" y="1645920"/>
            <a:ext cx="2286000" cy="32004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planner.md</a:t>
            </a:r>
            <a:endParaRPr lang="en-US" sz="1200" dirty="0"/>
          </a:p>
        </p:txBody>
      </p:sp>
      <p:sp>
        <p:nvSpPr>
          <p:cNvPr id="10" name="Text 8"/>
          <p:cNvSpPr/>
          <p:nvPr/>
        </p:nvSpPr>
        <p:spPr>
          <a:xfrm>
            <a:off x="594360" y="2011680"/>
            <a:ext cx="2286000" cy="13716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한 줄 요청 → SPEC.md</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기능 최소 8개 이상 설계</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AI 기능 적극 포함</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AI slop 패턴 명시적 금지</a:t>
            </a:r>
            <a:endParaRPr lang="en-US" sz="1200" dirty="0"/>
          </a:p>
        </p:txBody>
      </p:sp>
      <p:sp>
        <p:nvSpPr>
          <p:cNvPr id="11" name="Shape 9"/>
          <p:cNvSpPr/>
          <p:nvPr/>
        </p:nvSpPr>
        <p:spPr>
          <a:xfrm>
            <a:off x="3291840" y="1005840"/>
            <a:ext cx="2560320" cy="2560320"/>
          </a:xfrm>
          <a:prstGeom prst="rect">
            <a:avLst/>
          </a:prstGeom>
          <a:solidFill>
            <a:srgbClr val="0F1B33"/>
          </a:solidFill>
          <a:ln/>
          <a:effectLst>
            <a:outerShdw blurRad="101600" dist="38100" dir="8100000" algn="bl" rotWithShape="0">
              <a:srgbClr val="000000">
                <a:alpha val="25000"/>
              </a:srgbClr>
            </a:outerShdw>
          </a:effectLst>
        </p:spPr>
        <p:txBody>
          <a:bodyPr/>
          <a:lstStyle/>
          <a:p>
            <a:endParaRPr/>
          </a:p>
        </p:txBody>
      </p:sp>
      <p:sp>
        <p:nvSpPr>
          <p:cNvPr id="12" name="Shape 10"/>
          <p:cNvSpPr/>
          <p:nvPr/>
        </p:nvSpPr>
        <p:spPr>
          <a:xfrm>
            <a:off x="3291840" y="1005840"/>
            <a:ext cx="2560320" cy="54864"/>
          </a:xfrm>
          <a:prstGeom prst="rect">
            <a:avLst/>
          </a:prstGeom>
          <a:solidFill>
            <a:srgbClr val="3B82F6"/>
          </a:solidFill>
          <a:ln/>
        </p:spPr>
        <p:txBody>
          <a:bodyPr/>
          <a:lstStyle/>
          <a:p>
            <a:endParaRPr/>
          </a:p>
        </p:txBody>
      </p:sp>
      <p:sp>
        <p:nvSpPr>
          <p:cNvPr id="13" name="Shape 11"/>
          <p:cNvSpPr/>
          <p:nvPr/>
        </p:nvSpPr>
        <p:spPr>
          <a:xfrm>
            <a:off x="3429000" y="1188720"/>
            <a:ext cx="365760" cy="365760"/>
          </a:xfrm>
          <a:prstGeom prst="rect">
            <a:avLst/>
          </a:prstGeom>
          <a:solidFill>
            <a:srgbClr val="3B82F6"/>
          </a:solidFill>
          <a:ln/>
        </p:spPr>
        <p:txBody>
          <a:bodyPr/>
          <a:lstStyle/>
          <a:p>
            <a:endParaRPr/>
          </a:p>
        </p:txBody>
      </p:sp>
      <p:sp>
        <p:nvSpPr>
          <p:cNvPr id="14" name="Text 12"/>
          <p:cNvSpPr/>
          <p:nvPr/>
        </p:nvSpPr>
        <p:spPr>
          <a:xfrm>
            <a:off x="3429000" y="1188720"/>
            <a:ext cx="365760" cy="365760"/>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2</a:t>
            </a:r>
            <a:endParaRPr lang="en-US" sz="1600" dirty="0"/>
          </a:p>
        </p:txBody>
      </p:sp>
      <p:sp>
        <p:nvSpPr>
          <p:cNvPr id="15" name="Text 13"/>
          <p:cNvSpPr/>
          <p:nvPr/>
        </p:nvSpPr>
        <p:spPr>
          <a:xfrm>
            <a:off x="3886200" y="1188720"/>
            <a:ext cx="1828800" cy="365760"/>
          </a:xfrm>
          <a:prstGeom prst="rect">
            <a:avLst/>
          </a:prstGeom>
          <a:noFill/>
          <a:ln/>
        </p:spPr>
        <p:txBody>
          <a:bodyPr wrap="square" rtlCol="0" anchor="ctr"/>
          <a:lstStyle/>
          <a:p>
            <a:pPr marL="0" indent="0">
              <a:buNone/>
            </a:pPr>
            <a:r>
              <a:rPr lang="en-US" sz="1600" b="1" dirty="0">
                <a:solidFill>
                  <a:srgbClr val="3B82F6"/>
                </a:solidFill>
                <a:latin typeface="Trebuchet MS" pitchFamily="34" charset="0"/>
                <a:ea typeface="Trebuchet MS" pitchFamily="34" charset="-122"/>
                <a:cs typeface="Trebuchet MS" pitchFamily="34" charset="-120"/>
              </a:rPr>
              <a:t>GENERATOR</a:t>
            </a:r>
            <a:endParaRPr lang="en-US" sz="1600" dirty="0"/>
          </a:p>
        </p:txBody>
      </p:sp>
      <p:sp>
        <p:nvSpPr>
          <p:cNvPr id="16" name="Text 14"/>
          <p:cNvSpPr/>
          <p:nvPr/>
        </p:nvSpPr>
        <p:spPr>
          <a:xfrm>
            <a:off x="3429000" y="1645920"/>
            <a:ext cx="2286000" cy="32004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generator.md</a:t>
            </a:r>
            <a:endParaRPr lang="en-US" sz="1200" dirty="0"/>
          </a:p>
        </p:txBody>
      </p:sp>
      <p:sp>
        <p:nvSpPr>
          <p:cNvPr id="17" name="Text 15"/>
          <p:cNvSpPr/>
          <p:nvPr/>
        </p:nvSpPr>
        <p:spPr>
          <a:xfrm>
            <a:off x="3429000" y="2011680"/>
            <a:ext cx="2286000" cy="13716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SPEC.md → output/index.html</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evaluation_criteria.md 먼저 읽기</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AI slop 금지 목록 준수</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SELF_CHECK.md 작성</a:t>
            </a:r>
            <a:endParaRPr lang="en-US" sz="1200" dirty="0"/>
          </a:p>
        </p:txBody>
      </p:sp>
      <p:sp>
        <p:nvSpPr>
          <p:cNvPr id="18" name="Shape 16"/>
          <p:cNvSpPr/>
          <p:nvPr/>
        </p:nvSpPr>
        <p:spPr>
          <a:xfrm>
            <a:off x="6126480" y="1005840"/>
            <a:ext cx="2560320" cy="2560320"/>
          </a:xfrm>
          <a:prstGeom prst="rect">
            <a:avLst/>
          </a:prstGeom>
          <a:solidFill>
            <a:srgbClr val="0A1F1A"/>
          </a:solidFill>
          <a:ln/>
          <a:effectLst>
            <a:outerShdw blurRad="101600" dist="38100" dir="8100000" algn="bl" rotWithShape="0">
              <a:srgbClr val="000000">
                <a:alpha val="25000"/>
              </a:srgbClr>
            </a:outerShdw>
          </a:effectLst>
        </p:spPr>
        <p:txBody>
          <a:bodyPr/>
          <a:lstStyle/>
          <a:p>
            <a:endParaRPr/>
          </a:p>
        </p:txBody>
      </p:sp>
      <p:sp>
        <p:nvSpPr>
          <p:cNvPr id="19" name="Shape 17"/>
          <p:cNvSpPr/>
          <p:nvPr/>
        </p:nvSpPr>
        <p:spPr>
          <a:xfrm>
            <a:off x="6126480" y="1005840"/>
            <a:ext cx="2560320" cy="54864"/>
          </a:xfrm>
          <a:prstGeom prst="rect">
            <a:avLst/>
          </a:prstGeom>
          <a:solidFill>
            <a:srgbClr val="10B981"/>
          </a:solidFill>
          <a:ln/>
        </p:spPr>
        <p:txBody>
          <a:bodyPr/>
          <a:lstStyle/>
          <a:p>
            <a:endParaRPr/>
          </a:p>
        </p:txBody>
      </p:sp>
      <p:sp>
        <p:nvSpPr>
          <p:cNvPr id="20" name="Shape 18"/>
          <p:cNvSpPr/>
          <p:nvPr/>
        </p:nvSpPr>
        <p:spPr>
          <a:xfrm>
            <a:off x="6263640" y="1188720"/>
            <a:ext cx="365760" cy="365760"/>
          </a:xfrm>
          <a:prstGeom prst="rect">
            <a:avLst/>
          </a:prstGeom>
          <a:solidFill>
            <a:srgbClr val="10B981"/>
          </a:solidFill>
          <a:ln/>
        </p:spPr>
        <p:txBody>
          <a:bodyPr/>
          <a:lstStyle/>
          <a:p>
            <a:endParaRPr/>
          </a:p>
        </p:txBody>
      </p:sp>
      <p:sp>
        <p:nvSpPr>
          <p:cNvPr id="21" name="Text 19"/>
          <p:cNvSpPr/>
          <p:nvPr/>
        </p:nvSpPr>
        <p:spPr>
          <a:xfrm>
            <a:off x="6263640" y="1188720"/>
            <a:ext cx="365760" cy="365760"/>
          </a:xfrm>
          <a:prstGeom prst="rect">
            <a:avLst/>
          </a:prstGeom>
          <a:noFill/>
          <a:ln/>
        </p:spPr>
        <p:txBody>
          <a:bodyPr wrap="square"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3</a:t>
            </a:r>
            <a:endParaRPr lang="en-US" sz="1600" dirty="0"/>
          </a:p>
        </p:txBody>
      </p:sp>
      <p:sp>
        <p:nvSpPr>
          <p:cNvPr id="22" name="Text 20"/>
          <p:cNvSpPr/>
          <p:nvPr/>
        </p:nvSpPr>
        <p:spPr>
          <a:xfrm>
            <a:off x="6720840" y="1188720"/>
            <a:ext cx="1828800" cy="365760"/>
          </a:xfrm>
          <a:prstGeom prst="rect">
            <a:avLst/>
          </a:prstGeom>
          <a:noFill/>
          <a:ln/>
        </p:spPr>
        <p:txBody>
          <a:bodyPr wrap="square" rtlCol="0" anchor="ctr"/>
          <a:lstStyle/>
          <a:p>
            <a:pPr marL="0" indent="0">
              <a:buNone/>
            </a:pPr>
            <a:r>
              <a:rPr lang="en-US" sz="1600" b="1" dirty="0">
                <a:solidFill>
                  <a:srgbClr val="10B981"/>
                </a:solidFill>
                <a:latin typeface="Trebuchet MS" pitchFamily="34" charset="0"/>
                <a:ea typeface="Trebuchet MS" pitchFamily="34" charset="-122"/>
                <a:cs typeface="Trebuchet MS" pitchFamily="34" charset="-120"/>
              </a:rPr>
              <a:t>EVALUATOR</a:t>
            </a:r>
            <a:endParaRPr lang="en-US" sz="1600" dirty="0"/>
          </a:p>
        </p:txBody>
      </p:sp>
      <p:sp>
        <p:nvSpPr>
          <p:cNvPr id="23" name="Text 21"/>
          <p:cNvSpPr/>
          <p:nvPr/>
        </p:nvSpPr>
        <p:spPr>
          <a:xfrm>
            <a:off x="6263640" y="1645920"/>
            <a:ext cx="2286000" cy="320040"/>
          </a:xfrm>
          <a:prstGeom prst="rect">
            <a:avLst/>
          </a:prstGeom>
          <a:noFill/>
          <a:ln/>
        </p:spPr>
        <p:txBody>
          <a:bodyPr wrap="square" rtlCol="0" anchor="ctr"/>
          <a:lstStyle/>
          <a:p>
            <a:pPr marL="0" indent="0">
              <a:buNone/>
            </a:pPr>
            <a:r>
              <a:rPr lang="en-US" sz="1200" dirty="0">
                <a:solidFill>
                  <a:srgbClr val="94A3B8"/>
                </a:solidFill>
                <a:latin typeface="Calibri" pitchFamily="34" charset="0"/>
                <a:ea typeface="Calibri" pitchFamily="34" charset="-122"/>
                <a:cs typeface="Calibri" pitchFamily="34" charset="-120"/>
              </a:rPr>
              <a:t>evaluator.md</a:t>
            </a:r>
            <a:endParaRPr lang="en-US" sz="1200" dirty="0"/>
          </a:p>
        </p:txBody>
      </p:sp>
      <p:sp>
        <p:nvSpPr>
          <p:cNvPr id="24" name="Text 22"/>
          <p:cNvSpPr/>
          <p:nvPr/>
        </p:nvSpPr>
        <p:spPr>
          <a:xfrm>
            <a:off x="6263640" y="2011680"/>
            <a:ext cx="2286000" cy="1371600"/>
          </a:xfrm>
          <a:prstGeom prst="rect">
            <a:avLst/>
          </a:prstGeom>
          <a:noFill/>
          <a:ln/>
        </p:spPr>
        <p:txBody>
          <a:bodyPr wrap="square" rtlCol="0" anchor="ctr"/>
          <a:lstStyle/>
          <a:p>
            <a:pPr marL="0" indent="0">
              <a:buNone/>
            </a:pPr>
            <a:r>
              <a:rPr lang="en-US" sz="1200" dirty="0">
                <a:solidFill>
                  <a:srgbClr val="CBD5E1"/>
                </a:solidFill>
                <a:latin typeface="Calibri" pitchFamily="34" charset="0"/>
                <a:ea typeface="Calibri" pitchFamily="34" charset="-122"/>
                <a:cs typeface="Calibri" pitchFamily="34" charset="-120"/>
              </a:rPr>
              <a:t>output/index.html 검수</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4개 항목 10점 만점 채점</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절대 관대하게 보지 마라</a:t>
            </a:r>
            <a:endParaRPr lang="en-US" sz="1200" dirty="0"/>
          </a:p>
          <a:p>
            <a:pPr marL="0" indent="0">
              <a:buNone/>
            </a:pPr>
            <a:r>
              <a:rPr lang="en-US" sz="1200" dirty="0">
                <a:solidFill>
                  <a:srgbClr val="CBD5E1"/>
                </a:solidFill>
                <a:latin typeface="Calibri" pitchFamily="34" charset="0"/>
                <a:ea typeface="Calibri" pitchFamily="34" charset="-122"/>
                <a:cs typeface="Calibri" pitchFamily="34" charset="-120"/>
              </a:rPr>
              <a:t>QA_REPORT.md 작성</a:t>
            </a:r>
            <a:endParaRPr lang="en-US" sz="1200" dirty="0"/>
          </a:p>
        </p:txBody>
      </p:sp>
      <p:sp>
        <p:nvSpPr>
          <p:cNvPr id="25" name="Shape 23"/>
          <p:cNvSpPr/>
          <p:nvPr/>
        </p:nvSpPr>
        <p:spPr>
          <a:xfrm>
            <a:off x="457200" y="3794760"/>
            <a:ext cx="8229600" cy="502920"/>
          </a:xfrm>
          <a:prstGeom prst="rect">
            <a:avLst/>
          </a:prstGeom>
          <a:solidFill>
            <a:srgbClr val="1E293B"/>
          </a:solidFill>
          <a:ln/>
        </p:spPr>
        <p:txBody>
          <a:bodyPr/>
          <a:lstStyle/>
          <a:p>
            <a:endParaRPr/>
          </a:p>
        </p:txBody>
      </p:sp>
      <p:sp>
        <p:nvSpPr>
          <p:cNvPr id="26" name="Text 24"/>
          <p:cNvSpPr/>
          <p:nvPr/>
        </p:nvSpPr>
        <p:spPr>
          <a:xfrm>
            <a:off x="640080" y="3794760"/>
            <a:ext cx="7863840" cy="502920"/>
          </a:xfrm>
          <a:prstGeom prst="rect">
            <a:avLst/>
          </a:prstGeom>
          <a:noFill/>
          <a:ln/>
        </p:spPr>
        <p:txBody>
          <a:bodyPr wrap="square" rtlCol="0" anchor="ctr"/>
          <a:lstStyle/>
          <a:p>
            <a:pPr marL="0" indent="0">
              <a:buNone/>
            </a:pPr>
            <a:r>
              <a:rPr lang="en-US" sz="1300" dirty="0">
                <a:solidFill>
                  <a:srgbClr val="CBD5E1"/>
                </a:solidFill>
                <a:latin typeface="Calibri" pitchFamily="34" charset="0"/>
                <a:ea typeface="Calibri" pitchFamily="34" charset="-122"/>
                <a:cs typeface="Calibri" pitchFamily="34" charset="-120"/>
              </a:rPr>
              <a:t>[반복] QA_REPORT.md 불합격 → Generator가 피드백 반영 → output/index.html 수정 (최대 3회)</a:t>
            </a:r>
            <a:endParaRPr lang="en-US" sz="1300" dirty="0"/>
          </a:p>
        </p:txBody>
      </p:sp>
      <p:sp>
        <p:nvSpPr>
          <p:cNvPr id="27" name="Text 25"/>
          <p:cNvSpPr/>
          <p:nvPr/>
        </p:nvSpPr>
        <p:spPr>
          <a:xfrm>
            <a:off x="274320" y="4754880"/>
            <a:ext cx="4572000" cy="274320"/>
          </a:xfrm>
          <a:prstGeom prst="rect">
            <a:avLst/>
          </a:prstGeom>
          <a:noFill/>
          <a:ln/>
        </p:spPr>
        <p:txBody>
          <a:bodyPr wrap="square" rtlCol="0" anchor="ctr"/>
          <a:lstStyle/>
          <a:p>
            <a:pPr marL="0" indent="0" algn="l">
              <a:buNone/>
            </a:pPr>
            <a:r>
              <a:rPr lang="en-US" sz="900" dirty="0">
                <a:solidFill>
                  <a:srgbClr val="94A3B8"/>
                </a:solidFill>
                <a:latin typeface="Calibri" pitchFamily="34" charset="0"/>
                <a:ea typeface="Calibri" pitchFamily="34" charset="-122"/>
                <a:cs typeface="Calibri" pitchFamily="34" charset="-120"/>
              </a:rPr>
              <a:t>AxGS Lab · AI로 업무하기 · Codex 하네스 프로젝트</a:t>
            </a:r>
            <a:endParaRPr lang="en-US" sz="900" dirty="0"/>
          </a:p>
        </p:txBody>
      </p:sp>
      <p:sp>
        <p:nvSpPr>
          <p:cNvPr id="28" name="Text 26"/>
          <p:cNvSpPr/>
          <p:nvPr/>
        </p:nvSpPr>
        <p:spPr>
          <a:xfrm>
            <a:off x="8046720" y="4754880"/>
            <a:ext cx="914400" cy="274320"/>
          </a:xfrm>
          <a:prstGeom prst="rect">
            <a:avLst/>
          </a:prstGeom>
          <a:noFill/>
          <a:ln/>
        </p:spPr>
        <p:txBody>
          <a:bodyPr wrap="square" rtlCol="0" anchor="ctr"/>
          <a:lstStyle/>
          <a:p>
            <a:pPr marL="0" indent="0" algn="r">
              <a:buNone/>
            </a:pPr>
            <a:r>
              <a:rPr lang="en-US" sz="900" dirty="0">
                <a:solidFill>
                  <a:srgbClr val="94A3B8"/>
                </a:solidFill>
                <a:latin typeface="Calibri" pitchFamily="34" charset="0"/>
                <a:ea typeface="Calibri" pitchFamily="34" charset="-122"/>
                <a:cs typeface="Calibri" pitchFamily="34" charset="-120"/>
              </a:rPr>
              <a:t>9 / 43</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12948</Words>
  <Application>Microsoft Office PowerPoint</Application>
  <PresentationFormat>화면 슬라이드 쇼(16:9)</PresentationFormat>
  <Paragraphs>1313</Paragraphs>
  <Slides>43</Slides>
  <Notes>43</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43</vt:i4>
      </vt:variant>
    </vt:vector>
  </HeadingPairs>
  <TitlesOfParts>
    <vt:vector size="48" baseType="lpstr">
      <vt:lpstr>Arial</vt:lpstr>
      <vt:lpstr>Calibri</vt:lpstr>
      <vt:lpstr>Consolas</vt:lpstr>
      <vt:lpstr>Trebuchet MS</vt:lpstr>
      <vt:lpstr>Office Theme</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하네스 엔지니어링 - Codex 하네스 프로젝트</dc:title>
  <dc:subject>PptxGenJS Presentation</dc:subject>
  <dc:creator>박상돈</dc:creator>
  <cp:lastModifiedBy>상돈 박</cp:lastModifiedBy>
  <cp:revision>38</cp:revision>
  <dcterms:created xsi:type="dcterms:W3CDTF">2026-04-05T03:18:15Z</dcterms:created>
  <dcterms:modified xsi:type="dcterms:W3CDTF">2026-04-06T04:36:44Z</dcterms:modified>
</cp:coreProperties>
</file>