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4350" autoAdjust="0"/>
  </p:normalViewPr>
  <p:slideViewPr>
    <p:cSldViewPr snapToGrid="0" snapToObjects="1">
      <p:cViewPr varScale="1">
        <p:scale>
          <a:sx n="157" d="100"/>
          <a:sy n="157" d="100"/>
        </p:scale>
        <p:origin x="1914"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6770490"/>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안녕하세요. AI로 업무하기 시리즈, MCP와 Agent Skills 실전편입니다.
오늘 강의에서는 두 가지 핵심 표준을 다룹니다. 하나는 MCP(Model Context Protocol)로, AI 에이전트에게 외부 도구를 연결해주는 표준입니다. 다른 하나는 Agent Skills로, AI 에이전트에게 전문 지식을 주입하는 표준입니다.
이 두 가지를 이해하면 AI 에이전트가 단순한 채팅봇에서 실제로 일을 하는 에이전트로 변신하는 원리를 알 수 있습니다. 이메일을 보내고, 데이터베이스를 조회하고, 깃허브에 이슈를 만들고, PDF 폼을 채우는 것 — 이 모든 게 MCP와 Skills로 가능해집니다.
비유를 하나 들면요, 아무리 똑똑한 사람도 맨손으로는 못 짓는 것처럼, 아무리 똑똑한 AI도 도구 없이는 실제 업무를 못 합니다. MCP가 도구를 쥐여주고, Skills가 사용 설명서를 건네주는 겁니다.</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SKILL.md 파일이 실제로 어떻게 생겼는지 보겠습니다.
파일 구조는 두 부분으로 나뉩니다. 위에 YAML frontmatter, 아래에 Markdown 지시사항.
YAML frontmatter에는 name과 description을 적습니다. name은 슬래시 커맨드 이름이 됩니다. 여기서는 explain-code니까 /explain-code로 호출할 수 있어요. description은 AI가 언제 이 스킬을 자동 로딩할지 판단하는 기준이 됩니다. 사용자가 "이 코드 어떻게 동작해?"라고 물어보면 description이 매치돼서 자동으로 로딩됩니다.
Markdown 지시사항에는 AI가 이 스킬을 실행할 때 따라야 할 구체적인 지침을 적습니다. 이 예시에서는 코드를 설명할 때 반드시 포함해야 할 4가지를 적었어요. 비유로 시작하기, 다이어그램 그리기, 단계별 워크스루, 흔한 실수 짚기.
이거 어디서 많이 본 구조 아닌가요? 맞습니다. 우리가 하네스 엔지니어링에서 배운 AGENTS.md와 완전히 같은 원리예요! AGENTS.md가 Codex에게 "이 프로젝트에서는 이렇게 해야 돼"를 알려주는 것처럼, SKILL.md가 Claude에게 "이 작업을 할 때는 이렇게 해야 돼"를 알려주는 겁니다.
실전 작성 팁: description을 구체적으로 쓰세요. "코드 설명"보다 "코드를 시각적 다이어그램과 비유로 설명합니다. 이 코드 어떻게 동작해? 같은 질문에 자동 로딩됩니다"가 훨씬 정확하게 매칭됩니다.</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Progressive Disclosure, 점진적 노출이 Skills의 핵심 설계 원칙입니다.
비유를 들어볼게요. 잘 정리된 매뉴얼을 생각해 보세요. 목차가 있고, 각 챕터가 있고, 마지막에 부록이 있죠. 매뉴얼을 처음부터 끝까지 다 읽는 사람은 없잖아요? 목차를 보고, 필요한 챕터를 찾아서 읽고, 더 자세한 내용이 필요하면 부록을 봅니다.
Skills도 정확히 이렇게 동작합니다. 3단계로 나뉩니다.
Level 1: 시스템 프롬프트에 모든 스킬의 이름과 설명만 사전 로딩합니다. "PDF 스킬이 있다, 코드 설명 스킬이 있다, 프론트엔드 디자인 스킬이 있다" 정도만 아는 거예요. 이건 목차를 보는 것과 같습니다.
Level 2: 관련 작업이 들어오면 그때서야 SKILL.md 전체를 읽습니다. bash 명령으로 cat SKILL.md를 실행해서 읽어요. 이건 해당 챕터를 펼치는 것과 같습니다.
Level 3: SKILL.md 안에 references/ 폴더나 다른 파일을 참조하는 내용이 있으면, 필요한 파일만 추가로 읽습니다. 이건 부록을 보는 것과 같습니다.
왜 이렇게 하냐면, 컨텍스트 창은 유한하거든요. 1000개 스킬이 설치돼 있는데 전부 로딩하면 정작 할 일을 못 합니다. 하네스 엔지니어링에서 배운 컨텍스트 부패와 같은 문제예요. 그래서 필요한 것만, 필요할 때만 로딩하는 겁니다.</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Anthropic이 공식 블로그에서 공개한 PDF 스킬의 실제 작동 과정을 보겠습니다.
사용자가 "이 PDF 양식 채워줘"라고 요청합니다. Claude는 설치된 스킬 목록에서 PDF 스킬을 찾습니다. description에 "PDF 파일 조작, 양식 채우기" 같은 내용이 있으니까 매치가 되는 거죠.
그러면 Claude가 bash 명령으로 pdf/SKILL.md를 읽습니다. Level 2 로딩이에요. SKILL.md를 읽어보니 "양식을 채울 때는 forms.md를 참조하라"고 적혀 있어요.
그래서 Claude가 forms.md도 추가로 읽습니다. Level 3 로딩이에요. 만약 양식 채우기가 아니라 PDF 합치기 같은 다른 작업이었다면 forms.md는 안 읽었을 거예요. 필요한 파일만 읽는 겁니다.
그 다음이 재미있는데요, SKILL.md에 Python 스크립트가 포함돼 있습니다. Claude가 이 스크립트를 bash로 실행합니다. 스크립트가 PDF에서 폼 필드를 추출해요. 여기서 핵심은, 스크립트의 코드 자체는 컨텍스트에 들어가지 않는다는 거예요! 스크립트의 출력 결과만 들어옵니다. 이게 엄청난 토큰 절약이에요.
LLM이 직접 하면 비효율적인 작업(정렬, 파일 파싱 등)을 코드로 대체하는 거죠.</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Skills를 어디에 설치하고 어떻게 설치하는지 보겠습니다.
설치 위치는 두 가지입니다.
글로벌 스킬은 ~/.claude/skills/ 폴더에 넣습니다. 이 폴더에 넣으면 모든 프로젝트에서 사용할 수 있어요. 개인 워크플로우 자동화에 적합합니다. 예를 들어 explain-code 스킬은 어떤 프로젝트에서든 코드 설명할 때 쓸 수 있으니까 글로벌에 넣으면 좋겠죠.
프로젝트 스킬은 프로젝트 폴더 안의 .claude/skills/에 넣습니다. 이 프로젝트에서만 사용 가능하고, Git에 커밋하면 팀원들과 공유할 수 있어요. 배포 절차나 테스트 방법 같은 프로젝트 특화 스킬은 여기에 넣으면 됩니다.
설치 방법은 세 가지입니다.
Anthropic 공식 스킬은 npx skills add 명령으로 설치합니다. frontend-design 스킬 하나가 27만 번 이상 설치됐다고 하니 인기를 알 수 있죠.
커뮤니티 스킬은 Antigravity Awesome Skills가 가장 큽니다. 1,234개 이상의 스킬이 있고, GitHub 스타가 22,000개 이상이에요. npx antigravity-awesome-skills --claude 한 줄이면 전부 설치됩니다.
직접 만들기도 간단합니다. mkdir로 폴더 만들고, SKILL.md 파일 하나 작성하면 끝이에요.</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MCP와 Skills의 관계를 정리하겠습니다. 둘은 경쟁이 아니라 상호보완입니다.
MCP는 도구입니다. AI에게 손을 쥐여주는 거예요. "뭘 할 수 있게 해주는가?"에 답합니다. DB를 조회할 수 있고, 이메일을 보낼 수 있고, GitHub에 코드를 올릴 수 있습니다. 실시간 양방향 통신이에요.
Skills는 지식입니다. AI에게 지식을 주입하는 거예요. "어떻게 해야 하는지 아는가?"에 답합니다. PDF 양식을 이렇게 채워야 하고, 프론트엔드는 이 패턴으로 만들어야 하고, 코드 리뷰는 이 절차로 해야 한다는 걸 알려줍니다.
실전 예시로 Sentry를 들어볼게요. Sentry MCP 서버가 있으면 AI가 Sentry의 에러 데이터에 접근할 수 있습니다. 이게 도구 접근이에요. 그런데 sentry-code-review Skill도 있으면? Sentry에서 감지된 버그를 자동으로 분석하고, GitHub PR에서 관련 코드를 찾고, 수정 방안을 제안하는 전체 워크플로우를 실행할 수 있습니다. 이게 지식 주입이에요.
MCP만 있으면 도구에 접근은 할 수 있지만 어떻게 써야 하는지 모릅니다. Skills만 있으면 어떻게 해야 하는지는 알지만 실제로 실행할 수가 없습니다. 둘 다 있어야 완전한 에이전트가 됩니다.</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하네스 엔지니어링에서 배운 3가지 기둥과 MCP/Skills가 어떻게 연결되는지 정리하겠습니다.
첫 번째 기둥, 컨텍스트 파일. AGENTS.md가 프로젝트별 지식과 규칙을 정의했죠? SKILL.md가 정확히 이 역할입니다. 다만 AGENTS.md는 Codex 전용이고, SKILL.md는 크로스 플랫폼이라는 차이가 있어요.
두 번째 기둥, 자동 강제 시스템. MCP에서는 Human-in-the-loop로 위험한 도구 호출 전에 사용자 확인을 받습니다. Skills에서는 지시사항으로 패턴을 강제합니다. "AI slop 금지" 같은 규칙이요.
세 번째 기둥, 가비지 컬렉션. Skills의 Progressive Disclosure가 이 역할을 합니다. 불필요한 정보를 로딩하지 않아서 컨텍스트가 오염되는 걸 방지해요.
멱등성도 연결됩니다. MCP는 모델 무관 도구 접근을 제공합니다. Claude든 GPT든 같은 MCP 서버를 쓸 수 있어요. Skills도 마찬가지로 같은 SKILL.md가 여러 플랫폼에서 동작합니다.
하네스, MCP, Skills — 이 세 가지를 합치면 AI 에이전트가 진짜 일을 할 수 있는 환경이 완성됩니다.</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오늘 배운 내용을 5가지로 정리합니다.
1번, MCP는 AI의 USB-C입니다. 하나의 프로토콜로 어떤 모델이든 어떤 도구든 연결합니다. N×M 문제를 해결했습니다.
2번, Skills는 AI의 온보딩 문서입니다. SKILL.md 파일 하나로 전문 지식을 주입합니다. Claude Code, Claude.ai, Cursor, Gemini CLI 등 여러 플랫폼에서 동작하는 크로스 플랫폼 표준입니다.
3번, MCP는 도구이고 Skills는 지식입니다. MCP가 AI에게 손을 쥐여주고, Skills가 사용법을 알려줍니다. 둘 다 있어야 완전한 에이전트가 됩니다.
4번, Progressive Disclosure로 컨텍스트를 절약합니다. 필요한 것만 필요할 때만 로딩해서 1000개 스킬이 설치돼 있어도 컨텍스트 부패가 발생하지 않습니다.
5번, 하네스 3기둥의 확장입니다. 우리가 AGENTS.md, 린터/훅, 가비지 컬렉션으로 배운 개념이 MCP와 Skills라는 표준화된 형태로 발전한 겁니다. 개념은 같고 형태만 다릅니다.
다음 강의에서는 MCP 서버를 직접 만들어보고, 커스텀 스킬을 작성하는 실습을 진행하겠습니다. 감사합니다.</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MCP가 왜 필요한지, 문제부터 봅시다.
AI 에이전트가 실제로 쓸모 있으려면 외부 도구에 접근해야 합니다. 데이터베이스를 조회하고, 이메일을 보내고, 깃허브에 코드를 올리고, 슬랙에 메시지를 보내야 하잖아요.
근데 MCP가 없던 시절에는 어떻게 했냐면요, 각각의 AI 모델과 각각의 도구마다 전용 연동 코드를 만들어야 했습니다. Claude랑 GitHub를 연결하려면 전용 코드를 짜야 하고, GPT랑 GitHub를 연결하려면 또 전용 코드를 짜야 하고, Gemini랑 GitHub를 연결하려면 또 짜야 합니다. 이게 N×M 문제예요. 5개 모델에 10개 도구면 최대 50개의 커스텀 연동이 필요합니다.
이건 확장이 안 됩니다. 모델이 하나 추가될 때마다 10개 연동을 새로 만들어야 하고, 도구가 하나 추가될 때마다 5개 연동을 새로 만들어야 해요. 그리고 도구 API가 업데이트되면? 50개 연동을 전부 수정해야 합니다.
USB 비유가 아주 딱 맞습니다. USB-C가 나오기 전에는 아이폰은 라이트닝, 안드로이드는 마이크로USB, 노트북은 USB-A, 카메라는 미니USB... 기기마다 케이블이 달랐잖아요? USB-C가 하나로 통일한 것처럼, MCP가 AI와 도구의 연결을 하나의 표준으로 통일한 겁니다.
MCP가 있으면 5개 모델 + 10개 도구 = 15개 연동이면 끝납니다. 50개에서 15개로 줄어든 거예요.</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MCP, Model Context Protocol이 뭔지 한눈에 보겠습니다.
2024년 11월에 Anthropic이 오픈소스로 공개했습니다. 처음에는 Anthropic만 쓰는 건가 싶었는데, 놀라운 일이 벌어졌어요. 2025년 3월에 OpenAI가 공식 채택했고, Google DeepMind도, Microsoft도 채택했습니다. AI 업계의 경쟁자들이 하나의 표준에 다 모인 거예요. 이건 정말 이례적인 일입니다.
2026년 4월 기준으로 공개 MCP 서버가 2,300개 이상 있습니다. GitHub, Slack, Google Drive, Notion, PostgreSQL, MongoDB 등 우리가 매일 쓰는 도구들에 대한 MCP 서버가 이미 다 있어요.
기술적으로는 JSON-RPC 2.0이라는 메시지 포맷을 사용하고, 로컬에서는 stdio(표준 입출력), 리모트에서는 Streamable HTTP로 통신합니다. 쉽게 말하면, 로컬 프로그램과도 통신할 수 있고 인터넷 너머의 서비스와도 통신할 수 있다는 뜻입니다.
2025년 12월에는 Linux Foundation 산하 Agentic AI Foundation(AAIF)에 기부됐습니다. 한 회사의 프로젝트가 아니라 업계 전체의 표준이 된 거예요.</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MCP의 아키텍처를 설명하겠습니다. 세 개의 레이어로 구성됩니다.
첫 번째, Host입니다. 사용자가 직접 사용하는 AI 앱이에요. Claude Desktop, VS Code, Cursor, Claude.ai 같은 것들이죠. Host 안에 LLM이 들어 있고, 사용자의 요청을 받아서 처리합니다.
두 번째, Client입니다. Host 안에 내장된 중개자예요. Host와 Server 사이의 통신을 담당합니다. 중요한 건 1개 Client가 1개 Server에 연결된다는 점이에요. GitHub도 쓰고 Slack도 쓰려면 Client가 2개 필요합니다.
세 번째, Server입니다. 실제 도구나 데이터에 접근하는 서비스예요. GitHub MCP 서버는 GitHub API를 호출하고, PostgreSQL MCP 서버는 DB 쿼리를 실행합니다.
레스토랑 비유로 설명하면요, Host는 손님(사용자)이 앉아있는 레스토랑입니다. Client는 웨이터예요. 손님의 주문을 받아서 주방에 전달합니다. Server는 주방입니다. 실제로 요리를 만드는 곳이에요.
통신은 JSON-RPC 2.0이라는 표준 메시지 포맷을 사용합니다. 로컬에서는 stdio(프로그램 간 직접 통신), 리모트에서는 Streamable HTTP(인터넷 통신)를 씁니다.</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MCP 서버가 제공할 수 있는 것은 3가지입니다. Tools, Resources, Prompts. 이걸 프리미티브라고 부릅니다.
첫째, Tools(도구)입니다. AI 모델이 호출할 수 있는 함수예요. 예를 들어 GitHub MCP 서버라면 create_issue라는 도구가 있어서 AI가 "이슈 만들어줘"라고 하면 이 함수를 호출합니다. DB MCP 서버라면 query_sql이라는 도구가 있어서 SQL을 실행할 수 있어요. 중요한 건 AI 모델이 언제 호출할지를 스스로 결정한다는 거예요. 사용자가 "매출 데이터 보여줘"라고 하면, AI가 판단해서 query_sql 도구를 호출하는 겁니다.
둘째, Resources(리소스)입니다. AI가 읽을 수 있는 데이터예요. 파일 내용, DB 스키마, API 응답 같은 것들이죠. 도구와 다른 점은 읽기 전용이라는 거예요. 부작용이 없습니다. 같은 요청에 항상 같은 결과가 나옵니다.
셋째, Prompts(프롬프트)입니다. 재사용 가능한 프롬프트 템플릿이에요. 예를 들어 코드 리뷰 워크플로우를 템플릿으로 만들어서 사용자가 "/code-review"하면 미리 정의된 절차대로 리뷰를 진행하는 거죠.
핵심은 누가 제어하느냐입니다. Tools는 AI가 결정하고, Resources는 앱이 결정하고, Prompts는 사용자가 선택합니다.</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MCP가 실제로 어떻게 작동하는지 구체적인 예시로 보겠습니다.
사용자가 Claude Desktop에서 "이번 달 매출 데이터 보여줘"라고 입력합니다.
1단계: Claude(Host)가 이 요청을 받습니다.
2단계: Claude가 판단합니다. "매출 데이터를 보여주려면 DB를 조회해야 하는구나." 이때 Claude는 연결된 MCP 서버 목록을 봅니다. PostgreSQL MCP 서버가 연결돼 있고, query_sql이라는 도구가 있다는 걸 알고 있어요.
3단계: MCP Client가 PostgreSQL MCP Server에 요청을 보냅니다. "query_sql 도구를 실행해줘, 쿼리는 SELECT * FROM sales WHERE month = '2026-04'야."
4단계: MCP Server가 실제로 DB에 SQL을 실행하고 결과를 가져옵니다.
5단계: 결과가 JSON-RPC 응답으로 Client를 통해 Claude에게 전달됩니다.
6단계: Claude가 이 데이터를 이해하고 "이번 달 매출은 총 5억 2천만원이고, 전월 대비 12% 증가했습니다. 가장 많이 팔린 제품은..."이라고 자연어로 요약해서 답변합니다.
사용자 입장에서는 그냥 "매출 데이터 보여줘"라고 말했을 뿐인데, 뒤에서는 이런 복잡한 과정이 자동으로 일어나는 거예요. 이게 MCP의 힘입니다.</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MCP 서버를 실제로 어떻게 설정하는지 보겠습니다.
Claude Desktop을 예로 들면요, claude_desktop_config.json이라는 설정 파일이 있습니다. 여기에 어떤 MCP 서버를 연결할지 적으면 됩니다.
화면에 보이는 설정을 봐주세요. mcpServers 안에 github이라는 이름으로 GitHub MCP 서버를 등록했어요. command는 npx이고, args에 서버 패키지 이름을 넣고, env에 GitHub 토큰을 넣었습니다. 이게 끝이에요. 이렇게 하면 Claude가 GitHub의 모든 기능을 쓸 수 있게 됩니다.
postgres도 마찬가지입니다. 서버 패키지 이름과 접속 URL만 적으면 됩니다.
로컬 MCP 서버는 내 컴퓨터에서 프로세스로 실행됩니다. npx로 바로 실행할 수 있어서 설치도 필요 없어요. 환경 변수로 API 키를 전달합니다.
리모트 MCP 서버는 클라우드에서 서비스로 실행됩니다. URL로 연결하고, OAuth 2.1 + PKCE로 인증합니다. 보안이 더 엄격하죠.
실전 팁: 처음 시작할 때는 GitHub MCP 서버 하나만 연결해 보세요. npx 한 줄이면 됩니다. 그 다음에 필요한 서버를 하나씩 추가하면 됩니다.</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MCP 보안은 매우 중요합니다. AI가 실제 도구를 사용하니까요. 4가지 핵심 원칙을 설명합니다.
첫째, OAuth 2.1 인증입니다. 리모트 MCP 서버에 접속할 때 표준 인증을 사용합니다. PKCE라는 추가 보안 메커니즘으로 토큰 탈취를 방지합니다.
둘째, 최소 권한 원칙입니다. AI에게 필요한 권한만 줘야 합니다. 예를 들어 DB MCP 서버를 연결할 때 관리자 계정이 아니라 읽기 전용 계정을 사용해야 해요. AI가 실수로 테이블을 삭제하는 걸 방지합니다.
셋째, Human-in-the-loop입니다. 위험한 도구를 실행하기 전에 사용자에게 확인을 받습니다. "이 SQL을 실행해도 될까요?" 하고 물어보는 거죠. 이건 우리가 하네스 엔지니어링에서 배운 Ask 모드와 같은 개념입니다.
넷째, 도구 설명은 신뢰하지 않기입니다. 2025년 4월에 보안 연구자들이 MCP의 취약점을 분석했는데, 프롬프트 인젝션, 도구 권한 결합으로 데이터 탈취, 신뢰된 도구를 가짜로 대체하는 공격 등이 가능했습니다. 그래서 서버가 제공하는 도구 설명을 검증 없이 신뢰하면 안 됩니다.</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이제 두 번째 주제인 Agent Skills를 살펴봅시다.
Anthropic이 2026년 4월 공식 블로그에서 이런 말을 했어요. "아무리 똑똑한 시니어 엔지니어도 첫날에는 프로젝트 맥락이 없으면 무능하다." AI도 마찬가지입니다. Claude가 PDF를 다룰 줄은 알지만, 특정 회사의 PDF 양식을 어떻게 채워야 하는지는 모릅니다. Skills가 그 지식을 주입해주는 겁니다.
Agent Skills는 SKILL.md 파일로 정의됩니다. 마크다운 파일 하나가 곧 하나의 스킬이에요. 파일 상단에 YAML frontmatter로 이름과 설명을 적고, 아래에 마크다운으로 지시사항을 적습니다.
핵심 설계 원칙은 Progressive Disclosure(점진적 노출)입니다. AI가 스킬의 모든 내용을 한 번에 읽지 않습니다. 처음에는 이름과 설명만 읽고, 실제로 필요할 때만 SKILL.md 전체를 읽고, 그 안에 참조된 파일은 또 필요할 때만 읽습니다. 이렇게 하면 컨텍스트 창을 낭비하지 않아요.
그리고 크로스 플랫폼이에요. 같은 SKILL.md 파일이 Claude Code, Claude.ai, Claude Desktop, Cursor, Gemini CLI, OpenCode 등에서 다 동작합니다. Anthropic이 Agent Skills를 오픈 표준으로 공개했기 때문입니다.</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7316"/>
          </a:solidFill>
          <a:ln/>
        </p:spPr>
      </p:sp>
      <p:sp>
        <p:nvSpPr>
          <p:cNvPr id="3" name="Shape 1"/>
          <p:cNvSpPr/>
          <p:nvPr/>
        </p:nvSpPr>
        <p:spPr>
          <a:xfrm>
            <a:off x="274320" y="274320"/>
            <a:ext cx="2926080" cy="457200"/>
          </a:xfrm>
          <a:prstGeom prst="rect">
            <a:avLst/>
          </a:prstGeom>
          <a:solidFill>
            <a:srgbClr val="F97316"/>
          </a:solidFill>
          <a:ln/>
        </p:spPr>
      </p:sp>
      <p:sp>
        <p:nvSpPr>
          <p:cNvPr id="4" name="Text 2"/>
          <p:cNvSpPr/>
          <p:nvPr/>
        </p:nvSpPr>
        <p:spPr>
          <a:xfrm>
            <a:off x="365760" y="274320"/>
            <a:ext cx="2743200" cy="457200"/>
          </a:xfrm>
          <a:prstGeom prst="rect">
            <a:avLst/>
          </a:prstGeom>
          <a:noFill/>
          <a:ln/>
        </p:spPr>
        <p:txBody>
          <a:bodyPr wrap="square" rtlCol="0" anchor="ctr"/>
          <a:lstStyle/>
          <a:p>
            <a:pPr marL="0" indent="0">
              <a:buNone/>
            </a:pPr>
            <a:r>
              <a:rPr lang="en-US" sz="1500" b="1" dirty="0">
                <a:solidFill>
                  <a:srgbClr val="FFFFFF"/>
                </a:solidFill>
                <a:latin typeface="Trebuchet MS" pitchFamily="34" charset="0"/>
                <a:ea typeface="Trebuchet MS" pitchFamily="34" charset="-122"/>
                <a:cs typeface="Trebuchet MS" pitchFamily="34" charset="-120"/>
              </a:rPr>
              <a:t>EP 05  MCP &amp; Skills</a:t>
            </a:r>
            <a:endParaRPr lang="en-US" sz="1500" dirty="0"/>
          </a:p>
        </p:txBody>
      </p:sp>
      <p:sp>
        <p:nvSpPr>
          <p:cNvPr id="5" name="Text 3"/>
          <p:cNvSpPr/>
          <p:nvPr/>
        </p:nvSpPr>
        <p:spPr>
          <a:xfrm>
            <a:off x="457200" y="1097280"/>
            <a:ext cx="5943600" cy="914400"/>
          </a:xfrm>
          <a:prstGeom prst="rect">
            <a:avLst/>
          </a:prstGeom>
          <a:noFill/>
          <a:ln/>
        </p:spPr>
        <p:txBody>
          <a:bodyPr wrap="square" rtlCol="0" anchor="ctr"/>
          <a:lstStyle/>
          <a:p>
            <a:pPr marL="0" indent="0">
              <a:buNone/>
            </a:pPr>
            <a:r>
              <a:rPr lang="en-US" sz="3800" b="1" dirty="0">
                <a:solidFill>
                  <a:srgbClr val="FFFFFF"/>
                </a:solidFill>
                <a:latin typeface="Trebuchet MS" pitchFamily="34" charset="0"/>
                <a:ea typeface="Trebuchet MS" pitchFamily="34" charset="-122"/>
                <a:cs typeface="Trebuchet MS" pitchFamily="34" charset="-120"/>
              </a:rPr>
              <a:t>MCP &amp; Agent Skills</a:t>
            </a:r>
            <a:endParaRPr lang="en-US" sz="3800" dirty="0"/>
          </a:p>
        </p:txBody>
      </p:sp>
      <p:sp>
        <p:nvSpPr>
          <p:cNvPr id="6" name="Text 4"/>
          <p:cNvSpPr/>
          <p:nvPr/>
        </p:nvSpPr>
        <p:spPr>
          <a:xfrm>
            <a:off x="457200" y="2103120"/>
            <a:ext cx="6400800" cy="457200"/>
          </a:xfrm>
          <a:prstGeom prst="rect">
            <a:avLst/>
          </a:prstGeom>
          <a:noFill/>
          <a:ln/>
        </p:spPr>
        <p:txBody>
          <a:bodyPr wrap="square" rtlCol="0" anchor="ctr"/>
          <a:lstStyle/>
          <a:p>
            <a:pPr marL="0" indent="0">
              <a:buNone/>
            </a:pPr>
            <a:r>
              <a:rPr lang="en-US" sz="1700" dirty="0">
                <a:solidFill>
                  <a:srgbClr val="F97316"/>
                </a:solidFill>
                <a:latin typeface="Trebuchet MS" pitchFamily="34" charset="0"/>
                <a:ea typeface="Trebuchet MS" pitchFamily="34" charset="-122"/>
                <a:cs typeface="Trebuchet MS" pitchFamily="34" charset="-120"/>
              </a:rPr>
              <a:t>AI 에이전트에게 도구와 지식을 연결하는 두 가지 표준</a:t>
            </a:r>
            <a:endParaRPr lang="en-US" sz="1700" dirty="0"/>
          </a:p>
        </p:txBody>
      </p:sp>
      <p:sp>
        <p:nvSpPr>
          <p:cNvPr id="7" name="Text 5"/>
          <p:cNvSpPr/>
          <p:nvPr/>
        </p:nvSpPr>
        <p:spPr>
          <a:xfrm>
            <a:off x="457200" y="3200400"/>
            <a:ext cx="5486400" cy="274320"/>
          </a:xfrm>
          <a:prstGeom prst="rect">
            <a:avLst/>
          </a:prstGeom>
          <a:noFill/>
          <a:ln/>
        </p:spPr>
        <p:txBody>
          <a:bodyPr wrap="square" rtlCol="0" anchor="ctr"/>
          <a:lstStyle/>
          <a:p>
            <a:pPr marL="0" indent="0">
              <a:buNone/>
            </a:pPr>
            <a:r>
              <a:rPr lang="en-US" sz="1300" dirty="0">
                <a:solidFill>
                  <a:srgbClr val="94A3B8"/>
                </a:solidFill>
                <a:latin typeface="Calibri" pitchFamily="34" charset="0"/>
                <a:ea typeface="Calibri" pitchFamily="34" charset="-122"/>
                <a:cs typeface="Calibri" pitchFamily="34" charset="-120"/>
              </a:rPr>
              <a:t>AI로 업무하기 시리즈 | MCP + Agent Skills 실전편</a:t>
            </a:r>
            <a:endParaRPr lang="en-US" sz="1300" dirty="0"/>
          </a:p>
        </p:txBody>
      </p:sp>
      <p:sp>
        <p:nvSpPr>
          <p:cNvPr id="8" name="Text 6"/>
          <p:cNvSpPr/>
          <p:nvPr/>
        </p:nvSpPr>
        <p:spPr>
          <a:xfrm>
            <a:off x="457200" y="3566160"/>
            <a:ext cx="5486400" cy="274320"/>
          </a:xfrm>
          <a:prstGeom prst="rect">
            <a:avLst/>
          </a:prstGeom>
          <a:noFill/>
          <a:ln/>
        </p:spPr>
        <p:txBody>
          <a:bodyPr wrap="square" rtlCol="0" anchor="ctr"/>
          <a:lstStyle/>
          <a:p>
            <a:pPr marL="0" indent="0">
              <a:buNone/>
            </a:pPr>
            <a:r>
              <a:rPr lang="en-US" sz="1300" dirty="0">
                <a:solidFill>
                  <a:srgbClr val="94A3B8"/>
                </a:solidFill>
                <a:latin typeface="Calibri" pitchFamily="34" charset="0"/>
                <a:ea typeface="Calibri" pitchFamily="34" charset="-122"/>
                <a:cs typeface="Calibri" pitchFamily="34" charset="-120"/>
              </a:rPr>
              <a:t>박상돈 · AxGS Lab · 대전대학교 SW융합대학</a:t>
            </a:r>
            <a:endParaRPr lang="en-US" sz="1300" dirty="0"/>
          </a:p>
        </p:txBody>
      </p:sp>
      <p:sp>
        <p:nvSpPr>
          <p:cNvPr id="9" name="Shape 7"/>
          <p:cNvSpPr/>
          <p:nvPr/>
        </p:nvSpPr>
        <p:spPr>
          <a:xfrm>
            <a:off x="6583680" y="731520"/>
            <a:ext cx="2286000" cy="3840480"/>
          </a:xfrm>
          <a:prstGeom prst="rect">
            <a:avLst/>
          </a:prstGeom>
          <a:solidFill>
            <a:srgbClr val="1E293B"/>
          </a:solidFill>
          <a:ln/>
        </p:spPr>
      </p:sp>
      <p:sp>
        <p:nvSpPr>
          <p:cNvPr id="10" name="Text 8"/>
          <p:cNvSpPr/>
          <p:nvPr/>
        </p:nvSpPr>
        <p:spPr>
          <a:xfrm>
            <a:off x="6583680" y="914400"/>
            <a:ext cx="2286000" cy="3474720"/>
          </a:xfrm>
          <a:prstGeom prst="rect">
            <a:avLst/>
          </a:prstGeom>
          <a:noFill/>
          <a:ln/>
        </p:spPr>
        <p:txBody>
          <a:bodyPr wrap="square" rtlCol="0" anchor="ctr"/>
          <a:lstStyle/>
          <a:p>
            <a:pPr marL="0" indent="0" algn="ctr">
              <a:buNone/>
            </a:pPr>
            <a:r>
              <a:rPr lang="en-US" sz="1600" b="1" dirty="0">
                <a:solidFill>
                  <a:srgbClr val="06B6D4"/>
                </a:solidFill>
                <a:latin typeface="Trebuchet MS" pitchFamily="34" charset="0"/>
                <a:ea typeface="Trebuchet MS" pitchFamily="34" charset="-122"/>
                <a:cs typeface="Trebuchet MS" pitchFamily="34" charset="-120"/>
              </a:rPr>
              <a:t>MCP</a:t>
            </a:r>
            <a:endParaRPr lang="en-US" sz="1600" dirty="0"/>
          </a:p>
          <a:p>
            <a:pPr marL="0" indent="0" algn="ctr">
              <a:buNone/>
            </a:pPr>
            <a:r>
              <a:rPr lang="en-US" sz="1600" b="1" dirty="0">
                <a:solidFill>
                  <a:srgbClr val="06B6D4"/>
                </a:solidFill>
                <a:latin typeface="Trebuchet MS" pitchFamily="34" charset="0"/>
                <a:ea typeface="Trebuchet MS" pitchFamily="34" charset="-122"/>
                <a:cs typeface="Trebuchet MS" pitchFamily="34" charset="-120"/>
              </a:rPr>
              <a:t>=</a:t>
            </a:r>
            <a:endParaRPr lang="en-US" sz="1600" dirty="0"/>
          </a:p>
          <a:p>
            <a:pPr marL="0" indent="0" algn="ctr">
              <a:buNone/>
            </a:pPr>
            <a:r>
              <a:rPr lang="en-US" sz="1600" b="1" dirty="0">
                <a:solidFill>
                  <a:srgbClr val="06B6D4"/>
                </a:solidFill>
                <a:latin typeface="Trebuchet MS" pitchFamily="34" charset="0"/>
                <a:ea typeface="Trebuchet MS" pitchFamily="34" charset="-122"/>
                <a:cs typeface="Trebuchet MS" pitchFamily="34" charset="-120"/>
              </a:rPr>
              <a:t>도구 연결</a:t>
            </a:r>
            <a:endParaRPr lang="en-US" sz="1600" dirty="0"/>
          </a:p>
          <a:p>
            <a:pPr marL="0" indent="0" algn="ctr">
              <a:buNone/>
            </a:pPr>
            <a:endParaRPr lang="en-US" sz="1600" dirty="0"/>
          </a:p>
          <a:p>
            <a:pPr marL="0" indent="0" algn="ctr">
              <a:buNone/>
            </a:pPr>
            <a:r>
              <a:rPr lang="en-US" sz="1600" b="1" dirty="0">
                <a:solidFill>
                  <a:srgbClr val="06B6D4"/>
                </a:solidFill>
                <a:latin typeface="Trebuchet MS" pitchFamily="34" charset="0"/>
                <a:ea typeface="Trebuchet MS" pitchFamily="34" charset="-122"/>
                <a:cs typeface="Trebuchet MS" pitchFamily="34" charset="-120"/>
              </a:rPr>
              <a:t>Skills</a:t>
            </a:r>
            <a:endParaRPr lang="en-US" sz="1600" dirty="0"/>
          </a:p>
          <a:p>
            <a:pPr marL="0" indent="0" algn="ctr">
              <a:buNone/>
            </a:pPr>
            <a:r>
              <a:rPr lang="en-US" sz="1600" b="1" dirty="0">
                <a:solidFill>
                  <a:srgbClr val="06B6D4"/>
                </a:solidFill>
                <a:latin typeface="Trebuchet MS" pitchFamily="34" charset="0"/>
                <a:ea typeface="Trebuchet MS" pitchFamily="34" charset="-122"/>
                <a:cs typeface="Trebuchet MS" pitchFamily="34" charset="-120"/>
              </a:rPr>
              <a:t>=</a:t>
            </a:r>
            <a:endParaRPr lang="en-US" sz="1600" dirty="0"/>
          </a:p>
          <a:p>
            <a:pPr marL="0" indent="0" algn="ctr">
              <a:buNone/>
            </a:pPr>
            <a:r>
              <a:rPr lang="en-US" sz="1600" b="1" dirty="0">
                <a:solidFill>
                  <a:srgbClr val="06B6D4"/>
                </a:solidFill>
                <a:latin typeface="Trebuchet MS" pitchFamily="34" charset="0"/>
                <a:ea typeface="Trebuchet MS" pitchFamily="34" charset="-122"/>
                <a:cs typeface="Trebuchet MS" pitchFamily="34" charset="-120"/>
              </a:rPr>
              <a:t>지식 주입</a:t>
            </a:r>
            <a:endParaRPr lang="en-US" sz="1600" dirty="0"/>
          </a:p>
        </p:txBody>
      </p:sp>
      <p:sp>
        <p:nvSpPr>
          <p:cNvPr id="11" name="Text 9"/>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 / 16</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7316"/>
          </a:solidFill>
          <a:ln/>
        </p:spPr>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SKILL.md 파일 구조: 실제 예시</a:t>
            </a:r>
            <a:endParaRPr lang="en-US" sz="2600" dirty="0"/>
          </a:p>
        </p:txBody>
      </p:sp>
      <p:sp>
        <p:nvSpPr>
          <p:cNvPr id="4" name="Shape 2"/>
          <p:cNvSpPr/>
          <p:nvPr/>
        </p:nvSpPr>
        <p:spPr>
          <a:xfrm>
            <a:off x="457200" y="914400"/>
            <a:ext cx="5029200" cy="3840480"/>
          </a:xfrm>
          <a:prstGeom prst="rect">
            <a:avLst/>
          </a:prstGeom>
          <a:solidFill>
            <a:srgbClr val="1E293B"/>
          </a:solidFill>
          <a:ln/>
        </p:spPr>
      </p:sp>
      <p:sp>
        <p:nvSpPr>
          <p:cNvPr id="5" name="Text 3"/>
          <p:cNvSpPr/>
          <p:nvPr/>
        </p:nvSpPr>
        <p:spPr>
          <a:xfrm>
            <a:off x="640080" y="1005840"/>
            <a:ext cx="4663440" cy="3657600"/>
          </a:xfrm>
          <a:prstGeom prst="rect">
            <a:avLst/>
          </a:prstGeom>
          <a:noFill/>
          <a:ln/>
        </p:spPr>
        <p:txBody>
          <a:bodyPr wrap="square" rtlCol="0" anchor="ctr"/>
          <a:lstStyle/>
          <a:p>
            <a:pPr marL="0" indent="0">
              <a:buNone/>
            </a:pPr>
            <a:r>
              <a:rPr lang="en-US" sz="1000" dirty="0">
                <a:solidFill>
                  <a:srgbClr val="06B6D4"/>
                </a:solidFill>
                <a:latin typeface="Consolas" pitchFamily="34" charset="0"/>
                <a:ea typeface="Consolas" pitchFamily="34" charset="-122"/>
                <a:cs typeface="Consolas" pitchFamily="34" charset="-120"/>
              </a:rPr>
              <a:t>---</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name: explain-code</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description: &gt;</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코드를 시각적 다이어그램과 비유로</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설명합니다. "이 코드 어떻게 동작해?"</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같은 질문에 자동 로딩됩니다.</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a:t>
            </a:r>
            <a:endParaRPr lang="en-US" sz="1000" dirty="0"/>
          </a:p>
          <a:p>
            <a:pPr marL="0" indent="0">
              <a:buNone/>
            </a:pP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explain-code</a:t>
            </a:r>
            <a:endParaRPr lang="en-US" sz="1000" dirty="0"/>
          </a:p>
          <a:p>
            <a:pPr marL="0" indent="0">
              <a:buNone/>
            </a:pP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코드 설명 시 항상 포함할 것</a:t>
            </a:r>
            <a:endParaRPr lang="en-US" sz="1000" dirty="0"/>
          </a:p>
          <a:p>
            <a:pPr marL="0" indent="0">
              <a:buNone/>
            </a:pP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1. 일상 비유로 시작하기</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코드를 일상생활에 비유</a:t>
            </a:r>
            <a:endParaRPr lang="en-US" sz="1000" dirty="0"/>
          </a:p>
          <a:p>
            <a:pPr marL="0" indent="0">
              <a:buNone/>
            </a:pP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2. 다이어그램 그리기</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ASCII 아트로 흐름/구조 표시</a:t>
            </a:r>
            <a:endParaRPr lang="en-US" sz="1000" dirty="0"/>
          </a:p>
          <a:p>
            <a:pPr marL="0" indent="0">
              <a:buNone/>
            </a:pP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3. 단계별 워크스루</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코드 실행 순서대로 설명</a:t>
            </a:r>
            <a:endParaRPr lang="en-US" sz="1000" dirty="0"/>
          </a:p>
          <a:p>
            <a:pPr marL="0" indent="0">
              <a:buNone/>
            </a:pP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4. 흔한 실수 하나 짚기</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초보자가 빠지기 쉬운 함정</a:t>
            </a:r>
            <a:endParaRPr lang="en-US" sz="1000" dirty="0"/>
          </a:p>
        </p:txBody>
      </p:sp>
      <p:sp>
        <p:nvSpPr>
          <p:cNvPr id="6" name="Shape 4"/>
          <p:cNvSpPr/>
          <p:nvPr/>
        </p:nvSpPr>
        <p:spPr>
          <a:xfrm>
            <a:off x="5760720" y="914400"/>
            <a:ext cx="3108960" cy="1828800"/>
          </a:xfrm>
          <a:prstGeom prst="rect">
            <a:avLst/>
          </a:prstGeom>
          <a:solidFill>
            <a:srgbClr val="1E293B"/>
          </a:solidFill>
          <a:ln/>
        </p:spPr>
      </p:sp>
      <p:sp>
        <p:nvSpPr>
          <p:cNvPr id="7" name="Text 5"/>
          <p:cNvSpPr/>
          <p:nvPr/>
        </p:nvSpPr>
        <p:spPr>
          <a:xfrm>
            <a:off x="5943600" y="960120"/>
            <a:ext cx="2743200" cy="274320"/>
          </a:xfrm>
          <a:prstGeom prst="rect">
            <a:avLst/>
          </a:prstGeom>
          <a:noFill/>
          <a:ln/>
        </p:spPr>
        <p:txBody>
          <a:bodyPr wrap="square" rtlCol="0" anchor="ctr"/>
          <a:lstStyle/>
          <a:p>
            <a:pPr marL="0" indent="0">
              <a:buNone/>
            </a:pPr>
            <a:r>
              <a:rPr lang="en-US" sz="1300" b="1" dirty="0">
                <a:solidFill>
                  <a:srgbClr val="F97316"/>
                </a:solidFill>
                <a:latin typeface="Trebuchet MS" pitchFamily="34" charset="0"/>
                <a:ea typeface="Trebuchet MS" pitchFamily="34" charset="-122"/>
                <a:cs typeface="Trebuchet MS" pitchFamily="34" charset="-120"/>
              </a:rPr>
              <a:t>YAML frontmatter</a:t>
            </a:r>
            <a:endParaRPr lang="en-US" sz="1300" dirty="0"/>
          </a:p>
        </p:txBody>
      </p:sp>
      <p:sp>
        <p:nvSpPr>
          <p:cNvPr id="8" name="Text 6"/>
          <p:cNvSpPr/>
          <p:nvPr/>
        </p:nvSpPr>
        <p:spPr>
          <a:xfrm>
            <a:off x="5943600" y="1280160"/>
            <a:ext cx="2743200" cy="1371600"/>
          </a:xfrm>
          <a:prstGeom prst="rect">
            <a:avLst/>
          </a:prstGeom>
          <a:noFill/>
          <a:ln/>
        </p:spPr>
        <p:txBody>
          <a:bodyPr wrap="square" rtlCol="0" anchor="ctr"/>
          <a:lstStyle/>
          <a:p>
            <a:pPr marL="0" indent="0">
              <a:buNone/>
            </a:pPr>
            <a:r>
              <a:rPr lang="en-US" sz="1000" dirty="0">
                <a:solidFill>
                  <a:srgbClr val="CBD5E1"/>
                </a:solidFill>
                <a:latin typeface="Calibri" pitchFamily="34" charset="0"/>
                <a:ea typeface="Calibri" pitchFamily="34" charset="-122"/>
                <a:cs typeface="Calibri" pitchFamily="34" charset="-120"/>
              </a:rPr>
              <a:t>name → /slash-command 이름</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description → AI가 언제 이 스킬을</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로딩할지 판단하는 기준</a:t>
            </a:r>
            <a:endParaRPr lang="en-US" sz="1000" dirty="0"/>
          </a:p>
          <a:p>
            <a:pPr marL="0" indent="0">
              <a:buNone/>
            </a:pP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자동 로딩: description이 매치되면</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수동 호출: /explain-code 입력</a:t>
            </a:r>
            <a:endParaRPr lang="en-US" sz="1000" dirty="0"/>
          </a:p>
        </p:txBody>
      </p:sp>
      <p:sp>
        <p:nvSpPr>
          <p:cNvPr id="9" name="Shape 7"/>
          <p:cNvSpPr/>
          <p:nvPr/>
        </p:nvSpPr>
        <p:spPr>
          <a:xfrm>
            <a:off x="5760720" y="2926080"/>
            <a:ext cx="3108960" cy="1828800"/>
          </a:xfrm>
          <a:prstGeom prst="rect">
            <a:avLst/>
          </a:prstGeom>
          <a:solidFill>
            <a:srgbClr val="1E293B"/>
          </a:solidFill>
          <a:ln/>
        </p:spPr>
      </p:sp>
      <p:sp>
        <p:nvSpPr>
          <p:cNvPr id="10" name="Text 8"/>
          <p:cNvSpPr/>
          <p:nvPr/>
        </p:nvSpPr>
        <p:spPr>
          <a:xfrm>
            <a:off x="5943600" y="2971800"/>
            <a:ext cx="2743200" cy="274320"/>
          </a:xfrm>
          <a:prstGeom prst="rect">
            <a:avLst/>
          </a:prstGeom>
          <a:noFill/>
          <a:ln/>
        </p:spPr>
        <p:txBody>
          <a:bodyPr wrap="square" rtlCol="0" anchor="ctr"/>
          <a:lstStyle/>
          <a:p>
            <a:pPr marL="0" indent="0">
              <a:buNone/>
            </a:pPr>
            <a:r>
              <a:rPr lang="en-US" sz="1300" b="1" dirty="0">
                <a:solidFill>
                  <a:srgbClr val="10B981"/>
                </a:solidFill>
                <a:latin typeface="Trebuchet MS" pitchFamily="34" charset="0"/>
                <a:ea typeface="Trebuchet MS" pitchFamily="34" charset="-122"/>
                <a:cs typeface="Trebuchet MS" pitchFamily="34" charset="-120"/>
              </a:rPr>
              <a:t>Markdown 지시사항</a:t>
            </a:r>
            <a:endParaRPr lang="en-US" sz="1300" dirty="0"/>
          </a:p>
        </p:txBody>
      </p:sp>
      <p:sp>
        <p:nvSpPr>
          <p:cNvPr id="11" name="Text 9"/>
          <p:cNvSpPr/>
          <p:nvPr/>
        </p:nvSpPr>
        <p:spPr>
          <a:xfrm>
            <a:off x="5943600" y="3291840"/>
            <a:ext cx="2743200" cy="1371600"/>
          </a:xfrm>
          <a:prstGeom prst="rect">
            <a:avLst/>
          </a:prstGeom>
          <a:noFill/>
          <a:ln/>
        </p:spPr>
        <p:txBody>
          <a:bodyPr wrap="square" rtlCol="0" anchor="ctr"/>
          <a:lstStyle/>
          <a:p>
            <a:pPr marL="0" indent="0">
              <a:buNone/>
            </a:pPr>
            <a:r>
              <a:rPr lang="en-US" sz="1000" dirty="0">
                <a:solidFill>
                  <a:srgbClr val="CBD5E1"/>
                </a:solidFill>
                <a:latin typeface="Calibri" pitchFamily="34" charset="0"/>
                <a:ea typeface="Calibri" pitchFamily="34" charset="-122"/>
                <a:cs typeface="Calibri" pitchFamily="34" charset="-120"/>
              </a:rPr>
              <a:t>AI가 이 스킬을 실행할 때</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따라야 할 구체적 지침</a:t>
            </a:r>
            <a:endParaRPr lang="en-US" sz="1000" dirty="0"/>
          </a:p>
          <a:p>
            <a:pPr marL="0" indent="0">
              <a:buNone/>
            </a:pP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지시사항이 구체적일수록</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결과물 품질이 올라감</a:t>
            </a:r>
            <a:endParaRPr lang="en-US" sz="1000" dirty="0"/>
          </a:p>
          <a:p>
            <a:pPr marL="0" indent="0">
              <a:buNone/>
            </a:pP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하네스의 AGENTS.md와</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같은 원리!</a:t>
            </a:r>
            <a:endParaRPr lang="en-US" sz="1000" dirty="0"/>
          </a:p>
        </p:txBody>
      </p:sp>
      <p:sp>
        <p:nvSpPr>
          <p:cNvPr id="12" name="Text 1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13" name="Text 1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10 / 16</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Progressive Disclosure: 핵심 설계 원칙</a:t>
            </a:r>
            <a:endParaRPr lang="en-US" sz="2600" dirty="0"/>
          </a:p>
        </p:txBody>
      </p:sp>
      <p:sp>
        <p:nvSpPr>
          <p:cNvPr id="3" name="Shape 1"/>
          <p:cNvSpPr/>
          <p:nvPr/>
        </p:nvSpPr>
        <p:spPr>
          <a:xfrm>
            <a:off x="457200" y="914400"/>
            <a:ext cx="8229600" cy="1051560"/>
          </a:xfrm>
          <a:prstGeom prst="rect">
            <a:avLst/>
          </a:prstGeom>
          <a:solidFill>
            <a:srgbClr val="FFFFFF"/>
          </a:solidFill>
          <a:ln/>
          <a:effectLst>
            <a:outerShdw blurRad="101600" dist="38100" dir="8100000" algn="bl" rotWithShape="0">
              <a:srgbClr val="000000">
                <a:alpha val="25000"/>
              </a:srgbClr>
            </a:outerShdw>
          </a:effectLst>
        </p:spPr>
      </p:sp>
      <p:sp>
        <p:nvSpPr>
          <p:cNvPr id="4" name="Shape 2"/>
          <p:cNvSpPr/>
          <p:nvPr/>
        </p:nvSpPr>
        <p:spPr>
          <a:xfrm>
            <a:off x="548640" y="1051560"/>
            <a:ext cx="457200" cy="777240"/>
          </a:xfrm>
          <a:prstGeom prst="rect">
            <a:avLst/>
          </a:prstGeom>
          <a:solidFill>
            <a:srgbClr val="F97316"/>
          </a:solidFill>
          <a:ln/>
        </p:spPr>
      </p:sp>
      <p:sp>
        <p:nvSpPr>
          <p:cNvPr id="5" name="Text 3"/>
          <p:cNvSpPr/>
          <p:nvPr/>
        </p:nvSpPr>
        <p:spPr>
          <a:xfrm>
            <a:off x="548640" y="1051560"/>
            <a:ext cx="457200" cy="777240"/>
          </a:xfrm>
          <a:prstGeom prst="rect">
            <a:avLst/>
          </a:prstGeom>
          <a:noFill/>
          <a:ln/>
        </p:spPr>
        <p:txBody>
          <a:bodyPr wrap="square" rtlCol="0" anchor="ctr"/>
          <a:lstStyle/>
          <a:p>
            <a:pPr marL="0" indent="0" algn="ctr">
              <a:buNone/>
            </a:pPr>
            <a:r>
              <a:rPr lang="en-US" sz="2200" b="1" dirty="0">
                <a:solidFill>
                  <a:srgbClr val="FFFFFF"/>
                </a:solidFill>
                <a:latin typeface="Trebuchet MS" pitchFamily="34" charset="0"/>
                <a:ea typeface="Trebuchet MS" pitchFamily="34" charset="-122"/>
                <a:cs typeface="Trebuchet MS" pitchFamily="34" charset="-120"/>
              </a:rPr>
              <a:t>1</a:t>
            </a:r>
            <a:endParaRPr lang="en-US" sz="2200" dirty="0"/>
          </a:p>
        </p:txBody>
      </p:sp>
      <p:sp>
        <p:nvSpPr>
          <p:cNvPr id="6" name="Text 4"/>
          <p:cNvSpPr/>
          <p:nvPr/>
        </p:nvSpPr>
        <p:spPr>
          <a:xfrm>
            <a:off x="1188720" y="960120"/>
            <a:ext cx="3200400" cy="320040"/>
          </a:xfrm>
          <a:prstGeom prst="rect">
            <a:avLst/>
          </a:prstGeom>
          <a:noFill/>
          <a:ln/>
        </p:spPr>
        <p:txBody>
          <a:bodyPr wrap="square" rtlCol="0" anchor="ctr"/>
          <a:lstStyle/>
          <a:p>
            <a:pPr marL="0" indent="0">
              <a:buNone/>
            </a:pPr>
            <a:r>
              <a:rPr lang="en-US" sz="1500" b="1" dirty="0">
                <a:solidFill>
                  <a:srgbClr val="F97316"/>
                </a:solidFill>
                <a:latin typeface="Trebuchet MS" pitchFamily="34" charset="0"/>
                <a:ea typeface="Trebuchet MS" pitchFamily="34" charset="-122"/>
                <a:cs typeface="Trebuchet MS" pitchFamily="34" charset="-120"/>
              </a:rPr>
              <a:t>Level 1: 이름 + 설명</a:t>
            </a:r>
            <a:endParaRPr lang="en-US" sz="1500" dirty="0"/>
          </a:p>
        </p:txBody>
      </p:sp>
      <p:sp>
        <p:nvSpPr>
          <p:cNvPr id="7" name="Text 5"/>
          <p:cNvSpPr/>
          <p:nvPr/>
        </p:nvSpPr>
        <p:spPr>
          <a:xfrm>
            <a:off x="1188720" y="1280160"/>
            <a:ext cx="4572000" cy="64008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시스템 프롬프트에 사전 로딩</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모든 스킬의 name/description만</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어떤 스킬이 있는지만 파악</a:t>
            </a:r>
            <a:endParaRPr lang="en-US" sz="1100" dirty="0"/>
          </a:p>
        </p:txBody>
      </p:sp>
      <p:sp>
        <p:nvSpPr>
          <p:cNvPr id="8" name="Text 6"/>
          <p:cNvSpPr/>
          <p:nvPr/>
        </p:nvSpPr>
        <p:spPr>
          <a:xfrm>
            <a:off x="6858000" y="1051560"/>
            <a:ext cx="1645920" cy="777240"/>
          </a:xfrm>
          <a:prstGeom prst="rect">
            <a:avLst/>
          </a:prstGeom>
          <a:noFill/>
          <a:ln/>
        </p:spPr>
        <p:txBody>
          <a:bodyPr wrap="square" rtlCol="0" anchor="ctr"/>
          <a:lstStyle/>
          <a:p>
            <a:pPr marL="0" indent="0" algn="ctr">
              <a:buNone/>
            </a:pPr>
            <a:r>
              <a:rPr lang="en-US" sz="1100" dirty="0">
                <a:solidFill>
                  <a:srgbClr val="94A3B8"/>
                </a:solidFill>
                <a:latin typeface="Consolas" pitchFamily="34" charset="0"/>
                <a:ea typeface="Consolas" pitchFamily="34" charset="-122"/>
                <a:cs typeface="Consolas" pitchFamily="34" charset="-120"/>
              </a:rPr>
              <a:t>수십 바이트</a:t>
            </a:r>
            <a:endParaRPr lang="en-US" sz="1100" dirty="0"/>
          </a:p>
        </p:txBody>
      </p:sp>
      <p:sp>
        <p:nvSpPr>
          <p:cNvPr id="9" name="Shape 7"/>
          <p:cNvSpPr/>
          <p:nvPr/>
        </p:nvSpPr>
        <p:spPr>
          <a:xfrm>
            <a:off x="457200" y="2148840"/>
            <a:ext cx="8229600" cy="1051560"/>
          </a:xfrm>
          <a:prstGeom prst="rect">
            <a:avLst/>
          </a:prstGeom>
          <a:solidFill>
            <a:srgbClr val="FFFFFF"/>
          </a:solidFill>
          <a:ln/>
          <a:effectLst>
            <a:outerShdw blurRad="101600" dist="38100" dir="8100000" algn="bl" rotWithShape="0">
              <a:srgbClr val="000000">
                <a:alpha val="25000"/>
              </a:srgbClr>
            </a:outerShdw>
          </a:effectLst>
        </p:spPr>
      </p:sp>
      <p:sp>
        <p:nvSpPr>
          <p:cNvPr id="10" name="Shape 8"/>
          <p:cNvSpPr/>
          <p:nvPr/>
        </p:nvSpPr>
        <p:spPr>
          <a:xfrm>
            <a:off x="548640" y="2286000"/>
            <a:ext cx="457200" cy="777240"/>
          </a:xfrm>
          <a:prstGeom prst="rect">
            <a:avLst/>
          </a:prstGeom>
          <a:solidFill>
            <a:srgbClr val="3B82F6"/>
          </a:solidFill>
          <a:ln/>
        </p:spPr>
      </p:sp>
      <p:sp>
        <p:nvSpPr>
          <p:cNvPr id="11" name="Text 9"/>
          <p:cNvSpPr/>
          <p:nvPr/>
        </p:nvSpPr>
        <p:spPr>
          <a:xfrm>
            <a:off x="548640" y="2286000"/>
            <a:ext cx="457200" cy="777240"/>
          </a:xfrm>
          <a:prstGeom prst="rect">
            <a:avLst/>
          </a:prstGeom>
          <a:noFill/>
          <a:ln/>
        </p:spPr>
        <p:txBody>
          <a:bodyPr wrap="square" rtlCol="0" anchor="ctr"/>
          <a:lstStyle/>
          <a:p>
            <a:pPr marL="0" indent="0" algn="ctr">
              <a:buNone/>
            </a:pPr>
            <a:r>
              <a:rPr lang="en-US" sz="2200" b="1" dirty="0">
                <a:solidFill>
                  <a:srgbClr val="FFFFFF"/>
                </a:solidFill>
                <a:latin typeface="Trebuchet MS" pitchFamily="34" charset="0"/>
                <a:ea typeface="Trebuchet MS" pitchFamily="34" charset="-122"/>
                <a:cs typeface="Trebuchet MS" pitchFamily="34" charset="-120"/>
              </a:rPr>
              <a:t>2</a:t>
            </a:r>
            <a:endParaRPr lang="en-US" sz="2200" dirty="0"/>
          </a:p>
        </p:txBody>
      </p:sp>
      <p:sp>
        <p:nvSpPr>
          <p:cNvPr id="12" name="Text 10"/>
          <p:cNvSpPr/>
          <p:nvPr/>
        </p:nvSpPr>
        <p:spPr>
          <a:xfrm>
            <a:off x="1188720" y="2194560"/>
            <a:ext cx="3200400" cy="320040"/>
          </a:xfrm>
          <a:prstGeom prst="rect">
            <a:avLst/>
          </a:prstGeom>
          <a:noFill/>
          <a:ln/>
        </p:spPr>
        <p:txBody>
          <a:bodyPr wrap="square" rtlCol="0" anchor="ctr"/>
          <a:lstStyle/>
          <a:p>
            <a:pPr marL="0" indent="0">
              <a:buNone/>
            </a:pPr>
            <a:r>
              <a:rPr lang="en-US" sz="1500" b="1" dirty="0">
                <a:solidFill>
                  <a:srgbClr val="3B82F6"/>
                </a:solidFill>
                <a:latin typeface="Trebuchet MS" pitchFamily="34" charset="0"/>
                <a:ea typeface="Trebuchet MS" pitchFamily="34" charset="-122"/>
                <a:cs typeface="Trebuchet MS" pitchFamily="34" charset="-120"/>
              </a:rPr>
              <a:t>Level 2: SKILL.md 전체</a:t>
            </a:r>
            <a:endParaRPr lang="en-US" sz="1500" dirty="0"/>
          </a:p>
        </p:txBody>
      </p:sp>
      <p:sp>
        <p:nvSpPr>
          <p:cNvPr id="13" name="Text 11"/>
          <p:cNvSpPr/>
          <p:nvPr/>
        </p:nvSpPr>
        <p:spPr>
          <a:xfrm>
            <a:off x="1188720" y="2514600"/>
            <a:ext cx="4572000" cy="64008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관련 작업이 들어오면</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bash로 SKILL.md를 읽음</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핵심 지시사항 로딩</a:t>
            </a:r>
            <a:endParaRPr lang="en-US" sz="1100" dirty="0"/>
          </a:p>
        </p:txBody>
      </p:sp>
      <p:sp>
        <p:nvSpPr>
          <p:cNvPr id="14" name="Text 12"/>
          <p:cNvSpPr/>
          <p:nvPr/>
        </p:nvSpPr>
        <p:spPr>
          <a:xfrm>
            <a:off x="6858000" y="2286000"/>
            <a:ext cx="1645920" cy="777240"/>
          </a:xfrm>
          <a:prstGeom prst="rect">
            <a:avLst/>
          </a:prstGeom>
          <a:noFill/>
          <a:ln/>
        </p:spPr>
        <p:txBody>
          <a:bodyPr wrap="square" rtlCol="0" anchor="ctr"/>
          <a:lstStyle/>
          <a:p>
            <a:pPr marL="0" indent="0" algn="ctr">
              <a:buNone/>
            </a:pPr>
            <a:r>
              <a:rPr lang="en-US" sz="1100" dirty="0">
                <a:solidFill>
                  <a:srgbClr val="94A3B8"/>
                </a:solidFill>
                <a:latin typeface="Consolas" pitchFamily="34" charset="0"/>
                <a:ea typeface="Consolas" pitchFamily="34" charset="-122"/>
                <a:cs typeface="Consolas" pitchFamily="34" charset="-120"/>
              </a:rPr>
              <a:t>수백 바이트~수 KB</a:t>
            </a:r>
            <a:endParaRPr lang="en-US" sz="1100" dirty="0"/>
          </a:p>
        </p:txBody>
      </p:sp>
      <p:sp>
        <p:nvSpPr>
          <p:cNvPr id="15" name="Shape 13"/>
          <p:cNvSpPr/>
          <p:nvPr/>
        </p:nvSpPr>
        <p:spPr>
          <a:xfrm>
            <a:off x="457200" y="3383280"/>
            <a:ext cx="8229600" cy="1051560"/>
          </a:xfrm>
          <a:prstGeom prst="rect">
            <a:avLst/>
          </a:prstGeom>
          <a:solidFill>
            <a:srgbClr val="FFFFFF"/>
          </a:solidFill>
          <a:ln/>
          <a:effectLst>
            <a:outerShdw blurRad="101600" dist="38100" dir="8100000" algn="bl" rotWithShape="0">
              <a:srgbClr val="000000">
                <a:alpha val="25000"/>
              </a:srgbClr>
            </a:outerShdw>
          </a:effectLst>
        </p:spPr>
      </p:sp>
      <p:sp>
        <p:nvSpPr>
          <p:cNvPr id="16" name="Shape 14"/>
          <p:cNvSpPr/>
          <p:nvPr/>
        </p:nvSpPr>
        <p:spPr>
          <a:xfrm>
            <a:off x="548640" y="3520440"/>
            <a:ext cx="457200" cy="777240"/>
          </a:xfrm>
          <a:prstGeom prst="rect">
            <a:avLst/>
          </a:prstGeom>
          <a:solidFill>
            <a:srgbClr val="10B981"/>
          </a:solidFill>
          <a:ln/>
        </p:spPr>
      </p:sp>
      <p:sp>
        <p:nvSpPr>
          <p:cNvPr id="17" name="Text 15"/>
          <p:cNvSpPr/>
          <p:nvPr/>
        </p:nvSpPr>
        <p:spPr>
          <a:xfrm>
            <a:off x="548640" y="3520440"/>
            <a:ext cx="457200" cy="777240"/>
          </a:xfrm>
          <a:prstGeom prst="rect">
            <a:avLst/>
          </a:prstGeom>
          <a:noFill/>
          <a:ln/>
        </p:spPr>
        <p:txBody>
          <a:bodyPr wrap="square" rtlCol="0" anchor="ctr"/>
          <a:lstStyle/>
          <a:p>
            <a:pPr marL="0" indent="0" algn="ctr">
              <a:buNone/>
            </a:pPr>
            <a:r>
              <a:rPr lang="en-US" sz="2200" b="1" dirty="0">
                <a:solidFill>
                  <a:srgbClr val="FFFFFF"/>
                </a:solidFill>
                <a:latin typeface="Trebuchet MS" pitchFamily="34" charset="0"/>
                <a:ea typeface="Trebuchet MS" pitchFamily="34" charset="-122"/>
                <a:cs typeface="Trebuchet MS" pitchFamily="34" charset="-120"/>
              </a:rPr>
              <a:t>3</a:t>
            </a:r>
            <a:endParaRPr lang="en-US" sz="2200" dirty="0"/>
          </a:p>
        </p:txBody>
      </p:sp>
      <p:sp>
        <p:nvSpPr>
          <p:cNvPr id="18" name="Text 16"/>
          <p:cNvSpPr/>
          <p:nvPr/>
        </p:nvSpPr>
        <p:spPr>
          <a:xfrm>
            <a:off x="1188720" y="3429000"/>
            <a:ext cx="3200400" cy="320040"/>
          </a:xfrm>
          <a:prstGeom prst="rect">
            <a:avLst/>
          </a:prstGeom>
          <a:noFill/>
          <a:ln/>
        </p:spPr>
        <p:txBody>
          <a:bodyPr wrap="square" rtlCol="0" anchor="ctr"/>
          <a:lstStyle/>
          <a:p>
            <a:pPr marL="0" indent="0">
              <a:buNone/>
            </a:pPr>
            <a:r>
              <a:rPr lang="en-US" sz="1500" b="1" dirty="0">
                <a:solidFill>
                  <a:srgbClr val="10B981"/>
                </a:solidFill>
                <a:latin typeface="Trebuchet MS" pitchFamily="34" charset="0"/>
                <a:ea typeface="Trebuchet MS" pitchFamily="34" charset="-122"/>
                <a:cs typeface="Trebuchet MS" pitchFamily="34" charset="-120"/>
              </a:rPr>
              <a:t>Level 3: 참조 파일</a:t>
            </a:r>
            <a:endParaRPr lang="en-US" sz="1500" dirty="0"/>
          </a:p>
        </p:txBody>
      </p:sp>
      <p:sp>
        <p:nvSpPr>
          <p:cNvPr id="19" name="Text 17"/>
          <p:cNvSpPr/>
          <p:nvPr/>
        </p:nvSpPr>
        <p:spPr>
          <a:xfrm>
            <a:off x="1188720" y="3749040"/>
            <a:ext cx="4572000" cy="64008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SKILL.md가 references/를 가리키면</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필요한 파일만 추가로 읽음</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상세 문서, 스크립트 등</a:t>
            </a:r>
            <a:endParaRPr lang="en-US" sz="1100" dirty="0"/>
          </a:p>
        </p:txBody>
      </p:sp>
      <p:sp>
        <p:nvSpPr>
          <p:cNvPr id="20" name="Text 18"/>
          <p:cNvSpPr/>
          <p:nvPr/>
        </p:nvSpPr>
        <p:spPr>
          <a:xfrm>
            <a:off x="6858000" y="3520440"/>
            <a:ext cx="1645920" cy="777240"/>
          </a:xfrm>
          <a:prstGeom prst="rect">
            <a:avLst/>
          </a:prstGeom>
          <a:noFill/>
          <a:ln/>
        </p:spPr>
        <p:txBody>
          <a:bodyPr wrap="square" rtlCol="0" anchor="ctr"/>
          <a:lstStyle/>
          <a:p>
            <a:pPr marL="0" indent="0" algn="ctr">
              <a:buNone/>
            </a:pPr>
            <a:r>
              <a:rPr lang="en-US" sz="1100" dirty="0">
                <a:solidFill>
                  <a:srgbClr val="94A3B8"/>
                </a:solidFill>
                <a:latin typeface="Consolas" pitchFamily="34" charset="0"/>
                <a:ea typeface="Consolas" pitchFamily="34" charset="-122"/>
                <a:cs typeface="Consolas" pitchFamily="34" charset="-120"/>
              </a:rPr>
              <a:t>필요한 만큼만</a:t>
            </a:r>
            <a:endParaRPr lang="en-US" sz="1100" dirty="0"/>
          </a:p>
        </p:txBody>
      </p:sp>
      <p:sp>
        <p:nvSpPr>
          <p:cNvPr id="21" name="Shape 19"/>
          <p:cNvSpPr/>
          <p:nvPr/>
        </p:nvSpPr>
        <p:spPr>
          <a:xfrm>
            <a:off x="457200" y="4572000"/>
            <a:ext cx="8229600" cy="320040"/>
          </a:xfrm>
          <a:prstGeom prst="rect">
            <a:avLst/>
          </a:prstGeom>
          <a:solidFill>
            <a:srgbClr val="0F172A"/>
          </a:solidFill>
          <a:ln/>
        </p:spPr>
      </p:sp>
      <p:sp>
        <p:nvSpPr>
          <p:cNvPr id="22" name="Text 20"/>
          <p:cNvSpPr/>
          <p:nvPr/>
        </p:nvSpPr>
        <p:spPr>
          <a:xfrm>
            <a:off x="640080" y="4572000"/>
            <a:ext cx="7863840" cy="320040"/>
          </a:xfrm>
          <a:prstGeom prst="rect">
            <a:avLst/>
          </a:prstGeom>
          <a:noFill/>
          <a:ln/>
        </p:spPr>
        <p:txBody>
          <a:bodyPr wrap="square" rtlCol="0" anchor="ctr"/>
          <a:lstStyle/>
          <a:p>
            <a:pPr marL="0" indent="0">
              <a:buNone/>
            </a:pPr>
            <a:r>
              <a:rPr lang="en-US" sz="1200" b="1" dirty="0">
                <a:solidFill>
                  <a:srgbClr val="F97316"/>
                </a:solidFill>
                <a:latin typeface="Calibri" pitchFamily="34" charset="0"/>
                <a:ea typeface="Calibri" pitchFamily="34" charset="-122"/>
                <a:cs typeface="Calibri" pitchFamily="34" charset="-120"/>
              </a:rPr>
              <a:t>잘 정리된 매뉴얼처럼: 목차 → 해당 챕터 → 부록. 처음부터 다 읽지 않는다.</a:t>
            </a:r>
            <a:endParaRPr lang="en-US" sz="1200" dirty="0"/>
          </a:p>
        </p:txBody>
      </p:sp>
      <p:sp>
        <p:nvSpPr>
          <p:cNvPr id="23" name="Text 21"/>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24" name="Text 22"/>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11 / 16</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8B5CF6"/>
          </a:solidFill>
          <a:ln/>
        </p:spPr>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실전 예시: Anthropic PDF Skill의 작동 과정</a:t>
            </a:r>
            <a:endParaRPr lang="en-US" sz="2600" dirty="0"/>
          </a:p>
        </p:txBody>
      </p:sp>
      <p:sp>
        <p:nvSpPr>
          <p:cNvPr id="4" name="Shape 2"/>
          <p:cNvSpPr/>
          <p:nvPr/>
        </p:nvSpPr>
        <p:spPr>
          <a:xfrm>
            <a:off x="457200" y="822960"/>
            <a:ext cx="8229600" cy="548640"/>
          </a:xfrm>
          <a:prstGeom prst="rect">
            <a:avLst/>
          </a:prstGeom>
          <a:solidFill>
            <a:srgbClr val="1E293B"/>
          </a:solidFill>
          <a:ln/>
        </p:spPr>
      </p:sp>
      <p:sp>
        <p:nvSpPr>
          <p:cNvPr id="5" name="Shape 3"/>
          <p:cNvSpPr/>
          <p:nvPr/>
        </p:nvSpPr>
        <p:spPr>
          <a:xfrm>
            <a:off x="548640" y="896112"/>
            <a:ext cx="365760" cy="402336"/>
          </a:xfrm>
          <a:prstGeom prst="rect">
            <a:avLst/>
          </a:prstGeom>
          <a:solidFill>
            <a:srgbClr val="F97316"/>
          </a:solidFill>
          <a:ln/>
        </p:spPr>
      </p:sp>
      <p:sp>
        <p:nvSpPr>
          <p:cNvPr id="6" name="Text 4"/>
          <p:cNvSpPr/>
          <p:nvPr/>
        </p:nvSpPr>
        <p:spPr>
          <a:xfrm>
            <a:off x="548640" y="896112"/>
            <a:ext cx="365760" cy="402336"/>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1</a:t>
            </a:r>
            <a:endParaRPr lang="en-US" sz="1400" dirty="0"/>
          </a:p>
        </p:txBody>
      </p:sp>
      <p:sp>
        <p:nvSpPr>
          <p:cNvPr id="7" name="Text 5"/>
          <p:cNvSpPr/>
          <p:nvPr/>
        </p:nvSpPr>
        <p:spPr>
          <a:xfrm>
            <a:off x="1097280" y="822960"/>
            <a:ext cx="7406640" cy="548640"/>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사용자: "이 PDF 양식 채워줘"</a:t>
            </a:r>
            <a:endParaRPr lang="en-US" sz="1200" dirty="0"/>
          </a:p>
        </p:txBody>
      </p:sp>
      <p:sp>
        <p:nvSpPr>
          <p:cNvPr id="8" name="Shape 6"/>
          <p:cNvSpPr/>
          <p:nvPr/>
        </p:nvSpPr>
        <p:spPr>
          <a:xfrm>
            <a:off x="457200" y="1499616"/>
            <a:ext cx="8229600" cy="548640"/>
          </a:xfrm>
          <a:prstGeom prst="rect">
            <a:avLst/>
          </a:prstGeom>
          <a:solidFill>
            <a:srgbClr val="1E293B"/>
          </a:solidFill>
          <a:ln/>
        </p:spPr>
      </p:sp>
      <p:sp>
        <p:nvSpPr>
          <p:cNvPr id="9" name="Shape 7"/>
          <p:cNvSpPr/>
          <p:nvPr/>
        </p:nvSpPr>
        <p:spPr>
          <a:xfrm>
            <a:off x="548640" y="1572768"/>
            <a:ext cx="365760" cy="402336"/>
          </a:xfrm>
          <a:prstGeom prst="rect">
            <a:avLst/>
          </a:prstGeom>
          <a:solidFill>
            <a:srgbClr val="3B82F6"/>
          </a:solidFill>
          <a:ln/>
        </p:spPr>
      </p:sp>
      <p:sp>
        <p:nvSpPr>
          <p:cNvPr id="10" name="Text 8"/>
          <p:cNvSpPr/>
          <p:nvPr/>
        </p:nvSpPr>
        <p:spPr>
          <a:xfrm>
            <a:off x="548640" y="1572768"/>
            <a:ext cx="365760" cy="402336"/>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2</a:t>
            </a:r>
            <a:endParaRPr lang="en-US" sz="1400" dirty="0"/>
          </a:p>
        </p:txBody>
      </p:sp>
      <p:sp>
        <p:nvSpPr>
          <p:cNvPr id="11" name="Text 9"/>
          <p:cNvSpPr/>
          <p:nvPr/>
        </p:nvSpPr>
        <p:spPr>
          <a:xfrm>
            <a:off x="1097280" y="1499616"/>
            <a:ext cx="7406640" cy="548640"/>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Claude: PDF 스킬 발견 → bash로 pdf/SKILL.md 읽기</a:t>
            </a:r>
            <a:endParaRPr lang="en-US" sz="1200" dirty="0"/>
          </a:p>
        </p:txBody>
      </p:sp>
      <p:sp>
        <p:nvSpPr>
          <p:cNvPr id="12" name="Shape 10"/>
          <p:cNvSpPr/>
          <p:nvPr/>
        </p:nvSpPr>
        <p:spPr>
          <a:xfrm>
            <a:off x="457200" y="2176272"/>
            <a:ext cx="8229600" cy="548640"/>
          </a:xfrm>
          <a:prstGeom prst="rect">
            <a:avLst/>
          </a:prstGeom>
          <a:solidFill>
            <a:srgbClr val="1E293B"/>
          </a:solidFill>
          <a:ln/>
        </p:spPr>
      </p:sp>
      <p:sp>
        <p:nvSpPr>
          <p:cNvPr id="13" name="Shape 11"/>
          <p:cNvSpPr/>
          <p:nvPr/>
        </p:nvSpPr>
        <p:spPr>
          <a:xfrm>
            <a:off x="548640" y="2249424"/>
            <a:ext cx="365760" cy="402336"/>
          </a:xfrm>
          <a:prstGeom prst="rect">
            <a:avLst/>
          </a:prstGeom>
          <a:solidFill>
            <a:srgbClr val="06B6D4"/>
          </a:solidFill>
          <a:ln/>
        </p:spPr>
      </p:sp>
      <p:sp>
        <p:nvSpPr>
          <p:cNvPr id="14" name="Text 12"/>
          <p:cNvSpPr/>
          <p:nvPr/>
        </p:nvSpPr>
        <p:spPr>
          <a:xfrm>
            <a:off x="548640" y="2249424"/>
            <a:ext cx="365760" cy="402336"/>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3</a:t>
            </a:r>
            <a:endParaRPr lang="en-US" sz="1400" dirty="0"/>
          </a:p>
        </p:txBody>
      </p:sp>
      <p:sp>
        <p:nvSpPr>
          <p:cNvPr id="15" name="Text 13"/>
          <p:cNvSpPr/>
          <p:nvPr/>
        </p:nvSpPr>
        <p:spPr>
          <a:xfrm>
            <a:off x="1097280" y="2176272"/>
            <a:ext cx="7406640" cy="548640"/>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SKILL.md에서 "양식 채우기는 forms.md 참조" 발견</a:t>
            </a:r>
            <a:endParaRPr lang="en-US" sz="1200" dirty="0"/>
          </a:p>
        </p:txBody>
      </p:sp>
      <p:sp>
        <p:nvSpPr>
          <p:cNvPr id="16" name="Shape 14"/>
          <p:cNvSpPr/>
          <p:nvPr/>
        </p:nvSpPr>
        <p:spPr>
          <a:xfrm>
            <a:off x="457200" y="2852928"/>
            <a:ext cx="8229600" cy="548640"/>
          </a:xfrm>
          <a:prstGeom prst="rect">
            <a:avLst/>
          </a:prstGeom>
          <a:solidFill>
            <a:srgbClr val="1E293B"/>
          </a:solidFill>
          <a:ln/>
        </p:spPr>
      </p:sp>
      <p:sp>
        <p:nvSpPr>
          <p:cNvPr id="17" name="Shape 15"/>
          <p:cNvSpPr/>
          <p:nvPr/>
        </p:nvSpPr>
        <p:spPr>
          <a:xfrm>
            <a:off x="548640" y="2926080"/>
            <a:ext cx="365760" cy="402336"/>
          </a:xfrm>
          <a:prstGeom prst="rect">
            <a:avLst/>
          </a:prstGeom>
          <a:solidFill>
            <a:srgbClr val="10B981"/>
          </a:solidFill>
          <a:ln/>
        </p:spPr>
      </p:sp>
      <p:sp>
        <p:nvSpPr>
          <p:cNvPr id="18" name="Text 16"/>
          <p:cNvSpPr/>
          <p:nvPr/>
        </p:nvSpPr>
        <p:spPr>
          <a:xfrm>
            <a:off x="548640" y="2926080"/>
            <a:ext cx="365760" cy="402336"/>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4</a:t>
            </a:r>
            <a:endParaRPr lang="en-US" sz="1400" dirty="0"/>
          </a:p>
        </p:txBody>
      </p:sp>
      <p:sp>
        <p:nvSpPr>
          <p:cNvPr id="19" name="Text 17"/>
          <p:cNvSpPr/>
          <p:nvPr/>
        </p:nvSpPr>
        <p:spPr>
          <a:xfrm>
            <a:off x="1097280" y="2852928"/>
            <a:ext cx="7406640" cy="548640"/>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Claude: forms.md도 읽기 (필요할 때만 추가 로딩)</a:t>
            </a:r>
            <a:endParaRPr lang="en-US" sz="1200" dirty="0"/>
          </a:p>
        </p:txBody>
      </p:sp>
      <p:sp>
        <p:nvSpPr>
          <p:cNvPr id="20" name="Shape 18"/>
          <p:cNvSpPr/>
          <p:nvPr/>
        </p:nvSpPr>
        <p:spPr>
          <a:xfrm>
            <a:off x="457200" y="3529584"/>
            <a:ext cx="8229600" cy="548640"/>
          </a:xfrm>
          <a:prstGeom prst="rect">
            <a:avLst/>
          </a:prstGeom>
          <a:solidFill>
            <a:srgbClr val="1E293B"/>
          </a:solidFill>
          <a:ln/>
        </p:spPr>
      </p:sp>
      <p:sp>
        <p:nvSpPr>
          <p:cNvPr id="21" name="Shape 19"/>
          <p:cNvSpPr/>
          <p:nvPr/>
        </p:nvSpPr>
        <p:spPr>
          <a:xfrm>
            <a:off x="548640" y="3602736"/>
            <a:ext cx="365760" cy="402336"/>
          </a:xfrm>
          <a:prstGeom prst="rect">
            <a:avLst/>
          </a:prstGeom>
          <a:solidFill>
            <a:srgbClr val="8B5CF6"/>
          </a:solidFill>
          <a:ln/>
        </p:spPr>
      </p:sp>
      <p:sp>
        <p:nvSpPr>
          <p:cNvPr id="22" name="Text 20"/>
          <p:cNvSpPr/>
          <p:nvPr/>
        </p:nvSpPr>
        <p:spPr>
          <a:xfrm>
            <a:off x="548640" y="3602736"/>
            <a:ext cx="365760" cy="402336"/>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5</a:t>
            </a:r>
            <a:endParaRPr lang="en-US" sz="1400" dirty="0"/>
          </a:p>
        </p:txBody>
      </p:sp>
      <p:sp>
        <p:nvSpPr>
          <p:cNvPr id="23" name="Text 21"/>
          <p:cNvSpPr/>
          <p:nvPr/>
        </p:nvSpPr>
        <p:spPr>
          <a:xfrm>
            <a:off x="1097280" y="3529584"/>
            <a:ext cx="7406640" cy="548640"/>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SKILL.md에 포함된 Python 스크립트 실행</a:t>
            </a:r>
            <a:endParaRPr lang="en-US" sz="1200" dirty="0"/>
          </a:p>
          <a:p>
            <a:pPr marL="0" indent="0">
              <a:buNone/>
            </a:pPr>
            <a:r>
              <a:rPr lang="en-US" sz="1200" dirty="0">
                <a:solidFill>
                  <a:srgbClr val="FFFFFF"/>
                </a:solidFill>
                <a:latin typeface="Calibri" pitchFamily="34" charset="0"/>
                <a:ea typeface="Calibri" pitchFamily="34" charset="-122"/>
                <a:cs typeface="Calibri" pitchFamily="34" charset="-120"/>
              </a:rPr>
              <a:t>→ PDF의 폼 필드 추출 (스크립트 코드 자체는 컨텍스트에 안 들어감!)</a:t>
            </a:r>
            <a:endParaRPr lang="en-US" sz="1200" dirty="0"/>
          </a:p>
        </p:txBody>
      </p:sp>
      <p:sp>
        <p:nvSpPr>
          <p:cNvPr id="24" name="Shape 22"/>
          <p:cNvSpPr/>
          <p:nvPr/>
        </p:nvSpPr>
        <p:spPr>
          <a:xfrm>
            <a:off x="457200" y="4206240"/>
            <a:ext cx="8229600" cy="548640"/>
          </a:xfrm>
          <a:prstGeom prst="rect">
            <a:avLst/>
          </a:prstGeom>
          <a:solidFill>
            <a:srgbClr val="1E293B"/>
          </a:solidFill>
          <a:ln/>
        </p:spPr>
      </p:sp>
      <p:sp>
        <p:nvSpPr>
          <p:cNvPr id="25" name="Shape 23"/>
          <p:cNvSpPr/>
          <p:nvPr/>
        </p:nvSpPr>
        <p:spPr>
          <a:xfrm>
            <a:off x="548640" y="4279392"/>
            <a:ext cx="365760" cy="402336"/>
          </a:xfrm>
          <a:prstGeom prst="rect">
            <a:avLst/>
          </a:prstGeom>
          <a:solidFill>
            <a:srgbClr val="FBBF24"/>
          </a:solidFill>
          <a:ln/>
        </p:spPr>
      </p:sp>
      <p:sp>
        <p:nvSpPr>
          <p:cNvPr id="26" name="Text 24"/>
          <p:cNvSpPr/>
          <p:nvPr/>
        </p:nvSpPr>
        <p:spPr>
          <a:xfrm>
            <a:off x="548640" y="4279392"/>
            <a:ext cx="365760" cy="402336"/>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6</a:t>
            </a:r>
            <a:endParaRPr lang="en-US" sz="1400" dirty="0"/>
          </a:p>
        </p:txBody>
      </p:sp>
      <p:sp>
        <p:nvSpPr>
          <p:cNvPr id="27" name="Text 25"/>
          <p:cNvSpPr/>
          <p:nvPr/>
        </p:nvSpPr>
        <p:spPr>
          <a:xfrm>
            <a:off x="1097280" y="4206240"/>
            <a:ext cx="7406640" cy="548640"/>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추출된 필드 정보로 양식을 채우고 결과 PDF 반환</a:t>
            </a:r>
            <a:endParaRPr lang="en-US" sz="1200" dirty="0"/>
          </a:p>
        </p:txBody>
      </p:sp>
      <p:sp>
        <p:nvSpPr>
          <p:cNvPr id="28" name="Text 26"/>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29" name="Text 27"/>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12 / 16</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Skills 설치 위치와 설치 방법</a:t>
            </a:r>
            <a:endParaRPr lang="en-US" sz="2600" dirty="0"/>
          </a:p>
        </p:txBody>
      </p:sp>
      <p:sp>
        <p:nvSpPr>
          <p:cNvPr id="3" name="Shape 1"/>
          <p:cNvSpPr/>
          <p:nvPr/>
        </p:nvSpPr>
        <p:spPr>
          <a:xfrm>
            <a:off x="457200" y="914400"/>
            <a:ext cx="3840480" cy="2286000"/>
          </a:xfrm>
          <a:prstGeom prst="rect">
            <a:avLst/>
          </a:prstGeom>
          <a:solidFill>
            <a:srgbClr val="FFFFFF"/>
          </a:solidFill>
          <a:ln/>
          <a:effectLst>
            <a:outerShdw blurRad="101600" dist="38100" dir="8100000" algn="bl" rotWithShape="0">
              <a:srgbClr val="000000">
                <a:alpha val="25000"/>
              </a:srgbClr>
            </a:outerShdw>
          </a:effectLst>
        </p:spPr>
      </p:sp>
      <p:sp>
        <p:nvSpPr>
          <p:cNvPr id="4" name="Shape 2"/>
          <p:cNvSpPr/>
          <p:nvPr/>
        </p:nvSpPr>
        <p:spPr>
          <a:xfrm>
            <a:off x="457200" y="914400"/>
            <a:ext cx="3840480" cy="54864"/>
          </a:xfrm>
          <a:prstGeom prst="rect">
            <a:avLst/>
          </a:prstGeom>
          <a:solidFill>
            <a:srgbClr val="F97316"/>
          </a:solidFill>
          <a:ln/>
        </p:spPr>
      </p:sp>
      <p:sp>
        <p:nvSpPr>
          <p:cNvPr id="5" name="Text 3"/>
          <p:cNvSpPr/>
          <p:nvPr/>
        </p:nvSpPr>
        <p:spPr>
          <a:xfrm>
            <a:off x="640080" y="1005840"/>
            <a:ext cx="3474720" cy="320040"/>
          </a:xfrm>
          <a:prstGeom prst="rect">
            <a:avLst/>
          </a:prstGeom>
          <a:noFill/>
          <a:ln/>
        </p:spPr>
        <p:txBody>
          <a:bodyPr wrap="square" rtlCol="0" anchor="ctr"/>
          <a:lstStyle/>
          <a:p>
            <a:pPr marL="0" indent="0">
              <a:buNone/>
            </a:pPr>
            <a:r>
              <a:rPr lang="en-US" sz="1400" b="1" dirty="0">
                <a:solidFill>
                  <a:srgbClr val="F97316"/>
                </a:solidFill>
                <a:latin typeface="Trebuchet MS" pitchFamily="34" charset="0"/>
                <a:ea typeface="Trebuchet MS" pitchFamily="34" charset="-122"/>
                <a:cs typeface="Trebuchet MS" pitchFamily="34" charset="-120"/>
              </a:rPr>
              <a:t>글로벌 스킬 (모든 프로젝트)</a:t>
            </a:r>
            <a:endParaRPr lang="en-US" sz="1400" dirty="0"/>
          </a:p>
        </p:txBody>
      </p:sp>
      <p:sp>
        <p:nvSpPr>
          <p:cNvPr id="6" name="Text 4"/>
          <p:cNvSpPr/>
          <p:nvPr/>
        </p:nvSpPr>
        <p:spPr>
          <a:xfrm>
            <a:off x="640080" y="1371600"/>
            <a:ext cx="3474720" cy="164592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~/.claude/skills/스킬이름/SKILL.md</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모든 프로젝트에서 사용 가능</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개인 워크플로우 자동화에 적합</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예시:</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~/.claude/skills/explain-code/SKILL.md</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~/.claude/skills/git-commit/SKILL.md</a:t>
            </a:r>
            <a:endParaRPr lang="en-US" sz="1100" dirty="0"/>
          </a:p>
        </p:txBody>
      </p:sp>
      <p:sp>
        <p:nvSpPr>
          <p:cNvPr id="7" name="Shape 5"/>
          <p:cNvSpPr/>
          <p:nvPr/>
        </p:nvSpPr>
        <p:spPr>
          <a:xfrm>
            <a:off x="4846320" y="914400"/>
            <a:ext cx="3840480" cy="2286000"/>
          </a:xfrm>
          <a:prstGeom prst="rect">
            <a:avLst/>
          </a:prstGeom>
          <a:solidFill>
            <a:srgbClr val="FFFFFF"/>
          </a:solidFill>
          <a:ln/>
          <a:effectLst>
            <a:outerShdw blurRad="101600" dist="38100" dir="8100000" algn="bl" rotWithShape="0">
              <a:srgbClr val="000000">
                <a:alpha val="25000"/>
              </a:srgbClr>
            </a:outerShdw>
          </a:effectLst>
        </p:spPr>
      </p:sp>
      <p:sp>
        <p:nvSpPr>
          <p:cNvPr id="8" name="Shape 6"/>
          <p:cNvSpPr/>
          <p:nvPr/>
        </p:nvSpPr>
        <p:spPr>
          <a:xfrm>
            <a:off x="4846320" y="914400"/>
            <a:ext cx="3840480" cy="54864"/>
          </a:xfrm>
          <a:prstGeom prst="rect">
            <a:avLst/>
          </a:prstGeom>
          <a:solidFill>
            <a:srgbClr val="3B82F6"/>
          </a:solidFill>
          <a:ln/>
        </p:spPr>
      </p:sp>
      <p:sp>
        <p:nvSpPr>
          <p:cNvPr id="9" name="Text 7"/>
          <p:cNvSpPr/>
          <p:nvPr/>
        </p:nvSpPr>
        <p:spPr>
          <a:xfrm>
            <a:off x="5029200" y="1005840"/>
            <a:ext cx="3474720" cy="320040"/>
          </a:xfrm>
          <a:prstGeom prst="rect">
            <a:avLst/>
          </a:prstGeom>
          <a:noFill/>
          <a:ln/>
        </p:spPr>
        <p:txBody>
          <a:bodyPr wrap="square" rtlCol="0" anchor="ctr"/>
          <a:lstStyle/>
          <a:p>
            <a:pPr marL="0" indent="0">
              <a:buNone/>
            </a:pPr>
            <a:r>
              <a:rPr lang="en-US" sz="1400" b="1" dirty="0">
                <a:solidFill>
                  <a:srgbClr val="3B82F6"/>
                </a:solidFill>
                <a:latin typeface="Trebuchet MS" pitchFamily="34" charset="0"/>
                <a:ea typeface="Trebuchet MS" pitchFamily="34" charset="-122"/>
                <a:cs typeface="Trebuchet MS" pitchFamily="34" charset="-120"/>
              </a:rPr>
              <a:t>프로젝트 스킬 (이 프로젝트만)</a:t>
            </a:r>
            <a:endParaRPr lang="en-US" sz="1400" dirty="0"/>
          </a:p>
        </p:txBody>
      </p:sp>
      <p:sp>
        <p:nvSpPr>
          <p:cNvPr id="10" name="Text 8"/>
          <p:cNvSpPr/>
          <p:nvPr/>
        </p:nvSpPr>
        <p:spPr>
          <a:xfrm>
            <a:off x="5029200" y="1371600"/>
            <a:ext cx="3474720" cy="164592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프로젝트/.claude/skills/스킬이름/SKILL.md</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이 프로젝트에서만 사용 가능</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팀과 Git으로 공유 가능</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예시:</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my-app/.claude/skills/deploy/SKILL.md</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my-app/.claude/skills/test/SKILL.md</a:t>
            </a:r>
            <a:endParaRPr lang="en-US" sz="1100" dirty="0"/>
          </a:p>
        </p:txBody>
      </p:sp>
      <p:sp>
        <p:nvSpPr>
          <p:cNvPr id="11" name="Shape 9"/>
          <p:cNvSpPr/>
          <p:nvPr/>
        </p:nvSpPr>
        <p:spPr>
          <a:xfrm>
            <a:off x="457200" y="3474720"/>
            <a:ext cx="8229600" cy="1371600"/>
          </a:xfrm>
          <a:prstGeom prst="rect">
            <a:avLst/>
          </a:prstGeom>
          <a:solidFill>
            <a:srgbClr val="0F172A"/>
          </a:solidFill>
          <a:ln/>
        </p:spPr>
      </p:sp>
      <p:sp>
        <p:nvSpPr>
          <p:cNvPr id="12" name="Text 10"/>
          <p:cNvSpPr/>
          <p:nvPr/>
        </p:nvSpPr>
        <p:spPr>
          <a:xfrm>
            <a:off x="640080" y="3520440"/>
            <a:ext cx="7680960" cy="274320"/>
          </a:xfrm>
          <a:prstGeom prst="rect">
            <a:avLst/>
          </a:prstGeom>
          <a:noFill/>
          <a:ln/>
        </p:spPr>
        <p:txBody>
          <a:bodyPr wrap="square" rtlCol="0" anchor="ctr"/>
          <a:lstStyle/>
          <a:p>
            <a:pPr marL="0" indent="0">
              <a:buNone/>
            </a:pPr>
            <a:r>
              <a:rPr lang="en-US" sz="1400" b="1" dirty="0">
                <a:solidFill>
                  <a:srgbClr val="F97316"/>
                </a:solidFill>
                <a:latin typeface="Trebuchet MS" pitchFamily="34" charset="0"/>
                <a:ea typeface="Trebuchet MS" pitchFamily="34" charset="-122"/>
                <a:cs typeface="Trebuchet MS" pitchFamily="34" charset="-120"/>
              </a:rPr>
              <a:t>설치 방법</a:t>
            </a:r>
            <a:endParaRPr lang="en-US" sz="1400" dirty="0"/>
          </a:p>
        </p:txBody>
      </p:sp>
      <p:sp>
        <p:nvSpPr>
          <p:cNvPr id="13" name="Text 11"/>
          <p:cNvSpPr/>
          <p:nvPr/>
        </p:nvSpPr>
        <p:spPr>
          <a:xfrm>
            <a:off x="640080" y="3840480"/>
            <a:ext cx="7680960" cy="914400"/>
          </a:xfrm>
          <a:prstGeom prst="rect">
            <a:avLst/>
          </a:prstGeom>
          <a:noFill/>
          <a:ln/>
        </p:spPr>
        <p:txBody>
          <a:bodyPr wrap="square" rtlCol="0" anchor="ctr"/>
          <a:lstStyle/>
          <a:p>
            <a:pPr marL="0" indent="0">
              <a:buNone/>
            </a:pPr>
            <a:r>
              <a:rPr lang="en-US" sz="1000" dirty="0">
                <a:solidFill>
                  <a:srgbClr val="06B6D4"/>
                </a:solidFill>
                <a:latin typeface="Consolas" pitchFamily="34" charset="0"/>
                <a:ea typeface="Consolas" pitchFamily="34" charset="-122"/>
                <a:cs typeface="Consolas" pitchFamily="34" charset="-120"/>
              </a:rPr>
              <a:t># Anthropic 공식 스킬</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npx skills add anthropics/skills --skill frontend-design</a:t>
            </a:r>
            <a:endParaRPr lang="en-US" sz="1000" dirty="0"/>
          </a:p>
          <a:p>
            <a:pPr marL="0" indent="0">
              <a:buNone/>
            </a:pP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커뮤니티 스킬 (Antigravity Awesome Skills — 1,234+ 스킬)</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npx antigravity-awesome-skills --claude</a:t>
            </a:r>
            <a:endParaRPr lang="en-US" sz="1000" dirty="0"/>
          </a:p>
          <a:p>
            <a:pPr marL="0" indent="0">
              <a:buNone/>
            </a:pP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 직접 만들기</a:t>
            </a:r>
            <a:endParaRPr lang="en-US" sz="1000" dirty="0"/>
          </a:p>
          <a:p>
            <a:pPr marL="0" indent="0">
              <a:buNone/>
            </a:pPr>
            <a:r>
              <a:rPr lang="en-US" sz="1000" dirty="0">
                <a:solidFill>
                  <a:srgbClr val="06B6D4"/>
                </a:solidFill>
                <a:latin typeface="Consolas" pitchFamily="34" charset="0"/>
                <a:ea typeface="Consolas" pitchFamily="34" charset="-122"/>
                <a:cs typeface="Consolas" pitchFamily="34" charset="-120"/>
              </a:rPr>
              <a:t>mkdir -p ~/.claude/skills/my-skill &amp;&amp; vi ~/.claude/skills/my-skill/SKILL.md</a:t>
            </a:r>
            <a:endParaRPr lang="en-US" sz="1000" dirty="0"/>
          </a:p>
        </p:txBody>
      </p:sp>
      <p:sp>
        <p:nvSpPr>
          <p:cNvPr id="14" name="Text 12"/>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15" name="Text 13"/>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13 / 16</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6B6D4"/>
          </a:solidFill>
          <a:ln/>
        </p:spPr>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MCP vs Skills: 도구 vs 지식</a:t>
            </a:r>
            <a:endParaRPr lang="en-US" sz="2600" dirty="0"/>
          </a:p>
        </p:txBody>
      </p:sp>
      <p:sp>
        <p:nvSpPr>
          <p:cNvPr id="4" name="Shape 2"/>
          <p:cNvSpPr/>
          <p:nvPr/>
        </p:nvSpPr>
        <p:spPr>
          <a:xfrm>
            <a:off x="274320" y="914400"/>
            <a:ext cx="4114800" cy="3200400"/>
          </a:xfrm>
          <a:prstGeom prst="rect">
            <a:avLst/>
          </a:prstGeom>
          <a:solidFill>
            <a:srgbClr val="1E293B"/>
          </a:solidFill>
          <a:ln/>
        </p:spPr>
      </p:sp>
      <p:sp>
        <p:nvSpPr>
          <p:cNvPr id="5" name="Shape 3"/>
          <p:cNvSpPr/>
          <p:nvPr/>
        </p:nvSpPr>
        <p:spPr>
          <a:xfrm>
            <a:off x="274320" y="914400"/>
            <a:ext cx="4114800" cy="54864"/>
          </a:xfrm>
          <a:prstGeom prst="rect">
            <a:avLst/>
          </a:prstGeom>
          <a:solidFill>
            <a:srgbClr val="3B82F6"/>
          </a:solidFill>
          <a:ln/>
        </p:spPr>
      </p:sp>
      <p:sp>
        <p:nvSpPr>
          <p:cNvPr id="6" name="Text 4"/>
          <p:cNvSpPr/>
          <p:nvPr/>
        </p:nvSpPr>
        <p:spPr>
          <a:xfrm>
            <a:off x="457200" y="1005840"/>
            <a:ext cx="3749040" cy="365760"/>
          </a:xfrm>
          <a:prstGeom prst="rect">
            <a:avLst/>
          </a:prstGeom>
          <a:noFill/>
          <a:ln/>
        </p:spPr>
        <p:txBody>
          <a:bodyPr wrap="square" rtlCol="0" anchor="ctr"/>
          <a:lstStyle/>
          <a:p>
            <a:pPr marL="0" indent="0" algn="ctr">
              <a:buNone/>
            </a:pPr>
            <a:r>
              <a:rPr lang="en-US" sz="1800" b="1" dirty="0">
                <a:solidFill>
                  <a:srgbClr val="3B82F6"/>
                </a:solidFill>
                <a:latin typeface="Trebuchet MS" pitchFamily="34" charset="0"/>
                <a:ea typeface="Trebuchet MS" pitchFamily="34" charset="-122"/>
                <a:cs typeface="Trebuchet MS" pitchFamily="34" charset="-120"/>
              </a:rPr>
              <a:t>MCP = 도구 (Hands)</a:t>
            </a:r>
            <a:endParaRPr lang="en-US" sz="1800" dirty="0"/>
          </a:p>
        </p:txBody>
      </p:sp>
      <p:sp>
        <p:nvSpPr>
          <p:cNvPr id="7" name="Text 5"/>
          <p:cNvSpPr/>
          <p:nvPr/>
        </p:nvSpPr>
        <p:spPr>
          <a:xfrm>
            <a:off x="457200" y="1463040"/>
            <a:ext cx="3749040" cy="246888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AI에게 손을 쥐여주는 것</a:t>
            </a:r>
            <a:endParaRPr lang="en-US" sz="1200" dirty="0"/>
          </a:p>
          <a:p>
            <a:pPr marL="0" indent="0">
              <a:buNone/>
            </a:pP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"뭘 할 수 있게 해주는가?"</a:t>
            </a:r>
            <a:endParaRPr lang="en-US" sz="1200" dirty="0"/>
          </a:p>
          <a:p>
            <a:pPr marL="0" indent="0">
              <a:buNone/>
            </a:pP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DB를 조회할 수 있다</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이메일을 보낼 수 있다</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GitHub에 코드를 올릴 수 있다</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Slack에 메시지를 보낼 수 있다</a:t>
            </a:r>
            <a:endParaRPr lang="en-US" sz="1200" dirty="0"/>
          </a:p>
          <a:p>
            <a:pPr marL="0" indent="0">
              <a:buNone/>
            </a:pP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실시간 연결, 양방향 통신</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JSON-RPC 2.0 프로토콜</a:t>
            </a:r>
            <a:endParaRPr lang="en-US" sz="1200" dirty="0"/>
          </a:p>
        </p:txBody>
      </p:sp>
      <p:sp>
        <p:nvSpPr>
          <p:cNvPr id="8" name="Shape 6"/>
          <p:cNvSpPr/>
          <p:nvPr/>
        </p:nvSpPr>
        <p:spPr>
          <a:xfrm>
            <a:off x="4754880" y="914400"/>
            <a:ext cx="4114800" cy="3200400"/>
          </a:xfrm>
          <a:prstGeom prst="rect">
            <a:avLst/>
          </a:prstGeom>
          <a:solidFill>
            <a:srgbClr val="1E293B"/>
          </a:solidFill>
          <a:ln/>
        </p:spPr>
      </p:sp>
      <p:sp>
        <p:nvSpPr>
          <p:cNvPr id="9" name="Shape 7"/>
          <p:cNvSpPr/>
          <p:nvPr/>
        </p:nvSpPr>
        <p:spPr>
          <a:xfrm>
            <a:off x="4754880" y="914400"/>
            <a:ext cx="4114800" cy="54864"/>
          </a:xfrm>
          <a:prstGeom prst="rect">
            <a:avLst/>
          </a:prstGeom>
          <a:solidFill>
            <a:srgbClr val="10B981"/>
          </a:solidFill>
          <a:ln/>
        </p:spPr>
      </p:sp>
      <p:sp>
        <p:nvSpPr>
          <p:cNvPr id="10" name="Text 8"/>
          <p:cNvSpPr/>
          <p:nvPr/>
        </p:nvSpPr>
        <p:spPr>
          <a:xfrm>
            <a:off x="4937760" y="1005840"/>
            <a:ext cx="3749040" cy="365760"/>
          </a:xfrm>
          <a:prstGeom prst="rect">
            <a:avLst/>
          </a:prstGeom>
          <a:noFill/>
          <a:ln/>
        </p:spPr>
        <p:txBody>
          <a:bodyPr wrap="square" rtlCol="0" anchor="ctr"/>
          <a:lstStyle/>
          <a:p>
            <a:pPr marL="0" indent="0" algn="ctr">
              <a:buNone/>
            </a:pPr>
            <a:r>
              <a:rPr lang="en-US" sz="1800" b="1" dirty="0">
                <a:solidFill>
                  <a:srgbClr val="10B981"/>
                </a:solidFill>
                <a:latin typeface="Trebuchet MS" pitchFamily="34" charset="0"/>
                <a:ea typeface="Trebuchet MS" pitchFamily="34" charset="-122"/>
                <a:cs typeface="Trebuchet MS" pitchFamily="34" charset="-120"/>
              </a:rPr>
              <a:t>Skills = 지식 (Brain)</a:t>
            </a:r>
            <a:endParaRPr lang="en-US" sz="1800" dirty="0"/>
          </a:p>
        </p:txBody>
      </p:sp>
      <p:sp>
        <p:nvSpPr>
          <p:cNvPr id="11" name="Text 9"/>
          <p:cNvSpPr/>
          <p:nvPr/>
        </p:nvSpPr>
        <p:spPr>
          <a:xfrm>
            <a:off x="4937760" y="1463040"/>
            <a:ext cx="3749040" cy="246888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AI에게 지식을 주입하는 것</a:t>
            </a:r>
            <a:endParaRPr lang="en-US" sz="1200" dirty="0"/>
          </a:p>
          <a:p>
            <a:pPr marL="0" indent="0">
              <a:buNone/>
            </a:pP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"어떻게 해야 하는지 아는가?"</a:t>
            </a:r>
            <a:endParaRPr lang="en-US" sz="1200" dirty="0"/>
          </a:p>
          <a:p>
            <a:pPr marL="0" indent="0">
              <a:buNone/>
            </a:pP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PDF 양식을 이렇게 채워야 한다</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프론트엔드는 이 패턴으로</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코드 리뷰는 이 절차로</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배포는 이 순서로</a:t>
            </a:r>
            <a:endParaRPr lang="en-US" sz="1200" dirty="0"/>
          </a:p>
          <a:p>
            <a:pPr marL="0" indent="0">
              <a:buNone/>
            </a:pP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온디맨드 로딩, .md 파일 기반</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Progressive Disclosure</a:t>
            </a:r>
            <a:endParaRPr lang="en-US" sz="1200" dirty="0"/>
          </a:p>
        </p:txBody>
      </p:sp>
      <p:sp>
        <p:nvSpPr>
          <p:cNvPr id="12" name="Shape 10"/>
          <p:cNvSpPr/>
          <p:nvPr/>
        </p:nvSpPr>
        <p:spPr>
          <a:xfrm>
            <a:off x="274320" y="4297680"/>
            <a:ext cx="8595360" cy="548640"/>
          </a:xfrm>
          <a:prstGeom prst="rect">
            <a:avLst/>
          </a:prstGeom>
          <a:solidFill>
            <a:srgbClr val="F97316"/>
          </a:solidFill>
          <a:ln/>
        </p:spPr>
      </p:sp>
      <p:sp>
        <p:nvSpPr>
          <p:cNvPr id="13" name="Text 11"/>
          <p:cNvSpPr/>
          <p:nvPr/>
        </p:nvSpPr>
        <p:spPr>
          <a:xfrm>
            <a:off x="457200" y="4297680"/>
            <a:ext cx="8229600" cy="548640"/>
          </a:xfrm>
          <a:prstGeom prst="rect">
            <a:avLst/>
          </a:prstGeom>
          <a:noFill/>
          <a:ln/>
        </p:spPr>
        <p:txBody>
          <a:bodyPr wrap="square"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MCP가 도구를 연결하고, Skills가 사용법을 알려준다.</a:t>
            </a:r>
            <a:endParaRPr lang="en-US" sz="1200" dirty="0"/>
          </a:p>
          <a:p>
            <a:pPr marL="0" indent="0">
              <a:buNone/>
            </a:pPr>
            <a:r>
              <a:rPr lang="en-US" sz="1200" b="1" dirty="0">
                <a:solidFill>
                  <a:srgbClr val="FFFFFF"/>
                </a:solidFill>
                <a:latin typeface="Calibri" pitchFamily="34" charset="0"/>
                <a:ea typeface="Calibri" pitchFamily="34" charset="-122"/>
                <a:cs typeface="Calibri" pitchFamily="34" charset="-120"/>
              </a:rPr>
              <a:t>예: Sentry MCP 서버(도구 접근) + sentry-code-review Skill(리뷰 워크플로우)</a:t>
            </a:r>
            <a:endParaRPr lang="en-US" sz="1200" dirty="0"/>
          </a:p>
        </p:txBody>
      </p:sp>
      <p:sp>
        <p:nvSpPr>
          <p:cNvPr id="14" name="Text 12"/>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15" name="Text 13"/>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14 / 16</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하네스 엔지니어링과의 연결</a:t>
            </a:r>
            <a:endParaRPr lang="en-US" sz="2600" dirty="0"/>
          </a:p>
        </p:txBody>
      </p:sp>
      <p:sp>
        <p:nvSpPr>
          <p:cNvPr id="3" name="Shape 1"/>
          <p:cNvSpPr/>
          <p:nvPr/>
        </p:nvSpPr>
        <p:spPr>
          <a:xfrm>
            <a:off x="274320" y="914400"/>
            <a:ext cx="8595360" cy="822960"/>
          </a:xfrm>
          <a:prstGeom prst="rect">
            <a:avLst/>
          </a:prstGeom>
          <a:solidFill>
            <a:srgbClr val="F1F5F9"/>
          </a:solidFill>
          <a:ln/>
        </p:spPr>
      </p:sp>
      <p:sp>
        <p:nvSpPr>
          <p:cNvPr id="4" name="Shape 2"/>
          <p:cNvSpPr/>
          <p:nvPr/>
        </p:nvSpPr>
        <p:spPr>
          <a:xfrm>
            <a:off x="274320" y="914400"/>
            <a:ext cx="54864" cy="822960"/>
          </a:xfrm>
          <a:prstGeom prst="rect">
            <a:avLst/>
          </a:prstGeom>
          <a:solidFill>
            <a:srgbClr val="F97316"/>
          </a:solidFill>
          <a:ln/>
        </p:spPr>
      </p:sp>
      <p:sp>
        <p:nvSpPr>
          <p:cNvPr id="5" name="Text 3"/>
          <p:cNvSpPr/>
          <p:nvPr/>
        </p:nvSpPr>
        <p:spPr>
          <a:xfrm>
            <a:off x="457200" y="914400"/>
            <a:ext cx="2103120" cy="822960"/>
          </a:xfrm>
          <a:prstGeom prst="rect">
            <a:avLst/>
          </a:prstGeom>
          <a:noFill/>
          <a:ln/>
        </p:spPr>
        <p:txBody>
          <a:bodyPr wrap="square" rtlCol="0" anchor="ctr"/>
          <a:lstStyle/>
          <a:p>
            <a:pPr marL="0" indent="0">
              <a:buNone/>
            </a:pPr>
            <a:r>
              <a:rPr lang="en-US" sz="1000" b="1" dirty="0">
                <a:solidFill>
                  <a:srgbClr val="F97316"/>
                </a:solidFill>
                <a:latin typeface="Trebuchet MS" pitchFamily="34" charset="0"/>
                <a:ea typeface="Trebuchet MS" pitchFamily="34" charset="-122"/>
                <a:cs typeface="Trebuchet MS" pitchFamily="34" charset="-120"/>
              </a:rPr>
              <a:t>컨텍스트 파일</a:t>
            </a:r>
            <a:endParaRPr lang="en-US" sz="1000" dirty="0"/>
          </a:p>
          <a:p>
            <a:pPr marL="0" indent="0">
              <a:buNone/>
            </a:pPr>
            <a:r>
              <a:rPr lang="en-US" sz="1000" b="1" dirty="0">
                <a:solidFill>
                  <a:srgbClr val="F97316"/>
                </a:solidFill>
                <a:latin typeface="Trebuchet MS" pitchFamily="34" charset="0"/>
                <a:ea typeface="Trebuchet MS" pitchFamily="34" charset="-122"/>
                <a:cs typeface="Trebuchet MS" pitchFamily="34" charset="-120"/>
              </a:rPr>
              <a:t>(AGENTS.md)</a:t>
            </a:r>
            <a:endParaRPr lang="en-US" sz="1000" dirty="0"/>
          </a:p>
        </p:txBody>
      </p:sp>
      <p:sp>
        <p:nvSpPr>
          <p:cNvPr id="6" name="Text 4"/>
          <p:cNvSpPr/>
          <p:nvPr/>
        </p:nvSpPr>
        <p:spPr>
          <a:xfrm>
            <a:off x="2651760" y="914400"/>
            <a:ext cx="2926080" cy="822960"/>
          </a:xfrm>
          <a:prstGeom prst="rect">
            <a:avLst/>
          </a:prstGeom>
          <a:noFill/>
          <a:ln/>
        </p:spPr>
        <p:txBody>
          <a:bodyPr wrap="square" rtlCol="0" anchor="ctr"/>
          <a:lstStyle/>
          <a:p>
            <a:pPr marL="0" indent="0">
              <a:buNone/>
            </a:pPr>
            <a:r>
              <a:rPr lang="en-US" sz="1000" dirty="0">
                <a:solidFill>
                  <a:srgbClr val="475569"/>
                </a:solidFill>
                <a:latin typeface="Calibri" pitchFamily="34" charset="0"/>
                <a:ea typeface="Calibri" pitchFamily="34" charset="-122"/>
                <a:cs typeface="Calibri" pitchFamily="34" charset="-120"/>
              </a:rPr>
              <a:t>—</a:t>
            </a:r>
            <a:endParaRPr lang="en-US" sz="1000" dirty="0"/>
          </a:p>
        </p:txBody>
      </p:sp>
      <p:sp>
        <p:nvSpPr>
          <p:cNvPr id="7" name="Text 5"/>
          <p:cNvSpPr/>
          <p:nvPr/>
        </p:nvSpPr>
        <p:spPr>
          <a:xfrm>
            <a:off x="5669280" y="914400"/>
            <a:ext cx="3017520" cy="822960"/>
          </a:xfrm>
          <a:prstGeom prst="rect">
            <a:avLst/>
          </a:prstGeom>
          <a:noFill/>
          <a:ln/>
        </p:spPr>
        <p:txBody>
          <a:bodyPr wrap="square" rtlCol="0" anchor="ctr"/>
          <a:lstStyle/>
          <a:p>
            <a:pPr marL="0" indent="0">
              <a:buNone/>
            </a:pPr>
            <a:r>
              <a:rPr lang="en-US" sz="1000" dirty="0">
                <a:solidFill>
                  <a:srgbClr val="475569"/>
                </a:solidFill>
                <a:latin typeface="Calibri" pitchFamily="34" charset="0"/>
                <a:ea typeface="Calibri" pitchFamily="34" charset="-122"/>
                <a:cs typeface="Calibri" pitchFamily="34" charset="-120"/>
              </a:rPr>
              <a:t>SKILL.md가 정확히 이 역할</a:t>
            </a:r>
            <a:endParaRPr lang="en-US" sz="1000" dirty="0"/>
          </a:p>
          <a:p>
            <a:pPr marL="0" indent="0">
              <a:buNone/>
            </a:pPr>
            <a:r>
              <a:rPr lang="en-US" sz="1000" dirty="0">
                <a:solidFill>
                  <a:srgbClr val="475569"/>
                </a:solidFill>
                <a:latin typeface="Calibri" pitchFamily="34" charset="0"/>
                <a:ea typeface="Calibri" pitchFamily="34" charset="-122"/>
                <a:cs typeface="Calibri" pitchFamily="34" charset="-120"/>
              </a:rPr>
              <a:t>프로젝트별 지식과 규칙 정의</a:t>
            </a:r>
            <a:endParaRPr lang="en-US" sz="1000" dirty="0"/>
          </a:p>
        </p:txBody>
      </p:sp>
      <p:sp>
        <p:nvSpPr>
          <p:cNvPr id="8" name="Shape 6"/>
          <p:cNvSpPr/>
          <p:nvPr/>
        </p:nvSpPr>
        <p:spPr>
          <a:xfrm>
            <a:off x="274320" y="1874520"/>
            <a:ext cx="8595360" cy="822960"/>
          </a:xfrm>
          <a:prstGeom prst="rect">
            <a:avLst/>
          </a:prstGeom>
          <a:solidFill>
            <a:srgbClr val="FFFFFF"/>
          </a:solidFill>
          <a:ln/>
        </p:spPr>
      </p:sp>
      <p:sp>
        <p:nvSpPr>
          <p:cNvPr id="9" name="Shape 7"/>
          <p:cNvSpPr/>
          <p:nvPr/>
        </p:nvSpPr>
        <p:spPr>
          <a:xfrm>
            <a:off x="274320" y="1874520"/>
            <a:ext cx="54864" cy="822960"/>
          </a:xfrm>
          <a:prstGeom prst="rect">
            <a:avLst/>
          </a:prstGeom>
          <a:solidFill>
            <a:srgbClr val="3B82F6"/>
          </a:solidFill>
          <a:ln/>
        </p:spPr>
      </p:sp>
      <p:sp>
        <p:nvSpPr>
          <p:cNvPr id="10" name="Text 8"/>
          <p:cNvSpPr/>
          <p:nvPr/>
        </p:nvSpPr>
        <p:spPr>
          <a:xfrm>
            <a:off x="457200" y="1874520"/>
            <a:ext cx="2103120" cy="822960"/>
          </a:xfrm>
          <a:prstGeom prst="rect">
            <a:avLst/>
          </a:prstGeom>
          <a:noFill/>
          <a:ln/>
        </p:spPr>
        <p:txBody>
          <a:bodyPr wrap="square" rtlCol="0" anchor="ctr"/>
          <a:lstStyle/>
          <a:p>
            <a:pPr marL="0" indent="0">
              <a:buNone/>
            </a:pPr>
            <a:r>
              <a:rPr lang="en-US" sz="1000" b="1" dirty="0">
                <a:solidFill>
                  <a:srgbClr val="3B82F6"/>
                </a:solidFill>
                <a:latin typeface="Trebuchet MS" pitchFamily="34" charset="0"/>
                <a:ea typeface="Trebuchet MS" pitchFamily="34" charset="-122"/>
                <a:cs typeface="Trebuchet MS" pitchFamily="34" charset="-120"/>
              </a:rPr>
              <a:t>자동 강제 시스템</a:t>
            </a:r>
            <a:endParaRPr lang="en-US" sz="1000" dirty="0"/>
          </a:p>
          <a:p>
            <a:pPr marL="0" indent="0">
              <a:buNone/>
            </a:pPr>
            <a:r>
              <a:rPr lang="en-US" sz="1000" b="1" dirty="0">
                <a:solidFill>
                  <a:srgbClr val="3B82F6"/>
                </a:solidFill>
                <a:latin typeface="Trebuchet MS" pitchFamily="34" charset="0"/>
                <a:ea typeface="Trebuchet MS" pitchFamily="34" charset="-122"/>
                <a:cs typeface="Trebuchet MS" pitchFamily="34" charset="-120"/>
              </a:rPr>
              <a:t>(린터/훅)</a:t>
            </a:r>
            <a:endParaRPr lang="en-US" sz="1000" dirty="0"/>
          </a:p>
        </p:txBody>
      </p:sp>
      <p:sp>
        <p:nvSpPr>
          <p:cNvPr id="11" name="Text 9"/>
          <p:cNvSpPr/>
          <p:nvPr/>
        </p:nvSpPr>
        <p:spPr>
          <a:xfrm>
            <a:off x="2651760" y="1874520"/>
            <a:ext cx="2926080" cy="822960"/>
          </a:xfrm>
          <a:prstGeom prst="rect">
            <a:avLst/>
          </a:prstGeom>
          <a:noFill/>
          <a:ln/>
        </p:spPr>
        <p:txBody>
          <a:bodyPr wrap="square" rtlCol="0" anchor="ctr"/>
          <a:lstStyle/>
          <a:p>
            <a:pPr marL="0" indent="0">
              <a:buNone/>
            </a:pPr>
            <a:r>
              <a:rPr lang="en-US" sz="1000" dirty="0">
                <a:solidFill>
                  <a:srgbClr val="475569"/>
                </a:solidFill>
                <a:latin typeface="Calibri" pitchFamily="34" charset="0"/>
                <a:ea typeface="Calibri" pitchFamily="34" charset="-122"/>
                <a:cs typeface="Calibri" pitchFamily="34" charset="-120"/>
              </a:rPr>
              <a:t>도구 호출 전 사용자 확인</a:t>
            </a:r>
            <a:endParaRPr lang="en-US" sz="1000" dirty="0"/>
          </a:p>
          <a:p>
            <a:pPr marL="0" indent="0">
              <a:buNone/>
            </a:pPr>
            <a:r>
              <a:rPr lang="en-US" sz="1000" dirty="0">
                <a:solidFill>
                  <a:srgbClr val="475569"/>
                </a:solidFill>
                <a:latin typeface="Calibri" pitchFamily="34" charset="0"/>
                <a:ea typeface="Calibri" pitchFamily="34" charset="-122"/>
                <a:cs typeface="Calibri" pitchFamily="34" charset="-120"/>
              </a:rPr>
              <a:t>(Human-in-the-loop)</a:t>
            </a:r>
            <a:endParaRPr lang="en-US" sz="1000" dirty="0"/>
          </a:p>
        </p:txBody>
      </p:sp>
      <p:sp>
        <p:nvSpPr>
          <p:cNvPr id="12" name="Text 10"/>
          <p:cNvSpPr/>
          <p:nvPr/>
        </p:nvSpPr>
        <p:spPr>
          <a:xfrm>
            <a:off x="5669280" y="1874520"/>
            <a:ext cx="3017520" cy="822960"/>
          </a:xfrm>
          <a:prstGeom prst="rect">
            <a:avLst/>
          </a:prstGeom>
          <a:noFill/>
          <a:ln/>
        </p:spPr>
        <p:txBody>
          <a:bodyPr wrap="square" rtlCol="0" anchor="ctr"/>
          <a:lstStyle/>
          <a:p>
            <a:pPr marL="0" indent="0">
              <a:buNone/>
            </a:pPr>
            <a:r>
              <a:rPr lang="en-US" sz="1000" dirty="0">
                <a:solidFill>
                  <a:srgbClr val="475569"/>
                </a:solidFill>
                <a:latin typeface="Calibri" pitchFamily="34" charset="0"/>
                <a:ea typeface="Calibri" pitchFamily="34" charset="-122"/>
                <a:cs typeface="Calibri" pitchFamily="34" charset="-120"/>
              </a:rPr>
              <a:t>지시사항으로 패턴 강제</a:t>
            </a:r>
            <a:endParaRPr lang="en-US" sz="1000" dirty="0"/>
          </a:p>
          <a:p>
            <a:pPr marL="0" indent="0">
              <a:buNone/>
            </a:pPr>
            <a:r>
              <a:rPr lang="en-US" sz="1000" dirty="0">
                <a:solidFill>
                  <a:srgbClr val="475569"/>
                </a:solidFill>
                <a:latin typeface="Calibri" pitchFamily="34" charset="0"/>
                <a:ea typeface="Calibri" pitchFamily="34" charset="-122"/>
                <a:cs typeface="Calibri" pitchFamily="34" charset="-120"/>
              </a:rPr>
              <a:t>(AI slop 금지 등)</a:t>
            </a:r>
            <a:endParaRPr lang="en-US" sz="1000" dirty="0"/>
          </a:p>
        </p:txBody>
      </p:sp>
      <p:sp>
        <p:nvSpPr>
          <p:cNvPr id="13" name="Shape 11"/>
          <p:cNvSpPr/>
          <p:nvPr/>
        </p:nvSpPr>
        <p:spPr>
          <a:xfrm>
            <a:off x="274320" y="2834640"/>
            <a:ext cx="8595360" cy="822960"/>
          </a:xfrm>
          <a:prstGeom prst="rect">
            <a:avLst/>
          </a:prstGeom>
          <a:solidFill>
            <a:srgbClr val="F1F5F9"/>
          </a:solidFill>
          <a:ln/>
        </p:spPr>
      </p:sp>
      <p:sp>
        <p:nvSpPr>
          <p:cNvPr id="14" name="Shape 12"/>
          <p:cNvSpPr/>
          <p:nvPr/>
        </p:nvSpPr>
        <p:spPr>
          <a:xfrm>
            <a:off x="274320" y="2834640"/>
            <a:ext cx="54864" cy="822960"/>
          </a:xfrm>
          <a:prstGeom prst="rect">
            <a:avLst/>
          </a:prstGeom>
          <a:solidFill>
            <a:srgbClr val="10B981"/>
          </a:solidFill>
          <a:ln/>
        </p:spPr>
      </p:sp>
      <p:sp>
        <p:nvSpPr>
          <p:cNvPr id="15" name="Text 13"/>
          <p:cNvSpPr/>
          <p:nvPr/>
        </p:nvSpPr>
        <p:spPr>
          <a:xfrm>
            <a:off x="457200" y="2834640"/>
            <a:ext cx="2103120" cy="822960"/>
          </a:xfrm>
          <a:prstGeom prst="rect">
            <a:avLst/>
          </a:prstGeom>
          <a:noFill/>
          <a:ln/>
        </p:spPr>
        <p:txBody>
          <a:bodyPr wrap="square" rtlCol="0" anchor="ctr"/>
          <a:lstStyle/>
          <a:p>
            <a:pPr marL="0" indent="0">
              <a:buNone/>
            </a:pPr>
            <a:r>
              <a:rPr lang="en-US" sz="1000" b="1" dirty="0">
                <a:solidFill>
                  <a:srgbClr val="10B981"/>
                </a:solidFill>
                <a:latin typeface="Trebuchet MS" pitchFamily="34" charset="0"/>
                <a:ea typeface="Trebuchet MS" pitchFamily="34" charset="-122"/>
                <a:cs typeface="Trebuchet MS" pitchFamily="34" charset="-120"/>
              </a:rPr>
              <a:t>가비지 컬렉션</a:t>
            </a:r>
            <a:endParaRPr lang="en-US" sz="1000" dirty="0"/>
          </a:p>
          <a:p>
            <a:pPr marL="0" indent="0">
              <a:buNone/>
            </a:pPr>
            <a:r>
              <a:rPr lang="en-US" sz="1000" b="1" dirty="0">
                <a:solidFill>
                  <a:srgbClr val="10B981"/>
                </a:solidFill>
                <a:latin typeface="Trebuchet MS" pitchFamily="34" charset="0"/>
                <a:ea typeface="Trebuchet MS" pitchFamily="34" charset="-122"/>
                <a:cs typeface="Trebuchet MS" pitchFamily="34" charset="-120"/>
              </a:rPr>
              <a:t>(청소 에이전트)</a:t>
            </a:r>
            <a:endParaRPr lang="en-US" sz="1000" dirty="0"/>
          </a:p>
        </p:txBody>
      </p:sp>
      <p:sp>
        <p:nvSpPr>
          <p:cNvPr id="16" name="Text 14"/>
          <p:cNvSpPr/>
          <p:nvPr/>
        </p:nvSpPr>
        <p:spPr>
          <a:xfrm>
            <a:off x="2651760" y="2834640"/>
            <a:ext cx="2926080" cy="822960"/>
          </a:xfrm>
          <a:prstGeom prst="rect">
            <a:avLst/>
          </a:prstGeom>
          <a:noFill/>
          <a:ln/>
        </p:spPr>
        <p:txBody>
          <a:bodyPr wrap="square" rtlCol="0" anchor="ctr"/>
          <a:lstStyle/>
          <a:p>
            <a:pPr marL="0" indent="0">
              <a:buNone/>
            </a:pPr>
            <a:r>
              <a:rPr lang="en-US" sz="1000" dirty="0">
                <a:solidFill>
                  <a:srgbClr val="475569"/>
                </a:solidFill>
                <a:latin typeface="Calibri" pitchFamily="34" charset="0"/>
                <a:ea typeface="Calibri" pitchFamily="34" charset="-122"/>
                <a:cs typeface="Calibri" pitchFamily="34" charset="-120"/>
              </a:rPr>
              <a:t>—</a:t>
            </a:r>
            <a:endParaRPr lang="en-US" sz="1000" dirty="0"/>
          </a:p>
        </p:txBody>
      </p:sp>
      <p:sp>
        <p:nvSpPr>
          <p:cNvPr id="17" name="Text 15"/>
          <p:cNvSpPr/>
          <p:nvPr/>
        </p:nvSpPr>
        <p:spPr>
          <a:xfrm>
            <a:off x="5669280" y="2834640"/>
            <a:ext cx="3017520" cy="822960"/>
          </a:xfrm>
          <a:prstGeom prst="rect">
            <a:avLst/>
          </a:prstGeom>
          <a:noFill/>
          <a:ln/>
        </p:spPr>
        <p:txBody>
          <a:bodyPr wrap="square" rtlCol="0" anchor="ctr"/>
          <a:lstStyle/>
          <a:p>
            <a:pPr marL="0" indent="0">
              <a:buNone/>
            </a:pPr>
            <a:r>
              <a:rPr lang="en-US" sz="1000" dirty="0">
                <a:solidFill>
                  <a:srgbClr val="475569"/>
                </a:solidFill>
                <a:latin typeface="Calibri" pitchFamily="34" charset="0"/>
                <a:ea typeface="Calibri" pitchFamily="34" charset="-122"/>
                <a:cs typeface="Calibri" pitchFamily="34" charset="-120"/>
              </a:rPr>
              <a:t>Progressive Disclosure로</a:t>
            </a:r>
            <a:endParaRPr lang="en-US" sz="1000" dirty="0"/>
          </a:p>
          <a:p>
            <a:pPr marL="0" indent="0">
              <a:buNone/>
            </a:pPr>
            <a:r>
              <a:rPr lang="en-US" sz="1000" dirty="0">
                <a:solidFill>
                  <a:srgbClr val="475569"/>
                </a:solidFill>
                <a:latin typeface="Calibri" pitchFamily="34" charset="0"/>
                <a:ea typeface="Calibri" pitchFamily="34" charset="-122"/>
                <a:cs typeface="Calibri" pitchFamily="34" charset="-120"/>
              </a:rPr>
              <a:t>불필요한 정보 로딩 방지</a:t>
            </a:r>
            <a:endParaRPr lang="en-US" sz="1000" dirty="0"/>
          </a:p>
        </p:txBody>
      </p:sp>
      <p:sp>
        <p:nvSpPr>
          <p:cNvPr id="18" name="Shape 16"/>
          <p:cNvSpPr/>
          <p:nvPr/>
        </p:nvSpPr>
        <p:spPr>
          <a:xfrm>
            <a:off x="274320" y="3794760"/>
            <a:ext cx="8595360" cy="822960"/>
          </a:xfrm>
          <a:prstGeom prst="rect">
            <a:avLst/>
          </a:prstGeom>
          <a:solidFill>
            <a:srgbClr val="FFFFFF"/>
          </a:solidFill>
          <a:ln/>
        </p:spPr>
      </p:sp>
      <p:sp>
        <p:nvSpPr>
          <p:cNvPr id="19" name="Shape 17"/>
          <p:cNvSpPr/>
          <p:nvPr/>
        </p:nvSpPr>
        <p:spPr>
          <a:xfrm>
            <a:off x="274320" y="3794760"/>
            <a:ext cx="54864" cy="822960"/>
          </a:xfrm>
          <a:prstGeom prst="rect">
            <a:avLst/>
          </a:prstGeom>
          <a:solidFill>
            <a:srgbClr val="8B5CF6"/>
          </a:solidFill>
          <a:ln/>
        </p:spPr>
      </p:sp>
      <p:sp>
        <p:nvSpPr>
          <p:cNvPr id="20" name="Text 18"/>
          <p:cNvSpPr/>
          <p:nvPr/>
        </p:nvSpPr>
        <p:spPr>
          <a:xfrm>
            <a:off x="457200" y="3794760"/>
            <a:ext cx="2103120" cy="822960"/>
          </a:xfrm>
          <a:prstGeom prst="rect">
            <a:avLst/>
          </a:prstGeom>
          <a:noFill/>
          <a:ln/>
        </p:spPr>
        <p:txBody>
          <a:bodyPr wrap="square" rtlCol="0" anchor="ctr"/>
          <a:lstStyle/>
          <a:p>
            <a:pPr marL="0" indent="0">
              <a:buNone/>
            </a:pPr>
            <a:r>
              <a:rPr lang="en-US" sz="1000" b="1" dirty="0">
                <a:solidFill>
                  <a:srgbClr val="8B5CF6"/>
                </a:solidFill>
                <a:latin typeface="Trebuchet MS" pitchFamily="34" charset="0"/>
                <a:ea typeface="Trebuchet MS" pitchFamily="34" charset="-122"/>
                <a:cs typeface="Trebuchet MS" pitchFamily="34" charset="-120"/>
              </a:rPr>
              <a:t>멱등성</a:t>
            </a:r>
            <a:endParaRPr lang="en-US" sz="1000" dirty="0"/>
          </a:p>
          <a:p>
            <a:pPr marL="0" indent="0">
              <a:buNone/>
            </a:pPr>
            <a:r>
              <a:rPr lang="en-US" sz="1000" b="1" dirty="0">
                <a:solidFill>
                  <a:srgbClr val="8B5CF6"/>
                </a:solidFill>
                <a:latin typeface="Trebuchet MS" pitchFamily="34" charset="0"/>
                <a:ea typeface="Trebuchet MS" pitchFamily="34" charset="-122"/>
                <a:cs typeface="Trebuchet MS" pitchFamily="34" charset="-120"/>
              </a:rPr>
              <a:t>(모델 무관 일관성)</a:t>
            </a:r>
            <a:endParaRPr lang="en-US" sz="1000" dirty="0"/>
          </a:p>
        </p:txBody>
      </p:sp>
      <p:sp>
        <p:nvSpPr>
          <p:cNvPr id="21" name="Text 19"/>
          <p:cNvSpPr/>
          <p:nvPr/>
        </p:nvSpPr>
        <p:spPr>
          <a:xfrm>
            <a:off x="2651760" y="3794760"/>
            <a:ext cx="2926080" cy="822960"/>
          </a:xfrm>
          <a:prstGeom prst="rect">
            <a:avLst/>
          </a:prstGeom>
          <a:noFill/>
          <a:ln/>
        </p:spPr>
        <p:txBody>
          <a:bodyPr wrap="square" rtlCol="0" anchor="ctr"/>
          <a:lstStyle/>
          <a:p>
            <a:pPr marL="0" indent="0">
              <a:buNone/>
            </a:pPr>
            <a:r>
              <a:rPr lang="en-US" sz="1000" dirty="0">
                <a:solidFill>
                  <a:srgbClr val="475569"/>
                </a:solidFill>
                <a:latin typeface="Calibri" pitchFamily="34" charset="0"/>
                <a:ea typeface="Calibri" pitchFamily="34" charset="-122"/>
                <a:cs typeface="Calibri" pitchFamily="34" charset="-120"/>
              </a:rPr>
              <a:t>모델 무관 도구 접근</a:t>
            </a:r>
            <a:endParaRPr lang="en-US" sz="1000" dirty="0"/>
          </a:p>
          <a:p>
            <a:pPr marL="0" indent="0">
              <a:buNone/>
            </a:pPr>
            <a:r>
              <a:rPr lang="en-US" sz="1000" dirty="0">
                <a:solidFill>
                  <a:srgbClr val="475569"/>
                </a:solidFill>
                <a:latin typeface="Calibri" pitchFamily="34" charset="0"/>
                <a:ea typeface="Calibri" pitchFamily="34" charset="-122"/>
                <a:cs typeface="Calibri" pitchFamily="34" charset="-120"/>
              </a:rPr>
              <a:t>(USB-C 표준)</a:t>
            </a:r>
            <a:endParaRPr lang="en-US" sz="1000" dirty="0"/>
          </a:p>
        </p:txBody>
      </p:sp>
      <p:sp>
        <p:nvSpPr>
          <p:cNvPr id="22" name="Text 20"/>
          <p:cNvSpPr/>
          <p:nvPr/>
        </p:nvSpPr>
        <p:spPr>
          <a:xfrm>
            <a:off x="5669280" y="3794760"/>
            <a:ext cx="3017520" cy="822960"/>
          </a:xfrm>
          <a:prstGeom prst="rect">
            <a:avLst/>
          </a:prstGeom>
          <a:noFill/>
          <a:ln/>
        </p:spPr>
        <p:txBody>
          <a:bodyPr wrap="square" rtlCol="0" anchor="ctr"/>
          <a:lstStyle/>
          <a:p>
            <a:pPr marL="0" indent="0">
              <a:buNone/>
            </a:pPr>
            <a:r>
              <a:rPr lang="en-US" sz="1000" dirty="0">
                <a:solidFill>
                  <a:srgbClr val="475569"/>
                </a:solidFill>
                <a:latin typeface="Calibri" pitchFamily="34" charset="0"/>
                <a:ea typeface="Calibri" pitchFamily="34" charset="-122"/>
                <a:cs typeface="Calibri" pitchFamily="34" charset="-120"/>
              </a:rPr>
              <a:t>모델 무관 지식 주입</a:t>
            </a:r>
            <a:endParaRPr lang="en-US" sz="1000" dirty="0"/>
          </a:p>
          <a:p>
            <a:pPr marL="0" indent="0">
              <a:buNone/>
            </a:pPr>
            <a:r>
              <a:rPr lang="en-US" sz="1000" dirty="0">
                <a:solidFill>
                  <a:srgbClr val="475569"/>
                </a:solidFill>
                <a:latin typeface="Calibri" pitchFamily="34" charset="0"/>
                <a:ea typeface="Calibri" pitchFamily="34" charset="-122"/>
                <a:cs typeface="Calibri" pitchFamily="34" charset="-120"/>
              </a:rPr>
              <a:t>(크로스 플랫폼)</a:t>
            </a:r>
            <a:endParaRPr lang="en-US" sz="1000" dirty="0"/>
          </a:p>
        </p:txBody>
      </p:sp>
      <p:sp>
        <p:nvSpPr>
          <p:cNvPr id="23" name="Text 21"/>
          <p:cNvSpPr/>
          <p:nvPr/>
        </p:nvSpPr>
        <p:spPr>
          <a:xfrm>
            <a:off x="457200" y="640080"/>
            <a:ext cx="2103120" cy="228600"/>
          </a:xfrm>
          <a:prstGeom prst="rect">
            <a:avLst/>
          </a:prstGeom>
          <a:noFill/>
          <a:ln/>
        </p:spPr>
        <p:txBody>
          <a:bodyPr wrap="square" rtlCol="0" anchor="ctr"/>
          <a:lstStyle/>
          <a:p>
            <a:pPr marL="0" indent="0">
              <a:buNone/>
            </a:pPr>
            <a:r>
              <a:rPr lang="en-US" sz="1000" b="1" dirty="0">
                <a:solidFill>
                  <a:srgbClr val="94A3B8"/>
                </a:solidFill>
                <a:latin typeface="Trebuchet MS" pitchFamily="34" charset="0"/>
                <a:ea typeface="Trebuchet MS" pitchFamily="34" charset="-122"/>
                <a:cs typeface="Trebuchet MS" pitchFamily="34" charset="-120"/>
              </a:rPr>
              <a:t>하네스 3기둥</a:t>
            </a:r>
            <a:endParaRPr lang="en-US" sz="1000" dirty="0"/>
          </a:p>
        </p:txBody>
      </p:sp>
      <p:sp>
        <p:nvSpPr>
          <p:cNvPr id="24" name="Text 22"/>
          <p:cNvSpPr/>
          <p:nvPr/>
        </p:nvSpPr>
        <p:spPr>
          <a:xfrm>
            <a:off x="2651760" y="640080"/>
            <a:ext cx="2926080" cy="228600"/>
          </a:xfrm>
          <a:prstGeom prst="rect">
            <a:avLst/>
          </a:prstGeom>
          <a:noFill/>
          <a:ln/>
        </p:spPr>
        <p:txBody>
          <a:bodyPr wrap="square" rtlCol="0" anchor="ctr"/>
          <a:lstStyle/>
          <a:p>
            <a:pPr marL="0" indent="0">
              <a:buNone/>
            </a:pPr>
            <a:r>
              <a:rPr lang="en-US" sz="1000" b="1" dirty="0">
                <a:solidFill>
                  <a:srgbClr val="3B82F6"/>
                </a:solidFill>
                <a:latin typeface="Trebuchet MS" pitchFamily="34" charset="0"/>
                <a:ea typeface="Trebuchet MS" pitchFamily="34" charset="-122"/>
                <a:cs typeface="Trebuchet MS" pitchFamily="34" charset="-120"/>
              </a:rPr>
              <a:t>MCP의 역할</a:t>
            </a:r>
            <a:endParaRPr lang="en-US" sz="1000" dirty="0"/>
          </a:p>
        </p:txBody>
      </p:sp>
      <p:sp>
        <p:nvSpPr>
          <p:cNvPr id="25" name="Text 23"/>
          <p:cNvSpPr/>
          <p:nvPr/>
        </p:nvSpPr>
        <p:spPr>
          <a:xfrm>
            <a:off x="5669280" y="640080"/>
            <a:ext cx="3017520" cy="228600"/>
          </a:xfrm>
          <a:prstGeom prst="rect">
            <a:avLst/>
          </a:prstGeom>
          <a:noFill/>
          <a:ln/>
        </p:spPr>
        <p:txBody>
          <a:bodyPr wrap="square" rtlCol="0" anchor="ctr"/>
          <a:lstStyle/>
          <a:p>
            <a:pPr marL="0" indent="0">
              <a:buNone/>
            </a:pPr>
            <a:r>
              <a:rPr lang="en-US" sz="1000" b="1" dirty="0">
                <a:solidFill>
                  <a:srgbClr val="10B981"/>
                </a:solidFill>
                <a:latin typeface="Trebuchet MS" pitchFamily="34" charset="0"/>
                <a:ea typeface="Trebuchet MS" pitchFamily="34" charset="-122"/>
                <a:cs typeface="Trebuchet MS" pitchFamily="34" charset="-120"/>
              </a:rPr>
              <a:t>Skills의 역할</a:t>
            </a:r>
            <a:endParaRPr lang="en-US" sz="1000" dirty="0"/>
          </a:p>
        </p:txBody>
      </p:sp>
      <p:sp>
        <p:nvSpPr>
          <p:cNvPr id="26" name="Text 24"/>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27" name="Text 25"/>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15 / 16</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7316"/>
          </a:solidFill>
          <a:ln/>
        </p:spPr>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핵심 정리</a:t>
            </a:r>
            <a:endParaRPr lang="en-US" sz="2600" dirty="0"/>
          </a:p>
        </p:txBody>
      </p:sp>
      <p:sp>
        <p:nvSpPr>
          <p:cNvPr id="4" name="Shape 2"/>
          <p:cNvSpPr/>
          <p:nvPr/>
        </p:nvSpPr>
        <p:spPr>
          <a:xfrm>
            <a:off x="457200" y="822960"/>
            <a:ext cx="8229600" cy="640080"/>
          </a:xfrm>
          <a:prstGeom prst="rect">
            <a:avLst/>
          </a:prstGeom>
          <a:solidFill>
            <a:srgbClr val="1E293B"/>
          </a:solidFill>
          <a:ln/>
        </p:spPr>
      </p:sp>
      <p:sp>
        <p:nvSpPr>
          <p:cNvPr id="5" name="Shape 3"/>
          <p:cNvSpPr/>
          <p:nvPr/>
        </p:nvSpPr>
        <p:spPr>
          <a:xfrm>
            <a:off x="548640" y="896112"/>
            <a:ext cx="411480" cy="493776"/>
          </a:xfrm>
          <a:prstGeom prst="rect">
            <a:avLst/>
          </a:prstGeom>
          <a:solidFill>
            <a:srgbClr val="F97316"/>
          </a:solidFill>
          <a:ln/>
        </p:spPr>
      </p:sp>
      <p:sp>
        <p:nvSpPr>
          <p:cNvPr id="6" name="Text 4"/>
          <p:cNvSpPr/>
          <p:nvPr/>
        </p:nvSpPr>
        <p:spPr>
          <a:xfrm>
            <a:off x="548640" y="896112"/>
            <a:ext cx="411480" cy="493776"/>
          </a:xfrm>
          <a:prstGeom prst="rect">
            <a:avLst/>
          </a:prstGeom>
          <a:noFill/>
          <a:ln/>
        </p:spPr>
        <p:txBody>
          <a:bodyPr wrap="square" rtlCol="0" anchor="ctr"/>
          <a:lstStyle/>
          <a:p>
            <a:pPr marL="0" indent="0" algn="ctr">
              <a:buNone/>
            </a:pPr>
            <a:r>
              <a:rPr lang="en-US" sz="1700" b="1" dirty="0">
                <a:solidFill>
                  <a:srgbClr val="FFFFFF"/>
                </a:solidFill>
                <a:latin typeface="Trebuchet MS" pitchFamily="34" charset="0"/>
                <a:ea typeface="Trebuchet MS" pitchFamily="34" charset="-122"/>
                <a:cs typeface="Trebuchet MS" pitchFamily="34" charset="-120"/>
              </a:rPr>
              <a:t>1</a:t>
            </a:r>
            <a:endParaRPr lang="en-US" sz="1700" dirty="0"/>
          </a:p>
        </p:txBody>
      </p:sp>
      <p:sp>
        <p:nvSpPr>
          <p:cNvPr id="7" name="Text 5"/>
          <p:cNvSpPr/>
          <p:nvPr/>
        </p:nvSpPr>
        <p:spPr>
          <a:xfrm>
            <a:off x="1143000" y="822960"/>
            <a:ext cx="7315200" cy="320040"/>
          </a:xfrm>
          <a:prstGeom prst="rect">
            <a:avLst/>
          </a:prstGeom>
          <a:noFill/>
          <a:ln/>
        </p:spPr>
        <p:txBody>
          <a:bodyPr wrap="square" rtlCol="0" anchor="ctr"/>
          <a:lstStyle/>
          <a:p>
            <a:pPr marL="0" indent="0">
              <a:buNone/>
            </a:pPr>
            <a:r>
              <a:rPr lang="en-US" sz="1400" b="1" dirty="0">
                <a:solidFill>
                  <a:srgbClr val="FFFFFF"/>
                </a:solidFill>
                <a:latin typeface="Trebuchet MS" pitchFamily="34" charset="0"/>
                <a:ea typeface="Trebuchet MS" pitchFamily="34" charset="-122"/>
                <a:cs typeface="Trebuchet MS" pitchFamily="34" charset="-120"/>
              </a:rPr>
              <a:t>MCP = AI의 USB-C</a:t>
            </a:r>
            <a:endParaRPr lang="en-US" sz="1400" dirty="0"/>
          </a:p>
        </p:txBody>
      </p:sp>
      <p:sp>
        <p:nvSpPr>
          <p:cNvPr id="8" name="Text 6"/>
          <p:cNvSpPr/>
          <p:nvPr/>
        </p:nvSpPr>
        <p:spPr>
          <a:xfrm>
            <a:off x="1143000" y="1143000"/>
            <a:ext cx="7315200" cy="256032"/>
          </a:xfrm>
          <a:prstGeom prst="rect">
            <a:avLst/>
          </a:prstGeom>
          <a:noFill/>
          <a:ln/>
        </p:spPr>
        <p:txBody>
          <a:bodyPr wrap="square" rtlCol="0" anchor="ctr"/>
          <a:lstStyle/>
          <a:p>
            <a:pPr marL="0" indent="0">
              <a:buNone/>
            </a:pPr>
            <a:r>
              <a:rPr lang="en-US" sz="1100" dirty="0">
                <a:solidFill>
                  <a:srgbClr val="94A3B8"/>
                </a:solidFill>
                <a:latin typeface="Calibri" pitchFamily="34" charset="0"/>
                <a:ea typeface="Calibri" pitchFamily="34" charset="-122"/>
                <a:cs typeface="Calibri" pitchFamily="34" charset="-120"/>
              </a:rPr>
              <a:t>하나의 프로토콜로 어떤 모델이든 어떤 도구든 연결</a:t>
            </a:r>
            <a:endParaRPr lang="en-US" sz="1100" dirty="0"/>
          </a:p>
        </p:txBody>
      </p:sp>
      <p:sp>
        <p:nvSpPr>
          <p:cNvPr id="9" name="Shape 7"/>
          <p:cNvSpPr/>
          <p:nvPr/>
        </p:nvSpPr>
        <p:spPr>
          <a:xfrm>
            <a:off x="457200" y="1591056"/>
            <a:ext cx="8229600" cy="640080"/>
          </a:xfrm>
          <a:prstGeom prst="rect">
            <a:avLst/>
          </a:prstGeom>
          <a:solidFill>
            <a:srgbClr val="1E293B"/>
          </a:solidFill>
          <a:ln/>
        </p:spPr>
      </p:sp>
      <p:sp>
        <p:nvSpPr>
          <p:cNvPr id="10" name="Shape 8"/>
          <p:cNvSpPr/>
          <p:nvPr/>
        </p:nvSpPr>
        <p:spPr>
          <a:xfrm>
            <a:off x="548640" y="1664208"/>
            <a:ext cx="411480" cy="493776"/>
          </a:xfrm>
          <a:prstGeom prst="rect">
            <a:avLst/>
          </a:prstGeom>
          <a:solidFill>
            <a:srgbClr val="3B82F6"/>
          </a:solidFill>
          <a:ln/>
        </p:spPr>
      </p:sp>
      <p:sp>
        <p:nvSpPr>
          <p:cNvPr id="11" name="Text 9"/>
          <p:cNvSpPr/>
          <p:nvPr/>
        </p:nvSpPr>
        <p:spPr>
          <a:xfrm>
            <a:off x="548640" y="1664208"/>
            <a:ext cx="411480" cy="493776"/>
          </a:xfrm>
          <a:prstGeom prst="rect">
            <a:avLst/>
          </a:prstGeom>
          <a:noFill/>
          <a:ln/>
        </p:spPr>
        <p:txBody>
          <a:bodyPr wrap="square" rtlCol="0" anchor="ctr"/>
          <a:lstStyle/>
          <a:p>
            <a:pPr marL="0" indent="0" algn="ctr">
              <a:buNone/>
            </a:pPr>
            <a:r>
              <a:rPr lang="en-US" sz="1700" b="1" dirty="0">
                <a:solidFill>
                  <a:srgbClr val="FFFFFF"/>
                </a:solidFill>
                <a:latin typeface="Trebuchet MS" pitchFamily="34" charset="0"/>
                <a:ea typeface="Trebuchet MS" pitchFamily="34" charset="-122"/>
                <a:cs typeface="Trebuchet MS" pitchFamily="34" charset="-120"/>
              </a:rPr>
              <a:t>2</a:t>
            </a:r>
            <a:endParaRPr lang="en-US" sz="1700" dirty="0"/>
          </a:p>
        </p:txBody>
      </p:sp>
      <p:sp>
        <p:nvSpPr>
          <p:cNvPr id="12" name="Text 10"/>
          <p:cNvSpPr/>
          <p:nvPr/>
        </p:nvSpPr>
        <p:spPr>
          <a:xfrm>
            <a:off x="1143000" y="1591056"/>
            <a:ext cx="7315200" cy="320040"/>
          </a:xfrm>
          <a:prstGeom prst="rect">
            <a:avLst/>
          </a:prstGeom>
          <a:noFill/>
          <a:ln/>
        </p:spPr>
        <p:txBody>
          <a:bodyPr wrap="square" rtlCol="0" anchor="ctr"/>
          <a:lstStyle/>
          <a:p>
            <a:pPr marL="0" indent="0">
              <a:buNone/>
            </a:pPr>
            <a:r>
              <a:rPr lang="en-US" sz="1400" b="1" dirty="0">
                <a:solidFill>
                  <a:srgbClr val="FFFFFF"/>
                </a:solidFill>
                <a:latin typeface="Trebuchet MS" pitchFamily="34" charset="0"/>
                <a:ea typeface="Trebuchet MS" pitchFamily="34" charset="-122"/>
                <a:cs typeface="Trebuchet MS" pitchFamily="34" charset="-120"/>
              </a:rPr>
              <a:t>Skills = AI의 온보딩 문서</a:t>
            </a:r>
            <a:endParaRPr lang="en-US" sz="1400" dirty="0"/>
          </a:p>
        </p:txBody>
      </p:sp>
      <p:sp>
        <p:nvSpPr>
          <p:cNvPr id="13" name="Text 11"/>
          <p:cNvSpPr/>
          <p:nvPr/>
        </p:nvSpPr>
        <p:spPr>
          <a:xfrm>
            <a:off x="1143000" y="1911096"/>
            <a:ext cx="7315200" cy="256032"/>
          </a:xfrm>
          <a:prstGeom prst="rect">
            <a:avLst/>
          </a:prstGeom>
          <a:noFill/>
          <a:ln/>
        </p:spPr>
        <p:txBody>
          <a:bodyPr wrap="square" rtlCol="0" anchor="ctr"/>
          <a:lstStyle/>
          <a:p>
            <a:pPr marL="0" indent="0">
              <a:buNone/>
            </a:pPr>
            <a:r>
              <a:rPr lang="en-US" sz="1100" dirty="0">
                <a:solidFill>
                  <a:srgbClr val="94A3B8"/>
                </a:solidFill>
                <a:latin typeface="Calibri" pitchFamily="34" charset="0"/>
                <a:ea typeface="Calibri" pitchFamily="34" charset="-122"/>
                <a:cs typeface="Calibri" pitchFamily="34" charset="-120"/>
              </a:rPr>
              <a:t>SKILL.md 하나로 전문 지식을 주입 — 크로스 플랫폼</a:t>
            </a:r>
            <a:endParaRPr lang="en-US" sz="1100" dirty="0"/>
          </a:p>
        </p:txBody>
      </p:sp>
      <p:sp>
        <p:nvSpPr>
          <p:cNvPr id="14" name="Shape 12"/>
          <p:cNvSpPr/>
          <p:nvPr/>
        </p:nvSpPr>
        <p:spPr>
          <a:xfrm>
            <a:off x="457200" y="2359152"/>
            <a:ext cx="8229600" cy="640080"/>
          </a:xfrm>
          <a:prstGeom prst="rect">
            <a:avLst/>
          </a:prstGeom>
          <a:solidFill>
            <a:srgbClr val="1E293B"/>
          </a:solidFill>
          <a:ln/>
        </p:spPr>
      </p:sp>
      <p:sp>
        <p:nvSpPr>
          <p:cNvPr id="15" name="Shape 13"/>
          <p:cNvSpPr/>
          <p:nvPr/>
        </p:nvSpPr>
        <p:spPr>
          <a:xfrm>
            <a:off x="548640" y="2432304"/>
            <a:ext cx="411480" cy="493776"/>
          </a:xfrm>
          <a:prstGeom prst="rect">
            <a:avLst/>
          </a:prstGeom>
          <a:solidFill>
            <a:srgbClr val="10B981"/>
          </a:solidFill>
          <a:ln/>
        </p:spPr>
      </p:sp>
      <p:sp>
        <p:nvSpPr>
          <p:cNvPr id="16" name="Text 14"/>
          <p:cNvSpPr/>
          <p:nvPr/>
        </p:nvSpPr>
        <p:spPr>
          <a:xfrm>
            <a:off x="548640" y="2432304"/>
            <a:ext cx="411480" cy="493776"/>
          </a:xfrm>
          <a:prstGeom prst="rect">
            <a:avLst/>
          </a:prstGeom>
          <a:noFill/>
          <a:ln/>
        </p:spPr>
        <p:txBody>
          <a:bodyPr wrap="square" rtlCol="0" anchor="ctr"/>
          <a:lstStyle/>
          <a:p>
            <a:pPr marL="0" indent="0" algn="ctr">
              <a:buNone/>
            </a:pPr>
            <a:r>
              <a:rPr lang="en-US" sz="1700" b="1" dirty="0">
                <a:solidFill>
                  <a:srgbClr val="FFFFFF"/>
                </a:solidFill>
                <a:latin typeface="Trebuchet MS" pitchFamily="34" charset="0"/>
                <a:ea typeface="Trebuchet MS" pitchFamily="34" charset="-122"/>
                <a:cs typeface="Trebuchet MS" pitchFamily="34" charset="-120"/>
              </a:rPr>
              <a:t>3</a:t>
            </a:r>
            <a:endParaRPr lang="en-US" sz="1700" dirty="0"/>
          </a:p>
        </p:txBody>
      </p:sp>
      <p:sp>
        <p:nvSpPr>
          <p:cNvPr id="17" name="Text 15"/>
          <p:cNvSpPr/>
          <p:nvPr/>
        </p:nvSpPr>
        <p:spPr>
          <a:xfrm>
            <a:off x="1143000" y="2359152"/>
            <a:ext cx="7315200" cy="320040"/>
          </a:xfrm>
          <a:prstGeom prst="rect">
            <a:avLst/>
          </a:prstGeom>
          <a:noFill/>
          <a:ln/>
        </p:spPr>
        <p:txBody>
          <a:bodyPr wrap="square" rtlCol="0" anchor="ctr"/>
          <a:lstStyle/>
          <a:p>
            <a:pPr marL="0" indent="0">
              <a:buNone/>
            </a:pPr>
            <a:r>
              <a:rPr lang="en-US" sz="1400" b="1" dirty="0">
                <a:solidFill>
                  <a:srgbClr val="FFFFFF"/>
                </a:solidFill>
                <a:latin typeface="Trebuchet MS" pitchFamily="34" charset="0"/>
                <a:ea typeface="Trebuchet MS" pitchFamily="34" charset="-122"/>
                <a:cs typeface="Trebuchet MS" pitchFamily="34" charset="-120"/>
              </a:rPr>
              <a:t>MCP는 도구, Skills는 지식</a:t>
            </a:r>
            <a:endParaRPr lang="en-US" sz="1400" dirty="0"/>
          </a:p>
        </p:txBody>
      </p:sp>
      <p:sp>
        <p:nvSpPr>
          <p:cNvPr id="18" name="Text 16"/>
          <p:cNvSpPr/>
          <p:nvPr/>
        </p:nvSpPr>
        <p:spPr>
          <a:xfrm>
            <a:off x="1143000" y="2679192"/>
            <a:ext cx="7315200" cy="256032"/>
          </a:xfrm>
          <a:prstGeom prst="rect">
            <a:avLst/>
          </a:prstGeom>
          <a:noFill/>
          <a:ln/>
        </p:spPr>
        <p:txBody>
          <a:bodyPr wrap="square" rtlCol="0" anchor="ctr"/>
          <a:lstStyle/>
          <a:p>
            <a:pPr marL="0" indent="0">
              <a:buNone/>
            </a:pPr>
            <a:r>
              <a:rPr lang="en-US" sz="1100" dirty="0">
                <a:solidFill>
                  <a:srgbClr val="94A3B8"/>
                </a:solidFill>
                <a:latin typeface="Calibri" pitchFamily="34" charset="0"/>
                <a:ea typeface="Calibri" pitchFamily="34" charset="-122"/>
                <a:cs typeface="Calibri" pitchFamily="34" charset="-120"/>
              </a:rPr>
              <a:t>MCP가 손을 쥐여주고, Skills가 사용법을 알려준다</a:t>
            </a:r>
            <a:endParaRPr lang="en-US" sz="1100" dirty="0"/>
          </a:p>
        </p:txBody>
      </p:sp>
      <p:sp>
        <p:nvSpPr>
          <p:cNvPr id="19" name="Shape 17"/>
          <p:cNvSpPr/>
          <p:nvPr/>
        </p:nvSpPr>
        <p:spPr>
          <a:xfrm>
            <a:off x="457200" y="3127248"/>
            <a:ext cx="8229600" cy="640080"/>
          </a:xfrm>
          <a:prstGeom prst="rect">
            <a:avLst/>
          </a:prstGeom>
          <a:solidFill>
            <a:srgbClr val="1E293B"/>
          </a:solidFill>
          <a:ln/>
        </p:spPr>
      </p:sp>
      <p:sp>
        <p:nvSpPr>
          <p:cNvPr id="20" name="Shape 18"/>
          <p:cNvSpPr/>
          <p:nvPr/>
        </p:nvSpPr>
        <p:spPr>
          <a:xfrm>
            <a:off x="548640" y="3200400"/>
            <a:ext cx="411480" cy="493776"/>
          </a:xfrm>
          <a:prstGeom prst="rect">
            <a:avLst/>
          </a:prstGeom>
          <a:solidFill>
            <a:srgbClr val="8B5CF6"/>
          </a:solidFill>
          <a:ln/>
        </p:spPr>
      </p:sp>
      <p:sp>
        <p:nvSpPr>
          <p:cNvPr id="21" name="Text 19"/>
          <p:cNvSpPr/>
          <p:nvPr/>
        </p:nvSpPr>
        <p:spPr>
          <a:xfrm>
            <a:off x="548640" y="3200400"/>
            <a:ext cx="411480" cy="493776"/>
          </a:xfrm>
          <a:prstGeom prst="rect">
            <a:avLst/>
          </a:prstGeom>
          <a:noFill/>
          <a:ln/>
        </p:spPr>
        <p:txBody>
          <a:bodyPr wrap="square" rtlCol="0" anchor="ctr"/>
          <a:lstStyle/>
          <a:p>
            <a:pPr marL="0" indent="0" algn="ctr">
              <a:buNone/>
            </a:pPr>
            <a:r>
              <a:rPr lang="en-US" sz="1700" b="1" dirty="0">
                <a:solidFill>
                  <a:srgbClr val="FFFFFF"/>
                </a:solidFill>
                <a:latin typeface="Trebuchet MS" pitchFamily="34" charset="0"/>
                <a:ea typeface="Trebuchet MS" pitchFamily="34" charset="-122"/>
                <a:cs typeface="Trebuchet MS" pitchFamily="34" charset="-120"/>
              </a:rPr>
              <a:t>4</a:t>
            </a:r>
            <a:endParaRPr lang="en-US" sz="1700" dirty="0"/>
          </a:p>
        </p:txBody>
      </p:sp>
      <p:sp>
        <p:nvSpPr>
          <p:cNvPr id="22" name="Text 20"/>
          <p:cNvSpPr/>
          <p:nvPr/>
        </p:nvSpPr>
        <p:spPr>
          <a:xfrm>
            <a:off x="1143000" y="3127248"/>
            <a:ext cx="7315200" cy="320040"/>
          </a:xfrm>
          <a:prstGeom prst="rect">
            <a:avLst/>
          </a:prstGeom>
          <a:noFill/>
          <a:ln/>
        </p:spPr>
        <p:txBody>
          <a:bodyPr wrap="square" rtlCol="0" anchor="ctr"/>
          <a:lstStyle/>
          <a:p>
            <a:pPr marL="0" indent="0">
              <a:buNone/>
            </a:pPr>
            <a:r>
              <a:rPr lang="en-US" sz="1400" b="1" dirty="0">
                <a:solidFill>
                  <a:srgbClr val="FFFFFF"/>
                </a:solidFill>
                <a:latin typeface="Trebuchet MS" pitchFamily="34" charset="0"/>
                <a:ea typeface="Trebuchet MS" pitchFamily="34" charset="-122"/>
                <a:cs typeface="Trebuchet MS" pitchFamily="34" charset="-120"/>
              </a:rPr>
              <a:t>Progressive Disclosure로 컨텍스트 절약</a:t>
            </a:r>
            <a:endParaRPr lang="en-US" sz="1400" dirty="0"/>
          </a:p>
        </p:txBody>
      </p:sp>
      <p:sp>
        <p:nvSpPr>
          <p:cNvPr id="23" name="Text 21"/>
          <p:cNvSpPr/>
          <p:nvPr/>
        </p:nvSpPr>
        <p:spPr>
          <a:xfrm>
            <a:off x="1143000" y="3447288"/>
            <a:ext cx="7315200" cy="256032"/>
          </a:xfrm>
          <a:prstGeom prst="rect">
            <a:avLst/>
          </a:prstGeom>
          <a:noFill/>
          <a:ln/>
        </p:spPr>
        <p:txBody>
          <a:bodyPr wrap="square" rtlCol="0" anchor="ctr"/>
          <a:lstStyle/>
          <a:p>
            <a:pPr marL="0" indent="0">
              <a:buNone/>
            </a:pPr>
            <a:r>
              <a:rPr lang="en-US" sz="1100" dirty="0">
                <a:solidFill>
                  <a:srgbClr val="94A3B8"/>
                </a:solidFill>
                <a:latin typeface="Calibri" pitchFamily="34" charset="0"/>
                <a:ea typeface="Calibri" pitchFamily="34" charset="-122"/>
                <a:cs typeface="Calibri" pitchFamily="34" charset="-120"/>
              </a:rPr>
              <a:t>필요한 것만, 필요할 때만 로딩 — 1000개 스킬도 OK</a:t>
            </a:r>
            <a:endParaRPr lang="en-US" sz="1100" dirty="0"/>
          </a:p>
        </p:txBody>
      </p:sp>
      <p:sp>
        <p:nvSpPr>
          <p:cNvPr id="24" name="Shape 22"/>
          <p:cNvSpPr/>
          <p:nvPr/>
        </p:nvSpPr>
        <p:spPr>
          <a:xfrm>
            <a:off x="457200" y="3895344"/>
            <a:ext cx="8229600" cy="640080"/>
          </a:xfrm>
          <a:prstGeom prst="rect">
            <a:avLst/>
          </a:prstGeom>
          <a:solidFill>
            <a:srgbClr val="1E293B"/>
          </a:solidFill>
          <a:ln/>
        </p:spPr>
      </p:sp>
      <p:sp>
        <p:nvSpPr>
          <p:cNvPr id="25" name="Shape 23"/>
          <p:cNvSpPr/>
          <p:nvPr/>
        </p:nvSpPr>
        <p:spPr>
          <a:xfrm>
            <a:off x="548640" y="3968496"/>
            <a:ext cx="411480" cy="493776"/>
          </a:xfrm>
          <a:prstGeom prst="rect">
            <a:avLst/>
          </a:prstGeom>
          <a:solidFill>
            <a:srgbClr val="06B6D4"/>
          </a:solidFill>
          <a:ln/>
        </p:spPr>
      </p:sp>
      <p:sp>
        <p:nvSpPr>
          <p:cNvPr id="26" name="Text 24"/>
          <p:cNvSpPr/>
          <p:nvPr/>
        </p:nvSpPr>
        <p:spPr>
          <a:xfrm>
            <a:off x="548640" y="3968496"/>
            <a:ext cx="411480" cy="493776"/>
          </a:xfrm>
          <a:prstGeom prst="rect">
            <a:avLst/>
          </a:prstGeom>
          <a:noFill/>
          <a:ln/>
        </p:spPr>
        <p:txBody>
          <a:bodyPr wrap="square" rtlCol="0" anchor="ctr"/>
          <a:lstStyle/>
          <a:p>
            <a:pPr marL="0" indent="0" algn="ctr">
              <a:buNone/>
            </a:pPr>
            <a:r>
              <a:rPr lang="en-US" sz="1700" b="1" dirty="0">
                <a:solidFill>
                  <a:srgbClr val="FFFFFF"/>
                </a:solidFill>
                <a:latin typeface="Trebuchet MS" pitchFamily="34" charset="0"/>
                <a:ea typeface="Trebuchet MS" pitchFamily="34" charset="-122"/>
                <a:cs typeface="Trebuchet MS" pitchFamily="34" charset="-120"/>
              </a:rPr>
              <a:t>5</a:t>
            </a:r>
            <a:endParaRPr lang="en-US" sz="1700" dirty="0"/>
          </a:p>
        </p:txBody>
      </p:sp>
      <p:sp>
        <p:nvSpPr>
          <p:cNvPr id="27" name="Text 25"/>
          <p:cNvSpPr/>
          <p:nvPr/>
        </p:nvSpPr>
        <p:spPr>
          <a:xfrm>
            <a:off x="1143000" y="3895344"/>
            <a:ext cx="7315200" cy="320040"/>
          </a:xfrm>
          <a:prstGeom prst="rect">
            <a:avLst/>
          </a:prstGeom>
          <a:noFill/>
          <a:ln/>
        </p:spPr>
        <p:txBody>
          <a:bodyPr wrap="square" rtlCol="0" anchor="ctr"/>
          <a:lstStyle/>
          <a:p>
            <a:pPr marL="0" indent="0">
              <a:buNone/>
            </a:pPr>
            <a:r>
              <a:rPr lang="en-US" sz="1400" b="1" dirty="0">
                <a:solidFill>
                  <a:srgbClr val="FFFFFF"/>
                </a:solidFill>
                <a:latin typeface="Trebuchet MS" pitchFamily="34" charset="0"/>
                <a:ea typeface="Trebuchet MS" pitchFamily="34" charset="-122"/>
                <a:cs typeface="Trebuchet MS" pitchFamily="34" charset="-120"/>
              </a:rPr>
              <a:t>하네스 3기둥의 확장</a:t>
            </a:r>
            <a:endParaRPr lang="en-US" sz="1400" dirty="0"/>
          </a:p>
        </p:txBody>
      </p:sp>
      <p:sp>
        <p:nvSpPr>
          <p:cNvPr id="28" name="Text 26"/>
          <p:cNvSpPr/>
          <p:nvPr/>
        </p:nvSpPr>
        <p:spPr>
          <a:xfrm>
            <a:off x="1143000" y="4215384"/>
            <a:ext cx="7315200" cy="256032"/>
          </a:xfrm>
          <a:prstGeom prst="rect">
            <a:avLst/>
          </a:prstGeom>
          <a:noFill/>
          <a:ln/>
        </p:spPr>
        <p:txBody>
          <a:bodyPr wrap="square" rtlCol="0" anchor="ctr"/>
          <a:lstStyle/>
          <a:p>
            <a:pPr marL="0" indent="0">
              <a:buNone/>
            </a:pPr>
            <a:r>
              <a:rPr lang="en-US" sz="1100" dirty="0">
                <a:solidFill>
                  <a:srgbClr val="94A3B8"/>
                </a:solidFill>
                <a:latin typeface="Calibri" pitchFamily="34" charset="0"/>
                <a:ea typeface="Calibri" pitchFamily="34" charset="-122"/>
                <a:cs typeface="Calibri" pitchFamily="34" charset="-120"/>
              </a:rPr>
              <a:t>컨텍스트 파일 + 자동 강제 + 가비지 컬렉션의 표준화된 버전</a:t>
            </a:r>
            <a:endParaRPr lang="en-US" sz="1100" dirty="0"/>
          </a:p>
        </p:txBody>
      </p:sp>
      <p:sp>
        <p:nvSpPr>
          <p:cNvPr id="29" name="Text 27"/>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30" name="Text 28"/>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16 / 16</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F4444"/>
          </a:solidFill>
          <a:ln/>
        </p:spPr>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문제: AI와 도구의 N×M 연결 지옥</a:t>
            </a:r>
            <a:endParaRPr lang="en-US" sz="2600" dirty="0"/>
          </a:p>
        </p:txBody>
      </p:sp>
      <p:sp>
        <p:nvSpPr>
          <p:cNvPr id="4" name="Shape 2"/>
          <p:cNvSpPr/>
          <p:nvPr/>
        </p:nvSpPr>
        <p:spPr>
          <a:xfrm>
            <a:off x="274320" y="1005840"/>
            <a:ext cx="4114800" cy="3200400"/>
          </a:xfrm>
          <a:prstGeom prst="rect">
            <a:avLst/>
          </a:prstGeom>
          <a:solidFill>
            <a:srgbClr val="1E293B"/>
          </a:solidFill>
          <a:ln/>
        </p:spPr>
      </p:sp>
      <p:sp>
        <p:nvSpPr>
          <p:cNvPr id="5" name="Text 3"/>
          <p:cNvSpPr/>
          <p:nvPr/>
        </p:nvSpPr>
        <p:spPr>
          <a:xfrm>
            <a:off x="457200" y="1051560"/>
            <a:ext cx="3749040" cy="320040"/>
          </a:xfrm>
          <a:prstGeom prst="rect">
            <a:avLst/>
          </a:prstGeom>
          <a:noFill/>
          <a:ln/>
        </p:spPr>
        <p:txBody>
          <a:bodyPr wrap="square" rtlCol="0" anchor="ctr"/>
          <a:lstStyle/>
          <a:p>
            <a:pPr marL="0" indent="0">
              <a:buNone/>
            </a:pPr>
            <a:r>
              <a:rPr lang="en-US" sz="1500" b="1" dirty="0">
                <a:solidFill>
                  <a:srgbClr val="EF4444"/>
                </a:solidFill>
                <a:latin typeface="Trebuchet MS" pitchFamily="34" charset="0"/>
                <a:ea typeface="Trebuchet MS" pitchFamily="34" charset="-122"/>
                <a:cs typeface="Trebuchet MS" pitchFamily="34" charset="-120"/>
              </a:rPr>
              <a:t>MCP 없이 (Before)</a:t>
            </a:r>
            <a:endParaRPr lang="en-US" sz="1500" dirty="0"/>
          </a:p>
        </p:txBody>
      </p:sp>
      <p:sp>
        <p:nvSpPr>
          <p:cNvPr id="6" name="Text 4"/>
          <p:cNvSpPr/>
          <p:nvPr/>
        </p:nvSpPr>
        <p:spPr>
          <a:xfrm>
            <a:off x="457200" y="1417320"/>
            <a:ext cx="3749040" cy="256032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5개 모델 × 10개 도구</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 50개 커스텀 연동 필요</a:t>
            </a:r>
            <a:endParaRPr lang="en-US" sz="1100" dirty="0"/>
          </a:p>
          <a:p>
            <a:pPr marL="0" indent="0">
              <a:buNone/>
            </a:pP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Claude ←→ GitHub (전용 코드)</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Claude ←→ Slack (전용 코드)</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Claude ←→ DB (전용 코드)</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GPT ←→ GitHub (또 전용 코드)</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GPT ←→ Slack (또 전용 코드)</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a:t>
            </a:r>
            <a:endParaRPr lang="en-US" sz="1100" dirty="0"/>
          </a:p>
          <a:p>
            <a:pPr marL="0" indent="0">
              <a:buNone/>
            </a:pP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모델이 바뀔 때마다 전부 다시 만들어야 함</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도구가 추가될 때마다 전부 다시 만들어야 함</a:t>
            </a:r>
            <a:endParaRPr lang="en-US" sz="1100" dirty="0"/>
          </a:p>
        </p:txBody>
      </p:sp>
      <p:sp>
        <p:nvSpPr>
          <p:cNvPr id="7" name="Shape 5"/>
          <p:cNvSpPr/>
          <p:nvPr/>
        </p:nvSpPr>
        <p:spPr>
          <a:xfrm>
            <a:off x="4754880" y="1005840"/>
            <a:ext cx="4114800" cy="3200400"/>
          </a:xfrm>
          <a:prstGeom prst="rect">
            <a:avLst/>
          </a:prstGeom>
          <a:solidFill>
            <a:srgbClr val="1E293B"/>
          </a:solidFill>
          <a:ln/>
        </p:spPr>
      </p:sp>
      <p:sp>
        <p:nvSpPr>
          <p:cNvPr id="8" name="Text 6"/>
          <p:cNvSpPr/>
          <p:nvPr/>
        </p:nvSpPr>
        <p:spPr>
          <a:xfrm>
            <a:off x="4937760" y="1051560"/>
            <a:ext cx="3749040" cy="320040"/>
          </a:xfrm>
          <a:prstGeom prst="rect">
            <a:avLst/>
          </a:prstGeom>
          <a:noFill/>
          <a:ln/>
        </p:spPr>
        <p:txBody>
          <a:bodyPr wrap="square" rtlCol="0" anchor="ctr"/>
          <a:lstStyle/>
          <a:p>
            <a:pPr marL="0" indent="0">
              <a:buNone/>
            </a:pPr>
            <a:r>
              <a:rPr lang="en-US" sz="1500" b="1" dirty="0">
                <a:solidFill>
                  <a:srgbClr val="10B981"/>
                </a:solidFill>
                <a:latin typeface="Trebuchet MS" pitchFamily="34" charset="0"/>
                <a:ea typeface="Trebuchet MS" pitchFamily="34" charset="-122"/>
                <a:cs typeface="Trebuchet MS" pitchFamily="34" charset="-120"/>
              </a:rPr>
              <a:t>MCP 있으면 (After)</a:t>
            </a:r>
            <a:endParaRPr lang="en-US" sz="1500" dirty="0"/>
          </a:p>
        </p:txBody>
      </p:sp>
      <p:sp>
        <p:nvSpPr>
          <p:cNvPr id="9" name="Text 7"/>
          <p:cNvSpPr/>
          <p:nvPr/>
        </p:nvSpPr>
        <p:spPr>
          <a:xfrm>
            <a:off x="4937760" y="1417320"/>
            <a:ext cx="3749040" cy="256032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5개 모델 + 10개 도구</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 15개 연동이면 끝</a:t>
            </a:r>
            <a:endParaRPr lang="en-US" sz="1100" dirty="0"/>
          </a:p>
          <a:p>
            <a:pPr marL="0" indent="0">
              <a:buNone/>
            </a:pP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Claude ←→ MCP ←→ GitHub</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GPT ←→ MCP ←→ GitHub</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Gemini ←→ MCP ←→ GitHub</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(같은 MCP 서버 공유!)</a:t>
            </a:r>
            <a:endParaRPr lang="en-US" sz="1100" dirty="0"/>
          </a:p>
          <a:p>
            <a:pPr marL="0" indent="0">
              <a:buNone/>
            </a:pP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모델이 바뀌어도 MCP 서버는 그대로</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도구가 추가되면 MCP 서버 하나만 추가</a:t>
            </a:r>
            <a:endParaRPr lang="en-US" sz="1100" dirty="0"/>
          </a:p>
          <a:p>
            <a:pPr marL="0" indent="0">
              <a:buNone/>
            </a:pP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USB-C처럼 하나의 표준으로 다 연결</a:t>
            </a:r>
            <a:endParaRPr lang="en-US" sz="1100" dirty="0"/>
          </a:p>
        </p:txBody>
      </p:sp>
      <p:sp>
        <p:nvSpPr>
          <p:cNvPr id="10" name="Shape 8"/>
          <p:cNvSpPr/>
          <p:nvPr/>
        </p:nvSpPr>
        <p:spPr>
          <a:xfrm>
            <a:off x="274320" y="4389120"/>
            <a:ext cx="8595360" cy="457200"/>
          </a:xfrm>
          <a:prstGeom prst="rect">
            <a:avLst/>
          </a:prstGeom>
          <a:solidFill>
            <a:srgbClr val="F97316"/>
          </a:solidFill>
          <a:ln/>
        </p:spPr>
      </p:sp>
      <p:sp>
        <p:nvSpPr>
          <p:cNvPr id="11" name="Text 9"/>
          <p:cNvSpPr/>
          <p:nvPr/>
        </p:nvSpPr>
        <p:spPr>
          <a:xfrm>
            <a:off x="457200" y="4389120"/>
            <a:ext cx="8229600" cy="45720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MCP = AI 세계의 USB-C — 하나의 프로토콜로 어떤 모델이든 어떤 도구든 연결</a:t>
            </a:r>
            <a:endParaRPr lang="en-US" sz="1300" dirty="0"/>
          </a:p>
        </p:txBody>
      </p:sp>
      <p:sp>
        <p:nvSpPr>
          <p:cNvPr id="12" name="Text 1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13" name="Text 1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 / 16</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MCP(Model Context Protocol)란?</a:t>
            </a:r>
            <a:endParaRPr lang="en-US" sz="2600" dirty="0"/>
          </a:p>
        </p:txBody>
      </p:sp>
      <p:sp>
        <p:nvSpPr>
          <p:cNvPr id="3" name="Shape 1"/>
          <p:cNvSpPr/>
          <p:nvPr/>
        </p:nvSpPr>
        <p:spPr>
          <a:xfrm>
            <a:off x="457200" y="914400"/>
            <a:ext cx="8229600" cy="594360"/>
          </a:xfrm>
          <a:prstGeom prst="rect">
            <a:avLst/>
          </a:prstGeom>
          <a:solidFill>
            <a:srgbClr val="FFFFFF"/>
          </a:solidFill>
          <a:ln/>
          <a:effectLst>
            <a:outerShdw blurRad="101600" dist="38100" dir="8100000" algn="bl" rotWithShape="0">
              <a:srgbClr val="000000">
                <a:alpha val="25000"/>
              </a:srgbClr>
            </a:outerShdw>
          </a:effectLst>
        </p:spPr>
      </p:sp>
      <p:sp>
        <p:nvSpPr>
          <p:cNvPr id="4" name="Shape 2"/>
          <p:cNvSpPr/>
          <p:nvPr/>
        </p:nvSpPr>
        <p:spPr>
          <a:xfrm>
            <a:off x="457200" y="914400"/>
            <a:ext cx="54864" cy="594360"/>
          </a:xfrm>
          <a:prstGeom prst="rect">
            <a:avLst/>
          </a:prstGeom>
          <a:solidFill>
            <a:srgbClr val="F97316"/>
          </a:solidFill>
          <a:ln/>
        </p:spPr>
      </p:sp>
      <p:sp>
        <p:nvSpPr>
          <p:cNvPr id="5" name="Text 3"/>
          <p:cNvSpPr/>
          <p:nvPr/>
        </p:nvSpPr>
        <p:spPr>
          <a:xfrm>
            <a:off x="640080" y="914400"/>
            <a:ext cx="1645920" cy="594360"/>
          </a:xfrm>
          <a:prstGeom prst="rect">
            <a:avLst/>
          </a:prstGeom>
          <a:noFill/>
          <a:ln/>
        </p:spPr>
        <p:txBody>
          <a:bodyPr wrap="square" rtlCol="0" anchor="ctr"/>
          <a:lstStyle/>
          <a:p>
            <a:pPr marL="0" indent="0">
              <a:buNone/>
            </a:pPr>
            <a:r>
              <a:rPr lang="en-US" sz="1400" b="1" dirty="0">
                <a:solidFill>
                  <a:srgbClr val="F97316"/>
                </a:solidFill>
                <a:latin typeface="Trebuchet MS" pitchFamily="34" charset="0"/>
                <a:ea typeface="Trebuchet MS" pitchFamily="34" charset="-122"/>
                <a:cs typeface="Trebuchet MS" pitchFamily="34" charset="-120"/>
              </a:rPr>
              <a:t>탄생</a:t>
            </a:r>
            <a:endParaRPr lang="en-US" sz="1400" dirty="0"/>
          </a:p>
        </p:txBody>
      </p:sp>
      <p:sp>
        <p:nvSpPr>
          <p:cNvPr id="6" name="Text 4"/>
          <p:cNvSpPr/>
          <p:nvPr/>
        </p:nvSpPr>
        <p:spPr>
          <a:xfrm>
            <a:off x="2377440" y="914400"/>
            <a:ext cx="6126480" cy="59436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2024년 11월 Anthropic이 오픈소스로 공개</a:t>
            </a:r>
            <a:endParaRPr lang="en-US" sz="1300" dirty="0"/>
          </a:p>
        </p:txBody>
      </p:sp>
      <p:sp>
        <p:nvSpPr>
          <p:cNvPr id="7" name="Shape 5"/>
          <p:cNvSpPr/>
          <p:nvPr/>
        </p:nvSpPr>
        <p:spPr>
          <a:xfrm>
            <a:off x="457200" y="1645920"/>
            <a:ext cx="8229600" cy="594360"/>
          </a:xfrm>
          <a:prstGeom prst="rect">
            <a:avLst/>
          </a:prstGeom>
          <a:solidFill>
            <a:srgbClr val="FFFFFF"/>
          </a:solidFill>
          <a:ln/>
          <a:effectLst>
            <a:outerShdw blurRad="101600" dist="38100" dir="8100000" algn="bl" rotWithShape="0">
              <a:srgbClr val="000000">
                <a:alpha val="25000"/>
              </a:srgbClr>
            </a:outerShdw>
          </a:effectLst>
        </p:spPr>
      </p:sp>
      <p:sp>
        <p:nvSpPr>
          <p:cNvPr id="8" name="Shape 6"/>
          <p:cNvSpPr/>
          <p:nvPr/>
        </p:nvSpPr>
        <p:spPr>
          <a:xfrm>
            <a:off x="457200" y="1645920"/>
            <a:ext cx="54864" cy="594360"/>
          </a:xfrm>
          <a:prstGeom prst="rect">
            <a:avLst/>
          </a:prstGeom>
          <a:solidFill>
            <a:srgbClr val="3B82F6"/>
          </a:solidFill>
          <a:ln/>
        </p:spPr>
      </p:sp>
      <p:sp>
        <p:nvSpPr>
          <p:cNvPr id="9" name="Text 7"/>
          <p:cNvSpPr/>
          <p:nvPr/>
        </p:nvSpPr>
        <p:spPr>
          <a:xfrm>
            <a:off x="640080" y="1645920"/>
            <a:ext cx="1645920" cy="594360"/>
          </a:xfrm>
          <a:prstGeom prst="rect">
            <a:avLst/>
          </a:prstGeom>
          <a:noFill/>
          <a:ln/>
        </p:spPr>
        <p:txBody>
          <a:bodyPr wrap="square" rtlCol="0" anchor="ctr"/>
          <a:lstStyle/>
          <a:p>
            <a:pPr marL="0" indent="0">
              <a:buNone/>
            </a:pPr>
            <a:r>
              <a:rPr lang="en-US" sz="1400" b="1" dirty="0">
                <a:solidFill>
                  <a:srgbClr val="3B82F6"/>
                </a:solidFill>
                <a:latin typeface="Trebuchet MS" pitchFamily="34" charset="0"/>
                <a:ea typeface="Trebuchet MS" pitchFamily="34" charset="-122"/>
                <a:cs typeface="Trebuchet MS" pitchFamily="34" charset="-120"/>
              </a:rPr>
              <a:t>채택</a:t>
            </a:r>
            <a:endParaRPr lang="en-US" sz="1400" dirty="0"/>
          </a:p>
        </p:txBody>
      </p:sp>
      <p:sp>
        <p:nvSpPr>
          <p:cNvPr id="10" name="Text 8"/>
          <p:cNvSpPr/>
          <p:nvPr/>
        </p:nvSpPr>
        <p:spPr>
          <a:xfrm>
            <a:off x="2377440" y="1645920"/>
            <a:ext cx="6126480" cy="59436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OpenAI, Google DeepMind, Microsoft 모두 채택</a:t>
            </a:r>
            <a:endParaRPr lang="en-US" sz="1300" dirty="0"/>
          </a:p>
        </p:txBody>
      </p:sp>
      <p:sp>
        <p:nvSpPr>
          <p:cNvPr id="11" name="Shape 9"/>
          <p:cNvSpPr/>
          <p:nvPr/>
        </p:nvSpPr>
        <p:spPr>
          <a:xfrm>
            <a:off x="457200" y="2377440"/>
            <a:ext cx="8229600" cy="594360"/>
          </a:xfrm>
          <a:prstGeom prst="rect">
            <a:avLst/>
          </a:prstGeom>
          <a:solidFill>
            <a:srgbClr val="FFFFFF"/>
          </a:solidFill>
          <a:ln/>
          <a:effectLst>
            <a:outerShdw blurRad="101600" dist="38100" dir="8100000" algn="bl" rotWithShape="0">
              <a:srgbClr val="000000">
                <a:alpha val="25000"/>
              </a:srgbClr>
            </a:outerShdw>
          </a:effectLst>
        </p:spPr>
      </p:sp>
      <p:sp>
        <p:nvSpPr>
          <p:cNvPr id="12" name="Shape 10"/>
          <p:cNvSpPr/>
          <p:nvPr/>
        </p:nvSpPr>
        <p:spPr>
          <a:xfrm>
            <a:off x="457200" y="2377440"/>
            <a:ext cx="54864" cy="594360"/>
          </a:xfrm>
          <a:prstGeom prst="rect">
            <a:avLst/>
          </a:prstGeom>
          <a:solidFill>
            <a:srgbClr val="10B981"/>
          </a:solidFill>
          <a:ln/>
        </p:spPr>
      </p:sp>
      <p:sp>
        <p:nvSpPr>
          <p:cNvPr id="13" name="Text 11"/>
          <p:cNvSpPr/>
          <p:nvPr/>
        </p:nvSpPr>
        <p:spPr>
          <a:xfrm>
            <a:off x="640080" y="2377440"/>
            <a:ext cx="1645920" cy="594360"/>
          </a:xfrm>
          <a:prstGeom prst="rect">
            <a:avLst/>
          </a:prstGeom>
          <a:noFill/>
          <a:ln/>
        </p:spPr>
        <p:txBody>
          <a:bodyPr wrap="square" rtlCol="0" anchor="ctr"/>
          <a:lstStyle/>
          <a:p>
            <a:pPr marL="0" indent="0">
              <a:buNone/>
            </a:pPr>
            <a:r>
              <a:rPr lang="en-US" sz="1400" b="1" dirty="0">
                <a:solidFill>
                  <a:srgbClr val="10B981"/>
                </a:solidFill>
                <a:latin typeface="Trebuchet MS" pitchFamily="34" charset="0"/>
                <a:ea typeface="Trebuchet MS" pitchFamily="34" charset="-122"/>
                <a:cs typeface="Trebuchet MS" pitchFamily="34" charset="-120"/>
              </a:rPr>
              <a:t>생태계</a:t>
            </a:r>
            <a:endParaRPr lang="en-US" sz="1400" dirty="0"/>
          </a:p>
        </p:txBody>
      </p:sp>
      <p:sp>
        <p:nvSpPr>
          <p:cNvPr id="14" name="Text 12"/>
          <p:cNvSpPr/>
          <p:nvPr/>
        </p:nvSpPr>
        <p:spPr>
          <a:xfrm>
            <a:off x="2377440" y="2377440"/>
            <a:ext cx="6126480" cy="59436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2026년 4월 기준 2,300+ 공개 MCP 서버</a:t>
            </a:r>
            <a:endParaRPr lang="en-US" sz="1300" dirty="0"/>
          </a:p>
        </p:txBody>
      </p:sp>
      <p:sp>
        <p:nvSpPr>
          <p:cNvPr id="15" name="Shape 13"/>
          <p:cNvSpPr/>
          <p:nvPr/>
        </p:nvSpPr>
        <p:spPr>
          <a:xfrm>
            <a:off x="457200" y="3108960"/>
            <a:ext cx="8229600" cy="594360"/>
          </a:xfrm>
          <a:prstGeom prst="rect">
            <a:avLst/>
          </a:prstGeom>
          <a:solidFill>
            <a:srgbClr val="FFFFFF"/>
          </a:solidFill>
          <a:ln/>
          <a:effectLst>
            <a:outerShdw blurRad="101600" dist="38100" dir="8100000" algn="bl" rotWithShape="0">
              <a:srgbClr val="000000">
                <a:alpha val="25000"/>
              </a:srgbClr>
            </a:outerShdw>
          </a:effectLst>
        </p:spPr>
      </p:sp>
      <p:sp>
        <p:nvSpPr>
          <p:cNvPr id="16" name="Shape 14"/>
          <p:cNvSpPr/>
          <p:nvPr/>
        </p:nvSpPr>
        <p:spPr>
          <a:xfrm>
            <a:off x="457200" y="3108960"/>
            <a:ext cx="54864" cy="594360"/>
          </a:xfrm>
          <a:prstGeom prst="rect">
            <a:avLst/>
          </a:prstGeom>
          <a:solidFill>
            <a:srgbClr val="8B5CF6"/>
          </a:solidFill>
          <a:ln/>
        </p:spPr>
      </p:sp>
      <p:sp>
        <p:nvSpPr>
          <p:cNvPr id="17" name="Text 15"/>
          <p:cNvSpPr/>
          <p:nvPr/>
        </p:nvSpPr>
        <p:spPr>
          <a:xfrm>
            <a:off x="640080" y="3108960"/>
            <a:ext cx="1645920" cy="594360"/>
          </a:xfrm>
          <a:prstGeom prst="rect">
            <a:avLst/>
          </a:prstGeom>
          <a:noFill/>
          <a:ln/>
        </p:spPr>
        <p:txBody>
          <a:bodyPr wrap="square" rtlCol="0" anchor="ctr"/>
          <a:lstStyle/>
          <a:p>
            <a:pPr marL="0" indent="0">
              <a:buNone/>
            </a:pPr>
            <a:r>
              <a:rPr lang="en-US" sz="1400" b="1" dirty="0">
                <a:solidFill>
                  <a:srgbClr val="8B5CF6"/>
                </a:solidFill>
                <a:latin typeface="Trebuchet MS" pitchFamily="34" charset="0"/>
                <a:ea typeface="Trebuchet MS" pitchFamily="34" charset="-122"/>
                <a:cs typeface="Trebuchet MS" pitchFamily="34" charset="-120"/>
              </a:rPr>
              <a:t>거버넌스</a:t>
            </a:r>
            <a:endParaRPr lang="en-US" sz="1400" dirty="0"/>
          </a:p>
        </p:txBody>
      </p:sp>
      <p:sp>
        <p:nvSpPr>
          <p:cNvPr id="18" name="Text 16"/>
          <p:cNvSpPr/>
          <p:nvPr/>
        </p:nvSpPr>
        <p:spPr>
          <a:xfrm>
            <a:off x="2377440" y="3108960"/>
            <a:ext cx="6126480" cy="59436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2025.12 Linux Foundation AAIF에 기부</a:t>
            </a:r>
            <a:endParaRPr lang="en-US" sz="1300" dirty="0"/>
          </a:p>
        </p:txBody>
      </p:sp>
      <p:sp>
        <p:nvSpPr>
          <p:cNvPr id="19" name="Shape 17"/>
          <p:cNvSpPr/>
          <p:nvPr/>
        </p:nvSpPr>
        <p:spPr>
          <a:xfrm>
            <a:off x="457200" y="3840480"/>
            <a:ext cx="8229600" cy="594360"/>
          </a:xfrm>
          <a:prstGeom prst="rect">
            <a:avLst/>
          </a:prstGeom>
          <a:solidFill>
            <a:srgbClr val="FFFFFF"/>
          </a:solidFill>
          <a:ln/>
          <a:effectLst>
            <a:outerShdw blurRad="101600" dist="38100" dir="8100000" algn="bl" rotWithShape="0">
              <a:srgbClr val="000000">
                <a:alpha val="25000"/>
              </a:srgbClr>
            </a:outerShdw>
          </a:effectLst>
        </p:spPr>
      </p:sp>
      <p:sp>
        <p:nvSpPr>
          <p:cNvPr id="20" name="Shape 18"/>
          <p:cNvSpPr/>
          <p:nvPr/>
        </p:nvSpPr>
        <p:spPr>
          <a:xfrm>
            <a:off x="457200" y="3840480"/>
            <a:ext cx="54864" cy="594360"/>
          </a:xfrm>
          <a:prstGeom prst="rect">
            <a:avLst/>
          </a:prstGeom>
          <a:solidFill>
            <a:srgbClr val="06B6D4"/>
          </a:solidFill>
          <a:ln/>
        </p:spPr>
      </p:sp>
      <p:sp>
        <p:nvSpPr>
          <p:cNvPr id="21" name="Text 19"/>
          <p:cNvSpPr/>
          <p:nvPr/>
        </p:nvSpPr>
        <p:spPr>
          <a:xfrm>
            <a:off x="640080" y="3840480"/>
            <a:ext cx="1645920" cy="594360"/>
          </a:xfrm>
          <a:prstGeom prst="rect">
            <a:avLst/>
          </a:prstGeom>
          <a:noFill/>
          <a:ln/>
        </p:spPr>
        <p:txBody>
          <a:bodyPr wrap="square" rtlCol="0" anchor="ctr"/>
          <a:lstStyle/>
          <a:p>
            <a:pPr marL="0" indent="0">
              <a:buNone/>
            </a:pPr>
            <a:r>
              <a:rPr lang="en-US" sz="1400" b="1" dirty="0">
                <a:solidFill>
                  <a:srgbClr val="06B6D4"/>
                </a:solidFill>
                <a:latin typeface="Trebuchet MS" pitchFamily="34" charset="0"/>
                <a:ea typeface="Trebuchet MS" pitchFamily="34" charset="-122"/>
                <a:cs typeface="Trebuchet MS" pitchFamily="34" charset="-120"/>
              </a:rPr>
              <a:t>기반</a:t>
            </a:r>
            <a:endParaRPr lang="en-US" sz="1400" dirty="0"/>
          </a:p>
        </p:txBody>
      </p:sp>
      <p:sp>
        <p:nvSpPr>
          <p:cNvPr id="22" name="Text 20"/>
          <p:cNvSpPr/>
          <p:nvPr/>
        </p:nvSpPr>
        <p:spPr>
          <a:xfrm>
            <a:off x="2377440" y="3840480"/>
            <a:ext cx="6126480" cy="59436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JSON-RPC 2.0 / stdio(로컬) + Streamable HTTP(리모트)</a:t>
            </a:r>
            <a:endParaRPr lang="en-US" sz="1300" dirty="0"/>
          </a:p>
        </p:txBody>
      </p:sp>
      <p:sp>
        <p:nvSpPr>
          <p:cNvPr id="23" name="Text 21"/>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24" name="Text 22"/>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 / 16</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MCP 아키텍처: Host → Client → Server</a:t>
            </a:r>
            <a:endParaRPr lang="en-US" sz="2600" dirty="0"/>
          </a:p>
        </p:txBody>
      </p:sp>
      <p:sp>
        <p:nvSpPr>
          <p:cNvPr id="4" name="Shape 2"/>
          <p:cNvSpPr/>
          <p:nvPr/>
        </p:nvSpPr>
        <p:spPr>
          <a:xfrm>
            <a:off x="274320" y="914400"/>
            <a:ext cx="2743200" cy="3474720"/>
          </a:xfrm>
          <a:prstGeom prst="rect">
            <a:avLst/>
          </a:prstGeom>
          <a:solidFill>
            <a:srgbClr val="1E293B"/>
          </a:solidFill>
          <a:ln/>
        </p:spPr>
      </p:sp>
      <p:sp>
        <p:nvSpPr>
          <p:cNvPr id="5" name="Shape 3"/>
          <p:cNvSpPr/>
          <p:nvPr/>
        </p:nvSpPr>
        <p:spPr>
          <a:xfrm>
            <a:off x="274320" y="914400"/>
            <a:ext cx="2743200" cy="54864"/>
          </a:xfrm>
          <a:prstGeom prst="rect">
            <a:avLst/>
          </a:prstGeom>
          <a:solidFill>
            <a:srgbClr val="F97316"/>
          </a:solidFill>
          <a:ln/>
        </p:spPr>
      </p:sp>
      <p:sp>
        <p:nvSpPr>
          <p:cNvPr id="6" name="Text 4"/>
          <p:cNvSpPr/>
          <p:nvPr/>
        </p:nvSpPr>
        <p:spPr>
          <a:xfrm>
            <a:off x="365760" y="1005840"/>
            <a:ext cx="2560320" cy="365760"/>
          </a:xfrm>
          <a:prstGeom prst="rect">
            <a:avLst/>
          </a:prstGeom>
          <a:noFill/>
          <a:ln/>
        </p:spPr>
        <p:txBody>
          <a:bodyPr wrap="square" rtlCol="0" anchor="ctr"/>
          <a:lstStyle/>
          <a:p>
            <a:pPr marL="0" indent="0" algn="ctr">
              <a:buNone/>
            </a:pPr>
            <a:r>
              <a:rPr lang="en-US" sz="1400" b="1" dirty="0">
                <a:solidFill>
                  <a:srgbClr val="F97316"/>
                </a:solidFill>
                <a:latin typeface="Trebuchet MS" pitchFamily="34" charset="0"/>
                <a:ea typeface="Trebuchet MS" pitchFamily="34" charset="-122"/>
                <a:cs typeface="Trebuchet MS" pitchFamily="34" charset="-120"/>
              </a:rPr>
              <a:t>Host (AI 앱)</a:t>
            </a:r>
            <a:endParaRPr lang="en-US" sz="1400" dirty="0"/>
          </a:p>
        </p:txBody>
      </p:sp>
      <p:sp>
        <p:nvSpPr>
          <p:cNvPr id="7" name="Text 5"/>
          <p:cNvSpPr/>
          <p:nvPr/>
        </p:nvSpPr>
        <p:spPr>
          <a:xfrm>
            <a:off x="411480" y="1463040"/>
            <a:ext cx="2468880" cy="2743200"/>
          </a:xfrm>
          <a:prstGeom prst="rect">
            <a:avLst/>
          </a:prstGeom>
          <a:noFill/>
          <a:ln/>
        </p:spPr>
        <p:txBody>
          <a:bodyPr wrap="square" rtlCol="0" anchor="ctr"/>
          <a:lstStyle/>
          <a:p>
            <a:pPr marL="0" indent="0">
              <a:buNone/>
            </a:pPr>
            <a:r>
              <a:rPr lang="en-US" sz="1000" dirty="0">
                <a:solidFill>
                  <a:srgbClr val="CBD5E1"/>
                </a:solidFill>
                <a:latin typeface="Calibri" pitchFamily="34" charset="0"/>
                <a:ea typeface="Calibri" pitchFamily="34" charset="-122"/>
                <a:cs typeface="Calibri" pitchFamily="34" charset="-120"/>
              </a:rPr>
              <a:t>사용자가 직접 사용하는 앱</a:t>
            </a:r>
            <a:endParaRPr lang="en-US" sz="1000" dirty="0"/>
          </a:p>
          <a:p>
            <a:pPr marL="0" indent="0">
              <a:buNone/>
            </a:pP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예: Claude Desktop, VS Code,</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Cursor, Claude.ai</a:t>
            </a:r>
            <a:endParaRPr lang="en-US" sz="1000" dirty="0"/>
          </a:p>
          <a:p>
            <a:pPr marL="0" indent="0">
              <a:buNone/>
            </a:pP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LLM을 품고 있음</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사용자의 요청을 받아서</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MCP Client를 통해 도구 호출</a:t>
            </a:r>
            <a:endParaRPr lang="en-US" sz="1000" dirty="0"/>
          </a:p>
        </p:txBody>
      </p:sp>
      <p:sp>
        <p:nvSpPr>
          <p:cNvPr id="8" name="Shape 6"/>
          <p:cNvSpPr/>
          <p:nvPr/>
        </p:nvSpPr>
        <p:spPr>
          <a:xfrm>
            <a:off x="3200400" y="914400"/>
            <a:ext cx="2743200" cy="3474720"/>
          </a:xfrm>
          <a:prstGeom prst="rect">
            <a:avLst/>
          </a:prstGeom>
          <a:solidFill>
            <a:srgbClr val="1E293B"/>
          </a:solidFill>
          <a:ln/>
        </p:spPr>
      </p:sp>
      <p:sp>
        <p:nvSpPr>
          <p:cNvPr id="9" name="Shape 7"/>
          <p:cNvSpPr/>
          <p:nvPr/>
        </p:nvSpPr>
        <p:spPr>
          <a:xfrm>
            <a:off x="3200400" y="914400"/>
            <a:ext cx="2743200" cy="54864"/>
          </a:xfrm>
          <a:prstGeom prst="rect">
            <a:avLst/>
          </a:prstGeom>
          <a:solidFill>
            <a:srgbClr val="3B82F6"/>
          </a:solidFill>
          <a:ln/>
        </p:spPr>
      </p:sp>
      <p:sp>
        <p:nvSpPr>
          <p:cNvPr id="10" name="Text 8"/>
          <p:cNvSpPr/>
          <p:nvPr/>
        </p:nvSpPr>
        <p:spPr>
          <a:xfrm>
            <a:off x="3291840" y="1005840"/>
            <a:ext cx="2560320" cy="365760"/>
          </a:xfrm>
          <a:prstGeom prst="rect">
            <a:avLst/>
          </a:prstGeom>
          <a:noFill/>
          <a:ln/>
        </p:spPr>
        <p:txBody>
          <a:bodyPr wrap="square" rtlCol="0" anchor="ctr"/>
          <a:lstStyle/>
          <a:p>
            <a:pPr marL="0" indent="0" algn="ctr">
              <a:buNone/>
            </a:pPr>
            <a:r>
              <a:rPr lang="en-US" sz="1400" b="1" dirty="0">
                <a:solidFill>
                  <a:srgbClr val="3B82F6"/>
                </a:solidFill>
                <a:latin typeface="Trebuchet MS" pitchFamily="34" charset="0"/>
                <a:ea typeface="Trebuchet MS" pitchFamily="34" charset="-122"/>
                <a:cs typeface="Trebuchet MS" pitchFamily="34" charset="-120"/>
              </a:rPr>
              <a:t>Client (MCP 클라이언트)</a:t>
            </a:r>
            <a:endParaRPr lang="en-US" sz="1400" dirty="0"/>
          </a:p>
        </p:txBody>
      </p:sp>
      <p:sp>
        <p:nvSpPr>
          <p:cNvPr id="11" name="Text 9"/>
          <p:cNvSpPr/>
          <p:nvPr/>
        </p:nvSpPr>
        <p:spPr>
          <a:xfrm>
            <a:off x="3337560" y="1463040"/>
            <a:ext cx="2468880" cy="2743200"/>
          </a:xfrm>
          <a:prstGeom prst="rect">
            <a:avLst/>
          </a:prstGeom>
          <a:noFill/>
          <a:ln/>
        </p:spPr>
        <p:txBody>
          <a:bodyPr wrap="square" rtlCol="0" anchor="ctr"/>
          <a:lstStyle/>
          <a:p>
            <a:pPr marL="0" indent="0">
              <a:buNone/>
            </a:pPr>
            <a:r>
              <a:rPr lang="en-US" sz="1000" dirty="0">
                <a:solidFill>
                  <a:srgbClr val="CBD5E1"/>
                </a:solidFill>
                <a:latin typeface="Calibri" pitchFamily="34" charset="0"/>
                <a:ea typeface="Calibri" pitchFamily="34" charset="-122"/>
                <a:cs typeface="Calibri" pitchFamily="34" charset="-120"/>
              </a:rPr>
              <a:t>Host 안에 내장된 중개자</a:t>
            </a:r>
            <a:endParaRPr lang="en-US" sz="1000" dirty="0"/>
          </a:p>
          <a:p>
            <a:pPr marL="0" indent="0">
              <a:buNone/>
            </a:pP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Host와 Server 사이의 통신 담당</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프로토콜 규격에 맞게</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요청/응답을 변환</a:t>
            </a:r>
            <a:endParaRPr lang="en-US" sz="1000" dirty="0"/>
          </a:p>
          <a:p>
            <a:pPr marL="0" indent="0">
              <a:buNone/>
            </a:pP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1개 Client = 1개 Server 연결</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여러 Server면 여러 Client</a:t>
            </a:r>
            <a:endParaRPr lang="en-US" sz="1000" dirty="0"/>
          </a:p>
        </p:txBody>
      </p:sp>
      <p:sp>
        <p:nvSpPr>
          <p:cNvPr id="12" name="Shape 10"/>
          <p:cNvSpPr/>
          <p:nvPr/>
        </p:nvSpPr>
        <p:spPr>
          <a:xfrm>
            <a:off x="6126480" y="914400"/>
            <a:ext cx="2743200" cy="3474720"/>
          </a:xfrm>
          <a:prstGeom prst="rect">
            <a:avLst/>
          </a:prstGeom>
          <a:solidFill>
            <a:srgbClr val="1E293B"/>
          </a:solidFill>
          <a:ln/>
        </p:spPr>
      </p:sp>
      <p:sp>
        <p:nvSpPr>
          <p:cNvPr id="13" name="Shape 11"/>
          <p:cNvSpPr/>
          <p:nvPr/>
        </p:nvSpPr>
        <p:spPr>
          <a:xfrm>
            <a:off x="6126480" y="914400"/>
            <a:ext cx="2743200" cy="54864"/>
          </a:xfrm>
          <a:prstGeom prst="rect">
            <a:avLst/>
          </a:prstGeom>
          <a:solidFill>
            <a:srgbClr val="10B981"/>
          </a:solidFill>
          <a:ln/>
        </p:spPr>
      </p:sp>
      <p:sp>
        <p:nvSpPr>
          <p:cNvPr id="14" name="Text 12"/>
          <p:cNvSpPr/>
          <p:nvPr/>
        </p:nvSpPr>
        <p:spPr>
          <a:xfrm>
            <a:off x="6217920" y="1005840"/>
            <a:ext cx="2560320" cy="365760"/>
          </a:xfrm>
          <a:prstGeom prst="rect">
            <a:avLst/>
          </a:prstGeom>
          <a:noFill/>
          <a:ln/>
        </p:spPr>
        <p:txBody>
          <a:bodyPr wrap="square" rtlCol="0" anchor="ctr"/>
          <a:lstStyle/>
          <a:p>
            <a:pPr marL="0" indent="0" algn="ctr">
              <a:buNone/>
            </a:pPr>
            <a:r>
              <a:rPr lang="en-US" sz="1400" b="1" dirty="0">
                <a:solidFill>
                  <a:srgbClr val="10B981"/>
                </a:solidFill>
                <a:latin typeface="Trebuchet MS" pitchFamily="34" charset="0"/>
                <a:ea typeface="Trebuchet MS" pitchFamily="34" charset="-122"/>
                <a:cs typeface="Trebuchet MS" pitchFamily="34" charset="-120"/>
              </a:rPr>
              <a:t>Server (MCP 서버)</a:t>
            </a:r>
            <a:endParaRPr lang="en-US" sz="1400" dirty="0"/>
          </a:p>
        </p:txBody>
      </p:sp>
      <p:sp>
        <p:nvSpPr>
          <p:cNvPr id="15" name="Text 13"/>
          <p:cNvSpPr/>
          <p:nvPr/>
        </p:nvSpPr>
        <p:spPr>
          <a:xfrm>
            <a:off x="6263640" y="1463040"/>
            <a:ext cx="2468880" cy="2743200"/>
          </a:xfrm>
          <a:prstGeom prst="rect">
            <a:avLst/>
          </a:prstGeom>
          <a:noFill/>
          <a:ln/>
        </p:spPr>
        <p:txBody>
          <a:bodyPr wrap="square" rtlCol="0" anchor="ctr"/>
          <a:lstStyle/>
          <a:p>
            <a:pPr marL="0" indent="0">
              <a:buNone/>
            </a:pPr>
            <a:r>
              <a:rPr lang="en-US" sz="1000" dirty="0">
                <a:solidFill>
                  <a:srgbClr val="CBD5E1"/>
                </a:solidFill>
                <a:latin typeface="Calibri" pitchFamily="34" charset="0"/>
                <a:ea typeface="Calibri" pitchFamily="34" charset="-122"/>
                <a:cs typeface="Calibri" pitchFamily="34" charset="-120"/>
              </a:rPr>
              <a:t>실제 도구/데이터에 접근하는 서비스</a:t>
            </a:r>
            <a:endParaRPr lang="en-US" sz="1000" dirty="0"/>
          </a:p>
          <a:p>
            <a:pPr marL="0" indent="0">
              <a:buNone/>
            </a:pP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예: GitHub MCP 서버</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 GitHub API 호출</a:t>
            </a:r>
            <a:endParaRPr lang="en-US" sz="1000" dirty="0"/>
          </a:p>
          <a:p>
            <a:pPr marL="0" indent="0">
              <a:buNone/>
            </a:pP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PostgreSQL MCP 서버</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 DB 쿼리 실행</a:t>
            </a:r>
            <a:endParaRPr lang="en-US" sz="1000" dirty="0"/>
          </a:p>
          <a:p>
            <a:pPr marL="0" indent="0">
              <a:buNone/>
            </a:pP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Slack MCP 서버</a:t>
            </a:r>
            <a:endParaRPr lang="en-US" sz="1000" dirty="0"/>
          </a:p>
          <a:p>
            <a:pPr marL="0" indent="0">
              <a:buNone/>
            </a:pPr>
            <a:r>
              <a:rPr lang="en-US" sz="1000" dirty="0">
                <a:solidFill>
                  <a:srgbClr val="CBD5E1"/>
                </a:solidFill>
                <a:latin typeface="Calibri" pitchFamily="34" charset="0"/>
                <a:ea typeface="Calibri" pitchFamily="34" charset="-122"/>
                <a:cs typeface="Calibri" pitchFamily="34" charset="-120"/>
              </a:rPr>
              <a:t>→ 메시지 전송</a:t>
            </a:r>
            <a:endParaRPr lang="en-US" sz="1000" dirty="0"/>
          </a:p>
        </p:txBody>
      </p:sp>
      <p:sp>
        <p:nvSpPr>
          <p:cNvPr id="16" name="Text 14"/>
          <p:cNvSpPr/>
          <p:nvPr/>
        </p:nvSpPr>
        <p:spPr>
          <a:xfrm>
            <a:off x="2926080" y="2286000"/>
            <a:ext cx="457200" cy="457200"/>
          </a:xfrm>
          <a:prstGeom prst="rect">
            <a:avLst/>
          </a:prstGeom>
          <a:noFill/>
          <a:ln/>
        </p:spPr>
        <p:txBody>
          <a:bodyPr wrap="square" rtlCol="0" anchor="ctr"/>
          <a:lstStyle/>
          <a:p>
            <a:pPr marL="0" indent="0" algn="ctr">
              <a:buNone/>
            </a:pPr>
            <a:r>
              <a:rPr lang="en-US" sz="3000" dirty="0">
                <a:solidFill>
                  <a:srgbClr val="94A3B8"/>
                </a:solidFill>
                <a:latin typeface="Trebuchet MS" pitchFamily="34" charset="0"/>
                <a:ea typeface="Trebuchet MS" pitchFamily="34" charset="-122"/>
                <a:cs typeface="Trebuchet MS" pitchFamily="34" charset="-120"/>
              </a:rPr>
              <a:t>→</a:t>
            </a:r>
            <a:endParaRPr lang="en-US" sz="3000" dirty="0"/>
          </a:p>
        </p:txBody>
      </p:sp>
      <p:sp>
        <p:nvSpPr>
          <p:cNvPr id="17" name="Text 15"/>
          <p:cNvSpPr/>
          <p:nvPr/>
        </p:nvSpPr>
        <p:spPr>
          <a:xfrm>
            <a:off x="5852160" y="2286000"/>
            <a:ext cx="457200" cy="457200"/>
          </a:xfrm>
          <a:prstGeom prst="rect">
            <a:avLst/>
          </a:prstGeom>
          <a:noFill/>
          <a:ln/>
        </p:spPr>
        <p:txBody>
          <a:bodyPr wrap="square" rtlCol="0" anchor="ctr"/>
          <a:lstStyle/>
          <a:p>
            <a:pPr marL="0" indent="0" algn="ctr">
              <a:buNone/>
            </a:pPr>
            <a:r>
              <a:rPr lang="en-US" sz="3000" dirty="0">
                <a:solidFill>
                  <a:srgbClr val="94A3B8"/>
                </a:solidFill>
                <a:latin typeface="Trebuchet MS" pitchFamily="34" charset="0"/>
                <a:ea typeface="Trebuchet MS" pitchFamily="34" charset="-122"/>
                <a:cs typeface="Trebuchet MS" pitchFamily="34" charset="-120"/>
              </a:rPr>
              <a:t>→</a:t>
            </a:r>
            <a:endParaRPr lang="en-US" sz="3000" dirty="0"/>
          </a:p>
        </p:txBody>
      </p:sp>
      <p:sp>
        <p:nvSpPr>
          <p:cNvPr id="18" name="Shape 16"/>
          <p:cNvSpPr/>
          <p:nvPr/>
        </p:nvSpPr>
        <p:spPr>
          <a:xfrm>
            <a:off x="274320" y="4572000"/>
            <a:ext cx="8595360" cy="320040"/>
          </a:xfrm>
          <a:prstGeom prst="rect">
            <a:avLst/>
          </a:prstGeom>
          <a:solidFill>
            <a:srgbClr val="3B82F6"/>
          </a:solidFill>
          <a:ln/>
        </p:spPr>
      </p:sp>
      <p:sp>
        <p:nvSpPr>
          <p:cNvPr id="19" name="Text 17"/>
          <p:cNvSpPr/>
          <p:nvPr/>
        </p:nvSpPr>
        <p:spPr>
          <a:xfrm>
            <a:off x="457200" y="4572000"/>
            <a:ext cx="8229600" cy="32004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JSON-RPC 2.0으로 통신 | stdio(로컬) 또는 Streamable HTTP(리모트)</a:t>
            </a:r>
            <a:endParaRPr lang="en-US" sz="1100" dirty="0"/>
          </a:p>
        </p:txBody>
      </p:sp>
      <p:sp>
        <p:nvSpPr>
          <p:cNvPr id="20" name="Text 18"/>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21" name="Text 19"/>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4 / 16</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MCP의 3가지 프리미티브</a:t>
            </a:r>
            <a:endParaRPr lang="en-US" sz="2600" dirty="0"/>
          </a:p>
        </p:txBody>
      </p:sp>
      <p:sp>
        <p:nvSpPr>
          <p:cNvPr id="3" name="Shape 1"/>
          <p:cNvSpPr/>
          <p:nvPr/>
        </p:nvSpPr>
        <p:spPr>
          <a:xfrm>
            <a:off x="274320" y="914400"/>
            <a:ext cx="2743200" cy="3474720"/>
          </a:xfrm>
          <a:prstGeom prst="rect">
            <a:avLst/>
          </a:prstGeom>
          <a:solidFill>
            <a:srgbClr val="FFFFFF"/>
          </a:solidFill>
          <a:ln/>
          <a:effectLst>
            <a:outerShdw blurRad="101600" dist="38100" dir="8100000" algn="bl" rotWithShape="0">
              <a:srgbClr val="000000">
                <a:alpha val="25000"/>
              </a:srgbClr>
            </a:outerShdw>
          </a:effectLst>
        </p:spPr>
      </p:sp>
      <p:sp>
        <p:nvSpPr>
          <p:cNvPr id="4" name="Shape 2"/>
          <p:cNvSpPr/>
          <p:nvPr/>
        </p:nvSpPr>
        <p:spPr>
          <a:xfrm>
            <a:off x="274320" y="914400"/>
            <a:ext cx="2743200" cy="54864"/>
          </a:xfrm>
          <a:prstGeom prst="rect">
            <a:avLst/>
          </a:prstGeom>
          <a:solidFill>
            <a:srgbClr val="3B82F6"/>
          </a:solidFill>
          <a:ln/>
        </p:spPr>
      </p:sp>
      <p:sp>
        <p:nvSpPr>
          <p:cNvPr id="5" name="Text 3"/>
          <p:cNvSpPr/>
          <p:nvPr/>
        </p:nvSpPr>
        <p:spPr>
          <a:xfrm>
            <a:off x="365760" y="1051560"/>
            <a:ext cx="2560320" cy="365760"/>
          </a:xfrm>
          <a:prstGeom prst="rect">
            <a:avLst/>
          </a:prstGeom>
          <a:noFill/>
          <a:ln/>
        </p:spPr>
        <p:txBody>
          <a:bodyPr wrap="square" rtlCol="0" anchor="ctr"/>
          <a:lstStyle/>
          <a:p>
            <a:pPr marL="0" indent="0" algn="ctr">
              <a:buNone/>
            </a:pPr>
            <a:r>
              <a:rPr lang="en-US" sz="1600" b="1" dirty="0">
                <a:solidFill>
                  <a:srgbClr val="3B82F6"/>
                </a:solidFill>
                <a:latin typeface="Trebuchet MS" pitchFamily="34" charset="0"/>
                <a:ea typeface="Trebuchet MS" pitchFamily="34" charset="-122"/>
                <a:cs typeface="Trebuchet MS" pitchFamily="34" charset="-120"/>
              </a:rPr>
              <a:t>Tools (도구)</a:t>
            </a:r>
            <a:endParaRPr lang="en-US" sz="1600" dirty="0"/>
          </a:p>
        </p:txBody>
      </p:sp>
      <p:sp>
        <p:nvSpPr>
          <p:cNvPr id="6" name="Text 4"/>
          <p:cNvSpPr/>
          <p:nvPr/>
        </p:nvSpPr>
        <p:spPr>
          <a:xfrm>
            <a:off x="411480" y="1508760"/>
            <a:ext cx="2468880" cy="2377440"/>
          </a:xfrm>
          <a:prstGeom prst="rect">
            <a:avLst/>
          </a:prstGeom>
          <a:noFill/>
          <a:ln/>
        </p:spPr>
        <p:txBody>
          <a:bodyPr wrap="square" rtlCol="0" anchor="ctr"/>
          <a:lstStyle/>
          <a:p>
            <a:pPr marL="0" indent="0">
              <a:buNone/>
            </a:pPr>
            <a:r>
              <a:rPr lang="en-US" sz="1000" dirty="0">
                <a:solidFill>
                  <a:srgbClr val="334155"/>
                </a:solidFill>
                <a:latin typeface="Calibri" pitchFamily="34" charset="0"/>
                <a:ea typeface="Calibri" pitchFamily="34" charset="-122"/>
                <a:cs typeface="Calibri" pitchFamily="34" charset="-120"/>
              </a:rPr>
              <a:t>AI가 호출하는 함수</a:t>
            </a:r>
            <a:endParaRPr lang="en-US" sz="1000" dirty="0"/>
          </a:p>
          <a:p>
            <a:pPr marL="0" indent="0">
              <a:buNone/>
            </a:pP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예시:</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 query_sql → DB 쿼리 실행</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 send_email → 이메일 전송</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 create_issue → GitHub 이슈 생성</a:t>
            </a:r>
            <a:endParaRPr lang="en-US" sz="1000" dirty="0"/>
          </a:p>
          <a:p>
            <a:pPr marL="0" indent="0">
              <a:buNone/>
            </a:pP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모델이 언제 호출할지 결정</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(Model-controlled)</a:t>
            </a:r>
            <a:endParaRPr lang="en-US" sz="1000" dirty="0"/>
          </a:p>
        </p:txBody>
      </p:sp>
      <p:sp>
        <p:nvSpPr>
          <p:cNvPr id="7" name="Shape 5"/>
          <p:cNvSpPr/>
          <p:nvPr/>
        </p:nvSpPr>
        <p:spPr>
          <a:xfrm>
            <a:off x="411480" y="3931920"/>
            <a:ext cx="2468880" cy="320040"/>
          </a:xfrm>
          <a:prstGeom prst="rect">
            <a:avLst/>
          </a:prstGeom>
          <a:solidFill>
            <a:srgbClr val="3B82F6"/>
          </a:solidFill>
          <a:ln/>
        </p:spPr>
      </p:sp>
      <p:sp>
        <p:nvSpPr>
          <p:cNvPr id="8" name="Text 6"/>
          <p:cNvSpPr/>
          <p:nvPr/>
        </p:nvSpPr>
        <p:spPr>
          <a:xfrm>
            <a:off x="411480" y="3931920"/>
            <a:ext cx="2468880" cy="32004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AI가 결정</a:t>
            </a:r>
            <a:endParaRPr lang="en-US" sz="1100" dirty="0"/>
          </a:p>
        </p:txBody>
      </p:sp>
      <p:sp>
        <p:nvSpPr>
          <p:cNvPr id="9" name="Shape 7"/>
          <p:cNvSpPr/>
          <p:nvPr/>
        </p:nvSpPr>
        <p:spPr>
          <a:xfrm>
            <a:off x="3200400" y="914400"/>
            <a:ext cx="2743200" cy="3474720"/>
          </a:xfrm>
          <a:prstGeom prst="rect">
            <a:avLst/>
          </a:prstGeom>
          <a:solidFill>
            <a:srgbClr val="FFFFFF"/>
          </a:solidFill>
          <a:ln/>
          <a:effectLst>
            <a:outerShdw blurRad="101600" dist="38100" dir="8100000" algn="bl" rotWithShape="0">
              <a:srgbClr val="000000">
                <a:alpha val="25000"/>
              </a:srgbClr>
            </a:outerShdw>
          </a:effectLst>
        </p:spPr>
      </p:sp>
      <p:sp>
        <p:nvSpPr>
          <p:cNvPr id="10" name="Shape 8"/>
          <p:cNvSpPr/>
          <p:nvPr/>
        </p:nvSpPr>
        <p:spPr>
          <a:xfrm>
            <a:off x="3200400" y="914400"/>
            <a:ext cx="2743200" cy="54864"/>
          </a:xfrm>
          <a:prstGeom prst="rect">
            <a:avLst/>
          </a:prstGeom>
          <a:solidFill>
            <a:srgbClr val="10B981"/>
          </a:solidFill>
          <a:ln/>
        </p:spPr>
      </p:sp>
      <p:sp>
        <p:nvSpPr>
          <p:cNvPr id="11" name="Text 9"/>
          <p:cNvSpPr/>
          <p:nvPr/>
        </p:nvSpPr>
        <p:spPr>
          <a:xfrm>
            <a:off x="3291840" y="1051560"/>
            <a:ext cx="2560320" cy="365760"/>
          </a:xfrm>
          <a:prstGeom prst="rect">
            <a:avLst/>
          </a:prstGeom>
          <a:noFill/>
          <a:ln/>
        </p:spPr>
        <p:txBody>
          <a:bodyPr wrap="square" rtlCol="0" anchor="ctr"/>
          <a:lstStyle/>
          <a:p>
            <a:pPr marL="0" indent="0" algn="ctr">
              <a:buNone/>
            </a:pPr>
            <a:r>
              <a:rPr lang="en-US" sz="1600" b="1" dirty="0">
                <a:solidFill>
                  <a:srgbClr val="10B981"/>
                </a:solidFill>
                <a:latin typeface="Trebuchet MS" pitchFamily="34" charset="0"/>
                <a:ea typeface="Trebuchet MS" pitchFamily="34" charset="-122"/>
                <a:cs typeface="Trebuchet MS" pitchFamily="34" charset="-120"/>
              </a:rPr>
              <a:t>Resources (리소스)</a:t>
            </a:r>
            <a:endParaRPr lang="en-US" sz="1600" dirty="0"/>
          </a:p>
        </p:txBody>
      </p:sp>
      <p:sp>
        <p:nvSpPr>
          <p:cNvPr id="12" name="Text 10"/>
          <p:cNvSpPr/>
          <p:nvPr/>
        </p:nvSpPr>
        <p:spPr>
          <a:xfrm>
            <a:off x="3337560" y="1508760"/>
            <a:ext cx="2468880" cy="2377440"/>
          </a:xfrm>
          <a:prstGeom prst="rect">
            <a:avLst/>
          </a:prstGeom>
          <a:noFill/>
          <a:ln/>
        </p:spPr>
        <p:txBody>
          <a:bodyPr wrap="square" rtlCol="0" anchor="ctr"/>
          <a:lstStyle/>
          <a:p>
            <a:pPr marL="0" indent="0">
              <a:buNone/>
            </a:pPr>
            <a:r>
              <a:rPr lang="en-US" sz="1000" dirty="0">
                <a:solidFill>
                  <a:srgbClr val="334155"/>
                </a:solidFill>
                <a:latin typeface="Calibri" pitchFamily="34" charset="0"/>
                <a:ea typeface="Calibri" pitchFamily="34" charset="-122"/>
                <a:cs typeface="Calibri" pitchFamily="34" charset="-120"/>
              </a:rPr>
              <a:t>AI가 읽는 데이터</a:t>
            </a:r>
            <a:endParaRPr lang="en-US" sz="1000" dirty="0"/>
          </a:p>
          <a:p>
            <a:pPr marL="0" indent="0">
              <a:buNone/>
            </a:pP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예시:</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 파일 내용</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 DB 스키마</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 API 응답 데이터</a:t>
            </a:r>
            <a:endParaRPr lang="en-US" sz="1000" dirty="0"/>
          </a:p>
          <a:p>
            <a:pPr marL="0" indent="0">
              <a:buNone/>
            </a:pP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URI로 식별</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읽기 전용, 부작용 없음</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(Application-controlled)</a:t>
            </a:r>
            <a:endParaRPr lang="en-US" sz="1000" dirty="0"/>
          </a:p>
        </p:txBody>
      </p:sp>
      <p:sp>
        <p:nvSpPr>
          <p:cNvPr id="13" name="Shape 11"/>
          <p:cNvSpPr/>
          <p:nvPr/>
        </p:nvSpPr>
        <p:spPr>
          <a:xfrm>
            <a:off x="3337560" y="3931920"/>
            <a:ext cx="2468880" cy="320040"/>
          </a:xfrm>
          <a:prstGeom prst="rect">
            <a:avLst/>
          </a:prstGeom>
          <a:solidFill>
            <a:srgbClr val="10B981"/>
          </a:solidFill>
          <a:ln/>
        </p:spPr>
      </p:sp>
      <p:sp>
        <p:nvSpPr>
          <p:cNvPr id="14" name="Text 12"/>
          <p:cNvSpPr/>
          <p:nvPr/>
        </p:nvSpPr>
        <p:spPr>
          <a:xfrm>
            <a:off x="3337560" y="3931920"/>
            <a:ext cx="2468880" cy="32004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앱이 결정</a:t>
            </a:r>
            <a:endParaRPr lang="en-US" sz="1100" dirty="0"/>
          </a:p>
        </p:txBody>
      </p:sp>
      <p:sp>
        <p:nvSpPr>
          <p:cNvPr id="15" name="Shape 13"/>
          <p:cNvSpPr/>
          <p:nvPr/>
        </p:nvSpPr>
        <p:spPr>
          <a:xfrm>
            <a:off x="6126480" y="914400"/>
            <a:ext cx="2743200" cy="3474720"/>
          </a:xfrm>
          <a:prstGeom prst="rect">
            <a:avLst/>
          </a:prstGeom>
          <a:solidFill>
            <a:srgbClr val="FFFFFF"/>
          </a:solidFill>
          <a:ln/>
          <a:effectLst>
            <a:outerShdw blurRad="101600" dist="38100" dir="8100000" algn="bl" rotWithShape="0">
              <a:srgbClr val="000000">
                <a:alpha val="25000"/>
              </a:srgbClr>
            </a:outerShdw>
          </a:effectLst>
        </p:spPr>
      </p:sp>
      <p:sp>
        <p:nvSpPr>
          <p:cNvPr id="16" name="Shape 14"/>
          <p:cNvSpPr/>
          <p:nvPr/>
        </p:nvSpPr>
        <p:spPr>
          <a:xfrm>
            <a:off x="6126480" y="914400"/>
            <a:ext cx="2743200" cy="54864"/>
          </a:xfrm>
          <a:prstGeom prst="rect">
            <a:avLst/>
          </a:prstGeom>
          <a:solidFill>
            <a:srgbClr val="8B5CF6"/>
          </a:solidFill>
          <a:ln/>
        </p:spPr>
      </p:sp>
      <p:sp>
        <p:nvSpPr>
          <p:cNvPr id="17" name="Text 15"/>
          <p:cNvSpPr/>
          <p:nvPr/>
        </p:nvSpPr>
        <p:spPr>
          <a:xfrm>
            <a:off x="6217920" y="1051560"/>
            <a:ext cx="2560320" cy="365760"/>
          </a:xfrm>
          <a:prstGeom prst="rect">
            <a:avLst/>
          </a:prstGeom>
          <a:noFill/>
          <a:ln/>
        </p:spPr>
        <p:txBody>
          <a:bodyPr wrap="square" rtlCol="0" anchor="ctr"/>
          <a:lstStyle/>
          <a:p>
            <a:pPr marL="0" indent="0" algn="ctr">
              <a:buNone/>
            </a:pPr>
            <a:r>
              <a:rPr lang="en-US" sz="1600" b="1" dirty="0">
                <a:solidFill>
                  <a:srgbClr val="8B5CF6"/>
                </a:solidFill>
                <a:latin typeface="Trebuchet MS" pitchFamily="34" charset="0"/>
                <a:ea typeface="Trebuchet MS" pitchFamily="34" charset="-122"/>
                <a:cs typeface="Trebuchet MS" pitchFamily="34" charset="-120"/>
              </a:rPr>
              <a:t>Prompts (프롬프트)</a:t>
            </a:r>
            <a:endParaRPr lang="en-US" sz="1600" dirty="0"/>
          </a:p>
        </p:txBody>
      </p:sp>
      <p:sp>
        <p:nvSpPr>
          <p:cNvPr id="18" name="Text 16"/>
          <p:cNvSpPr/>
          <p:nvPr/>
        </p:nvSpPr>
        <p:spPr>
          <a:xfrm>
            <a:off x="6263640" y="1508760"/>
            <a:ext cx="2468880" cy="2377440"/>
          </a:xfrm>
          <a:prstGeom prst="rect">
            <a:avLst/>
          </a:prstGeom>
          <a:noFill/>
          <a:ln/>
        </p:spPr>
        <p:txBody>
          <a:bodyPr wrap="square" rtlCol="0" anchor="ctr"/>
          <a:lstStyle/>
          <a:p>
            <a:pPr marL="0" indent="0">
              <a:buNone/>
            </a:pPr>
            <a:r>
              <a:rPr lang="en-US" sz="1000" dirty="0">
                <a:solidFill>
                  <a:srgbClr val="334155"/>
                </a:solidFill>
                <a:latin typeface="Calibri" pitchFamily="34" charset="0"/>
                <a:ea typeface="Calibri" pitchFamily="34" charset="-122"/>
                <a:cs typeface="Calibri" pitchFamily="34" charset="-120"/>
              </a:rPr>
              <a:t>재사용 가능한 프롬프트 템플릿</a:t>
            </a:r>
            <a:endParaRPr lang="en-US" sz="1000" dirty="0"/>
          </a:p>
          <a:p>
            <a:pPr marL="0" indent="0">
              <a:buNone/>
            </a:pP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예시:</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 코드 리뷰 워크플로우</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 데이터 분석 절차</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 보고서 작성 템플릿</a:t>
            </a:r>
            <a:endParaRPr lang="en-US" sz="1000" dirty="0"/>
          </a:p>
          <a:p>
            <a:pPr marL="0" indent="0">
              <a:buNone/>
            </a:pP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사용자가 선택해서 호출</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(User-controlled)</a:t>
            </a:r>
            <a:endParaRPr lang="en-US" sz="1000" dirty="0"/>
          </a:p>
        </p:txBody>
      </p:sp>
      <p:sp>
        <p:nvSpPr>
          <p:cNvPr id="19" name="Shape 17"/>
          <p:cNvSpPr/>
          <p:nvPr/>
        </p:nvSpPr>
        <p:spPr>
          <a:xfrm>
            <a:off x="6263640" y="3931920"/>
            <a:ext cx="2468880" cy="320040"/>
          </a:xfrm>
          <a:prstGeom prst="rect">
            <a:avLst/>
          </a:prstGeom>
          <a:solidFill>
            <a:srgbClr val="8B5CF6"/>
          </a:solidFill>
          <a:ln/>
        </p:spPr>
      </p:sp>
      <p:sp>
        <p:nvSpPr>
          <p:cNvPr id="20" name="Text 18"/>
          <p:cNvSpPr/>
          <p:nvPr/>
        </p:nvSpPr>
        <p:spPr>
          <a:xfrm>
            <a:off x="6263640" y="3931920"/>
            <a:ext cx="2468880" cy="32004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사용자가 선택</a:t>
            </a:r>
            <a:endParaRPr lang="en-US" sz="1100" dirty="0"/>
          </a:p>
        </p:txBody>
      </p:sp>
      <p:sp>
        <p:nvSpPr>
          <p:cNvPr id="21" name="Text 19"/>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22" name="Text 20"/>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5 / 16</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0B981"/>
          </a:solidFill>
          <a:ln/>
        </p:spPr>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MCP 작동 예시: "매출 데이터 보여줘"</a:t>
            </a:r>
            <a:endParaRPr lang="en-US" sz="2600" dirty="0"/>
          </a:p>
        </p:txBody>
      </p:sp>
      <p:sp>
        <p:nvSpPr>
          <p:cNvPr id="4" name="Shape 2"/>
          <p:cNvSpPr/>
          <p:nvPr/>
        </p:nvSpPr>
        <p:spPr>
          <a:xfrm>
            <a:off x="457200" y="868680"/>
            <a:ext cx="8229600" cy="548640"/>
          </a:xfrm>
          <a:prstGeom prst="rect">
            <a:avLst/>
          </a:prstGeom>
          <a:solidFill>
            <a:srgbClr val="1E293B"/>
          </a:solidFill>
          <a:ln/>
        </p:spPr>
      </p:sp>
      <p:sp>
        <p:nvSpPr>
          <p:cNvPr id="5" name="Shape 3"/>
          <p:cNvSpPr/>
          <p:nvPr/>
        </p:nvSpPr>
        <p:spPr>
          <a:xfrm>
            <a:off x="548640" y="941832"/>
            <a:ext cx="365760" cy="402336"/>
          </a:xfrm>
          <a:prstGeom prst="rect">
            <a:avLst/>
          </a:prstGeom>
          <a:solidFill>
            <a:srgbClr val="F97316"/>
          </a:solidFill>
          <a:ln/>
        </p:spPr>
      </p:sp>
      <p:sp>
        <p:nvSpPr>
          <p:cNvPr id="6" name="Text 4"/>
          <p:cNvSpPr/>
          <p:nvPr/>
        </p:nvSpPr>
        <p:spPr>
          <a:xfrm>
            <a:off x="548640" y="941832"/>
            <a:ext cx="365760" cy="402336"/>
          </a:xfrm>
          <a:prstGeom prst="rect">
            <a:avLst/>
          </a:prstGeom>
          <a:noFill/>
          <a:ln/>
        </p:spPr>
        <p:txBody>
          <a:bodyPr wrap="square"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1</a:t>
            </a:r>
            <a:endParaRPr lang="en-US" sz="1600" dirty="0"/>
          </a:p>
        </p:txBody>
      </p:sp>
      <p:sp>
        <p:nvSpPr>
          <p:cNvPr id="7" name="Text 5"/>
          <p:cNvSpPr/>
          <p:nvPr/>
        </p:nvSpPr>
        <p:spPr>
          <a:xfrm>
            <a:off x="1097280" y="868680"/>
            <a:ext cx="7406640" cy="54864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사용자가 Claude에게 "이번 달 매출 데이터 보여줘"</a:t>
            </a:r>
            <a:endParaRPr lang="en-US" sz="1300" dirty="0"/>
          </a:p>
        </p:txBody>
      </p:sp>
      <p:sp>
        <p:nvSpPr>
          <p:cNvPr id="8" name="Shape 6"/>
          <p:cNvSpPr/>
          <p:nvPr/>
        </p:nvSpPr>
        <p:spPr>
          <a:xfrm>
            <a:off x="457200" y="1527048"/>
            <a:ext cx="8229600" cy="548640"/>
          </a:xfrm>
          <a:prstGeom prst="rect">
            <a:avLst/>
          </a:prstGeom>
          <a:solidFill>
            <a:srgbClr val="1E293B"/>
          </a:solidFill>
          <a:ln/>
        </p:spPr>
      </p:sp>
      <p:sp>
        <p:nvSpPr>
          <p:cNvPr id="9" name="Shape 7"/>
          <p:cNvSpPr/>
          <p:nvPr/>
        </p:nvSpPr>
        <p:spPr>
          <a:xfrm>
            <a:off x="548640" y="1600200"/>
            <a:ext cx="365760" cy="402336"/>
          </a:xfrm>
          <a:prstGeom prst="rect">
            <a:avLst/>
          </a:prstGeom>
          <a:solidFill>
            <a:srgbClr val="3B82F6"/>
          </a:solidFill>
          <a:ln/>
        </p:spPr>
      </p:sp>
      <p:sp>
        <p:nvSpPr>
          <p:cNvPr id="10" name="Text 8"/>
          <p:cNvSpPr/>
          <p:nvPr/>
        </p:nvSpPr>
        <p:spPr>
          <a:xfrm>
            <a:off x="548640" y="1600200"/>
            <a:ext cx="365760" cy="402336"/>
          </a:xfrm>
          <a:prstGeom prst="rect">
            <a:avLst/>
          </a:prstGeom>
          <a:noFill/>
          <a:ln/>
        </p:spPr>
        <p:txBody>
          <a:bodyPr wrap="square"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2</a:t>
            </a:r>
            <a:endParaRPr lang="en-US" sz="1600" dirty="0"/>
          </a:p>
        </p:txBody>
      </p:sp>
      <p:sp>
        <p:nvSpPr>
          <p:cNvPr id="11" name="Text 9"/>
          <p:cNvSpPr/>
          <p:nvPr/>
        </p:nvSpPr>
        <p:spPr>
          <a:xfrm>
            <a:off x="1097280" y="1527048"/>
            <a:ext cx="7406640" cy="54864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Claude(Host)가 판단: DB 조회가 필요하다</a:t>
            </a:r>
            <a:endParaRPr lang="en-US" sz="1300" dirty="0"/>
          </a:p>
        </p:txBody>
      </p:sp>
      <p:sp>
        <p:nvSpPr>
          <p:cNvPr id="12" name="Shape 10"/>
          <p:cNvSpPr/>
          <p:nvPr/>
        </p:nvSpPr>
        <p:spPr>
          <a:xfrm>
            <a:off x="457200" y="2185416"/>
            <a:ext cx="8229600" cy="548640"/>
          </a:xfrm>
          <a:prstGeom prst="rect">
            <a:avLst/>
          </a:prstGeom>
          <a:solidFill>
            <a:srgbClr val="1E293B"/>
          </a:solidFill>
          <a:ln/>
        </p:spPr>
      </p:sp>
      <p:sp>
        <p:nvSpPr>
          <p:cNvPr id="13" name="Shape 11"/>
          <p:cNvSpPr/>
          <p:nvPr/>
        </p:nvSpPr>
        <p:spPr>
          <a:xfrm>
            <a:off x="548640" y="2258568"/>
            <a:ext cx="365760" cy="402336"/>
          </a:xfrm>
          <a:prstGeom prst="rect">
            <a:avLst/>
          </a:prstGeom>
          <a:solidFill>
            <a:srgbClr val="06B6D4"/>
          </a:solidFill>
          <a:ln/>
        </p:spPr>
      </p:sp>
      <p:sp>
        <p:nvSpPr>
          <p:cNvPr id="14" name="Text 12"/>
          <p:cNvSpPr/>
          <p:nvPr/>
        </p:nvSpPr>
        <p:spPr>
          <a:xfrm>
            <a:off x="548640" y="2258568"/>
            <a:ext cx="365760" cy="402336"/>
          </a:xfrm>
          <a:prstGeom prst="rect">
            <a:avLst/>
          </a:prstGeom>
          <a:noFill/>
          <a:ln/>
        </p:spPr>
        <p:txBody>
          <a:bodyPr wrap="square"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3</a:t>
            </a:r>
            <a:endParaRPr lang="en-US" sz="1600" dirty="0"/>
          </a:p>
        </p:txBody>
      </p:sp>
      <p:sp>
        <p:nvSpPr>
          <p:cNvPr id="15" name="Text 13"/>
          <p:cNvSpPr/>
          <p:nvPr/>
        </p:nvSpPr>
        <p:spPr>
          <a:xfrm>
            <a:off x="1097280" y="2185416"/>
            <a:ext cx="7406640" cy="54864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MCP Client가 PostgreSQL MCP Server에 요청 전달</a:t>
            </a:r>
            <a:endParaRPr lang="en-US" sz="1300" dirty="0"/>
          </a:p>
        </p:txBody>
      </p:sp>
      <p:sp>
        <p:nvSpPr>
          <p:cNvPr id="16" name="Shape 14"/>
          <p:cNvSpPr/>
          <p:nvPr/>
        </p:nvSpPr>
        <p:spPr>
          <a:xfrm>
            <a:off x="457200" y="2843784"/>
            <a:ext cx="8229600" cy="548640"/>
          </a:xfrm>
          <a:prstGeom prst="rect">
            <a:avLst/>
          </a:prstGeom>
          <a:solidFill>
            <a:srgbClr val="1E293B"/>
          </a:solidFill>
          <a:ln/>
        </p:spPr>
      </p:sp>
      <p:sp>
        <p:nvSpPr>
          <p:cNvPr id="17" name="Shape 15"/>
          <p:cNvSpPr/>
          <p:nvPr/>
        </p:nvSpPr>
        <p:spPr>
          <a:xfrm>
            <a:off x="548640" y="2916936"/>
            <a:ext cx="365760" cy="402336"/>
          </a:xfrm>
          <a:prstGeom prst="rect">
            <a:avLst/>
          </a:prstGeom>
          <a:solidFill>
            <a:srgbClr val="10B981"/>
          </a:solidFill>
          <a:ln/>
        </p:spPr>
      </p:sp>
      <p:sp>
        <p:nvSpPr>
          <p:cNvPr id="18" name="Text 16"/>
          <p:cNvSpPr/>
          <p:nvPr/>
        </p:nvSpPr>
        <p:spPr>
          <a:xfrm>
            <a:off x="548640" y="2916936"/>
            <a:ext cx="365760" cy="402336"/>
          </a:xfrm>
          <a:prstGeom prst="rect">
            <a:avLst/>
          </a:prstGeom>
          <a:noFill/>
          <a:ln/>
        </p:spPr>
        <p:txBody>
          <a:bodyPr wrap="square"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4</a:t>
            </a:r>
            <a:endParaRPr lang="en-US" sz="1600" dirty="0"/>
          </a:p>
        </p:txBody>
      </p:sp>
      <p:sp>
        <p:nvSpPr>
          <p:cNvPr id="19" name="Text 17"/>
          <p:cNvSpPr/>
          <p:nvPr/>
        </p:nvSpPr>
        <p:spPr>
          <a:xfrm>
            <a:off x="1097280" y="2843784"/>
            <a:ext cx="7406640" cy="54864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MCP Server가 query_sql 도구 실행 → DB에서 데이터 가져옴</a:t>
            </a:r>
            <a:endParaRPr lang="en-US" sz="1300" dirty="0"/>
          </a:p>
        </p:txBody>
      </p:sp>
      <p:sp>
        <p:nvSpPr>
          <p:cNvPr id="20" name="Shape 18"/>
          <p:cNvSpPr/>
          <p:nvPr/>
        </p:nvSpPr>
        <p:spPr>
          <a:xfrm>
            <a:off x="457200" y="3502152"/>
            <a:ext cx="8229600" cy="548640"/>
          </a:xfrm>
          <a:prstGeom prst="rect">
            <a:avLst/>
          </a:prstGeom>
          <a:solidFill>
            <a:srgbClr val="1E293B"/>
          </a:solidFill>
          <a:ln/>
        </p:spPr>
      </p:sp>
      <p:sp>
        <p:nvSpPr>
          <p:cNvPr id="21" name="Shape 19"/>
          <p:cNvSpPr/>
          <p:nvPr/>
        </p:nvSpPr>
        <p:spPr>
          <a:xfrm>
            <a:off x="548640" y="3575304"/>
            <a:ext cx="365760" cy="402336"/>
          </a:xfrm>
          <a:prstGeom prst="rect">
            <a:avLst/>
          </a:prstGeom>
          <a:solidFill>
            <a:srgbClr val="8B5CF6"/>
          </a:solidFill>
          <a:ln/>
        </p:spPr>
      </p:sp>
      <p:sp>
        <p:nvSpPr>
          <p:cNvPr id="22" name="Text 20"/>
          <p:cNvSpPr/>
          <p:nvPr/>
        </p:nvSpPr>
        <p:spPr>
          <a:xfrm>
            <a:off x="548640" y="3575304"/>
            <a:ext cx="365760" cy="402336"/>
          </a:xfrm>
          <a:prstGeom prst="rect">
            <a:avLst/>
          </a:prstGeom>
          <a:noFill/>
          <a:ln/>
        </p:spPr>
        <p:txBody>
          <a:bodyPr wrap="square"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5</a:t>
            </a:r>
            <a:endParaRPr lang="en-US" sz="1600" dirty="0"/>
          </a:p>
        </p:txBody>
      </p:sp>
      <p:sp>
        <p:nvSpPr>
          <p:cNvPr id="23" name="Text 21"/>
          <p:cNvSpPr/>
          <p:nvPr/>
        </p:nvSpPr>
        <p:spPr>
          <a:xfrm>
            <a:off x="1097280" y="3502152"/>
            <a:ext cx="7406640" cy="54864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결과를 JSON-RPC 응답으로 Client → Host → Claude에게 전달</a:t>
            </a:r>
            <a:endParaRPr lang="en-US" sz="1300" dirty="0"/>
          </a:p>
        </p:txBody>
      </p:sp>
      <p:sp>
        <p:nvSpPr>
          <p:cNvPr id="24" name="Shape 22"/>
          <p:cNvSpPr/>
          <p:nvPr/>
        </p:nvSpPr>
        <p:spPr>
          <a:xfrm>
            <a:off x="457200" y="4160520"/>
            <a:ext cx="8229600" cy="548640"/>
          </a:xfrm>
          <a:prstGeom prst="rect">
            <a:avLst/>
          </a:prstGeom>
          <a:solidFill>
            <a:srgbClr val="1E293B"/>
          </a:solidFill>
          <a:ln/>
        </p:spPr>
      </p:sp>
      <p:sp>
        <p:nvSpPr>
          <p:cNvPr id="25" name="Shape 23"/>
          <p:cNvSpPr/>
          <p:nvPr/>
        </p:nvSpPr>
        <p:spPr>
          <a:xfrm>
            <a:off x="548640" y="4233672"/>
            <a:ext cx="365760" cy="402336"/>
          </a:xfrm>
          <a:prstGeom prst="rect">
            <a:avLst/>
          </a:prstGeom>
          <a:solidFill>
            <a:srgbClr val="FBBF24"/>
          </a:solidFill>
          <a:ln/>
        </p:spPr>
      </p:sp>
      <p:sp>
        <p:nvSpPr>
          <p:cNvPr id="26" name="Text 24"/>
          <p:cNvSpPr/>
          <p:nvPr/>
        </p:nvSpPr>
        <p:spPr>
          <a:xfrm>
            <a:off x="548640" y="4233672"/>
            <a:ext cx="365760" cy="402336"/>
          </a:xfrm>
          <a:prstGeom prst="rect">
            <a:avLst/>
          </a:prstGeom>
          <a:noFill/>
          <a:ln/>
        </p:spPr>
        <p:txBody>
          <a:bodyPr wrap="square"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6</a:t>
            </a:r>
            <a:endParaRPr lang="en-US" sz="1600" dirty="0"/>
          </a:p>
        </p:txBody>
      </p:sp>
      <p:sp>
        <p:nvSpPr>
          <p:cNvPr id="27" name="Text 25"/>
          <p:cNvSpPr/>
          <p:nvPr/>
        </p:nvSpPr>
        <p:spPr>
          <a:xfrm>
            <a:off x="1097280" y="4160520"/>
            <a:ext cx="7406640" cy="54864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Claude가 결과를 이해하고 사용자에게 자연어로 요약해서 답변</a:t>
            </a:r>
            <a:endParaRPr lang="en-US" sz="1300" dirty="0"/>
          </a:p>
        </p:txBody>
      </p:sp>
      <p:sp>
        <p:nvSpPr>
          <p:cNvPr id="28" name="Text 26"/>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29" name="Text 27"/>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6 / 16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MCP 서버 설정: claude_desktop_config.json</a:t>
            </a:r>
            <a:endParaRPr lang="en-US" sz="2600" dirty="0"/>
          </a:p>
        </p:txBody>
      </p:sp>
      <p:sp>
        <p:nvSpPr>
          <p:cNvPr id="3" name="Shape 1"/>
          <p:cNvSpPr/>
          <p:nvPr/>
        </p:nvSpPr>
        <p:spPr>
          <a:xfrm>
            <a:off x="457200" y="914400"/>
            <a:ext cx="8229600" cy="2560320"/>
          </a:xfrm>
          <a:prstGeom prst="rect">
            <a:avLst/>
          </a:prstGeom>
          <a:solidFill>
            <a:srgbClr val="0F172A"/>
          </a:solidFill>
          <a:ln/>
        </p:spPr>
      </p:sp>
      <p:sp>
        <p:nvSpPr>
          <p:cNvPr id="4" name="Text 2"/>
          <p:cNvSpPr/>
          <p:nvPr/>
        </p:nvSpPr>
        <p:spPr>
          <a:xfrm>
            <a:off x="640080" y="1005840"/>
            <a:ext cx="7863840" cy="2377440"/>
          </a:xfrm>
          <a:prstGeom prst="rect">
            <a:avLst/>
          </a:prstGeom>
          <a:noFill/>
          <a:ln/>
        </p:spPr>
        <p:txBody>
          <a:bodyPr wrap="square" rtlCol="0" anchor="ctr"/>
          <a:lstStyle/>
          <a:p>
            <a:pPr marL="0" indent="0">
              <a:buNone/>
            </a:pPr>
            <a:r>
              <a:rPr lang="en-US" sz="1100" dirty="0">
                <a:solidFill>
                  <a:srgbClr val="06B6D4"/>
                </a:solidFill>
                <a:latin typeface="Consolas" pitchFamily="34" charset="0"/>
                <a:ea typeface="Consolas" pitchFamily="34" charset="-122"/>
                <a:cs typeface="Consolas" pitchFamily="34" charset="-120"/>
              </a:rPr>
              <a:t>{</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"mcpServers": {</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"github": {</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"command": "npx",</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"args": ["-y", "@modelcontextprotocol/server-github"],</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"env": { "GITHUB_TOKEN": "ghp_xxxx" }</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"postgres": {</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"command": "npx",</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"args": ["-y", "@modelcontextprotocol/server-postgres",</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"postgresql://user:pass@localhost/mydb"]</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  }</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a:t>
            </a:r>
            <a:endParaRPr lang="en-US" sz="1100" dirty="0"/>
          </a:p>
        </p:txBody>
      </p:sp>
      <p:sp>
        <p:nvSpPr>
          <p:cNvPr id="5" name="Shape 3"/>
          <p:cNvSpPr/>
          <p:nvPr/>
        </p:nvSpPr>
        <p:spPr>
          <a:xfrm>
            <a:off x="457200" y="3657600"/>
            <a:ext cx="3840480" cy="1097280"/>
          </a:xfrm>
          <a:prstGeom prst="rect">
            <a:avLst/>
          </a:prstGeom>
          <a:solidFill>
            <a:srgbClr val="FFFFFF"/>
          </a:solidFill>
          <a:ln/>
          <a:effectLst>
            <a:outerShdw blurRad="101600" dist="38100" dir="8100000" algn="bl" rotWithShape="0">
              <a:srgbClr val="000000">
                <a:alpha val="25000"/>
              </a:srgbClr>
            </a:outerShdw>
          </a:effectLst>
        </p:spPr>
      </p:sp>
      <p:sp>
        <p:nvSpPr>
          <p:cNvPr id="6" name="Text 4"/>
          <p:cNvSpPr/>
          <p:nvPr/>
        </p:nvSpPr>
        <p:spPr>
          <a:xfrm>
            <a:off x="640080" y="3703320"/>
            <a:ext cx="3474720" cy="274320"/>
          </a:xfrm>
          <a:prstGeom prst="rect">
            <a:avLst/>
          </a:prstGeom>
          <a:noFill/>
          <a:ln/>
        </p:spPr>
        <p:txBody>
          <a:bodyPr wrap="square" rtlCol="0" anchor="ctr"/>
          <a:lstStyle/>
          <a:p>
            <a:pPr marL="0" indent="0">
              <a:buNone/>
            </a:pPr>
            <a:r>
              <a:rPr lang="en-US" sz="1300" b="1" dirty="0">
                <a:solidFill>
                  <a:srgbClr val="3B82F6"/>
                </a:solidFill>
                <a:latin typeface="Trebuchet MS" pitchFamily="34" charset="0"/>
                <a:ea typeface="Trebuchet MS" pitchFamily="34" charset="-122"/>
                <a:cs typeface="Trebuchet MS" pitchFamily="34" charset="-120"/>
              </a:rPr>
              <a:t>로컬 MCP 서버 (stdio)</a:t>
            </a:r>
            <a:endParaRPr lang="en-US" sz="1300" dirty="0"/>
          </a:p>
        </p:txBody>
      </p:sp>
      <p:sp>
        <p:nvSpPr>
          <p:cNvPr id="7" name="Text 5"/>
          <p:cNvSpPr/>
          <p:nvPr/>
        </p:nvSpPr>
        <p:spPr>
          <a:xfrm>
            <a:off x="640080" y="4023360"/>
            <a:ext cx="3474720" cy="64008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내 컴퓨터에서 프로세스로 실행</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npx로 바로 실행 가능</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인증: env로 API 키 전달</a:t>
            </a:r>
            <a:endParaRPr lang="en-US" sz="1100" dirty="0"/>
          </a:p>
        </p:txBody>
      </p:sp>
      <p:sp>
        <p:nvSpPr>
          <p:cNvPr id="8" name="Shape 6"/>
          <p:cNvSpPr/>
          <p:nvPr/>
        </p:nvSpPr>
        <p:spPr>
          <a:xfrm>
            <a:off x="4846320" y="3657600"/>
            <a:ext cx="3840480" cy="1097280"/>
          </a:xfrm>
          <a:prstGeom prst="rect">
            <a:avLst/>
          </a:prstGeom>
          <a:solidFill>
            <a:srgbClr val="FFFFFF"/>
          </a:solidFill>
          <a:ln/>
          <a:effectLst>
            <a:outerShdw blurRad="101600" dist="38100" dir="8100000" algn="bl" rotWithShape="0">
              <a:srgbClr val="000000">
                <a:alpha val="25000"/>
              </a:srgbClr>
            </a:outerShdw>
          </a:effectLst>
        </p:spPr>
      </p:sp>
      <p:sp>
        <p:nvSpPr>
          <p:cNvPr id="9" name="Text 7"/>
          <p:cNvSpPr/>
          <p:nvPr/>
        </p:nvSpPr>
        <p:spPr>
          <a:xfrm>
            <a:off x="5029200" y="3703320"/>
            <a:ext cx="3474720" cy="274320"/>
          </a:xfrm>
          <a:prstGeom prst="rect">
            <a:avLst/>
          </a:prstGeom>
          <a:noFill/>
          <a:ln/>
        </p:spPr>
        <p:txBody>
          <a:bodyPr wrap="square" rtlCol="0" anchor="ctr"/>
          <a:lstStyle/>
          <a:p>
            <a:pPr marL="0" indent="0">
              <a:buNone/>
            </a:pPr>
            <a:r>
              <a:rPr lang="en-US" sz="1300" b="1" dirty="0">
                <a:solidFill>
                  <a:srgbClr val="10B981"/>
                </a:solidFill>
                <a:latin typeface="Trebuchet MS" pitchFamily="34" charset="0"/>
                <a:ea typeface="Trebuchet MS" pitchFamily="34" charset="-122"/>
                <a:cs typeface="Trebuchet MS" pitchFamily="34" charset="-120"/>
              </a:rPr>
              <a:t>리모트 MCP 서버 (HTTP)</a:t>
            </a:r>
            <a:endParaRPr lang="en-US" sz="1300" dirty="0"/>
          </a:p>
        </p:txBody>
      </p:sp>
      <p:sp>
        <p:nvSpPr>
          <p:cNvPr id="10" name="Text 8"/>
          <p:cNvSpPr/>
          <p:nvPr/>
        </p:nvSpPr>
        <p:spPr>
          <a:xfrm>
            <a:off x="5029200" y="4023360"/>
            <a:ext cx="3474720" cy="64008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클라우드에서 서비스로 실행</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URL로 연결</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인증: OAuth 2.1 + PKCE</a:t>
            </a:r>
            <a:endParaRPr lang="en-US" sz="1100" dirty="0"/>
          </a:p>
        </p:txBody>
      </p:sp>
      <p:sp>
        <p:nvSpPr>
          <p:cNvPr id="11" name="Text 9"/>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12" name="Text 10"/>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7 / 16</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F4444"/>
          </a:solidFill>
          <a:ln/>
        </p:spPr>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MCP 보안: 4가지 핵심 원칙</a:t>
            </a:r>
            <a:endParaRPr lang="en-US" sz="2600" dirty="0"/>
          </a:p>
        </p:txBody>
      </p:sp>
      <p:sp>
        <p:nvSpPr>
          <p:cNvPr id="4" name="Shape 2"/>
          <p:cNvSpPr/>
          <p:nvPr/>
        </p:nvSpPr>
        <p:spPr>
          <a:xfrm>
            <a:off x="274320" y="914400"/>
            <a:ext cx="4160520" cy="1554480"/>
          </a:xfrm>
          <a:prstGeom prst="rect">
            <a:avLst/>
          </a:prstGeom>
          <a:solidFill>
            <a:srgbClr val="1E293B"/>
          </a:solidFill>
          <a:ln/>
        </p:spPr>
      </p:sp>
      <p:sp>
        <p:nvSpPr>
          <p:cNvPr id="5" name="Shape 3"/>
          <p:cNvSpPr/>
          <p:nvPr/>
        </p:nvSpPr>
        <p:spPr>
          <a:xfrm>
            <a:off x="274320" y="914400"/>
            <a:ext cx="73152" cy="1554480"/>
          </a:xfrm>
          <a:prstGeom prst="rect">
            <a:avLst/>
          </a:prstGeom>
          <a:solidFill>
            <a:srgbClr val="3B82F6"/>
          </a:solidFill>
          <a:ln/>
        </p:spPr>
      </p:sp>
      <p:sp>
        <p:nvSpPr>
          <p:cNvPr id="6" name="Text 4"/>
          <p:cNvSpPr/>
          <p:nvPr/>
        </p:nvSpPr>
        <p:spPr>
          <a:xfrm>
            <a:off x="502920" y="1005840"/>
            <a:ext cx="3749040" cy="365760"/>
          </a:xfrm>
          <a:prstGeom prst="rect">
            <a:avLst/>
          </a:prstGeom>
          <a:noFill/>
          <a:ln/>
        </p:spPr>
        <p:txBody>
          <a:bodyPr wrap="square" rtlCol="0" anchor="ctr"/>
          <a:lstStyle/>
          <a:p>
            <a:pPr marL="0" indent="0">
              <a:buNone/>
            </a:pPr>
            <a:r>
              <a:rPr lang="en-US" sz="1500" b="1" dirty="0">
                <a:solidFill>
                  <a:srgbClr val="3B82F6"/>
                </a:solidFill>
                <a:latin typeface="Trebuchet MS" pitchFamily="34" charset="0"/>
                <a:ea typeface="Trebuchet MS" pitchFamily="34" charset="-122"/>
                <a:cs typeface="Trebuchet MS" pitchFamily="34" charset="-120"/>
              </a:rPr>
              <a:t>OAuth 2.1 인증</a:t>
            </a:r>
            <a:endParaRPr lang="en-US" sz="1500" dirty="0"/>
          </a:p>
        </p:txBody>
      </p:sp>
      <p:sp>
        <p:nvSpPr>
          <p:cNvPr id="7" name="Text 5"/>
          <p:cNvSpPr/>
          <p:nvPr/>
        </p:nvSpPr>
        <p:spPr>
          <a:xfrm>
            <a:off x="502920" y="1417320"/>
            <a:ext cx="3749040" cy="9144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리모트 서버 접속 시 표준 인증</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PKCE로 토큰 탈취 방지</a:t>
            </a:r>
            <a:endParaRPr lang="en-US" sz="1200" dirty="0"/>
          </a:p>
        </p:txBody>
      </p:sp>
      <p:sp>
        <p:nvSpPr>
          <p:cNvPr id="8" name="Shape 6"/>
          <p:cNvSpPr/>
          <p:nvPr/>
        </p:nvSpPr>
        <p:spPr>
          <a:xfrm>
            <a:off x="4709160" y="914400"/>
            <a:ext cx="4160520" cy="1554480"/>
          </a:xfrm>
          <a:prstGeom prst="rect">
            <a:avLst/>
          </a:prstGeom>
          <a:solidFill>
            <a:srgbClr val="1E293B"/>
          </a:solidFill>
          <a:ln/>
        </p:spPr>
      </p:sp>
      <p:sp>
        <p:nvSpPr>
          <p:cNvPr id="9" name="Shape 7"/>
          <p:cNvSpPr/>
          <p:nvPr/>
        </p:nvSpPr>
        <p:spPr>
          <a:xfrm>
            <a:off x="4709160" y="914400"/>
            <a:ext cx="73152" cy="1554480"/>
          </a:xfrm>
          <a:prstGeom prst="rect">
            <a:avLst/>
          </a:prstGeom>
          <a:solidFill>
            <a:srgbClr val="10B981"/>
          </a:solidFill>
          <a:ln/>
        </p:spPr>
      </p:sp>
      <p:sp>
        <p:nvSpPr>
          <p:cNvPr id="10" name="Text 8"/>
          <p:cNvSpPr/>
          <p:nvPr/>
        </p:nvSpPr>
        <p:spPr>
          <a:xfrm>
            <a:off x="4937760" y="1005840"/>
            <a:ext cx="3749040" cy="365760"/>
          </a:xfrm>
          <a:prstGeom prst="rect">
            <a:avLst/>
          </a:prstGeom>
          <a:noFill/>
          <a:ln/>
        </p:spPr>
        <p:txBody>
          <a:bodyPr wrap="square" rtlCol="0" anchor="ctr"/>
          <a:lstStyle/>
          <a:p>
            <a:pPr marL="0" indent="0">
              <a:buNone/>
            </a:pPr>
            <a:r>
              <a:rPr lang="en-US" sz="1500" b="1" dirty="0">
                <a:solidFill>
                  <a:srgbClr val="10B981"/>
                </a:solidFill>
                <a:latin typeface="Trebuchet MS" pitchFamily="34" charset="0"/>
                <a:ea typeface="Trebuchet MS" pitchFamily="34" charset="-122"/>
                <a:cs typeface="Trebuchet MS" pitchFamily="34" charset="-120"/>
              </a:rPr>
              <a:t>최소 권한 원칙</a:t>
            </a:r>
            <a:endParaRPr lang="en-US" sz="1500" dirty="0"/>
          </a:p>
        </p:txBody>
      </p:sp>
      <p:sp>
        <p:nvSpPr>
          <p:cNvPr id="11" name="Text 9"/>
          <p:cNvSpPr/>
          <p:nvPr/>
        </p:nvSpPr>
        <p:spPr>
          <a:xfrm>
            <a:off x="4937760" y="1417320"/>
            <a:ext cx="3749040" cy="9144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필요한 권한만 부여</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DB 서버에 읽기 전용 계정 사용</a:t>
            </a:r>
            <a:endParaRPr lang="en-US" sz="1200" dirty="0"/>
          </a:p>
        </p:txBody>
      </p:sp>
      <p:sp>
        <p:nvSpPr>
          <p:cNvPr id="12" name="Shape 10"/>
          <p:cNvSpPr/>
          <p:nvPr/>
        </p:nvSpPr>
        <p:spPr>
          <a:xfrm>
            <a:off x="274320" y="2743200"/>
            <a:ext cx="4160520" cy="1554480"/>
          </a:xfrm>
          <a:prstGeom prst="rect">
            <a:avLst/>
          </a:prstGeom>
          <a:solidFill>
            <a:srgbClr val="1E293B"/>
          </a:solidFill>
          <a:ln/>
        </p:spPr>
      </p:sp>
      <p:sp>
        <p:nvSpPr>
          <p:cNvPr id="13" name="Shape 11"/>
          <p:cNvSpPr/>
          <p:nvPr/>
        </p:nvSpPr>
        <p:spPr>
          <a:xfrm>
            <a:off x="274320" y="2743200"/>
            <a:ext cx="73152" cy="1554480"/>
          </a:xfrm>
          <a:prstGeom prst="rect">
            <a:avLst/>
          </a:prstGeom>
          <a:solidFill>
            <a:srgbClr val="F97316"/>
          </a:solidFill>
          <a:ln/>
        </p:spPr>
      </p:sp>
      <p:sp>
        <p:nvSpPr>
          <p:cNvPr id="14" name="Text 12"/>
          <p:cNvSpPr/>
          <p:nvPr/>
        </p:nvSpPr>
        <p:spPr>
          <a:xfrm>
            <a:off x="502920" y="2834640"/>
            <a:ext cx="3749040" cy="365760"/>
          </a:xfrm>
          <a:prstGeom prst="rect">
            <a:avLst/>
          </a:prstGeom>
          <a:noFill/>
          <a:ln/>
        </p:spPr>
        <p:txBody>
          <a:bodyPr wrap="square" rtlCol="0" anchor="ctr"/>
          <a:lstStyle/>
          <a:p>
            <a:pPr marL="0" indent="0">
              <a:buNone/>
            </a:pPr>
            <a:r>
              <a:rPr lang="en-US" sz="1500" b="1" dirty="0">
                <a:solidFill>
                  <a:srgbClr val="F97316"/>
                </a:solidFill>
                <a:latin typeface="Trebuchet MS" pitchFamily="34" charset="0"/>
                <a:ea typeface="Trebuchet MS" pitchFamily="34" charset="-122"/>
                <a:cs typeface="Trebuchet MS" pitchFamily="34" charset="-120"/>
              </a:rPr>
              <a:t>Human-in-the-loop</a:t>
            </a:r>
            <a:endParaRPr lang="en-US" sz="1500" dirty="0"/>
          </a:p>
        </p:txBody>
      </p:sp>
      <p:sp>
        <p:nvSpPr>
          <p:cNvPr id="15" name="Text 13"/>
          <p:cNvSpPr/>
          <p:nvPr/>
        </p:nvSpPr>
        <p:spPr>
          <a:xfrm>
            <a:off x="502920" y="3246120"/>
            <a:ext cx="3749040" cy="9144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위험한 도구 실행 전 사용자 확인</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"이 SQL 실행해도 될까요?"</a:t>
            </a:r>
            <a:endParaRPr lang="en-US" sz="1200" dirty="0"/>
          </a:p>
        </p:txBody>
      </p:sp>
      <p:sp>
        <p:nvSpPr>
          <p:cNvPr id="16" name="Shape 14"/>
          <p:cNvSpPr/>
          <p:nvPr/>
        </p:nvSpPr>
        <p:spPr>
          <a:xfrm>
            <a:off x="4709160" y="2743200"/>
            <a:ext cx="4160520" cy="1554480"/>
          </a:xfrm>
          <a:prstGeom prst="rect">
            <a:avLst/>
          </a:prstGeom>
          <a:solidFill>
            <a:srgbClr val="1E293B"/>
          </a:solidFill>
          <a:ln/>
        </p:spPr>
      </p:sp>
      <p:sp>
        <p:nvSpPr>
          <p:cNvPr id="17" name="Shape 15"/>
          <p:cNvSpPr/>
          <p:nvPr/>
        </p:nvSpPr>
        <p:spPr>
          <a:xfrm>
            <a:off x="4709160" y="2743200"/>
            <a:ext cx="73152" cy="1554480"/>
          </a:xfrm>
          <a:prstGeom prst="rect">
            <a:avLst/>
          </a:prstGeom>
          <a:solidFill>
            <a:srgbClr val="EF4444"/>
          </a:solidFill>
          <a:ln/>
        </p:spPr>
      </p:sp>
      <p:sp>
        <p:nvSpPr>
          <p:cNvPr id="18" name="Text 16"/>
          <p:cNvSpPr/>
          <p:nvPr/>
        </p:nvSpPr>
        <p:spPr>
          <a:xfrm>
            <a:off x="4937760" y="2834640"/>
            <a:ext cx="3749040" cy="365760"/>
          </a:xfrm>
          <a:prstGeom prst="rect">
            <a:avLst/>
          </a:prstGeom>
          <a:noFill/>
          <a:ln/>
        </p:spPr>
        <p:txBody>
          <a:bodyPr wrap="square" rtlCol="0" anchor="ctr"/>
          <a:lstStyle/>
          <a:p>
            <a:pPr marL="0" indent="0">
              <a:buNone/>
            </a:pPr>
            <a:r>
              <a:rPr lang="en-US" sz="1500" b="1" dirty="0">
                <a:solidFill>
                  <a:srgbClr val="EF4444"/>
                </a:solidFill>
                <a:latin typeface="Trebuchet MS" pitchFamily="34" charset="0"/>
                <a:ea typeface="Trebuchet MS" pitchFamily="34" charset="-122"/>
                <a:cs typeface="Trebuchet MS" pitchFamily="34" charset="-120"/>
              </a:rPr>
              <a:t>도구 설명은 신뢰하지 않기</a:t>
            </a:r>
            <a:endParaRPr lang="en-US" sz="1500" dirty="0"/>
          </a:p>
        </p:txBody>
      </p:sp>
      <p:sp>
        <p:nvSpPr>
          <p:cNvPr id="19" name="Text 17"/>
          <p:cNvSpPr/>
          <p:nvPr/>
        </p:nvSpPr>
        <p:spPr>
          <a:xfrm>
            <a:off x="4937760" y="3246120"/>
            <a:ext cx="3749040" cy="9144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서버가 제공하는 도구 설명은</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검증 없이 신뢰하면 안 됨</a:t>
            </a:r>
            <a:endParaRPr lang="en-US" sz="1200" dirty="0"/>
          </a:p>
        </p:txBody>
      </p:sp>
      <p:sp>
        <p:nvSpPr>
          <p:cNvPr id="20" name="Text 18"/>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21" name="Text 19"/>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8 / 16</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Agent Skills란? — AI에게 전문 지식을 주입</a:t>
            </a:r>
            <a:endParaRPr lang="en-US" sz="2600" dirty="0"/>
          </a:p>
        </p:txBody>
      </p:sp>
      <p:sp>
        <p:nvSpPr>
          <p:cNvPr id="3" name="Shape 1"/>
          <p:cNvSpPr/>
          <p:nvPr/>
        </p:nvSpPr>
        <p:spPr>
          <a:xfrm>
            <a:off x="457200" y="914400"/>
            <a:ext cx="8229600" cy="1188720"/>
          </a:xfrm>
          <a:prstGeom prst="rect">
            <a:avLst/>
          </a:prstGeom>
          <a:solidFill>
            <a:srgbClr val="0F172A"/>
          </a:solidFill>
          <a:ln/>
        </p:spPr>
      </p:sp>
      <p:sp>
        <p:nvSpPr>
          <p:cNvPr id="4" name="Text 2"/>
          <p:cNvSpPr/>
          <p:nvPr/>
        </p:nvSpPr>
        <p:spPr>
          <a:xfrm>
            <a:off x="640080" y="960120"/>
            <a:ext cx="7863840" cy="640080"/>
          </a:xfrm>
          <a:prstGeom prst="rect">
            <a:avLst/>
          </a:prstGeom>
          <a:noFill/>
          <a:ln/>
        </p:spPr>
        <p:txBody>
          <a:bodyPr wrap="square" rtlCol="0" anchor="ctr"/>
          <a:lstStyle/>
          <a:p>
            <a:pPr marL="0" indent="0">
              <a:buNone/>
            </a:pPr>
            <a:r>
              <a:rPr lang="en-US" sz="1400" i="1" dirty="0">
                <a:solidFill>
                  <a:srgbClr val="06B6D4"/>
                </a:solidFill>
                <a:latin typeface="Calibri" pitchFamily="34" charset="0"/>
                <a:ea typeface="Calibri" pitchFamily="34" charset="-122"/>
                <a:cs typeface="Calibri" pitchFamily="34" charset="-120"/>
              </a:rPr>
              <a:t>"아무리 똑똑한 시니어 엔지니어도 첫날에는 프로젝트 맥락이 없으면 무능하다.</a:t>
            </a:r>
            <a:endParaRPr lang="en-US" sz="1400" dirty="0"/>
          </a:p>
          <a:p>
            <a:pPr marL="0" indent="0">
              <a:buNone/>
            </a:pPr>
            <a:r>
              <a:rPr lang="en-US" sz="1400" i="1" dirty="0">
                <a:solidFill>
                  <a:srgbClr val="06B6D4"/>
                </a:solidFill>
                <a:latin typeface="Calibri" pitchFamily="34" charset="0"/>
                <a:ea typeface="Calibri" pitchFamily="34" charset="-122"/>
                <a:cs typeface="Calibri" pitchFamily="34" charset="-120"/>
              </a:rPr>
              <a:t>Skills는 AI에게 그 프로젝트 맥락을 주입하는 온보딩 문서다."</a:t>
            </a:r>
            <a:endParaRPr lang="en-US" sz="1400" dirty="0"/>
          </a:p>
        </p:txBody>
      </p:sp>
      <p:sp>
        <p:nvSpPr>
          <p:cNvPr id="5" name="Text 3"/>
          <p:cNvSpPr/>
          <p:nvPr/>
        </p:nvSpPr>
        <p:spPr>
          <a:xfrm>
            <a:off x="640080" y="1645920"/>
            <a:ext cx="7863840" cy="274320"/>
          </a:xfrm>
          <a:prstGeom prst="rect">
            <a:avLst/>
          </a:prstGeom>
          <a:noFill/>
          <a:ln/>
        </p:spPr>
        <p:txBody>
          <a:bodyPr wrap="square" rtlCol="0" anchor="ctr"/>
          <a:lstStyle/>
          <a:p>
            <a:pPr marL="0" indent="0" algn="r">
              <a:buNone/>
            </a:pPr>
            <a:r>
              <a:rPr lang="en-US" sz="1100" dirty="0">
                <a:solidFill>
                  <a:srgbClr val="94A3B8"/>
                </a:solidFill>
                <a:latin typeface="Calibri" pitchFamily="34" charset="0"/>
                <a:ea typeface="Calibri" pitchFamily="34" charset="-122"/>
                <a:cs typeface="Calibri" pitchFamily="34" charset="-120"/>
              </a:rPr>
              <a:t>— Anthropic 공식 블로그 (2026.04)</a:t>
            </a:r>
            <a:endParaRPr lang="en-US" sz="1100" dirty="0"/>
          </a:p>
        </p:txBody>
      </p:sp>
      <p:sp>
        <p:nvSpPr>
          <p:cNvPr id="6" name="Shape 4"/>
          <p:cNvSpPr/>
          <p:nvPr/>
        </p:nvSpPr>
        <p:spPr>
          <a:xfrm>
            <a:off x="274320" y="2377440"/>
            <a:ext cx="2743200" cy="2011680"/>
          </a:xfrm>
          <a:prstGeom prst="rect">
            <a:avLst/>
          </a:prstGeom>
          <a:solidFill>
            <a:srgbClr val="FFFFFF"/>
          </a:solidFill>
          <a:ln/>
          <a:effectLst>
            <a:outerShdw blurRad="101600" dist="38100" dir="8100000" algn="bl" rotWithShape="0">
              <a:srgbClr val="000000">
                <a:alpha val="25000"/>
              </a:srgbClr>
            </a:outerShdw>
          </a:effectLst>
        </p:spPr>
      </p:sp>
      <p:sp>
        <p:nvSpPr>
          <p:cNvPr id="7" name="Shape 5"/>
          <p:cNvSpPr/>
          <p:nvPr/>
        </p:nvSpPr>
        <p:spPr>
          <a:xfrm>
            <a:off x="274320" y="2377440"/>
            <a:ext cx="2743200" cy="54864"/>
          </a:xfrm>
          <a:prstGeom prst="rect">
            <a:avLst/>
          </a:prstGeom>
          <a:solidFill>
            <a:srgbClr val="F97316"/>
          </a:solidFill>
          <a:ln/>
        </p:spPr>
      </p:sp>
      <p:sp>
        <p:nvSpPr>
          <p:cNvPr id="8" name="Text 6"/>
          <p:cNvSpPr/>
          <p:nvPr/>
        </p:nvSpPr>
        <p:spPr>
          <a:xfrm>
            <a:off x="365760" y="2514600"/>
            <a:ext cx="2560320" cy="320040"/>
          </a:xfrm>
          <a:prstGeom prst="rect">
            <a:avLst/>
          </a:prstGeom>
          <a:noFill/>
          <a:ln/>
        </p:spPr>
        <p:txBody>
          <a:bodyPr wrap="square" rtlCol="0" anchor="ctr"/>
          <a:lstStyle/>
          <a:p>
            <a:pPr marL="0" indent="0" algn="ctr">
              <a:buNone/>
            </a:pPr>
            <a:r>
              <a:rPr lang="en-US" sz="1400" b="1" dirty="0">
                <a:solidFill>
                  <a:srgbClr val="F97316"/>
                </a:solidFill>
                <a:latin typeface="Trebuchet MS" pitchFamily="34" charset="0"/>
                <a:ea typeface="Trebuchet MS" pitchFamily="34" charset="-122"/>
                <a:cs typeface="Trebuchet MS" pitchFamily="34" charset="-120"/>
              </a:rPr>
              <a:t>SKILL.md 파일</a:t>
            </a:r>
            <a:endParaRPr lang="en-US" sz="1400" dirty="0"/>
          </a:p>
        </p:txBody>
      </p:sp>
      <p:sp>
        <p:nvSpPr>
          <p:cNvPr id="9" name="Text 7"/>
          <p:cNvSpPr/>
          <p:nvPr/>
        </p:nvSpPr>
        <p:spPr>
          <a:xfrm>
            <a:off x="411480" y="2926080"/>
            <a:ext cx="2468880" cy="1280160"/>
          </a:xfrm>
          <a:prstGeom prst="rect">
            <a:avLst/>
          </a:prstGeom>
          <a:noFill/>
          <a:ln/>
        </p:spPr>
        <p:txBody>
          <a:bodyPr wrap="square" rtlCol="0" anchor="ctr"/>
          <a:lstStyle/>
          <a:p>
            <a:pPr marL="0" indent="0" algn="ctr">
              <a:buNone/>
            </a:pPr>
            <a:r>
              <a:rPr lang="en-US" sz="1100" dirty="0">
                <a:solidFill>
                  <a:srgbClr val="334155"/>
                </a:solidFill>
                <a:latin typeface="Calibri" pitchFamily="34" charset="0"/>
                <a:ea typeface="Calibri" pitchFamily="34" charset="-122"/>
                <a:cs typeface="Calibri" pitchFamily="34" charset="-120"/>
              </a:rPr>
              <a:t>마크다운 파일 하나가 곧 하나의 스킬</a:t>
            </a:r>
            <a:endParaRPr lang="en-US" sz="1100" dirty="0"/>
          </a:p>
          <a:p>
            <a:pPr marL="0" indent="0" algn="ctr">
              <a:buNone/>
            </a:pPr>
            <a:r>
              <a:rPr lang="en-US" sz="1100" dirty="0">
                <a:solidFill>
                  <a:srgbClr val="334155"/>
                </a:solidFill>
                <a:latin typeface="Calibri" pitchFamily="34" charset="0"/>
                <a:ea typeface="Calibri" pitchFamily="34" charset="-122"/>
                <a:cs typeface="Calibri" pitchFamily="34" charset="-120"/>
              </a:rPr>
              <a:t>YAML frontmatter + 지시사항으로 구성</a:t>
            </a:r>
            <a:endParaRPr lang="en-US" sz="1100" dirty="0"/>
          </a:p>
        </p:txBody>
      </p:sp>
      <p:sp>
        <p:nvSpPr>
          <p:cNvPr id="10" name="Shape 8"/>
          <p:cNvSpPr/>
          <p:nvPr/>
        </p:nvSpPr>
        <p:spPr>
          <a:xfrm>
            <a:off x="3200400" y="2377440"/>
            <a:ext cx="2743200" cy="2011680"/>
          </a:xfrm>
          <a:prstGeom prst="rect">
            <a:avLst/>
          </a:prstGeom>
          <a:solidFill>
            <a:srgbClr val="FFFFFF"/>
          </a:solidFill>
          <a:ln/>
          <a:effectLst>
            <a:outerShdw blurRad="101600" dist="38100" dir="8100000" algn="bl" rotWithShape="0">
              <a:srgbClr val="000000">
                <a:alpha val="25000"/>
              </a:srgbClr>
            </a:outerShdw>
          </a:effectLst>
        </p:spPr>
      </p:sp>
      <p:sp>
        <p:nvSpPr>
          <p:cNvPr id="11" name="Shape 9"/>
          <p:cNvSpPr/>
          <p:nvPr/>
        </p:nvSpPr>
        <p:spPr>
          <a:xfrm>
            <a:off x="3200400" y="2377440"/>
            <a:ext cx="2743200" cy="54864"/>
          </a:xfrm>
          <a:prstGeom prst="rect">
            <a:avLst/>
          </a:prstGeom>
          <a:solidFill>
            <a:srgbClr val="3B82F6"/>
          </a:solidFill>
          <a:ln/>
        </p:spPr>
      </p:sp>
      <p:sp>
        <p:nvSpPr>
          <p:cNvPr id="12" name="Text 10"/>
          <p:cNvSpPr/>
          <p:nvPr/>
        </p:nvSpPr>
        <p:spPr>
          <a:xfrm>
            <a:off x="3291840" y="2514600"/>
            <a:ext cx="2560320" cy="320040"/>
          </a:xfrm>
          <a:prstGeom prst="rect">
            <a:avLst/>
          </a:prstGeom>
          <a:noFill/>
          <a:ln/>
        </p:spPr>
        <p:txBody>
          <a:bodyPr wrap="square" rtlCol="0" anchor="ctr"/>
          <a:lstStyle/>
          <a:p>
            <a:pPr marL="0" indent="0" algn="ctr">
              <a:buNone/>
            </a:pPr>
            <a:r>
              <a:rPr lang="en-US" sz="1400" b="1" dirty="0">
                <a:solidFill>
                  <a:srgbClr val="3B82F6"/>
                </a:solidFill>
                <a:latin typeface="Trebuchet MS" pitchFamily="34" charset="0"/>
                <a:ea typeface="Trebuchet MS" pitchFamily="34" charset="-122"/>
                <a:cs typeface="Trebuchet MS" pitchFamily="34" charset="-120"/>
              </a:rPr>
              <a:t>온디맨드 로딩</a:t>
            </a:r>
            <a:endParaRPr lang="en-US" sz="1400" dirty="0"/>
          </a:p>
        </p:txBody>
      </p:sp>
      <p:sp>
        <p:nvSpPr>
          <p:cNvPr id="13" name="Text 11"/>
          <p:cNvSpPr/>
          <p:nvPr/>
        </p:nvSpPr>
        <p:spPr>
          <a:xfrm>
            <a:off x="3337560" y="2926080"/>
            <a:ext cx="2468880" cy="1280160"/>
          </a:xfrm>
          <a:prstGeom prst="rect">
            <a:avLst/>
          </a:prstGeom>
          <a:noFill/>
          <a:ln/>
        </p:spPr>
        <p:txBody>
          <a:bodyPr wrap="square" rtlCol="0" anchor="ctr"/>
          <a:lstStyle/>
          <a:p>
            <a:pPr marL="0" indent="0" algn="ctr">
              <a:buNone/>
            </a:pPr>
            <a:r>
              <a:rPr lang="en-US" sz="1100" dirty="0">
                <a:solidFill>
                  <a:srgbClr val="334155"/>
                </a:solidFill>
                <a:latin typeface="Calibri" pitchFamily="34" charset="0"/>
                <a:ea typeface="Calibri" pitchFamily="34" charset="-122"/>
                <a:cs typeface="Calibri" pitchFamily="34" charset="-120"/>
              </a:rPr>
              <a:t>필요할 때만 읽어서 컨텍스트 낭비 없음</a:t>
            </a:r>
            <a:endParaRPr lang="en-US" sz="1100" dirty="0"/>
          </a:p>
          <a:p>
            <a:pPr marL="0" indent="0" algn="ctr">
              <a:buNone/>
            </a:pPr>
            <a:r>
              <a:rPr lang="en-US" sz="1100" dirty="0">
                <a:solidFill>
                  <a:srgbClr val="334155"/>
                </a:solidFill>
                <a:latin typeface="Calibri" pitchFamily="34" charset="0"/>
                <a:ea typeface="Calibri" pitchFamily="34" charset="-122"/>
                <a:cs typeface="Calibri" pitchFamily="34" charset="-120"/>
              </a:rPr>
              <a:t>Progressive Disclosure 원칙</a:t>
            </a:r>
            <a:endParaRPr lang="en-US" sz="1100" dirty="0"/>
          </a:p>
        </p:txBody>
      </p:sp>
      <p:sp>
        <p:nvSpPr>
          <p:cNvPr id="14" name="Shape 12"/>
          <p:cNvSpPr/>
          <p:nvPr/>
        </p:nvSpPr>
        <p:spPr>
          <a:xfrm>
            <a:off x="6126480" y="2377440"/>
            <a:ext cx="2743200" cy="2011680"/>
          </a:xfrm>
          <a:prstGeom prst="rect">
            <a:avLst/>
          </a:prstGeom>
          <a:solidFill>
            <a:srgbClr val="FFFFFF"/>
          </a:solidFill>
          <a:ln/>
          <a:effectLst>
            <a:outerShdw blurRad="101600" dist="38100" dir="8100000" algn="bl" rotWithShape="0">
              <a:srgbClr val="000000">
                <a:alpha val="25000"/>
              </a:srgbClr>
            </a:outerShdw>
          </a:effectLst>
        </p:spPr>
      </p:sp>
      <p:sp>
        <p:nvSpPr>
          <p:cNvPr id="15" name="Shape 13"/>
          <p:cNvSpPr/>
          <p:nvPr/>
        </p:nvSpPr>
        <p:spPr>
          <a:xfrm>
            <a:off x="6126480" y="2377440"/>
            <a:ext cx="2743200" cy="54864"/>
          </a:xfrm>
          <a:prstGeom prst="rect">
            <a:avLst/>
          </a:prstGeom>
          <a:solidFill>
            <a:srgbClr val="10B981"/>
          </a:solidFill>
          <a:ln/>
        </p:spPr>
      </p:sp>
      <p:sp>
        <p:nvSpPr>
          <p:cNvPr id="16" name="Text 14"/>
          <p:cNvSpPr/>
          <p:nvPr/>
        </p:nvSpPr>
        <p:spPr>
          <a:xfrm>
            <a:off x="6217920" y="2514600"/>
            <a:ext cx="2560320" cy="320040"/>
          </a:xfrm>
          <a:prstGeom prst="rect">
            <a:avLst/>
          </a:prstGeom>
          <a:noFill/>
          <a:ln/>
        </p:spPr>
        <p:txBody>
          <a:bodyPr wrap="square" rtlCol="0" anchor="ctr"/>
          <a:lstStyle/>
          <a:p>
            <a:pPr marL="0" indent="0" algn="ctr">
              <a:buNone/>
            </a:pPr>
            <a:r>
              <a:rPr lang="en-US" sz="1400" b="1" dirty="0">
                <a:solidFill>
                  <a:srgbClr val="10B981"/>
                </a:solidFill>
                <a:latin typeface="Trebuchet MS" pitchFamily="34" charset="0"/>
                <a:ea typeface="Trebuchet MS" pitchFamily="34" charset="-122"/>
                <a:cs typeface="Trebuchet MS" pitchFamily="34" charset="-120"/>
              </a:rPr>
              <a:t>크로스 플랫폼</a:t>
            </a:r>
            <a:endParaRPr lang="en-US" sz="1400" dirty="0"/>
          </a:p>
        </p:txBody>
      </p:sp>
      <p:sp>
        <p:nvSpPr>
          <p:cNvPr id="17" name="Text 15"/>
          <p:cNvSpPr/>
          <p:nvPr/>
        </p:nvSpPr>
        <p:spPr>
          <a:xfrm>
            <a:off x="6263640" y="2926080"/>
            <a:ext cx="2468880" cy="1280160"/>
          </a:xfrm>
          <a:prstGeom prst="rect">
            <a:avLst/>
          </a:prstGeom>
          <a:noFill/>
          <a:ln/>
        </p:spPr>
        <p:txBody>
          <a:bodyPr wrap="square" rtlCol="0" anchor="ctr"/>
          <a:lstStyle/>
          <a:p>
            <a:pPr marL="0" indent="0" algn="ctr">
              <a:buNone/>
            </a:pPr>
            <a:r>
              <a:rPr lang="en-US" sz="1100" dirty="0">
                <a:solidFill>
                  <a:srgbClr val="334155"/>
                </a:solidFill>
                <a:latin typeface="Calibri" pitchFamily="34" charset="0"/>
                <a:ea typeface="Calibri" pitchFamily="34" charset="-122"/>
                <a:cs typeface="Calibri" pitchFamily="34" charset="-120"/>
              </a:rPr>
              <a:t>Claude Code, Claude.ai, Cursor,</a:t>
            </a:r>
            <a:endParaRPr lang="en-US" sz="1100" dirty="0"/>
          </a:p>
          <a:p>
            <a:pPr marL="0" indent="0" algn="ctr">
              <a:buNone/>
            </a:pPr>
            <a:r>
              <a:rPr lang="en-US" sz="1100" dirty="0">
                <a:solidFill>
                  <a:srgbClr val="334155"/>
                </a:solidFill>
                <a:latin typeface="Calibri" pitchFamily="34" charset="0"/>
                <a:ea typeface="Calibri" pitchFamily="34" charset="-122"/>
                <a:cs typeface="Calibri" pitchFamily="34" charset="-120"/>
              </a:rPr>
              <a:t>Gemini CLI, OpenCode 등에서 동작</a:t>
            </a:r>
            <a:endParaRPr lang="en-US" sz="1100" dirty="0"/>
          </a:p>
        </p:txBody>
      </p:sp>
      <p:sp>
        <p:nvSpPr>
          <p:cNvPr id="18" name="Text 16"/>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MCP &amp; Skills</a:t>
            </a:r>
            <a:endParaRPr lang="en-US" sz="900" dirty="0"/>
          </a:p>
        </p:txBody>
      </p:sp>
      <p:sp>
        <p:nvSpPr>
          <p:cNvPr id="19" name="Text 17"/>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9 / 16</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맑은 고딕"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4855</Words>
  <Application>Microsoft Office PowerPoint</Application>
  <PresentationFormat>화면 슬라이드 쇼(16:9)</PresentationFormat>
  <Paragraphs>415</Paragraphs>
  <Slides>16</Slides>
  <Notes>16</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16</vt:i4>
      </vt:variant>
    </vt:vector>
  </HeadingPairs>
  <TitlesOfParts>
    <vt:vector size="21" baseType="lpstr">
      <vt:lpstr>Arial</vt:lpstr>
      <vt:lpstr>Calibri</vt:lpstr>
      <vt:lpstr>Consolas</vt:lpstr>
      <vt:lpstr>Trebuchet MS</vt:lpstr>
      <vt:lpstr>Office Theme</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MCP &amp; Skills — AI 에이전트의 도구와 지식</dc:title>
  <dc:subject>PptxGenJS Presentation</dc:subject>
  <dc:creator>박상돈</dc:creator>
  <cp:lastModifiedBy>상돈 박</cp:lastModifiedBy>
  <cp:revision>1</cp:revision>
  <dcterms:created xsi:type="dcterms:W3CDTF">2026-04-06T23:44:33Z</dcterms:created>
  <dcterms:modified xsi:type="dcterms:W3CDTF">2026-04-06T23:51:37Z</dcterms:modified>
</cp:coreProperties>
</file>